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66" r:id="rId3"/>
    <p:sldId id="267" r:id="rId4"/>
    <p:sldId id="268" r:id="rId5"/>
    <p:sldId id="269" r:id="rId6"/>
    <p:sldId id="270" r:id="rId7"/>
    <p:sldId id="284" r:id="rId8"/>
    <p:sldId id="285" r:id="rId9"/>
    <p:sldId id="286" r:id="rId10"/>
    <p:sldId id="287" r:id="rId11"/>
    <p:sldId id="288" r:id="rId12"/>
    <p:sldId id="271" r:id="rId13"/>
    <p:sldId id="272" r:id="rId14"/>
    <p:sldId id="289" r:id="rId15"/>
    <p:sldId id="290" r:id="rId16"/>
    <p:sldId id="291" r:id="rId17"/>
    <p:sldId id="292" r:id="rId18"/>
    <p:sldId id="293" r:id="rId19"/>
    <p:sldId id="273" r:id="rId20"/>
    <p:sldId id="274" r:id="rId21"/>
    <p:sldId id="275" r:id="rId22"/>
    <p:sldId id="276" r:id="rId23"/>
    <p:sldId id="277" r:id="rId24"/>
    <p:sldId id="278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4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BE082-B15E-4D25-B014-B3884CB9FB78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7DDF5-3D00-42C5-9759-4BBD35990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20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7DDF5-3D00-42C5-9759-4BBD359900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9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696D-D0F8-4687-B29D-82ABC4F240B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E687-92B5-4FCD-941D-F5AE937FC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8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696D-D0F8-4687-B29D-82ABC4F240B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E687-92B5-4FCD-941D-F5AE937FC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02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696D-D0F8-4687-B29D-82ABC4F240B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E687-92B5-4FCD-941D-F5AE937FC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5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696D-D0F8-4687-B29D-82ABC4F240B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E687-92B5-4FCD-941D-F5AE937FC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64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696D-D0F8-4687-B29D-82ABC4F240B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E687-92B5-4FCD-941D-F5AE937FC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0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696D-D0F8-4687-B29D-82ABC4F240B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E687-92B5-4FCD-941D-F5AE937FC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8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696D-D0F8-4687-B29D-82ABC4F240B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E687-92B5-4FCD-941D-F5AE937FC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0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696D-D0F8-4687-B29D-82ABC4F240B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E687-92B5-4FCD-941D-F5AE937FC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8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696D-D0F8-4687-B29D-82ABC4F240B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E687-92B5-4FCD-941D-F5AE937FC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8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696D-D0F8-4687-B29D-82ABC4F240B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E687-92B5-4FCD-941D-F5AE937FC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696D-D0F8-4687-B29D-82ABC4F240B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AE687-92B5-4FCD-941D-F5AE937FC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3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3696D-D0F8-4687-B29D-82ABC4F240B3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AE687-92B5-4FCD-941D-F5AE937FC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apache.org/hadoop/common/hadoop-3.4.1/hadoop-3.4.1.tar.gz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7A58-6A11-43ED-B199-31B4991C9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8" y="2729939"/>
            <a:ext cx="7411065" cy="1060398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MapReduce – Hadoop Implementation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97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985F5-8175-449F-9249-276F590F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60" y="158650"/>
            <a:ext cx="8161389" cy="734242"/>
          </a:xfrm>
        </p:spPr>
        <p:txBody>
          <a:bodyPr>
            <a:norm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Enviroment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60F4-4414-4771-B34D-E1DB4EF4C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4" y="892892"/>
            <a:ext cx="8804787" cy="5806457"/>
          </a:xfrm>
        </p:spPr>
        <p:txBody>
          <a:bodyPr>
            <a:noAutofit/>
          </a:bodyPr>
          <a:lstStyle/>
          <a:p>
            <a:pPr algn="just">
              <a:buBlip>
                <a:blip r:embed="rId2"/>
              </a:buBlip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~//.</a:t>
            </a:r>
            <a:r>
              <a:rPr lang="fr-F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bashrc</a:t>
            </a:r>
            <a:endPara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F54B7C-5BFE-4D63-B4B8-605948BEA813}"/>
              </a:ext>
            </a:extLst>
          </p:cNvPr>
          <p:cNvSpPr/>
          <p:nvPr/>
        </p:nvSpPr>
        <p:spPr>
          <a:xfrm>
            <a:off x="353960" y="1371601"/>
            <a:ext cx="7905137" cy="5117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Set JAVA_HOME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JAVA_HOME=/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/lib/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/java-8-openjdk-amd64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Set HADOOP_HOME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HADOOP_HOME=~/hadoop-3.4.1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Add Hadoop bin directory to PATH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PATH=$PATH:$HADOOP_HOME/bin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Set Hadoop configuration directory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HADOOP_CONF_DIR=$HADOOP_HOME/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Set HADOOP_CLASSPATH for Java tools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HADOOP_CLASSPATH=$JAVA_HOME/lib/tools.jar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 $HADOOP_HOME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Apply changes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~/.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bashrc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0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985F5-8175-449F-9249-276F590F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60" y="158650"/>
            <a:ext cx="8161389" cy="73424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Configure: hadoop-env.sh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60F4-4414-4771-B34D-E1DB4EF4C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4" y="892892"/>
            <a:ext cx="8804787" cy="5806457"/>
          </a:xfrm>
        </p:spPr>
        <p:txBody>
          <a:bodyPr>
            <a:noAutofit/>
          </a:bodyPr>
          <a:lstStyle/>
          <a:p>
            <a:pPr algn="just">
              <a:buBlip>
                <a:blip r:embed="rId2"/>
              </a:buBlip>
            </a:pPr>
            <a:r>
              <a:rPr lang="nl-NL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etc/hadoop/hadoop-env.sh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F54B7C-5BFE-4D63-B4B8-605948BEA813}"/>
              </a:ext>
            </a:extLst>
          </p:cNvPr>
          <p:cNvSpPr/>
          <p:nvPr/>
        </p:nvSpPr>
        <p:spPr>
          <a:xfrm>
            <a:off x="628651" y="1627134"/>
            <a:ext cx="7886698" cy="1470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JAVA_HOME=/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/lib/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/java-8-openjdk-amd64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BCF470-96E6-4CE7-A325-5BF86AB8817C}"/>
              </a:ext>
            </a:extLst>
          </p:cNvPr>
          <p:cNvSpPr/>
          <p:nvPr/>
        </p:nvSpPr>
        <p:spPr>
          <a:xfrm>
            <a:off x="606528" y="3428227"/>
            <a:ext cx="7886698" cy="1470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echo $HADOOP_HOME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/home/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abebaw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/hadoop-3.4.1</a:t>
            </a:r>
          </a:p>
        </p:txBody>
      </p:sp>
    </p:spTree>
    <p:extLst>
      <p:ext uri="{BB962C8B-B14F-4D97-AF65-F5344CB8AC3E}">
        <p14:creationId xmlns:p14="http://schemas.microsoft.com/office/powerpoint/2010/main" val="194184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985F5-8175-449F-9249-276F590F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2" y="158650"/>
            <a:ext cx="8087647" cy="73424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running Java processes on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60F4-4414-4771-B34D-E1DB4EF4C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4" y="892892"/>
            <a:ext cx="8804787" cy="5806457"/>
          </a:xfrm>
        </p:spPr>
        <p:txBody>
          <a:bodyPr>
            <a:noAutofit/>
          </a:bodyPr>
          <a:lstStyle/>
          <a:p>
            <a:pPr algn="just">
              <a:buBlip>
                <a:blip r:embed="rId3"/>
              </a:buBlip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shows the running Java processes on the system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Blip>
                <a:blip r:embed="rId3"/>
              </a:buBlip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Blip>
                <a:blip r:embed="rId3"/>
              </a:buBlip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Blip>
                <a:blip r:embed="rId3"/>
              </a:buBlip>
            </a:pP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NodeManager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>
              <a:buBlip>
                <a:blip r:embed="rId3"/>
              </a:buBlip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component of Hadoop's YARN. </a:t>
            </a:r>
          </a:p>
          <a:p>
            <a:pPr lvl="1" algn="just">
              <a:buBlip>
                <a:blip r:embed="rId3"/>
              </a:buBlip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managing resources on each node in the cluster.</a:t>
            </a:r>
          </a:p>
          <a:p>
            <a:pPr algn="just">
              <a:buBlip>
                <a:blip r:embed="rId3"/>
              </a:buBlip>
            </a:pP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SecondaryNameNode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lvl="1" algn="just">
              <a:buBlip>
                <a:blip r:embed="rId3"/>
              </a:buBlip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service that works alongside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buBlip>
                <a:blip r:embed="rId3"/>
              </a:buBlip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periodically checkpoint the namespace and merge the file system edits log. </a:t>
            </a:r>
          </a:p>
          <a:p>
            <a:pPr lvl="1" algn="just">
              <a:buBlip>
                <a:blip r:embed="rId3"/>
              </a:buBlip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 not replace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Blip>
                <a:blip r:embed="rId3"/>
              </a:buBlip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92C943-30D2-45A1-A2CC-E15B39F76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02" y="1450152"/>
            <a:ext cx="8524569" cy="21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25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985F5-8175-449F-9249-276F590F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8650"/>
            <a:ext cx="7886700" cy="93273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60F4-4414-4771-B34D-E1DB4EF4C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4" y="892892"/>
            <a:ext cx="8804787" cy="5806457"/>
          </a:xfrm>
        </p:spPr>
        <p:txBody>
          <a:bodyPr>
            <a:noAutofit/>
          </a:bodyPr>
          <a:lstStyle/>
          <a:p>
            <a:pPr algn="just">
              <a:buBlip>
                <a:blip r:embed="rId2"/>
              </a:buBlip>
            </a:pP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master of the HDFS. </a:t>
            </a:r>
          </a:p>
          <a:p>
            <a:pPr lvl="1"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manages the file system's namespace</a:t>
            </a:r>
          </a:p>
          <a:p>
            <a:pPr lvl="1"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Tracks the locations of blocks, </a:t>
            </a:r>
          </a:p>
          <a:p>
            <a:pPr lvl="1"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client interactions for file operations like read and write. </a:t>
            </a:r>
          </a:p>
          <a:p>
            <a:pPr lvl="1"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critical component of HDFS.</a:t>
            </a:r>
          </a:p>
          <a:p>
            <a:pPr lvl="1"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holds the metadata of the entire Hadoop file system, including information about files, directories, and blocks.</a:t>
            </a:r>
          </a:p>
          <a:p>
            <a:pPr algn="just">
              <a:buBlip>
                <a:blip r:embed="rId2"/>
              </a:buBlip>
            </a:pP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ResourceManager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master component of the YARN</a:t>
            </a:r>
          </a:p>
          <a:p>
            <a:pPr lvl="1"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used to managing the cluster's resources </a:t>
            </a:r>
          </a:p>
          <a:p>
            <a:pPr lvl="1"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scheduling applications to run on the nodes in the cluster.</a:t>
            </a:r>
          </a:p>
          <a:p>
            <a:pPr lvl="1" algn="just">
              <a:buBlip>
                <a:blip r:embed="rId2"/>
              </a:buBlip>
            </a:pPr>
            <a:r>
              <a:rPr lang="en-US" dirty="0"/>
              <a:t>It allocates resources based on application requests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Blip>
                <a:blip r:embed="rId2"/>
              </a:buBlip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Blip>
                <a:blip r:embed="rId2"/>
              </a:buBlip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9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985F5-8175-449F-9249-276F590F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8650"/>
            <a:ext cx="7886700" cy="93273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60F4-4414-4771-B34D-E1DB4EF4C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4" y="892892"/>
            <a:ext cx="8804787" cy="580645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DataNode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buBlip>
                <a:blip r:embed="rId2"/>
              </a:buBlip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DataNode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worker node in the HDFS. </a:t>
            </a:r>
          </a:p>
          <a:p>
            <a:pPr lvl="1"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stores the actual data blocks on the local FS and serves read and write requests from clients.</a:t>
            </a:r>
          </a:p>
          <a:p>
            <a:pPr lvl="1"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periodically send heartbeats and block reports to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ensuring the integrity and availability of the data.</a:t>
            </a:r>
          </a:p>
        </p:txBody>
      </p:sp>
    </p:spTree>
    <p:extLst>
      <p:ext uri="{BB962C8B-B14F-4D97-AF65-F5344CB8AC3E}">
        <p14:creationId xmlns:p14="http://schemas.microsoft.com/office/powerpoint/2010/main" val="2325417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B7CDD-3E24-4B92-BAB3-3B0C481B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7" y="129152"/>
            <a:ext cx="8686799" cy="755751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the necessary directories.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E0908-2CBA-408E-B9F5-30908952D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7" y="1091381"/>
            <a:ext cx="8686799" cy="5085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bin/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–format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format the Hadoop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required </a:t>
            </a: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starting the </a:t>
            </a:r>
            <a:r>
              <a:rPr lang="en-US" sz="25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first time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 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sbin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lists the contents of the </a:t>
            </a:r>
            <a:r>
              <a:rPr lang="en-US" sz="25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sbin</a:t>
            </a: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directory.</a:t>
            </a:r>
          </a:p>
          <a:p>
            <a:pPr marL="0" indent="0">
              <a:buNone/>
            </a:pP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sbin/start-all.sh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essential Hadoop services</a:t>
            </a:r>
            <a:endParaRPr lang="en-US" sz="2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/user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 the /user directory on HDFS.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/user/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abebaw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 the /user/</a:t>
            </a:r>
            <a:r>
              <a:rPr lang="en-US" sz="25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abebaw</a:t>
            </a: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directory on HDFS.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/user/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abebaw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/input </a:t>
            </a: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//Creates the /user/</a:t>
            </a:r>
            <a:r>
              <a:rPr lang="en-US" sz="25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abebaw</a:t>
            </a: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/input directory on HDFS.</a:t>
            </a:r>
          </a:p>
        </p:txBody>
      </p:sp>
    </p:spTree>
    <p:extLst>
      <p:ext uri="{BB962C8B-B14F-4D97-AF65-F5344CB8AC3E}">
        <p14:creationId xmlns:p14="http://schemas.microsoft.com/office/powerpoint/2010/main" val="3671178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B7CDD-3E24-4B92-BAB3-3B0C481B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9152"/>
            <a:ext cx="7886700" cy="755751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E0908-2CBA-408E-B9F5-30908952D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7" y="1091381"/>
            <a:ext cx="8686799" cy="5085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/user/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abebaw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/output </a:t>
            </a: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//Creates the /user/</a:t>
            </a:r>
            <a:r>
              <a:rPr lang="en-US" sz="25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abebaw</a:t>
            </a: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/output directory on HDFS.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-ls /user </a:t>
            </a: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Lists the contents of the /user directory in HDFS.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-ls /user/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abebaw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/input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Lists the contents of the /user/</a:t>
            </a:r>
            <a:r>
              <a:rPr lang="en-US" sz="25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abebaw</a:t>
            </a: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/input directory in HDFS.</a:t>
            </a:r>
          </a:p>
          <a:p>
            <a:pPr marL="0" indent="0">
              <a:buNone/>
            </a:pP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-ls /user/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abebaw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/output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Lists the contents of the /user/</a:t>
            </a:r>
            <a:r>
              <a:rPr lang="en-US" sz="25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abebaw</a:t>
            </a: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/output directory in HDFS.</a:t>
            </a:r>
          </a:p>
          <a:p>
            <a:pPr>
              <a:buBlip>
                <a:blip r:embed="rId2"/>
              </a:buBlip>
            </a:pPr>
            <a:endParaRPr lang="en-US" sz="2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552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534C-95DC-49B9-9C76-89501C92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3" y="365127"/>
            <a:ext cx="8819535" cy="7705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a file from your local system to HDFS.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1D152-7313-4B91-AC63-AF699F9F2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83" y="1061457"/>
            <a:ext cx="8790036" cy="5431415"/>
          </a:xfrm>
        </p:spPr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Blip>
                <a:blip r:embed="rId2"/>
              </a:buBlip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HDFS command-line tool.</a:t>
            </a:r>
          </a:p>
          <a:p>
            <a:pPr lvl="1"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allows you to interact with the HDFS, perform file operations (like copying, listing, deleting), and manage the HDFS file system.</a:t>
            </a:r>
          </a:p>
          <a:p>
            <a:pPr marL="0" indent="0" algn="just">
              <a:buNone/>
            </a:pP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-put :</a:t>
            </a:r>
          </a:p>
          <a:p>
            <a:pPr lvl="1"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-put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is used to upload a file from the local file system to HDFS. </a:t>
            </a:r>
          </a:p>
          <a:p>
            <a:pPr lvl="1"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similarly to the</a:t>
            </a: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cp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in Unix/Linux, but it copies the file from the local file system to the </a:t>
            </a: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 file system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C51A37-614B-44ED-A157-40C5376F3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19" y="1061457"/>
            <a:ext cx="8367867" cy="9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79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534C-95DC-49B9-9C76-89501C92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3" y="365127"/>
            <a:ext cx="8819535" cy="7705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a file from your local system to HDFS.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1D152-7313-4B91-AC63-AF699F9F2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83" y="1061457"/>
            <a:ext cx="8790036" cy="5431415"/>
          </a:xfrm>
        </p:spPr>
        <p:txBody>
          <a:bodyPr>
            <a:normAutofit/>
          </a:bodyPr>
          <a:lstStyle/>
          <a:p>
            <a:pPr algn="just">
              <a:buBlip>
                <a:blip r:embed="rId2"/>
              </a:buBlip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mnt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/c/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abebaw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/examples/students.txt:</a:t>
            </a:r>
          </a:p>
          <a:p>
            <a:pPr lvl="1"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</a:t>
            </a:r>
            <a:r>
              <a:rPr lang="en-US" sz="25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file</a:t>
            </a: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your local machine (in WSL).</a:t>
            </a:r>
          </a:p>
          <a:p>
            <a:pPr lvl="1"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uploading the </a:t>
            </a: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students.txt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from your local system into HDF. </a:t>
            </a:r>
          </a:p>
          <a:p>
            <a:pPr marL="0" indent="0" algn="just">
              <a:buNone/>
            </a:pP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/user/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abebaw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/input/:</a:t>
            </a:r>
          </a:p>
          <a:p>
            <a:pPr lvl="1" algn="just">
              <a:buBlip>
                <a:blip r:embed="rId2">
                  <a:extLst/>
                </a:blip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</a:t>
            </a: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 directory in HDFS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you want to place the file. </a:t>
            </a:r>
          </a:p>
          <a:p>
            <a:pPr lvl="1" algn="just">
              <a:buBlip>
                <a:blip r:embed="rId2">
                  <a:extLst/>
                </a:blip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students.txt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will be copied to this location on HDFS.</a:t>
            </a:r>
          </a:p>
        </p:txBody>
      </p:sp>
    </p:spTree>
    <p:extLst>
      <p:ext uri="{BB962C8B-B14F-4D97-AF65-F5344CB8AC3E}">
        <p14:creationId xmlns:p14="http://schemas.microsoft.com/office/powerpoint/2010/main" val="2021347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985F5-8175-449F-9249-276F590F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710" y="158650"/>
            <a:ext cx="8146640" cy="73424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 the program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60F4-4414-4771-B34D-E1DB4EF4C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4" y="892892"/>
            <a:ext cx="8804787" cy="5806457"/>
          </a:xfrm>
        </p:spPr>
        <p:txBody>
          <a:bodyPr>
            <a:noAutofit/>
          </a:bodyPr>
          <a:lstStyle/>
          <a:p>
            <a:pPr algn="just">
              <a:buBlip>
                <a:blip r:embed="rId2"/>
              </a:buBlip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–format or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namenode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–format</a:t>
            </a:r>
          </a:p>
          <a:p>
            <a:pPr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~/hadoop-3.4.1$ ls /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sbin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Blip>
                <a:blip r:embed="rId2"/>
              </a:buBlip>
            </a:pP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Jps</a:t>
            </a:r>
            <a:endPara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/c/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abebaw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/examples$ echo $HADOOP_HOME</a:t>
            </a:r>
          </a:p>
          <a:p>
            <a:pPr marL="0" indent="0" algn="just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endPara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compile Java source file</a:t>
            </a:r>
          </a:p>
          <a:p>
            <a:pPr marL="0" indent="0" algn="just">
              <a:buNone/>
            </a:pP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classpath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$(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classpath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Specifies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classpath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compilation process.</a:t>
            </a:r>
          </a:p>
          <a:p>
            <a:pPr lvl="1"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Tells Java where to find the compiled classes and libraries needed during runtime or compilation.</a:t>
            </a:r>
          </a:p>
          <a:p>
            <a:pPr algn="just">
              <a:buBlip>
                <a:blip r:embed="rId2"/>
              </a:buBlip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B84CFD-ACE3-4A05-A880-237F5167C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70" y="2922279"/>
            <a:ext cx="8669746" cy="50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60F4-4414-4771-B34D-E1DB4EF4C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4" y="309716"/>
            <a:ext cx="8804787" cy="6389633"/>
          </a:xfrm>
        </p:spPr>
        <p:txBody>
          <a:bodyPr>
            <a:noAutofit/>
          </a:bodyPr>
          <a:lstStyle/>
          <a:p>
            <a:pPr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MapReduce using Hadoop on WSL2 you need to follow a series of steps.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WSL2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Ubuntu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Microsoft Store.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WSL 2 : </a:t>
            </a:r>
            <a:r>
              <a:rPr lang="en-US" sz="27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wsl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--set-default-version 2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WSL 2 you're using it: </a:t>
            </a:r>
            <a:r>
              <a:rPr lang="en-US" sz="27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wsl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-l -v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Java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requires Java to run.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the OpenJDK 8 or 11.</a:t>
            </a:r>
            <a:endParaRPr lang="en-US" sz="27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Configure </a:t>
            </a:r>
            <a:r>
              <a:rPr lang="en-US" sz="27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Hadoop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provides a distributed computing framework, and you can use it in WSL2 for local testing.</a:t>
            </a:r>
          </a:p>
          <a:p>
            <a:pPr marL="914400" lvl="1" indent="-457200" algn="just">
              <a:buFont typeface="+mj-lt"/>
              <a:buAutoNum type="arabicPeriod"/>
            </a:pP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Blip>
                <a:blip r:embed="rId2"/>
              </a:buBlip>
            </a:pP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Blip>
                <a:blip r:embed="rId2"/>
              </a:buBlip>
            </a:pP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7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245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985F5-8175-449F-9249-276F590F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8650"/>
            <a:ext cx="7886700" cy="93273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60F4-4414-4771-B34D-E1DB4EF4C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4" y="892892"/>
            <a:ext cx="8804787" cy="580645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/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mnt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/c/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abebaw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/examples</a:t>
            </a:r>
          </a:p>
          <a:p>
            <a:pPr lvl="1"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specifies the destination directory where the compiled .class files will be placed.</a:t>
            </a:r>
          </a:p>
          <a:p>
            <a:pPr lvl="1" algn="just">
              <a:buBlip>
                <a:blip r:embed="rId2"/>
              </a:buBlip>
            </a:pP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mnt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/c/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abebaw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/examples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directory where the compiled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.class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will be saved</a:t>
            </a:r>
          </a:p>
          <a:p>
            <a:pPr lvl="1"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directory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mnt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/c/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abebaw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/examples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corresponds to the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C:\abebaw\hadoop\examples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folder on Windows FS.</a:t>
            </a:r>
          </a:p>
          <a:p>
            <a:pPr marL="0" indent="0" algn="just">
              <a:buNone/>
            </a:pP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WordCount.java</a:t>
            </a:r>
          </a:p>
          <a:p>
            <a:pPr lvl="1"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source file being compiled.</a:t>
            </a:r>
          </a:p>
          <a:p>
            <a:pPr marL="457200" lvl="1" indent="0" algn="just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Blip>
                <a:blip r:embed="rId2"/>
              </a:buBlip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681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985F5-8175-449F-9249-276F590F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710" y="158651"/>
            <a:ext cx="8146640" cy="513016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a Hadoop MapReduce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60F4-4414-4771-B34D-E1DB4EF4C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4" y="892892"/>
            <a:ext cx="8804787" cy="580645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Blip>
                <a:blip r:embed="rId2"/>
              </a:buBlip>
            </a:pP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 for interacting with Hadoop.</a:t>
            </a:r>
          </a:p>
          <a:p>
            <a:pPr lvl="1"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used to run various Hadoop-related tasks, such as managing HDFS, running MapReduce jobs, and interacting with YARN .</a:t>
            </a:r>
          </a:p>
          <a:p>
            <a:pPr algn="just">
              <a:buBlip>
                <a:blip r:embed="rId2"/>
              </a:buBlip>
            </a:pP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 </a:t>
            </a:r>
          </a:p>
          <a:p>
            <a:pPr lvl="1"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tells Hadoop to execute a MapReduce job that is packaged in a JAR (Java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ARchive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lvl="1"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JAR file is a package that contains the compiled Java classes needed for a Hadoop job to run.</a:t>
            </a:r>
          </a:p>
          <a:p>
            <a:pPr algn="just">
              <a:buBlip>
                <a:blip r:embed="rId2"/>
              </a:buBlip>
            </a:pP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mnt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/c/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abebaw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/wordcount.jar</a:t>
            </a:r>
          </a:p>
          <a:p>
            <a:pPr lvl="1"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 is a path inside your WSL environment</a:t>
            </a:r>
          </a:p>
          <a:p>
            <a:pPr lvl="1"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JAR file contains compiled Java code for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WordCount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</a:t>
            </a:r>
          </a:p>
          <a:p>
            <a:pPr algn="just">
              <a:buBlip>
                <a:blip r:embed="rId2"/>
              </a:buBlip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Blip>
                <a:blip r:embed="rId2"/>
              </a:buBlip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Blip>
                <a:blip r:embed="rId2"/>
              </a:buBlip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Blip>
                <a:blip r:embed="rId2"/>
              </a:buBlip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Blip>
                <a:blip r:embed="rId2"/>
              </a:buBlip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Blip>
                <a:blip r:embed="rId2"/>
              </a:buBlip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Blip>
                <a:blip r:embed="rId2"/>
              </a:buBlip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Blip>
                <a:blip r:embed="rId2"/>
              </a:buBlip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3C6B98-8A37-4482-92C5-DC47CC78D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0" y="671667"/>
            <a:ext cx="8146640" cy="73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31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985F5-8175-449F-9249-276F590F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8650"/>
            <a:ext cx="7886700" cy="62301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60F4-4414-4771-B34D-E1DB4EF4C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4" y="892892"/>
            <a:ext cx="8804787" cy="580645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WordCount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class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contains the main method for the job.</a:t>
            </a:r>
          </a:p>
          <a:p>
            <a:pPr lvl="1"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run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jar command, Hadoop will look for the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WordCount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within the specified JAR file. </a:t>
            </a:r>
          </a:p>
          <a:p>
            <a:pPr lvl="1"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class is the entry point for your MapReduce job, and it typically sets up the job configuration, defines the Mapper and Reducer classes, and runs the job.</a:t>
            </a:r>
          </a:p>
          <a:p>
            <a:pPr algn="just">
              <a:buBlip>
                <a:blip r:embed="rId2"/>
              </a:buBlip>
            </a:pP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/user/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abebaw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/input:</a:t>
            </a:r>
          </a:p>
          <a:p>
            <a:pPr lvl="1"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directory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HDFS.</a:t>
            </a:r>
          </a:p>
          <a:p>
            <a:pPr lvl="1" algn="just">
              <a:buBlip>
                <a:blip r:embed="rId2"/>
              </a:buBlip>
            </a:pP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the directory that contains the data you want to process with your Hadoop job.</a:t>
            </a:r>
          </a:p>
          <a:p>
            <a:pPr lvl="1"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the path where you upload your input files that you want to process.</a:t>
            </a:r>
            <a:endPara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479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985F5-8175-449F-9249-276F590F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8650"/>
            <a:ext cx="7886700" cy="93273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60F4-4414-4771-B34D-E1DB4EF4C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4" y="892892"/>
            <a:ext cx="8804787" cy="580645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/user/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abebaw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/output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directory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HDFS where the result of the job will be saved.</a:t>
            </a:r>
          </a:p>
          <a:p>
            <a:pPr lvl="1"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MapReduce job finishes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output  will be written to this directory.</a:t>
            </a:r>
          </a:p>
          <a:p>
            <a:pPr lvl="1"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/user/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abebaw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/output already exists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job will fail. </a:t>
            </a:r>
          </a:p>
          <a:p>
            <a:pPr lvl="1" algn="just">
              <a:buBlip>
                <a:blip r:embed="rId2"/>
              </a:buBlip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You’ll need to remove the old output directory or specify a different one.</a:t>
            </a:r>
          </a:p>
          <a:p>
            <a:pPr marL="457200" lvl="1" indent="0" algn="just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Blip>
                <a:blip r:embed="rId2"/>
              </a:buBlip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6C070F-D2CB-489E-A4D9-9866B02333B2}"/>
              </a:ext>
            </a:extLst>
          </p:cNvPr>
          <p:cNvSpPr/>
          <p:nvPr/>
        </p:nvSpPr>
        <p:spPr>
          <a:xfrm>
            <a:off x="2934929" y="3666765"/>
            <a:ext cx="5766619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fs -rm -r /user/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abebaw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/output</a:t>
            </a:r>
          </a:p>
        </p:txBody>
      </p:sp>
    </p:spTree>
    <p:extLst>
      <p:ext uri="{BB962C8B-B14F-4D97-AF65-F5344CB8AC3E}">
        <p14:creationId xmlns:p14="http://schemas.microsoft.com/office/powerpoint/2010/main" val="1117506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985F5-8175-449F-9249-276F590F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710" y="158650"/>
            <a:ext cx="8146640" cy="73424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60F4-4414-4771-B34D-E1DB4EF4C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4" y="892892"/>
            <a:ext cx="8804787" cy="5806457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Blip>
                <a:blip r:embed="rId2"/>
              </a:buBlip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CC06E2-50AB-4A66-8E7F-06525BE29251}"/>
              </a:ext>
            </a:extLst>
          </p:cNvPr>
          <p:cNvSpPr/>
          <p:nvPr/>
        </p:nvSpPr>
        <p:spPr>
          <a:xfrm>
            <a:off x="1120878" y="1165123"/>
            <a:ext cx="6223819" cy="3082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-ls /user/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abebaw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/output</a:t>
            </a:r>
          </a:p>
          <a:p>
            <a:pPr algn="just"/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hdfs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-cat /user/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abebaw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/output/*</a:t>
            </a:r>
          </a:p>
        </p:txBody>
      </p:sp>
    </p:spTree>
    <p:extLst>
      <p:ext uri="{BB962C8B-B14F-4D97-AF65-F5344CB8AC3E}">
        <p14:creationId xmlns:p14="http://schemas.microsoft.com/office/powerpoint/2010/main" val="4009043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60F4-4414-4771-B34D-E1DB4EF4C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4" y="892892"/>
            <a:ext cx="8804787" cy="5806457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endParaRPr lang="en-US" sz="2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ctr">
              <a:buNone/>
            </a:pPr>
            <a:r>
              <a:rPr lang="en-US" sz="7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end</a:t>
            </a:r>
          </a:p>
          <a:p>
            <a:pPr lvl="1" algn="just">
              <a:buBlip>
                <a:blip r:embed="rId2"/>
              </a:buBlip>
            </a:pPr>
            <a:endParaRPr lang="en-US" sz="2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30680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985F5-8175-449F-9249-276F590F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65" y="158650"/>
            <a:ext cx="8627806" cy="593518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java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60F4-4414-4771-B34D-E1DB4EF4C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4" y="892892"/>
            <a:ext cx="8804787" cy="5806457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Blip>
                <a:blip r:embed="rId2"/>
              </a:buBlip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38154D-4CA3-407B-A4B4-2EA60A7BFCE2}"/>
              </a:ext>
            </a:extLst>
          </p:cNvPr>
          <p:cNvSpPr/>
          <p:nvPr/>
        </p:nvSpPr>
        <p:spPr>
          <a:xfrm>
            <a:off x="324465" y="892892"/>
            <a:ext cx="8627806" cy="58064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buBlip>
                <a:blip r:embed="rId2"/>
              </a:buBlip>
            </a:pPr>
            <a:r>
              <a:rPr lang="en-US" sz="27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apt update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//updates the list of available packages</a:t>
            </a:r>
          </a:p>
          <a:p>
            <a:pPr algn="just">
              <a:buBlip>
                <a:blip r:embed="rId2"/>
              </a:buBlip>
            </a:pPr>
            <a:r>
              <a:rPr lang="en-US" sz="27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apt --assume-yes install default-</a:t>
            </a:r>
            <a:r>
              <a:rPr lang="en-US" sz="27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//installs the default JRE on your system.</a:t>
            </a:r>
          </a:p>
          <a:p>
            <a:pPr algn="just">
              <a:buBlip>
                <a:blip r:embed="rId2"/>
              </a:buBlip>
            </a:pPr>
            <a:r>
              <a:rPr lang="en-US" sz="27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apt --assume-yes install openjdk-8-jre-headless</a:t>
            </a:r>
          </a:p>
          <a:p>
            <a:pPr algn="just"/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"headless" version means it doesn’t include GUI </a:t>
            </a:r>
          </a:p>
          <a:p>
            <a:pPr algn="just">
              <a:buBlip>
                <a:blip r:embed="rId2"/>
              </a:buBlip>
            </a:pPr>
            <a:r>
              <a:rPr lang="en-US" sz="27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apt-get --assume-yes install openjdk-8-jdk </a:t>
            </a:r>
          </a:p>
          <a:p>
            <a:pPr algn="just"/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includes both the JRE necessary development tool</a:t>
            </a:r>
          </a:p>
          <a:p>
            <a:pPr algn="just">
              <a:buBlip>
                <a:blip r:embed="rId2"/>
              </a:buBlip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–version </a:t>
            </a:r>
          </a:p>
          <a:p>
            <a:pPr algn="just"/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//shows the version JRE or JDK</a:t>
            </a:r>
          </a:p>
          <a:p>
            <a:pPr algn="just">
              <a:buBlip>
                <a:blip r:embed="rId2"/>
              </a:buBlip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java </a:t>
            </a:r>
          </a:p>
          <a:p>
            <a:pPr algn="just"/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// shows the full path of the java</a:t>
            </a:r>
          </a:p>
        </p:txBody>
      </p:sp>
    </p:spTree>
    <p:extLst>
      <p:ext uri="{BB962C8B-B14F-4D97-AF65-F5344CB8AC3E}">
        <p14:creationId xmlns:p14="http://schemas.microsoft.com/office/powerpoint/2010/main" val="322244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985F5-8175-449F-9249-276F590F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29" y="158650"/>
            <a:ext cx="8760542" cy="575590"/>
          </a:xfrm>
        </p:spPr>
        <p:txBody>
          <a:bodyPr>
            <a:normAutofit fontScale="90000"/>
          </a:bodyPr>
          <a:lstStyle/>
          <a:p>
            <a:b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Configure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60F4-4414-4771-B34D-E1DB4EF4C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4" y="892892"/>
            <a:ext cx="8804787" cy="580645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5733AE-A43F-4850-AA9C-50BABB62C547}"/>
              </a:ext>
            </a:extLst>
          </p:cNvPr>
          <p:cNvSpPr/>
          <p:nvPr/>
        </p:nvSpPr>
        <p:spPr>
          <a:xfrm>
            <a:off x="191729" y="892891"/>
            <a:ext cx="8760542" cy="5965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algn="just">
              <a:buBlip>
                <a:blip r:embed="rId2"/>
              </a:buBlip>
            </a:pP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localhost//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an SSH connection to local M</a:t>
            </a:r>
          </a:p>
          <a:p>
            <a:pPr marL="457200" indent="-457200" algn="just">
              <a:buBlip>
                <a:blip r:embed="rId2"/>
              </a:buBlip>
            </a:pP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apt-get --assume-yes remove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openssh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-server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//remove the OpenSSH server</a:t>
            </a:r>
          </a:p>
          <a:p>
            <a:pPr marL="457200" indent="-457200" algn="just">
              <a:buBlip>
                <a:blip r:embed="rId2"/>
              </a:buBlip>
            </a:pP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apt --assume-yes install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openssh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-server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// installs the OpenSSH server on your machine.</a:t>
            </a:r>
          </a:p>
          <a:p>
            <a:pPr marL="457200" indent="-457200" algn="just">
              <a:buBlip>
                <a:blip r:embed="rId2"/>
              </a:buBlip>
            </a:pP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-keygen -t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-P '' -f ~/.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id_rsa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//generates a new SSH key pair for secure authentication.</a:t>
            </a:r>
          </a:p>
          <a:p>
            <a:pPr marL="457200" indent="-457200" algn="just">
              <a:buBlip>
                <a:blip r:embed="rId2"/>
              </a:buBlip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 ~/.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/id_rsa.pub &gt;&gt; ~/.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authorized_keys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/// appends the public key (id_rsa.pub) to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authorized_keys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pPr marL="457200" indent="-457200" algn="just">
              <a:buBlip>
                <a:blip r:embed="rId2"/>
              </a:buBlip>
            </a:pP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0600 ~/.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authorized_keys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//sets the correct permissions for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authorized_keys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pPr marL="457200" indent="-457200" algn="just">
              <a:buBlip>
                <a:blip r:embed="rId2"/>
              </a:buBlip>
            </a:pP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service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//starts the SSH service (if it is not already running).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Blip>
                <a:blip r:embed="rId2"/>
              </a:buBlip>
            </a:pP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service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status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//Checking if SSH is Running</a:t>
            </a:r>
          </a:p>
          <a:p>
            <a:pPr marL="457200" indent="-457200" algn="just">
              <a:buBlip>
                <a:blip r:embed="rId2"/>
              </a:buBlip>
            </a:pP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localhost</a:t>
            </a:r>
          </a:p>
          <a:p>
            <a:pPr marL="457200" indent="-457200" algn="just">
              <a:buBlip>
                <a:blip r:embed="rId2"/>
              </a:buBlip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 </a:t>
            </a:r>
          </a:p>
        </p:txBody>
      </p:sp>
    </p:spTree>
    <p:extLst>
      <p:ext uri="{BB962C8B-B14F-4D97-AF65-F5344CB8AC3E}">
        <p14:creationId xmlns:p14="http://schemas.microsoft.com/office/powerpoint/2010/main" val="354091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985F5-8175-449F-9249-276F590F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4" y="158650"/>
            <a:ext cx="8367866" cy="734242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Hadoop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60F4-4414-4771-B34D-E1DB4EF4C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4" y="892892"/>
            <a:ext cx="8804787" cy="5806457"/>
          </a:xfrm>
        </p:spPr>
        <p:txBody>
          <a:bodyPr>
            <a:noAutofit/>
          </a:bodyPr>
          <a:lstStyle/>
          <a:p>
            <a:pPr algn="just">
              <a:buBlip>
                <a:blip r:embed="rId2"/>
              </a:buBlip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apache Hadoop</a:t>
            </a:r>
          </a:p>
          <a:p>
            <a:pPr lvl="1" algn="just">
              <a:buBlip>
                <a:blip r:embed="rId2"/>
              </a:buBlip>
            </a:pPr>
            <a:r>
              <a:rPr lang="da-DK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Wget https://downloads.apache.org/hadoop/common/hadoop-3.4.1/hadoop-3.4.1.tar.gz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Blip>
                <a:blip r:embed="rId2"/>
              </a:buBlip>
            </a:pPr>
            <a:r>
              <a:rPr 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</a:t>
            </a: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 -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xzvf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hadoop-3.4.1.tar.gz</a:t>
            </a:r>
          </a:p>
          <a:p>
            <a:pPr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Alternatively download and save to and paste to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Blip>
                <a:blip r:embed="rId2"/>
              </a:buBlip>
            </a:pPr>
            <a:r>
              <a:rPr lang="da-DK" sz="27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https://downloads.apache.org/hadoop/common/hadoop-3.4.1/hadoop-3.4.1.tar.gz</a:t>
            </a:r>
            <a:endParaRPr lang="da-DK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Blip>
                <a:blip r:embed="rId2"/>
              </a:buBlip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 -r /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mnt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/c/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abebaw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 /path/to/destination</a:t>
            </a:r>
          </a:p>
          <a:p>
            <a:pPr marL="457200" lvl="1" indent="0" algn="just">
              <a:buNone/>
            </a:pP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llout: Up Arrow 3">
            <a:extLst>
              <a:ext uri="{FF2B5EF4-FFF2-40B4-BE49-F238E27FC236}">
                <a16:creationId xmlns:a16="http://schemas.microsoft.com/office/drawing/2014/main" id="{0DF5A357-DCA3-4797-84A5-72B4FBE851B8}"/>
              </a:ext>
            </a:extLst>
          </p:cNvPr>
          <p:cNvSpPr/>
          <p:nvPr/>
        </p:nvSpPr>
        <p:spPr>
          <a:xfrm>
            <a:off x="1533832" y="5161935"/>
            <a:ext cx="1342103" cy="1091381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dirty="0"/>
              <a:t> </a:t>
            </a:r>
          </a:p>
        </p:txBody>
      </p:sp>
      <p:sp>
        <p:nvSpPr>
          <p:cNvPr id="5" name="Callout: Up Arrow 4">
            <a:extLst>
              <a:ext uri="{FF2B5EF4-FFF2-40B4-BE49-F238E27FC236}">
                <a16:creationId xmlns:a16="http://schemas.microsoft.com/office/drawing/2014/main" id="{635462FF-A301-43CD-A095-3891409ABC06}"/>
              </a:ext>
            </a:extLst>
          </p:cNvPr>
          <p:cNvSpPr/>
          <p:nvPr/>
        </p:nvSpPr>
        <p:spPr>
          <a:xfrm>
            <a:off x="4783393" y="5242437"/>
            <a:ext cx="1838633" cy="1091381"/>
          </a:xfrm>
          <a:prstGeom prst="upArrow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2667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985F5-8175-449F-9249-276F590F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60" y="158650"/>
            <a:ext cx="8161389" cy="73424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Configure: core-site.xml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60F4-4414-4771-B34D-E1DB4EF4C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4" y="892892"/>
            <a:ext cx="8804787" cy="5806457"/>
          </a:xfrm>
        </p:spPr>
        <p:txBody>
          <a:bodyPr>
            <a:noAutofit/>
          </a:bodyPr>
          <a:lstStyle/>
          <a:p>
            <a:pPr algn="just">
              <a:buBlip>
                <a:blip r:embed="rId2"/>
              </a:buBlip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fr-F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/core-site.xml</a:t>
            </a:r>
          </a:p>
          <a:p>
            <a:pPr marL="0" indent="0" algn="just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Blip>
                <a:blip r:embed="rId2"/>
              </a:buBlip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Blip>
                <a:blip r:embed="rId2"/>
              </a:buBlip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F54B7C-5BFE-4D63-B4B8-605948BEA813}"/>
              </a:ext>
            </a:extLst>
          </p:cNvPr>
          <p:cNvSpPr/>
          <p:nvPr/>
        </p:nvSpPr>
        <p:spPr>
          <a:xfrm>
            <a:off x="628651" y="1627134"/>
            <a:ext cx="6996265" cy="3520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&lt;configuration&gt;</a:t>
            </a:r>
          </a:p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&lt;property&gt;</a:t>
            </a:r>
          </a:p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&lt;name&gt;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fs.defaultFS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&lt;/name&gt;</a:t>
            </a:r>
          </a:p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&lt;value&gt;hdfs://localhost:9000&lt;/value&gt;</a:t>
            </a:r>
          </a:p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&lt;/property&gt;</a:t>
            </a:r>
          </a:p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4111825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985F5-8175-449F-9249-276F590F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60" y="158650"/>
            <a:ext cx="8161389" cy="73424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Configure: hdfs-site.xml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60F4-4414-4771-B34D-E1DB4EF4C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4" y="892892"/>
            <a:ext cx="8804787" cy="5806457"/>
          </a:xfrm>
        </p:spPr>
        <p:txBody>
          <a:bodyPr>
            <a:noAutofit/>
          </a:bodyPr>
          <a:lstStyle/>
          <a:p>
            <a:pPr algn="just">
              <a:buBlip>
                <a:blip r:embed="rId2"/>
              </a:buBlip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fr-F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/hdfs-site.xml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Blip>
                <a:blip r:embed="rId2"/>
              </a:buBlip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F54B7C-5BFE-4D63-B4B8-605948BEA813}"/>
              </a:ext>
            </a:extLst>
          </p:cNvPr>
          <p:cNvSpPr/>
          <p:nvPr/>
        </p:nvSpPr>
        <p:spPr>
          <a:xfrm>
            <a:off x="628651" y="1627134"/>
            <a:ext cx="6996265" cy="3520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&lt;configuration&gt;</a:t>
            </a:r>
          </a:p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&lt;property&gt;</a:t>
            </a:r>
          </a:p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&lt;name&gt;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dfs.replication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&lt;/name&gt;</a:t>
            </a:r>
          </a:p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&lt;value&gt;1&lt;/value&gt;</a:t>
            </a:r>
          </a:p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&lt;/property&gt;</a:t>
            </a:r>
          </a:p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168825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985F5-8175-449F-9249-276F590F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60" y="158650"/>
            <a:ext cx="8161389" cy="73424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Configure:</a:t>
            </a: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mapred-site.xml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60F4-4414-4771-B34D-E1DB4EF4C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4" y="892892"/>
            <a:ext cx="8804787" cy="5806457"/>
          </a:xfrm>
        </p:spPr>
        <p:txBody>
          <a:bodyPr>
            <a:noAutofit/>
          </a:bodyPr>
          <a:lstStyle/>
          <a:p>
            <a:pPr algn="just">
              <a:buBlip>
                <a:blip r:embed="rId2"/>
              </a:buBlip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fr-F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/mapred-site.xml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F54B7C-5BFE-4D63-B4B8-605948BEA813}"/>
              </a:ext>
            </a:extLst>
          </p:cNvPr>
          <p:cNvSpPr/>
          <p:nvPr/>
        </p:nvSpPr>
        <p:spPr>
          <a:xfrm>
            <a:off x="353960" y="1387165"/>
            <a:ext cx="7742903" cy="4817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&lt;configuration&gt;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&lt;property&gt;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&lt;name&gt;mapreduce.framework.name&lt;/name&gt;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&lt;value&gt;yarn&lt;/value&gt;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&lt;/property&gt;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&lt;property&gt;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&lt;name&gt;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mapreduce.application.classpath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&lt;/name&gt; &lt;value&gt;$HADOOP_MAPRED_HOME/share/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/*:$HADOOP_MAPRED_HOME/share/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/lib/*&lt;/value&gt;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&lt;/property&gt;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10254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985F5-8175-449F-9249-276F590F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60" y="158650"/>
            <a:ext cx="8598311" cy="73424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Configure: </a:t>
            </a: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yarn-site.xml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60F4-4414-4771-B34D-E1DB4EF4C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4" y="892892"/>
            <a:ext cx="8804787" cy="5806457"/>
          </a:xfrm>
        </p:spPr>
        <p:txBody>
          <a:bodyPr>
            <a:noAutofit/>
          </a:bodyPr>
          <a:lstStyle/>
          <a:p>
            <a:pPr algn="just">
              <a:buBlip>
                <a:blip r:embed="rId2"/>
              </a:buBlip>
            </a:pP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fr-F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hadoop</a:t>
            </a:r>
            <a:r>
              <a:rPr lang="fr-FR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/yarn-site.xml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US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F54B7C-5BFE-4D63-B4B8-605948BEA813}"/>
              </a:ext>
            </a:extLst>
          </p:cNvPr>
          <p:cNvSpPr/>
          <p:nvPr/>
        </p:nvSpPr>
        <p:spPr>
          <a:xfrm>
            <a:off x="147484" y="1474839"/>
            <a:ext cx="8804787" cy="53831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&lt;configuration&gt;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&lt;property&gt;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&lt;name&gt;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yarn.nodemanager.aux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-services&lt;/name&gt;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&lt;value&gt;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mapreduce_shuffle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&lt;/value&gt;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&lt;/property&gt;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&lt;property&gt;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&lt;name&gt;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yarn.nodemanager.env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-whitelist&lt;/name&gt; &lt;value&gt;JAVA_HOME,HADOOP_COMMON_HOME,HADOOP_HDFS_HOME,HADOOP_CONF_DIR,CLASSPATH_PREPEND_DISTCACHE,HADOOP_YARN_HOME,HADOOP_HOME,PATH,LANG,TZ,HADOOP_MAPRED_HOME&lt;/value&gt;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&lt;/property&gt;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&lt;/configuration&gt;</a:t>
            </a:r>
          </a:p>
        </p:txBody>
      </p:sp>
    </p:spTree>
    <p:extLst>
      <p:ext uri="{BB962C8B-B14F-4D97-AF65-F5344CB8AC3E}">
        <p14:creationId xmlns:p14="http://schemas.microsoft.com/office/powerpoint/2010/main" val="501459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679</TotalTime>
  <Words>1965</Words>
  <Application>Microsoft Office PowerPoint</Application>
  <PresentationFormat>On-screen Show (4:3)</PresentationFormat>
  <Paragraphs>246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MapReduce – Hadoop Implementation </vt:lpstr>
      <vt:lpstr>PowerPoint Presentation</vt:lpstr>
      <vt:lpstr>Install java </vt:lpstr>
      <vt:lpstr> Configure ssh  </vt:lpstr>
      <vt:lpstr>Install Hadoop</vt:lpstr>
      <vt:lpstr>Configure: core-site.xml</vt:lpstr>
      <vt:lpstr>Configure: hdfs-site.xml</vt:lpstr>
      <vt:lpstr>Configure:mapred-site.xml</vt:lpstr>
      <vt:lpstr>Configure: yarn-site.xml</vt:lpstr>
      <vt:lpstr>Enviroment setups</vt:lpstr>
      <vt:lpstr>Configure: hadoop-env.sh</vt:lpstr>
      <vt:lpstr>Check running Java processes on the system</vt:lpstr>
      <vt:lpstr>Cont’d…</vt:lpstr>
      <vt:lpstr>Cont’d…</vt:lpstr>
      <vt:lpstr>Create the necessary directories.</vt:lpstr>
      <vt:lpstr>Cont’d…</vt:lpstr>
      <vt:lpstr>Upload a file from your local system to HDFS.</vt:lpstr>
      <vt:lpstr>Upload a file from your local system to HDFS.</vt:lpstr>
      <vt:lpstr>Compile the program </vt:lpstr>
      <vt:lpstr>Cont’d…</vt:lpstr>
      <vt:lpstr>Execute a Hadoop MapReduce job</vt:lpstr>
      <vt:lpstr>Cont’d…</vt:lpstr>
      <vt:lpstr>Cont’d…</vt:lpstr>
      <vt:lpstr>Display 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Abebaw</dc:creator>
  <cp:lastModifiedBy>Abebaw</cp:lastModifiedBy>
  <cp:revision>62</cp:revision>
  <dcterms:created xsi:type="dcterms:W3CDTF">2024-12-14T09:38:37Z</dcterms:created>
  <dcterms:modified xsi:type="dcterms:W3CDTF">2024-12-30T09:52:35Z</dcterms:modified>
</cp:coreProperties>
</file>