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4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17707" y="152400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70692" y="152400"/>
            <a:ext cx="146303" cy="12039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76431" y="152400"/>
            <a:ext cx="146303" cy="12039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80647" y="152400"/>
            <a:ext cx="146303" cy="1203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70692" y="320040"/>
            <a:ext cx="146303" cy="12039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76431" y="320040"/>
            <a:ext cx="146303" cy="12039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80647" y="320040"/>
            <a:ext cx="146303" cy="12039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86388" y="320040"/>
            <a:ext cx="146303" cy="12039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870692" y="487680"/>
            <a:ext cx="146303" cy="12039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76431" y="487680"/>
            <a:ext cx="146303" cy="12039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280647" y="487680"/>
            <a:ext cx="146303" cy="120396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86388" y="487680"/>
            <a:ext cx="146303" cy="120396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690604" y="487680"/>
            <a:ext cx="147827" cy="12039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870692" y="656844"/>
            <a:ext cx="146303" cy="118871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076431" y="656844"/>
            <a:ext cx="146303" cy="11887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280647" y="656844"/>
            <a:ext cx="146303" cy="118871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86388" y="656844"/>
            <a:ext cx="146303" cy="118871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870692" y="824483"/>
            <a:ext cx="146303" cy="11887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076431" y="824483"/>
            <a:ext cx="146303" cy="118871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280647" y="824483"/>
            <a:ext cx="146303" cy="118871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86388" y="824483"/>
            <a:ext cx="146303" cy="118871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690604" y="824483"/>
            <a:ext cx="147827" cy="118871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870692" y="992124"/>
            <a:ext cx="146303" cy="120396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076431" y="992124"/>
            <a:ext cx="146303" cy="120396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486388" y="992124"/>
            <a:ext cx="146303" cy="120396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280647" y="992124"/>
            <a:ext cx="146303" cy="120396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870692" y="1159763"/>
            <a:ext cx="146303" cy="120396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076431" y="1159763"/>
            <a:ext cx="146303" cy="120396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280647" y="1159763"/>
            <a:ext cx="146303" cy="120396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486388" y="1159763"/>
            <a:ext cx="146303" cy="120396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076431" y="1327403"/>
            <a:ext cx="146303" cy="120396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486388" y="1327403"/>
            <a:ext cx="146303" cy="1203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3501" y="751459"/>
            <a:ext cx="8984996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rgbClr val="33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2017" y="1839524"/>
            <a:ext cx="9255760" cy="3684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2906" y="6291877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600" y="1066800"/>
            <a:ext cx="0" cy="4495800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91343" y="2993135"/>
            <a:ext cx="268605" cy="201295"/>
          </a:xfrm>
          <a:custGeom>
            <a:avLst/>
            <a:gdLst/>
            <a:ahLst/>
            <a:cxnLst/>
            <a:rect l="l" t="t" r="r" b="b"/>
            <a:pathLst>
              <a:path w="268604" h="201294">
                <a:moveTo>
                  <a:pt x="134111" y="0"/>
                </a:moveTo>
                <a:lnTo>
                  <a:pt x="81920" y="7911"/>
                </a:lnTo>
                <a:lnTo>
                  <a:pt x="39290" y="29479"/>
                </a:lnTo>
                <a:lnTo>
                  <a:pt x="10542" y="61454"/>
                </a:lnTo>
                <a:lnTo>
                  <a:pt x="0" y="100584"/>
                </a:lnTo>
                <a:lnTo>
                  <a:pt x="10542" y="139713"/>
                </a:lnTo>
                <a:lnTo>
                  <a:pt x="39290" y="171688"/>
                </a:lnTo>
                <a:lnTo>
                  <a:pt x="81920" y="193256"/>
                </a:lnTo>
                <a:lnTo>
                  <a:pt x="134111" y="201167"/>
                </a:lnTo>
                <a:lnTo>
                  <a:pt x="186303" y="193256"/>
                </a:lnTo>
                <a:lnTo>
                  <a:pt x="228933" y="171688"/>
                </a:lnTo>
                <a:lnTo>
                  <a:pt x="257681" y="139713"/>
                </a:lnTo>
                <a:lnTo>
                  <a:pt x="268224" y="100584"/>
                </a:lnTo>
                <a:lnTo>
                  <a:pt x="257681" y="61454"/>
                </a:lnTo>
                <a:lnTo>
                  <a:pt x="228933" y="29479"/>
                </a:lnTo>
                <a:lnTo>
                  <a:pt x="186303" y="7911"/>
                </a:lnTo>
                <a:lnTo>
                  <a:pt x="13411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9295" y="2993135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4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7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8771" y="2993135"/>
            <a:ext cx="268605" cy="201295"/>
          </a:xfrm>
          <a:custGeom>
            <a:avLst/>
            <a:gdLst/>
            <a:ahLst/>
            <a:cxnLst/>
            <a:rect l="l" t="t" r="r" b="b"/>
            <a:pathLst>
              <a:path w="268604" h="201294">
                <a:moveTo>
                  <a:pt x="134111" y="0"/>
                </a:moveTo>
                <a:lnTo>
                  <a:pt x="81920" y="7911"/>
                </a:lnTo>
                <a:lnTo>
                  <a:pt x="39290" y="29479"/>
                </a:lnTo>
                <a:lnTo>
                  <a:pt x="10542" y="61454"/>
                </a:lnTo>
                <a:lnTo>
                  <a:pt x="0" y="100584"/>
                </a:lnTo>
                <a:lnTo>
                  <a:pt x="10542" y="139713"/>
                </a:lnTo>
                <a:lnTo>
                  <a:pt x="39290" y="171688"/>
                </a:lnTo>
                <a:lnTo>
                  <a:pt x="81920" y="193256"/>
                </a:lnTo>
                <a:lnTo>
                  <a:pt x="134111" y="201167"/>
                </a:lnTo>
                <a:lnTo>
                  <a:pt x="186303" y="193256"/>
                </a:lnTo>
                <a:lnTo>
                  <a:pt x="228933" y="171688"/>
                </a:lnTo>
                <a:lnTo>
                  <a:pt x="257681" y="139713"/>
                </a:lnTo>
                <a:lnTo>
                  <a:pt x="268224" y="100584"/>
                </a:lnTo>
                <a:lnTo>
                  <a:pt x="257681" y="61454"/>
                </a:lnTo>
                <a:lnTo>
                  <a:pt x="228933" y="29479"/>
                </a:lnTo>
                <a:lnTo>
                  <a:pt x="186303" y="7911"/>
                </a:lnTo>
                <a:lnTo>
                  <a:pt x="13411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1343" y="3276600"/>
            <a:ext cx="268605" cy="201295"/>
          </a:xfrm>
          <a:custGeom>
            <a:avLst/>
            <a:gdLst/>
            <a:ahLst/>
            <a:cxnLst/>
            <a:rect l="l" t="t" r="r" b="b"/>
            <a:pathLst>
              <a:path w="268604" h="201295">
                <a:moveTo>
                  <a:pt x="134111" y="0"/>
                </a:moveTo>
                <a:lnTo>
                  <a:pt x="81920" y="7911"/>
                </a:lnTo>
                <a:lnTo>
                  <a:pt x="39290" y="29479"/>
                </a:lnTo>
                <a:lnTo>
                  <a:pt x="10542" y="61454"/>
                </a:lnTo>
                <a:lnTo>
                  <a:pt x="0" y="100584"/>
                </a:lnTo>
                <a:lnTo>
                  <a:pt x="10542" y="139713"/>
                </a:lnTo>
                <a:lnTo>
                  <a:pt x="39290" y="171688"/>
                </a:lnTo>
                <a:lnTo>
                  <a:pt x="81920" y="193256"/>
                </a:lnTo>
                <a:lnTo>
                  <a:pt x="134111" y="201167"/>
                </a:lnTo>
                <a:lnTo>
                  <a:pt x="186303" y="193256"/>
                </a:lnTo>
                <a:lnTo>
                  <a:pt x="228933" y="171688"/>
                </a:lnTo>
                <a:lnTo>
                  <a:pt x="257681" y="139713"/>
                </a:lnTo>
                <a:lnTo>
                  <a:pt x="268224" y="100584"/>
                </a:lnTo>
                <a:lnTo>
                  <a:pt x="257681" y="61454"/>
                </a:lnTo>
                <a:lnTo>
                  <a:pt x="228933" y="29479"/>
                </a:lnTo>
                <a:lnTo>
                  <a:pt x="186303" y="7911"/>
                </a:lnTo>
                <a:lnTo>
                  <a:pt x="13411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69295" y="3276600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5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7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48771" y="3276600"/>
            <a:ext cx="268605" cy="201295"/>
          </a:xfrm>
          <a:custGeom>
            <a:avLst/>
            <a:gdLst/>
            <a:ahLst/>
            <a:cxnLst/>
            <a:rect l="l" t="t" r="r" b="b"/>
            <a:pathLst>
              <a:path w="268604" h="201295">
                <a:moveTo>
                  <a:pt x="134111" y="0"/>
                </a:moveTo>
                <a:lnTo>
                  <a:pt x="81920" y="7911"/>
                </a:lnTo>
                <a:lnTo>
                  <a:pt x="39290" y="29479"/>
                </a:lnTo>
                <a:lnTo>
                  <a:pt x="10542" y="61454"/>
                </a:lnTo>
                <a:lnTo>
                  <a:pt x="0" y="100584"/>
                </a:lnTo>
                <a:lnTo>
                  <a:pt x="10542" y="139713"/>
                </a:lnTo>
                <a:lnTo>
                  <a:pt x="39290" y="171688"/>
                </a:lnTo>
                <a:lnTo>
                  <a:pt x="81920" y="193256"/>
                </a:lnTo>
                <a:lnTo>
                  <a:pt x="134111" y="201167"/>
                </a:lnTo>
                <a:lnTo>
                  <a:pt x="186303" y="193256"/>
                </a:lnTo>
                <a:lnTo>
                  <a:pt x="228933" y="171688"/>
                </a:lnTo>
                <a:lnTo>
                  <a:pt x="257681" y="139713"/>
                </a:lnTo>
                <a:lnTo>
                  <a:pt x="268224" y="100584"/>
                </a:lnTo>
                <a:lnTo>
                  <a:pt x="257681" y="61454"/>
                </a:lnTo>
                <a:lnTo>
                  <a:pt x="228933" y="29479"/>
                </a:lnTo>
                <a:lnTo>
                  <a:pt x="186303" y="7911"/>
                </a:lnTo>
                <a:lnTo>
                  <a:pt x="13411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26723" y="3276600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5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7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91343" y="3560064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6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2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6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69295" y="3560064"/>
            <a:ext cx="269875" cy="203200"/>
          </a:xfrm>
          <a:custGeom>
            <a:avLst/>
            <a:gdLst/>
            <a:ahLst/>
            <a:cxnLst/>
            <a:rect l="l" t="t" r="r" b="b"/>
            <a:pathLst>
              <a:path w="269875" h="203200">
                <a:moveTo>
                  <a:pt x="134874" y="0"/>
                </a:moveTo>
                <a:lnTo>
                  <a:pt x="82349" y="7959"/>
                </a:lnTo>
                <a:lnTo>
                  <a:pt x="39481" y="29670"/>
                </a:lnTo>
                <a:lnTo>
                  <a:pt x="10590" y="61882"/>
                </a:lnTo>
                <a:lnTo>
                  <a:pt x="0" y="101346"/>
                </a:lnTo>
                <a:lnTo>
                  <a:pt x="10590" y="140809"/>
                </a:lnTo>
                <a:lnTo>
                  <a:pt x="39481" y="173021"/>
                </a:lnTo>
                <a:lnTo>
                  <a:pt x="82349" y="194732"/>
                </a:lnTo>
                <a:lnTo>
                  <a:pt x="134874" y="202692"/>
                </a:lnTo>
                <a:lnTo>
                  <a:pt x="187398" y="194732"/>
                </a:lnTo>
                <a:lnTo>
                  <a:pt x="230266" y="173021"/>
                </a:lnTo>
                <a:lnTo>
                  <a:pt x="259157" y="140809"/>
                </a:lnTo>
                <a:lnTo>
                  <a:pt x="269748" y="101346"/>
                </a:lnTo>
                <a:lnTo>
                  <a:pt x="259157" y="61882"/>
                </a:lnTo>
                <a:lnTo>
                  <a:pt x="230266" y="29670"/>
                </a:lnTo>
                <a:lnTo>
                  <a:pt x="187398" y="7959"/>
                </a:lnTo>
                <a:lnTo>
                  <a:pt x="134874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48771" y="3560064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6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2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6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26723" y="3560064"/>
            <a:ext cx="269875" cy="203200"/>
          </a:xfrm>
          <a:custGeom>
            <a:avLst/>
            <a:gdLst/>
            <a:ahLst/>
            <a:cxnLst/>
            <a:rect l="l" t="t" r="r" b="b"/>
            <a:pathLst>
              <a:path w="269875" h="203200">
                <a:moveTo>
                  <a:pt x="134874" y="0"/>
                </a:moveTo>
                <a:lnTo>
                  <a:pt x="82349" y="7959"/>
                </a:lnTo>
                <a:lnTo>
                  <a:pt x="39481" y="29670"/>
                </a:lnTo>
                <a:lnTo>
                  <a:pt x="10590" y="61882"/>
                </a:lnTo>
                <a:lnTo>
                  <a:pt x="0" y="101346"/>
                </a:lnTo>
                <a:lnTo>
                  <a:pt x="10590" y="140809"/>
                </a:lnTo>
                <a:lnTo>
                  <a:pt x="39481" y="173021"/>
                </a:lnTo>
                <a:lnTo>
                  <a:pt x="82349" y="194732"/>
                </a:lnTo>
                <a:lnTo>
                  <a:pt x="134874" y="202692"/>
                </a:lnTo>
                <a:lnTo>
                  <a:pt x="187398" y="194732"/>
                </a:lnTo>
                <a:lnTo>
                  <a:pt x="230266" y="173021"/>
                </a:lnTo>
                <a:lnTo>
                  <a:pt x="259157" y="140809"/>
                </a:lnTo>
                <a:lnTo>
                  <a:pt x="269748" y="101346"/>
                </a:lnTo>
                <a:lnTo>
                  <a:pt x="259157" y="61882"/>
                </a:lnTo>
                <a:lnTo>
                  <a:pt x="230266" y="29670"/>
                </a:lnTo>
                <a:lnTo>
                  <a:pt x="187398" y="7959"/>
                </a:lnTo>
                <a:lnTo>
                  <a:pt x="134874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06200" y="3560064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6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2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6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91343" y="3843528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6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2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6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69295" y="3843528"/>
            <a:ext cx="269875" cy="203200"/>
          </a:xfrm>
          <a:custGeom>
            <a:avLst/>
            <a:gdLst/>
            <a:ahLst/>
            <a:cxnLst/>
            <a:rect l="l" t="t" r="r" b="b"/>
            <a:pathLst>
              <a:path w="269875" h="203200">
                <a:moveTo>
                  <a:pt x="134874" y="0"/>
                </a:moveTo>
                <a:lnTo>
                  <a:pt x="82349" y="7959"/>
                </a:lnTo>
                <a:lnTo>
                  <a:pt x="39481" y="29670"/>
                </a:lnTo>
                <a:lnTo>
                  <a:pt x="10590" y="61882"/>
                </a:lnTo>
                <a:lnTo>
                  <a:pt x="0" y="101346"/>
                </a:lnTo>
                <a:lnTo>
                  <a:pt x="10590" y="140809"/>
                </a:lnTo>
                <a:lnTo>
                  <a:pt x="39481" y="173021"/>
                </a:lnTo>
                <a:lnTo>
                  <a:pt x="82349" y="194732"/>
                </a:lnTo>
                <a:lnTo>
                  <a:pt x="134874" y="202692"/>
                </a:lnTo>
                <a:lnTo>
                  <a:pt x="187398" y="194732"/>
                </a:lnTo>
                <a:lnTo>
                  <a:pt x="230266" y="173021"/>
                </a:lnTo>
                <a:lnTo>
                  <a:pt x="259157" y="140809"/>
                </a:lnTo>
                <a:lnTo>
                  <a:pt x="269748" y="101346"/>
                </a:lnTo>
                <a:lnTo>
                  <a:pt x="259157" y="61882"/>
                </a:lnTo>
                <a:lnTo>
                  <a:pt x="230266" y="29670"/>
                </a:lnTo>
                <a:lnTo>
                  <a:pt x="187398" y="7959"/>
                </a:lnTo>
                <a:lnTo>
                  <a:pt x="134874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48771" y="3843528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6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2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6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26723" y="3843528"/>
            <a:ext cx="269875" cy="203200"/>
          </a:xfrm>
          <a:custGeom>
            <a:avLst/>
            <a:gdLst/>
            <a:ahLst/>
            <a:cxnLst/>
            <a:rect l="l" t="t" r="r" b="b"/>
            <a:pathLst>
              <a:path w="269875" h="203200">
                <a:moveTo>
                  <a:pt x="134874" y="0"/>
                </a:moveTo>
                <a:lnTo>
                  <a:pt x="82349" y="7959"/>
                </a:lnTo>
                <a:lnTo>
                  <a:pt x="39481" y="29670"/>
                </a:lnTo>
                <a:lnTo>
                  <a:pt x="10590" y="61882"/>
                </a:lnTo>
                <a:lnTo>
                  <a:pt x="0" y="101346"/>
                </a:lnTo>
                <a:lnTo>
                  <a:pt x="10590" y="140809"/>
                </a:lnTo>
                <a:lnTo>
                  <a:pt x="39481" y="173021"/>
                </a:lnTo>
                <a:lnTo>
                  <a:pt x="82349" y="194732"/>
                </a:lnTo>
                <a:lnTo>
                  <a:pt x="134874" y="202692"/>
                </a:lnTo>
                <a:lnTo>
                  <a:pt x="187398" y="194732"/>
                </a:lnTo>
                <a:lnTo>
                  <a:pt x="230266" y="173021"/>
                </a:lnTo>
                <a:lnTo>
                  <a:pt x="259157" y="140809"/>
                </a:lnTo>
                <a:lnTo>
                  <a:pt x="269748" y="101346"/>
                </a:lnTo>
                <a:lnTo>
                  <a:pt x="259157" y="61882"/>
                </a:lnTo>
                <a:lnTo>
                  <a:pt x="230266" y="29670"/>
                </a:lnTo>
                <a:lnTo>
                  <a:pt x="187398" y="7959"/>
                </a:lnTo>
                <a:lnTo>
                  <a:pt x="13487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91343" y="4126991"/>
            <a:ext cx="268605" cy="204470"/>
          </a:xfrm>
          <a:custGeom>
            <a:avLst/>
            <a:gdLst/>
            <a:ahLst/>
            <a:cxnLst/>
            <a:rect l="l" t="t" r="r" b="b"/>
            <a:pathLst>
              <a:path w="268604" h="204470">
                <a:moveTo>
                  <a:pt x="134111" y="0"/>
                </a:moveTo>
                <a:lnTo>
                  <a:pt x="81920" y="8024"/>
                </a:lnTo>
                <a:lnTo>
                  <a:pt x="39290" y="29908"/>
                </a:lnTo>
                <a:lnTo>
                  <a:pt x="10542" y="62364"/>
                </a:lnTo>
                <a:lnTo>
                  <a:pt x="0" y="102107"/>
                </a:lnTo>
                <a:lnTo>
                  <a:pt x="10542" y="141851"/>
                </a:lnTo>
                <a:lnTo>
                  <a:pt x="39290" y="174307"/>
                </a:lnTo>
                <a:lnTo>
                  <a:pt x="81920" y="196191"/>
                </a:lnTo>
                <a:lnTo>
                  <a:pt x="134111" y="204215"/>
                </a:lnTo>
                <a:lnTo>
                  <a:pt x="186303" y="196191"/>
                </a:lnTo>
                <a:lnTo>
                  <a:pt x="228933" y="174307"/>
                </a:lnTo>
                <a:lnTo>
                  <a:pt x="257681" y="141851"/>
                </a:lnTo>
                <a:lnTo>
                  <a:pt x="268224" y="102107"/>
                </a:lnTo>
                <a:lnTo>
                  <a:pt x="257681" y="62364"/>
                </a:lnTo>
                <a:lnTo>
                  <a:pt x="228933" y="29908"/>
                </a:lnTo>
                <a:lnTo>
                  <a:pt x="186303" y="8024"/>
                </a:lnTo>
                <a:lnTo>
                  <a:pt x="134111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69295" y="4126991"/>
            <a:ext cx="269875" cy="204470"/>
          </a:xfrm>
          <a:custGeom>
            <a:avLst/>
            <a:gdLst/>
            <a:ahLst/>
            <a:cxnLst/>
            <a:rect l="l" t="t" r="r" b="b"/>
            <a:pathLst>
              <a:path w="269875" h="204470">
                <a:moveTo>
                  <a:pt x="134874" y="0"/>
                </a:moveTo>
                <a:lnTo>
                  <a:pt x="82349" y="8024"/>
                </a:lnTo>
                <a:lnTo>
                  <a:pt x="39481" y="29908"/>
                </a:lnTo>
                <a:lnTo>
                  <a:pt x="10590" y="62364"/>
                </a:lnTo>
                <a:lnTo>
                  <a:pt x="0" y="102107"/>
                </a:lnTo>
                <a:lnTo>
                  <a:pt x="10590" y="141851"/>
                </a:lnTo>
                <a:lnTo>
                  <a:pt x="39481" y="174307"/>
                </a:lnTo>
                <a:lnTo>
                  <a:pt x="82349" y="196191"/>
                </a:lnTo>
                <a:lnTo>
                  <a:pt x="134874" y="204215"/>
                </a:lnTo>
                <a:lnTo>
                  <a:pt x="187398" y="196191"/>
                </a:lnTo>
                <a:lnTo>
                  <a:pt x="230266" y="174307"/>
                </a:lnTo>
                <a:lnTo>
                  <a:pt x="259157" y="141851"/>
                </a:lnTo>
                <a:lnTo>
                  <a:pt x="269748" y="102107"/>
                </a:lnTo>
                <a:lnTo>
                  <a:pt x="259157" y="62364"/>
                </a:lnTo>
                <a:lnTo>
                  <a:pt x="230266" y="29908"/>
                </a:lnTo>
                <a:lnTo>
                  <a:pt x="187398" y="8024"/>
                </a:lnTo>
                <a:lnTo>
                  <a:pt x="134874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48771" y="4126991"/>
            <a:ext cx="268605" cy="204470"/>
          </a:xfrm>
          <a:custGeom>
            <a:avLst/>
            <a:gdLst/>
            <a:ahLst/>
            <a:cxnLst/>
            <a:rect l="l" t="t" r="r" b="b"/>
            <a:pathLst>
              <a:path w="268604" h="204470">
                <a:moveTo>
                  <a:pt x="134111" y="0"/>
                </a:moveTo>
                <a:lnTo>
                  <a:pt x="81920" y="8024"/>
                </a:lnTo>
                <a:lnTo>
                  <a:pt x="39290" y="29908"/>
                </a:lnTo>
                <a:lnTo>
                  <a:pt x="10542" y="62364"/>
                </a:lnTo>
                <a:lnTo>
                  <a:pt x="0" y="102107"/>
                </a:lnTo>
                <a:lnTo>
                  <a:pt x="10542" y="141851"/>
                </a:lnTo>
                <a:lnTo>
                  <a:pt x="39290" y="174307"/>
                </a:lnTo>
                <a:lnTo>
                  <a:pt x="81920" y="196191"/>
                </a:lnTo>
                <a:lnTo>
                  <a:pt x="134111" y="204215"/>
                </a:lnTo>
                <a:lnTo>
                  <a:pt x="186303" y="196191"/>
                </a:lnTo>
                <a:lnTo>
                  <a:pt x="228933" y="174307"/>
                </a:lnTo>
                <a:lnTo>
                  <a:pt x="257681" y="141851"/>
                </a:lnTo>
                <a:lnTo>
                  <a:pt x="268224" y="102107"/>
                </a:lnTo>
                <a:lnTo>
                  <a:pt x="257681" y="62364"/>
                </a:lnTo>
                <a:lnTo>
                  <a:pt x="228933" y="29908"/>
                </a:lnTo>
                <a:lnTo>
                  <a:pt x="186303" y="8024"/>
                </a:lnTo>
                <a:lnTo>
                  <a:pt x="13411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126723" y="4126991"/>
            <a:ext cx="269875" cy="204470"/>
          </a:xfrm>
          <a:custGeom>
            <a:avLst/>
            <a:gdLst/>
            <a:ahLst/>
            <a:cxnLst/>
            <a:rect l="l" t="t" r="r" b="b"/>
            <a:pathLst>
              <a:path w="269875" h="204470">
                <a:moveTo>
                  <a:pt x="134874" y="0"/>
                </a:moveTo>
                <a:lnTo>
                  <a:pt x="82349" y="8024"/>
                </a:lnTo>
                <a:lnTo>
                  <a:pt x="39481" y="29908"/>
                </a:lnTo>
                <a:lnTo>
                  <a:pt x="10590" y="62364"/>
                </a:lnTo>
                <a:lnTo>
                  <a:pt x="0" y="102107"/>
                </a:lnTo>
                <a:lnTo>
                  <a:pt x="10590" y="141851"/>
                </a:lnTo>
                <a:lnTo>
                  <a:pt x="39481" y="174307"/>
                </a:lnTo>
                <a:lnTo>
                  <a:pt x="82349" y="196191"/>
                </a:lnTo>
                <a:lnTo>
                  <a:pt x="134874" y="204215"/>
                </a:lnTo>
                <a:lnTo>
                  <a:pt x="187398" y="196191"/>
                </a:lnTo>
                <a:lnTo>
                  <a:pt x="230266" y="174307"/>
                </a:lnTo>
                <a:lnTo>
                  <a:pt x="259157" y="141851"/>
                </a:lnTo>
                <a:lnTo>
                  <a:pt x="269748" y="102107"/>
                </a:lnTo>
                <a:lnTo>
                  <a:pt x="259157" y="62364"/>
                </a:lnTo>
                <a:lnTo>
                  <a:pt x="230266" y="29908"/>
                </a:lnTo>
                <a:lnTo>
                  <a:pt x="187398" y="8024"/>
                </a:lnTo>
                <a:lnTo>
                  <a:pt x="13487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06200" y="4126991"/>
            <a:ext cx="268605" cy="204470"/>
          </a:xfrm>
          <a:custGeom>
            <a:avLst/>
            <a:gdLst/>
            <a:ahLst/>
            <a:cxnLst/>
            <a:rect l="l" t="t" r="r" b="b"/>
            <a:pathLst>
              <a:path w="268604" h="204470">
                <a:moveTo>
                  <a:pt x="134111" y="0"/>
                </a:moveTo>
                <a:lnTo>
                  <a:pt x="81920" y="8024"/>
                </a:lnTo>
                <a:lnTo>
                  <a:pt x="39290" y="29908"/>
                </a:lnTo>
                <a:lnTo>
                  <a:pt x="10542" y="62364"/>
                </a:lnTo>
                <a:lnTo>
                  <a:pt x="0" y="102107"/>
                </a:lnTo>
                <a:lnTo>
                  <a:pt x="10542" y="141851"/>
                </a:lnTo>
                <a:lnTo>
                  <a:pt x="39290" y="174307"/>
                </a:lnTo>
                <a:lnTo>
                  <a:pt x="81920" y="196191"/>
                </a:lnTo>
                <a:lnTo>
                  <a:pt x="134111" y="204215"/>
                </a:lnTo>
                <a:lnTo>
                  <a:pt x="186303" y="196191"/>
                </a:lnTo>
                <a:lnTo>
                  <a:pt x="228933" y="174307"/>
                </a:lnTo>
                <a:lnTo>
                  <a:pt x="257681" y="141851"/>
                </a:lnTo>
                <a:lnTo>
                  <a:pt x="268224" y="102107"/>
                </a:lnTo>
                <a:lnTo>
                  <a:pt x="257681" y="62364"/>
                </a:lnTo>
                <a:lnTo>
                  <a:pt x="228933" y="29908"/>
                </a:lnTo>
                <a:lnTo>
                  <a:pt x="186303" y="8024"/>
                </a:lnTo>
                <a:lnTo>
                  <a:pt x="134111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91343" y="4411979"/>
            <a:ext cx="268605" cy="201295"/>
          </a:xfrm>
          <a:custGeom>
            <a:avLst/>
            <a:gdLst/>
            <a:ahLst/>
            <a:cxnLst/>
            <a:rect l="l" t="t" r="r" b="b"/>
            <a:pathLst>
              <a:path w="268604" h="201295">
                <a:moveTo>
                  <a:pt x="134111" y="0"/>
                </a:moveTo>
                <a:lnTo>
                  <a:pt x="81920" y="7911"/>
                </a:lnTo>
                <a:lnTo>
                  <a:pt x="39290" y="29479"/>
                </a:lnTo>
                <a:lnTo>
                  <a:pt x="10542" y="61454"/>
                </a:lnTo>
                <a:lnTo>
                  <a:pt x="0" y="100584"/>
                </a:lnTo>
                <a:lnTo>
                  <a:pt x="10542" y="139713"/>
                </a:lnTo>
                <a:lnTo>
                  <a:pt x="39290" y="171688"/>
                </a:lnTo>
                <a:lnTo>
                  <a:pt x="81920" y="193256"/>
                </a:lnTo>
                <a:lnTo>
                  <a:pt x="134111" y="201168"/>
                </a:lnTo>
                <a:lnTo>
                  <a:pt x="186303" y="193256"/>
                </a:lnTo>
                <a:lnTo>
                  <a:pt x="228933" y="171688"/>
                </a:lnTo>
                <a:lnTo>
                  <a:pt x="257681" y="139713"/>
                </a:lnTo>
                <a:lnTo>
                  <a:pt x="268224" y="100584"/>
                </a:lnTo>
                <a:lnTo>
                  <a:pt x="257681" y="61454"/>
                </a:lnTo>
                <a:lnTo>
                  <a:pt x="228933" y="29479"/>
                </a:lnTo>
                <a:lnTo>
                  <a:pt x="186303" y="7911"/>
                </a:lnTo>
                <a:lnTo>
                  <a:pt x="134111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69295" y="4411979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5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8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48771" y="4411979"/>
            <a:ext cx="268605" cy="201295"/>
          </a:xfrm>
          <a:custGeom>
            <a:avLst/>
            <a:gdLst/>
            <a:ahLst/>
            <a:cxnLst/>
            <a:rect l="l" t="t" r="r" b="b"/>
            <a:pathLst>
              <a:path w="268604" h="201295">
                <a:moveTo>
                  <a:pt x="134111" y="0"/>
                </a:moveTo>
                <a:lnTo>
                  <a:pt x="81920" y="7911"/>
                </a:lnTo>
                <a:lnTo>
                  <a:pt x="39290" y="29479"/>
                </a:lnTo>
                <a:lnTo>
                  <a:pt x="10542" y="61454"/>
                </a:lnTo>
                <a:lnTo>
                  <a:pt x="0" y="100584"/>
                </a:lnTo>
                <a:lnTo>
                  <a:pt x="10542" y="139713"/>
                </a:lnTo>
                <a:lnTo>
                  <a:pt x="39290" y="171688"/>
                </a:lnTo>
                <a:lnTo>
                  <a:pt x="81920" y="193256"/>
                </a:lnTo>
                <a:lnTo>
                  <a:pt x="134111" y="201168"/>
                </a:lnTo>
                <a:lnTo>
                  <a:pt x="186303" y="193256"/>
                </a:lnTo>
                <a:lnTo>
                  <a:pt x="228933" y="171688"/>
                </a:lnTo>
                <a:lnTo>
                  <a:pt x="257681" y="139713"/>
                </a:lnTo>
                <a:lnTo>
                  <a:pt x="268224" y="100584"/>
                </a:lnTo>
                <a:lnTo>
                  <a:pt x="257681" y="61454"/>
                </a:lnTo>
                <a:lnTo>
                  <a:pt x="228933" y="29479"/>
                </a:lnTo>
                <a:lnTo>
                  <a:pt x="186303" y="7911"/>
                </a:lnTo>
                <a:lnTo>
                  <a:pt x="13411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126723" y="4411979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5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8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91343" y="4695444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5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1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5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69295" y="4695444"/>
            <a:ext cx="269875" cy="203200"/>
          </a:xfrm>
          <a:custGeom>
            <a:avLst/>
            <a:gdLst/>
            <a:ahLst/>
            <a:cxnLst/>
            <a:rect l="l" t="t" r="r" b="b"/>
            <a:pathLst>
              <a:path w="269875" h="203200">
                <a:moveTo>
                  <a:pt x="134874" y="0"/>
                </a:moveTo>
                <a:lnTo>
                  <a:pt x="82349" y="7959"/>
                </a:lnTo>
                <a:lnTo>
                  <a:pt x="39481" y="29670"/>
                </a:lnTo>
                <a:lnTo>
                  <a:pt x="10590" y="61882"/>
                </a:lnTo>
                <a:lnTo>
                  <a:pt x="0" y="101345"/>
                </a:lnTo>
                <a:lnTo>
                  <a:pt x="10590" y="140809"/>
                </a:lnTo>
                <a:lnTo>
                  <a:pt x="39481" y="173021"/>
                </a:lnTo>
                <a:lnTo>
                  <a:pt x="82349" y="194732"/>
                </a:lnTo>
                <a:lnTo>
                  <a:pt x="134874" y="202691"/>
                </a:lnTo>
                <a:lnTo>
                  <a:pt x="187398" y="194732"/>
                </a:lnTo>
                <a:lnTo>
                  <a:pt x="230266" y="173021"/>
                </a:lnTo>
                <a:lnTo>
                  <a:pt x="259157" y="140809"/>
                </a:lnTo>
                <a:lnTo>
                  <a:pt x="269748" y="101345"/>
                </a:lnTo>
                <a:lnTo>
                  <a:pt x="259157" y="61882"/>
                </a:lnTo>
                <a:lnTo>
                  <a:pt x="230266" y="29670"/>
                </a:lnTo>
                <a:lnTo>
                  <a:pt x="187398" y="7959"/>
                </a:lnTo>
                <a:lnTo>
                  <a:pt x="13487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748771" y="4695444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5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1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5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26723" y="4695444"/>
            <a:ext cx="269875" cy="203200"/>
          </a:xfrm>
          <a:custGeom>
            <a:avLst/>
            <a:gdLst/>
            <a:ahLst/>
            <a:cxnLst/>
            <a:rect l="l" t="t" r="r" b="b"/>
            <a:pathLst>
              <a:path w="269875" h="203200">
                <a:moveTo>
                  <a:pt x="134874" y="0"/>
                </a:moveTo>
                <a:lnTo>
                  <a:pt x="82349" y="7959"/>
                </a:lnTo>
                <a:lnTo>
                  <a:pt x="39481" y="29670"/>
                </a:lnTo>
                <a:lnTo>
                  <a:pt x="10590" y="61882"/>
                </a:lnTo>
                <a:lnTo>
                  <a:pt x="0" y="101345"/>
                </a:lnTo>
                <a:lnTo>
                  <a:pt x="10590" y="140809"/>
                </a:lnTo>
                <a:lnTo>
                  <a:pt x="39481" y="173021"/>
                </a:lnTo>
                <a:lnTo>
                  <a:pt x="82349" y="194732"/>
                </a:lnTo>
                <a:lnTo>
                  <a:pt x="134874" y="202691"/>
                </a:lnTo>
                <a:lnTo>
                  <a:pt x="187398" y="194732"/>
                </a:lnTo>
                <a:lnTo>
                  <a:pt x="230266" y="173021"/>
                </a:lnTo>
                <a:lnTo>
                  <a:pt x="259157" y="140809"/>
                </a:lnTo>
                <a:lnTo>
                  <a:pt x="269748" y="101345"/>
                </a:lnTo>
                <a:lnTo>
                  <a:pt x="259157" y="61882"/>
                </a:lnTo>
                <a:lnTo>
                  <a:pt x="230266" y="29670"/>
                </a:lnTo>
                <a:lnTo>
                  <a:pt x="187398" y="7959"/>
                </a:lnTo>
                <a:lnTo>
                  <a:pt x="134874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69295" y="4980432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5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8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26723" y="4980432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5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8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908" y="28194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931670" y="1659382"/>
            <a:ext cx="65703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0520" marR="5080" indent="-1608455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PROJECT</a:t>
            </a:r>
            <a:r>
              <a:rPr sz="3600" spc="-55" dirty="0"/>
              <a:t> </a:t>
            </a:r>
            <a:r>
              <a:rPr sz="3600" spc="-20" dirty="0"/>
              <a:t>COMMUNICATIONS </a:t>
            </a:r>
            <a:r>
              <a:rPr sz="3600" spc="-985" dirty="0"/>
              <a:t> </a:t>
            </a:r>
            <a:r>
              <a:rPr sz="3600" dirty="0"/>
              <a:t>MANAGEMENT</a:t>
            </a:r>
            <a:endParaRPr sz="3600"/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6808" y="3561588"/>
            <a:ext cx="4013454" cy="3009143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1383009" y="6291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1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6730" y="552145"/>
            <a:ext cx="684784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43965" marR="5080" indent="-1231900">
              <a:lnSpc>
                <a:spcPct val="100000"/>
              </a:lnSpc>
              <a:spcBef>
                <a:spcPts val="105"/>
              </a:spcBef>
            </a:pPr>
            <a:r>
              <a:rPr sz="2600" dirty="0"/>
              <a:t>THE</a:t>
            </a:r>
            <a:r>
              <a:rPr sz="2600" spc="-15" dirty="0"/>
              <a:t> </a:t>
            </a:r>
            <a:r>
              <a:rPr sz="2600" spc="-30" dirty="0"/>
              <a:t>IMPACT</a:t>
            </a:r>
            <a:r>
              <a:rPr sz="2600" spc="-40" dirty="0"/>
              <a:t> </a:t>
            </a:r>
            <a:r>
              <a:rPr sz="2600" dirty="0"/>
              <a:t>OF</a:t>
            </a:r>
            <a:r>
              <a:rPr sz="2600" spc="-5" dirty="0"/>
              <a:t> </a:t>
            </a:r>
            <a:r>
              <a:rPr sz="2600" dirty="0"/>
              <a:t>THE</a:t>
            </a:r>
            <a:r>
              <a:rPr sz="2600" spc="-10" dirty="0"/>
              <a:t> </a:t>
            </a:r>
            <a:r>
              <a:rPr sz="2600" dirty="0"/>
              <a:t>NUMBER</a:t>
            </a:r>
            <a:r>
              <a:rPr sz="2600" spc="-45" dirty="0"/>
              <a:t> </a:t>
            </a:r>
            <a:r>
              <a:rPr sz="2600" dirty="0"/>
              <a:t>OF</a:t>
            </a:r>
            <a:r>
              <a:rPr sz="2600" spc="-20" dirty="0"/>
              <a:t> </a:t>
            </a:r>
            <a:r>
              <a:rPr sz="2600" spc="5" dirty="0"/>
              <a:t>PEOPLE </a:t>
            </a:r>
            <a:r>
              <a:rPr sz="2600" spc="-705" dirty="0"/>
              <a:t> </a:t>
            </a:r>
            <a:r>
              <a:rPr sz="2600" dirty="0"/>
              <a:t>ON</a:t>
            </a:r>
            <a:r>
              <a:rPr sz="2600" spc="-35" dirty="0"/>
              <a:t> </a:t>
            </a:r>
            <a:r>
              <a:rPr sz="2600" spc="-15" dirty="0"/>
              <a:t>COMMUNICATIONS</a:t>
            </a:r>
            <a:r>
              <a:rPr sz="2600" spc="-50" dirty="0"/>
              <a:t> </a:t>
            </a:r>
            <a:r>
              <a:rPr sz="2600" dirty="0"/>
              <a:t>CHANNELS</a:t>
            </a:r>
            <a:endParaRPr sz="2600"/>
          </a:p>
        </p:txBody>
      </p:sp>
      <p:grpSp>
        <p:nvGrpSpPr>
          <p:cNvPr id="3" name="object 3"/>
          <p:cNvGrpSpPr/>
          <p:nvPr/>
        </p:nvGrpSpPr>
        <p:grpSpPr>
          <a:xfrm>
            <a:off x="1737333" y="1472151"/>
            <a:ext cx="8223884" cy="5319395"/>
            <a:chOff x="1737333" y="1472151"/>
            <a:chExt cx="8223884" cy="53193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7333" y="1472151"/>
              <a:ext cx="8223557" cy="53188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0907" y="1665731"/>
              <a:ext cx="7845552" cy="494080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312906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10</a:t>
            </a:fld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6486" y="782269"/>
            <a:ext cx="553466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Reporting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935" y="1548511"/>
            <a:ext cx="9551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Performance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reporting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keeps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stakeholders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informed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about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0935" y="1889655"/>
            <a:ext cx="9808210" cy="48056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Arial MT"/>
                <a:cs typeface="Arial MT"/>
              </a:rPr>
              <a:t>how</a:t>
            </a:r>
            <a:r>
              <a:rPr sz="2800" dirty="0">
                <a:latin typeface="Arial MT"/>
                <a:cs typeface="Arial MT"/>
              </a:rPr>
              <a:t> resources</a:t>
            </a:r>
            <a:r>
              <a:rPr sz="2800" spc="-5" dirty="0">
                <a:latin typeface="Arial MT"/>
                <a:cs typeface="Arial MT"/>
              </a:rPr>
              <a:t> are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being </a:t>
            </a:r>
            <a:r>
              <a:rPr sz="2800" dirty="0">
                <a:latin typeface="Arial MT"/>
                <a:cs typeface="Arial MT"/>
              </a:rPr>
              <a:t>used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5" dirty="0">
                <a:latin typeface="Arial MT"/>
                <a:cs typeface="Arial MT"/>
              </a:rPr>
              <a:t> achieve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objectives.</a:t>
            </a:r>
            <a:endParaRPr sz="2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example</a:t>
            </a:r>
            <a:endParaRPr sz="2800">
              <a:latin typeface="Arial MT"/>
              <a:cs typeface="Arial MT"/>
            </a:endParaRPr>
          </a:p>
          <a:p>
            <a:pPr marL="704215" marR="567055" lvl="1" indent="-347980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Status</a:t>
            </a:r>
            <a:r>
              <a:rPr sz="2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reports</a:t>
            </a:r>
            <a:r>
              <a:rPr sz="28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describe</a:t>
            </a:r>
            <a:r>
              <a:rPr sz="2800" spc="-5" dirty="0">
                <a:latin typeface="Arial MT"/>
                <a:cs typeface="Arial MT"/>
              </a:rPr>
              <a:t> where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</a:t>
            </a:r>
            <a:r>
              <a:rPr sz="2800" spc="-5" dirty="0">
                <a:latin typeface="Arial MT"/>
                <a:cs typeface="Arial MT"/>
              </a:rPr>
              <a:t> stands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specific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point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time</a:t>
            </a:r>
            <a:endParaRPr sz="2800">
              <a:latin typeface="Arial MT"/>
              <a:cs typeface="Arial MT"/>
            </a:endParaRPr>
          </a:p>
          <a:p>
            <a:pPr marL="704215" marR="608330" lvl="1" indent="-347980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Progress</a:t>
            </a:r>
            <a:r>
              <a:rPr sz="2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reports</a:t>
            </a:r>
            <a:r>
              <a:rPr sz="28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 MT"/>
                <a:cs typeface="Arial MT"/>
              </a:rPr>
              <a:t>describe</a:t>
            </a:r>
            <a:r>
              <a:rPr sz="2800" spc="-5" dirty="0">
                <a:latin typeface="Arial MT"/>
                <a:cs typeface="Arial MT"/>
              </a:rPr>
              <a:t> what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</a:t>
            </a:r>
            <a:r>
              <a:rPr sz="2800" spc="-5" dirty="0">
                <a:latin typeface="Arial MT"/>
                <a:cs typeface="Arial MT"/>
              </a:rPr>
              <a:t> team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has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accomplished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during</a:t>
            </a:r>
            <a:r>
              <a:rPr sz="2800" spc="-5" dirty="0">
                <a:latin typeface="Arial MT"/>
                <a:cs typeface="Arial MT"/>
              </a:rPr>
              <a:t> 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certain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period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time</a:t>
            </a:r>
            <a:endParaRPr sz="2800">
              <a:latin typeface="Arial MT"/>
              <a:cs typeface="Arial MT"/>
            </a:endParaRPr>
          </a:p>
          <a:p>
            <a:pPr marL="704215" marR="610235" lvl="1" indent="-347980">
              <a:lnSpc>
                <a:spcPct val="100000"/>
              </a:lnSpc>
              <a:spcBef>
                <a:spcPts val="670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Project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forecasting </a:t>
            </a:r>
            <a:r>
              <a:rPr sz="2800" dirty="0">
                <a:latin typeface="Arial MT"/>
                <a:cs typeface="Arial MT"/>
              </a:rPr>
              <a:t>predicts future project status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progress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based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past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information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trends</a:t>
            </a:r>
            <a:endParaRPr sz="2800">
              <a:latin typeface="Arial MT"/>
              <a:cs typeface="Arial MT"/>
            </a:endParaRPr>
          </a:p>
          <a:p>
            <a:pPr marL="704215" marR="924560" lvl="1" indent="-347980">
              <a:lnSpc>
                <a:spcPct val="100000"/>
              </a:lnSpc>
              <a:spcBef>
                <a:spcPts val="67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Status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review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meetings</a:t>
            </a:r>
            <a:r>
              <a:rPr sz="28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often</a:t>
            </a:r>
            <a:r>
              <a:rPr sz="2800" dirty="0">
                <a:latin typeface="Arial MT"/>
                <a:cs typeface="Arial MT"/>
              </a:rPr>
              <a:t> include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performance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reporting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8306" y="627989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11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655" y="751459"/>
            <a:ext cx="545401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Administrative</a:t>
            </a:r>
            <a:r>
              <a:rPr spc="15" dirty="0"/>
              <a:t> </a:t>
            </a:r>
            <a:r>
              <a:rPr dirty="0"/>
              <a:t>Closure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655" y="1685014"/>
            <a:ext cx="9946005" cy="420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dirty="0">
                <a:latin typeface="Arial MT"/>
                <a:cs typeface="Arial MT"/>
              </a:rPr>
              <a:t>It </a:t>
            </a:r>
            <a:r>
              <a:rPr sz="2800" spc="-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concerned </a:t>
            </a:r>
            <a:r>
              <a:rPr sz="2800" spc="-5" dirty="0">
                <a:latin typeface="Arial MT"/>
                <a:cs typeface="Arial MT"/>
              </a:rPr>
              <a:t>with </a:t>
            </a:r>
            <a:r>
              <a:rPr sz="2800" dirty="0">
                <a:latin typeface="Arial MT"/>
                <a:cs typeface="Arial MT"/>
              </a:rPr>
              <a:t>generating, gathering, and disseminating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formalize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phase</a:t>
            </a:r>
            <a:r>
              <a:rPr sz="2800" dirty="0">
                <a:latin typeface="Arial MT"/>
                <a:cs typeface="Arial MT"/>
              </a:rPr>
              <a:t> or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 </a:t>
            </a:r>
            <a:r>
              <a:rPr sz="2800" spc="-5" dirty="0">
                <a:latin typeface="Arial MT"/>
                <a:cs typeface="Arial MT"/>
              </a:rPr>
              <a:t>completion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phase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a </a:t>
            </a:r>
            <a:r>
              <a:rPr sz="2800" dirty="0">
                <a:latin typeface="Arial MT"/>
                <a:cs typeface="Arial MT"/>
              </a:rPr>
              <a:t>project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requires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closure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Administrative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closure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produces</a:t>
            </a:r>
            <a:endParaRPr sz="2800">
              <a:latin typeface="Arial MT"/>
              <a:cs typeface="Arial MT"/>
            </a:endParaRPr>
          </a:p>
          <a:p>
            <a:pPr marL="704215" lvl="1" indent="-347980">
              <a:lnSpc>
                <a:spcPct val="100000"/>
              </a:lnSpc>
              <a:spcBef>
                <a:spcPts val="235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 MT"/>
                <a:cs typeface="Arial MT"/>
              </a:rPr>
              <a:t>Project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archives</a:t>
            </a:r>
            <a:endParaRPr sz="2800">
              <a:latin typeface="Arial MT"/>
              <a:cs typeface="Arial MT"/>
            </a:endParaRPr>
          </a:p>
          <a:p>
            <a:pPr marL="704215" lvl="1" indent="-347980">
              <a:lnSpc>
                <a:spcPct val="100000"/>
              </a:lnSpc>
              <a:spcBef>
                <a:spcPts val="235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800" spc="-5" dirty="0">
                <a:latin typeface="Arial MT"/>
                <a:cs typeface="Arial MT"/>
              </a:rPr>
              <a:t>Formal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acceptance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5080" y="6168034"/>
            <a:ext cx="2987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9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360045" algn="l"/>
                <a:tab pos="360680" algn="l"/>
              </a:tabLst>
            </a:pPr>
            <a:r>
              <a:rPr sz="2800" dirty="0">
                <a:latin typeface="Arial MT"/>
                <a:cs typeface="Arial MT"/>
              </a:rPr>
              <a:t>Lessons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learned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38306" y="6279896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12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983" y="738885"/>
            <a:ext cx="514985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Conflict</a:t>
            </a:r>
            <a:r>
              <a:rPr spc="-20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spc="-5" dirty="0"/>
              <a:t>Be</a:t>
            </a:r>
            <a:r>
              <a:rPr spc="-15" dirty="0"/>
              <a:t> </a:t>
            </a:r>
            <a:r>
              <a:rPr dirty="0"/>
              <a:t>Good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30935" y="1475968"/>
            <a:ext cx="9432290" cy="434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5575" indent="-343535">
              <a:lnSpc>
                <a:spcPct val="150000"/>
              </a:lnSpc>
              <a:spcBef>
                <a:spcPts val="10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sz="2600" dirty="0">
                <a:latin typeface="Arial MT"/>
                <a:cs typeface="Arial MT"/>
              </a:rPr>
              <a:t>Conflict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often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produces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important results,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such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new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ideas,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better alternatives, and motivation to work harder and more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collaboratively</a:t>
            </a:r>
            <a:endParaRPr sz="26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18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Groupthink</a:t>
            </a:r>
            <a:r>
              <a:rPr sz="2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develop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if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conflicting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viewpoints</a:t>
            </a:r>
            <a:endParaRPr sz="2600">
              <a:latin typeface="Arial MT"/>
              <a:cs typeface="Arial MT"/>
            </a:endParaRPr>
          </a:p>
          <a:p>
            <a:pPr marL="355600" marR="5080" indent="-343535">
              <a:lnSpc>
                <a:spcPct val="150000"/>
              </a:lnSpc>
              <a:spcBef>
                <a:spcPts val="630"/>
              </a:spcBef>
              <a:buClr>
                <a:srgbClr val="330066"/>
              </a:buClr>
              <a:buSzPct val="69230"/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sz="2600" dirty="0">
                <a:latin typeface="Arial MT"/>
                <a:cs typeface="Arial MT"/>
              </a:rPr>
              <a:t>Research by Karen Jehn suggests that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task-related conflict </a:t>
            </a:r>
            <a:r>
              <a:rPr sz="26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often improves team performance, but </a:t>
            </a:r>
            <a:r>
              <a:rPr sz="2600" dirty="0">
                <a:solidFill>
                  <a:srgbClr val="FF0000"/>
                </a:solidFill>
                <a:latin typeface="Arial MT"/>
                <a:cs typeface="Arial MT"/>
              </a:rPr>
              <a:t>emotional conflict </a:t>
            </a:r>
            <a:r>
              <a:rPr sz="2600" dirty="0">
                <a:latin typeface="Arial MT"/>
                <a:cs typeface="Arial MT"/>
              </a:rPr>
              <a:t>often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depresses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team performance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438" y="1346657"/>
            <a:ext cx="8798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Conflict</a:t>
            </a:r>
            <a:r>
              <a:rPr sz="3200" spc="-40" dirty="0"/>
              <a:t> </a:t>
            </a:r>
            <a:r>
              <a:rPr sz="3200" dirty="0"/>
              <a:t>Handling</a:t>
            </a:r>
            <a:r>
              <a:rPr sz="3200" spc="-45" dirty="0"/>
              <a:t> </a:t>
            </a:r>
            <a:r>
              <a:rPr sz="3200" dirty="0"/>
              <a:t>Modes,</a:t>
            </a:r>
            <a:r>
              <a:rPr sz="3200" spc="-30" dirty="0"/>
              <a:t> </a:t>
            </a:r>
            <a:r>
              <a:rPr sz="3200" dirty="0"/>
              <a:t>in</a:t>
            </a:r>
            <a:r>
              <a:rPr sz="3200" spc="-25" dirty="0"/>
              <a:t> </a:t>
            </a:r>
            <a:r>
              <a:rPr sz="3200" spc="-5" dirty="0"/>
              <a:t>Preference</a:t>
            </a:r>
            <a:r>
              <a:rPr sz="3200" spc="-30" dirty="0"/>
              <a:t> </a:t>
            </a:r>
            <a:r>
              <a:rPr sz="3200" dirty="0"/>
              <a:t>Order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18438" y="2219705"/>
            <a:ext cx="991425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Confrontation</a:t>
            </a: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or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problem-solving: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directly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face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conflict</a:t>
            </a:r>
            <a:endParaRPr sz="24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2014"/>
              </a:spcBef>
              <a:buClr>
                <a:srgbClr val="33006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Compromise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give-and-take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approach</a:t>
            </a:r>
            <a:endParaRPr sz="2400">
              <a:latin typeface="Arial MT"/>
              <a:cs typeface="Arial MT"/>
            </a:endParaRPr>
          </a:p>
          <a:p>
            <a:pPr marL="469265" marR="5080" indent="-457200">
              <a:lnSpc>
                <a:spcPct val="150000"/>
              </a:lnSpc>
              <a:spcBef>
                <a:spcPts val="580"/>
              </a:spcBef>
              <a:buClr>
                <a:srgbClr val="33006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Smoothing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de-emphasize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areas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differences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emphasize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areas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agreement</a:t>
            </a:r>
            <a:endParaRPr sz="24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2014"/>
              </a:spcBef>
              <a:buClr>
                <a:srgbClr val="33006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Forcing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win-lose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approach</a:t>
            </a:r>
            <a:endParaRPr sz="24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spcBef>
                <a:spcPts val="2014"/>
              </a:spcBef>
              <a:buClr>
                <a:srgbClr val="33006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Withdrawal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4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retreat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 </a:t>
            </a:r>
            <a:r>
              <a:rPr sz="2400" spc="-5" dirty="0">
                <a:latin typeface="Arial MT"/>
                <a:cs typeface="Arial MT"/>
              </a:rPr>
              <a:t>withdraw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actual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 potential</a:t>
            </a:r>
            <a:endParaRPr sz="2400">
              <a:latin typeface="Arial MT"/>
              <a:cs typeface="Arial MT"/>
            </a:endParaRPr>
          </a:p>
          <a:p>
            <a:pPr marL="469265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Arial MT"/>
                <a:cs typeface="Arial MT"/>
              </a:rPr>
              <a:t>disagreement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751459"/>
            <a:ext cx="652780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Running</a:t>
            </a:r>
            <a:r>
              <a:rPr spc="-20" dirty="0"/>
              <a:t> </a:t>
            </a:r>
            <a:r>
              <a:rPr spc="-5" dirty="0"/>
              <a:t>Effective</a:t>
            </a:r>
            <a:r>
              <a:rPr spc="20" dirty="0"/>
              <a:t> </a:t>
            </a:r>
            <a:r>
              <a:rPr dirty="0"/>
              <a:t>Meetings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55370" y="1621663"/>
            <a:ext cx="992124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61694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Define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purpose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5" dirty="0">
                <a:latin typeface="Arial MT"/>
                <a:cs typeface="Arial MT"/>
              </a:rPr>
              <a:t> intended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outcome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the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meeting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Determine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who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should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attend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" dirty="0">
                <a:latin typeface="Arial MT"/>
                <a:cs typeface="Arial MT"/>
              </a:rPr>
              <a:t> meeting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Provide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</a:t>
            </a:r>
            <a:r>
              <a:rPr sz="3200" spc="-5" dirty="0">
                <a:latin typeface="Arial MT"/>
                <a:cs typeface="Arial MT"/>
              </a:rPr>
              <a:t> agenda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participants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before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meeting</a:t>
            </a:r>
            <a:endParaRPr sz="3200">
              <a:latin typeface="Arial MT"/>
              <a:cs typeface="Arial MT"/>
            </a:endParaRPr>
          </a:p>
          <a:p>
            <a:pPr marL="355600" marR="519430" indent="-342900">
              <a:lnSpc>
                <a:spcPct val="100000"/>
              </a:lnSpc>
              <a:spcBef>
                <a:spcPts val="77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Prepare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handouts,</a:t>
            </a:r>
            <a:r>
              <a:rPr sz="3200" dirty="0">
                <a:latin typeface="Arial MT"/>
                <a:cs typeface="Arial MT"/>
              </a:rPr>
              <a:t> visual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aids, </a:t>
            </a:r>
            <a:r>
              <a:rPr sz="3200" spc="-5" dirty="0">
                <a:latin typeface="Arial MT"/>
                <a:cs typeface="Arial MT"/>
              </a:rPr>
              <a:t>and </a:t>
            </a:r>
            <a:r>
              <a:rPr sz="3200" dirty="0">
                <a:latin typeface="Arial MT"/>
                <a:cs typeface="Arial MT"/>
              </a:rPr>
              <a:t>make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logistical </a:t>
            </a:r>
            <a:r>
              <a:rPr sz="3200" spc="-869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arrangements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ahead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 time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Run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meeting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professionally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Build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relationships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3698" y="742645"/>
            <a:ext cx="913003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/>
              <a:t>DEVELOPING</a:t>
            </a:r>
            <a:r>
              <a:rPr sz="2700" spc="-120" dirty="0"/>
              <a:t> </a:t>
            </a:r>
            <a:r>
              <a:rPr sz="2700" dirty="0"/>
              <a:t>A</a:t>
            </a:r>
            <a:r>
              <a:rPr sz="2700" spc="-114" dirty="0"/>
              <a:t> </a:t>
            </a:r>
            <a:r>
              <a:rPr sz="2700" spc="-20" dirty="0"/>
              <a:t>COMMUNICATIONS</a:t>
            </a:r>
            <a:r>
              <a:rPr sz="2700" spc="25" dirty="0"/>
              <a:t> </a:t>
            </a:r>
            <a:r>
              <a:rPr sz="2700" spc="-5" dirty="0"/>
              <a:t>INFRASTRUCTURE</a:t>
            </a:r>
            <a:endParaRPr sz="2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80668" y="1570456"/>
            <a:ext cx="9578975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4955" indent="-342900">
              <a:lnSpc>
                <a:spcPct val="15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communications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infrastructure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tools,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techniques,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principles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foundation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effective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transfer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information</a:t>
            </a:r>
            <a:endParaRPr sz="2000">
              <a:latin typeface="Arial MT"/>
              <a:cs typeface="Arial MT"/>
            </a:endParaRPr>
          </a:p>
          <a:p>
            <a:pPr marL="704215" marR="93345" lvl="1" indent="-347980">
              <a:lnSpc>
                <a:spcPct val="15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000" spc="-45" dirty="0">
                <a:latin typeface="Arial MT"/>
                <a:cs typeface="Arial MT"/>
              </a:rPr>
              <a:t>Tools </a:t>
            </a:r>
            <a:r>
              <a:rPr sz="2000" dirty="0">
                <a:latin typeface="Arial MT"/>
                <a:cs typeface="Arial MT"/>
              </a:rPr>
              <a:t>include e-mail, project management software, groupware, fax machines, </a:t>
            </a:r>
            <a:r>
              <a:rPr sz="2000" spc="-5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telephones, teleconferencing systems, document management systems, and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processors</a:t>
            </a:r>
            <a:endParaRPr sz="2000">
              <a:latin typeface="Arial MT"/>
              <a:cs typeface="Arial MT"/>
            </a:endParaRPr>
          </a:p>
          <a:p>
            <a:pPr marL="704215" marR="5080" lvl="1" indent="-347980">
              <a:lnSpc>
                <a:spcPct val="15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000" spc="-20" dirty="0">
                <a:latin typeface="Arial MT"/>
                <a:cs typeface="Arial MT"/>
              </a:rPr>
              <a:t>Techniques </a:t>
            </a:r>
            <a:r>
              <a:rPr sz="2000" dirty="0">
                <a:latin typeface="Arial MT"/>
                <a:cs typeface="Arial MT"/>
              </a:rPr>
              <a:t>include reporting guidelines and templates, meeting ground rules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procedures,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decision-making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processes,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problem-solving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approaches,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conflict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resolution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negotiation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techniques</a:t>
            </a:r>
            <a:endParaRPr sz="2000">
              <a:latin typeface="Arial MT"/>
              <a:cs typeface="Arial MT"/>
            </a:endParaRPr>
          </a:p>
          <a:p>
            <a:pPr marL="704215" lvl="1" indent="-347980">
              <a:lnSpc>
                <a:spcPct val="100000"/>
              </a:lnSpc>
              <a:spcBef>
                <a:spcPts val="1685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000" dirty="0">
                <a:latin typeface="Arial MT"/>
                <a:cs typeface="Arial MT"/>
              </a:rPr>
              <a:t>Principles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include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dialog 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agreed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ethics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941" y="681354"/>
            <a:ext cx="561784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E-Mail</a:t>
            </a:r>
            <a:r>
              <a:rPr spc="-5" dirty="0"/>
              <a:t> Effectively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80389" y="1626234"/>
            <a:ext cx="10232390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98805" indent="-3429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Make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e-mail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appropriate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medium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5" dirty="0">
                <a:latin typeface="Arial MT"/>
                <a:cs typeface="Arial MT"/>
              </a:rPr>
              <a:t> what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want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communicate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sure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dirty="0">
                <a:latin typeface="Arial MT"/>
                <a:cs typeface="Arial MT"/>
              </a:rPr>
              <a:t> the e-mail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right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people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Use meaningful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subjects</a:t>
            </a:r>
            <a:endParaRPr sz="2400">
              <a:latin typeface="Arial MT"/>
              <a:cs typeface="Arial MT"/>
            </a:endParaRPr>
          </a:p>
          <a:p>
            <a:pPr marL="354965" marR="531495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Limit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content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one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subject,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clear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concise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possible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Limit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size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attachments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Delete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e-mail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don’t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need, 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don’t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if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 </a:t>
            </a:r>
            <a:r>
              <a:rPr sz="2400" spc="-5" dirty="0">
                <a:latin typeface="Arial MT"/>
                <a:cs typeface="Arial MT"/>
              </a:rPr>
              <a:t>question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source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Make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sure </a:t>
            </a:r>
            <a:r>
              <a:rPr sz="2400" spc="-5" dirty="0">
                <a:latin typeface="Arial MT"/>
                <a:cs typeface="Arial MT"/>
              </a:rPr>
              <a:t>your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anti-virus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software</a:t>
            </a:r>
            <a:r>
              <a:rPr sz="2400" spc="-5" dirty="0">
                <a:latin typeface="Arial MT"/>
                <a:cs typeface="Arial MT"/>
              </a:rPr>
              <a:t> is</a:t>
            </a:r>
            <a:r>
              <a:rPr sz="2400" dirty="0">
                <a:latin typeface="Arial MT"/>
                <a:cs typeface="Arial MT"/>
              </a:rPr>
              <a:t> up 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date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Respond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" dirty="0">
                <a:latin typeface="Arial MT"/>
                <a:cs typeface="Arial MT"/>
              </a:rPr>
              <a:t> 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file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e-mails </a:t>
            </a:r>
            <a:r>
              <a:rPr sz="2400" spc="-5" dirty="0">
                <a:latin typeface="Arial MT"/>
                <a:cs typeface="Arial MT"/>
              </a:rPr>
              <a:t>quickly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Learn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how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5" dirty="0">
                <a:latin typeface="Arial MT"/>
                <a:cs typeface="Arial MT"/>
              </a:rPr>
              <a:t> use important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1025728"/>
            <a:ext cx="9897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Using</a:t>
            </a:r>
            <a:r>
              <a:rPr sz="3600" spc="-10" dirty="0"/>
              <a:t> </a:t>
            </a:r>
            <a:r>
              <a:rPr sz="3600" spc="-30" dirty="0"/>
              <a:t>Templates</a:t>
            </a:r>
            <a:r>
              <a:rPr sz="3600" spc="-20" dirty="0"/>
              <a:t> </a:t>
            </a:r>
            <a:r>
              <a:rPr sz="3600" dirty="0"/>
              <a:t>for</a:t>
            </a:r>
            <a:r>
              <a:rPr sz="3600" spc="5" dirty="0"/>
              <a:t> </a:t>
            </a:r>
            <a:r>
              <a:rPr sz="3600" spc="-5" dirty="0"/>
              <a:t>Project</a:t>
            </a:r>
            <a:r>
              <a:rPr sz="3600" dirty="0"/>
              <a:t> </a:t>
            </a:r>
            <a:r>
              <a:rPr sz="3600" spc="-5" dirty="0"/>
              <a:t>Communications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42873" y="1785365"/>
            <a:ext cx="964120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Many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technical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people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afraid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ask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help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Providing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examples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templates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communications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saves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 MT"/>
                <a:cs typeface="Arial MT"/>
              </a:rPr>
              <a:t>time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money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Organizations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develop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their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own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templates,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provided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 MT"/>
                <a:cs typeface="Arial MT"/>
              </a:rPr>
              <a:t>by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outside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organizations,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samples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textbooks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Recall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-5" dirty="0">
                <a:latin typeface="Arial MT"/>
                <a:cs typeface="Arial MT"/>
              </a:rPr>
              <a:t>research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shows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companies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excel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Arial MT"/>
                <a:cs typeface="Arial MT"/>
              </a:rPr>
              <a:t>management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make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effective use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templates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643" y="214121"/>
            <a:ext cx="7398384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Using</a:t>
            </a:r>
            <a:r>
              <a:rPr sz="3500" spc="-25" dirty="0"/>
              <a:t> </a:t>
            </a:r>
            <a:r>
              <a:rPr sz="3500" dirty="0"/>
              <a:t>Software</a:t>
            </a:r>
            <a:r>
              <a:rPr sz="3500" spc="-5" dirty="0"/>
              <a:t> </a:t>
            </a:r>
            <a:r>
              <a:rPr sz="3500" spc="-10" dirty="0"/>
              <a:t>to</a:t>
            </a:r>
            <a:r>
              <a:rPr sz="3500" spc="-130" dirty="0"/>
              <a:t> </a:t>
            </a:r>
            <a:r>
              <a:rPr sz="3500" spc="-5" dirty="0"/>
              <a:t>Assist </a:t>
            </a:r>
            <a:r>
              <a:rPr sz="3500" dirty="0"/>
              <a:t>in</a:t>
            </a:r>
            <a:r>
              <a:rPr sz="3500" spc="-5" dirty="0"/>
              <a:t> </a:t>
            </a:r>
            <a:r>
              <a:rPr sz="3500" dirty="0"/>
              <a:t>Project </a:t>
            </a:r>
            <a:r>
              <a:rPr sz="3500" spc="-960" dirty="0"/>
              <a:t> </a:t>
            </a:r>
            <a:r>
              <a:rPr sz="3500" dirty="0"/>
              <a:t>Communications</a:t>
            </a:r>
            <a:endParaRPr sz="3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05916" y="1505437"/>
            <a:ext cx="10149840" cy="432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946910" indent="-342900">
              <a:lnSpc>
                <a:spcPct val="150000"/>
              </a:lnSpc>
              <a:spcBef>
                <a:spcPts val="9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There</a:t>
            </a:r>
            <a:r>
              <a:rPr sz="3000" spc="-5" dirty="0">
                <a:latin typeface="Arial MT"/>
                <a:cs typeface="Arial MT"/>
              </a:rPr>
              <a:t> are many </a:t>
            </a:r>
            <a:r>
              <a:rPr sz="3000" dirty="0">
                <a:latin typeface="Arial MT"/>
                <a:cs typeface="Arial MT"/>
              </a:rPr>
              <a:t>software</a:t>
            </a:r>
            <a:r>
              <a:rPr sz="3000" spc="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tools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aid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in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project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communications</a:t>
            </a:r>
            <a:endParaRPr sz="3000">
              <a:latin typeface="Arial MT"/>
              <a:cs typeface="Arial MT"/>
            </a:endParaRPr>
          </a:p>
          <a:p>
            <a:pPr marL="355600" marR="636905" indent="-342900">
              <a:lnSpc>
                <a:spcPct val="15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spc="-70" dirty="0">
                <a:latin typeface="Arial MT"/>
                <a:cs typeface="Arial MT"/>
              </a:rPr>
              <a:t>Today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more</a:t>
            </a:r>
            <a:r>
              <a:rPr sz="300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than</a:t>
            </a:r>
            <a:r>
              <a:rPr sz="3000" dirty="0">
                <a:latin typeface="Arial MT"/>
                <a:cs typeface="Arial MT"/>
              </a:rPr>
              <a:t> 37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percent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of people</a:t>
            </a:r>
            <a:r>
              <a:rPr sz="3000" spc="-4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telecommute </a:t>
            </a:r>
            <a:r>
              <a:rPr sz="3000" spc="-5" dirty="0">
                <a:latin typeface="Arial MT"/>
                <a:cs typeface="Arial MT"/>
              </a:rPr>
              <a:t>or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work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remotely at least </a:t>
            </a:r>
            <a:r>
              <a:rPr sz="3000" spc="-10" dirty="0">
                <a:latin typeface="Arial MT"/>
                <a:cs typeface="Arial MT"/>
              </a:rPr>
              <a:t>part-time</a:t>
            </a:r>
            <a:endParaRPr sz="3000">
              <a:latin typeface="Arial MT"/>
              <a:cs typeface="Arial MT"/>
            </a:endParaRPr>
          </a:p>
          <a:p>
            <a:pPr marL="355600" marR="5080" indent="-342900">
              <a:lnSpc>
                <a:spcPct val="1501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000" dirty="0">
                <a:latin typeface="Arial MT"/>
                <a:cs typeface="Arial MT"/>
              </a:rPr>
              <a:t>Project</a:t>
            </a:r>
            <a:r>
              <a:rPr sz="3000" spc="-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management</a:t>
            </a:r>
            <a:r>
              <a:rPr sz="3000" spc="-2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software</a:t>
            </a:r>
            <a:r>
              <a:rPr sz="3000" dirty="0">
                <a:latin typeface="Arial MT"/>
                <a:cs typeface="Arial MT"/>
              </a:rPr>
              <a:t> includes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new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capabilities</a:t>
            </a:r>
            <a:r>
              <a:rPr sz="3000" spc="-3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to </a:t>
            </a:r>
            <a:r>
              <a:rPr sz="3000" spc="-819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enhance</a:t>
            </a:r>
            <a:r>
              <a:rPr sz="3000" spc="-25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virtual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spc="-5" dirty="0">
                <a:latin typeface="Arial MT"/>
                <a:cs typeface="Arial MT"/>
              </a:rPr>
              <a:t>communications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383" y="1414398"/>
            <a:ext cx="8678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What</a:t>
            </a:r>
            <a:r>
              <a:rPr sz="2800" spc="5" dirty="0"/>
              <a:t> </a:t>
            </a:r>
            <a:r>
              <a:rPr sz="2800" spc="-5" dirty="0"/>
              <a:t>is</a:t>
            </a:r>
            <a:r>
              <a:rPr sz="2800" spc="10" dirty="0"/>
              <a:t> </a:t>
            </a:r>
            <a:r>
              <a:rPr sz="2800" spc="-5" dirty="0"/>
              <a:t>SW</a:t>
            </a:r>
            <a:r>
              <a:rPr sz="2800" spc="-15" dirty="0"/>
              <a:t> </a:t>
            </a:r>
            <a:r>
              <a:rPr sz="2800" spc="-5" dirty="0"/>
              <a:t>project</a:t>
            </a:r>
            <a:r>
              <a:rPr sz="2800" spc="20" dirty="0"/>
              <a:t> </a:t>
            </a:r>
            <a:r>
              <a:rPr sz="2800" spc="-5" dirty="0"/>
              <a:t>communications</a:t>
            </a:r>
            <a:r>
              <a:rPr sz="2800" spc="50" dirty="0"/>
              <a:t> </a:t>
            </a:r>
            <a:r>
              <a:rPr sz="2800" spc="-5" dirty="0"/>
              <a:t>management?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383009" y="6291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2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dirty="0"/>
              <a:t>A</a:t>
            </a:r>
            <a:r>
              <a:rPr spc="-185" dirty="0"/>
              <a:t> </a:t>
            </a:r>
            <a:r>
              <a:rPr dirty="0"/>
              <a:t>subset</a:t>
            </a:r>
            <a:r>
              <a:rPr spc="-15" dirty="0"/>
              <a:t> </a:t>
            </a:r>
            <a:r>
              <a:rPr dirty="0"/>
              <a:t>of</a:t>
            </a:r>
            <a:r>
              <a:rPr spc="-5" dirty="0"/>
              <a:t> project</a:t>
            </a:r>
            <a:r>
              <a:rPr spc="-25" dirty="0"/>
              <a:t> </a:t>
            </a:r>
            <a:r>
              <a:rPr spc="-5" dirty="0"/>
              <a:t>management that</a:t>
            </a:r>
            <a:r>
              <a:rPr spc="-20" dirty="0"/>
              <a:t> </a:t>
            </a:r>
            <a:r>
              <a:rPr spc="-5" dirty="0"/>
              <a:t>includes</a:t>
            </a:r>
            <a:r>
              <a:rPr spc="-10" dirty="0"/>
              <a:t> </a:t>
            </a:r>
            <a:r>
              <a:rPr spc="-5" dirty="0"/>
              <a:t>the </a:t>
            </a:r>
            <a:r>
              <a:rPr spc="-869" dirty="0"/>
              <a:t> </a:t>
            </a:r>
            <a:r>
              <a:rPr dirty="0"/>
              <a:t>processes </a:t>
            </a:r>
            <a:r>
              <a:rPr spc="-5" dirty="0"/>
              <a:t>required </a:t>
            </a:r>
            <a:r>
              <a:rPr dirty="0"/>
              <a:t>to ensure </a:t>
            </a:r>
            <a:r>
              <a:rPr spc="-5" dirty="0">
                <a:solidFill>
                  <a:srgbClr val="FF0000"/>
                </a:solidFill>
              </a:rPr>
              <a:t>timely </a:t>
            </a:r>
            <a:r>
              <a:rPr spc="-10" dirty="0"/>
              <a:t>and </a:t>
            </a:r>
            <a:r>
              <a:rPr spc="-5" dirty="0"/>
              <a:t> </a:t>
            </a:r>
            <a:r>
              <a:rPr spc="-5" dirty="0">
                <a:solidFill>
                  <a:srgbClr val="FF0000"/>
                </a:solidFill>
              </a:rPr>
              <a:t>appropriate </a:t>
            </a:r>
            <a:r>
              <a:rPr spc="-5" dirty="0">
                <a:solidFill>
                  <a:srgbClr val="006FC0"/>
                </a:solidFill>
              </a:rPr>
              <a:t>generation, collection, distribution, </a:t>
            </a:r>
            <a:r>
              <a:rPr dirty="0">
                <a:solidFill>
                  <a:srgbClr val="006FC0"/>
                </a:solidFill>
              </a:rPr>
              <a:t> </a:t>
            </a:r>
            <a:r>
              <a:rPr spc="-5" dirty="0">
                <a:solidFill>
                  <a:srgbClr val="006FC0"/>
                </a:solidFill>
              </a:rPr>
              <a:t>storage</a:t>
            </a:r>
            <a:r>
              <a:rPr spc="-5" dirty="0"/>
              <a:t>, and </a:t>
            </a:r>
            <a:r>
              <a:rPr spc="-5" dirty="0">
                <a:solidFill>
                  <a:srgbClr val="006FC0"/>
                </a:solidFill>
              </a:rPr>
              <a:t>ultimate disposition </a:t>
            </a:r>
            <a:r>
              <a:rPr dirty="0"/>
              <a:t>of </a:t>
            </a:r>
            <a:r>
              <a:rPr spc="-5" dirty="0">
                <a:solidFill>
                  <a:srgbClr val="FF0000"/>
                </a:solidFill>
              </a:rPr>
              <a:t>project 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information</a:t>
            </a:r>
            <a:r>
              <a:rPr spc="-5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879" y="2025395"/>
            <a:ext cx="2384302" cy="280035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98127" y="3884626"/>
            <a:ext cx="4180204" cy="682625"/>
            <a:chOff x="4898127" y="3884626"/>
            <a:chExt cx="4180204" cy="6826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8127" y="3884626"/>
              <a:ext cx="4179586" cy="6820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1090" y="3898010"/>
              <a:ext cx="4133850" cy="6352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808" y="857453"/>
            <a:ext cx="327660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Risk?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25804" y="1730501"/>
            <a:ext cx="9053195" cy="4636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A</a:t>
            </a:r>
            <a:r>
              <a:rPr sz="2500" spc="-14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dictionary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definition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of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risk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“</a:t>
            </a:r>
            <a:r>
              <a:rPr sz="25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5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 MT"/>
                <a:cs typeface="Arial MT"/>
              </a:rPr>
              <a:t>possibility</a:t>
            </a:r>
            <a:r>
              <a:rPr sz="25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5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500" spc="-5" dirty="0">
                <a:solidFill>
                  <a:srgbClr val="FF0000"/>
                </a:solidFill>
                <a:latin typeface="Arial MT"/>
                <a:cs typeface="Arial MT"/>
              </a:rPr>
              <a:t>loss</a:t>
            </a:r>
            <a:r>
              <a:rPr sz="2500" dirty="0">
                <a:solidFill>
                  <a:srgbClr val="FF0000"/>
                </a:solidFill>
                <a:latin typeface="Arial MT"/>
                <a:cs typeface="Arial MT"/>
              </a:rPr>
              <a:t> or</a:t>
            </a:r>
            <a:r>
              <a:rPr sz="25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FF0000"/>
                </a:solidFill>
                <a:latin typeface="Arial MT"/>
                <a:cs typeface="Arial MT"/>
              </a:rPr>
              <a:t>injury</a:t>
            </a:r>
            <a:r>
              <a:rPr sz="2500" dirty="0">
                <a:latin typeface="Arial MT"/>
                <a:cs typeface="Arial MT"/>
              </a:rPr>
              <a:t>”</a:t>
            </a:r>
            <a:endParaRPr sz="2500">
              <a:latin typeface="Arial MT"/>
              <a:cs typeface="Arial MT"/>
            </a:endParaRPr>
          </a:p>
          <a:p>
            <a:pPr marL="355600" marR="5080" indent="-342900">
              <a:lnSpc>
                <a:spcPct val="150100"/>
              </a:lnSpc>
              <a:spcBef>
                <a:spcPts val="59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“A risk is a combination of </a:t>
            </a:r>
            <a:r>
              <a:rPr sz="2500" spc="-5" dirty="0">
                <a:solidFill>
                  <a:srgbClr val="FF0000"/>
                </a:solidFill>
                <a:latin typeface="Arial MT"/>
                <a:cs typeface="Arial MT"/>
              </a:rPr>
              <a:t>constraint </a:t>
            </a:r>
            <a:r>
              <a:rPr sz="2500" spc="-5" dirty="0">
                <a:latin typeface="Arial MT"/>
                <a:cs typeface="Arial MT"/>
              </a:rPr>
              <a:t>and </a:t>
            </a:r>
            <a:r>
              <a:rPr sz="2500" dirty="0">
                <a:solidFill>
                  <a:srgbClr val="FF0000"/>
                </a:solidFill>
                <a:latin typeface="Arial MT"/>
                <a:cs typeface="Arial MT"/>
              </a:rPr>
              <a:t>uncertainty</a:t>
            </a:r>
            <a:r>
              <a:rPr sz="2500" dirty="0">
                <a:latin typeface="Arial MT"/>
                <a:cs typeface="Arial MT"/>
              </a:rPr>
              <a:t>” </a:t>
            </a:r>
            <a:r>
              <a:rPr sz="2500" spc="-5" dirty="0">
                <a:latin typeface="Arial MT"/>
                <a:cs typeface="Arial MT"/>
              </a:rPr>
              <a:t>by Larry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Krantz</a:t>
            </a:r>
            <a:endParaRPr sz="2500">
              <a:latin typeface="Arial MT"/>
              <a:cs typeface="Arial MT"/>
            </a:endParaRPr>
          </a:p>
          <a:p>
            <a:pPr marL="355600" marR="186055" indent="-342900">
              <a:lnSpc>
                <a:spcPct val="150000"/>
              </a:lnSpc>
              <a:spcBef>
                <a:spcPts val="6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Project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risk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management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involves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understanding potential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problems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that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might</a:t>
            </a:r>
            <a:r>
              <a:rPr sz="2500" spc="2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occur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on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the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project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and how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they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might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impede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project success</a:t>
            </a:r>
            <a:endParaRPr sz="2500">
              <a:latin typeface="Arial MT"/>
              <a:cs typeface="Arial MT"/>
            </a:endParaRPr>
          </a:p>
          <a:p>
            <a:pPr marL="355600" marR="1350645" indent="-342900">
              <a:lnSpc>
                <a:spcPct val="150000"/>
              </a:lnSpc>
              <a:spcBef>
                <a:spcPts val="60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Risk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management is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like a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form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of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insurance;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it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is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an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investment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961" y="509778"/>
            <a:ext cx="70034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4590" marR="5080" indent="-115252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Project Management</a:t>
            </a:r>
            <a:r>
              <a:rPr sz="2800" spc="50" dirty="0"/>
              <a:t> </a:t>
            </a:r>
            <a:r>
              <a:rPr sz="2800" spc="-5" dirty="0"/>
              <a:t>Maturity</a:t>
            </a:r>
            <a:r>
              <a:rPr sz="2800" spc="20" dirty="0"/>
              <a:t> </a:t>
            </a:r>
            <a:r>
              <a:rPr sz="2800" spc="-5" dirty="0"/>
              <a:t>by</a:t>
            </a:r>
            <a:r>
              <a:rPr sz="2800" dirty="0"/>
              <a:t> </a:t>
            </a:r>
            <a:r>
              <a:rPr sz="2800" spc="-5" dirty="0"/>
              <a:t>Industry </a:t>
            </a:r>
            <a:r>
              <a:rPr sz="2800" spc="-760" dirty="0"/>
              <a:t> </a:t>
            </a:r>
            <a:r>
              <a:rPr sz="2800" spc="-5" dirty="0"/>
              <a:t>Group</a:t>
            </a:r>
            <a:r>
              <a:rPr sz="2800" spc="10" dirty="0"/>
              <a:t> </a:t>
            </a:r>
            <a:r>
              <a:rPr sz="2800" spc="-5" dirty="0"/>
              <a:t>and Knowledge</a:t>
            </a:r>
            <a:r>
              <a:rPr sz="2800" spc="-60" dirty="0"/>
              <a:t> </a:t>
            </a:r>
            <a:r>
              <a:rPr sz="2800" spc="-5" dirty="0"/>
              <a:t>Area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413004" y="1220711"/>
            <a:ext cx="9761220" cy="5637530"/>
            <a:chOff x="413004" y="1220711"/>
            <a:chExt cx="9761220" cy="5637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004" y="1220711"/>
              <a:ext cx="9761220" cy="56372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552" y="1414263"/>
              <a:ext cx="9185148" cy="54086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6676" y="1644396"/>
              <a:ext cx="8734044" cy="495757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4225" y="546353"/>
            <a:ext cx="238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Risk</a:t>
            </a:r>
            <a:r>
              <a:rPr sz="3600" spc="-75" dirty="0"/>
              <a:t> </a:t>
            </a:r>
            <a:r>
              <a:rPr sz="3600" dirty="0"/>
              <a:t>Utility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77139" y="1654408"/>
            <a:ext cx="9462770" cy="408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Risk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utility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risk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tolerance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amount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satisfaction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pleasure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received</a:t>
            </a:r>
            <a:r>
              <a:rPr sz="2400" dirty="0">
                <a:latin typeface="Arial MT"/>
                <a:cs typeface="Arial MT"/>
              </a:rPr>
              <a:t> from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potential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payoff</a:t>
            </a:r>
            <a:endParaRPr sz="2400">
              <a:latin typeface="Arial MT"/>
              <a:cs typeface="Arial MT"/>
            </a:endParaRPr>
          </a:p>
          <a:p>
            <a:pPr marL="704215" lvl="1" indent="-347980">
              <a:lnSpc>
                <a:spcPct val="100000"/>
              </a:lnSpc>
              <a:spcBef>
                <a:spcPts val="2020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Utility</a:t>
            </a:r>
            <a:r>
              <a:rPr sz="24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rises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at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decreasing</a:t>
            </a:r>
            <a:r>
              <a:rPr sz="24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rate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 a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person</a:t>
            </a:r>
            <a:r>
              <a:rPr sz="24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who</a:t>
            </a:r>
            <a:r>
              <a:rPr sz="24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24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risk-averse</a:t>
            </a:r>
            <a:endParaRPr sz="2400">
              <a:latin typeface="Arial MT"/>
              <a:cs typeface="Arial MT"/>
            </a:endParaRPr>
          </a:p>
          <a:p>
            <a:pPr marL="704215" lvl="1" indent="-347980">
              <a:lnSpc>
                <a:spcPct val="100000"/>
              </a:lnSpc>
              <a:spcBef>
                <a:spcPts val="2014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Those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who</a:t>
            </a:r>
            <a:r>
              <a:rPr sz="24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are</a:t>
            </a:r>
            <a:r>
              <a:rPr sz="24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risk-seeking/taking</a:t>
            </a:r>
            <a:r>
              <a:rPr sz="24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have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higher</a:t>
            </a:r>
            <a:r>
              <a:rPr sz="24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tolerance</a:t>
            </a:r>
            <a:r>
              <a:rPr sz="24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endParaRPr sz="2400">
              <a:latin typeface="Arial MT"/>
              <a:cs typeface="Arial MT"/>
            </a:endParaRPr>
          </a:p>
          <a:p>
            <a:pPr marL="704215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risk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their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satisfaction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increases</a:t>
            </a:r>
            <a:r>
              <a:rPr sz="24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when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Arial MT"/>
                <a:cs typeface="Arial MT"/>
              </a:rPr>
              <a:t>payoff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at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stake</a:t>
            </a:r>
            <a:endParaRPr sz="2400">
              <a:latin typeface="Arial MT"/>
              <a:cs typeface="Arial MT"/>
            </a:endParaRPr>
          </a:p>
          <a:p>
            <a:pPr marL="704215" lvl="1" indent="-347980">
              <a:lnSpc>
                <a:spcPct val="100000"/>
              </a:lnSpc>
              <a:spcBef>
                <a:spcPts val="2020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risk</a:t>
            </a:r>
            <a:r>
              <a:rPr sz="24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neutral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approach</a:t>
            </a:r>
            <a:r>
              <a:rPr sz="24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achieves</a:t>
            </a:r>
            <a:r>
              <a:rPr sz="24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balance</a:t>
            </a:r>
            <a:r>
              <a:rPr sz="24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between</a:t>
            </a:r>
            <a:r>
              <a:rPr sz="24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risk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704215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solidFill>
                  <a:srgbClr val="0D0D0D"/>
                </a:solidFill>
                <a:latin typeface="Arial MT"/>
                <a:cs typeface="Arial MT"/>
              </a:rPr>
              <a:t>payoff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952" y="1043432"/>
            <a:ext cx="722884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Risk</a:t>
            </a:r>
            <a:r>
              <a:rPr sz="2900" spc="-25" dirty="0"/>
              <a:t> </a:t>
            </a:r>
            <a:r>
              <a:rPr sz="2900" dirty="0"/>
              <a:t>Utility</a:t>
            </a:r>
            <a:r>
              <a:rPr sz="2900" spc="-40" dirty="0"/>
              <a:t> </a:t>
            </a:r>
            <a:r>
              <a:rPr sz="2900" dirty="0"/>
              <a:t>Function</a:t>
            </a:r>
            <a:r>
              <a:rPr sz="2900" spc="-40" dirty="0"/>
              <a:t> </a:t>
            </a:r>
            <a:r>
              <a:rPr sz="2900" dirty="0"/>
              <a:t>and Risk</a:t>
            </a:r>
            <a:r>
              <a:rPr sz="2900" spc="-25" dirty="0"/>
              <a:t> </a:t>
            </a:r>
            <a:r>
              <a:rPr sz="2900" dirty="0"/>
              <a:t>Preference</a:t>
            </a:r>
            <a:endParaRPr sz="2900"/>
          </a:p>
        </p:txBody>
      </p:sp>
      <p:grpSp>
        <p:nvGrpSpPr>
          <p:cNvPr id="3" name="object 3"/>
          <p:cNvGrpSpPr/>
          <p:nvPr/>
        </p:nvGrpSpPr>
        <p:grpSpPr>
          <a:xfrm>
            <a:off x="563819" y="1782990"/>
            <a:ext cx="9147175" cy="4889500"/>
            <a:chOff x="563819" y="1782990"/>
            <a:chExt cx="9147175" cy="4889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819" y="1782990"/>
              <a:ext cx="9147168" cy="48891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428" y="1976628"/>
              <a:ext cx="8769096" cy="451104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326" y="760221"/>
            <a:ext cx="81502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/>
              <a:t>WHAT</a:t>
            </a:r>
            <a:r>
              <a:rPr sz="3200" spc="-20" dirty="0"/>
              <a:t> </a:t>
            </a:r>
            <a:r>
              <a:rPr sz="3200" dirty="0"/>
              <a:t>IS</a:t>
            </a:r>
            <a:r>
              <a:rPr sz="3200" spc="-5" dirty="0"/>
              <a:t> </a:t>
            </a:r>
            <a:r>
              <a:rPr sz="3200" dirty="0"/>
              <a:t>PROJECT</a:t>
            </a:r>
            <a:r>
              <a:rPr sz="3200" spc="-30" dirty="0"/>
              <a:t> </a:t>
            </a:r>
            <a:r>
              <a:rPr sz="3200" dirty="0"/>
              <a:t>RISK</a:t>
            </a:r>
            <a:r>
              <a:rPr sz="3200" spc="-20" dirty="0"/>
              <a:t> </a:t>
            </a:r>
            <a:r>
              <a:rPr sz="3200" dirty="0"/>
              <a:t>MANAGEMENT?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46251" y="1557887"/>
            <a:ext cx="8517890" cy="4584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212725" indent="-273685">
              <a:lnSpc>
                <a:spcPct val="150000"/>
              </a:lnSpc>
              <a:spcBef>
                <a:spcPts val="105"/>
              </a:spcBef>
              <a:buClr>
                <a:srgbClr val="CCCC00"/>
              </a:buClr>
              <a:buSzPct val="69642"/>
              <a:buFont typeface="Wingdings"/>
              <a:buChar char=""/>
              <a:tabLst>
                <a:tab pos="286385" algn="l"/>
              </a:tabLst>
            </a:pPr>
            <a:r>
              <a:rPr sz="2800" spc="-5" dirty="0">
                <a:latin typeface="Arial MT"/>
                <a:cs typeface="Arial MT"/>
              </a:rPr>
              <a:t>Risk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management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systematic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process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identifying</a:t>
            </a:r>
            <a:r>
              <a:rPr sz="2800" b="1" i="1" spc="-5" dirty="0">
                <a:latin typeface="Arial"/>
                <a:cs typeface="Arial"/>
              </a:rPr>
              <a:t>,</a:t>
            </a:r>
            <a:r>
              <a:rPr sz="2800" b="1" i="1" spc="15" dirty="0"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analyzing</a:t>
            </a:r>
            <a:r>
              <a:rPr sz="2800" b="1" i="1" spc="-5" dirty="0">
                <a:latin typeface="Arial"/>
                <a:cs typeface="Arial"/>
              </a:rPr>
              <a:t>,</a:t>
            </a:r>
            <a:r>
              <a:rPr sz="2800" b="1" i="1" spc="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and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responding</a:t>
            </a:r>
            <a:r>
              <a:rPr sz="2800" b="1" i="1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project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risk.</a:t>
            </a:r>
            <a:endParaRPr sz="2800">
              <a:latin typeface="Arial MT"/>
              <a:cs typeface="Arial MT"/>
            </a:endParaRPr>
          </a:p>
          <a:p>
            <a:pPr marL="285750" marR="5080" indent="-273685">
              <a:lnSpc>
                <a:spcPct val="150000"/>
              </a:lnSpc>
              <a:spcBef>
                <a:spcPts val="605"/>
              </a:spcBef>
              <a:buClr>
                <a:srgbClr val="CCCC00"/>
              </a:buClr>
              <a:buSzPct val="69642"/>
              <a:buFont typeface="Wingdings"/>
              <a:buChar char=""/>
              <a:tabLst>
                <a:tab pos="286385" algn="l"/>
              </a:tabLst>
            </a:pPr>
            <a:r>
              <a:rPr sz="2800" spc="-5" dirty="0">
                <a:latin typeface="Arial MT"/>
                <a:cs typeface="Arial MT"/>
              </a:rPr>
              <a:t>It includes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maximizing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probability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consequences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positive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events and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minimizing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probability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consequences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adverse </a:t>
            </a:r>
            <a:r>
              <a:rPr sz="2800" dirty="0">
                <a:latin typeface="Arial MT"/>
                <a:cs typeface="Arial MT"/>
              </a:rPr>
              <a:t>events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dirty="0">
                <a:latin typeface="Arial MT"/>
                <a:cs typeface="Arial MT"/>
              </a:rPr>
              <a:t> project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objectives.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417" y="738632"/>
            <a:ext cx="633095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Project</a:t>
            </a:r>
            <a:r>
              <a:rPr sz="2900" spc="-45" dirty="0"/>
              <a:t> </a:t>
            </a:r>
            <a:r>
              <a:rPr sz="2900" dirty="0"/>
              <a:t>risk</a:t>
            </a:r>
            <a:r>
              <a:rPr sz="2900" spc="-25" dirty="0"/>
              <a:t> </a:t>
            </a:r>
            <a:r>
              <a:rPr sz="2900" dirty="0"/>
              <a:t>management</a:t>
            </a:r>
            <a:r>
              <a:rPr sz="2900" spc="-50" dirty="0"/>
              <a:t> </a:t>
            </a:r>
            <a:r>
              <a:rPr sz="2900" dirty="0"/>
              <a:t>processes</a:t>
            </a:r>
            <a:endParaRPr sz="2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97763" y="1557655"/>
            <a:ext cx="885380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5643245" algn="l"/>
              </a:tabLst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goal</a:t>
            </a:r>
            <a:r>
              <a:rPr sz="24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project</a:t>
            </a:r>
            <a:r>
              <a:rPr sz="24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risk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management</a:t>
            </a:r>
            <a:r>
              <a:rPr sz="24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minimize</a:t>
            </a:r>
            <a:r>
              <a:rPr sz="24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potential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risks </a:t>
            </a:r>
            <a:r>
              <a:rPr sz="2400" spc="-6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while</a:t>
            </a:r>
            <a:r>
              <a:rPr sz="24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maximizing</a:t>
            </a:r>
            <a:r>
              <a:rPr sz="2400" spc="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potential</a:t>
            </a:r>
            <a:r>
              <a:rPr sz="24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opportunities.	Major</a:t>
            </a:r>
            <a:r>
              <a:rPr sz="2400" spc="8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processes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include</a:t>
            </a:r>
            <a:endParaRPr sz="2400">
              <a:latin typeface="Arial MT"/>
              <a:cs typeface="Arial MT"/>
            </a:endParaRPr>
          </a:p>
          <a:p>
            <a:pPr marL="422275" marR="224790" indent="-422275">
              <a:lnSpc>
                <a:spcPct val="120000"/>
              </a:lnSpc>
              <a:spcBef>
                <a:spcPts val="575"/>
              </a:spcBef>
              <a:buAutoNum type="arabicPeriod"/>
              <a:tabLst>
                <a:tab pos="422275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Risk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management</a:t>
            </a:r>
            <a:r>
              <a:rPr sz="24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planning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4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deciding</a:t>
            </a:r>
            <a:r>
              <a:rPr sz="24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how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approach</a:t>
            </a:r>
            <a:r>
              <a:rPr sz="24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sz="2400" spc="-6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plan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risk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 management</a:t>
            </a:r>
            <a:r>
              <a:rPr sz="24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activities</a:t>
            </a:r>
            <a:r>
              <a:rPr sz="24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for the project</a:t>
            </a:r>
            <a:endParaRPr sz="2400">
              <a:latin typeface="Arial MT"/>
              <a:cs typeface="Arial MT"/>
            </a:endParaRPr>
          </a:p>
          <a:p>
            <a:pPr marL="422275" marR="743585" indent="-422275">
              <a:lnSpc>
                <a:spcPct val="120000"/>
              </a:lnSpc>
              <a:spcBef>
                <a:spcPts val="580"/>
              </a:spcBef>
              <a:buAutoNum type="arabicPeriod"/>
              <a:tabLst>
                <a:tab pos="422275" algn="l"/>
                <a:tab pos="329692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Risk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identification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:	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determining</a:t>
            </a:r>
            <a:r>
              <a:rPr sz="24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which</a:t>
            </a:r>
            <a:r>
              <a:rPr sz="24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risks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are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likely</a:t>
            </a:r>
            <a:r>
              <a:rPr sz="24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2400" spc="-6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Arial MT"/>
                <a:cs typeface="Arial MT"/>
              </a:rPr>
              <a:t>affect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project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documenting</a:t>
            </a:r>
            <a:r>
              <a:rPr sz="24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their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characteristics</a:t>
            </a:r>
            <a:endParaRPr sz="2400">
              <a:latin typeface="Arial MT"/>
              <a:cs typeface="Arial MT"/>
            </a:endParaRPr>
          </a:p>
          <a:p>
            <a:pPr marL="421005" indent="-339090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42164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Qualitative</a:t>
            </a:r>
            <a:r>
              <a:rPr sz="2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risk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analysis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4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characterizing</a:t>
            </a:r>
            <a:r>
              <a:rPr sz="24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analyzing</a:t>
            </a:r>
            <a:r>
              <a:rPr sz="24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risks</a:t>
            </a:r>
            <a:endParaRPr sz="2400">
              <a:latin typeface="Arial MT"/>
              <a:cs typeface="Arial MT"/>
            </a:endParaRPr>
          </a:p>
          <a:p>
            <a:pPr marL="6527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prioritizing</a:t>
            </a:r>
            <a:r>
              <a:rPr sz="24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their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Arial MT"/>
                <a:cs typeface="Arial MT"/>
              </a:rPr>
              <a:t>effects</a:t>
            </a:r>
            <a:r>
              <a:rPr sz="24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on</a:t>
            </a:r>
            <a:r>
              <a:rPr sz="24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project</a:t>
            </a:r>
            <a:r>
              <a:rPr sz="24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D0D0D"/>
                </a:solidFill>
                <a:latin typeface="Arial MT"/>
                <a:cs typeface="Arial MT"/>
              </a:rPr>
              <a:t>objectives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284" y="751459"/>
            <a:ext cx="29724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…processes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32763" y="1767100"/>
            <a:ext cx="863282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670" marR="1466850" indent="-407670">
              <a:lnSpc>
                <a:spcPct val="120000"/>
              </a:lnSpc>
              <a:spcBef>
                <a:spcPts val="95"/>
              </a:spcBef>
              <a:buAutoNum type="arabicPeriod" startAt="4"/>
              <a:tabLst>
                <a:tab pos="407670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Quantitative</a:t>
            </a:r>
            <a:r>
              <a:rPr sz="28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risk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analysis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800" spc="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measuring</a:t>
            </a:r>
            <a:r>
              <a:rPr sz="28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sz="2800" spc="-7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probability</a:t>
            </a:r>
            <a:r>
              <a:rPr sz="2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and consequences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 of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risks</a:t>
            </a:r>
            <a:endParaRPr sz="2800">
              <a:latin typeface="Arial MT"/>
              <a:cs typeface="Arial MT"/>
            </a:endParaRPr>
          </a:p>
          <a:p>
            <a:pPr marL="407670" marR="5080" indent="-407670">
              <a:lnSpc>
                <a:spcPct val="120000"/>
              </a:lnSpc>
              <a:spcBef>
                <a:spcPts val="675"/>
              </a:spcBef>
              <a:buAutoNum type="arabicPeriod" startAt="4"/>
              <a:tabLst>
                <a:tab pos="407670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Risk</a:t>
            </a:r>
            <a:r>
              <a:rPr sz="2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response</a:t>
            </a:r>
            <a:r>
              <a:rPr sz="28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planning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8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taking steps</a:t>
            </a:r>
            <a:r>
              <a:rPr sz="2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2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enhance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opportunities and reduce threats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to meeting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project </a:t>
            </a:r>
            <a:r>
              <a:rPr sz="2800" spc="-7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objectives</a:t>
            </a:r>
            <a:endParaRPr sz="2800">
              <a:latin typeface="Arial MT"/>
              <a:cs typeface="Arial MT"/>
            </a:endParaRPr>
          </a:p>
          <a:p>
            <a:pPr marL="408305" marR="481330" indent="-408305">
              <a:lnSpc>
                <a:spcPct val="120000"/>
              </a:lnSpc>
              <a:spcBef>
                <a:spcPts val="670"/>
              </a:spcBef>
              <a:buAutoNum type="arabicPeriod" startAt="4"/>
              <a:tabLst>
                <a:tab pos="408305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Risk</a:t>
            </a:r>
            <a:r>
              <a:rPr sz="2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monitoring</a:t>
            </a:r>
            <a:r>
              <a:rPr sz="2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control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monitoring</a:t>
            </a:r>
            <a:r>
              <a:rPr sz="28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known </a:t>
            </a:r>
            <a:r>
              <a:rPr sz="2800" spc="-7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risks, identifying new risks,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reducing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risks,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evaluating the</a:t>
            </a:r>
            <a:r>
              <a:rPr sz="2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effectiveness</a:t>
            </a:r>
            <a:r>
              <a:rPr sz="2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rgbClr val="0D0D0D"/>
                </a:solidFill>
                <a:latin typeface="Arial MT"/>
                <a:cs typeface="Arial MT"/>
              </a:rPr>
              <a:t>risk </a:t>
            </a:r>
            <a:r>
              <a:rPr sz="2800" spc="-5" dirty="0">
                <a:solidFill>
                  <a:srgbClr val="0D0D0D"/>
                </a:solidFill>
                <a:latin typeface="Arial MT"/>
                <a:cs typeface="Arial MT"/>
              </a:rPr>
              <a:t>reduction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3403" y="751459"/>
            <a:ext cx="647192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Risk</a:t>
            </a:r>
            <a:r>
              <a:rPr spc="-20" dirty="0"/>
              <a:t> </a:t>
            </a:r>
            <a:r>
              <a:rPr dirty="0"/>
              <a:t>Management</a:t>
            </a:r>
            <a:r>
              <a:rPr spc="-20" dirty="0"/>
              <a:t> </a:t>
            </a:r>
            <a:r>
              <a:rPr dirty="0"/>
              <a:t>Planning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808876"/>
            <a:ext cx="9072880" cy="378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8750" indent="-342900">
              <a:lnSpc>
                <a:spcPct val="140100"/>
              </a:lnSpc>
              <a:spcBef>
                <a:spcPts val="10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main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output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risk</a:t>
            </a:r>
            <a:r>
              <a:rPr sz="2800" spc="-5" dirty="0">
                <a:latin typeface="Arial MT"/>
                <a:cs typeface="Arial MT"/>
              </a:rPr>
              <a:t> management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planning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risk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management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plan</a:t>
            </a:r>
            <a:endParaRPr sz="2800">
              <a:latin typeface="Arial MT"/>
              <a:cs typeface="Arial MT"/>
            </a:endParaRPr>
          </a:p>
          <a:p>
            <a:pPr marL="355600" marR="60325" indent="-342900">
              <a:lnSpc>
                <a:spcPct val="14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project</a:t>
            </a:r>
            <a:r>
              <a:rPr sz="2800" spc="-5" dirty="0">
                <a:latin typeface="Arial MT"/>
                <a:cs typeface="Arial MT"/>
              </a:rPr>
              <a:t> team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should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review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documents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understand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organization’s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sponsor’s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approach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risk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level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" dirty="0">
                <a:latin typeface="Arial MT"/>
                <a:cs typeface="Arial MT"/>
              </a:rPr>
              <a:t> detail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will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needs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923671"/>
            <a:ext cx="9897110" cy="4646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225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sz="2800" b="1" spc="-70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Addressed</a:t>
            </a:r>
            <a:r>
              <a:rPr sz="2800" b="1" spc="35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b="1" spc="-15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b="1" spc="-10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sz="2800" b="1" spc="15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2800" b="1" spc="35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5" dirty="0">
                <a:solidFill>
                  <a:srgbClr val="33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655445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 to take/not take this risk in relation to the project  objectives?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specific risk, and what are the risk mitigation deliverables?</a:t>
            </a:r>
          </a:p>
          <a:p>
            <a:pPr marL="355600" marR="951865" indent="-342900">
              <a:lnSpc>
                <a:spcPct val="100000"/>
              </a:lnSpc>
              <a:spcBef>
                <a:spcPts val="67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risk going to be mitigated? (What risk mitigation approach is to  be used?)</a:t>
            </a:r>
          </a:p>
          <a:p>
            <a:pPr marL="355600" marR="900430" indent="-342900">
              <a:lnSpc>
                <a:spcPct val="10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individuals responsible for implementing the risk management  plan?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will the milestones associated with the mitigation approach occur?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is required in terms of resources to mitigate risk?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312906" y="6291877"/>
            <a:ext cx="216534" cy="167004"/>
          </a:xfr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lang="en-US" dirty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152" y="723722"/>
            <a:ext cx="798004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/>
              <a:t>Importance</a:t>
            </a:r>
            <a:r>
              <a:rPr sz="3500" spc="-35" dirty="0"/>
              <a:t> </a:t>
            </a:r>
            <a:r>
              <a:rPr sz="3500" dirty="0"/>
              <a:t>of</a:t>
            </a:r>
            <a:r>
              <a:rPr sz="3500" spc="-25" dirty="0"/>
              <a:t> </a:t>
            </a:r>
            <a:r>
              <a:rPr sz="3500" dirty="0"/>
              <a:t>Good</a:t>
            </a:r>
            <a:r>
              <a:rPr sz="3500" spc="-40" dirty="0"/>
              <a:t> </a:t>
            </a:r>
            <a:r>
              <a:rPr sz="3500" dirty="0"/>
              <a:t>Communications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11383009" y="6291877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3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097" y="1686255"/>
            <a:ext cx="10417175" cy="4549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greatest threat 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many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failure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communicate</a:t>
            </a:r>
            <a:endParaRPr sz="2800">
              <a:latin typeface="Arial MT"/>
              <a:cs typeface="Arial MT"/>
            </a:endParaRPr>
          </a:p>
          <a:p>
            <a:pPr marL="355600" marR="420370" indent="-342900">
              <a:lnSpc>
                <a:spcPct val="15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Our </a:t>
            </a:r>
            <a:r>
              <a:rPr sz="2800" dirty="0">
                <a:latin typeface="Arial MT"/>
                <a:cs typeface="Arial MT"/>
              </a:rPr>
              <a:t>culture does </a:t>
            </a:r>
            <a:r>
              <a:rPr sz="2800" spc="-5" dirty="0">
                <a:latin typeface="Arial MT"/>
                <a:cs typeface="Arial MT"/>
              </a:rPr>
              <a:t>not </a:t>
            </a:r>
            <a:r>
              <a:rPr sz="2800" dirty="0">
                <a:latin typeface="Arial MT"/>
                <a:cs typeface="Arial MT"/>
              </a:rPr>
              <a:t>portray </a:t>
            </a:r>
            <a:r>
              <a:rPr sz="2800" spc="-5" dirty="0">
                <a:latin typeface="Arial MT"/>
                <a:cs typeface="Arial MT"/>
              </a:rPr>
              <a:t>SW </a:t>
            </a:r>
            <a:r>
              <a:rPr sz="2800" dirty="0">
                <a:latin typeface="Arial MT"/>
                <a:cs typeface="Arial MT"/>
              </a:rPr>
              <a:t>professionals </a:t>
            </a:r>
            <a:r>
              <a:rPr sz="2800" spc="-5" dirty="0">
                <a:latin typeface="Arial MT"/>
                <a:cs typeface="Arial MT"/>
              </a:rPr>
              <a:t>as </a:t>
            </a:r>
            <a:r>
              <a:rPr sz="2800" dirty="0">
                <a:latin typeface="Arial MT"/>
                <a:cs typeface="Arial MT"/>
              </a:rPr>
              <a:t>being good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communicators</a:t>
            </a:r>
            <a:endParaRPr sz="2800">
              <a:latin typeface="Arial MT"/>
              <a:cs typeface="Arial MT"/>
            </a:endParaRPr>
          </a:p>
          <a:p>
            <a:pPr marL="355600" marR="1332230" indent="-342900">
              <a:lnSpc>
                <a:spcPct val="1501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Research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shows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that SW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professionals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must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be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able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communicate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effectively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succeed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their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positions</a:t>
            </a:r>
            <a:endParaRPr sz="2800">
              <a:latin typeface="Arial MT"/>
              <a:cs typeface="Arial MT"/>
            </a:endParaRPr>
          </a:p>
          <a:p>
            <a:pPr marL="355600" marR="46355" indent="-342900">
              <a:lnSpc>
                <a:spcPct val="150100"/>
              </a:lnSpc>
              <a:spcBef>
                <a:spcPts val="66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Strong </a:t>
            </a:r>
            <a:r>
              <a:rPr sz="2800" dirty="0">
                <a:latin typeface="Arial MT"/>
                <a:cs typeface="Arial MT"/>
              </a:rPr>
              <a:t>verbal skill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key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factor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career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advancement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SW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professionals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303" y="157098"/>
            <a:ext cx="777176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1580" marR="5080" indent="-1199515">
              <a:lnSpc>
                <a:spcPct val="100000"/>
              </a:lnSpc>
              <a:spcBef>
                <a:spcPts val="100"/>
              </a:spcBef>
            </a:pPr>
            <a:r>
              <a:rPr dirty="0"/>
              <a:t>Contingency and Fallback Plans, </a:t>
            </a:r>
            <a:r>
              <a:rPr spc="-1075" dirty="0"/>
              <a:t> </a:t>
            </a:r>
            <a:r>
              <a:rPr dirty="0"/>
              <a:t>Contingency</a:t>
            </a:r>
            <a:r>
              <a:rPr spc="10" dirty="0"/>
              <a:t> </a:t>
            </a:r>
            <a:r>
              <a:rPr dirty="0"/>
              <a:t>Reserves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837390"/>
            <a:ext cx="8616950" cy="401383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Contingency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plans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predefined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actions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 MT"/>
                <a:cs typeface="Arial MT"/>
              </a:rPr>
              <a:t>team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will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take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identified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risk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event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occurs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Fallback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plans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developed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risks</a:t>
            </a:r>
            <a:r>
              <a:rPr sz="2400" spc="-5" dirty="0">
                <a:latin typeface="Arial MT"/>
                <a:cs typeface="Arial MT"/>
              </a:rPr>
              <a:t> 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high</a:t>
            </a:r>
            <a:r>
              <a:rPr sz="2400" i="1" spc="1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impact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Arial MT"/>
                <a:cs typeface="Arial MT"/>
              </a:rPr>
              <a:t>on meeting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project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objectives</a:t>
            </a:r>
            <a:endParaRPr sz="2400">
              <a:latin typeface="Arial MT"/>
              <a:cs typeface="Arial MT"/>
            </a:endParaRPr>
          </a:p>
          <a:p>
            <a:pPr marL="355600" marR="85725" indent="-342900">
              <a:lnSpc>
                <a:spcPct val="15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Contingency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reserve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or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allowances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provisions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held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project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sponsor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mitigate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schedule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risk</a:t>
            </a:r>
            <a:r>
              <a:rPr sz="2400" dirty="0">
                <a:latin typeface="Arial MT"/>
                <a:cs typeface="Arial MT"/>
              </a:rPr>
              <a:t> if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changes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scope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quality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occur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3815" y="567943"/>
            <a:ext cx="4398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Risk</a:t>
            </a:r>
            <a:r>
              <a:rPr sz="4000" spc="-35" dirty="0"/>
              <a:t> </a:t>
            </a:r>
            <a:r>
              <a:rPr sz="4000" spc="-5" dirty="0"/>
              <a:t>Identification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25779" y="1389125"/>
            <a:ext cx="9029700" cy="227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10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Risk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identification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process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understanding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potential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unsatisfactory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outcomes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associated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particular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project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014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Several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risk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identification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tools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techniques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include</a:t>
            </a:r>
            <a:endParaRPr sz="2400">
              <a:latin typeface="Arial MT"/>
              <a:cs typeface="Arial MT"/>
            </a:endParaRPr>
          </a:p>
          <a:p>
            <a:pPr marL="704215" lvl="1" indent="-347980">
              <a:lnSpc>
                <a:spcPct val="100000"/>
              </a:lnSpc>
              <a:spcBef>
                <a:spcPts val="17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000" dirty="0">
                <a:latin typeface="Arial MT"/>
                <a:cs typeface="Arial MT"/>
              </a:rPr>
              <a:t>Interviewing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253" y="3852417"/>
            <a:ext cx="435673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60045" algn="l"/>
                <a:tab pos="360680" algn="l"/>
              </a:tabLst>
            </a:pPr>
            <a:r>
              <a:rPr sz="2000" dirty="0">
                <a:latin typeface="Arial MT"/>
                <a:cs typeface="Arial MT"/>
              </a:rPr>
              <a:t>Brainstorming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group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discussion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16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60045" algn="l"/>
                <a:tab pos="360680" algn="l"/>
              </a:tabLst>
            </a:pPr>
            <a:r>
              <a:rPr sz="2000" dirty="0">
                <a:latin typeface="Arial MT"/>
                <a:cs typeface="Arial MT"/>
              </a:rPr>
              <a:t>Delphi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technique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panel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experts</a:t>
            </a:r>
            <a:endParaRPr sz="2000">
              <a:latin typeface="Arial MT"/>
              <a:cs typeface="Arial MT"/>
            </a:endParaRPr>
          </a:p>
          <a:p>
            <a:pPr marL="360045" indent="-347980">
              <a:lnSpc>
                <a:spcPct val="100000"/>
              </a:lnSpc>
              <a:spcBef>
                <a:spcPts val="16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360045" algn="l"/>
                <a:tab pos="360680" algn="l"/>
              </a:tabLst>
            </a:pPr>
            <a:r>
              <a:rPr sz="2000" dirty="0">
                <a:latin typeface="Arial MT"/>
                <a:cs typeface="Arial MT"/>
              </a:rPr>
              <a:t>SWOT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3553" y="4057904"/>
            <a:ext cx="2118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Read more on these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tools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2500" y="3270503"/>
            <a:ext cx="360680" cy="2164080"/>
          </a:xfrm>
          <a:custGeom>
            <a:avLst/>
            <a:gdLst/>
            <a:ahLst/>
            <a:cxnLst/>
            <a:rect l="l" t="t" r="r" b="b"/>
            <a:pathLst>
              <a:path w="360680" h="2164079">
                <a:moveTo>
                  <a:pt x="360680" y="2164080"/>
                </a:moveTo>
                <a:lnTo>
                  <a:pt x="312730" y="2157635"/>
                </a:lnTo>
                <a:lnTo>
                  <a:pt x="269646" y="2139451"/>
                </a:lnTo>
                <a:lnTo>
                  <a:pt x="233146" y="2111248"/>
                </a:lnTo>
                <a:lnTo>
                  <a:pt x="204947" y="2074747"/>
                </a:lnTo>
                <a:lnTo>
                  <a:pt x="186768" y="2031670"/>
                </a:lnTo>
                <a:lnTo>
                  <a:pt x="180327" y="1983740"/>
                </a:lnTo>
                <a:lnTo>
                  <a:pt x="180340" y="1262380"/>
                </a:lnTo>
                <a:lnTo>
                  <a:pt x="173897" y="1214449"/>
                </a:lnTo>
                <a:lnTo>
                  <a:pt x="155717" y="1171372"/>
                </a:lnTo>
                <a:lnTo>
                  <a:pt x="127517" y="1134872"/>
                </a:lnTo>
                <a:lnTo>
                  <a:pt x="91018" y="1106668"/>
                </a:lnTo>
                <a:lnTo>
                  <a:pt x="47939" y="1088484"/>
                </a:lnTo>
                <a:lnTo>
                  <a:pt x="0" y="1082040"/>
                </a:lnTo>
                <a:lnTo>
                  <a:pt x="47939" y="1075595"/>
                </a:lnTo>
                <a:lnTo>
                  <a:pt x="91018" y="1057411"/>
                </a:lnTo>
                <a:lnTo>
                  <a:pt x="127517" y="1029208"/>
                </a:lnTo>
                <a:lnTo>
                  <a:pt x="155717" y="992707"/>
                </a:lnTo>
                <a:lnTo>
                  <a:pt x="173897" y="949630"/>
                </a:lnTo>
                <a:lnTo>
                  <a:pt x="180340" y="901700"/>
                </a:lnTo>
                <a:lnTo>
                  <a:pt x="180340" y="180340"/>
                </a:lnTo>
                <a:lnTo>
                  <a:pt x="186781" y="132409"/>
                </a:lnTo>
                <a:lnTo>
                  <a:pt x="204960" y="89332"/>
                </a:lnTo>
                <a:lnTo>
                  <a:pt x="233157" y="52832"/>
                </a:lnTo>
                <a:lnTo>
                  <a:pt x="269655" y="24628"/>
                </a:lnTo>
                <a:lnTo>
                  <a:pt x="312736" y="6444"/>
                </a:lnTo>
                <a:lnTo>
                  <a:pt x="360680" y="0"/>
                </a:lnTo>
              </a:path>
            </a:pathLst>
          </a:custGeom>
          <a:ln w="6095">
            <a:solidFill>
              <a:srgbClr val="CC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12815" y="3270503"/>
            <a:ext cx="360680" cy="2164080"/>
          </a:xfrm>
          <a:custGeom>
            <a:avLst/>
            <a:gdLst/>
            <a:ahLst/>
            <a:cxnLst/>
            <a:rect l="l" t="t" r="r" b="b"/>
            <a:pathLst>
              <a:path w="360679" h="2164079">
                <a:moveTo>
                  <a:pt x="0" y="0"/>
                </a:moveTo>
                <a:lnTo>
                  <a:pt x="47930" y="6444"/>
                </a:lnTo>
                <a:lnTo>
                  <a:pt x="91007" y="24628"/>
                </a:lnTo>
                <a:lnTo>
                  <a:pt x="127508" y="52831"/>
                </a:lnTo>
                <a:lnTo>
                  <a:pt x="155711" y="89332"/>
                </a:lnTo>
                <a:lnTo>
                  <a:pt x="173895" y="132409"/>
                </a:lnTo>
                <a:lnTo>
                  <a:pt x="180339" y="180340"/>
                </a:lnTo>
                <a:lnTo>
                  <a:pt x="180339" y="901700"/>
                </a:lnTo>
                <a:lnTo>
                  <a:pt x="186784" y="949630"/>
                </a:lnTo>
                <a:lnTo>
                  <a:pt x="204968" y="992707"/>
                </a:lnTo>
                <a:lnTo>
                  <a:pt x="233171" y="1029207"/>
                </a:lnTo>
                <a:lnTo>
                  <a:pt x="269672" y="1057411"/>
                </a:lnTo>
                <a:lnTo>
                  <a:pt x="312749" y="1075595"/>
                </a:lnTo>
                <a:lnTo>
                  <a:pt x="360680" y="1082040"/>
                </a:lnTo>
                <a:lnTo>
                  <a:pt x="312749" y="1088484"/>
                </a:lnTo>
                <a:lnTo>
                  <a:pt x="269672" y="1106668"/>
                </a:lnTo>
                <a:lnTo>
                  <a:pt x="233172" y="1134872"/>
                </a:lnTo>
                <a:lnTo>
                  <a:pt x="204968" y="1171372"/>
                </a:lnTo>
                <a:lnTo>
                  <a:pt x="186784" y="1214449"/>
                </a:lnTo>
                <a:lnTo>
                  <a:pt x="180339" y="1262380"/>
                </a:lnTo>
                <a:lnTo>
                  <a:pt x="180339" y="1983740"/>
                </a:lnTo>
                <a:lnTo>
                  <a:pt x="173895" y="2031670"/>
                </a:lnTo>
                <a:lnTo>
                  <a:pt x="155711" y="2074747"/>
                </a:lnTo>
                <a:lnTo>
                  <a:pt x="127508" y="2111248"/>
                </a:lnTo>
                <a:lnTo>
                  <a:pt x="91007" y="2139451"/>
                </a:lnTo>
                <a:lnTo>
                  <a:pt x="47930" y="2157635"/>
                </a:lnTo>
                <a:lnTo>
                  <a:pt x="0" y="2164080"/>
                </a:lnTo>
              </a:path>
            </a:pathLst>
          </a:custGeom>
          <a:ln w="6096">
            <a:solidFill>
              <a:srgbClr val="CC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4246" y="751459"/>
            <a:ext cx="429450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Risk</a:t>
            </a:r>
            <a:r>
              <a:rPr spc="-55" dirty="0"/>
              <a:t> </a:t>
            </a:r>
            <a:r>
              <a:rPr dirty="0"/>
              <a:t>identification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95" y="1499616"/>
            <a:ext cx="9826752" cy="487527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757" y="355472"/>
            <a:ext cx="69634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5525" marR="5080" indent="-228346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Potential</a:t>
            </a:r>
            <a:r>
              <a:rPr sz="2400" spc="-15" dirty="0"/>
              <a:t> </a:t>
            </a:r>
            <a:r>
              <a:rPr sz="2400" spc="-5" dirty="0"/>
              <a:t>Risk</a:t>
            </a:r>
            <a:r>
              <a:rPr sz="2400" spc="10" dirty="0"/>
              <a:t> </a:t>
            </a:r>
            <a:r>
              <a:rPr sz="2400" spc="-5" dirty="0"/>
              <a:t>Conditions</a:t>
            </a:r>
            <a:r>
              <a:rPr sz="2400" spc="-105" dirty="0"/>
              <a:t> </a:t>
            </a:r>
            <a:r>
              <a:rPr sz="2400" spc="-5" dirty="0"/>
              <a:t>Associated</a:t>
            </a:r>
            <a:r>
              <a:rPr sz="2400" spc="20" dirty="0"/>
              <a:t> </a:t>
            </a:r>
            <a:r>
              <a:rPr sz="2400" spc="-5" dirty="0"/>
              <a:t>With</a:t>
            </a:r>
            <a:r>
              <a:rPr sz="2400" spc="-25" dirty="0"/>
              <a:t> </a:t>
            </a:r>
            <a:r>
              <a:rPr sz="2400" spc="-5" dirty="0"/>
              <a:t>Each </a:t>
            </a:r>
            <a:r>
              <a:rPr sz="2400" spc="-655" dirty="0"/>
              <a:t> </a:t>
            </a:r>
            <a:r>
              <a:rPr sz="2400" dirty="0"/>
              <a:t>Knowledge</a:t>
            </a:r>
            <a:r>
              <a:rPr sz="2400" spc="-140" dirty="0"/>
              <a:t> </a:t>
            </a:r>
            <a:r>
              <a:rPr sz="2400" spc="-5" dirty="0"/>
              <a:t>Area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8636" y="1255643"/>
          <a:ext cx="7943850" cy="5376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2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177">
                <a:tc>
                  <a:txBody>
                    <a:bodyPr/>
                    <a:lstStyle/>
                    <a:p>
                      <a:pPr marL="98425">
                        <a:lnSpc>
                          <a:spcPts val="1745"/>
                        </a:lnSpc>
                      </a:pPr>
                      <a:r>
                        <a:rPr sz="1500" b="1" spc="100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5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85" dirty="0">
                          <a:latin typeface="Times New Roman"/>
                          <a:cs typeface="Times New Roman"/>
                        </a:rPr>
                        <a:t>Area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745"/>
                        </a:lnSpc>
                      </a:pPr>
                      <a:r>
                        <a:rPr sz="1500" b="1" spc="85" dirty="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latin typeface="Times New Roman"/>
                          <a:cs typeface="Times New Roman"/>
                        </a:rPr>
                        <a:t>Conditions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242">
                <a:tc>
                  <a:txBody>
                    <a:bodyPr/>
                    <a:lstStyle/>
                    <a:p>
                      <a:pPr marL="98425">
                        <a:lnSpc>
                          <a:spcPts val="1735"/>
                        </a:lnSpc>
                      </a:pPr>
                      <a:r>
                        <a:rPr sz="1500" spc="70" dirty="0">
                          <a:latin typeface="Times New Roman"/>
                          <a:cs typeface="Times New Roman"/>
                        </a:rPr>
                        <a:t>Integration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426720">
                        <a:lnSpc>
                          <a:spcPts val="1750"/>
                        </a:lnSpc>
                        <a:spcBef>
                          <a:spcPts val="30"/>
                        </a:spcBef>
                      </a:pPr>
                      <a:r>
                        <a:rPr sz="1500" spc="80" dirty="0">
                          <a:latin typeface="Times New Roman"/>
                          <a:cs typeface="Times New Roman"/>
                        </a:rPr>
                        <a:t>Inadequate</a:t>
                      </a:r>
                      <a:r>
                        <a:rPr sz="15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planning;</a:t>
                      </a:r>
                      <a:r>
                        <a:rPr sz="15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poor</a:t>
                      </a:r>
                      <a:r>
                        <a:rPr sz="15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allocation;</a:t>
                      </a:r>
                      <a:r>
                        <a:rPr sz="15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poor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integration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management;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lack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post-project</a:t>
                      </a:r>
                      <a:r>
                        <a:rPr sz="15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review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404">
                <a:tc>
                  <a:txBody>
                    <a:bodyPr/>
                    <a:lstStyle/>
                    <a:p>
                      <a:pPr marL="98425">
                        <a:lnSpc>
                          <a:spcPts val="1730"/>
                        </a:lnSpc>
                      </a:pPr>
                      <a:r>
                        <a:rPr sz="1500" spc="95" dirty="0">
                          <a:latin typeface="Times New Roman"/>
                          <a:cs typeface="Times New Roman"/>
                        </a:rPr>
                        <a:t>Scope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263525">
                        <a:lnSpc>
                          <a:spcPts val="1750"/>
                        </a:lnSpc>
                        <a:spcBef>
                          <a:spcPts val="30"/>
                        </a:spcBef>
                      </a:pPr>
                      <a:r>
                        <a:rPr sz="1500" spc="90" dirty="0">
                          <a:latin typeface="Times New Roman"/>
                          <a:cs typeface="Times New Roman"/>
                        </a:rPr>
                        <a:t>Poor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definition</a:t>
                      </a:r>
                      <a:r>
                        <a:rPr sz="15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scope</a:t>
                      </a:r>
                      <a:r>
                        <a:rPr sz="15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5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packages;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incomplete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definition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0" dirty="0">
                          <a:latin typeface="Times New Roman"/>
                          <a:cs typeface="Times New Roman"/>
                        </a:rPr>
                        <a:t>requirements;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inadequate</a:t>
                      </a:r>
                      <a:r>
                        <a:rPr sz="15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scope</a:t>
                      </a:r>
                      <a:r>
                        <a:rPr sz="15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control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916">
                <a:tc>
                  <a:txBody>
                    <a:bodyPr/>
                    <a:lstStyle/>
                    <a:p>
                      <a:pPr marL="98425">
                        <a:lnSpc>
                          <a:spcPts val="1730"/>
                        </a:lnSpc>
                      </a:pPr>
                      <a:r>
                        <a:rPr sz="1500" spc="85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277495">
                        <a:lnSpc>
                          <a:spcPts val="1750"/>
                        </a:lnSpc>
                        <a:spcBef>
                          <a:spcPts val="30"/>
                        </a:spcBef>
                      </a:pPr>
                      <a:r>
                        <a:rPr sz="1500" spc="80" dirty="0">
                          <a:latin typeface="Times New Roman"/>
                          <a:cs typeface="Times New Roman"/>
                        </a:rPr>
                        <a:t>Errors</a:t>
                      </a:r>
                      <a:r>
                        <a:rPr sz="1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5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5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estimating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 resource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availability;</a:t>
                      </a:r>
                      <a:r>
                        <a:rPr sz="15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100" dirty="0">
                          <a:latin typeface="Times New Roman"/>
                          <a:cs typeface="Times New Roman"/>
                        </a:rPr>
                        <a:t>poor</a:t>
                      </a:r>
                      <a:r>
                        <a:rPr sz="15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allocation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5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15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float;</a:t>
                      </a:r>
                      <a:r>
                        <a:rPr sz="15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0" dirty="0">
                          <a:latin typeface="Times New Roman"/>
                          <a:cs typeface="Times New Roman"/>
                        </a:rPr>
                        <a:t>early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release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competitive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products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242">
                <a:tc>
                  <a:txBody>
                    <a:bodyPr/>
                    <a:lstStyle/>
                    <a:p>
                      <a:pPr marL="98425">
                        <a:lnSpc>
                          <a:spcPts val="1730"/>
                        </a:lnSpc>
                      </a:pPr>
                      <a:r>
                        <a:rPr sz="1500" spc="85" dirty="0">
                          <a:latin typeface="Times New Roman"/>
                          <a:cs typeface="Times New Roman"/>
                        </a:rPr>
                        <a:t>Cost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242570">
                        <a:lnSpc>
                          <a:spcPts val="1789"/>
                        </a:lnSpc>
                      </a:pPr>
                      <a:r>
                        <a:rPr sz="1500" spc="75" dirty="0">
                          <a:latin typeface="Times New Roman"/>
                          <a:cs typeface="Times New Roman"/>
                        </a:rPr>
                        <a:t>Estimating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errors;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inadequate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productivity,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cost,</a:t>
                      </a:r>
                      <a:r>
                        <a:rPr sz="15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change,</a:t>
                      </a:r>
                      <a:r>
                        <a:rPr sz="15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5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0" dirty="0">
                          <a:latin typeface="Times New Roman"/>
                          <a:cs typeface="Times New Roman"/>
                        </a:rPr>
                        <a:t>contingency</a:t>
                      </a:r>
                      <a:r>
                        <a:rPr sz="15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control;</a:t>
                      </a:r>
                      <a:r>
                        <a:rPr sz="15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poor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maintenance,</a:t>
                      </a:r>
                      <a:r>
                        <a:rPr sz="15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security,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purchasing,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6098">
                <a:tc>
                  <a:txBody>
                    <a:bodyPr/>
                    <a:lstStyle/>
                    <a:p>
                      <a:pPr marL="98425">
                        <a:lnSpc>
                          <a:spcPts val="1730"/>
                        </a:lnSpc>
                      </a:pPr>
                      <a:r>
                        <a:rPr sz="1500" spc="75" dirty="0">
                          <a:latin typeface="Times New Roman"/>
                          <a:cs typeface="Times New Roman"/>
                        </a:rPr>
                        <a:t>Quality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725"/>
                        </a:lnSpc>
                      </a:pPr>
                      <a:r>
                        <a:rPr sz="1500" spc="90" dirty="0">
                          <a:latin typeface="Times New Roman"/>
                          <a:cs typeface="Times New Roman"/>
                        </a:rPr>
                        <a:t>Poor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attitude</a:t>
                      </a:r>
                      <a:r>
                        <a:rPr sz="15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toward</a:t>
                      </a:r>
                      <a:r>
                        <a:rPr sz="1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quality;</a:t>
                      </a:r>
                      <a:r>
                        <a:rPr sz="1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0" dirty="0">
                          <a:latin typeface="Times New Roman"/>
                          <a:cs typeface="Times New Roman"/>
                        </a:rPr>
                        <a:t>substandard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6520" marR="643890">
                        <a:lnSpc>
                          <a:spcPts val="1760"/>
                        </a:lnSpc>
                        <a:spcBef>
                          <a:spcPts val="85"/>
                        </a:spcBef>
                      </a:pPr>
                      <a:r>
                        <a:rPr sz="1500" spc="80" dirty="0">
                          <a:latin typeface="Times New Roman"/>
                          <a:cs typeface="Times New Roman"/>
                        </a:rPr>
                        <a:t>design/materials/workmanship;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inadequate 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quality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assurance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program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916">
                <a:tc>
                  <a:txBody>
                    <a:bodyPr/>
                    <a:lstStyle/>
                    <a:p>
                      <a:pPr marL="98425">
                        <a:lnSpc>
                          <a:spcPts val="1730"/>
                        </a:lnSpc>
                      </a:pPr>
                      <a:r>
                        <a:rPr sz="1500" spc="105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Resources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945515">
                        <a:lnSpc>
                          <a:spcPts val="1750"/>
                        </a:lnSpc>
                        <a:spcBef>
                          <a:spcPts val="30"/>
                        </a:spcBef>
                      </a:pPr>
                      <a:r>
                        <a:rPr sz="1500" spc="90" dirty="0">
                          <a:latin typeface="Times New Roman"/>
                          <a:cs typeface="Times New Roman"/>
                        </a:rPr>
                        <a:t>Poor 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conflict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management;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poor 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project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organization and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definition</a:t>
                      </a:r>
                      <a:r>
                        <a:rPr sz="15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1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responsibilities;</a:t>
                      </a:r>
                      <a:r>
                        <a:rPr sz="15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absence</a:t>
                      </a:r>
                      <a:r>
                        <a:rPr sz="1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leadership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242">
                <a:tc>
                  <a:txBody>
                    <a:bodyPr/>
                    <a:lstStyle/>
                    <a:p>
                      <a:pPr marL="98425">
                        <a:lnSpc>
                          <a:spcPts val="1735"/>
                        </a:lnSpc>
                      </a:pPr>
                      <a:r>
                        <a:rPr sz="1500" spc="85" dirty="0">
                          <a:latin typeface="Times New Roman"/>
                          <a:cs typeface="Times New Roman"/>
                        </a:rPr>
                        <a:t>Communications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302260">
                        <a:lnSpc>
                          <a:spcPts val="1750"/>
                        </a:lnSpc>
                        <a:spcBef>
                          <a:spcPts val="30"/>
                        </a:spcBef>
                      </a:pPr>
                      <a:r>
                        <a:rPr sz="1500" spc="75" dirty="0">
                          <a:latin typeface="Times New Roman"/>
                          <a:cs typeface="Times New Roman"/>
                        </a:rPr>
                        <a:t>Carelessness </a:t>
                      </a:r>
                      <a:r>
                        <a:rPr sz="1500" spc="5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500" spc="80" dirty="0">
                          <a:latin typeface="Times New Roman"/>
                          <a:cs typeface="Times New Roman"/>
                        </a:rPr>
                        <a:t>planning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500" spc="80" dirty="0">
                          <a:latin typeface="Times New Roman"/>
                          <a:cs typeface="Times New Roman"/>
                        </a:rPr>
                        <a:t>communicating; 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lack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of consultation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5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5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5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stakeholders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307">
                <a:tc>
                  <a:txBody>
                    <a:bodyPr/>
                    <a:lstStyle/>
                    <a:p>
                      <a:pPr marL="98425">
                        <a:lnSpc>
                          <a:spcPts val="1730"/>
                        </a:lnSpc>
                      </a:pPr>
                      <a:r>
                        <a:rPr sz="1500" spc="75" dirty="0">
                          <a:latin typeface="Times New Roman"/>
                          <a:cs typeface="Times New Roman"/>
                        </a:rPr>
                        <a:t>Risk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988060">
                        <a:lnSpc>
                          <a:spcPts val="1780"/>
                        </a:lnSpc>
                        <a:spcBef>
                          <a:spcPts val="5"/>
                        </a:spcBef>
                      </a:pPr>
                      <a:r>
                        <a:rPr sz="1500" spc="75" dirty="0">
                          <a:latin typeface="Times New Roman"/>
                          <a:cs typeface="Times New Roman"/>
                        </a:rPr>
                        <a:t>Ignoring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risk;</a:t>
                      </a:r>
                      <a:r>
                        <a:rPr sz="15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unclear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0" dirty="0">
                          <a:latin typeface="Times New Roman"/>
                          <a:cs typeface="Times New Roman"/>
                        </a:rPr>
                        <a:t>assignment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risk;</a:t>
                      </a:r>
                      <a:r>
                        <a:rPr sz="15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poor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insurance </a:t>
                      </a:r>
                      <a:r>
                        <a:rPr sz="1500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177">
                <a:tc>
                  <a:txBody>
                    <a:bodyPr/>
                    <a:lstStyle/>
                    <a:p>
                      <a:pPr marL="98425">
                        <a:lnSpc>
                          <a:spcPts val="1730"/>
                        </a:lnSpc>
                      </a:pPr>
                      <a:r>
                        <a:rPr sz="1500" spc="80" dirty="0">
                          <a:latin typeface="Times New Roman"/>
                          <a:cs typeface="Times New Roman"/>
                        </a:rPr>
                        <a:t>Procurement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730"/>
                        </a:lnSpc>
                      </a:pPr>
                      <a:r>
                        <a:rPr sz="1500" spc="80" dirty="0">
                          <a:latin typeface="Times New Roman"/>
                          <a:cs typeface="Times New Roman"/>
                        </a:rPr>
                        <a:t>Unenforceable</a:t>
                      </a:r>
                      <a:r>
                        <a:rPr sz="15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conditions</a:t>
                      </a:r>
                      <a:r>
                        <a:rPr sz="15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9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5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contract</a:t>
                      </a:r>
                      <a:r>
                        <a:rPr sz="15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65" dirty="0">
                          <a:latin typeface="Times New Roman"/>
                          <a:cs typeface="Times New Roman"/>
                        </a:rPr>
                        <a:t>clauses;</a:t>
                      </a:r>
                      <a:r>
                        <a:rPr sz="15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0" dirty="0">
                          <a:latin typeface="Times New Roman"/>
                          <a:cs typeface="Times New Roman"/>
                        </a:rPr>
                        <a:t>adversarial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75" dirty="0">
                          <a:latin typeface="Times New Roman"/>
                          <a:cs typeface="Times New Roman"/>
                        </a:rPr>
                        <a:t>relations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9282" y="700278"/>
            <a:ext cx="59067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Qualitative </a:t>
            </a:r>
            <a:r>
              <a:rPr spc="-5" dirty="0"/>
              <a:t>Risk</a:t>
            </a:r>
            <a:r>
              <a:rPr spc="-165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843" y="1737486"/>
            <a:ext cx="8673465" cy="467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Assess 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likelihood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impact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identified risks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0066"/>
              </a:buClr>
              <a:buFont typeface="Wingdings"/>
              <a:buChar char=""/>
            </a:pPr>
            <a:endParaRPr sz="29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determine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their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magnitude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priority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Risk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quantification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tools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techniques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include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0066"/>
              </a:buClr>
              <a:buFont typeface="Wingdings"/>
              <a:buChar char=""/>
            </a:pPr>
            <a:endParaRPr sz="3100">
              <a:latin typeface="Arial MT"/>
              <a:cs typeface="Arial MT"/>
            </a:endParaRPr>
          </a:p>
          <a:p>
            <a:pPr marL="704215" lvl="1" indent="-347980">
              <a:lnSpc>
                <a:spcPct val="100000"/>
              </a:lnSpc>
              <a:spcBef>
                <a:spcPts val="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400" dirty="0">
                <a:latin typeface="Arial MT"/>
                <a:cs typeface="Arial MT"/>
              </a:rPr>
              <a:t>Probability/Impact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matrixes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69999"/>
              </a:buClr>
              <a:buFont typeface="Wingdings"/>
              <a:buChar char=""/>
            </a:pPr>
            <a:endParaRPr sz="3000">
              <a:latin typeface="Arial MT"/>
              <a:cs typeface="Arial MT"/>
            </a:endParaRPr>
          </a:p>
          <a:p>
            <a:pPr marL="704215" lvl="1" indent="-347980">
              <a:lnSpc>
                <a:spcPct val="100000"/>
              </a:lnSpc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90" dirty="0">
                <a:latin typeface="Arial MT"/>
                <a:cs typeface="Arial MT"/>
              </a:rPr>
              <a:t>Top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Risk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Tracking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technique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69999"/>
              </a:buClr>
              <a:buFont typeface="Wingdings"/>
              <a:buChar char=""/>
            </a:pPr>
            <a:endParaRPr sz="3000">
              <a:latin typeface="Arial MT"/>
              <a:cs typeface="Arial MT"/>
            </a:endParaRPr>
          </a:p>
          <a:p>
            <a:pPr marL="704215" lvl="1" indent="-347980">
              <a:lnSpc>
                <a:spcPct val="100000"/>
              </a:lnSpc>
              <a:spcBef>
                <a:spcPts val="5"/>
              </a:spcBef>
              <a:buClr>
                <a:srgbClr val="669999"/>
              </a:buClr>
              <a:buSzPct val="6875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400" spc="-5" dirty="0">
                <a:latin typeface="Arial MT"/>
                <a:cs typeface="Arial MT"/>
              </a:rPr>
              <a:t>Expert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judgment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6317" y="4057219"/>
            <a:ext cx="2492414" cy="25447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026" y="194817"/>
            <a:ext cx="61899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925" marR="5080" indent="-65722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Sample</a:t>
            </a:r>
            <a:r>
              <a:rPr sz="2800" dirty="0"/>
              <a:t> </a:t>
            </a:r>
            <a:r>
              <a:rPr sz="2800" spc="-5" dirty="0"/>
              <a:t>Probability/Impact</a:t>
            </a:r>
            <a:r>
              <a:rPr sz="2800" spc="40" dirty="0"/>
              <a:t> </a:t>
            </a:r>
            <a:r>
              <a:rPr sz="2800" spc="-5" dirty="0"/>
              <a:t>Matrix for </a:t>
            </a:r>
            <a:r>
              <a:rPr sz="2800" spc="-760" dirty="0"/>
              <a:t> </a:t>
            </a:r>
            <a:r>
              <a:rPr sz="2800" dirty="0"/>
              <a:t>Qualitative</a:t>
            </a:r>
            <a:r>
              <a:rPr sz="2800" spc="-15" dirty="0"/>
              <a:t> </a:t>
            </a:r>
            <a:r>
              <a:rPr sz="2800" dirty="0"/>
              <a:t>Risk</a:t>
            </a:r>
            <a:r>
              <a:rPr sz="2800" spc="-95" dirty="0"/>
              <a:t> </a:t>
            </a:r>
            <a:r>
              <a:rPr sz="2800" spc="-5" dirty="0"/>
              <a:t>Assessment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954024" y="999756"/>
            <a:ext cx="7995284" cy="5709285"/>
            <a:chOff x="954024" y="999756"/>
            <a:chExt cx="7995284" cy="5709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4024" y="999756"/>
              <a:ext cx="7994904" cy="57089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4148" y="1229868"/>
              <a:ext cx="7543800" cy="5257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757" y="335102"/>
            <a:ext cx="74739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5405" marR="5080" indent="-259270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Chart</a:t>
            </a:r>
            <a:r>
              <a:rPr sz="2800" spc="10" dirty="0"/>
              <a:t> </a:t>
            </a:r>
            <a:r>
              <a:rPr sz="2800" spc="-5" dirty="0"/>
              <a:t>Showing</a:t>
            </a:r>
            <a:r>
              <a:rPr sz="2800" spc="5" dirty="0"/>
              <a:t> </a:t>
            </a:r>
            <a:r>
              <a:rPr sz="2800" spc="-5" dirty="0"/>
              <a:t>High,</a:t>
            </a:r>
            <a:r>
              <a:rPr sz="2800" spc="10" dirty="0"/>
              <a:t> </a:t>
            </a:r>
            <a:r>
              <a:rPr sz="2800" spc="-5" dirty="0"/>
              <a:t>Medium,</a:t>
            </a:r>
            <a:r>
              <a:rPr sz="2800" spc="15" dirty="0"/>
              <a:t> </a:t>
            </a:r>
            <a:r>
              <a:rPr sz="2800" spc="-5" dirty="0"/>
              <a:t>and Low-Risk </a:t>
            </a:r>
            <a:r>
              <a:rPr sz="2800" spc="-760" dirty="0"/>
              <a:t> </a:t>
            </a:r>
            <a:r>
              <a:rPr sz="2800" spc="-25" dirty="0"/>
              <a:t>Technologies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025637" y="1298349"/>
            <a:ext cx="7769859" cy="5488305"/>
            <a:chOff x="1025637" y="1298349"/>
            <a:chExt cx="7769859" cy="5488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637" y="1298349"/>
              <a:ext cx="7769380" cy="54881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99" y="1491996"/>
              <a:ext cx="7391400" cy="510997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4461" y="770382"/>
            <a:ext cx="5003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0" dirty="0"/>
              <a:t>Top</a:t>
            </a:r>
            <a:r>
              <a:rPr sz="3200" spc="-35" dirty="0"/>
              <a:t> </a:t>
            </a:r>
            <a:r>
              <a:rPr sz="3200" dirty="0"/>
              <a:t>10</a:t>
            </a:r>
            <a:r>
              <a:rPr sz="3200" spc="-40" dirty="0"/>
              <a:t> </a:t>
            </a:r>
            <a:r>
              <a:rPr sz="3200" dirty="0"/>
              <a:t>Risk</a:t>
            </a:r>
            <a:r>
              <a:rPr sz="3200" spc="-25" dirty="0"/>
              <a:t> </a:t>
            </a:r>
            <a:r>
              <a:rPr sz="3200" spc="-5" dirty="0"/>
              <a:t>Item</a:t>
            </a:r>
            <a:r>
              <a:rPr sz="3200" spc="-15" dirty="0"/>
              <a:t> </a:t>
            </a:r>
            <a:r>
              <a:rPr sz="3200" spc="-25" dirty="0"/>
              <a:t>Tracking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60272" y="1800555"/>
            <a:ext cx="8740775" cy="419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90" dirty="0">
                <a:latin typeface="Arial MT"/>
                <a:cs typeface="Arial MT"/>
              </a:rPr>
              <a:t>Top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 </a:t>
            </a:r>
            <a:r>
              <a:rPr sz="2400" spc="-5" dirty="0">
                <a:latin typeface="Arial MT"/>
                <a:cs typeface="Arial MT"/>
              </a:rPr>
              <a:t>Risk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Item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Tracking </a:t>
            </a:r>
            <a:r>
              <a:rPr sz="2400" dirty="0">
                <a:latin typeface="Arial MT"/>
                <a:cs typeface="Arial MT"/>
              </a:rPr>
              <a:t>is a tool for</a:t>
            </a:r>
            <a:r>
              <a:rPr sz="2400" spc="-5" dirty="0">
                <a:latin typeface="Arial MT"/>
                <a:cs typeface="Arial MT"/>
              </a:rPr>
              <a:t> maintaining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0066"/>
              </a:buClr>
              <a:buFont typeface="Wingdings"/>
              <a:buChar char=""/>
            </a:pPr>
            <a:endParaRPr sz="25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MT"/>
                <a:cs typeface="Arial MT"/>
              </a:rPr>
              <a:t>awareness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risk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throughout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life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a project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Establish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periodic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review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top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project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risk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items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2001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List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current</a:t>
            </a:r>
            <a:r>
              <a:rPr sz="2400" spc="-5" dirty="0">
                <a:latin typeface="Arial MT"/>
                <a:cs typeface="Arial MT"/>
              </a:rPr>
              <a:t> ranking,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previous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ranking,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risk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appears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5" dirty="0">
                <a:latin typeface="Arial MT"/>
                <a:cs typeface="Arial MT"/>
              </a:rPr>
              <a:t> list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over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period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time,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summary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progress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resolving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risk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359" y="800862"/>
            <a:ext cx="797687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/>
              <a:t>Example</a:t>
            </a:r>
            <a:r>
              <a:rPr sz="3500" spc="-20" dirty="0"/>
              <a:t> </a:t>
            </a:r>
            <a:r>
              <a:rPr sz="3500" dirty="0"/>
              <a:t>of</a:t>
            </a:r>
            <a:r>
              <a:rPr sz="3500" spc="-5" dirty="0"/>
              <a:t> </a:t>
            </a:r>
            <a:r>
              <a:rPr sz="3500" spc="-90" dirty="0"/>
              <a:t>Top</a:t>
            </a:r>
            <a:r>
              <a:rPr sz="3500" spc="-5" dirty="0"/>
              <a:t> </a:t>
            </a:r>
            <a:r>
              <a:rPr sz="3500" dirty="0"/>
              <a:t>10</a:t>
            </a:r>
            <a:r>
              <a:rPr sz="3500" spc="-10" dirty="0"/>
              <a:t> </a:t>
            </a:r>
            <a:r>
              <a:rPr sz="3500" dirty="0"/>
              <a:t>Risk</a:t>
            </a:r>
            <a:r>
              <a:rPr sz="3500" spc="-10" dirty="0"/>
              <a:t> </a:t>
            </a:r>
            <a:r>
              <a:rPr sz="3500" dirty="0"/>
              <a:t>Item</a:t>
            </a:r>
            <a:r>
              <a:rPr sz="3500" spc="-5" dirty="0"/>
              <a:t> </a:t>
            </a:r>
            <a:r>
              <a:rPr sz="3500" spc="-25" dirty="0"/>
              <a:t>Tracking</a:t>
            </a:r>
            <a:endParaRPr sz="35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8303" y="1645922"/>
          <a:ext cx="7907020" cy="4944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0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727710">
                        <a:lnSpc>
                          <a:spcPts val="1945"/>
                        </a:lnSpc>
                      </a:pPr>
                      <a:r>
                        <a:rPr sz="1700" b="1" spc="120" dirty="0">
                          <a:latin typeface="Times New Roman"/>
                          <a:cs typeface="Times New Roman"/>
                        </a:rPr>
                        <a:t>Monthly</a:t>
                      </a:r>
                      <a:r>
                        <a:rPr sz="17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120" dirty="0">
                          <a:latin typeface="Times New Roman"/>
                          <a:cs typeface="Times New Roman"/>
                        </a:rPr>
                        <a:t>Ranking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648">
                <a:tc>
                  <a:txBody>
                    <a:bodyPr/>
                    <a:lstStyle/>
                    <a:p>
                      <a:pPr marL="113030">
                        <a:lnSpc>
                          <a:spcPts val="1945"/>
                        </a:lnSpc>
                      </a:pPr>
                      <a:r>
                        <a:rPr sz="1700" b="1" spc="110" dirty="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sz="17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120" dirty="0">
                          <a:latin typeface="Times New Roman"/>
                          <a:cs typeface="Times New Roman"/>
                        </a:rPr>
                        <a:t>Item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945"/>
                        </a:lnSpc>
                      </a:pPr>
                      <a:r>
                        <a:rPr sz="1700" b="1" spc="110" dirty="0">
                          <a:latin typeface="Times New Roman"/>
                          <a:cs typeface="Times New Roman"/>
                        </a:rPr>
                        <a:t>This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700" b="1" spc="135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945"/>
                        </a:lnSpc>
                      </a:pPr>
                      <a:r>
                        <a:rPr sz="1700" b="1" spc="105" dirty="0">
                          <a:latin typeface="Times New Roman"/>
                          <a:cs typeface="Times New Roman"/>
                        </a:rPr>
                        <a:t>Last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700" b="1" spc="135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 marR="107950">
                        <a:lnSpc>
                          <a:spcPts val="1939"/>
                        </a:lnSpc>
                        <a:spcBef>
                          <a:spcPts val="50"/>
                        </a:spcBef>
                      </a:pPr>
                      <a:r>
                        <a:rPr sz="1700" b="1" spc="140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700" b="1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7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135" dirty="0">
                          <a:latin typeface="Times New Roman"/>
                          <a:cs typeface="Times New Roman"/>
                        </a:rPr>
                        <a:t>Months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 marR="972819">
                        <a:lnSpc>
                          <a:spcPts val="1939"/>
                        </a:lnSpc>
                        <a:spcBef>
                          <a:spcPts val="50"/>
                        </a:spcBef>
                      </a:pPr>
                      <a:r>
                        <a:rPr sz="1700" b="1" spc="110" dirty="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sz="17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105" dirty="0">
                          <a:latin typeface="Times New Roman"/>
                          <a:cs typeface="Times New Roman"/>
                        </a:rPr>
                        <a:t>Resolution </a:t>
                      </a:r>
                      <a:r>
                        <a:rPr sz="1700" b="1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105" dirty="0">
                          <a:latin typeface="Times New Roman"/>
                          <a:cs typeface="Times New Roman"/>
                        </a:rPr>
                        <a:t>Progress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7">
                <a:tc>
                  <a:txBody>
                    <a:bodyPr/>
                    <a:lstStyle/>
                    <a:p>
                      <a:pPr marL="113030" marR="616585">
                        <a:lnSpc>
                          <a:spcPts val="1950"/>
                        </a:lnSpc>
                        <a:spcBef>
                          <a:spcPts val="5"/>
                        </a:spcBef>
                      </a:pPr>
                      <a:r>
                        <a:rPr sz="17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qu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  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planning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91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91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91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 marR="232410">
                        <a:lnSpc>
                          <a:spcPts val="1950"/>
                        </a:lnSpc>
                        <a:spcBef>
                          <a:spcPts val="5"/>
                        </a:spcBef>
                      </a:pPr>
                      <a:r>
                        <a:rPr sz="1700" spc="114" dirty="0">
                          <a:latin typeface="Times New Roman"/>
                          <a:cs typeface="Times New Roman"/>
                        </a:rPr>
                        <a:t>Working</a:t>
                      </a:r>
                      <a:r>
                        <a:rPr sz="17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3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7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latin typeface="Times New Roman"/>
                          <a:cs typeface="Times New Roman"/>
                        </a:rPr>
                        <a:t>revising</a:t>
                      </a:r>
                      <a:r>
                        <a:rPr sz="17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5" dirty="0">
                          <a:latin typeface="Times New Roman"/>
                          <a:cs typeface="Times New Roman"/>
                        </a:rPr>
                        <a:t>entire</a:t>
                      </a:r>
                      <a:r>
                        <a:rPr sz="17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7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0" dirty="0">
                          <a:latin typeface="Times New Roman"/>
                          <a:cs typeface="Times New Roman"/>
                        </a:rPr>
                        <a:t>plan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754">
                <a:tc>
                  <a:txBody>
                    <a:bodyPr/>
                    <a:lstStyle/>
                    <a:p>
                      <a:pPr marL="113030" marR="213995">
                        <a:lnSpc>
                          <a:spcPts val="1939"/>
                        </a:lnSpc>
                        <a:spcBef>
                          <a:spcPts val="30"/>
                        </a:spcBef>
                      </a:pPr>
                      <a:r>
                        <a:rPr sz="1700" spc="114" dirty="0">
                          <a:latin typeface="Times New Roman"/>
                          <a:cs typeface="Times New Roman"/>
                        </a:rPr>
                        <a:t>Poor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5" dirty="0">
                          <a:latin typeface="Times New Roman"/>
                          <a:cs typeface="Times New Roman"/>
                        </a:rPr>
                        <a:t>definition </a:t>
                      </a:r>
                      <a:r>
                        <a:rPr sz="17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14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10" dirty="0">
                          <a:latin typeface="Times New Roman"/>
                          <a:cs typeface="Times New Roman"/>
                        </a:rPr>
                        <a:t>scope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92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92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92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 marR="375920">
                        <a:lnSpc>
                          <a:spcPts val="1939"/>
                        </a:lnSpc>
                        <a:spcBef>
                          <a:spcPts val="30"/>
                        </a:spcBef>
                      </a:pP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Holding</a:t>
                      </a:r>
                      <a:r>
                        <a:rPr sz="17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0" dirty="0">
                          <a:latin typeface="Times New Roman"/>
                          <a:cs typeface="Times New Roman"/>
                        </a:rPr>
                        <a:t>meetings</a:t>
                      </a:r>
                      <a:r>
                        <a:rPr sz="17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7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0" dirty="0">
                          <a:latin typeface="Times New Roman"/>
                          <a:cs typeface="Times New Roman"/>
                        </a:rPr>
                        <a:t>customer</a:t>
                      </a:r>
                      <a:r>
                        <a:rPr sz="17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0489">
                        <a:lnSpc>
                          <a:spcPts val="1939"/>
                        </a:lnSpc>
                      </a:pP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sponsor</a:t>
                      </a:r>
                      <a:r>
                        <a:rPr sz="17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7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5" dirty="0">
                          <a:latin typeface="Times New Roman"/>
                          <a:cs typeface="Times New Roman"/>
                        </a:rPr>
                        <a:t>clarify</a:t>
                      </a:r>
                      <a:r>
                        <a:rPr sz="17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10" dirty="0">
                          <a:latin typeface="Times New Roman"/>
                          <a:cs typeface="Times New Roman"/>
                        </a:rPr>
                        <a:t>scope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7829">
                <a:tc>
                  <a:txBody>
                    <a:bodyPr/>
                    <a:lstStyle/>
                    <a:p>
                      <a:pPr marL="113030" marR="580390">
                        <a:lnSpc>
                          <a:spcPts val="1980"/>
                        </a:lnSpc>
                      </a:pPr>
                      <a:r>
                        <a:rPr sz="1700" spc="110" dirty="0">
                          <a:latin typeface="Times New Roman"/>
                          <a:cs typeface="Times New Roman"/>
                        </a:rPr>
                        <a:t>Absence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14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latin typeface="Times New Roman"/>
                          <a:cs typeface="Times New Roman"/>
                        </a:rPr>
                        <a:t>leadership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92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92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92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 algn="just">
                        <a:lnSpc>
                          <a:spcPts val="1895"/>
                        </a:lnSpc>
                      </a:pPr>
                      <a:r>
                        <a:rPr sz="1700" spc="80" dirty="0">
                          <a:latin typeface="Times New Roman"/>
                          <a:cs typeface="Times New Roman"/>
                        </a:rPr>
                        <a:t>Just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latin typeface="Times New Roman"/>
                          <a:cs typeface="Times New Roman"/>
                        </a:rPr>
                        <a:t>assigned</a:t>
                      </a:r>
                      <a:r>
                        <a:rPr sz="17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14" dirty="0">
                          <a:latin typeface="Times New Roman"/>
                          <a:cs typeface="Times New Roman"/>
                        </a:rPr>
                        <a:t>new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10489" marR="281940" algn="just">
                        <a:lnSpc>
                          <a:spcPct val="96200"/>
                        </a:lnSpc>
                        <a:spcBef>
                          <a:spcPts val="45"/>
                        </a:spcBef>
                      </a:pPr>
                      <a:r>
                        <a:rPr sz="1700" spc="85" dirty="0">
                          <a:latin typeface="Times New Roman"/>
                          <a:cs typeface="Times New Roman"/>
                        </a:rPr>
                        <a:t>project 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manager </a:t>
                      </a:r>
                      <a:r>
                        <a:rPr sz="1700" spc="9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700" spc="85" dirty="0">
                          <a:latin typeface="Times New Roman"/>
                          <a:cs typeface="Times New Roman"/>
                        </a:rPr>
                        <a:t>lead </a:t>
                      </a:r>
                      <a:r>
                        <a:rPr sz="17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7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5" dirty="0">
                          <a:latin typeface="Times New Roman"/>
                          <a:cs typeface="Times New Roman"/>
                        </a:rPr>
                        <a:t>after</a:t>
                      </a:r>
                      <a:r>
                        <a:rPr sz="17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5" dirty="0">
                          <a:latin typeface="Times New Roman"/>
                          <a:cs typeface="Times New Roman"/>
                        </a:rPr>
                        <a:t>old</a:t>
                      </a:r>
                      <a:r>
                        <a:rPr sz="17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10" dirty="0">
                          <a:latin typeface="Times New Roman"/>
                          <a:cs typeface="Times New Roman"/>
                        </a:rPr>
                        <a:t>one </a:t>
                      </a:r>
                      <a:r>
                        <a:rPr sz="17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latin typeface="Times New Roman"/>
                          <a:cs typeface="Times New Roman"/>
                        </a:rPr>
                        <a:t>quit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106">
                <a:tc>
                  <a:txBody>
                    <a:bodyPr/>
                    <a:lstStyle/>
                    <a:p>
                      <a:pPr marL="113030" marR="776605">
                        <a:lnSpc>
                          <a:spcPts val="1950"/>
                        </a:lnSpc>
                        <a:spcBef>
                          <a:spcPts val="60"/>
                        </a:spcBef>
                      </a:pPr>
                      <a:r>
                        <a:rPr sz="1700" spc="114" dirty="0">
                          <a:latin typeface="Times New Roman"/>
                          <a:cs typeface="Times New Roman"/>
                        </a:rPr>
                        <a:t>Poor</a:t>
                      </a:r>
                      <a:r>
                        <a:rPr sz="17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75" dirty="0">
                          <a:latin typeface="Times New Roman"/>
                          <a:cs typeface="Times New Roman"/>
                        </a:rPr>
                        <a:t>cost </a:t>
                      </a:r>
                      <a:r>
                        <a:rPr sz="17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-35" dirty="0">
                          <a:latin typeface="Times New Roman"/>
                          <a:cs typeface="Times New Roman"/>
                        </a:rPr>
                        <a:t>im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700" spc="4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96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96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96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960"/>
                        </a:lnSpc>
                      </a:pPr>
                      <a:r>
                        <a:rPr sz="1700" spc="100" dirty="0">
                          <a:latin typeface="Times New Roman"/>
                          <a:cs typeface="Times New Roman"/>
                        </a:rPr>
                        <a:t>Revising</a:t>
                      </a:r>
                      <a:r>
                        <a:rPr sz="17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7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estimates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176">
                <a:tc>
                  <a:txBody>
                    <a:bodyPr/>
                    <a:lstStyle/>
                    <a:p>
                      <a:pPr marL="113030" marR="735330">
                        <a:lnSpc>
                          <a:spcPts val="1939"/>
                        </a:lnSpc>
                        <a:spcBef>
                          <a:spcPts val="30"/>
                        </a:spcBef>
                      </a:pPr>
                      <a:r>
                        <a:rPr sz="1700" spc="114" dirty="0">
                          <a:latin typeface="Times New Roman"/>
                          <a:cs typeface="Times New Roman"/>
                        </a:rPr>
                        <a:t>Poor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0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7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estimates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92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92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925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 marR="837565">
                        <a:lnSpc>
                          <a:spcPts val="1939"/>
                        </a:lnSpc>
                        <a:spcBef>
                          <a:spcPts val="30"/>
                        </a:spcBef>
                      </a:pPr>
                      <a:r>
                        <a:rPr sz="1700" spc="100" dirty="0">
                          <a:latin typeface="Times New Roman"/>
                          <a:cs typeface="Times New Roman"/>
                        </a:rPr>
                        <a:t>Revising</a:t>
                      </a:r>
                      <a:r>
                        <a:rPr sz="17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100" dirty="0">
                          <a:latin typeface="Times New Roman"/>
                          <a:cs typeface="Times New Roman"/>
                        </a:rPr>
                        <a:t>schedule </a:t>
                      </a:r>
                      <a:r>
                        <a:rPr sz="1700" spc="-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5" dirty="0">
                          <a:latin typeface="Times New Roman"/>
                          <a:cs typeface="Times New Roman"/>
                        </a:rPr>
                        <a:t>estimates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21250">
              <a:lnSpc>
                <a:spcPct val="100000"/>
              </a:lnSpc>
              <a:spcBef>
                <a:spcPts val="100"/>
              </a:spcBef>
            </a:pPr>
            <a:r>
              <a:rPr dirty="0"/>
              <a:t>Expert</a:t>
            </a:r>
            <a:r>
              <a:rPr spc="-65" dirty="0"/>
              <a:t> </a:t>
            </a:r>
            <a:r>
              <a:rPr dirty="0"/>
              <a:t>Judgment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85317" y="1884959"/>
            <a:ext cx="8674100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39065" indent="-342900">
              <a:lnSpc>
                <a:spcPct val="150000"/>
              </a:lnSpc>
              <a:spcBef>
                <a:spcPts val="10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Many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organizations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rely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intuitive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feelings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past </a:t>
            </a:r>
            <a:r>
              <a:rPr sz="2800" dirty="0">
                <a:latin typeface="Arial MT"/>
                <a:cs typeface="Arial MT"/>
              </a:rPr>
              <a:t>experience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 experts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help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identify</a:t>
            </a:r>
            <a:r>
              <a:rPr sz="2800" spc="-5" dirty="0">
                <a:latin typeface="Arial MT"/>
                <a:cs typeface="Arial MT"/>
              </a:rPr>
              <a:t> potential </a:t>
            </a:r>
            <a:r>
              <a:rPr sz="2800" dirty="0">
                <a:latin typeface="Arial MT"/>
                <a:cs typeface="Arial MT"/>
              </a:rPr>
              <a:t> project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risks</a:t>
            </a:r>
            <a:endParaRPr sz="2800">
              <a:latin typeface="Arial MT"/>
              <a:cs typeface="Arial MT"/>
            </a:endParaRPr>
          </a:p>
          <a:p>
            <a:pPr marL="354965" marR="5080" indent="-342900">
              <a:lnSpc>
                <a:spcPct val="150100"/>
              </a:lnSpc>
              <a:spcBef>
                <a:spcPts val="67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Experts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can </a:t>
            </a:r>
            <a:r>
              <a:rPr sz="2800" dirty="0">
                <a:latin typeface="Arial MT"/>
                <a:cs typeface="Arial MT"/>
              </a:rPr>
              <a:t>categorize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risks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high,</a:t>
            </a:r>
            <a:r>
              <a:rPr sz="2800" spc="-5" dirty="0">
                <a:latin typeface="Arial MT"/>
                <a:cs typeface="Arial MT"/>
              </a:rPr>
              <a:t> medium,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low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without more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sophisticated </a:t>
            </a:r>
            <a:r>
              <a:rPr sz="2800" spc="-5" dirty="0">
                <a:latin typeface="Arial MT"/>
                <a:cs typeface="Arial MT"/>
              </a:rPr>
              <a:t>techniques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7880" y="936193"/>
            <a:ext cx="89611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Project</a:t>
            </a:r>
            <a:r>
              <a:rPr sz="3000" spc="-15" dirty="0"/>
              <a:t> </a:t>
            </a:r>
            <a:r>
              <a:rPr sz="3000" dirty="0"/>
              <a:t>Communications</a:t>
            </a:r>
            <a:r>
              <a:rPr sz="3000" spc="-15" dirty="0"/>
              <a:t> </a:t>
            </a:r>
            <a:r>
              <a:rPr sz="3000" dirty="0"/>
              <a:t>Management</a:t>
            </a:r>
            <a:r>
              <a:rPr sz="3000" spc="-45" dirty="0"/>
              <a:t> </a:t>
            </a:r>
            <a:r>
              <a:rPr sz="3000" dirty="0"/>
              <a:t>Processes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11312906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4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824" y="1557654"/>
            <a:ext cx="10527665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69745" indent="-457200">
              <a:lnSpc>
                <a:spcPct val="150000"/>
              </a:lnSpc>
              <a:spcBef>
                <a:spcPts val="100"/>
              </a:spcBef>
              <a:buClr>
                <a:srgbClr val="33006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Communications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planning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:</a:t>
            </a:r>
            <a:r>
              <a:rPr sz="24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determining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communication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the stakeholders</a:t>
            </a:r>
            <a:endParaRPr sz="2400">
              <a:latin typeface="Arial MT"/>
              <a:cs typeface="Arial MT"/>
            </a:endParaRPr>
          </a:p>
          <a:p>
            <a:pPr marL="469265" marR="5080" indent="-457200">
              <a:lnSpc>
                <a:spcPct val="150000"/>
              </a:lnSpc>
              <a:spcBef>
                <a:spcPts val="575"/>
              </a:spcBef>
              <a:buClr>
                <a:srgbClr val="33006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Information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distribution:</a:t>
            </a:r>
            <a:r>
              <a:rPr sz="24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making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needed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information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available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timely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manner</a:t>
            </a:r>
            <a:endParaRPr sz="2400">
              <a:latin typeface="Arial MT"/>
              <a:cs typeface="Arial MT"/>
            </a:endParaRPr>
          </a:p>
          <a:p>
            <a:pPr marL="469265" marR="963930" indent="-457200">
              <a:lnSpc>
                <a:spcPct val="150000"/>
              </a:lnSpc>
              <a:spcBef>
                <a:spcPts val="580"/>
              </a:spcBef>
              <a:buClr>
                <a:srgbClr val="33006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Performance</a:t>
            </a:r>
            <a:r>
              <a:rPr sz="24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reporting: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collecting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disseminating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performance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information</a:t>
            </a:r>
            <a:endParaRPr sz="2400">
              <a:latin typeface="Arial MT"/>
              <a:cs typeface="Arial MT"/>
            </a:endParaRPr>
          </a:p>
          <a:p>
            <a:pPr marL="469265" marR="1070610" indent="-457200">
              <a:lnSpc>
                <a:spcPct val="150000"/>
              </a:lnSpc>
              <a:spcBef>
                <a:spcPts val="580"/>
              </a:spcBef>
              <a:buClr>
                <a:srgbClr val="33006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Administrative</a:t>
            </a:r>
            <a:r>
              <a:rPr sz="24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closure:</a:t>
            </a:r>
            <a:r>
              <a:rPr sz="24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generating,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gathering,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disseminating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information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formalize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phase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project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completion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9622" y="751459"/>
            <a:ext cx="6236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Quantitative</a:t>
            </a:r>
            <a:r>
              <a:rPr spc="30" dirty="0"/>
              <a:t> </a:t>
            </a:r>
            <a:r>
              <a:rPr spc="-5" dirty="0"/>
              <a:t>Risk</a:t>
            </a:r>
            <a:r>
              <a:rPr spc="-135" dirty="0"/>
              <a:t> </a:t>
            </a:r>
            <a:r>
              <a:rPr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818746"/>
            <a:ext cx="8505825" cy="396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4145" indent="-342900">
              <a:lnSpc>
                <a:spcPct val="150000"/>
              </a:lnSpc>
              <a:spcBef>
                <a:spcPts val="9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Often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follows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qualitative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risk analysis,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but</a:t>
            </a:r>
            <a:r>
              <a:rPr sz="2400" spc="-5" dirty="0">
                <a:latin typeface="Arial MT"/>
                <a:cs typeface="Arial MT"/>
              </a:rPr>
              <a:t> both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together</a:t>
            </a:r>
            <a:r>
              <a:rPr sz="2400" dirty="0">
                <a:latin typeface="Arial MT"/>
                <a:cs typeface="Arial MT"/>
              </a:rPr>
              <a:t> or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separately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spcBef>
                <a:spcPts val="5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Large,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complex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projects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involving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leading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edge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technologies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often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require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extensive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quantitative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risk </a:t>
            </a:r>
            <a:r>
              <a:rPr sz="2400" spc="-5" dirty="0">
                <a:latin typeface="Arial MT"/>
                <a:cs typeface="Arial MT"/>
              </a:rPr>
              <a:t>analysis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Main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techniques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include</a:t>
            </a:r>
            <a:endParaRPr sz="2400">
              <a:latin typeface="Arial MT"/>
              <a:cs typeface="Arial MT"/>
            </a:endParaRPr>
          </a:p>
          <a:p>
            <a:pPr marL="704850" lvl="1" indent="-347980">
              <a:lnSpc>
                <a:spcPct val="100000"/>
              </a:lnSpc>
              <a:spcBef>
                <a:spcPts val="1780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000" dirty="0">
                <a:latin typeface="Arial MT"/>
                <a:cs typeface="Arial MT"/>
              </a:rPr>
              <a:t>Decision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tree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analysis</a:t>
            </a:r>
            <a:endParaRPr sz="2000">
              <a:latin typeface="Arial MT"/>
              <a:cs typeface="Arial MT"/>
            </a:endParaRPr>
          </a:p>
          <a:p>
            <a:pPr marL="704850" lvl="1" indent="-347980">
              <a:lnSpc>
                <a:spcPct val="100000"/>
              </a:lnSpc>
              <a:spcBef>
                <a:spcPts val="1685"/>
              </a:spcBef>
              <a:buClr>
                <a:srgbClr val="669999"/>
              </a:buClr>
              <a:buSzPct val="70000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2000" dirty="0">
                <a:latin typeface="Arial MT"/>
                <a:cs typeface="Arial MT"/>
              </a:rPr>
              <a:t>Simulation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50063"/>
            <a:ext cx="98291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Decision</a:t>
            </a:r>
            <a:r>
              <a:rPr sz="3600" spc="-20" dirty="0"/>
              <a:t> </a:t>
            </a:r>
            <a:r>
              <a:rPr sz="3600" spc="-45" dirty="0"/>
              <a:t>Trees</a:t>
            </a:r>
            <a:r>
              <a:rPr sz="3600" spc="-10" dirty="0"/>
              <a:t> </a:t>
            </a:r>
            <a:r>
              <a:rPr sz="3600" dirty="0"/>
              <a:t>and</a:t>
            </a:r>
            <a:r>
              <a:rPr sz="3600" spc="-15" dirty="0"/>
              <a:t> </a:t>
            </a:r>
            <a:r>
              <a:rPr sz="3600" dirty="0"/>
              <a:t>Expected</a:t>
            </a:r>
            <a:r>
              <a:rPr sz="3600" spc="-35" dirty="0"/>
              <a:t> </a:t>
            </a:r>
            <a:r>
              <a:rPr sz="3600" dirty="0"/>
              <a:t>Monetary</a:t>
            </a:r>
            <a:r>
              <a:rPr sz="3600" spc="-20" dirty="0"/>
              <a:t> </a:t>
            </a:r>
            <a:r>
              <a:rPr sz="3600" spc="-45" dirty="0"/>
              <a:t>Value </a:t>
            </a:r>
            <a:r>
              <a:rPr sz="3600" spc="-985" dirty="0"/>
              <a:t> </a:t>
            </a:r>
            <a:r>
              <a:rPr sz="3600" dirty="0"/>
              <a:t>(EMV)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886436"/>
            <a:ext cx="8910955" cy="3952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7470" indent="-342900">
              <a:lnSpc>
                <a:spcPct val="150000"/>
              </a:lnSpc>
              <a:spcBef>
                <a:spcPts val="10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decision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tree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diagramming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method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help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you </a:t>
            </a:r>
            <a:r>
              <a:rPr sz="2800" dirty="0">
                <a:latin typeface="Arial MT"/>
                <a:cs typeface="Arial MT"/>
              </a:rPr>
              <a:t>select </a:t>
            </a:r>
            <a:r>
              <a:rPr sz="2800" spc="-5" dirty="0">
                <a:latin typeface="Arial MT"/>
                <a:cs typeface="Arial MT"/>
              </a:rPr>
              <a:t>the best </a:t>
            </a:r>
            <a:r>
              <a:rPr sz="2800" dirty="0">
                <a:latin typeface="Arial MT"/>
                <a:cs typeface="Arial MT"/>
              </a:rPr>
              <a:t>course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action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situations </a:t>
            </a:r>
            <a:r>
              <a:rPr sz="2800" spc="-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which </a:t>
            </a:r>
            <a:r>
              <a:rPr sz="2800" dirty="0">
                <a:latin typeface="Arial MT"/>
                <a:cs typeface="Arial MT"/>
              </a:rPr>
              <a:t>future outcomes are uncertain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EMV is a </a:t>
            </a:r>
            <a:r>
              <a:rPr sz="2800" dirty="0">
                <a:latin typeface="Arial MT"/>
                <a:cs typeface="Arial MT"/>
              </a:rPr>
              <a:t>type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decision </a:t>
            </a:r>
            <a:r>
              <a:rPr sz="2800" spc="-5" dirty="0">
                <a:latin typeface="Arial MT"/>
                <a:cs typeface="Arial MT"/>
              </a:rPr>
              <a:t>tree </a:t>
            </a:r>
            <a:r>
              <a:rPr sz="2800" dirty="0">
                <a:latin typeface="Arial MT"/>
                <a:cs typeface="Arial MT"/>
              </a:rPr>
              <a:t>where </a:t>
            </a:r>
            <a:r>
              <a:rPr sz="2800" spc="-5" dirty="0">
                <a:latin typeface="Arial MT"/>
                <a:cs typeface="Arial MT"/>
              </a:rPr>
              <a:t>you </a:t>
            </a:r>
            <a:r>
              <a:rPr sz="2800" dirty="0">
                <a:latin typeface="Arial MT"/>
                <a:cs typeface="Arial MT"/>
              </a:rPr>
              <a:t>calculate </a:t>
            </a:r>
            <a:r>
              <a:rPr sz="2800" spc="-5" dirty="0">
                <a:latin typeface="Arial MT"/>
                <a:cs typeface="Arial MT"/>
              </a:rPr>
              <a:t>the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expected monetary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value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decision based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its </a:t>
            </a:r>
            <a:r>
              <a:rPr sz="2800" dirty="0">
                <a:latin typeface="Arial MT"/>
                <a:cs typeface="Arial MT"/>
              </a:rPr>
              <a:t> risk</a:t>
            </a:r>
            <a:r>
              <a:rPr sz="2800" spc="-5" dirty="0">
                <a:latin typeface="Arial MT"/>
                <a:cs typeface="Arial MT"/>
              </a:rPr>
              <a:t> event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probability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monetary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value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3293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</a:t>
            </a:r>
            <a:r>
              <a:rPr spc="5" dirty="0"/>
              <a:t>p</a:t>
            </a:r>
            <a:r>
              <a:rPr dirty="0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847" y="1872488"/>
            <a:ext cx="931227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4154" indent="-342900">
              <a:lnSpc>
                <a:spcPct val="100000"/>
              </a:lnSpc>
              <a:spcBef>
                <a:spcPts val="100"/>
              </a:spcBef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Project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X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60%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Probability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success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impact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Birr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50,000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has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40%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chance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failure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impact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Birr-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20,000.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Expected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Monetary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Value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Project?</a:t>
            </a:r>
            <a:endParaRPr sz="2400">
              <a:latin typeface="Arial MT"/>
              <a:cs typeface="Arial MT"/>
            </a:endParaRPr>
          </a:p>
          <a:p>
            <a:pPr marL="927100" marR="1618615">
              <a:lnSpc>
                <a:spcPct val="200100"/>
              </a:lnSpc>
            </a:pPr>
            <a:r>
              <a:rPr sz="2400" dirty="0">
                <a:latin typeface="Arial MT"/>
                <a:cs typeface="Arial MT"/>
              </a:rPr>
              <a:t>EMV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success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Birr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50,000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*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60%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Birr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30,000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EMV 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failure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 </a:t>
            </a:r>
            <a:r>
              <a:rPr sz="2400" spc="-5" dirty="0">
                <a:latin typeface="Arial MT"/>
                <a:cs typeface="Arial MT"/>
              </a:rPr>
              <a:t>Birr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-20,000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*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40%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Birr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-8,000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5" dirty="0">
                <a:latin typeface="Arial MT"/>
                <a:cs typeface="Arial MT"/>
              </a:rPr>
              <a:t>Total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EMV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 </a:t>
            </a:r>
            <a:r>
              <a:rPr sz="2400" spc="-5" dirty="0">
                <a:latin typeface="Arial MT"/>
                <a:cs typeface="Arial MT"/>
              </a:rPr>
              <a:t>Birr </a:t>
            </a:r>
            <a:r>
              <a:rPr sz="2400" dirty="0">
                <a:latin typeface="Arial MT"/>
                <a:cs typeface="Arial MT"/>
              </a:rPr>
              <a:t>22,000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355600" marR="508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cases,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 positive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EMV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indicates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opportunity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while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negative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EMV </a:t>
            </a:r>
            <a:r>
              <a:rPr sz="2400" spc="-5" dirty="0">
                <a:latin typeface="Arial MT"/>
                <a:cs typeface="Arial MT"/>
              </a:rPr>
              <a:t>indicates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Risk/Threat.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651" y="845007"/>
            <a:ext cx="6986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Expected</a:t>
            </a:r>
            <a:r>
              <a:rPr sz="2800" spc="25" dirty="0"/>
              <a:t> </a:t>
            </a:r>
            <a:r>
              <a:rPr sz="2800" spc="-5" dirty="0"/>
              <a:t>Monetary</a:t>
            </a:r>
            <a:r>
              <a:rPr sz="2800" spc="15" dirty="0"/>
              <a:t> </a:t>
            </a:r>
            <a:r>
              <a:rPr sz="2800" spc="-35" dirty="0"/>
              <a:t>Value</a:t>
            </a:r>
            <a:r>
              <a:rPr sz="2800" spc="20" dirty="0"/>
              <a:t> </a:t>
            </a:r>
            <a:r>
              <a:rPr sz="2800" spc="-5" dirty="0"/>
              <a:t>(EMV)</a:t>
            </a:r>
            <a:r>
              <a:rPr sz="2800" spc="10" dirty="0"/>
              <a:t> </a:t>
            </a:r>
            <a:r>
              <a:rPr sz="2800" spc="-5" dirty="0"/>
              <a:t>Example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127727" y="1406650"/>
            <a:ext cx="8514715" cy="5433060"/>
            <a:chOff x="1127727" y="1406650"/>
            <a:chExt cx="8514715" cy="5433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727" y="1406650"/>
              <a:ext cx="8514652" cy="54330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1307" y="1600199"/>
              <a:ext cx="8136635" cy="505053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0336" y="751459"/>
            <a:ext cx="255778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Simulation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595073"/>
            <a:ext cx="8720455" cy="456247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Simulation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representation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 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system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 MT"/>
                <a:cs typeface="Arial MT"/>
              </a:rPr>
              <a:t>analyze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5" dirty="0">
                <a:latin typeface="Arial MT"/>
                <a:cs typeface="Arial MT"/>
              </a:rPr>
              <a:t>expected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behavior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performance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501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Monte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Carlo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analysis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simulates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15" dirty="0">
                <a:latin typeface="Arial MT"/>
                <a:cs typeface="Arial MT"/>
              </a:rPr>
              <a:t>model’s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outcome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many</a:t>
            </a:r>
            <a:r>
              <a:rPr sz="2400" dirty="0">
                <a:latin typeface="Arial MT"/>
                <a:cs typeface="Arial MT"/>
              </a:rPr>
              <a:t> time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provide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statistical distribution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calculated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results</a:t>
            </a:r>
            <a:endParaRPr sz="2400">
              <a:latin typeface="Arial MT"/>
              <a:cs typeface="Arial MT"/>
            </a:endParaRPr>
          </a:p>
          <a:p>
            <a:pPr marL="355600" marR="339725" indent="-342900">
              <a:lnSpc>
                <a:spcPct val="15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135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Monte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Carlo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simulation,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</a:t>
            </a:r>
            <a:r>
              <a:rPr sz="2400" dirty="0">
                <a:latin typeface="Arial MT"/>
                <a:cs typeface="Arial MT"/>
              </a:rPr>
              <a:t> must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have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three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estimates </a:t>
            </a:r>
            <a:r>
              <a:rPr sz="2400" dirty="0">
                <a:latin typeface="Arial MT"/>
                <a:cs typeface="Arial MT"/>
              </a:rPr>
              <a:t>(most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likely,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pessimistic,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optimistic)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plus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estimate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the</a:t>
            </a:r>
            <a:r>
              <a:rPr sz="2400" spc="-5" dirty="0">
                <a:latin typeface="Arial MT"/>
                <a:cs typeface="Arial MT"/>
              </a:rPr>
              <a:t> likelihood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estimate </a:t>
            </a:r>
            <a:r>
              <a:rPr sz="2400" spc="-5" dirty="0">
                <a:latin typeface="Arial MT"/>
                <a:cs typeface="Arial MT"/>
              </a:rPr>
              <a:t>being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between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optimistic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most </a:t>
            </a:r>
            <a:r>
              <a:rPr sz="2400" spc="-5" dirty="0">
                <a:latin typeface="Arial MT"/>
                <a:cs typeface="Arial MT"/>
              </a:rPr>
              <a:t>likely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146" y="336626"/>
            <a:ext cx="73190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8055" marR="5080" indent="-220599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Sample</a:t>
            </a:r>
            <a:r>
              <a:rPr sz="2800" spc="15" dirty="0"/>
              <a:t> </a:t>
            </a:r>
            <a:r>
              <a:rPr sz="2800" spc="-5" dirty="0"/>
              <a:t>Monte</a:t>
            </a:r>
            <a:r>
              <a:rPr sz="2800" spc="30" dirty="0"/>
              <a:t> </a:t>
            </a:r>
            <a:r>
              <a:rPr sz="2800" spc="-5" dirty="0"/>
              <a:t>Carlo</a:t>
            </a:r>
            <a:r>
              <a:rPr sz="2800" dirty="0"/>
              <a:t> </a:t>
            </a:r>
            <a:r>
              <a:rPr sz="2800" spc="-5" dirty="0"/>
              <a:t>Simulation</a:t>
            </a:r>
            <a:r>
              <a:rPr sz="2800" spc="15" dirty="0"/>
              <a:t> </a:t>
            </a:r>
            <a:r>
              <a:rPr sz="2800" spc="-5" dirty="0"/>
              <a:t>Results</a:t>
            </a:r>
            <a:r>
              <a:rPr sz="2800" spc="15" dirty="0"/>
              <a:t> </a:t>
            </a:r>
            <a:r>
              <a:rPr sz="2800" spc="-5" dirty="0"/>
              <a:t>for </a:t>
            </a:r>
            <a:r>
              <a:rPr sz="2800" spc="-760" dirty="0"/>
              <a:t> </a:t>
            </a:r>
            <a:r>
              <a:rPr sz="2800" spc="-5" dirty="0"/>
              <a:t>Project</a:t>
            </a:r>
            <a:r>
              <a:rPr sz="2800" spc="-10" dirty="0"/>
              <a:t> </a:t>
            </a:r>
            <a:r>
              <a:rPr sz="2800" spc="-5" dirty="0"/>
              <a:t>Schedule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848815" y="1331922"/>
            <a:ext cx="8455660" cy="5131435"/>
            <a:chOff x="848815" y="1331922"/>
            <a:chExt cx="8455660" cy="5131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815" y="1331922"/>
              <a:ext cx="8455256" cy="51314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416" y="1525523"/>
              <a:ext cx="8077200" cy="475335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644" y="366217"/>
            <a:ext cx="69424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9620" marR="5080" indent="-2027555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Sample</a:t>
            </a:r>
            <a:r>
              <a:rPr sz="2800" spc="10" dirty="0"/>
              <a:t> </a:t>
            </a:r>
            <a:r>
              <a:rPr sz="2800" spc="-5" dirty="0"/>
              <a:t>Monte</a:t>
            </a:r>
            <a:r>
              <a:rPr sz="2800" spc="25" dirty="0"/>
              <a:t> </a:t>
            </a:r>
            <a:r>
              <a:rPr sz="2800" spc="-5" dirty="0"/>
              <a:t>Carlo</a:t>
            </a:r>
            <a:r>
              <a:rPr sz="2800" dirty="0"/>
              <a:t> </a:t>
            </a:r>
            <a:r>
              <a:rPr sz="2800" spc="-5" dirty="0"/>
              <a:t>Simulations</a:t>
            </a:r>
            <a:r>
              <a:rPr sz="2800" spc="25" dirty="0"/>
              <a:t> </a:t>
            </a:r>
            <a:r>
              <a:rPr sz="2800" spc="-5" dirty="0"/>
              <a:t>Results </a:t>
            </a:r>
            <a:r>
              <a:rPr sz="2800" spc="-765" dirty="0"/>
              <a:t> </a:t>
            </a:r>
            <a:r>
              <a:rPr sz="2800" spc="-5" dirty="0"/>
              <a:t>for</a:t>
            </a:r>
            <a:r>
              <a:rPr sz="2800" spc="-10" dirty="0"/>
              <a:t> </a:t>
            </a:r>
            <a:r>
              <a:rPr sz="2800" spc="-5" dirty="0"/>
              <a:t>Project</a:t>
            </a:r>
            <a:r>
              <a:rPr sz="2800" spc="5" dirty="0"/>
              <a:t> </a:t>
            </a:r>
            <a:r>
              <a:rPr sz="2800" spc="-5" dirty="0"/>
              <a:t>Costs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219200" y="1124711"/>
            <a:ext cx="8223884" cy="5334000"/>
            <a:chOff x="1219200" y="1124711"/>
            <a:chExt cx="8223884" cy="533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1124711"/>
              <a:ext cx="8223504" cy="5334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9324" y="1354835"/>
              <a:ext cx="7772400" cy="488289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595" y="584149"/>
            <a:ext cx="581279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Risk</a:t>
            </a:r>
            <a:r>
              <a:rPr spc="-30" dirty="0"/>
              <a:t> </a:t>
            </a:r>
            <a:r>
              <a:rPr dirty="0"/>
              <a:t>Response</a:t>
            </a:r>
            <a:r>
              <a:rPr spc="-20" dirty="0"/>
              <a:t> </a:t>
            </a:r>
            <a:r>
              <a:rPr dirty="0"/>
              <a:t>Planning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46861" y="1390904"/>
            <a:ext cx="9425940" cy="431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842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900" spc="-5" dirty="0">
                <a:latin typeface="Arial MT"/>
                <a:cs typeface="Arial MT"/>
              </a:rPr>
              <a:t>After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identifying</a:t>
            </a:r>
            <a:r>
              <a:rPr sz="1900" spc="6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and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quantifying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risk,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you</a:t>
            </a:r>
            <a:r>
              <a:rPr sz="1900" spc="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must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decide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how</a:t>
            </a:r>
            <a:r>
              <a:rPr sz="1900" spc="2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respond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to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them</a:t>
            </a:r>
            <a:endParaRPr sz="1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25"/>
              </a:spcBef>
              <a:buClr>
                <a:srgbClr val="330066"/>
              </a:buClr>
              <a:buSzPct val="68421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1900" spc="-5" dirty="0">
                <a:latin typeface="Arial MT"/>
                <a:cs typeface="Arial MT"/>
              </a:rPr>
              <a:t>Four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main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strategies</a:t>
            </a:r>
            <a:r>
              <a:rPr sz="1900" spc="-5" dirty="0">
                <a:latin typeface="Arial MT"/>
                <a:cs typeface="Arial MT"/>
              </a:rPr>
              <a:t>:</a:t>
            </a:r>
            <a:endParaRPr sz="1900">
              <a:latin typeface="Arial MT"/>
              <a:cs typeface="Arial MT"/>
            </a:endParaRPr>
          </a:p>
          <a:p>
            <a:pPr marL="704215" marR="433070" lvl="1" indent="-347980">
              <a:lnSpc>
                <a:spcPct val="160000"/>
              </a:lnSpc>
              <a:spcBef>
                <a:spcPts val="455"/>
              </a:spcBef>
              <a:buClr>
                <a:srgbClr val="669999"/>
              </a:buClr>
              <a:buSzPct val="68421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Risk</a:t>
            </a:r>
            <a:r>
              <a:rPr sz="19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avoidance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1900" spc="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eliminating</a:t>
            </a:r>
            <a:r>
              <a:rPr sz="19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9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specific</a:t>
            </a:r>
            <a:r>
              <a:rPr sz="19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threat</a:t>
            </a:r>
            <a:r>
              <a:rPr sz="19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sz="19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risk,</a:t>
            </a:r>
            <a:r>
              <a:rPr sz="19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usually</a:t>
            </a:r>
            <a:r>
              <a:rPr sz="19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sz="19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eliminating</a:t>
            </a:r>
            <a:r>
              <a:rPr sz="19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its </a:t>
            </a:r>
            <a:r>
              <a:rPr sz="1900" spc="-509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causes</a:t>
            </a:r>
            <a:endParaRPr sz="1900">
              <a:latin typeface="Arial MT"/>
              <a:cs typeface="Arial MT"/>
            </a:endParaRPr>
          </a:p>
          <a:p>
            <a:pPr marL="704215" lvl="1" indent="-347980">
              <a:lnSpc>
                <a:spcPct val="100000"/>
              </a:lnSpc>
              <a:spcBef>
                <a:spcPts val="1825"/>
              </a:spcBef>
              <a:buClr>
                <a:srgbClr val="669999"/>
              </a:buClr>
              <a:buSzPct val="68421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Risk</a:t>
            </a:r>
            <a:r>
              <a:rPr sz="19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FF0000"/>
                </a:solidFill>
                <a:latin typeface="Arial"/>
                <a:cs typeface="Arial"/>
              </a:rPr>
              <a:t>mitigation</a:t>
            </a:r>
            <a:r>
              <a:rPr sz="190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19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reducing</a:t>
            </a:r>
            <a:r>
              <a:rPr sz="19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9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impact</a:t>
            </a:r>
            <a:r>
              <a:rPr sz="19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9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9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risk</a:t>
            </a:r>
            <a:r>
              <a:rPr sz="19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event</a:t>
            </a:r>
            <a:r>
              <a:rPr sz="19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by</a:t>
            </a:r>
            <a:r>
              <a:rPr sz="19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reducing</a:t>
            </a:r>
            <a:r>
              <a:rPr sz="19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9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probability</a:t>
            </a:r>
            <a:r>
              <a:rPr sz="19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endParaRPr sz="1900">
              <a:latin typeface="Arial MT"/>
              <a:cs typeface="Arial MT"/>
            </a:endParaRPr>
          </a:p>
          <a:p>
            <a:pPr marL="704215">
              <a:lnSpc>
                <a:spcPct val="100000"/>
              </a:lnSpc>
              <a:spcBef>
                <a:spcPts val="1370"/>
              </a:spcBef>
            </a:pP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its</a:t>
            </a:r>
            <a:r>
              <a:rPr sz="19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occurrence</a:t>
            </a:r>
            <a:endParaRPr sz="1900">
              <a:latin typeface="Arial MT"/>
              <a:cs typeface="Arial MT"/>
            </a:endParaRPr>
          </a:p>
          <a:p>
            <a:pPr marL="704215" marR="298450" lvl="1" indent="-347980">
              <a:lnSpc>
                <a:spcPct val="160100"/>
              </a:lnSpc>
              <a:spcBef>
                <a:spcPts val="455"/>
              </a:spcBef>
              <a:buClr>
                <a:srgbClr val="669999"/>
              </a:buClr>
              <a:buSzPct val="68421"/>
              <a:buFont typeface="Wingdings"/>
              <a:buChar char=""/>
              <a:tabLst>
                <a:tab pos="704215" algn="l"/>
                <a:tab pos="704850" algn="l"/>
                <a:tab pos="2936875" algn="l"/>
              </a:tabLst>
            </a:pP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Risk</a:t>
            </a:r>
            <a:r>
              <a:rPr sz="190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transference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:	shifting</a:t>
            </a:r>
            <a:r>
              <a:rPr sz="19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9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consequence</a:t>
            </a:r>
            <a:r>
              <a:rPr sz="1900" spc="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9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9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risk</a:t>
            </a:r>
            <a:r>
              <a:rPr sz="19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9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responsibility</a:t>
            </a:r>
            <a:r>
              <a:rPr sz="1900" spc="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9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its </a:t>
            </a:r>
            <a:r>
              <a:rPr sz="1900" spc="-5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management</a:t>
            </a:r>
            <a:r>
              <a:rPr sz="19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to a</a:t>
            </a:r>
            <a:r>
              <a:rPr sz="19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third</a:t>
            </a:r>
            <a:r>
              <a:rPr sz="19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party</a:t>
            </a:r>
            <a:endParaRPr sz="1900">
              <a:latin typeface="Arial MT"/>
              <a:cs typeface="Arial MT"/>
            </a:endParaRPr>
          </a:p>
          <a:p>
            <a:pPr marL="704215" lvl="1" indent="-347980">
              <a:lnSpc>
                <a:spcPct val="100000"/>
              </a:lnSpc>
              <a:spcBef>
                <a:spcPts val="1825"/>
              </a:spcBef>
              <a:buClr>
                <a:srgbClr val="669999"/>
              </a:buClr>
              <a:buSzPct val="68421"/>
              <a:buFont typeface="Wingdings"/>
              <a:buChar char=""/>
              <a:tabLst>
                <a:tab pos="704215" algn="l"/>
                <a:tab pos="704850" algn="l"/>
              </a:tabLst>
            </a:pPr>
            <a:r>
              <a:rPr sz="1900" b="1" spc="-5" dirty="0">
                <a:solidFill>
                  <a:srgbClr val="FF0000"/>
                </a:solidFill>
                <a:latin typeface="Arial"/>
                <a:cs typeface="Arial"/>
              </a:rPr>
              <a:t>Risk</a:t>
            </a:r>
            <a:r>
              <a:rPr sz="19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00" b="1" dirty="0">
                <a:solidFill>
                  <a:srgbClr val="FF0000"/>
                </a:solidFill>
                <a:latin typeface="Arial"/>
                <a:cs typeface="Arial"/>
              </a:rPr>
              <a:t>acceptance</a:t>
            </a:r>
            <a:r>
              <a:rPr sz="1900" dirty="0">
                <a:solidFill>
                  <a:srgbClr val="0D0D0D"/>
                </a:solidFill>
                <a:latin typeface="Arial MT"/>
                <a:cs typeface="Arial MT"/>
              </a:rPr>
              <a:t>:</a:t>
            </a:r>
            <a:r>
              <a:rPr sz="19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accepting</a:t>
            </a:r>
            <a:r>
              <a:rPr sz="19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9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consequences</a:t>
            </a:r>
            <a:r>
              <a:rPr sz="1900" spc="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should</a:t>
            </a:r>
            <a:r>
              <a:rPr sz="1900" spc="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9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risk</a:t>
            </a:r>
            <a:r>
              <a:rPr sz="19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900" spc="-5" dirty="0">
                <a:solidFill>
                  <a:srgbClr val="0D0D0D"/>
                </a:solidFill>
                <a:latin typeface="Arial MT"/>
                <a:cs typeface="Arial MT"/>
              </a:rPr>
              <a:t>occur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398" y="475564"/>
            <a:ext cx="6912609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GENERAL</a:t>
            </a:r>
            <a:r>
              <a:rPr sz="2400" spc="-45" dirty="0"/>
              <a:t> </a:t>
            </a:r>
            <a:r>
              <a:rPr sz="2400" spc="-5" dirty="0"/>
              <a:t>RISK</a:t>
            </a:r>
            <a:r>
              <a:rPr sz="2400" spc="-10" dirty="0"/>
              <a:t> </a:t>
            </a:r>
            <a:r>
              <a:rPr sz="2400" spc="-20" dirty="0"/>
              <a:t>MITIGATION</a:t>
            </a:r>
            <a:r>
              <a:rPr sz="2400" spc="-50" dirty="0"/>
              <a:t> </a:t>
            </a:r>
            <a:r>
              <a:rPr sz="2400" spc="-20" dirty="0"/>
              <a:t>STRATEGIES</a:t>
            </a:r>
            <a:r>
              <a:rPr sz="2400" spc="-5" dirty="0"/>
              <a:t> </a:t>
            </a:r>
            <a:r>
              <a:rPr sz="2400" dirty="0"/>
              <a:t>FOR</a:t>
            </a:r>
            <a:endParaRPr sz="24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5" dirty="0"/>
              <a:t>TECHNICAL,</a:t>
            </a:r>
            <a:r>
              <a:rPr sz="2400" spc="15" dirty="0"/>
              <a:t> </a:t>
            </a:r>
            <a:r>
              <a:rPr sz="2400" spc="-55" dirty="0"/>
              <a:t>COST,</a:t>
            </a:r>
            <a:r>
              <a:rPr sz="2400" spc="-110" dirty="0"/>
              <a:t> </a:t>
            </a:r>
            <a:r>
              <a:rPr sz="2400" spc="-5" dirty="0"/>
              <a:t>AND</a:t>
            </a:r>
            <a:r>
              <a:rPr sz="2400" dirty="0"/>
              <a:t> </a:t>
            </a:r>
            <a:r>
              <a:rPr sz="2400" spc="-5" dirty="0"/>
              <a:t>SCHEDULE</a:t>
            </a:r>
            <a:r>
              <a:rPr sz="2400" spc="30" dirty="0"/>
              <a:t> </a:t>
            </a:r>
            <a:r>
              <a:rPr sz="2400" spc="-5" dirty="0"/>
              <a:t>RISKS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873252" y="1499603"/>
            <a:ext cx="9966960" cy="4660900"/>
            <a:chOff x="873252" y="1499603"/>
            <a:chExt cx="9966960" cy="4660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252" y="1499603"/>
              <a:ext cx="9966960" cy="46603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376" y="1729740"/>
              <a:ext cx="9515856" cy="420928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3946" y="751459"/>
            <a:ext cx="669226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Risk</a:t>
            </a:r>
            <a:r>
              <a:rPr spc="-15" dirty="0"/>
              <a:t> </a:t>
            </a:r>
            <a:r>
              <a:rPr dirty="0"/>
              <a:t>Monitoring</a:t>
            </a:r>
            <a:r>
              <a:rPr spc="-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Control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767966"/>
            <a:ext cx="963739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Monitoring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risks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involves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knowing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their</a:t>
            </a:r>
            <a:r>
              <a:rPr sz="2400" dirty="0">
                <a:latin typeface="Arial MT"/>
                <a:cs typeface="Arial MT"/>
              </a:rPr>
              <a:t> status</a:t>
            </a:r>
            <a:endParaRPr sz="2400">
              <a:latin typeface="Arial MT"/>
              <a:cs typeface="Arial MT"/>
            </a:endParaRPr>
          </a:p>
          <a:p>
            <a:pPr marL="355600" marR="85725" indent="-342900">
              <a:lnSpc>
                <a:spcPct val="15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Controlling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risks</a:t>
            </a:r>
            <a:r>
              <a:rPr sz="2400" spc="-5" dirty="0">
                <a:latin typeface="Arial MT"/>
                <a:cs typeface="Arial MT"/>
              </a:rPr>
              <a:t> involves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carrying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risk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management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plans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risks</a:t>
            </a:r>
            <a:r>
              <a:rPr sz="2400" spc="-5" dirty="0">
                <a:latin typeface="Arial MT"/>
                <a:cs typeface="Arial MT"/>
              </a:rPr>
              <a:t> occur</a:t>
            </a:r>
            <a:endParaRPr sz="2400">
              <a:latin typeface="Arial MT"/>
              <a:cs typeface="Arial MT"/>
            </a:endParaRPr>
          </a:p>
          <a:p>
            <a:pPr marL="355600" marR="297815" indent="-342900">
              <a:lnSpc>
                <a:spcPct val="150000"/>
              </a:lnSpc>
              <a:spcBef>
                <a:spcPts val="580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spc="-5" dirty="0">
                <a:latin typeface="Arial MT"/>
                <a:cs typeface="Arial MT"/>
              </a:rPr>
              <a:t>Workarounds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unplanned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responses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risk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events that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done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there are no </a:t>
            </a:r>
            <a:r>
              <a:rPr sz="2400" spc="-5" dirty="0">
                <a:latin typeface="Arial MT"/>
                <a:cs typeface="Arial MT"/>
              </a:rPr>
              <a:t>contingency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plans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main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risk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monitoring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control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corrective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action,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project </a:t>
            </a:r>
            <a:r>
              <a:rPr sz="2400" spc="-5" dirty="0">
                <a:latin typeface="Arial MT"/>
                <a:cs typeface="Arial MT"/>
              </a:rPr>
              <a:t>change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requests,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updates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 </a:t>
            </a:r>
            <a:r>
              <a:rPr sz="2400" spc="-5" dirty="0">
                <a:latin typeface="Arial MT"/>
                <a:cs typeface="Arial MT"/>
              </a:rPr>
              <a:t>plans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8438" y="774903"/>
            <a:ext cx="627888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Communications</a:t>
            </a:r>
            <a:r>
              <a:rPr spc="-55" dirty="0"/>
              <a:t> </a:t>
            </a:r>
            <a:r>
              <a:rPr dirty="0"/>
              <a:t>Planning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12906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5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594" y="1723415"/>
            <a:ext cx="9686290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675" indent="-343535">
              <a:lnSpc>
                <a:spcPct val="150000"/>
              </a:lnSpc>
              <a:spcBef>
                <a:spcPts val="10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Every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project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should include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some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type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communications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management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plan,</a:t>
            </a:r>
            <a:r>
              <a:rPr sz="2800" spc="-5" dirty="0">
                <a:latin typeface="Arial MT"/>
                <a:cs typeface="Arial MT"/>
              </a:rPr>
              <a:t> 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document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guides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communications</a:t>
            </a:r>
            <a:endParaRPr sz="2800">
              <a:latin typeface="Arial MT"/>
              <a:cs typeface="Arial MT"/>
            </a:endParaRPr>
          </a:p>
          <a:p>
            <a:pPr marL="355600" marR="5080" indent="-343535">
              <a:lnSpc>
                <a:spcPct val="150100"/>
              </a:lnSpc>
              <a:spcBef>
                <a:spcPts val="67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Creating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stakeholder analysis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 </a:t>
            </a:r>
            <a:r>
              <a:rPr sz="2800" spc="-5" dirty="0">
                <a:latin typeface="Arial MT"/>
                <a:cs typeface="Arial MT"/>
              </a:rPr>
              <a:t>communications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also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aids 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communications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planning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3002" y="776478"/>
            <a:ext cx="548068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Risk</a:t>
            </a:r>
            <a:r>
              <a:rPr spc="-15" dirty="0"/>
              <a:t> </a:t>
            </a:r>
            <a:r>
              <a:rPr dirty="0"/>
              <a:t>Response</a:t>
            </a:r>
            <a:r>
              <a:rPr spc="-25" dirty="0"/>
              <a:t> </a:t>
            </a:r>
            <a:r>
              <a:rPr dirty="0"/>
              <a:t>Control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64260" y="1493291"/>
            <a:ext cx="9308465" cy="417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3830" indent="-342900">
              <a:lnSpc>
                <a:spcPct val="15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Risk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response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control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involves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executing</a:t>
            </a:r>
            <a:r>
              <a:rPr sz="2500" spc="2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the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risk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management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processes and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the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risk</a:t>
            </a:r>
            <a:r>
              <a:rPr sz="2500" spc="2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management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plan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to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respond to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risk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events</a:t>
            </a:r>
            <a:endParaRPr sz="2500">
              <a:latin typeface="Arial MT"/>
              <a:cs typeface="Arial MT"/>
            </a:endParaRPr>
          </a:p>
          <a:p>
            <a:pPr marL="355600" marR="708660" indent="-342900">
              <a:lnSpc>
                <a:spcPct val="150100"/>
              </a:lnSpc>
              <a:spcBef>
                <a:spcPts val="595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Risks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must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be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monitored</a:t>
            </a:r>
            <a:r>
              <a:rPr sz="2500" dirty="0">
                <a:latin typeface="Arial MT"/>
                <a:cs typeface="Arial MT"/>
              </a:rPr>
              <a:t> based </a:t>
            </a:r>
            <a:r>
              <a:rPr sz="2500" spc="-5" dirty="0">
                <a:latin typeface="Arial MT"/>
                <a:cs typeface="Arial MT"/>
              </a:rPr>
              <a:t>on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defined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milestones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and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decisions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made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regarding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risks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and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mitigation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strategies</a:t>
            </a:r>
            <a:endParaRPr sz="2500">
              <a:latin typeface="Arial MT"/>
              <a:cs typeface="Arial MT"/>
            </a:endParaRPr>
          </a:p>
          <a:p>
            <a:pPr marL="355600" marR="5080" indent="-342900">
              <a:lnSpc>
                <a:spcPct val="150100"/>
              </a:lnSpc>
              <a:spcBef>
                <a:spcPts val="600"/>
              </a:spcBef>
              <a:buClr>
                <a:srgbClr val="330066"/>
              </a:buClr>
              <a:buSzPct val="70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500" spc="-5" dirty="0">
                <a:latin typeface="Arial MT"/>
                <a:cs typeface="Arial MT"/>
              </a:rPr>
              <a:t>Sometimes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workarounds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or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unplanned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responses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to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risk</a:t>
            </a:r>
            <a:r>
              <a:rPr sz="2500" spc="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events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are </a:t>
            </a:r>
            <a:r>
              <a:rPr sz="2500" dirty="0">
                <a:latin typeface="Arial MT"/>
                <a:cs typeface="Arial MT"/>
              </a:rPr>
              <a:t>needed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when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there </a:t>
            </a:r>
            <a:r>
              <a:rPr sz="2500" dirty="0">
                <a:latin typeface="Arial MT"/>
                <a:cs typeface="Arial MT"/>
              </a:rPr>
              <a:t>are</a:t>
            </a:r>
            <a:r>
              <a:rPr sz="2500" spc="-5" dirty="0">
                <a:latin typeface="Arial MT"/>
                <a:cs typeface="Arial MT"/>
              </a:rPr>
              <a:t> no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contingency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plans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3600" y="1066800"/>
            <a:ext cx="0" cy="4495800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91343" y="2993135"/>
            <a:ext cx="268605" cy="201295"/>
          </a:xfrm>
          <a:custGeom>
            <a:avLst/>
            <a:gdLst/>
            <a:ahLst/>
            <a:cxnLst/>
            <a:rect l="l" t="t" r="r" b="b"/>
            <a:pathLst>
              <a:path w="268604" h="201294">
                <a:moveTo>
                  <a:pt x="134111" y="0"/>
                </a:moveTo>
                <a:lnTo>
                  <a:pt x="81920" y="7911"/>
                </a:lnTo>
                <a:lnTo>
                  <a:pt x="39290" y="29479"/>
                </a:lnTo>
                <a:lnTo>
                  <a:pt x="10542" y="61454"/>
                </a:lnTo>
                <a:lnTo>
                  <a:pt x="0" y="100584"/>
                </a:lnTo>
                <a:lnTo>
                  <a:pt x="10542" y="139713"/>
                </a:lnTo>
                <a:lnTo>
                  <a:pt x="39290" y="171688"/>
                </a:lnTo>
                <a:lnTo>
                  <a:pt x="81920" y="193256"/>
                </a:lnTo>
                <a:lnTo>
                  <a:pt x="134111" y="201167"/>
                </a:lnTo>
                <a:lnTo>
                  <a:pt x="186303" y="193256"/>
                </a:lnTo>
                <a:lnTo>
                  <a:pt x="228933" y="171688"/>
                </a:lnTo>
                <a:lnTo>
                  <a:pt x="257681" y="139713"/>
                </a:lnTo>
                <a:lnTo>
                  <a:pt x="268224" y="100584"/>
                </a:lnTo>
                <a:lnTo>
                  <a:pt x="257681" y="61454"/>
                </a:lnTo>
                <a:lnTo>
                  <a:pt x="228933" y="29479"/>
                </a:lnTo>
                <a:lnTo>
                  <a:pt x="186303" y="7911"/>
                </a:lnTo>
                <a:lnTo>
                  <a:pt x="13411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69295" y="2993135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4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7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48771" y="2993135"/>
            <a:ext cx="268605" cy="201295"/>
          </a:xfrm>
          <a:custGeom>
            <a:avLst/>
            <a:gdLst/>
            <a:ahLst/>
            <a:cxnLst/>
            <a:rect l="l" t="t" r="r" b="b"/>
            <a:pathLst>
              <a:path w="268604" h="201294">
                <a:moveTo>
                  <a:pt x="134111" y="0"/>
                </a:moveTo>
                <a:lnTo>
                  <a:pt x="81920" y="7911"/>
                </a:lnTo>
                <a:lnTo>
                  <a:pt x="39290" y="29479"/>
                </a:lnTo>
                <a:lnTo>
                  <a:pt x="10542" y="61454"/>
                </a:lnTo>
                <a:lnTo>
                  <a:pt x="0" y="100584"/>
                </a:lnTo>
                <a:lnTo>
                  <a:pt x="10542" y="139713"/>
                </a:lnTo>
                <a:lnTo>
                  <a:pt x="39290" y="171688"/>
                </a:lnTo>
                <a:lnTo>
                  <a:pt x="81920" y="193256"/>
                </a:lnTo>
                <a:lnTo>
                  <a:pt x="134111" y="201167"/>
                </a:lnTo>
                <a:lnTo>
                  <a:pt x="186303" y="193256"/>
                </a:lnTo>
                <a:lnTo>
                  <a:pt x="228933" y="171688"/>
                </a:lnTo>
                <a:lnTo>
                  <a:pt x="257681" y="139713"/>
                </a:lnTo>
                <a:lnTo>
                  <a:pt x="268224" y="100584"/>
                </a:lnTo>
                <a:lnTo>
                  <a:pt x="257681" y="61454"/>
                </a:lnTo>
                <a:lnTo>
                  <a:pt x="228933" y="29479"/>
                </a:lnTo>
                <a:lnTo>
                  <a:pt x="186303" y="7911"/>
                </a:lnTo>
                <a:lnTo>
                  <a:pt x="13411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91343" y="3276600"/>
            <a:ext cx="268605" cy="201295"/>
          </a:xfrm>
          <a:custGeom>
            <a:avLst/>
            <a:gdLst/>
            <a:ahLst/>
            <a:cxnLst/>
            <a:rect l="l" t="t" r="r" b="b"/>
            <a:pathLst>
              <a:path w="268604" h="201295">
                <a:moveTo>
                  <a:pt x="134111" y="0"/>
                </a:moveTo>
                <a:lnTo>
                  <a:pt x="81920" y="7911"/>
                </a:lnTo>
                <a:lnTo>
                  <a:pt x="39290" y="29479"/>
                </a:lnTo>
                <a:lnTo>
                  <a:pt x="10542" y="61454"/>
                </a:lnTo>
                <a:lnTo>
                  <a:pt x="0" y="100584"/>
                </a:lnTo>
                <a:lnTo>
                  <a:pt x="10542" y="139713"/>
                </a:lnTo>
                <a:lnTo>
                  <a:pt x="39290" y="171688"/>
                </a:lnTo>
                <a:lnTo>
                  <a:pt x="81920" y="193256"/>
                </a:lnTo>
                <a:lnTo>
                  <a:pt x="134111" y="201167"/>
                </a:lnTo>
                <a:lnTo>
                  <a:pt x="186303" y="193256"/>
                </a:lnTo>
                <a:lnTo>
                  <a:pt x="228933" y="171688"/>
                </a:lnTo>
                <a:lnTo>
                  <a:pt x="257681" y="139713"/>
                </a:lnTo>
                <a:lnTo>
                  <a:pt x="268224" y="100584"/>
                </a:lnTo>
                <a:lnTo>
                  <a:pt x="257681" y="61454"/>
                </a:lnTo>
                <a:lnTo>
                  <a:pt x="228933" y="29479"/>
                </a:lnTo>
                <a:lnTo>
                  <a:pt x="186303" y="7911"/>
                </a:lnTo>
                <a:lnTo>
                  <a:pt x="13411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69295" y="3276600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5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7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48771" y="3276600"/>
            <a:ext cx="268605" cy="201295"/>
          </a:xfrm>
          <a:custGeom>
            <a:avLst/>
            <a:gdLst/>
            <a:ahLst/>
            <a:cxnLst/>
            <a:rect l="l" t="t" r="r" b="b"/>
            <a:pathLst>
              <a:path w="268604" h="201295">
                <a:moveTo>
                  <a:pt x="134111" y="0"/>
                </a:moveTo>
                <a:lnTo>
                  <a:pt x="81920" y="7911"/>
                </a:lnTo>
                <a:lnTo>
                  <a:pt x="39290" y="29479"/>
                </a:lnTo>
                <a:lnTo>
                  <a:pt x="10542" y="61454"/>
                </a:lnTo>
                <a:lnTo>
                  <a:pt x="0" y="100584"/>
                </a:lnTo>
                <a:lnTo>
                  <a:pt x="10542" y="139713"/>
                </a:lnTo>
                <a:lnTo>
                  <a:pt x="39290" y="171688"/>
                </a:lnTo>
                <a:lnTo>
                  <a:pt x="81920" y="193256"/>
                </a:lnTo>
                <a:lnTo>
                  <a:pt x="134111" y="201167"/>
                </a:lnTo>
                <a:lnTo>
                  <a:pt x="186303" y="193256"/>
                </a:lnTo>
                <a:lnTo>
                  <a:pt x="228933" y="171688"/>
                </a:lnTo>
                <a:lnTo>
                  <a:pt x="257681" y="139713"/>
                </a:lnTo>
                <a:lnTo>
                  <a:pt x="268224" y="100584"/>
                </a:lnTo>
                <a:lnTo>
                  <a:pt x="257681" y="61454"/>
                </a:lnTo>
                <a:lnTo>
                  <a:pt x="228933" y="29479"/>
                </a:lnTo>
                <a:lnTo>
                  <a:pt x="186303" y="7911"/>
                </a:lnTo>
                <a:lnTo>
                  <a:pt x="13411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26723" y="3276600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5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7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91343" y="3560064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6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2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6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69295" y="3560064"/>
            <a:ext cx="269875" cy="203200"/>
          </a:xfrm>
          <a:custGeom>
            <a:avLst/>
            <a:gdLst/>
            <a:ahLst/>
            <a:cxnLst/>
            <a:rect l="l" t="t" r="r" b="b"/>
            <a:pathLst>
              <a:path w="269875" h="203200">
                <a:moveTo>
                  <a:pt x="134874" y="0"/>
                </a:moveTo>
                <a:lnTo>
                  <a:pt x="82349" y="7959"/>
                </a:lnTo>
                <a:lnTo>
                  <a:pt x="39481" y="29670"/>
                </a:lnTo>
                <a:lnTo>
                  <a:pt x="10590" y="61882"/>
                </a:lnTo>
                <a:lnTo>
                  <a:pt x="0" y="101346"/>
                </a:lnTo>
                <a:lnTo>
                  <a:pt x="10590" y="140809"/>
                </a:lnTo>
                <a:lnTo>
                  <a:pt x="39481" y="173021"/>
                </a:lnTo>
                <a:lnTo>
                  <a:pt x="82349" y="194732"/>
                </a:lnTo>
                <a:lnTo>
                  <a:pt x="134874" y="202692"/>
                </a:lnTo>
                <a:lnTo>
                  <a:pt x="187398" y="194732"/>
                </a:lnTo>
                <a:lnTo>
                  <a:pt x="230266" y="173021"/>
                </a:lnTo>
                <a:lnTo>
                  <a:pt x="259157" y="140809"/>
                </a:lnTo>
                <a:lnTo>
                  <a:pt x="269748" y="101346"/>
                </a:lnTo>
                <a:lnTo>
                  <a:pt x="259157" y="61882"/>
                </a:lnTo>
                <a:lnTo>
                  <a:pt x="230266" y="29670"/>
                </a:lnTo>
                <a:lnTo>
                  <a:pt x="187398" y="7959"/>
                </a:lnTo>
                <a:lnTo>
                  <a:pt x="134874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48771" y="3560064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6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2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6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26723" y="3560064"/>
            <a:ext cx="269875" cy="203200"/>
          </a:xfrm>
          <a:custGeom>
            <a:avLst/>
            <a:gdLst/>
            <a:ahLst/>
            <a:cxnLst/>
            <a:rect l="l" t="t" r="r" b="b"/>
            <a:pathLst>
              <a:path w="269875" h="203200">
                <a:moveTo>
                  <a:pt x="134874" y="0"/>
                </a:moveTo>
                <a:lnTo>
                  <a:pt x="82349" y="7959"/>
                </a:lnTo>
                <a:lnTo>
                  <a:pt x="39481" y="29670"/>
                </a:lnTo>
                <a:lnTo>
                  <a:pt x="10590" y="61882"/>
                </a:lnTo>
                <a:lnTo>
                  <a:pt x="0" y="101346"/>
                </a:lnTo>
                <a:lnTo>
                  <a:pt x="10590" y="140809"/>
                </a:lnTo>
                <a:lnTo>
                  <a:pt x="39481" y="173021"/>
                </a:lnTo>
                <a:lnTo>
                  <a:pt x="82349" y="194732"/>
                </a:lnTo>
                <a:lnTo>
                  <a:pt x="134874" y="202692"/>
                </a:lnTo>
                <a:lnTo>
                  <a:pt x="187398" y="194732"/>
                </a:lnTo>
                <a:lnTo>
                  <a:pt x="230266" y="173021"/>
                </a:lnTo>
                <a:lnTo>
                  <a:pt x="259157" y="140809"/>
                </a:lnTo>
                <a:lnTo>
                  <a:pt x="269748" y="101346"/>
                </a:lnTo>
                <a:lnTo>
                  <a:pt x="259157" y="61882"/>
                </a:lnTo>
                <a:lnTo>
                  <a:pt x="230266" y="29670"/>
                </a:lnTo>
                <a:lnTo>
                  <a:pt x="187398" y="7959"/>
                </a:lnTo>
                <a:lnTo>
                  <a:pt x="134874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06200" y="3560064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6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2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6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91343" y="3843528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6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2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6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69295" y="3843528"/>
            <a:ext cx="269875" cy="203200"/>
          </a:xfrm>
          <a:custGeom>
            <a:avLst/>
            <a:gdLst/>
            <a:ahLst/>
            <a:cxnLst/>
            <a:rect l="l" t="t" r="r" b="b"/>
            <a:pathLst>
              <a:path w="269875" h="203200">
                <a:moveTo>
                  <a:pt x="134874" y="0"/>
                </a:moveTo>
                <a:lnTo>
                  <a:pt x="82349" y="7959"/>
                </a:lnTo>
                <a:lnTo>
                  <a:pt x="39481" y="29670"/>
                </a:lnTo>
                <a:lnTo>
                  <a:pt x="10590" y="61882"/>
                </a:lnTo>
                <a:lnTo>
                  <a:pt x="0" y="101346"/>
                </a:lnTo>
                <a:lnTo>
                  <a:pt x="10590" y="140809"/>
                </a:lnTo>
                <a:lnTo>
                  <a:pt x="39481" y="173021"/>
                </a:lnTo>
                <a:lnTo>
                  <a:pt x="82349" y="194732"/>
                </a:lnTo>
                <a:lnTo>
                  <a:pt x="134874" y="202692"/>
                </a:lnTo>
                <a:lnTo>
                  <a:pt x="187398" y="194732"/>
                </a:lnTo>
                <a:lnTo>
                  <a:pt x="230266" y="173021"/>
                </a:lnTo>
                <a:lnTo>
                  <a:pt x="259157" y="140809"/>
                </a:lnTo>
                <a:lnTo>
                  <a:pt x="269748" y="101346"/>
                </a:lnTo>
                <a:lnTo>
                  <a:pt x="259157" y="61882"/>
                </a:lnTo>
                <a:lnTo>
                  <a:pt x="230266" y="29670"/>
                </a:lnTo>
                <a:lnTo>
                  <a:pt x="187398" y="7959"/>
                </a:lnTo>
                <a:lnTo>
                  <a:pt x="134874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48771" y="3843528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6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2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6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26723" y="3843528"/>
            <a:ext cx="269875" cy="203200"/>
          </a:xfrm>
          <a:custGeom>
            <a:avLst/>
            <a:gdLst/>
            <a:ahLst/>
            <a:cxnLst/>
            <a:rect l="l" t="t" r="r" b="b"/>
            <a:pathLst>
              <a:path w="269875" h="203200">
                <a:moveTo>
                  <a:pt x="134874" y="0"/>
                </a:moveTo>
                <a:lnTo>
                  <a:pt x="82349" y="7959"/>
                </a:lnTo>
                <a:lnTo>
                  <a:pt x="39481" y="29670"/>
                </a:lnTo>
                <a:lnTo>
                  <a:pt x="10590" y="61882"/>
                </a:lnTo>
                <a:lnTo>
                  <a:pt x="0" y="101346"/>
                </a:lnTo>
                <a:lnTo>
                  <a:pt x="10590" y="140809"/>
                </a:lnTo>
                <a:lnTo>
                  <a:pt x="39481" y="173021"/>
                </a:lnTo>
                <a:lnTo>
                  <a:pt x="82349" y="194732"/>
                </a:lnTo>
                <a:lnTo>
                  <a:pt x="134874" y="202692"/>
                </a:lnTo>
                <a:lnTo>
                  <a:pt x="187398" y="194732"/>
                </a:lnTo>
                <a:lnTo>
                  <a:pt x="230266" y="173021"/>
                </a:lnTo>
                <a:lnTo>
                  <a:pt x="259157" y="140809"/>
                </a:lnTo>
                <a:lnTo>
                  <a:pt x="269748" y="101346"/>
                </a:lnTo>
                <a:lnTo>
                  <a:pt x="259157" y="61882"/>
                </a:lnTo>
                <a:lnTo>
                  <a:pt x="230266" y="29670"/>
                </a:lnTo>
                <a:lnTo>
                  <a:pt x="187398" y="7959"/>
                </a:lnTo>
                <a:lnTo>
                  <a:pt x="13487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91343" y="4126991"/>
            <a:ext cx="268605" cy="204470"/>
          </a:xfrm>
          <a:custGeom>
            <a:avLst/>
            <a:gdLst/>
            <a:ahLst/>
            <a:cxnLst/>
            <a:rect l="l" t="t" r="r" b="b"/>
            <a:pathLst>
              <a:path w="268604" h="204470">
                <a:moveTo>
                  <a:pt x="134111" y="0"/>
                </a:moveTo>
                <a:lnTo>
                  <a:pt x="81920" y="8024"/>
                </a:lnTo>
                <a:lnTo>
                  <a:pt x="39290" y="29908"/>
                </a:lnTo>
                <a:lnTo>
                  <a:pt x="10542" y="62364"/>
                </a:lnTo>
                <a:lnTo>
                  <a:pt x="0" y="102107"/>
                </a:lnTo>
                <a:lnTo>
                  <a:pt x="10542" y="141851"/>
                </a:lnTo>
                <a:lnTo>
                  <a:pt x="39290" y="174307"/>
                </a:lnTo>
                <a:lnTo>
                  <a:pt x="81920" y="196191"/>
                </a:lnTo>
                <a:lnTo>
                  <a:pt x="134111" y="204215"/>
                </a:lnTo>
                <a:lnTo>
                  <a:pt x="186303" y="196191"/>
                </a:lnTo>
                <a:lnTo>
                  <a:pt x="228933" y="174307"/>
                </a:lnTo>
                <a:lnTo>
                  <a:pt x="257681" y="141851"/>
                </a:lnTo>
                <a:lnTo>
                  <a:pt x="268224" y="102107"/>
                </a:lnTo>
                <a:lnTo>
                  <a:pt x="257681" y="62364"/>
                </a:lnTo>
                <a:lnTo>
                  <a:pt x="228933" y="29908"/>
                </a:lnTo>
                <a:lnTo>
                  <a:pt x="186303" y="8024"/>
                </a:lnTo>
                <a:lnTo>
                  <a:pt x="134111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369295" y="4126991"/>
            <a:ext cx="269875" cy="204470"/>
          </a:xfrm>
          <a:custGeom>
            <a:avLst/>
            <a:gdLst/>
            <a:ahLst/>
            <a:cxnLst/>
            <a:rect l="l" t="t" r="r" b="b"/>
            <a:pathLst>
              <a:path w="269875" h="204470">
                <a:moveTo>
                  <a:pt x="134874" y="0"/>
                </a:moveTo>
                <a:lnTo>
                  <a:pt x="82349" y="8024"/>
                </a:lnTo>
                <a:lnTo>
                  <a:pt x="39481" y="29908"/>
                </a:lnTo>
                <a:lnTo>
                  <a:pt x="10590" y="62364"/>
                </a:lnTo>
                <a:lnTo>
                  <a:pt x="0" y="102107"/>
                </a:lnTo>
                <a:lnTo>
                  <a:pt x="10590" y="141851"/>
                </a:lnTo>
                <a:lnTo>
                  <a:pt x="39481" y="174307"/>
                </a:lnTo>
                <a:lnTo>
                  <a:pt x="82349" y="196191"/>
                </a:lnTo>
                <a:lnTo>
                  <a:pt x="134874" y="204215"/>
                </a:lnTo>
                <a:lnTo>
                  <a:pt x="187398" y="196191"/>
                </a:lnTo>
                <a:lnTo>
                  <a:pt x="230266" y="174307"/>
                </a:lnTo>
                <a:lnTo>
                  <a:pt x="259157" y="141851"/>
                </a:lnTo>
                <a:lnTo>
                  <a:pt x="269748" y="102107"/>
                </a:lnTo>
                <a:lnTo>
                  <a:pt x="259157" y="62364"/>
                </a:lnTo>
                <a:lnTo>
                  <a:pt x="230266" y="29908"/>
                </a:lnTo>
                <a:lnTo>
                  <a:pt x="187398" y="8024"/>
                </a:lnTo>
                <a:lnTo>
                  <a:pt x="134874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48771" y="4126991"/>
            <a:ext cx="268605" cy="204470"/>
          </a:xfrm>
          <a:custGeom>
            <a:avLst/>
            <a:gdLst/>
            <a:ahLst/>
            <a:cxnLst/>
            <a:rect l="l" t="t" r="r" b="b"/>
            <a:pathLst>
              <a:path w="268604" h="204470">
                <a:moveTo>
                  <a:pt x="134111" y="0"/>
                </a:moveTo>
                <a:lnTo>
                  <a:pt x="81920" y="8024"/>
                </a:lnTo>
                <a:lnTo>
                  <a:pt x="39290" y="29908"/>
                </a:lnTo>
                <a:lnTo>
                  <a:pt x="10542" y="62364"/>
                </a:lnTo>
                <a:lnTo>
                  <a:pt x="0" y="102107"/>
                </a:lnTo>
                <a:lnTo>
                  <a:pt x="10542" y="141851"/>
                </a:lnTo>
                <a:lnTo>
                  <a:pt x="39290" y="174307"/>
                </a:lnTo>
                <a:lnTo>
                  <a:pt x="81920" y="196191"/>
                </a:lnTo>
                <a:lnTo>
                  <a:pt x="134111" y="204215"/>
                </a:lnTo>
                <a:lnTo>
                  <a:pt x="186303" y="196191"/>
                </a:lnTo>
                <a:lnTo>
                  <a:pt x="228933" y="174307"/>
                </a:lnTo>
                <a:lnTo>
                  <a:pt x="257681" y="141851"/>
                </a:lnTo>
                <a:lnTo>
                  <a:pt x="268224" y="102107"/>
                </a:lnTo>
                <a:lnTo>
                  <a:pt x="257681" y="62364"/>
                </a:lnTo>
                <a:lnTo>
                  <a:pt x="228933" y="29908"/>
                </a:lnTo>
                <a:lnTo>
                  <a:pt x="186303" y="8024"/>
                </a:lnTo>
                <a:lnTo>
                  <a:pt x="13411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126723" y="4126991"/>
            <a:ext cx="269875" cy="204470"/>
          </a:xfrm>
          <a:custGeom>
            <a:avLst/>
            <a:gdLst/>
            <a:ahLst/>
            <a:cxnLst/>
            <a:rect l="l" t="t" r="r" b="b"/>
            <a:pathLst>
              <a:path w="269875" h="204470">
                <a:moveTo>
                  <a:pt x="134874" y="0"/>
                </a:moveTo>
                <a:lnTo>
                  <a:pt x="82349" y="8024"/>
                </a:lnTo>
                <a:lnTo>
                  <a:pt x="39481" y="29908"/>
                </a:lnTo>
                <a:lnTo>
                  <a:pt x="10590" y="62364"/>
                </a:lnTo>
                <a:lnTo>
                  <a:pt x="0" y="102107"/>
                </a:lnTo>
                <a:lnTo>
                  <a:pt x="10590" y="141851"/>
                </a:lnTo>
                <a:lnTo>
                  <a:pt x="39481" y="174307"/>
                </a:lnTo>
                <a:lnTo>
                  <a:pt x="82349" y="196191"/>
                </a:lnTo>
                <a:lnTo>
                  <a:pt x="134874" y="204215"/>
                </a:lnTo>
                <a:lnTo>
                  <a:pt x="187398" y="196191"/>
                </a:lnTo>
                <a:lnTo>
                  <a:pt x="230266" y="174307"/>
                </a:lnTo>
                <a:lnTo>
                  <a:pt x="259157" y="141851"/>
                </a:lnTo>
                <a:lnTo>
                  <a:pt x="269748" y="102107"/>
                </a:lnTo>
                <a:lnTo>
                  <a:pt x="259157" y="62364"/>
                </a:lnTo>
                <a:lnTo>
                  <a:pt x="230266" y="29908"/>
                </a:lnTo>
                <a:lnTo>
                  <a:pt x="187398" y="8024"/>
                </a:lnTo>
                <a:lnTo>
                  <a:pt x="13487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506200" y="4126991"/>
            <a:ext cx="268605" cy="204470"/>
          </a:xfrm>
          <a:custGeom>
            <a:avLst/>
            <a:gdLst/>
            <a:ahLst/>
            <a:cxnLst/>
            <a:rect l="l" t="t" r="r" b="b"/>
            <a:pathLst>
              <a:path w="268604" h="204470">
                <a:moveTo>
                  <a:pt x="134111" y="0"/>
                </a:moveTo>
                <a:lnTo>
                  <a:pt x="81920" y="8024"/>
                </a:lnTo>
                <a:lnTo>
                  <a:pt x="39290" y="29908"/>
                </a:lnTo>
                <a:lnTo>
                  <a:pt x="10542" y="62364"/>
                </a:lnTo>
                <a:lnTo>
                  <a:pt x="0" y="102107"/>
                </a:lnTo>
                <a:lnTo>
                  <a:pt x="10542" y="141851"/>
                </a:lnTo>
                <a:lnTo>
                  <a:pt x="39290" y="174307"/>
                </a:lnTo>
                <a:lnTo>
                  <a:pt x="81920" y="196191"/>
                </a:lnTo>
                <a:lnTo>
                  <a:pt x="134111" y="204215"/>
                </a:lnTo>
                <a:lnTo>
                  <a:pt x="186303" y="196191"/>
                </a:lnTo>
                <a:lnTo>
                  <a:pt x="228933" y="174307"/>
                </a:lnTo>
                <a:lnTo>
                  <a:pt x="257681" y="141851"/>
                </a:lnTo>
                <a:lnTo>
                  <a:pt x="268224" y="102107"/>
                </a:lnTo>
                <a:lnTo>
                  <a:pt x="257681" y="62364"/>
                </a:lnTo>
                <a:lnTo>
                  <a:pt x="228933" y="29908"/>
                </a:lnTo>
                <a:lnTo>
                  <a:pt x="186303" y="8024"/>
                </a:lnTo>
                <a:lnTo>
                  <a:pt x="134111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991343" y="4411979"/>
            <a:ext cx="268605" cy="201295"/>
          </a:xfrm>
          <a:custGeom>
            <a:avLst/>
            <a:gdLst/>
            <a:ahLst/>
            <a:cxnLst/>
            <a:rect l="l" t="t" r="r" b="b"/>
            <a:pathLst>
              <a:path w="268604" h="201295">
                <a:moveTo>
                  <a:pt x="134111" y="0"/>
                </a:moveTo>
                <a:lnTo>
                  <a:pt x="81920" y="7911"/>
                </a:lnTo>
                <a:lnTo>
                  <a:pt x="39290" y="29479"/>
                </a:lnTo>
                <a:lnTo>
                  <a:pt x="10542" y="61454"/>
                </a:lnTo>
                <a:lnTo>
                  <a:pt x="0" y="100584"/>
                </a:lnTo>
                <a:lnTo>
                  <a:pt x="10542" y="139713"/>
                </a:lnTo>
                <a:lnTo>
                  <a:pt x="39290" y="171688"/>
                </a:lnTo>
                <a:lnTo>
                  <a:pt x="81920" y="193256"/>
                </a:lnTo>
                <a:lnTo>
                  <a:pt x="134111" y="201168"/>
                </a:lnTo>
                <a:lnTo>
                  <a:pt x="186303" y="193256"/>
                </a:lnTo>
                <a:lnTo>
                  <a:pt x="228933" y="171688"/>
                </a:lnTo>
                <a:lnTo>
                  <a:pt x="257681" y="139713"/>
                </a:lnTo>
                <a:lnTo>
                  <a:pt x="268224" y="100584"/>
                </a:lnTo>
                <a:lnTo>
                  <a:pt x="257681" y="61454"/>
                </a:lnTo>
                <a:lnTo>
                  <a:pt x="228933" y="29479"/>
                </a:lnTo>
                <a:lnTo>
                  <a:pt x="186303" y="7911"/>
                </a:lnTo>
                <a:lnTo>
                  <a:pt x="134111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69295" y="4411979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5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8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748771" y="4411979"/>
            <a:ext cx="268605" cy="201295"/>
          </a:xfrm>
          <a:custGeom>
            <a:avLst/>
            <a:gdLst/>
            <a:ahLst/>
            <a:cxnLst/>
            <a:rect l="l" t="t" r="r" b="b"/>
            <a:pathLst>
              <a:path w="268604" h="201295">
                <a:moveTo>
                  <a:pt x="134111" y="0"/>
                </a:moveTo>
                <a:lnTo>
                  <a:pt x="81920" y="7911"/>
                </a:lnTo>
                <a:lnTo>
                  <a:pt x="39290" y="29479"/>
                </a:lnTo>
                <a:lnTo>
                  <a:pt x="10542" y="61454"/>
                </a:lnTo>
                <a:lnTo>
                  <a:pt x="0" y="100584"/>
                </a:lnTo>
                <a:lnTo>
                  <a:pt x="10542" y="139713"/>
                </a:lnTo>
                <a:lnTo>
                  <a:pt x="39290" y="171688"/>
                </a:lnTo>
                <a:lnTo>
                  <a:pt x="81920" y="193256"/>
                </a:lnTo>
                <a:lnTo>
                  <a:pt x="134111" y="201168"/>
                </a:lnTo>
                <a:lnTo>
                  <a:pt x="186303" y="193256"/>
                </a:lnTo>
                <a:lnTo>
                  <a:pt x="228933" y="171688"/>
                </a:lnTo>
                <a:lnTo>
                  <a:pt x="257681" y="139713"/>
                </a:lnTo>
                <a:lnTo>
                  <a:pt x="268224" y="100584"/>
                </a:lnTo>
                <a:lnTo>
                  <a:pt x="257681" y="61454"/>
                </a:lnTo>
                <a:lnTo>
                  <a:pt x="228933" y="29479"/>
                </a:lnTo>
                <a:lnTo>
                  <a:pt x="186303" y="7911"/>
                </a:lnTo>
                <a:lnTo>
                  <a:pt x="13411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126723" y="4411979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5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8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91343" y="4695444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5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1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5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369295" y="4695444"/>
            <a:ext cx="269875" cy="203200"/>
          </a:xfrm>
          <a:custGeom>
            <a:avLst/>
            <a:gdLst/>
            <a:ahLst/>
            <a:cxnLst/>
            <a:rect l="l" t="t" r="r" b="b"/>
            <a:pathLst>
              <a:path w="269875" h="203200">
                <a:moveTo>
                  <a:pt x="134874" y="0"/>
                </a:moveTo>
                <a:lnTo>
                  <a:pt x="82349" y="7959"/>
                </a:lnTo>
                <a:lnTo>
                  <a:pt x="39481" y="29670"/>
                </a:lnTo>
                <a:lnTo>
                  <a:pt x="10590" y="61882"/>
                </a:lnTo>
                <a:lnTo>
                  <a:pt x="0" y="101345"/>
                </a:lnTo>
                <a:lnTo>
                  <a:pt x="10590" y="140809"/>
                </a:lnTo>
                <a:lnTo>
                  <a:pt x="39481" y="173021"/>
                </a:lnTo>
                <a:lnTo>
                  <a:pt x="82349" y="194732"/>
                </a:lnTo>
                <a:lnTo>
                  <a:pt x="134874" y="202691"/>
                </a:lnTo>
                <a:lnTo>
                  <a:pt x="187398" y="194732"/>
                </a:lnTo>
                <a:lnTo>
                  <a:pt x="230266" y="173021"/>
                </a:lnTo>
                <a:lnTo>
                  <a:pt x="259157" y="140809"/>
                </a:lnTo>
                <a:lnTo>
                  <a:pt x="269748" y="101345"/>
                </a:lnTo>
                <a:lnTo>
                  <a:pt x="259157" y="61882"/>
                </a:lnTo>
                <a:lnTo>
                  <a:pt x="230266" y="29670"/>
                </a:lnTo>
                <a:lnTo>
                  <a:pt x="187398" y="7959"/>
                </a:lnTo>
                <a:lnTo>
                  <a:pt x="13487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748771" y="4695444"/>
            <a:ext cx="268605" cy="203200"/>
          </a:xfrm>
          <a:custGeom>
            <a:avLst/>
            <a:gdLst/>
            <a:ahLst/>
            <a:cxnLst/>
            <a:rect l="l" t="t" r="r" b="b"/>
            <a:pathLst>
              <a:path w="268604" h="203200">
                <a:moveTo>
                  <a:pt x="134111" y="0"/>
                </a:moveTo>
                <a:lnTo>
                  <a:pt x="81920" y="7959"/>
                </a:lnTo>
                <a:lnTo>
                  <a:pt x="39290" y="29670"/>
                </a:lnTo>
                <a:lnTo>
                  <a:pt x="10542" y="61882"/>
                </a:lnTo>
                <a:lnTo>
                  <a:pt x="0" y="101345"/>
                </a:lnTo>
                <a:lnTo>
                  <a:pt x="10542" y="140809"/>
                </a:lnTo>
                <a:lnTo>
                  <a:pt x="39290" y="173021"/>
                </a:lnTo>
                <a:lnTo>
                  <a:pt x="81920" y="194732"/>
                </a:lnTo>
                <a:lnTo>
                  <a:pt x="134111" y="202691"/>
                </a:lnTo>
                <a:lnTo>
                  <a:pt x="186303" y="194732"/>
                </a:lnTo>
                <a:lnTo>
                  <a:pt x="228933" y="173021"/>
                </a:lnTo>
                <a:lnTo>
                  <a:pt x="257681" y="140809"/>
                </a:lnTo>
                <a:lnTo>
                  <a:pt x="268224" y="101345"/>
                </a:lnTo>
                <a:lnTo>
                  <a:pt x="257681" y="61882"/>
                </a:lnTo>
                <a:lnTo>
                  <a:pt x="228933" y="29670"/>
                </a:lnTo>
                <a:lnTo>
                  <a:pt x="186303" y="7959"/>
                </a:lnTo>
                <a:lnTo>
                  <a:pt x="134111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126723" y="4695444"/>
            <a:ext cx="269875" cy="203200"/>
          </a:xfrm>
          <a:custGeom>
            <a:avLst/>
            <a:gdLst/>
            <a:ahLst/>
            <a:cxnLst/>
            <a:rect l="l" t="t" r="r" b="b"/>
            <a:pathLst>
              <a:path w="269875" h="203200">
                <a:moveTo>
                  <a:pt x="134874" y="0"/>
                </a:moveTo>
                <a:lnTo>
                  <a:pt x="82349" y="7959"/>
                </a:lnTo>
                <a:lnTo>
                  <a:pt x="39481" y="29670"/>
                </a:lnTo>
                <a:lnTo>
                  <a:pt x="10590" y="61882"/>
                </a:lnTo>
                <a:lnTo>
                  <a:pt x="0" y="101345"/>
                </a:lnTo>
                <a:lnTo>
                  <a:pt x="10590" y="140809"/>
                </a:lnTo>
                <a:lnTo>
                  <a:pt x="39481" y="173021"/>
                </a:lnTo>
                <a:lnTo>
                  <a:pt x="82349" y="194732"/>
                </a:lnTo>
                <a:lnTo>
                  <a:pt x="134874" y="202691"/>
                </a:lnTo>
                <a:lnTo>
                  <a:pt x="187398" y="194732"/>
                </a:lnTo>
                <a:lnTo>
                  <a:pt x="230266" y="173021"/>
                </a:lnTo>
                <a:lnTo>
                  <a:pt x="259157" y="140809"/>
                </a:lnTo>
                <a:lnTo>
                  <a:pt x="269748" y="101345"/>
                </a:lnTo>
                <a:lnTo>
                  <a:pt x="259157" y="61882"/>
                </a:lnTo>
                <a:lnTo>
                  <a:pt x="230266" y="29670"/>
                </a:lnTo>
                <a:lnTo>
                  <a:pt x="187398" y="7959"/>
                </a:lnTo>
                <a:lnTo>
                  <a:pt x="134874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69295" y="4980432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5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8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26723" y="4980432"/>
            <a:ext cx="269875" cy="201295"/>
          </a:xfrm>
          <a:custGeom>
            <a:avLst/>
            <a:gdLst/>
            <a:ahLst/>
            <a:cxnLst/>
            <a:rect l="l" t="t" r="r" b="b"/>
            <a:pathLst>
              <a:path w="269875" h="201295">
                <a:moveTo>
                  <a:pt x="134874" y="0"/>
                </a:moveTo>
                <a:lnTo>
                  <a:pt x="82349" y="7911"/>
                </a:lnTo>
                <a:lnTo>
                  <a:pt x="39481" y="29479"/>
                </a:lnTo>
                <a:lnTo>
                  <a:pt x="10590" y="61454"/>
                </a:lnTo>
                <a:lnTo>
                  <a:pt x="0" y="100584"/>
                </a:lnTo>
                <a:lnTo>
                  <a:pt x="10590" y="139713"/>
                </a:lnTo>
                <a:lnTo>
                  <a:pt x="39481" y="171688"/>
                </a:lnTo>
                <a:lnTo>
                  <a:pt x="82349" y="193256"/>
                </a:lnTo>
                <a:lnTo>
                  <a:pt x="134874" y="201168"/>
                </a:lnTo>
                <a:lnTo>
                  <a:pt x="187398" y="193256"/>
                </a:lnTo>
                <a:lnTo>
                  <a:pt x="230266" y="171688"/>
                </a:lnTo>
                <a:lnTo>
                  <a:pt x="259157" y="139713"/>
                </a:lnTo>
                <a:lnTo>
                  <a:pt x="269748" y="100584"/>
                </a:lnTo>
                <a:lnTo>
                  <a:pt x="259157" y="61454"/>
                </a:lnTo>
                <a:lnTo>
                  <a:pt x="230266" y="29479"/>
                </a:lnTo>
                <a:lnTo>
                  <a:pt x="187398" y="7911"/>
                </a:lnTo>
                <a:lnTo>
                  <a:pt x="134874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908" y="28194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426077" y="4138371"/>
            <a:ext cx="3291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Thank</a:t>
            </a:r>
            <a:r>
              <a:rPr sz="4800" spc="-135" dirty="0"/>
              <a:t> </a:t>
            </a:r>
            <a:r>
              <a:rPr sz="4800" spc="-90" dirty="0"/>
              <a:t>You!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8146" y="995299"/>
            <a:ext cx="87572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Communications</a:t>
            </a:r>
            <a:r>
              <a:rPr sz="3200" spc="-60" dirty="0"/>
              <a:t> </a:t>
            </a:r>
            <a:r>
              <a:rPr sz="3200" spc="-5" dirty="0"/>
              <a:t>Management</a:t>
            </a:r>
            <a:r>
              <a:rPr sz="3200" spc="-40" dirty="0"/>
              <a:t> </a:t>
            </a:r>
            <a:r>
              <a:rPr sz="3200" dirty="0"/>
              <a:t>Plan</a:t>
            </a:r>
            <a:r>
              <a:rPr sz="3200" spc="-20" dirty="0"/>
              <a:t> </a:t>
            </a:r>
            <a:r>
              <a:rPr sz="3200" dirty="0"/>
              <a:t>Contents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1312906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6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8146" y="1709779"/>
            <a:ext cx="9786620" cy="412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100"/>
              </a:lnSpc>
              <a:spcBef>
                <a:spcPts val="10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description of</a:t>
            </a:r>
            <a:r>
              <a:rPr sz="2800" spc="-5" dirty="0">
                <a:latin typeface="Arial MT"/>
                <a:cs typeface="Arial MT"/>
              </a:rPr>
              <a:t> a</a:t>
            </a:r>
            <a:r>
              <a:rPr sz="2800" dirty="0">
                <a:latin typeface="Arial MT"/>
                <a:cs typeface="Arial MT"/>
              </a:rPr>
              <a:t> collection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filing</a:t>
            </a:r>
            <a:r>
              <a:rPr sz="2800" dirty="0">
                <a:latin typeface="Arial MT"/>
                <a:cs typeface="Arial MT"/>
              </a:rPr>
              <a:t> structure </a:t>
            </a:r>
            <a:r>
              <a:rPr sz="2800" spc="-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gathering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storing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various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types</a:t>
            </a:r>
            <a:r>
              <a:rPr sz="2800" spc="-5" dirty="0">
                <a:latin typeface="Arial MT"/>
                <a:cs typeface="Arial MT"/>
              </a:rPr>
              <a:t> of information</a:t>
            </a:r>
            <a:endParaRPr sz="28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235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distribution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structure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describing</a:t>
            </a:r>
            <a:r>
              <a:rPr sz="2800" spc="45" dirty="0"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what</a:t>
            </a:r>
            <a:r>
              <a:rPr sz="2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goes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endParaRPr sz="28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1680"/>
              </a:spcBef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whom</a:t>
            </a:r>
            <a:r>
              <a:rPr sz="2800" spc="-10" dirty="0">
                <a:latin typeface="Arial MT"/>
                <a:cs typeface="Arial MT"/>
              </a:rPr>
              <a:t>,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how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235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format</a:t>
            </a:r>
            <a:r>
              <a:rPr sz="2800" dirty="0">
                <a:latin typeface="Arial MT"/>
                <a:cs typeface="Arial MT"/>
              </a:rPr>
              <a:t> for communicating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key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project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endParaRPr sz="28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235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 schedule</a:t>
            </a:r>
            <a:r>
              <a:rPr sz="2800" spc="-5" dirty="0">
                <a:latin typeface="Arial MT"/>
                <a:cs typeface="Arial MT"/>
              </a:rPr>
              <a:t> for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producing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information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146" y="1565224"/>
            <a:ext cx="9271635" cy="3636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Access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methods for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obtaining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information</a:t>
            </a:r>
            <a:endParaRPr sz="3200">
              <a:latin typeface="Arial MT"/>
              <a:cs typeface="Arial MT"/>
            </a:endParaRPr>
          </a:p>
          <a:p>
            <a:pPr marL="354965" marR="5080" indent="-342900">
              <a:lnSpc>
                <a:spcPct val="150000"/>
              </a:lnSpc>
              <a:spcBef>
                <a:spcPts val="77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 </a:t>
            </a:r>
            <a:r>
              <a:rPr sz="3200" spc="-5" dirty="0">
                <a:latin typeface="Arial MT"/>
                <a:cs typeface="Arial MT"/>
              </a:rPr>
              <a:t>method for updating the communications 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management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plans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the project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progresses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develops</a:t>
            </a:r>
            <a:endParaRPr sz="32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2690"/>
              </a:spcBef>
              <a:buClr>
                <a:srgbClr val="330066"/>
              </a:buClr>
              <a:buSzPct val="70312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stakeholder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communications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analysis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2906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7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7017" y="482853"/>
            <a:ext cx="1384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MT"/>
                <a:cs typeface="Arial MT"/>
              </a:rPr>
              <a:t>…continued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600" y="635253"/>
            <a:ext cx="8430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Sample Stakeholder</a:t>
            </a:r>
            <a:r>
              <a:rPr sz="2400" spc="-100" dirty="0"/>
              <a:t> </a:t>
            </a:r>
            <a:r>
              <a:rPr sz="2400" spc="-5" dirty="0"/>
              <a:t>Analysis</a:t>
            </a:r>
            <a:r>
              <a:rPr sz="2400" spc="20" dirty="0"/>
              <a:t> </a:t>
            </a:r>
            <a:r>
              <a:rPr sz="2400" dirty="0"/>
              <a:t>for</a:t>
            </a:r>
            <a:r>
              <a:rPr sz="2400" spc="-5" dirty="0"/>
              <a:t> </a:t>
            </a:r>
            <a:r>
              <a:rPr sz="2400" dirty="0"/>
              <a:t>Project</a:t>
            </a:r>
            <a:r>
              <a:rPr sz="2400" spc="-5" dirty="0"/>
              <a:t> </a:t>
            </a:r>
            <a:r>
              <a:rPr sz="2400" dirty="0"/>
              <a:t>Communications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1312906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8</a:t>
            </a:fld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91183" y="1155154"/>
          <a:ext cx="7957819" cy="53377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2299"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600" b="1" spc="65" dirty="0">
                          <a:latin typeface="Times New Roman"/>
                          <a:cs typeface="Times New Roman"/>
                        </a:rPr>
                        <a:t>Stakeholders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600" b="1" spc="75" dirty="0">
                          <a:latin typeface="Times New Roman"/>
                          <a:cs typeface="Times New Roman"/>
                        </a:rPr>
                        <a:t>Document</a:t>
                      </a:r>
                      <a:r>
                        <a:rPr sz="16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8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172720">
                        <a:lnSpc>
                          <a:spcPts val="1880"/>
                        </a:lnSpc>
                        <a:spcBef>
                          <a:spcPts val="725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1600" b="1" spc="-1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b="1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1600" b="1" spc="70" dirty="0">
                          <a:latin typeface="Times New Roman"/>
                          <a:cs typeface="Times New Roman"/>
                        </a:rPr>
                        <a:t>Format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20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600" b="1" spc="70" dirty="0">
                          <a:latin typeface="Times New Roman"/>
                          <a:cs typeface="Times New Roman"/>
                        </a:rPr>
                        <a:t>Contact</a:t>
                      </a:r>
                      <a:r>
                        <a:rPr sz="16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55" dirty="0">
                          <a:latin typeface="Times New Roman"/>
                          <a:cs typeface="Times New Roman"/>
                        </a:rPr>
                        <a:t>Person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600" b="1" spc="85" dirty="0">
                          <a:latin typeface="Times New Roman"/>
                          <a:cs typeface="Times New Roman"/>
                        </a:rPr>
                        <a:t>Due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128">
                <a:tc>
                  <a:txBody>
                    <a:bodyPr/>
                    <a:lstStyle/>
                    <a:p>
                      <a:pPr marL="102235" marR="341630">
                        <a:lnSpc>
                          <a:spcPts val="1870"/>
                        </a:lnSpc>
                        <a:spcBef>
                          <a:spcPts val="740"/>
                        </a:spcBef>
                      </a:pPr>
                      <a:r>
                        <a:rPr sz="1600" spc="65" dirty="0">
                          <a:latin typeface="Times New Roman"/>
                          <a:cs typeface="Times New Roman"/>
                        </a:rPr>
                        <a:t>Customer 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362585">
                        <a:lnSpc>
                          <a:spcPts val="1870"/>
                        </a:lnSpc>
                        <a:spcBef>
                          <a:spcPts val="740"/>
                        </a:spcBef>
                      </a:pPr>
                      <a:r>
                        <a:rPr sz="1600" spc="70" dirty="0">
                          <a:latin typeface="Times New Roman"/>
                          <a:cs typeface="Times New Roman"/>
                        </a:rPr>
                        <a:t>Monthly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Status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Report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75" dirty="0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copy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295275">
                        <a:lnSpc>
                          <a:spcPts val="1870"/>
                        </a:lnSpc>
                        <a:spcBef>
                          <a:spcPts val="740"/>
                        </a:spcBef>
                      </a:pPr>
                      <a:r>
                        <a:rPr sz="1600" spc="60" dirty="0">
                          <a:latin typeface="Times New Roman"/>
                          <a:cs typeface="Times New Roman"/>
                        </a:rPr>
                        <a:t>Gail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Feldman,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90" dirty="0">
                          <a:latin typeface="Times New Roman"/>
                          <a:cs typeface="Times New Roman"/>
                        </a:rPr>
                        <a:t>Tony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5" dirty="0">
                          <a:latin typeface="Times New Roman"/>
                          <a:cs typeface="Times New Roman"/>
                        </a:rPr>
                        <a:t>Silva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45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726">
                <a:tc>
                  <a:txBody>
                    <a:bodyPr/>
                    <a:lstStyle/>
                    <a:p>
                      <a:pPr marL="102235" marR="218440">
                        <a:lnSpc>
                          <a:spcPts val="1880"/>
                        </a:lnSpc>
                        <a:spcBef>
                          <a:spcPts val="785"/>
                        </a:spcBef>
                      </a:pPr>
                      <a:r>
                        <a:rPr sz="1600" spc="65" dirty="0">
                          <a:latin typeface="Times New Roman"/>
                          <a:cs typeface="Times New Roman"/>
                        </a:rPr>
                        <a:t>Customer 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Business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Staff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362585">
                        <a:lnSpc>
                          <a:spcPts val="1880"/>
                        </a:lnSpc>
                        <a:spcBef>
                          <a:spcPts val="785"/>
                        </a:spcBef>
                      </a:pPr>
                      <a:r>
                        <a:rPr sz="1600" spc="70" dirty="0">
                          <a:latin typeface="Times New Roman"/>
                          <a:cs typeface="Times New Roman"/>
                        </a:rPr>
                        <a:t>Monthly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Status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Report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75" dirty="0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copy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521970">
                        <a:lnSpc>
                          <a:spcPts val="2680"/>
                        </a:lnSpc>
                      </a:pPr>
                      <a:r>
                        <a:rPr sz="1600" spc="45" dirty="0">
                          <a:latin typeface="Times New Roman"/>
                          <a:cs typeface="Times New Roman"/>
                        </a:rPr>
                        <a:t>Julie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Grant,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Jeff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Martin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45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556">
                <a:tc>
                  <a:txBody>
                    <a:bodyPr/>
                    <a:lstStyle/>
                    <a:p>
                      <a:pPr marL="102235" marR="133985">
                        <a:lnSpc>
                          <a:spcPts val="1870"/>
                        </a:lnSpc>
                        <a:spcBef>
                          <a:spcPts val="795"/>
                        </a:spcBef>
                      </a:pPr>
                      <a:r>
                        <a:rPr sz="1600" spc="65" dirty="0">
                          <a:latin typeface="Times New Roman"/>
                          <a:cs typeface="Times New Roman"/>
                        </a:rPr>
                        <a:t>Customer 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Technical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Staff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362585">
                        <a:lnSpc>
                          <a:spcPts val="1870"/>
                        </a:lnSpc>
                        <a:spcBef>
                          <a:spcPts val="795"/>
                        </a:spcBef>
                      </a:pPr>
                      <a:r>
                        <a:rPr sz="1600" spc="70" dirty="0">
                          <a:latin typeface="Times New Roman"/>
                          <a:cs typeface="Times New Roman"/>
                        </a:rPr>
                        <a:t>Monthly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Status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Report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65" dirty="0">
                          <a:latin typeface="Times New Roman"/>
                          <a:cs typeface="Times New Roman"/>
                        </a:rPr>
                        <a:t>E-mail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112395">
                        <a:lnSpc>
                          <a:spcPts val="2680"/>
                        </a:lnSpc>
                      </a:pPr>
                      <a:r>
                        <a:rPr sz="1600" spc="75" dirty="0">
                          <a:latin typeface="Times New Roman"/>
                          <a:cs typeface="Times New Roman"/>
                        </a:rPr>
                        <a:t>Evan Dodge, </a:t>
                      </a:r>
                      <a:r>
                        <a:rPr sz="16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Nancy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Michaels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45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128">
                <a:tc>
                  <a:txBody>
                    <a:bodyPr/>
                    <a:lstStyle/>
                    <a:p>
                      <a:pPr marL="102235" marR="341630">
                        <a:lnSpc>
                          <a:spcPts val="1870"/>
                        </a:lnSpc>
                        <a:spcBef>
                          <a:spcPts val="740"/>
                        </a:spcBef>
                      </a:pPr>
                      <a:r>
                        <a:rPr sz="1600" spc="55" dirty="0">
                          <a:latin typeface="Times New Roman"/>
                          <a:cs typeface="Times New Roman"/>
                        </a:rPr>
                        <a:t>Internal 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362585">
                        <a:lnSpc>
                          <a:spcPts val="1870"/>
                        </a:lnSpc>
                        <a:spcBef>
                          <a:spcPts val="740"/>
                        </a:spcBef>
                      </a:pPr>
                      <a:r>
                        <a:rPr sz="1600" spc="70" dirty="0">
                          <a:latin typeface="Times New Roman"/>
                          <a:cs typeface="Times New Roman"/>
                        </a:rPr>
                        <a:t>Monthly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Status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Report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75" dirty="0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copy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90" dirty="0">
                          <a:latin typeface="Times New Roman"/>
                          <a:cs typeface="Times New Roman"/>
                        </a:rPr>
                        <a:t>Bob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Thomson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45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896">
                <a:tc>
                  <a:txBody>
                    <a:bodyPr/>
                    <a:lstStyle/>
                    <a:p>
                      <a:pPr marL="102235" marR="133985">
                        <a:lnSpc>
                          <a:spcPct val="96700"/>
                        </a:lnSpc>
                        <a:spcBef>
                          <a:spcPts val="750"/>
                        </a:spcBef>
                      </a:pPr>
                      <a:r>
                        <a:rPr sz="1600" spc="55" dirty="0">
                          <a:latin typeface="Times New Roman"/>
                          <a:cs typeface="Times New Roman"/>
                        </a:rPr>
                        <a:t>Internal 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 Business </a:t>
                      </a:r>
                      <a:r>
                        <a:rPr sz="1600" spc="5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 Technical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Staff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362585">
                        <a:lnSpc>
                          <a:spcPts val="1880"/>
                        </a:lnSpc>
                        <a:spcBef>
                          <a:spcPts val="785"/>
                        </a:spcBef>
                      </a:pPr>
                      <a:r>
                        <a:rPr sz="1600" spc="70" dirty="0">
                          <a:latin typeface="Times New Roman"/>
                          <a:cs typeface="Times New Roman"/>
                        </a:rPr>
                        <a:t>Monthly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Status </a:t>
                      </a:r>
                      <a:r>
                        <a:rPr sz="1600" spc="-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Report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96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50" dirty="0">
                          <a:latin typeface="Times New Roman"/>
                          <a:cs typeface="Times New Roman"/>
                        </a:rPr>
                        <a:t>Intranet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65" dirty="0">
                          <a:latin typeface="Times New Roman"/>
                          <a:cs typeface="Times New Roman"/>
                        </a:rPr>
                        <a:t>Angie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Liu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45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month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196">
                <a:tc>
                  <a:txBody>
                    <a:bodyPr/>
                    <a:lstStyle/>
                    <a:p>
                      <a:pPr marL="102235" marR="249554">
                        <a:lnSpc>
                          <a:spcPts val="1870"/>
                        </a:lnSpc>
                        <a:spcBef>
                          <a:spcPts val="745"/>
                        </a:spcBef>
                      </a:pPr>
                      <a:r>
                        <a:rPr sz="1600" spc="55" dirty="0">
                          <a:latin typeface="Times New Roman"/>
                          <a:cs typeface="Times New Roman"/>
                        </a:rPr>
                        <a:t>Training </a:t>
                      </a:r>
                      <a:r>
                        <a:rPr sz="16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55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5" dirty="0">
                          <a:latin typeface="Times New Roman"/>
                          <a:cs typeface="Times New Roman"/>
                        </a:rPr>
                        <a:t>Plan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75" dirty="0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85" dirty="0">
                          <a:latin typeface="Times New Roman"/>
                          <a:cs typeface="Times New Roman"/>
                        </a:rPr>
                        <a:t>Copy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65" dirty="0">
                          <a:latin typeface="Times New Roman"/>
                          <a:cs typeface="Times New Roman"/>
                        </a:rPr>
                        <a:t>Jonathan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Kraus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65" dirty="0">
                          <a:latin typeface="Times New Roman"/>
                          <a:cs typeface="Times New Roman"/>
                        </a:rPr>
                        <a:t>11/1/1999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9828">
                <a:tc>
                  <a:txBody>
                    <a:bodyPr/>
                    <a:lstStyle/>
                    <a:p>
                      <a:pPr marL="102235" marR="249554">
                        <a:lnSpc>
                          <a:spcPts val="1870"/>
                        </a:lnSpc>
                        <a:spcBef>
                          <a:spcPts val="795"/>
                        </a:spcBef>
                      </a:pPr>
                      <a:r>
                        <a:rPr sz="1600" spc="65" dirty="0">
                          <a:latin typeface="Times New Roman"/>
                          <a:cs typeface="Times New Roman"/>
                        </a:rPr>
                        <a:t>Software 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ac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09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320040">
                        <a:lnSpc>
                          <a:spcPct val="96700"/>
                        </a:lnSpc>
                        <a:spcBef>
                          <a:spcPts val="750"/>
                        </a:spcBef>
                      </a:pPr>
                      <a:r>
                        <a:rPr sz="1600" spc="65" dirty="0">
                          <a:latin typeface="Times New Roman"/>
                          <a:cs typeface="Times New Roman"/>
                        </a:rPr>
                        <a:t>Software 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4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n  </a:t>
                      </a:r>
                      <a:r>
                        <a:rPr sz="1600" spc="65" dirty="0">
                          <a:latin typeface="Times New Roman"/>
                          <a:cs typeface="Times New Roman"/>
                        </a:rPr>
                        <a:t>Plan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65" dirty="0">
                          <a:latin typeface="Times New Roman"/>
                          <a:cs typeface="Times New Roman"/>
                        </a:rPr>
                        <a:t>E-mail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60" dirty="0">
                          <a:latin typeface="Times New Roman"/>
                          <a:cs typeface="Times New Roman"/>
                        </a:rPr>
                        <a:t>Barbara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70" dirty="0">
                          <a:latin typeface="Times New Roman"/>
                          <a:cs typeface="Times New Roman"/>
                        </a:rPr>
                        <a:t>Gates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65" dirty="0">
                          <a:latin typeface="Times New Roman"/>
                          <a:cs typeface="Times New Roman"/>
                        </a:rPr>
                        <a:t>6/1/2000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76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487" y="486232"/>
            <a:ext cx="566928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Information</a:t>
            </a:r>
            <a:r>
              <a:rPr spc="2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12906" y="6291877"/>
            <a:ext cx="2171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 MT"/>
                <a:cs typeface="Arial MT"/>
              </a:rPr>
              <a:t>9</a:t>
            </a:fld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412" y="1553870"/>
            <a:ext cx="9422765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7800" indent="-343535" algn="just">
              <a:lnSpc>
                <a:spcPct val="150000"/>
              </a:lnSpc>
              <a:spcBef>
                <a:spcPts val="100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Getting the </a:t>
            </a:r>
            <a:r>
              <a:rPr sz="2800" b="1" i="1" spc="-5" dirty="0">
                <a:solidFill>
                  <a:srgbClr val="006FC0"/>
                </a:solidFill>
                <a:latin typeface="Arial"/>
                <a:cs typeface="Arial"/>
              </a:rPr>
              <a:t>right information </a:t>
            </a:r>
            <a:r>
              <a:rPr sz="2800" spc="-5" dirty="0">
                <a:latin typeface="Arial MT"/>
                <a:cs typeface="Arial MT"/>
              </a:rPr>
              <a:t>to the </a:t>
            </a:r>
            <a:r>
              <a:rPr sz="2800" b="1" i="1" spc="-5" dirty="0">
                <a:solidFill>
                  <a:srgbClr val="006FC0"/>
                </a:solidFill>
                <a:latin typeface="Arial"/>
                <a:cs typeface="Arial"/>
              </a:rPr>
              <a:t>right people </a:t>
            </a:r>
            <a:r>
              <a:rPr sz="2800" spc="-5" dirty="0">
                <a:latin typeface="Arial MT"/>
                <a:cs typeface="Arial MT"/>
              </a:rPr>
              <a:t>at the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b="1" i="1" spc="-5" dirty="0">
                <a:solidFill>
                  <a:srgbClr val="006FC0"/>
                </a:solidFill>
                <a:latin typeface="Arial"/>
                <a:cs typeface="Arial"/>
              </a:rPr>
              <a:t>right time </a:t>
            </a:r>
            <a:r>
              <a:rPr sz="2800" spc="-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in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b="1" i="1" spc="-5" dirty="0">
                <a:solidFill>
                  <a:srgbClr val="006FC0"/>
                </a:solidFill>
                <a:latin typeface="Arial"/>
                <a:cs typeface="Arial"/>
              </a:rPr>
              <a:t>useful format </a:t>
            </a:r>
            <a:r>
              <a:rPr sz="2800" spc="-5" dirty="0">
                <a:latin typeface="Arial MT"/>
                <a:cs typeface="Arial MT"/>
              </a:rPr>
              <a:t>is just as </a:t>
            </a:r>
            <a:r>
              <a:rPr sz="2800" dirty="0">
                <a:latin typeface="Arial MT"/>
                <a:cs typeface="Arial MT"/>
              </a:rPr>
              <a:t>important as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developing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first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place</a:t>
            </a:r>
            <a:endParaRPr sz="2800">
              <a:latin typeface="Arial MT"/>
              <a:cs typeface="Arial MT"/>
            </a:endParaRPr>
          </a:p>
          <a:p>
            <a:pPr marL="355600" indent="-343535" algn="just">
              <a:lnSpc>
                <a:spcPct val="100000"/>
              </a:lnSpc>
              <a:spcBef>
                <a:spcPts val="2355"/>
              </a:spcBef>
              <a:buClr>
                <a:srgbClr val="330066"/>
              </a:buClr>
              <a:buSzPct val="69642"/>
              <a:buFont typeface="Wingdings"/>
              <a:buChar char=""/>
              <a:tabLst>
                <a:tab pos="356235" algn="l"/>
              </a:tabLst>
            </a:pPr>
            <a:r>
              <a:rPr sz="2800" spc="-5" dirty="0">
                <a:latin typeface="Arial MT"/>
                <a:cs typeface="Arial MT"/>
              </a:rPr>
              <a:t>Important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considerations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include</a:t>
            </a:r>
            <a:endParaRPr sz="2800">
              <a:latin typeface="Arial MT"/>
              <a:cs typeface="Arial MT"/>
            </a:endParaRPr>
          </a:p>
          <a:p>
            <a:pPr marL="704850" lvl="1" indent="-348615">
              <a:lnSpc>
                <a:spcPct val="100000"/>
              </a:lnSpc>
              <a:spcBef>
                <a:spcPts val="235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850" algn="l"/>
                <a:tab pos="705485" algn="l"/>
              </a:tabLst>
            </a:pPr>
            <a:r>
              <a:rPr sz="2800" spc="-5" dirty="0">
                <a:latin typeface="Arial MT"/>
                <a:cs typeface="Arial MT"/>
              </a:rPr>
              <a:t>using </a:t>
            </a:r>
            <a:r>
              <a:rPr sz="2800" dirty="0">
                <a:latin typeface="Arial MT"/>
                <a:cs typeface="Arial MT"/>
              </a:rPr>
              <a:t>technology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enhance information distribution</a:t>
            </a:r>
            <a:endParaRPr sz="2800">
              <a:latin typeface="Arial MT"/>
              <a:cs typeface="Arial MT"/>
            </a:endParaRPr>
          </a:p>
          <a:p>
            <a:pPr marL="704850" lvl="1" indent="-348615">
              <a:lnSpc>
                <a:spcPct val="100000"/>
              </a:lnSpc>
              <a:spcBef>
                <a:spcPts val="2355"/>
              </a:spcBef>
              <a:buClr>
                <a:srgbClr val="669999"/>
              </a:buClr>
              <a:buSzPct val="69642"/>
              <a:buFont typeface="Wingdings"/>
              <a:buChar char=""/>
              <a:tabLst>
                <a:tab pos="704850" algn="l"/>
                <a:tab pos="705485" algn="l"/>
              </a:tabLst>
            </a:pPr>
            <a:r>
              <a:rPr sz="2800" spc="-5" dirty="0">
                <a:latin typeface="Arial MT"/>
                <a:cs typeface="Arial MT"/>
              </a:rPr>
              <a:t>formal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and</a:t>
            </a:r>
            <a:r>
              <a:rPr sz="2800" dirty="0">
                <a:latin typeface="Arial MT"/>
                <a:cs typeface="Arial MT"/>
              </a:rPr>
              <a:t> informal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methods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distributing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2468</Words>
  <Application>Microsoft Office PowerPoint</Application>
  <PresentationFormat>Widescreen</PresentationFormat>
  <Paragraphs>358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 MT</vt:lpstr>
      <vt:lpstr>Calibri</vt:lpstr>
      <vt:lpstr>Times New Roman</vt:lpstr>
      <vt:lpstr>Wingdings</vt:lpstr>
      <vt:lpstr>Office Theme</vt:lpstr>
      <vt:lpstr>PROJECT COMMUNICATIONS  MANAGEMENT</vt:lpstr>
      <vt:lpstr>What is SW project communications management?</vt:lpstr>
      <vt:lpstr>Importance of Good Communications</vt:lpstr>
      <vt:lpstr>Project Communications Management Processes</vt:lpstr>
      <vt:lpstr>Communications Planning</vt:lpstr>
      <vt:lpstr>Communications Management Plan Contents</vt:lpstr>
      <vt:lpstr>PowerPoint Presentation</vt:lpstr>
      <vt:lpstr>Sample Stakeholder Analysis for Project Communications</vt:lpstr>
      <vt:lpstr>Information Distribution</vt:lpstr>
      <vt:lpstr>THE IMPACT OF THE NUMBER OF PEOPLE  ON COMMUNICATIONS CHANNELS</vt:lpstr>
      <vt:lpstr>Performance Reporting</vt:lpstr>
      <vt:lpstr>Administrative Closure</vt:lpstr>
      <vt:lpstr>Conflict Can Be Good</vt:lpstr>
      <vt:lpstr>Conflict Handling Modes, in Preference Order</vt:lpstr>
      <vt:lpstr>Running Effective Meetings</vt:lpstr>
      <vt:lpstr>DEVELOPING A COMMUNICATIONS INFRASTRUCTURE</vt:lpstr>
      <vt:lpstr>Using E-Mail Effectively</vt:lpstr>
      <vt:lpstr>Using Templates for Project Communications</vt:lpstr>
      <vt:lpstr>Using Software to Assist in Project  Communications</vt:lpstr>
      <vt:lpstr>PowerPoint Presentation</vt:lpstr>
      <vt:lpstr>What is Risk?</vt:lpstr>
      <vt:lpstr>Project Management Maturity by Industry  Group and Knowledge Area</vt:lpstr>
      <vt:lpstr>Risk Utility</vt:lpstr>
      <vt:lpstr>Risk Utility Function and Risk Preference</vt:lpstr>
      <vt:lpstr>WHAT IS PROJECT RISK MANAGEMENT?</vt:lpstr>
      <vt:lpstr>Project risk management processes</vt:lpstr>
      <vt:lpstr>…processes</vt:lpstr>
      <vt:lpstr>Risk Management Planning</vt:lpstr>
      <vt:lpstr>PowerPoint Presentation</vt:lpstr>
      <vt:lpstr>Contingency and Fallback Plans,  Contingency Reserves</vt:lpstr>
      <vt:lpstr>Risk Identification</vt:lpstr>
      <vt:lpstr>Risk identification</vt:lpstr>
      <vt:lpstr>Potential Risk Conditions Associated With Each  Knowledge Area</vt:lpstr>
      <vt:lpstr>Qualitative Risk Analysis</vt:lpstr>
      <vt:lpstr>Sample Probability/Impact Matrix for  Qualitative Risk Assessment</vt:lpstr>
      <vt:lpstr>Chart Showing High, Medium, and Low-Risk  Technologies</vt:lpstr>
      <vt:lpstr>Top 10 Risk Item Tracking</vt:lpstr>
      <vt:lpstr>Example of Top 10 Risk Item Tracking</vt:lpstr>
      <vt:lpstr>Expert Judgment</vt:lpstr>
      <vt:lpstr>Quantitative Risk Analysis</vt:lpstr>
      <vt:lpstr>Decision Trees and Expected Monetary Value  (EMV)</vt:lpstr>
      <vt:lpstr>Example</vt:lpstr>
      <vt:lpstr>Expected Monetary Value (EMV) Example</vt:lpstr>
      <vt:lpstr>Simulation</vt:lpstr>
      <vt:lpstr>Sample Monte Carlo Simulation Results for  Project Schedule</vt:lpstr>
      <vt:lpstr>Sample Monte Carlo Simulations Results  for Project Costs</vt:lpstr>
      <vt:lpstr>Risk Response Planning</vt:lpstr>
      <vt:lpstr>GENERAL RISK MITIGATION STRATEGIES FOR TECHNICAL, COST, AND SCHEDULE RISKS</vt:lpstr>
      <vt:lpstr>Risk Monitoring and Control</vt:lpstr>
      <vt:lpstr>Risk Response Control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Communications Management</dc:title>
  <dc:creator>Majesty</dc:creator>
  <cp:lastModifiedBy>etseye dese</cp:lastModifiedBy>
  <cp:revision>1</cp:revision>
  <dcterms:created xsi:type="dcterms:W3CDTF">2024-04-15T07:00:44Z</dcterms:created>
  <dcterms:modified xsi:type="dcterms:W3CDTF">2024-05-09T01:56:08Z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2024-04-15T00:00:00Z</vt:filetime>
  </property>
</Properties>
</file>