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44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318BA-DCDC-40B6-A6D5-7FC60558F28A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36A05-A388-4309-92BF-55156D55D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77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17406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9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21B9F-DFE8-4C0C-A439-92BC2BD09EA6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17406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9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47DC-4405-42B7-B74E-6BAA4316DAD0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17406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9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960BF-F87C-4CF4-A0AB-1EB228A1BC02}" type="datetime1">
              <a:rPr lang="en-US" smtClean="0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17406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90"/>
              </a:lnSpc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C087A-1605-49F0-91EA-71882E2179ED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90"/>
              </a:lnSpc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F4C2E-29EF-4DEB-8E4C-6474EAA7D865}" type="datetime1">
              <a:rPr lang="en-US" smtClean="0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254" y="229361"/>
            <a:ext cx="10972800" cy="609600"/>
          </a:xfrm>
          <a:custGeom>
            <a:avLst/>
            <a:gdLst/>
            <a:ahLst/>
            <a:cxnLst/>
            <a:rect l="l" t="t" r="r" b="b"/>
            <a:pathLst>
              <a:path w="10972800" h="609600">
                <a:moveTo>
                  <a:pt x="0" y="609600"/>
                </a:moveTo>
                <a:lnTo>
                  <a:pt x="0" y="0"/>
                </a:lnTo>
                <a:lnTo>
                  <a:pt x="10972800" y="0"/>
                </a:lnTo>
              </a:path>
            </a:pathLst>
          </a:custGeom>
          <a:ln w="19812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0362" y="6172961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19812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284810"/>
            <a:ext cx="977011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17406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532843"/>
            <a:ext cx="10531475" cy="4512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6186" y="6387266"/>
            <a:ext cx="511048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9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FFBB5-FF40-4520-A0F7-33C40027923E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15954" y="6487007"/>
            <a:ext cx="22605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monalitha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651326"/>
            <a:ext cx="94646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17406C"/>
                </a:solidFill>
                <a:latin typeface="Times New Roman"/>
                <a:cs typeface="Times New Roman"/>
              </a:rPr>
              <a:t>Project</a:t>
            </a:r>
            <a:r>
              <a:rPr sz="5400" spc="250" dirty="0">
                <a:solidFill>
                  <a:srgbClr val="17406C"/>
                </a:solidFill>
                <a:latin typeface="Times New Roman"/>
                <a:cs typeface="Times New Roman"/>
              </a:rPr>
              <a:t> </a:t>
            </a:r>
            <a:r>
              <a:rPr sz="5400" dirty="0">
                <a:solidFill>
                  <a:srgbClr val="17406C"/>
                </a:solidFill>
                <a:latin typeface="Times New Roman"/>
                <a:cs typeface="Times New Roman"/>
              </a:rPr>
              <a:t>Procurement</a:t>
            </a:r>
            <a:r>
              <a:rPr sz="5400" spc="229" dirty="0">
                <a:solidFill>
                  <a:srgbClr val="17406C"/>
                </a:solidFill>
                <a:latin typeface="Times New Roman"/>
                <a:cs typeface="Times New Roman"/>
              </a:rPr>
              <a:t> </a:t>
            </a:r>
            <a:r>
              <a:rPr sz="5400" spc="-10" dirty="0">
                <a:solidFill>
                  <a:srgbClr val="17406C"/>
                </a:solidFill>
                <a:latin typeface="Times New Roman"/>
                <a:cs typeface="Times New Roman"/>
              </a:rPr>
              <a:t>Management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0844" y="4535995"/>
            <a:ext cx="4089400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10" dirty="0">
                <a:latin typeface="Times New Roman"/>
                <a:cs typeface="Times New Roman"/>
              </a:rPr>
              <a:t>IT/Software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60" dirty="0">
                <a:latin typeface="Times New Roman"/>
                <a:cs typeface="Times New Roman"/>
              </a:rPr>
              <a:t>IT/CS/SE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MSc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09933" y="6455155"/>
            <a:ext cx="94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9979" y="501395"/>
            <a:ext cx="4258818" cy="31904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86334"/>
            <a:ext cx="464248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Make-</a:t>
            </a:r>
            <a:r>
              <a:rPr dirty="0"/>
              <a:t>or</a:t>
            </a:r>
            <a:r>
              <a:rPr spc="-90" dirty="0"/>
              <a:t> </a:t>
            </a:r>
            <a:r>
              <a:rPr spc="-10" dirty="0"/>
              <a:t>buy</a:t>
            </a:r>
            <a:r>
              <a:rPr spc="-110" dirty="0"/>
              <a:t> </a:t>
            </a:r>
            <a:r>
              <a:rPr spc="-3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32843"/>
            <a:ext cx="10601960" cy="3780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95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469900" algn="l"/>
              </a:tabLst>
            </a:pPr>
            <a:r>
              <a:rPr sz="3200" dirty="0">
                <a:latin typeface="Trebuchet MS"/>
                <a:cs typeface="Trebuchet MS"/>
              </a:rPr>
              <a:t>Assume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you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can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lease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item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you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need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for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project </a:t>
            </a:r>
            <a:r>
              <a:rPr sz="3200" dirty="0">
                <a:latin typeface="Trebuchet MS"/>
                <a:cs typeface="Trebuchet MS"/>
              </a:rPr>
              <a:t>for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$800/day.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To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purchase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item,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cost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$12,000 </a:t>
            </a:r>
            <a:r>
              <a:rPr sz="3200" dirty="0">
                <a:latin typeface="Trebuchet MS"/>
                <a:cs typeface="Trebuchet MS"/>
              </a:rPr>
              <a:t>plus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daily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operational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cost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$400/day.</a:t>
            </a:r>
            <a:endParaRPr sz="3200">
              <a:latin typeface="Trebuchet MS"/>
              <a:cs typeface="Trebuchet MS"/>
            </a:endParaRPr>
          </a:p>
          <a:p>
            <a:pPr marL="469900" marR="528320" indent="-457200">
              <a:lnSpc>
                <a:spcPct val="150000"/>
              </a:lnSpc>
              <a:spcBef>
                <a:spcPts val="770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469900" algn="l"/>
              </a:tabLst>
            </a:pPr>
            <a:r>
              <a:rPr sz="3200" dirty="0">
                <a:latin typeface="Trebuchet MS"/>
                <a:cs typeface="Trebuchet MS"/>
              </a:rPr>
              <a:t>How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long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will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it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take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for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purchase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cost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be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the </a:t>
            </a:r>
            <a:r>
              <a:rPr sz="3200" dirty="0">
                <a:latin typeface="Trebuchet MS"/>
                <a:cs typeface="Trebuchet MS"/>
              </a:rPr>
              <a:t>same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lease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cost?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Make-</a:t>
            </a:r>
            <a:r>
              <a:rPr dirty="0"/>
              <a:t>or</a:t>
            </a:r>
            <a:r>
              <a:rPr spc="-90" dirty="0"/>
              <a:t> </a:t>
            </a:r>
            <a:r>
              <a:rPr spc="-10" dirty="0"/>
              <a:t>buy</a:t>
            </a:r>
            <a:r>
              <a:rPr spc="-110" dirty="0"/>
              <a:t> </a:t>
            </a:r>
            <a:r>
              <a:rPr spc="-120" dirty="0"/>
              <a:t>…solution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00" y="1551558"/>
            <a:ext cx="10458450" cy="43122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424180" algn="l"/>
              </a:tabLst>
            </a:pPr>
            <a:r>
              <a:rPr sz="1550" spc="25" dirty="0">
                <a:latin typeface="Cambria"/>
                <a:cs typeface="Cambria"/>
              </a:rPr>
              <a:t>▣</a:t>
            </a:r>
            <a:r>
              <a:rPr sz="1550" dirty="0">
                <a:latin typeface="Cambria"/>
                <a:cs typeface="Cambria"/>
              </a:rPr>
              <a:t>	</a:t>
            </a:r>
            <a:r>
              <a:rPr sz="2400" dirty="0">
                <a:latin typeface="Trebuchet MS"/>
                <a:cs typeface="Trebuchet MS"/>
              </a:rPr>
              <a:t>Set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up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equation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so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both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options,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purchase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lease,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are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equal.</a:t>
            </a:r>
            <a:endParaRPr sz="2400">
              <a:latin typeface="Trebuchet MS"/>
              <a:cs typeface="Trebuchet MS"/>
            </a:endParaRPr>
          </a:p>
          <a:p>
            <a:pPr marL="424180" marR="5080" indent="-412115">
              <a:lnSpc>
                <a:spcPct val="100000"/>
              </a:lnSpc>
              <a:spcBef>
                <a:spcPts val="575"/>
              </a:spcBef>
              <a:tabLst>
                <a:tab pos="424180" algn="l"/>
              </a:tabLst>
            </a:pPr>
            <a:r>
              <a:rPr sz="1550" spc="25" dirty="0">
                <a:latin typeface="Cambria"/>
                <a:cs typeface="Cambria"/>
              </a:rPr>
              <a:t>▣</a:t>
            </a:r>
            <a:r>
              <a:rPr sz="1550" dirty="0">
                <a:latin typeface="Cambria"/>
                <a:cs typeface="Cambria"/>
              </a:rPr>
              <a:t>	</a:t>
            </a:r>
            <a:r>
              <a:rPr sz="2400" dirty="0">
                <a:latin typeface="Trebuchet MS"/>
                <a:cs typeface="Trebuchet MS"/>
              </a:rPr>
              <a:t>In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this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example,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following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equation.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Let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i="1" dirty="0">
                <a:latin typeface="Trebuchet MS"/>
                <a:cs typeface="Trebuchet MS"/>
              </a:rPr>
              <a:t>d</a:t>
            </a:r>
            <a:r>
              <a:rPr sz="2400" i="1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number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days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item:</a:t>
            </a:r>
            <a:endParaRPr sz="2400">
              <a:latin typeface="Trebuchet MS"/>
              <a:cs typeface="Trebuchet MS"/>
            </a:endParaRPr>
          </a:p>
          <a:p>
            <a:pPr marL="2306320">
              <a:lnSpc>
                <a:spcPct val="100000"/>
              </a:lnSpc>
              <a:spcBef>
                <a:spcPts val="155"/>
              </a:spcBef>
            </a:pPr>
            <a:r>
              <a:rPr sz="2800" dirty="0">
                <a:latin typeface="Trebuchet MS"/>
                <a:cs typeface="Trebuchet MS"/>
              </a:rPr>
              <a:t>$12,000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+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$400d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=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$800d</a:t>
            </a:r>
            <a:endParaRPr sz="2800">
              <a:latin typeface="Trebuchet MS"/>
              <a:cs typeface="Trebuchet MS"/>
            </a:endParaRPr>
          </a:p>
          <a:p>
            <a:pPr marL="2306320">
              <a:lnSpc>
                <a:spcPct val="100000"/>
              </a:lnSpc>
              <a:spcBef>
                <a:spcPts val="170"/>
              </a:spcBef>
            </a:pPr>
            <a:r>
              <a:rPr sz="2800" dirty="0">
                <a:latin typeface="Trebuchet MS"/>
                <a:cs typeface="Trebuchet MS"/>
              </a:rPr>
              <a:t>Subtracting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$400d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from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both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sides,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you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get:</a:t>
            </a:r>
            <a:endParaRPr sz="2800">
              <a:latin typeface="Trebuchet MS"/>
              <a:cs typeface="Trebuchet MS"/>
            </a:endParaRPr>
          </a:p>
          <a:p>
            <a:pPr marL="2306320">
              <a:lnSpc>
                <a:spcPct val="100000"/>
              </a:lnSpc>
              <a:spcBef>
                <a:spcPts val="155"/>
              </a:spcBef>
            </a:pPr>
            <a:r>
              <a:rPr sz="2800" dirty="0">
                <a:latin typeface="Trebuchet MS"/>
                <a:cs typeface="Trebuchet MS"/>
              </a:rPr>
              <a:t>$12,000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=</a:t>
            </a:r>
            <a:r>
              <a:rPr sz="2800" spc="-2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$400d</a:t>
            </a:r>
            <a:endParaRPr sz="2800">
              <a:latin typeface="Trebuchet MS"/>
              <a:cs typeface="Trebuchet MS"/>
            </a:endParaRPr>
          </a:p>
          <a:p>
            <a:pPr marL="2306320" marR="2284095">
              <a:lnSpc>
                <a:spcPct val="105000"/>
              </a:lnSpc>
            </a:pPr>
            <a:r>
              <a:rPr sz="2800" dirty="0">
                <a:latin typeface="Trebuchet MS"/>
                <a:cs typeface="Trebuchet MS"/>
              </a:rPr>
              <a:t>Dividing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both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sides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by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$400,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you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get: </a:t>
            </a:r>
            <a:r>
              <a:rPr sz="2800" dirty="0">
                <a:latin typeface="Trebuchet MS"/>
                <a:cs typeface="Trebuchet MS"/>
              </a:rPr>
              <a:t>d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=</a:t>
            </a:r>
            <a:r>
              <a:rPr sz="2800" spc="-1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30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424180" algn="l"/>
              </a:tabLst>
            </a:pPr>
            <a:r>
              <a:rPr sz="1550" spc="40" dirty="0">
                <a:latin typeface="Cambria"/>
                <a:cs typeface="Cambria"/>
              </a:rPr>
              <a:t>▣</a:t>
            </a:r>
            <a:r>
              <a:rPr sz="1550" dirty="0">
                <a:latin typeface="Cambria"/>
                <a:cs typeface="Cambria"/>
              </a:rPr>
              <a:t>	</a:t>
            </a:r>
            <a:r>
              <a:rPr sz="2400" dirty="0">
                <a:latin typeface="Trebuchet MS"/>
                <a:cs typeface="Trebuchet MS"/>
              </a:rPr>
              <a:t>If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you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need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item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more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than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30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days,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it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more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economical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to</a:t>
            </a:r>
            <a:endParaRPr sz="2400">
              <a:latin typeface="Trebuchet MS"/>
              <a:cs typeface="Trebuchet MS"/>
            </a:endParaRPr>
          </a:p>
          <a:p>
            <a:pPr marL="4241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rebuchet MS"/>
                <a:cs typeface="Trebuchet MS"/>
              </a:rPr>
              <a:t>purchase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it.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Contracts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29359"/>
            <a:ext cx="10460990" cy="487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Trebuchet MS"/>
                <a:cs typeface="Trebuchet MS"/>
              </a:rPr>
              <a:t>contract</a:t>
            </a:r>
            <a:r>
              <a:rPr sz="300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mutually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binding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agreement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that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obligates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seller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provide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specified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products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or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services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and </a:t>
            </a:r>
            <a:r>
              <a:rPr sz="3000" dirty="0">
                <a:latin typeface="Trebuchet MS"/>
                <a:cs typeface="Trebuchet MS"/>
              </a:rPr>
              <a:t>obligates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buyer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pay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for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them.</a:t>
            </a:r>
            <a:endParaRPr sz="3000">
              <a:latin typeface="Trebuchet MS"/>
              <a:cs typeface="Trebuchet MS"/>
            </a:endParaRPr>
          </a:p>
          <a:p>
            <a:pPr marL="355600" marR="154305" indent="-342900">
              <a:lnSpc>
                <a:spcPct val="100000"/>
              </a:lnSpc>
              <a:spcBef>
                <a:spcPts val="720"/>
              </a:spcBef>
              <a:buClr>
                <a:srgbClr val="0E6EC5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latin typeface="Trebuchet MS"/>
                <a:cs typeface="Trebuchet MS"/>
              </a:rPr>
              <a:t>Contracts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can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clarify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responsibilities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sharpen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focus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on </a:t>
            </a:r>
            <a:r>
              <a:rPr sz="3000" dirty="0">
                <a:latin typeface="Trebuchet MS"/>
                <a:cs typeface="Trebuchet MS"/>
              </a:rPr>
              <a:t>key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deliverables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project.</a:t>
            </a:r>
            <a:endParaRPr sz="3000">
              <a:latin typeface="Trebuchet MS"/>
              <a:cs typeface="Trebuchet MS"/>
            </a:endParaRPr>
          </a:p>
          <a:p>
            <a:pPr marL="355600" marR="860425" indent="-342900">
              <a:lnSpc>
                <a:spcPct val="100000"/>
              </a:lnSpc>
              <a:spcBef>
                <a:spcPts val="725"/>
              </a:spcBef>
              <a:buClr>
                <a:srgbClr val="0E6EC5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latin typeface="Trebuchet MS"/>
                <a:cs typeface="Trebuchet MS"/>
              </a:rPr>
              <a:t>Because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contracts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are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legally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binding,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more </a:t>
            </a:r>
            <a:r>
              <a:rPr sz="3000" dirty="0">
                <a:latin typeface="Trebuchet MS"/>
                <a:cs typeface="Trebuchet MS"/>
              </a:rPr>
              <a:t>accountability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for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delivering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as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stated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the </a:t>
            </a:r>
            <a:r>
              <a:rPr sz="3000" spc="-10" dirty="0">
                <a:latin typeface="Trebuchet MS"/>
                <a:cs typeface="Trebuchet MS"/>
              </a:rPr>
              <a:t>contract.</a:t>
            </a:r>
            <a:endParaRPr sz="3000">
              <a:latin typeface="Trebuchet MS"/>
              <a:cs typeface="Trebuchet MS"/>
            </a:endParaRPr>
          </a:p>
          <a:p>
            <a:pPr marL="355600" marR="990600" indent="-342900">
              <a:lnSpc>
                <a:spcPct val="100000"/>
              </a:lnSpc>
              <a:spcBef>
                <a:spcPts val="720"/>
              </a:spcBef>
              <a:buClr>
                <a:srgbClr val="0E6EC5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19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recent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trend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outsourcing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increasing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size</a:t>
            </a:r>
            <a:r>
              <a:rPr sz="3000" spc="-25" dirty="0">
                <a:latin typeface="Trebuchet MS"/>
                <a:cs typeface="Trebuchet MS"/>
              </a:rPr>
              <a:t> of </a:t>
            </a:r>
            <a:r>
              <a:rPr sz="3000" spc="-10" dirty="0">
                <a:latin typeface="Trebuchet MS"/>
                <a:cs typeface="Trebuchet MS"/>
              </a:rPr>
              <a:t>contracts.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Types</a:t>
            </a:r>
            <a:r>
              <a:rPr spc="-145" dirty="0"/>
              <a:t> </a:t>
            </a:r>
            <a:r>
              <a:rPr dirty="0"/>
              <a:t>of</a:t>
            </a:r>
            <a:r>
              <a:rPr spc="-155" dirty="0"/>
              <a:t> </a:t>
            </a:r>
            <a:r>
              <a:rPr spc="-10" dirty="0"/>
              <a:t>contracts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23186"/>
            <a:ext cx="10783570" cy="395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60375" indent="-342900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b="1" spc="-20" dirty="0">
                <a:solidFill>
                  <a:srgbClr val="FF0000"/>
                </a:solidFill>
                <a:latin typeface="Trebuchet MS"/>
                <a:cs typeface="Trebuchet MS"/>
              </a:rPr>
              <a:t>Fixed-</a:t>
            </a:r>
            <a:r>
              <a:rPr sz="3000" b="1" dirty="0">
                <a:solidFill>
                  <a:srgbClr val="FF0000"/>
                </a:solidFill>
                <a:latin typeface="Trebuchet MS"/>
                <a:cs typeface="Trebuchet MS"/>
              </a:rPr>
              <a:t>price</a:t>
            </a:r>
            <a:r>
              <a:rPr sz="3000" b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or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b="1" spc="-20" dirty="0">
                <a:solidFill>
                  <a:srgbClr val="FF0000"/>
                </a:solidFill>
                <a:latin typeface="Trebuchet MS"/>
                <a:cs typeface="Trebuchet MS"/>
              </a:rPr>
              <a:t>lump-</a:t>
            </a:r>
            <a:r>
              <a:rPr sz="3000" b="1" dirty="0">
                <a:solidFill>
                  <a:srgbClr val="FF0000"/>
                </a:solidFill>
                <a:latin typeface="Trebuchet MS"/>
                <a:cs typeface="Trebuchet MS"/>
              </a:rPr>
              <a:t>sum</a:t>
            </a:r>
            <a:r>
              <a:rPr sz="3000" dirty="0">
                <a:latin typeface="Trebuchet MS"/>
                <a:cs typeface="Trebuchet MS"/>
              </a:rPr>
              <a:t>: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involve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fixed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total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price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for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a </a:t>
            </a:r>
            <a:r>
              <a:rPr sz="3000" spc="-20" dirty="0">
                <a:latin typeface="Trebuchet MS"/>
                <a:cs typeface="Trebuchet MS"/>
              </a:rPr>
              <a:t>well-</a:t>
            </a:r>
            <a:r>
              <a:rPr sz="3000" dirty="0">
                <a:latin typeface="Trebuchet MS"/>
                <a:cs typeface="Trebuchet MS"/>
              </a:rPr>
              <a:t>defined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product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or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service</a:t>
            </a:r>
            <a:endParaRPr sz="3000">
              <a:latin typeface="Trebuchet MS"/>
              <a:cs typeface="Trebuchet MS"/>
            </a:endParaRPr>
          </a:p>
          <a:p>
            <a:pPr marL="355600" marR="146050" indent="-342900">
              <a:lnSpc>
                <a:spcPct val="100000"/>
              </a:lnSpc>
              <a:spcBef>
                <a:spcPts val="720"/>
              </a:spcBef>
              <a:buClr>
                <a:srgbClr val="0E6EC5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b="1" spc="-10" dirty="0">
                <a:solidFill>
                  <a:srgbClr val="FF0000"/>
                </a:solidFill>
                <a:latin typeface="Trebuchet MS"/>
                <a:cs typeface="Trebuchet MS"/>
              </a:rPr>
              <a:t>Cost-</a:t>
            </a:r>
            <a:r>
              <a:rPr sz="3000" b="1" dirty="0">
                <a:solidFill>
                  <a:srgbClr val="FF0000"/>
                </a:solidFill>
                <a:latin typeface="Trebuchet MS"/>
                <a:cs typeface="Trebuchet MS"/>
              </a:rPr>
              <a:t>reimbursable</a:t>
            </a:r>
            <a:r>
              <a:rPr sz="3000" dirty="0">
                <a:latin typeface="Trebuchet MS"/>
                <a:cs typeface="Trebuchet MS"/>
              </a:rPr>
              <a:t>: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involve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payment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seller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for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direct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indirect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costs</a:t>
            </a:r>
            <a:endParaRPr sz="30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Clr>
                <a:srgbClr val="0E6EC5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b="1" dirty="0">
                <a:solidFill>
                  <a:srgbClr val="FF0000"/>
                </a:solidFill>
                <a:latin typeface="Trebuchet MS"/>
                <a:cs typeface="Trebuchet MS"/>
              </a:rPr>
              <a:t>Time</a:t>
            </a:r>
            <a:r>
              <a:rPr sz="3000" b="1" spc="-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sz="3000" b="1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rebuchet MS"/>
                <a:cs typeface="Trebuchet MS"/>
              </a:rPr>
              <a:t>material</a:t>
            </a:r>
            <a:r>
              <a:rPr sz="3000" b="1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rebuchet MS"/>
                <a:cs typeface="Trebuchet MS"/>
              </a:rPr>
              <a:t>contracts</a:t>
            </a:r>
            <a:r>
              <a:rPr sz="3000" dirty="0">
                <a:latin typeface="Trebuchet MS"/>
                <a:cs typeface="Trebuchet MS"/>
              </a:rPr>
              <a:t>: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hybrid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both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fixed-</a:t>
            </a:r>
            <a:r>
              <a:rPr sz="3000" dirty="0">
                <a:latin typeface="Trebuchet MS"/>
                <a:cs typeface="Trebuchet MS"/>
              </a:rPr>
              <a:t>price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and </a:t>
            </a:r>
            <a:r>
              <a:rPr sz="3000" spc="-20" dirty="0">
                <a:latin typeface="Trebuchet MS"/>
                <a:cs typeface="Trebuchet MS"/>
              </a:rPr>
              <a:t>cost-</a:t>
            </a:r>
            <a:r>
              <a:rPr sz="3000" dirty="0">
                <a:latin typeface="Trebuchet MS"/>
                <a:cs typeface="Trebuchet MS"/>
              </a:rPr>
              <a:t>reimbursable,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often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used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by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consultants</a:t>
            </a:r>
            <a:endParaRPr sz="3000">
              <a:latin typeface="Trebuchet MS"/>
              <a:cs typeface="Trebuchet MS"/>
            </a:endParaRPr>
          </a:p>
          <a:p>
            <a:pPr marL="355600" marR="384175" indent="-342900">
              <a:lnSpc>
                <a:spcPct val="100000"/>
              </a:lnSpc>
              <a:spcBef>
                <a:spcPts val="725"/>
              </a:spcBef>
              <a:buClr>
                <a:srgbClr val="0E6EC5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b="1" dirty="0">
                <a:solidFill>
                  <a:srgbClr val="FF0000"/>
                </a:solidFill>
                <a:latin typeface="Trebuchet MS"/>
                <a:cs typeface="Trebuchet MS"/>
              </a:rPr>
              <a:t>Unit</a:t>
            </a:r>
            <a:r>
              <a:rPr sz="3000" b="1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rebuchet MS"/>
                <a:cs typeface="Trebuchet MS"/>
              </a:rPr>
              <a:t>price</a:t>
            </a:r>
            <a:r>
              <a:rPr sz="3000" b="1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000" b="1" dirty="0">
                <a:solidFill>
                  <a:srgbClr val="FF0000"/>
                </a:solidFill>
                <a:latin typeface="Trebuchet MS"/>
                <a:cs typeface="Trebuchet MS"/>
              </a:rPr>
              <a:t>contracts</a:t>
            </a:r>
            <a:r>
              <a:rPr sz="3000" dirty="0">
                <a:latin typeface="Trebuchet MS"/>
                <a:cs typeface="Trebuchet MS"/>
              </a:rPr>
              <a:t>: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require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buyer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pay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seller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a </a:t>
            </a:r>
            <a:r>
              <a:rPr sz="3000" dirty="0">
                <a:latin typeface="Trebuchet MS"/>
                <a:cs typeface="Trebuchet MS"/>
              </a:rPr>
              <a:t>predetermined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amount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per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unit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service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Cost</a:t>
            </a:r>
            <a:r>
              <a:rPr spc="-25" dirty="0"/>
              <a:t> </a:t>
            </a:r>
            <a:r>
              <a:rPr dirty="0"/>
              <a:t>reimbursable</a:t>
            </a:r>
            <a:r>
              <a:rPr spc="-10" dirty="0"/>
              <a:t> contracts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72895"/>
            <a:ext cx="10787380" cy="42214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5600" algn="l"/>
              </a:tabLst>
            </a:pP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Cost</a:t>
            </a:r>
            <a:r>
              <a:rPr sz="3200" b="1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plus</a:t>
            </a:r>
            <a:r>
              <a:rPr sz="3200" b="1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incentive</a:t>
            </a:r>
            <a:r>
              <a:rPr sz="3200" b="1" spc="-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fee</a:t>
            </a:r>
            <a:r>
              <a:rPr sz="3200" b="1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(CPIF):</a:t>
            </a:r>
            <a:r>
              <a:rPr sz="3200" b="1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buyer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pays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seller </a:t>
            </a:r>
            <a:r>
              <a:rPr sz="3200" dirty="0">
                <a:latin typeface="Trebuchet MS"/>
                <a:cs typeface="Trebuchet MS"/>
              </a:rPr>
              <a:t>for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allowable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performance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costs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plus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predetermined </a:t>
            </a:r>
            <a:r>
              <a:rPr sz="3200" dirty="0">
                <a:latin typeface="Trebuchet MS"/>
                <a:cs typeface="Trebuchet MS"/>
              </a:rPr>
              <a:t>fee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incentive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bonus</a:t>
            </a:r>
            <a:endParaRPr sz="3200">
              <a:latin typeface="Trebuchet MS"/>
              <a:cs typeface="Trebuchet MS"/>
            </a:endParaRPr>
          </a:p>
          <a:p>
            <a:pPr marL="355600" marR="36195" indent="-342900">
              <a:lnSpc>
                <a:spcPts val="3460"/>
              </a:lnSpc>
              <a:spcBef>
                <a:spcPts val="755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5600" algn="l"/>
              </a:tabLst>
            </a:pP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Cost</a:t>
            </a:r>
            <a:r>
              <a:rPr sz="3200" b="1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plus</a:t>
            </a:r>
            <a:r>
              <a:rPr sz="3200" b="1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fixed</a:t>
            </a:r>
            <a:r>
              <a:rPr sz="3200" b="1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fee</a:t>
            </a:r>
            <a:r>
              <a:rPr sz="3200" b="1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(CPFF):</a:t>
            </a:r>
            <a:r>
              <a:rPr sz="3200" b="1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buyer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pays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seller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for </a:t>
            </a:r>
            <a:r>
              <a:rPr sz="3200" dirty="0">
                <a:latin typeface="Trebuchet MS"/>
                <a:cs typeface="Trebuchet MS"/>
              </a:rPr>
              <a:t>allowable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performance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costs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plus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fixed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fee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payment </a:t>
            </a:r>
            <a:r>
              <a:rPr sz="3200" dirty="0">
                <a:latin typeface="Trebuchet MS"/>
                <a:cs typeface="Trebuchet MS"/>
              </a:rPr>
              <a:t>usually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based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on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percentage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estimated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costs</a:t>
            </a:r>
            <a:endParaRPr sz="3200">
              <a:latin typeface="Trebuchet MS"/>
              <a:cs typeface="Trebuchet MS"/>
            </a:endParaRPr>
          </a:p>
          <a:p>
            <a:pPr marL="355600" marR="521970" indent="-342900">
              <a:lnSpc>
                <a:spcPct val="90000"/>
              </a:lnSpc>
              <a:spcBef>
                <a:spcPts val="715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5600" algn="l"/>
              </a:tabLst>
            </a:pP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Cost</a:t>
            </a:r>
            <a:r>
              <a:rPr sz="3200" b="1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plus</a:t>
            </a:r>
            <a:r>
              <a:rPr sz="3200" b="1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percentage</a:t>
            </a:r>
            <a:r>
              <a:rPr sz="3200" b="1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3200" b="1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rebuchet MS"/>
                <a:cs typeface="Trebuchet MS"/>
              </a:rPr>
              <a:t>costs</a:t>
            </a:r>
            <a:r>
              <a:rPr sz="3200" b="1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(CPPC):</a:t>
            </a:r>
            <a:r>
              <a:rPr sz="3200" b="1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buyer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pays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seller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for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allowable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performance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costs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plus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a </a:t>
            </a:r>
            <a:r>
              <a:rPr sz="3200" dirty="0">
                <a:latin typeface="Trebuchet MS"/>
                <a:cs typeface="Trebuchet MS"/>
              </a:rPr>
              <a:t>predetermined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percentage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based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on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total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costs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Contract</a:t>
            </a:r>
            <a:r>
              <a:rPr spc="-185" dirty="0"/>
              <a:t> </a:t>
            </a:r>
            <a:r>
              <a:rPr spc="-80" dirty="0"/>
              <a:t>types</a:t>
            </a:r>
            <a:r>
              <a:rPr spc="-180" dirty="0"/>
              <a:t> </a:t>
            </a:r>
            <a:r>
              <a:rPr spc="-65" dirty="0"/>
              <a:t>versus</a:t>
            </a:r>
            <a:r>
              <a:rPr spc="-185" dirty="0"/>
              <a:t> </a:t>
            </a:r>
            <a:r>
              <a:rPr spc="65" dirty="0"/>
              <a:t>risk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7826" y="6456679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 MT"/>
                <a:cs typeface="Arial MT"/>
              </a:rPr>
              <a:t>15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107" y="2060786"/>
            <a:ext cx="8534400" cy="28646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59658" y="6243320"/>
            <a:ext cx="431609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Mekonnen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Wagaw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| Faculty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Computing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|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|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55" dirty="0">
                <a:latin typeface="Times New Roman"/>
                <a:cs typeface="Times New Roman"/>
              </a:rPr>
              <a:t>Bahir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Dar</a:t>
            </a:r>
            <a:endParaRPr sz="14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Times New Roman"/>
                <a:cs typeface="Times New Roman"/>
              </a:rPr>
              <a:t>University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Procurement</a:t>
            </a:r>
            <a:r>
              <a:rPr spc="15" dirty="0"/>
              <a:t> </a:t>
            </a:r>
            <a:r>
              <a:rPr spc="-20" dirty="0"/>
              <a:t>management</a:t>
            </a:r>
            <a:r>
              <a:rPr spc="15" dirty="0"/>
              <a:t> </a:t>
            </a:r>
            <a:r>
              <a:rPr spc="5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32843"/>
            <a:ext cx="10187940" cy="3049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Describes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how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procurement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processes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will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be </a:t>
            </a:r>
            <a:r>
              <a:rPr sz="3200" dirty="0">
                <a:latin typeface="Trebuchet MS"/>
                <a:cs typeface="Trebuchet MS"/>
              </a:rPr>
              <a:t>managed,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from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developing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documentation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for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making </a:t>
            </a:r>
            <a:r>
              <a:rPr sz="3200" dirty="0">
                <a:latin typeface="Trebuchet MS"/>
                <a:cs typeface="Trebuchet MS"/>
              </a:rPr>
              <a:t>outside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purchases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or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acquisitions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contract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closure.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690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4965" algn="l"/>
              </a:tabLst>
            </a:pPr>
            <a:r>
              <a:rPr sz="3200" dirty="0">
                <a:latin typeface="Trebuchet MS"/>
                <a:cs typeface="Trebuchet MS"/>
              </a:rPr>
              <a:t>Contents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vary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based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on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project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needs.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86334"/>
            <a:ext cx="574484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Statement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Work</a:t>
            </a:r>
            <a:r>
              <a:rPr spc="25" dirty="0"/>
              <a:t> </a:t>
            </a:r>
            <a:r>
              <a:rPr spc="-20" dirty="0"/>
              <a:t>(SOW)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53997"/>
            <a:ext cx="10672445" cy="425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44880" indent="-342900">
              <a:lnSpc>
                <a:spcPct val="150000"/>
              </a:lnSpc>
              <a:spcBef>
                <a:spcPts val="100"/>
              </a:spcBef>
              <a:buClr>
                <a:srgbClr val="0E6EC5"/>
              </a:buClr>
              <a:buSzPct val="64000"/>
              <a:buFont typeface="Wingdings"/>
              <a:buChar char=""/>
              <a:tabLst>
                <a:tab pos="355600" algn="l"/>
              </a:tabLst>
            </a:pPr>
            <a:r>
              <a:rPr sz="2500" dirty="0">
                <a:latin typeface="Trebuchet MS"/>
                <a:cs typeface="Trebuchet MS"/>
              </a:rPr>
              <a:t>A</a:t>
            </a:r>
            <a:r>
              <a:rPr sz="2500" spc="-185" dirty="0">
                <a:latin typeface="Trebuchet MS"/>
                <a:cs typeface="Trebuchet MS"/>
              </a:rPr>
              <a:t> </a:t>
            </a:r>
            <a:r>
              <a:rPr sz="2500" b="1" dirty="0">
                <a:solidFill>
                  <a:srgbClr val="FF0000"/>
                </a:solidFill>
                <a:latin typeface="Trebuchet MS"/>
                <a:cs typeface="Trebuchet MS"/>
              </a:rPr>
              <a:t>statement</a:t>
            </a:r>
            <a:r>
              <a:rPr sz="2500" b="1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00" b="1" dirty="0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sz="2500" b="1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00" b="1" dirty="0">
                <a:solidFill>
                  <a:srgbClr val="FF0000"/>
                </a:solidFill>
                <a:latin typeface="Trebuchet MS"/>
                <a:cs typeface="Trebuchet MS"/>
              </a:rPr>
              <a:t>work</a:t>
            </a:r>
            <a:r>
              <a:rPr sz="2500" b="1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is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a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description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of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the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work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required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for</a:t>
            </a:r>
            <a:r>
              <a:rPr sz="2500" spc="-60" dirty="0">
                <a:latin typeface="Trebuchet MS"/>
                <a:cs typeface="Trebuchet MS"/>
              </a:rPr>
              <a:t> </a:t>
            </a:r>
            <a:r>
              <a:rPr sz="2500" spc="-25" dirty="0">
                <a:latin typeface="Trebuchet MS"/>
                <a:cs typeface="Trebuchet MS"/>
              </a:rPr>
              <a:t>the </a:t>
            </a:r>
            <a:r>
              <a:rPr sz="2500" spc="-10" dirty="0">
                <a:latin typeface="Trebuchet MS"/>
                <a:cs typeface="Trebuchet MS"/>
              </a:rPr>
              <a:t>procurement.</a:t>
            </a:r>
            <a:endParaRPr sz="25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50000"/>
              </a:lnSpc>
              <a:spcBef>
                <a:spcPts val="600"/>
              </a:spcBef>
              <a:buClr>
                <a:srgbClr val="0E6EC5"/>
              </a:buClr>
              <a:buSzPct val="64000"/>
              <a:buFont typeface="Wingdings"/>
              <a:buChar char=""/>
              <a:tabLst>
                <a:tab pos="355600" algn="l"/>
              </a:tabLst>
            </a:pPr>
            <a:r>
              <a:rPr sz="2500" dirty="0">
                <a:latin typeface="Trebuchet MS"/>
                <a:cs typeface="Trebuchet MS"/>
              </a:rPr>
              <a:t>If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a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SOW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is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used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as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part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of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a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contract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to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describe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only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the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work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required </a:t>
            </a:r>
            <a:r>
              <a:rPr sz="2500" dirty="0">
                <a:latin typeface="Trebuchet MS"/>
                <a:cs typeface="Trebuchet MS"/>
              </a:rPr>
              <a:t>for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that</a:t>
            </a:r>
            <a:r>
              <a:rPr sz="2500" spc="-7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particular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contract,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it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is</a:t>
            </a:r>
            <a:r>
              <a:rPr sz="2500" spc="-6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called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a</a:t>
            </a:r>
            <a:r>
              <a:rPr sz="2500" spc="-55" dirty="0">
                <a:latin typeface="Trebuchet MS"/>
                <a:cs typeface="Trebuchet MS"/>
              </a:rPr>
              <a:t> </a:t>
            </a:r>
            <a:r>
              <a:rPr sz="2500" b="1" dirty="0">
                <a:latin typeface="Trebuchet MS"/>
                <a:cs typeface="Trebuchet MS"/>
              </a:rPr>
              <a:t>contract</a:t>
            </a:r>
            <a:r>
              <a:rPr sz="2500" b="1" spc="-75" dirty="0">
                <a:latin typeface="Trebuchet MS"/>
                <a:cs typeface="Trebuchet MS"/>
              </a:rPr>
              <a:t> </a:t>
            </a:r>
            <a:r>
              <a:rPr sz="2500" b="1" dirty="0">
                <a:latin typeface="Trebuchet MS"/>
                <a:cs typeface="Trebuchet MS"/>
              </a:rPr>
              <a:t>statement</a:t>
            </a:r>
            <a:r>
              <a:rPr sz="2500" b="1" spc="-65" dirty="0">
                <a:latin typeface="Trebuchet MS"/>
                <a:cs typeface="Trebuchet MS"/>
              </a:rPr>
              <a:t> </a:t>
            </a:r>
            <a:r>
              <a:rPr sz="2500" b="1" dirty="0">
                <a:latin typeface="Trebuchet MS"/>
                <a:cs typeface="Trebuchet MS"/>
              </a:rPr>
              <a:t>of</a:t>
            </a:r>
            <a:r>
              <a:rPr sz="2500" b="1" spc="-60" dirty="0">
                <a:latin typeface="Trebuchet MS"/>
                <a:cs typeface="Trebuchet MS"/>
              </a:rPr>
              <a:t> </a:t>
            </a:r>
            <a:r>
              <a:rPr sz="2500" b="1" spc="-10" dirty="0">
                <a:latin typeface="Trebuchet MS"/>
                <a:cs typeface="Trebuchet MS"/>
              </a:rPr>
              <a:t>work</a:t>
            </a:r>
            <a:r>
              <a:rPr sz="2500" spc="-10" dirty="0">
                <a:latin typeface="Trebuchet MS"/>
                <a:cs typeface="Trebuchet MS"/>
              </a:rPr>
              <a:t>.</a:t>
            </a:r>
            <a:endParaRPr sz="25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105"/>
              </a:spcBef>
              <a:buClr>
                <a:srgbClr val="0E6EC5"/>
              </a:buClr>
              <a:buSzPct val="64000"/>
              <a:buFont typeface="Wingdings"/>
              <a:buChar char=""/>
              <a:tabLst>
                <a:tab pos="354965" algn="l"/>
              </a:tabLst>
            </a:pPr>
            <a:r>
              <a:rPr sz="2500" dirty="0">
                <a:latin typeface="Trebuchet MS"/>
                <a:cs typeface="Trebuchet MS"/>
              </a:rPr>
              <a:t>A</a:t>
            </a:r>
            <a:r>
              <a:rPr sz="2500" spc="-16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SOW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is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a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type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of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scope</a:t>
            </a:r>
            <a:r>
              <a:rPr sz="2500" spc="-35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statement.</a:t>
            </a:r>
            <a:endParaRPr sz="25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100"/>
              </a:spcBef>
              <a:buClr>
                <a:srgbClr val="0E6EC5"/>
              </a:buClr>
              <a:buSzPct val="64000"/>
              <a:buFont typeface="Wingdings"/>
              <a:buChar char=""/>
              <a:tabLst>
                <a:tab pos="354965" algn="l"/>
              </a:tabLst>
            </a:pPr>
            <a:r>
              <a:rPr sz="2500" dirty="0">
                <a:latin typeface="Trebuchet MS"/>
                <a:cs typeface="Trebuchet MS"/>
              </a:rPr>
              <a:t>A</a:t>
            </a:r>
            <a:r>
              <a:rPr sz="2500" spc="-17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good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SOW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gives</a:t>
            </a:r>
            <a:r>
              <a:rPr sz="2500" spc="-3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bidders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a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better</a:t>
            </a:r>
            <a:r>
              <a:rPr sz="2500" spc="-3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understanding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of</a:t>
            </a:r>
            <a:r>
              <a:rPr sz="2500" spc="-4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the</a:t>
            </a:r>
            <a:r>
              <a:rPr sz="2500" spc="-4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buyer’s</a:t>
            </a:r>
            <a:endParaRPr sz="25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1500"/>
              </a:spcBef>
            </a:pPr>
            <a:r>
              <a:rPr sz="2500" spc="-10" dirty="0">
                <a:latin typeface="Trebuchet MS"/>
                <a:cs typeface="Trebuchet MS"/>
              </a:rPr>
              <a:t>expectations.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8950" y="1086358"/>
            <a:ext cx="11104880" cy="5321300"/>
            <a:chOff x="488950" y="1086358"/>
            <a:chExt cx="11104880" cy="5321300"/>
          </a:xfrm>
        </p:grpSpPr>
        <p:sp>
          <p:nvSpPr>
            <p:cNvPr id="3" name="object 3"/>
            <p:cNvSpPr/>
            <p:nvPr/>
          </p:nvSpPr>
          <p:spPr>
            <a:xfrm>
              <a:off x="495300" y="1092708"/>
              <a:ext cx="11087100" cy="5308600"/>
            </a:xfrm>
            <a:custGeom>
              <a:avLst/>
              <a:gdLst/>
              <a:ahLst/>
              <a:cxnLst/>
              <a:rect l="l" t="t" r="r" b="b"/>
              <a:pathLst>
                <a:path w="11087100" h="5308600">
                  <a:moveTo>
                    <a:pt x="11087100" y="0"/>
                  </a:moveTo>
                  <a:lnTo>
                    <a:pt x="0" y="0"/>
                  </a:lnTo>
                  <a:lnTo>
                    <a:pt x="0" y="5308092"/>
                  </a:lnTo>
                  <a:lnTo>
                    <a:pt x="11087100" y="5308092"/>
                  </a:lnTo>
                  <a:lnTo>
                    <a:pt x="11087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5300" y="1092708"/>
              <a:ext cx="11087100" cy="5308600"/>
            </a:xfrm>
            <a:custGeom>
              <a:avLst/>
              <a:gdLst/>
              <a:ahLst/>
              <a:cxnLst/>
              <a:rect l="l" t="t" r="r" b="b"/>
              <a:pathLst>
                <a:path w="11087100" h="5308600">
                  <a:moveTo>
                    <a:pt x="0" y="5308092"/>
                  </a:moveTo>
                  <a:lnTo>
                    <a:pt x="11087100" y="5308092"/>
                  </a:lnTo>
                  <a:lnTo>
                    <a:pt x="11087100" y="0"/>
                  </a:lnTo>
                  <a:lnTo>
                    <a:pt x="0" y="0"/>
                  </a:lnTo>
                  <a:lnTo>
                    <a:pt x="0" y="5308092"/>
                  </a:lnTo>
                  <a:close/>
                </a:path>
              </a:pathLst>
            </a:custGeom>
            <a:ln w="12191">
              <a:solidFill>
                <a:srgbClr val="A4C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1396" y="1092707"/>
              <a:ext cx="11075035" cy="1923414"/>
            </a:xfrm>
            <a:custGeom>
              <a:avLst/>
              <a:gdLst/>
              <a:ahLst/>
              <a:cxnLst/>
              <a:rect l="l" t="t" r="r" b="b"/>
              <a:pathLst>
                <a:path w="11075035" h="1923414">
                  <a:moveTo>
                    <a:pt x="10668" y="1374648"/>
                  </a:moveTo>
                  <a:lnTo>
                    <a:pt x="0" y="1374648"/>
                  </a:lnTo>
                  <a:lnTo>
                    <a:pt x="0" y="1650492"/>
                  </a:lnTo>
                  <a:lnTo>
                    <a:pt x="0" y="1923288"/>
                  </a:lnTo>
                  <a:lnTo>
                    <a:pt x="10668" y="1923288"/>
                  </a:lnTo>
                  <a:lnTo>
                    <a:pt x="10668" y="1650492"/>
                  </a:lnTo>
                  <a:lnTo>
                    <a:pt x="10668" y="1374648"/>
                  </a:lnTo>
                  <a:close/>
                </a:path>
                <a:path w="11075035" h="1923414">
                  <a:moveTo>
                    <a:pt x="10668" y="978420"/>
                  </a:moveTo>
                  <a:lnTo>
                    <a:pt x="0" y="978420"/>
                  </a:lnTo>
                  <a:lnTo>
                    <a:pt x="0" y="1371600"/>
                  </a:lnTo>
                  <a:lnTo>
                    <a:pt x="10668" y="1371600"/>
                  </a:lnTo>
                  <a:lnTo>
                    <a:pt x="10668" y="978420"/>
                  </a:lnTo>
                  <a:close/>
                </a:path>
                <a:path w="11075035" h="1923414">
                  <a:moveTo>
                    <a:pt x="10668" y="705612"/>
                  </a:moveTo>
                  <a:lnTo>
                    <a:pt x="0" y="705612"/>
                  </a:lnTo>
                  <a:lnTo>
                    <a:pt x="0" y="978408"/>
                  </a:lnTo>
                  <a:lnTo>
                    <a:pt x="10668" y="978408"/>
                  </a:lnTo>
                  <a:lnTo>
                    <a:pt x="10668" y="705612"/>
                  </a:lnTo>
                  <a:close/>
                </a:path>
                <a:path w="11075035" h="1923414">
                  <a:moveTo>
                    <a:pt x="10668" y="9156"/>
                  </a:moveTo>
                  <a:lnTo>
                    <a:pt x="0" y="9156"/>
                  </a:lnTo>
                  <a:lnTo>
                    <a:pt x="0" y="306324"/>
                  </a:lnTo>
                  <a:lnTo>
                    <a:pt x="0" y="699516"/>
                  </a:lnTo>
                  <a:lnTo>
                    <a:pt x="10668" y="699516"/>
                  </a:lnTo>
                  <a:lnTo>
                    <a:pt x="10668" y="306324"/>
                  </a:lnTo>
                  <a:lnTo>
                    <a:pt x="10668" y="9156"/>
                  </a:lnTo>
                  <a:close/>
                </a:path>
                <a:path w="11075035" h="1923414">
                  <a:moveTo>
                    <a:pt x="11074908" y="1374648"/>
                  </a:moveTo>
                  <a:lnTo>
                    <a:pt x="11064240" y="1374648"/>
                  </a:lnTo>
                  <a:lnTo>
                    <a:pt x="11064240" y="1650492"/>
                  </a:lnTo>
                  <a:lnTo>
                    <a:pt x="11064240" y="1923288"/>
                  </a:lnTo>
                  <a:lnTo>
                    <a:pt x="11074908" y="1923288"/>
                  </a:lnTo>
                  <a:lnTo>
                    <a:pt x="11074908" y="1650492"/>
                  </a:lnTo>
                  <a:lnTo>
                    <a:pt x="11074908" y="1374648"/>
                  </a:lnTo>
                  <a:close/>
                </a:path>
                <a:path w="11075035" h="1923414">
                  <a:moveTo>
                    <a:pt x="11074908" y="978420"/>
                  </a:moveTo>
                  <a:lnTo>
                    <a:pt x="11064240" y="978420"/>
                  </a:lnTo>
                  <a:lnTo>
                    <a:pt x="11064240" y="1371600"/>
                  </a:lnTo>
                  <a:lnTo>
                    <a:pt x="11074908" y="1371600"/>
                  </a:lnTo>
                  <a:lnTo>
                    <a:pt x="11074908" y="978420"/>
                  </a:lnTo>
                  <a:close/>
                </a:path>
                <a:path w="11075035" h="1923414">
                  <a:moveTo>
                    <a:pt x="11074908" y="705612"/>
                  </a:moveTo>
                  <a:lnTo>
                    <a:pt x="11064240" y="705612"/>
                  </a:lnTo>
                  <a:lnTo>
                    <a:pt x="11064240" y="978408"/>
                  </a:lnTo>
                  <a:lnTo>
                    <a:pt x="11074908" y="978408"/>
                  </a:lnTo>
                  <a:lnTo>
                    <a:pt x="11074908" y="705612"/>
                  </a:lnTo>
                  <a:close/>
                </a:path>
                <a:path w="11075035" h="1923414">
                  <a:moveTo>
                    <a:pt x="11074908" y="9156"/>
                  </a:moveTo>
                  <a:lnTo>
                    <a:pt x="11064240" y="9156"/>
                  </a:lnTo>
                  <a:lnTo>
                    <a:pt x="11064240" y="306324"/>
                  </a:lnTo>
                  <a:lnTo>
                    <a:pt x="11064240" y="699516"/>
                  </a:lnTo>
                  <a:lnTo>
                    <a:pt x="11074908" y="699516"/>
                  </a:lnTo>
                  <a:lnTo>
                    <a:pt x="11074908" y="306324"/>
                  </a:lnTo>
                  <a:lnTo>
                    <a:pt x="11074908" y="9156"/>
                  </a:lnTo>
                  <a:close/>
                </a:path>
                <a:path w="11075035" h="1923414">
                  <a:moveTo>
                    <a:pt x="11074908" y="0"/>
                  </a:moveTo>
                  <a:lnTo>
                    <a:pt x="11064240" y="0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9144"/>
                  </a:lnTo>
                  <a:lnTo>
                    <a:pt x="10668" y="9144"/>
                  </a:lnTo>
                  <a:lnTo>
                    <a:pt x="11064240" y="9144"/>
                  </a:lnTo>
                  <a:lnTo>
                    <a:pt x="11074908" y="9144"/>
                  </a:lnTo>
                  <a:lnTo>
                    <a:pt x="11074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Statement</a:t>
            </a:r>
            <a:r>
              <a:rPr sz="4400" spc="-120" dirty="0"/>
              <a:t> </a:t>
            </a:r>
            <a:r>
              <a:rPr sz="4400" dirty="0"/>
              <a:t>of</a:t>
            </a:r>
            <a:r>
              <a:rPr sz="4400" spc="-100" dirty="0"/>
              <a:t> </a:t>
            </a:r>
            <a:r>
              <a:rPr sz="4400" spc="50" dirty="0"/>
              <a:t>Work</a:t>
            </a:r>
            <a:r>
              <a:rPr sz="4400" spc="-105" dirty="0"/>
              <a:t> </a:t>
            </a:r>
            <a:r>
              <a:rPr sz="4400" spc="-20" dirty="0"/>
              <a:t>(SOW)</a:t>
            </a:r>
            <a:r>
              <a:rPr sz="4400" spc="-130" dirty="0"/>
              <a:t> </a:t>
            </a:r>
            <a:r>
              <a:rPr sz="4400" spc="-10" dirty="0"/>
              <a:t>Template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633171" y="1068814"/>
            <a:ext cx="8804275" cy="220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1225" marR="5080" indent="-899160">
              <a:lnSpc>
                <a:spcPct val="114100"/>
              </a:lnSpc>
              <a:spcBef>
                <a:spcPts val="100"/>
              </a:spcBef>
              <a:buFont typeface="Arial MT"/>
              <a:buAutoNum type="romanUcPeriod"/>
              <a:tabLst>
                <a:tab pos="911225" algn="l"/>
                <a:tab pos="2963545" algn="l"/>
              </a:tabLst>
            </a:pPr>
            <a:r>
              <a:rPr sz="2400" b="1" baseline="1736" dirty="0">
                <a:solidFill>
                  <a:srgbClr val="252525"/>
                </a:solidFill>
                <a:latin typeface="Arial"/>
                <a:cs typeface="Arial"/>
              </a:rPr>
              <a:t>Scope</a:t>
            </a:r>
            <a:r>
              <a:rPr sz="2400" b="1" spc="-30" baseline="1736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b="1" baseline="1736" dirty="0">
                <a:solidFill>
                  <a:srgbClr val="252525"/>
                </a:solidFill>
                <a:latin typeface="Arial"/>
                <a:cs typeface="Arial"/>
              </a:rPr>
              <a:t>of </a:t>
            </a:r>
            <a:r>
              <a:rPr sz="2400" b="1" spc="-15" baseline="1736" dirty="0">
                <a:solidFill>
                  <a:srgbClr val="252525"/>
                </a:solidFill>
                <a:latin typeface="Arial"/>
                <a:cs typeface="Arial"/>
              </a:rPr>
              <a:t>Work:</a:t>
            </a:r>
            <a:r>
              <a:rPr sz="2400" b="1" baseline="1736" dirty="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Describe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work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to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be</a:t>
            </a: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done</a:t>
            </a: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to</a:t>
            </a:r>
            <a:r>
              <a:rPr sz="16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detail.</a:t>
            </a: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Specify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hardware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and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software</a:t>
            </a:r>
            <a:r>
              <a:rPr sz="16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involved</a:t>
            </a:r>
            <a:r>
              <a:rPr sz="1600" spc="-6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and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exact</a:t>
            </a:r>
            <a:r>
              <a:rPr sz="16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nature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of</a:t>
            </a:r>
            <a:r>
              <a:rPr sz="1600" spc="-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work.</a:t>
            </a:r>
            <a:endParaRPr sz="1600">
              <a:latin typeface="Arial MT"/>
              <a:cs typeface="Arial MT"/>
            </a:endParaRPr>
          </a:p>
          <a:p>
            <a:pPr marL="911225" marR="315595" indent="-899160">
              <a:lnSpc>
                <a:spcPct val="112000"/>
              </a:lnSpc>
              <a:spcBef>
                <a:spcPts val="990"/>
              </a:spcBef>
              <a:buFont typeface="Arial MT"/>
              <a:buAutoNum type="romanUcPeriod"/>
              <a:tabLst>
                <a:tab pos="911225" algn="l"/>
                <a:tab pos="3362960" algn="l"/>
              </a:tabLst>
            </a:pPr>
            <a:r>
              <a:rPr sz="2400" b="1" baseline="1736" dirty="0">
                <a:solidFill>
                  <a:srgbClr val="252525"/>
                </a:solidFill>
                <a:latin typeface="Arial"/>
                <a:cs typeface="Arial"/>
              </a:rPr>
              <a:t>Location</a:t>
            </a:r>
            <a:r>
              <a:rPr sz="2400" b="1" spc="-15" baseline="1736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b="1" baseline="1736" dirty="0">
                <a:solidFill>
                  <a:srgbClr val="252525"/>
                </a:solidFill>
                <a:latin typeface="Arial"/>
                <a:cs typeface="Arial"/>
              </a:rPr>
              <a:t>of</a:t>
            </a:r>
            <a:r>
              <a:rPr sz="2400" b="1" spc="-60" baseline="1736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b="1" spc="-30" baseline="1736" dirty="0">
                <a:solidFill>
                  <a:srgbClr val="252525"/>
                </a:solidFill>
                <a:latin typeface="Arial"/>
                <a:cs typeface="Arial"/>
              </a:rPr>
              <a:t>Work:</a:t>
            </a:r>
            <a:r>
              <a:rPr sz="2400" b="1" baseline="1736" dirty="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Describe</a:t>
            </a:r>
            <a:r>
              <a:rPr sz="1600" spc="-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where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work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must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be</a:t>
            </a:r>
            <a:r>
              <a:rPr sz="16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performed.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Specify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the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location</a:t>
            </a:r>
            <a:r>
              <a:rPr sz="1600" spc="-6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of</a:t>
            </a:r>
            <a:r>
              <a:rPr sz="16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hardware</a:t>
            </a:r>
            <a:r>
              <a:rPr sz="16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and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software</a:t>
            </a:r>
            <a:r>
              <a:rPr sz="16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and</a:t>
            </a:r>
            <a:r>
              <a:rPr sz="1600" spc="-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where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people</a:t>
            </a:r>
            <a:r>
              <a:rPr sz="1600" spc="-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must</a:t>
            </a:r>
            <a:r>
              <a:rPr sz="16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perform</a:t>
            </a:r>
            <a:r>
              <a:rPr sz="16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r>
              <a:rPr sz="1600" spc="-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work</a:t>
            </a:r>
            <a:endParaRPr sz="1600">
              <a:latin typeface="Arial MT"/>
              <a:cs typeface="Arial MT"/>
            </a:endParaRPr>
          </a:p>
          <a:p>
            <a:pPr marL="911225" marR="175895" indent="-899160">
              <a:lnSpc>
                <a:spcPct val="112799"/>
              </a:lnSpc>
              <a:spcBef>
                <a:spcPts val="960"/>
              </a:spcBef>
              <a:buFont typeface="Arial MT"/>
              <a:buAutoNum type="romanUcPeriod"/>
              <a:tabLst>
                <a:tab pos="911225" algn="l"/>
                <a:tab pos="3977004" algn="l"/>
              </a:tabLst>
            </a:pPr>
            <a:r>
              <a:rPr sz="2400" b="1" baseline="1736" dirty="0">
                <a:solidFill>
                  <a:srgbClr val="252525"/>
                </a:solidFill>
                <a:latin typeface="Arial"/>
                <a:cs typeface="Arial"/>
              </a:rPr>
              <a:t>Period</a:t>
            </a:r>
            <a:r>
              <a:rPr sz="2400" b="1" spc="-52" baseline="1736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b="1" baseline="1736" dirty="0">
                <a:solidFill>
                  <a:srgbClr val="252525"/>
                </a:solidFill>
                <a:latin typeface="Arial"/>
                <a:cs typeface="Arial"/>
              </a:rPr>
              <a:t>of</a:t>
            </a:r>
            <a:r>
              <a:rPr sz="2400" b="1" spc="-30" baseline="1736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b="1" spc="-15" baseline="1736" dirty="0">
                <a:solidFill>
                  <a:srgbClr val="252525"/>
                </a:solidFill>
                <a:latin typeface="Arial"/>
                <a:cs typeface="Arial"/>
              </a:rPr>
              <a:t>Performance:</a:t>
            </a:r>
            <a:r>
              <a:rPr sz="2400" b="1" baseline="1736" dirty="0">
                <a:solidFill>
                  <a:srgbClr val="252525"/>
                </a:solidFill>
                <a:latin typeface="Arial"/>
                <a:cs typeface="Arial"/>
              </a:rPr>
              <a:t>	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Specify</a:t>
            </a: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when</a:t>
            </a:r>
            <a:r>
              <a:rPr sz="1600" spc="-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r>
              <a:rPr sz="16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work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is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expected</a:t>
            </a:r>
            <a:r>
              <a:rPr sz="16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to</a:t>
            </a:r>
            <a:r>
              <a:rPr sz="16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start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and</a:t>
            </a:r>
            <a:r>
              <a:rPr sz="16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end,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working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hours,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number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of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hours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that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can</a:t>
            </a:r>
            <a:r>
              <a:rPr sz="1600" spc="-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be</a:t>
            </a: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billed</a:t>
            </a:r>
            <a:r>
              <a:rPr sz="1600" spc="-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per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week,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where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work</a:t>
            </a:r>
            <a:r>
              <a:rPr sz="16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must</a:t>
            </a:r>
            <a:endParaRPr sz="1600">
              <a:latin typeface="Arial MT"/>
              <a:cs typeface="Arial MT"/>
            </a:endParaRPr>
          </a:p>
          <a:p>
            <a:pPr marL="911225">
              <a:lnSpc>
                <a:spcPct val="100000"/>
              </a:lnSpc>
              <a:spcBef>
                <a:spcPts val="270"/>
              </a:spcBef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be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performed, and</a:t>
            </a: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related</a:t>
            </a:r>
            <a:r>
              <a:rPr sz="16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schedule</a:t>
            </a:r>
            <a:r>
              <a:rPr sz="1600" spc="-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information.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1396" y="3020580"/>
            <a:ext cx="11075035" cy="3260090"/>
          </a:xfrm>
          <a:custGeom>
            <a:avLst/>
            <a:gdLst/>
            <a:ahLst/>
            <a:cxnLst/>
            <a:rect l="l" t="t" r="r" b="b"/>
            <a:pathLst>
              <a:path w="11075035" h="3260090">
                <a:moveTo>
                  <a:pt x="10668" y="2685275"/>
                </a:moveTo>
                <a:lnTo>
                  <a:pt x="0" y="2685275"/>
                </a:lnTo>
                <a:lnTo>
                  <a:pt x="0" y="2953499"/>
                </a:lnTo>
                <a:lnTo>
                  <a:pt x="0" y="2958071"/>
                </a:lnTo>
                <a:lnTo>
                  <a:pt x="0" y="3250679"/>
                </a:lnTo>
                <a:lnTo>
                  <a:pt x="10668" y="3250679"/>
                </a:lnTo>
                <a:lnTo>
                  <a:pt x="10668" y="2958071"/>
                </a:lnTo>
                <a:lnTo>
                  <a:pt x="10668" y="2953499"/>
                </a:lnTo>
                <a:lnTo>
                  <a:pt x="10668" y="2685275"/>
                </a:lnTo>
                <a:close/>
              </a:path>
              <a:path w="11075035" h="3260090">
                <a:moveTo>
                  <a:pt x="10668" y="2013191"/>
                </a:moveTo>
                <a:lnTo>
                  <a:pt x="0" y="2013191"/>
                </a:lnTo>
                <a:lnTo>
                  <a:pt x="0" y="2406383"/>
                </a:lnTo>
                <a:lnTo>
                  <a:pt x="0" y="2679179"/>
                </a:lnTo>
                <a:lnTo>
                  <a:pt x="10668" y="2679179"/>
                </a:lnTo>
                <a:lnTo>
                  <a:pt x="10668" y="2406383"/>
                </a:lnTo>
                <a:lnTo>
                  <a:pt x="10668" y="2013191"/>
                </a:lnTo>
                <a:close/>
              </a:path>
              <a:path w="11075035" h="3260090">
                <a:moveTo>
                  <a:pt x="10668" y="1341107"/>
                </a:moveTo>
                <a:lnTo>
                  <a:pt x="0" y="1341107"/>
                </a:lnTo>
                <a:lnTo>
                  <a:pt x="0" y="1735823"/>
                </a:lnTo>
                <a:lnTo>
                  <a:pt x="0" y="2008619"/>
                </a:lnTo>
                <a:lnTo>
                  <a:pt x="10668" y="2008619"/>
                </a:lnTo>
                <a:lnTo>
                  <a:pt x="10668" y="1735823"/>
                </a:lnTo>
                <a:lnTo>
                  <a:pt x="10668" y="1341107"/>
                </a:lnTo>
                <a:close/>
              </a:path>
              <a:path w="11075035" h="3260090">
                <a:moveTo>
                  <a:pt x="10668" y="670547"/>
                </a:moveTo>
                <a:lnTo>
                  <a:pt x="0" y="670547"/>
                </a:lnTo>
                <a:lnTo>
                  <a:pt x="0" y="1063739"/>
                </a:lnTo>
                <a:lnTo>
                  <a:pt x="0" y="1338059"/>
                </a:lnTo>
                <a:lnTo>
                  <a:pt x="10668" y="1338059"/>
                </a:lnTo>
                <a:lnTo>
                  <a:pt x="10668" y="1063739"/>
                </a:lnTo>
                <a:lnTo>
                  <a:pt x="10668" y="670547"/>
                </a:lnTo>
                <a:close/>
              </a:path>
              <a:path w="11075035" h="3260090">
                <a:moveTo>
                  <a:pt x="10668" y="0"/>
                </a:moveTo>
                <a:lnTo>
                  <a:pt x="0" y="0"/>
                </a:lnTo>
                <a:lnTo>
                  <a:pt x="0" y="391655"/>
                </a:lnTo>
                <a:lnTo>
                  <a:pt x="0" y="665975"/>
                </a:lnTo>
                <a:lnTo>
                  <a:pt x="10668" y="665975"/>
                </a:lnTo>
                <a:lnTo>
                  <a:pt x="10668" y="391655"/>
                </a:lnTo>
                <a:lnTo>
                  <a:pt x="10668" y="0"/>
                </a:lnTo>
                <a:close/>
              </a:path>
              <a:path w="11075035" h="3260090">
                <a:moveTo>
                  <a:pt x="11074908" y="3250692"/>
                </a:moveTo>
                <a:lnTo>
                  <a:pt x="11064240" y="3250692"/>
                </a:lnTo>
                <a:lnTo>
                  <a:pt x="10668" y="3250692"/>
                </a:lnTo>
                <a:lnTo>
                  <a:pt x="0" y="3250692"/>
                </a:lnTo>
                <a:lnTo>
                  <a:pt x="0" y="3259823"/>
                </a:lnTo>
                <a:lnTo>
                  <a:pt x="10668" y="3259823"/>
                </a:lnTo>
                <a:lnTo>
                  <a:pt x="11064240" y="3259823"/>
                </a:lnTo>
                <a:lnTo>
                  <a:pt x="11074908" y="3259823"/>
                </a:lnTo>
                <a:lnTo>
                  <a:pt x="11074908" y="3250692"/>
                </a:lnTo>
                <a:close/>
              </a:path>
              <a:path w="11075035" h="3260090">
                <a:moveTo>
                  <a:pt x="11074908" y="2685275"/>
                </a:moveTo>
                <a:lnTo>
                  <a:pt x="11064240" y="2685275"/>
                </a:lnTo>
                <a:lnTo>
                  <a:pt x="11064240" y="2953499"/>
                </a:lnTo>
                <a:lnTo>
                  <a:pt x="11064240" y="2958071"/>
                </a:lnTo>
                <a:lnTo>
                  <a:pt x="11064240" y="3250679"/>
                </a:lnTo>
                <a:lnTo>
                  <a:pt x="11074908" y="3250679"/>
                </a:lnTo>
                <a:lnTo>
                  <a:pt x="11074908" y="2958071"/>
                </a:lnTo>
                <a:lnTo>
                  <a:pt x="11074908" y="2953499"/>
                </a:lnTo>
                <a:lnTo>
                  <a:pt x="11074908" y="2685275"/>
                </a:lnTo>
                <a:close/>
              </a:path>
              <a:path w="11075035" h="3260090">
                <a:moveTo>
                  <a:pt x="11074908" y="2013191"/>
                </a:moveTo>
                <a:lnTo>
                  <a:pt x="11064240" y="2013191"/>
                </a:lnTo>
                <a:lnTo>
                  <a:pt x="11064240" y="2406383"/>
                </a:lnTo>
                <a:lnTo>
                  <a:pt x="11064240" y="2679179"/>
                </a:lnTo>
                <a:lnTo>
                  <a:pt x="11074908" y="2679179"/>
                </a:lnTo>
                <a:lnTo>
                  <a:pt x="11074908" y="2406383"/>
                </a:lnTo>
                <a:lnTo>
                  <a:pt x="11074908" y="2013191"/>
                </a:lnTo>
                <a:close/>
              </a:path>
              <a:path w="11075035" h="3260090">
                <a:moveTo>
                  <a:pt x="11074908" y="1341107"/>
                </a:moveTo>
                <a:lnTo>
                  <a:pt x="11064240" y="1341107"/>
                </a:lnTo>
                <a:lnTo>
                  <a:pt x="11064240" y="1735823"/>
                </a:lnTo>
                <a:lnTo>
                  <a:pt x="11064240" y="2008619"/>
                </a:lnTo>
                <a:lnTo>
                  <a:pt x="11074908" y="2008619"/>
                </a:lnTo>
                <a:lnTo>
                  <a:pt x="11074908" y="1735823"/>
                </a:lnTo>
                <a:lnTo>
                  <a:pt x="11074908" y="1341107"/>
                </a:lnTo>
                <a:close/>
              </a:path>
              <a:path w="11075035" h="3260090">
                <a:moveTo>
                  <a:pt x="11074908" y="670547"/>
                </a:moveTo>
                <a:lnTo>
                  <a:pt x="11064240" y="670547"/>
                </a:lnTo>
                <a:lnTo>
                  <a:pt x="11064240" y="1063739"/>
                </a:lnTo>
                <a:lnTo>
                  <a:pt x="11064240" y="1338059"/>
                </a:lnTo>
                <a:lnTo>
                  <a:pt x="11074908" y="1338059"/>
                </a:lnTo>
                <a:lnTo>
                  <a:pt x="11074908" y="1063739"/>
                </a:lnTo>
                <a:lnTo>
                  <a:pt x="11074908" y="670547"/>
                </a:lnTo>
                <a:close/>
              </a:path>
              <a:path w="11075035" h="3260090">
                <a:moveTo>
                  <a:pt x="11074908" y="0"/>
                </a:moveTo>
                <a:lnTo>
                  <a:pt x="11064240" y="0"/>
                </a:lnTo>
                <a:lnTo>
                  <a:pt x="11064240" y="391655"/>
                </a:lnTo>
                <a:lnTo>
                  <a:pt x="11064240" y="665975"/>
                </a:lnTo>
                <a:lnTo>
                  <a:pt x="11074908" y="665975"/>
                </a:lnTo>
                <a:lnTo>
                  <a:pt x="11074908" y="391655"/>
                </a:lnTo>
                <a:lnTo>
                  <a:pt x="110749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3171" y="3395548"/>
            <a:ext cx="2559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IV.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9450" y="3395548"/>
            <a:ext cx="4810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List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specific</a:t>
            </a:r>
            <a:r>
              <a:rPr sz="16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deliverables,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describe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them</a:t>
            </a:r>
            <a:r>
              <a:rPr sz="16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in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detail,</a:t>
            </a:r>
            <a:r>
              <a:rPr sz="16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and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3171" y="4067378"/>
            <a:ext cx="186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5" dirty="0">
                <a:solidFill>
                  <a:srgbClr val="252525"/>
                </a:solidFill>
                <a:latin typeface="Arial MT"/>
                <a:cs typeface="Arial MT"/>
              </a:rPr>
              <a:t>V.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1747" y="3354222"/>
            <a:ext cx="2441575" cy="97916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b="1" spc="-10" dirty="0">
                <a:solidFill>
                  <a:srgbClr val="252525"/>
                </a:solidFill>
                <a:latin typeface="Arial"/>
                <a:cs typeface="Arial"/>
              </a:rPr>
              <a:t>Deliverables</a:t>
            </a:r>
            <a:r>
              <a:rPr sz="1600" b="1" spc="-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Arial"/>
                <a:cs typeface="Arial"/>
              </a:rPr>
              <a:t>Schedule: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specify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when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they</a:t>
            </a:r>
            <a:r>
              <a:rPr sz="16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are</a:t>
            </a:r>
            <a:r>
              <a:rPr sz="16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due.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600" b="1" dirty="0">
                <a:solidFill>
                  <a:srgbClr val="252525"/>
                </a:solidFill>
                <a:latin typeface="Arial"/>
                <a:cs typeface="Arial"/>
              </a:rPr>
              <a:t>Applicable</a:t>
            </a:r>
            <a:r>
              <a:rPr sz="1600" b="1" spc="-6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Arial"/>
                <a:cs typeface="Arial"/>
              </a:rPr>
              <a:t>Standards: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9797" y="4067378"/>
            <a:ext cx="50507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Specify</a:t>
            </a: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any</a:t>
            </a:r>
            <a:r>
              <a:rPr sz="16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company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or</a:t>
            </a:r>
            <a:r>
              <a:rPr sz="16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industry-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specific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standards</a:t>
            </a:r>
            <a:r>
              <a:rPr sz="16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that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1747" y="4345940"/>
            <a:ext cx="3233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are</a:t>
            </a:r>
            <a:r>
              <a:rPr sz="1600" spc="-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relevant</a:t>
            </a: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to</a:t>
            </a: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performing</a:t>
            </a:r>
            <a:r>
              <a:rPr sz="16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work.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3171" y="4739766"/>
            <a:ext cx="273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VI.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76090" y="4739766"/>
            <a:ext cx="5120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Describe</a:t>
            </a: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how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buyer organization</a:t>
            </a: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will</a:t>
            </a: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determine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if</a:t>
            </a:r>
            <a:r>
              <a:rPr sz="1600" spc="-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3171" y="5411520"/>
            <a:ext cx="330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VII.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1747" y="4694944"/>
            <a:ext cx="2212340" cy="9804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b="1" dirty="0">
                <a:solidFill>
                  <a:srgbClr val="252525"/>
                </a:solidFill>
                <a:latin typeface="Arial"/>
                <a:cs typeface="Arial"/>
              </a:rPr>
              <a:t>Acceptance</a:t>
            </a:r>
            <a:r>
              <a:rPr sz="1600" b="1" spc="-7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Arial"/>
                <a:cs typeface="Arial"/>
              </a:rPr>
              <a:t>Criteria: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work is</a:t>
            </a:r>
            <a:r>
              <a:rPr sz="1600" spc="-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acceptable.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600" b="1" dirty="0">
                <a:solidFill>
                  <a:srgbClr val="252525"/>
                </a:solidFill>
                <a:latin typeface="Arial"/>
                <a:cs typeface="Arial"/>
              </a:rPr>
              <a:t>Special</a:t>
            </a:r>
            <a:r>
              <a:rPr sz="1600" b="1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Arial"/>
                <a:cs typeface="Arial"/>
              </a:rPr>
              <a:t>Requirements: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92497" y="5411520"/>
            <a:ext cx="4900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Specify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any</a:t>
            </a:r>
            <a:r>
              <a:rPr sz="16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special</a:t>
            </a:r>
            <a:r>
              <a:rPr sz="1600" spc="-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requirements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such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as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hardware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or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1747" y="5664223"/>
            <a:ext cx="7149465" cy="5626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software</a:t>
            </a:r>
            <a:r>
              <a:rPr sz="16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certifications,</a:t>
            </a:r>
            <a:r>
              <a:rPr sz="1600" spc="-6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minimum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degree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or</a:t>
            </a: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experience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level</a:t>
            </a:r>
            <a:r>
              <a:rPr sz="1600" spc="-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of</a:t>
            </a: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personnel,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travel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requirements,</a:t>
            </a:r>
            <a:r>
              <a:rPr sz="1600" spc="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and so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on.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Plan</a:t>
            </a:r>
            <a:r>
              <a:rPr spc="-15" dirty="0"/>
              <a:t> </a:t>
            </a:r>
            <a:r>
              <a:rPr spc="-10" dirty="0"/>
              <a:t>contracting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3204" y="1441526"/>
            <a:ext cx="10667365" cy="470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82295" indent="-283845">
              <a:lnSpc>
                <a:spcPct val="100000"/>
              </a:lnSpc>
              <a:spcBef>
                <a:spcPts val="100"/>
              </a:spcBef>
              <a:buSzPct val="64583"/>
              <a:buFont typeface="Cambria"/>
              <a:buChar char="◾"/>
              <a:tabLst>
                <a:tab pos="295910" algn="l"/>
              </a:tabLst>
            </a:pPr>
            <a:r>
              <a:rPr sz="2400" dirty="0">
                <a:latin typeface="Trebuchet MS"/>
                <a:cs typeface="Trebuchet MS"/>
              </a:rPr>
              <a:t>Involves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preparing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several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documents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needed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potential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sellers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to </a:t>
            </a:r>
            <a:r>
              <a:rPr sz="2400" dirty="0">
                <a:latin typeface="Trebuchet MS"/>
                <a:cs typeface="Trebuchet MS"/>
              </a:rPr>
              <a:t>prepare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their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responses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determining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evaluation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criteria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contract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award.</a:t>
            </a:r>
            <a:endParaRPr sz="2400">
              <a:latin typeface="Trebuchet MS"/>
              <a:cs typeface="Trebuchet MS"/>
            </a:endParaRPr>
          </a:p>
          <a:p>
            <a:pPr marL="295910" indent="-28321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64583"/>
              <a:buFont typeface="Cambria"/>
              <a:buChar char="◾"/>
              <a:tabLst>
                <a:tab pos="295910" algn="l"/>
              </a:tabLst>
            </a:pP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Request</a:t>
            </a:r>
            <a:r>
              <a:rPr sz="2400" b="1" spc="-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2400" b="1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Proposals</a:t>
            </a:r>
            <a:r>
              <a:rPr sz="2400" b="1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(RFP)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sz="24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solicit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proposals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from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prospective</a:t>
            </a:r>
            <a:endParaRPr sz="2400">
              <a:latin typeface="Trebuchet MS"/>
              <a:cs typeface="Trebuchet MS"/>
            </a:endParaRPr>
          </a:p>
          <a:p>
            <a:pPr marL="295910">
              <a:lnSpc>
                <a:spcPct val="100000"/>
              </a:lnSpc>
            </a:pPr>
            <a:r>
              <a:rPr sz="2400" spc="-10" dirty="0">
                <a:latin typeface="Trebuchet MS"/>
                <a:cs typeface="Trebuchet MS"/>
              </a:rPr>
              <a:t>sellers.</a:t>
            </a:r>
            <a:endParaRPr sz="2400">
              <a:latin typeface="Trebuchet MS"/>
              <a:cs typeface="Trebuchet MS"/>
            </a:endParaRPr>
          </a:p>
          <a:p>
            <a:pPr marL="634365" marR="203835" lvl="1" indent="-247650">
              <a:lnSpc>
                <a:spcPct val="100000"/>
              </a:lnSpc>
              <a:spcBef>
                <a:spcPts val="580"/>
              </a:spcBef>
              <a:buClr>
                <a:srgbClr val="0C60AD"/>
              </a:buClr>
              <a:buSzPct val="60416"/>
              <a:buFont typeface="Wingdings"/>
              <a:buChar char=""/>
              <a:tabLst>
                <a:tab pos="634365" algn="l"/>
              </a:tabLst>
            </a:pP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proposal</a:t>
            </a:r>
            <a:r>
              <a:rPr sz="2400" b="1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document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prepared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by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seller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there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are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different </a:t>
            </a:r>
            <a:r>
              <a:rPr sz="2400" dirty="0">
                <a:latin typeface="Trebuchet MS"/>
                <a:cs typeface="Trebuchet MS"/>
              </a:rPr>
              <a:t>approaches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meeting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buyer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needs.</a:t>
            </a:r>
            <a:endParaRPr sz="2400">
              <a:latin typeface="Trebuchet MS"/>
              <a:cs typeface="Trebuchet MS"/>
            </a:endParaRPr>
          </a:p>
          <a:p>
            <a:pPr marL="295910" marR="5080" indent="-28384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64583"/>
              <a:buFont typeface="Cambria"/>
              <a:buChar char="◾"/>
              <a:tabLst>
                <a:tab pos="295910" algn="l"/>
              </a:tabLst>
            </a:pP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Requests</a:t>
            </a:r>
            <a:r>
              <a:rPr sz="2400" b="1" spc="-5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2400" b="1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Quotes</a:t>
            </a:r>
            <a:r>
              <a:rPr sz="2400" b="1" spc="-4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(RFQ)</a:t>
            </a:r>
            <a:r>
              <a:rPr sz="2400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solicit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quotes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or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bids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from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prospective suppliers.</a:t>
            </a:r>
            <a:endParaRPr sz="2400">
              <a:latin typeface="Trebuchet MS"/>
              <a:cs typeface="Trebuchet MS"/>
            </a:endParaRPr>
          </a:p>
          <a:p>
            <a:pPr marL="634365" marR="111760" lvl="1" indent="-247650">
              <a:lnSpc>
                <a:spcPct val="100000"/>
              </a:lnSpc>
              <a:spcBef>
                <a:spcPts val="575"/>
              </a:spcBef>
              <a:buClr>
                <a:srgbClr val="0C60AD"/>
              </a:buClr>
              <a:buSzPct val="60416"/>
              <a:buFont typeface="Wingdings"/>
              <a:buChar char=""/>
              <a:tabLst>
                <a:tab pos="634365" algn="l"/>
              </a:tabLst>
            </a:pP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bid</a:t>
            </a:r>
            <a:r>
              <a:rPr sz="2400" dirty="0">
                <a:latin typeface="Trebuchet MS"/>
                <a:cs typeface="Trebuchet MS"/>
              </a:rPr>
              <a:t>,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also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called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tender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or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quote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(short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quotation),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document </a:t>
            </a:r>
            <a:r>
              <a:rPr sz="2400" dirty="0">
                <a:latin typeface="Trebuchet MS"/>
                <a:cs typeface="Trebuchet MS"/>
              </a:rPr>
              <a:t>prepared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by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sellers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providing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pricing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standard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items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that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have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been </a:t>
            </a:r>
            <a:r>
              <a:rPr sz="2400" dirty="0">
                <a:latin typeface="Trebuchet MS"/>
                <a:cs typeface="Trebuchet MS"/>
              </a:rPr>
              <a:t>clearly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defined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by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buyer.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40" dirty="0"/>
              <a:t>What</a:t>
            </a:r>
            <a:r>
              <a:rPr sz="4400" spc="-95" dirty="0"/>
              <a:t> </a:t>
            </a:r>
            <a:r>
              <a:rPr sz="4400" dirty="0"/>
              <a:t>is</a:t>
            </a:r>
            <a:r>
              <a:rPr sz="4400" spc="-75" dirty="0"/>
              <a:t> </a:t>
            </a:r>
            <a:r>
              <a:rPr sz="4400" dirty="0"/>
              <a:t>project</a:t>
            </a:r>
            <a:r>
              <a:rPr sz="4400" spc="-95" dirty="0"/>
              <a:t> </a:t>
            </a:r>
            <a:r>
              <a:rPr sz="4400" dirty="0"/>
              <a:t>procurement</a:t>
            </a:r>
            <a:r>
              <a:rPr sz="4400" spc="-100" dirty="0"/>
              <a:t> </a:t>
            </a:r>
            <a:r>
              <a:rPr sz="4400" spc="-20" dirty="0"/>
              <a:t>management?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1240028"/>
            <a:ext cx="10323195" cy="463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Clr>
                <a:srgbClr val="0E6E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rebuchet MS"/>
                <a:cs typeface="Trebuchet MS"/>
              </a:rPr>
              <a:t>It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part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project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management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that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includes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processes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required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rebuchet MS"/>
                <a:cs typeface="Trebuchet MS"/>
              </a:rPr>
              <a:t>to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acquire</a:t>
            </a:r>
            <a:r>
              <a:rPr sz="2400" b="1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goods</a:t>
            </a:r>
            <a:r>
              <a:rPr sz="2400" b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sz="2400" b="1" spc="-4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services</a:t>
            </a:r>
            <a:r>
              <a:rPr sz="2400" b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attain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project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scope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from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outside</a:t>
            </a:r>
            <a:r>
              <a:rPr sz="2400" b="1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performing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organization.</a:t>
            </a:r>
            <a:endParaRPr sz="24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014"/>
              </a:spcBef>
              <a:buClr>
                <a:srgbClr val="0E6EC5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Trebuchet MS"/>
                <a:cs typeface="Trebuchet MS"/>
              </a:rPr>
              <a:t>Other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terms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include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rebuchet MS"/>
                <a:cs typeface="Trebuchet MS"/>
              </a:rPr>
              <a:t>purchasing</a:t>
            </a:r>
            <a:r>
              <a:rPr sz="2400" b="1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rebuchet MS"/>
                <a:cs typeface="Trebuchet MS"/>
              </a:rPr>
              <a:t>outsourcing</a:t>
            </a:r>
            <a:endParaRPr sz="2400">
              <a:latin typeface="Trebuchet MS"/>
              <a:cs typeface="Trebuchet MS"/>
            </a:endParaRPr>
          </a:p>
          <a:p>
            <a:pPr marL="355600" marR="405765" indent="-342900">
              <a:lnSpc>
                <a:spcPct val="150000"/>
              </a:lnSpc>
              <a:spcBef>
                <a:spcPts val="580"/>
              </a:spcBef>
              <a:buClr>
                <a:srgbClr val="0E6E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rebuchet MS"/>
                <a:cs typeface="Trebuchet MS"/>
              </a:rPr>
              <a:t>In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2017,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global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IT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outsourcing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industry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generated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88.9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billion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U.S. </a:t>
            </a:r>
            <a:r>
              <a:rPr sz="2400" dirty="0">
                <a:latin typeface="Trebuchet MS"/>
                <a:cs typeface="Trebuchet MS"/>
              </a:rPr>
              <a:t>dollars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revenue.</a:t>
            </a:r>
            <a:endParaRPr sz="2400">
              <a:latin typeface="Trebuchet MS"/>
              <a:cs typeface="Trebuchet MS"/>
            </a:endParaRPr>
          </a:p>
          <a:p>
            <a:pPr marL="355600" marR="90805" indent="-342900">
              <a:lnSpc>
                <a:spcPct val="150000"/>
              </a:lnSpc>
              <a:spcBef>
                <a:spcPts val="575"/>
              </a:spcBef>
              <a:buClr>
                <a:srgbClr val="0E6EC5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Global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Outsourcing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Market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grow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at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compound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annual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growth </a:t>
            </a:r>
            <a:r>
              <a:rPr sz="2400" dirty="0">
                <a:latin typeface="Trebuchet MS"/>
                <a:cs typeface="Trebuchet MS"/>
              </a:rPr>
              <a:t>rate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(CAGR)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4.42%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during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period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2018-2022.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Outline</a:t>
            </a:r>
            <a:r>
              <a:rPr sz="4400" spc="5" dirty="0"/>
              <a:t> </a:t>
            </a:r>
            <a:r>
              <a:rPr sz="4400" dirty="0"/>
              <a:t>for</a:t>
            </a:r>
            <a:r>
              <a:rPr sz="4400" spc="20" dirty="0"/>
              <a:t> </a:t>
            </a:r>
            <a:r>
              <a:rPr sz="4400" spc="75" dirty="0"/>
              <a:t>a</a:t>
            </a:r>
            <a:r>
              <a:rPr sz="4400" spc="20" dirty="0"/>
              <a:t> </a:t>
            </a:r>
            <a:r>
              <a:rPr sz="4400" spc="-35" dirty="0"/>
              <a:t>Request</a:t>
            </a:r>
            <a:r>
              <a:rPr sz="4400" spc="-15" dirty="0"/>
              <a:t> </a:t>
            </a:r>
            <a:r>
              <a:rPr sz="4400" dirty="0"/>
              <a:t>for</a:t>
            </a:r>
            <a:r>
              <a:rPr sz="4400" spc="20" dirty="0"/>
              <a:t> </a:t>
            </a:r>
            <a:r>
              <a:rPr sz="4400" dirty="0"/>
              <a:t>Proposal</a:t>
            </a:r>
            <a:r>
              <a:rPr sz="4400" spc="20" dirty="0"/>
              <a:t> </a:t>
            </a:r>
            <a:r>
              <a:rPr sz="4400" spc="160" dirty="0"/>
              <a:t>(RFP)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6900" y="1087881"/>
            <a:ext cx="5674360" cy="4912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4230" indent="-811530">
              <a:lnSpc>
                <a:spcPct val="100000"/>
              </a:lnSpc>
              <a:spcBef>
                <a:spcPts val="95"/>
              </a:spcBef>
              <a:buAutoNum type="romanUcPeriod"/>
              <a:tabLst>
                <a:tab pos="824230" algn="l"/>
              </a:tabLst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Purpose</a:t>
            </a:r>
            <a:r>
              <a:rPr sz="1600" spc="-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of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RFP</a:t>
            </a:r>
            <a:endParaRPr sz="1600">
              <a:latin typeface="Arial MT"/>
              <a:cs typeface="Arial MT"/>
            </a:endParaRPr>
          </a:p>
          <a:p>
            <a:pPr marL="824230" indent="-811530">
              <a:lnSpc>
                <a:spcPct val="100000"/>
              </a:lnSpc>
              <a:spcBef>
                <a:spcPts val="1430"/>
              </a:spcBef>
              <a:buAutoNum type="romanUcPeriod"/>
              <a:tabLst>
                <a:tab pos="824230" algn="l"/>
              </a:tabLst>
            </a:pP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Organization’s</a:t>
            </a:r>
            <a:r>
              <a:rPr sz="1600" spc="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Background</a:t>
            </a:r>
            <a:endParaRPr sz="1600">
              <a:latin typeface="Arial MT"/>
              <a:cs typeface="Arial MT"/>
            </a:endParaRPr>
          </a:p>
          <a:p>
            <a:pPr marL="824230" indent="-811530">
              <a:lnSpc>
                <a:spcPct val="100000"/>
              </a:lnSpc>
              <a:spcBef>
                <a:spcPts val="1380"/>
              </a:spcBef>
              <a:buAutoNum type="romanUcPeriod"/>
              <a:tabLst>
                <a:tab pos="824230" algn="l"/>
              </a:tabLst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Basic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Requirements</a:t>
            </a:r>
            <a:endParaRPr sz="1600">
              <a:latin typeface="Arial MT"/>
              <a:cs typeface="Arial MT"/>
            </a:endParaRPr>
          </a:p>
          <a:p>
            <a:pPr marL="824230" indent="-811530">
              <a:lnSpc>
                <a:spcPct val="100000"/>
              </a:lnSpc>
              <a:spcBef>
                <a:spcPts val="1415"/>
              </a:spcBef>
              <a:buAutoNum type="romanUcPeriod"/>
              <a:tabLst>
                <a:tab pos="824230" algn="l"/>
              </a:tabLst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Hardware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and</a:t>
            </a:r>
            <a:r>
              <a:rPr sz="1600" spc="-7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Software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Environment</a:t>
            </a:r>
            <a:endParaRPr sz="1600">
              <a:latin typeface="Arial MT"/>
              <a:cs typeface="Arial MT"/>
            </a:endParaRPr>
          </a:p>
          <a:p>
            <a:pPr marL="824230" indent="-811530">
              <a:lnSpc>
                <a:spcPct val="100000"/>
              </a:lnSpc>
              <a:spcBef>
                <a:spcPts val="1385"/>
              </a:spcBef>
              <a:buAutoNum type="romanUcPeriod"/>
              <a:tabLst>
                <a:tab pos="824230" algn="l"/>
              </a:tabLst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Description</a:t>
            </a: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RFP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Process</a:t>
            </a:r>
            <a:endParaRPr sz="1600">
              <a:latin typeface="Arial MT"/>
              <a:cs typeface="Arial MT"/>
            </a:endParaRPr>
          </a:p>
          <a:p>
            <a:pPr marL="824230" indent="-811530">
              <a:lnSpc>
                <a:spcPct val="100000"/>
              </a:lnSpc>
              <a:spcBef>
                <a:spcPts val="1425"/>
              </a:spcBef>
              <a:buAutoNum type="romanUcPeriod"/>
              <a:tabLst>
                <a:tab pos="824230" algn="l"/>
              </a:tabLst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Statement</a:t>
            </a:r>
            <a:r>
              <a:rPr sz="16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of</a:t>
            </a:r>
            <a:r>
              <a:rPr sz="16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Work</a:t>
            </a: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and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Schedule</a:t>
            </a:r>
            <a:r>
              <a:rPr sz="1600" spc="-6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Information</a:t>
            </a:r>
            <a:endParaRPr sz="1600">
              <a:latin typeface="Arial MT"/>
              <a:cs typeface="Arial MT"/>
            </a:endParaRPr>
          </a:p>
          <a:p>
            <a:pPr marL="824230" indent="-811530">
              <a:lnSpc>
                <a:spcPct val="100000"/>
              </a:lnSpc>
              <a:spcBef>
                <a:spcPts val="1385"/>
              </a:spcBef>
              <a:buAutoNum type="romanUcPeriod"/>
              <a:tabLst>
                <a:tab pos="824230" algn="l"/>
              </a:tabLst>
            </a:pP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Possible</a:t>
            </a:r>
            <a:r>
              <a:rPr sz="1600" spc="-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Appendices</a:t>
            </a:r>
            <a:endParaRPr sz="1600">
              <a:latin typeface="Arial MT"/>
              <a:cs typeface="Arial MT"/>
            </a:endParaRPr>
          </a:p>
          <a:p>
            <a:pPr marL="1229995" lvl="1" indent="-405765">
              <a:lnSpc>
                <a:spcPct val="100000"/>
              </a:lnSpc>
              <a:spcBef>
                <a:spcPts val="1415"/>
              </a:spcBef>
              <a:buAutoNum type="alphaUcPeriod"/>
              <a:tabLst>
                <a:tab pos="1229995" algn="l"/>
              </a:tabLst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Current</a:t>
            </a:r>
            <a:r>
              <a:rPr sz="1600" spc="-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System</a:t>
            </a:r>
            <a:r>
              <a:rPr sz="1600" spc="-1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Overview</a:t>
            </a:r>
            <a:endParaRPr sz="1600">
              <a:latin typeface="Arial MT"/>
              <a:cs typeface="Arial MT"/>
            </a:endParaRPr>
          </a:p>
          <a:p>
            <a:pPr marL="1229995" lvl="1" indent="-405765">
              <a:lnSpc>
                <a:spcPct val="100000"/>
              </a:lnSpc>
              <a:spcBef>
                <a:spcPts val="1385"/>
              </a:spcBef>
              <a:buAutoNum type="alphaUcPeriod"/>
              <a:tabLst>
                <a:tab pos="1229995" algn="l"/>
              </a:tabLst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System</a:t>
            </a:r>
            <a:r>
              <a:rPr sz="1600" spc="-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Requirements</a:t>
            </a:r>
            <a:endParaRPr sz="1600">
              <a:latin typeface="Arial MT"/>
              <a:cs typeface="Arial MT"/>
            </a:endParaRPr>
          </a:p>
          <a:p>
            <a:pPr marL="1229995" lvl="1" indent="-405765">
              <a:lnSpc>
                <a:spcPct val="100000"/>
              </a:lnSpc>
              <a:spcBef>
                <a:spcPts val="1425"/>
              </a:spcBef>
              <a:buAutoNum type="alphaUcPeriod"/>
              <a:tabLst>
                <a:tab pos="1229995" algn="l"/>
              </a:tabLst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Volume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and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Size</a:t>
            </a:r>
            <a:r>
              <a:rPr sz="1600" spc="-6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Data</a:t>
            </a:r>
            <a:endParaRPr sz="1600">
              <a:latin typeface="Arial MT"/>
              <a:cs typeface="Arial MT"/>
            </a:endParaRPr>
          </a:p>
          <a:p>
            <a:pPr marL="1229995" lvl="1" indent="-405765">
              <a:lnSpc>
                <a:spcPct val="100000"/>
              </a:lnSpc>
              <a:spcBef>
                <a:spcPts val="1390"/>
              </a:spcBef>
              <a:buAutoNum type="alphaUcPeriod"/>
              <a:tabLst>
                <a:tab pos="1229995" algn="l"/>
              </a:tabLst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Required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Contents</a:t>
            </a:r>
            <a:r>
              <a:rPr sz="16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of</a:t>
            </a:r>
            <a:r>
              <a:rPr sz="16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Vendor’s</a:t>
            </a:r>
            <a:r>
              <a:rPr sz="1600" spc="-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Response</a:t>
            </a:r>
            <a:r>
              <a:rPr sz="1600" spc="-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to</a:t>
            </a:r>
            <a:r>
              <a:rPr sz="1600" spc="-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52525"/>
                </a:solidFill>
                <a:latin typeface="Arial MT"/>
                <a:cs typeface="Arial MT"/>
              </a:rPr>
              <a:t>RFP</a:t>
            </a:r>
            <a:endParaRPr sz="1600">
              <a:latin typeface="Arial MT"/>
              <a:cs typeface="Arial MT"/>
            </a:endParaRPr>
          </a:p>
          <a:p>
            <a:pPr marL="1188085" lvl="1" indent="-363855">
              <a:lnSpc>
                <a:spcPct val="100000"/>
              </a:lnSpc>
              <a:spcBef>
                <a:spcPts val="1410"/>
              </a:spcBef>
              <a:buAutoNum type="alphaUcPeriod"/>
              <a:tabLst>
                <a:tab pos="1188085" algn="l"/>
              </a:tabLst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Sample</a:t>
            </a:r>
            <a:r>
              <a:rPr sz="1600" spc="-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Contract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Evaluation</a:t>
            </a:r>
            <a:r>
              <a:rPr spc="5" dirty="0"/>
              <a:t> </a:t>
            </a:r>
            <a:r>
              <a:rPr spc="65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83563"/>
            <a:ext cx="10641330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4965" algn="l"/>
              </a:tabLst>
            </a:pPr>
            <a:r>
              <a:rPr sz="3200" spc="-10" dirty="0">
                <a:latin typeface="Trebuchet MS"/>
                <a:cs typeface="Trebuchet MS"/>
              </a:rPr>
              <a:t>It’s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important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prepare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some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form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evaluation</a:t>
            </a:r>
            <a:endParaRPr sz="32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3200" dirty="0">
                <a:latin typeface="Trebuchet MS"/>
                <a:cs typeface="Trebuchet MS"/>
              </a:rPr>
              <a:t>criteria,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preferably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before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issuing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formal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RFP</a:t>
            </a:r>
            <a:r>
              <a:rPr sz="3200" spc="-1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or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RFQ.</a:t>
            </a:r>
            <a:endParaRPr sz="32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Beware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proposals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that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look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good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on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paper;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sure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to </a:t>
            </a:r>
            <a:r>
              <a:rPr sz="3200" dirty="0">
                <a:latin typeface="Trebuchet MS"/>
                <a:cs typeface="Trebuchet MS"/>
              </a:rPr>
              <a:t>evaluate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factors,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such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as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past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performance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and </a:t>
            </a:r>
            <a:r>
              <a:rPr sz="3200" dirty="0">
                <a:latin typeface="Trebuchet MS"/>
                <a:cs typeface="Trebuchet MS"/>
              </a:rPr>
              <a:t>management</a:t>
            </a:r>
            <a:r>
              <a:rPr sz="3200" spc="-22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approach.</a:t>
            </a:r>
            <a:endParaRPr sz="3200">
              <a:latin typeface="Trebuchet MS"/>
              <a:cs typeface="Trebuchet MS"/>
            </a:endParaRPr>
          </a:p>
          <a:p>
            <a:pPr marL="355600" marR="1366520" indent="-342900">
              <a:lnSpc>
                <a:spcPct val="100000"/>
              </a:lnSpc>
              <a:spcBef>
                <a:spcPts val="770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Can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require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technical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presentation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part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a </a:t>
            </a:r>
            <a:r>
              <a:rPr sz="3200" spc="-10" dirty="0">
                <a:latin typeface="Trebuchet MS"/>
                <a:cs typeface="Trebuchet MS"/>
              </a:rPr>
              <a:t>proposal.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Requesting</a:t>
            </a:r>
            <a:r>
              <a:rPr spc="-135" dirty="0"/>
              <a:t> </a:t>
            </a:r>
            <a:r>
              <a:rPr dirty="0"/>
              <a:t>seller</a:t>
            </a:r>
            <a:r>
              <a:rPr spc="-130" dirty="0"/>
              <a:t> </a:t>
            </a:r>
            <a:r>
              <a:rPr spc="-65" dirty="0"/>
              <a:t>responses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23186"/>
            <a:ext cx="10708640" cy="4512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244475" indent="-457200">
              <a:lnSpc>
                <a:spcPct val="100000"/>
              </a:lnSpc>
              <a:spcBef>
                <a:spcPts val="95"/>
              </a:spcBef>
              <a:buClr>
                <a:srgbClr val="0E6EC5"/>
              </a:buClr>
              <a:buSzPct val="64285"/>
              <a:buFont typeface="Wingdings"/>
              <a:buChar char=""/>
              <a:tabLst>
                <a:tab pos="469900" algn="l"/>
              </a:tabLst>
            </a:pPr>
            <a:r>
              <a:rPr sz="2800" dirty="0">
                <a:latin typeface="Trebuchet MS"/>
                <a:cs typeface="Trebuchet MS"/>
              </a:rPr>
              <a:t>Deciding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whom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ask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do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work,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sending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appropriate </a:t>
            </a:r>
            <a:r>
              <a:rPr sz="2800" dirty="0">
                <a:latin typeface="Trebuchet MS"/>
                <a:cs typeface="Trebuchet MS"/>
              </a:rPr>
              <a:t>documentation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potential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sellers,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obtaining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proposals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or </a:t>
            </a:r>
            <a:r>
              <a:rPr sz="2800" spc="-10" dirty="0">
                <a:latin typeface="Trebuchet MS"/>
                <a:cs typeface="Trebuchet MS"/>
              </a:rPr>
              <a:t>bids.</a:t>
            </a:r>
            <a:endParaRPr sz="2800">
              <a:latin typeface="Trebuchet MS"/>
              <a:cs typeface="Trebuchet MS"/>
            </a:endParaRPr>
          </a:p>
          <a:p>
            <a:pPr marL="469900" marR="563880" indent="-45720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64285"/>
              <a:buFont typeface="Wingdings"/>
              <a:buChar char=""/>
              <a:tabLst>
                <a:tab pos="469900" algn="l"/>
              </a:tabLst>
            </a:pPr>
            <a:r>
              <a:rPr sz="2800" dirty="0">
                <a:latin typeface="Trebuchet MS"/>
                <a:cs typeface="Trebuchet MS"/>
              </a:rPr>
              <a:t>Organizations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can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advertise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procure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goods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services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in </a:t>
            </a:r>
            <a:r>
              <a:rPr sz="2800" dirty="0">
                <a:latin typeface="Trebuchet MS"/>
                <a:cs typeface="Trebuchet MS"/>
              </a:rPr>
              <a:t>several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ways:</a:t>
            </a:r>
            <a:endParaRPr sz="2800">
              <a:latin typeface="Trebuchet MS"/>
              <a:cs typeface="Trebuchet MS"/>
            </a:endParaRPr>
          </a:p>
          <a:p>
            <a:pPr marL="1039494" lvl="1" indent="-455295">
              <a:lnSpc>
                <a:spcPct val="100000"/>
              </a:lnSpc>
              <a:spcBef>
                <a:spcPts val="765"/>
              </a:spcBef>
              <a:buClr>
                <a:srgbClr val="009DD9"/>
              </a:buClr>
              <a:buSzPct val="59375"/>
              <a:buFont typeface="Wingdings"/>
              <a:buChar char=""/>
              <a:tabLst>
                <a:tab pos="1039494" algn="l"/>
              </a:tabLst>
            </a:pPr>
            <a:r>
              <a:rPr sz="3200" dirty="0">
                <a:latin typeface="Trebuchet MS"/>
                <a:cs typeface="Trebuchet MS"/>
              </a:rPr>
              <a:t>Approaching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preferred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vendor.</a:t>
            </a:r>
            <a:endParaRPr sz="3200">
              <a:latin typeface="Trebuchet MS"/>
              <a:cs typeface="Trebuchet MS"/>
            </a:endParaRPr>
          </a:p>
          <a:p>
            <a:pPr marL="1039494" lvl="1" indent="-455295">
              <a:lnSpc>
                <a:spcPct val="100000"/>
              </a:lnSpc>
              <a:spcBef>
                <a:spcPts val="770"/>
              </a:spcBef>
              <a:buClr>
                <a:srgbClr val="009DD9"/>
              </a:buClr>
              <a:buSzPct val="59375"/>
              <a:buFont typeface="Wingdings"/>
              <a:buChar char=""/>
              <a:tabLst>
                <a:tab pos="1039494" algn="l"/>
              </a:tabLst>
            </a:pPr>
            <a:r>
              <a:rPr sz="3200" dirty="0">
                <a:latin typeface="Trebuchet MS"/>
                <a:cs typeface="Trebuchet MS"/>
              </a:rPr>
              <a:t>Approaching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several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potential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vendors.</a:t>
            </a:r>
            <a:endParaRPr sz="3200">
              <a:latin typeface="Trebuchet MS"/>
              <a:cs typeface="Trebuchet MS"/>
            </a:endParaRPr>
          </a:p>
          <a:p>
            <a:pPr marL="1039494" lvl="1" indent="-455295">
              <a:lnSpc>
                <a:spcPct val="100000"/>
              </a:lnSpc>
              <a:spcBef>
                <a:spcPts val="765"/>
              </a:spcBef>
              <a:buClr>
                <a:srgbClr val="009DD9"/>
              </a:buClr>
              <a:buSzPct val="59375"/>
              <a:buFont typeface="Wingdings"/>
              <a:buChar char=""/>
              <a:tabLst>
                <a:tab pos="1039494" algn="l"/>
              </a:tabLst>
            </a:pPr>
            <a:r>
              <a:rPr sz="3200" dirty="0">
                <a:latin typeface="Trebuchet MS"/>
                <a:cs typeface="Trebuchet MS"/>
              </a:rPr>
              <a:t>Advertising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anyone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interested.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680"/>
              </a:spcBef>
              <a:buClr>
                <a:srgbClr val="0E6EC5"/>
              </a:buClr>
              <a:buSzPct val="64285"/>
              <a:buFont typeface="Wingdings"/>
              <a:buChar char=""/>
              <a:tabLst>
                <a:tab pos="469265" algn="l"/>
              </a:tabLst>
            </a:pPr>
            <a:r>
              <a:rPr sz="280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bidders’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conference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can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help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clarify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buyer’s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expectations.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Selecting</a:t>
            </a:r>
            <a:r>
              <a:rPr spc="-175" dirty="0"/>
              <a:t> </a:t>
            </a:r>
            <a:r>
              <a:rPr spc="-10" dirty="0"/>
              <a:t>sellers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775587"/>
            <a:ext cx="7257415" cy="4258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4965" algn="l"/>
              </a:tabLst>
            </a:pPr>
            <a:r>
              <a:rPr sz="3200" dirty="0">
                <a:latin typeface="Trebuchet MS"/>
                <a:cs typeface="Trebuchet MS"/>
              </a:rPr>
              <a:t>Also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called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source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selection.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685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4965" algn="l"/>
              </a:tabLst>
            </a:pPr>
            <a:r>
              <a:rPr sz="3200" spc="-10" dirty="0">
                <a:latin typeface="Trebuchet MS"/>
                <a:cs typeface="Trebuchet MS"/>
              </a:rPr>
              <a:t>Involves:</a:t>
            </a:r>
            <a:endParaRPr sz="3200">
              <a:latin typeface="Trebuchet MS"/>
              <a:cs typeface="Trebuchet MS"/>
            </a:endParaRPr>
          </a:p>
          <a:p>
            <a:pPr marL="683260" lvl="1" indent="-326390">
              <a:lnSpc>
                <a:spcPct val="100000"/>
              </a:lnSpc>
              <a:spcBef>
                <a:spcPts val="2455"/>
              </a:spcBef>
              <a:buClr>
                <a:srgbClr val="009DD9"/>
              </a:buClr>
              <a:buSzPct val="58928"/>
              <a:buFont typeface="Wingdings"/>
              <a:buChar char=""/>
              <a:tabLst>
                <a:tab pos="683260" algn="l"/>
              </a:tabLst>
            </a:pPr>
            <a:r>
              <a:rPr sz="2800" dirty="0">
                <a:latin typeface="Trebuchet MS"/>
                <a:cs typeface="Trebuchet MS"/>
              </a:rPr>
              <a:t>Evaluating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proposals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or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bids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from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sellers.</a:t>
            </a:r>
            <a:endParaRPr sz="2800">
              <a:latin typeface="Trebuchet MS"/>
              <a:cs typeface="Trebuchet MS"/>
            </a:endParaRPr>
          </a:p>
          <a:p>
            <a:pPr marL="683260" lvl="1" indent="-326390">
              <a:lnSpc>
                <a:spcPct val="100000"/>
              </a:lnSpc>
              <a:spcBef>
                <a:spcPts val="2355"/>
              </a:spcBef>
              <a:buClr>
                <a:srgbClr val="009DD9"/>
              </a:buClr>
              <a:buSzPct val="58928"/>
              <a:buFont typeface="Wingdings"/>
              <a:buChar char=""/>
              <a:tabLst>
                <a:tab pos="683260" algn="l"/>
              </a:tabLst>
            </a:pPr>
            <a:r>
              <a:rPr sz="2800" dirty="0">
                <a:latin typeface="Trebuchet MS"/>
                <a:cs typeface="Trebuchet MS"/>
              </a:rPr>
              <a:t>Choosing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best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one.</a:t>
            </a:r>
            <a:endParaRPr sz="2800">
              <a:latin typeface="Trebuchet MS"/>
              <a:cs typeface="Trebuchet MS"/>
            </a:endParaRPr>
          </a:p>
          <a:p>
            <a:pPr marL="683260" lvl="1" indent="-326390">
              <a:lnSpc>
                <a:spcPct val="100000"/>
              </a:lnSpc>
              <a:spcBef>
                <a:spcPts val="2350"/>
              </a:spcBef>
              <a:buClr>
                <a:srgbClr val="009DD9"/>
              </a:buClr>
              <a:buSzPct val="58928"/>
              <a:buFont typeface="Wingdings"/>
              <a:buChar char=""/>
              <a:tabLst>
                <a:tab pos="683260" algn="l"/>
              </a:tabLst>
            </a:pPr>
            <a:r>
              <a:rPr sz="2800" dirty="0">
                <a:latin typeface="Trebuchet MS"/>
                <a:cs typeface="Trebuchet MS"/>
              </a:rPr>
              <a:t>Negotiating</a:t>
            </a:r>
            <a:r>
              <a:rPr sz="2800" spc="-3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contract.</a:t>
            </a:r>
            <a:endParaRPr sz="2800">
              <a:latin typeface="Trebuchet MS"/>
              <a:cs typeface="Trebuchet MS"/>
            </a:endParaRPr>
          </a:p>
          <a:p>
            <a:pPr marL="683260" lvl="1" indent="-326390">
              <a:lnSpc>
                <a:spcPct val="100000"/>
              </a:lnSpc>
              <a:spcBef>
                <a:spcPts val="2355"/>
              </a:spcBef>
              <a:buClr>
                <a:srgbClr val="009DD9"/>
              </a:buClr>
              <a:buSzPct val="58928"/>
              <a:buFont typeface="Wingdings"/>
              <a:buChar char=""/>
              <a:tabLst>
                <a:tab pos="683260" algn="l"/>
              </a:tabLst>
            </a:pPr>
            <a:r>
              <a:rPr sz="2800" spc="-10" dirty="0">
                <a:latin typeface="Trebuchet MS"/>
                <a:cs typeface="Trebuchet MS"/>
              </a:rPr>
              <a:t>Awarding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contract.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Sample</a:t>
            </a:r>
            <a:r>
              <a:rPr spc="-110" dirty="0"/>
              <a:t> </a:t>
            </a:r>
            <a:r>
              <a:rPr spc="-10" dirty="0"/>
              <a:t>proposal</a:t>
            </a:r>
            <a:r>
              <a:rPr spc="-110" dirty="0"/>
              <a:t> </a:t>
            </a:r>
            <a:r>
              <a:rPr dirty="0"/>
              <a:t>evaluation</a:t>
            </a:r>
            <a:r>
              <a:rPr spc="-110" dirty="0"/>
              <a:t> </a:t>
            </a:r>
            <a:r>
              <a:rPr spc="-20" dirty="0"/>
              <a:t>sheet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1576" y="1819635"/>
            <a:ext cx="8155699" cy="360658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Detailed</a:t>
            </a:r>
            <a:r>
              <a:rPr sz="4400" spc="-20" dirty="0"/>
              <a:t> </a:t>
            </a:r>
            <a:r>
              <a:rPr sz="4400" spc="80" dirty="0"/>
              <a:t>criteria</a:t>
            </a:r>
            <a:r>
              <a:rPr sz="4400" spc="-20" dirty="0"/>
              <a:t> </a:t>
            </a:r>
            <a:r>
              <a:rPr sz="4400" dirty="0"/>
              <a:t>for</a:t>
            </a:r>
            <a:r>
              <a:rPr sz="4400" spc="-20" dirty="0"/>
              <a:t> </a:t>
            </a:r>
            <a:r>
              <a:rPr sz="4400" spc="-35" dirty="0"/>
              <a:t>selecting</a:t>
            </a:r>
            <a:r>
              <a:rPr sz="4400" spc="-20" dirty="0"/>
              <a:t> </a:t>
            </a:r>
            <a:r>
              <a:rPr sz="4400" spc="-10" dirty="0"/>
              <a:t>suppliers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9904" y="1258824"/>
            <a:ext cx="7625334" cy="46870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86334"/>
            <a:ext cx="1071880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Be</a:t>
            </a:r>
            <a:r>
              <a:rPr spc="20" dirty="0"/>
              <a:t> </a:t>
            </a:r>
            <a:r>
              <a:rPr dirty="0"/>
              <a:t>careful</a:t>
            </a:r>
            <a:r>
              <a:rPr spc="25" dirty="0"/>
              <a:t> </a:t>
            </a:r>
            <a:r>
              <a:rPr spc="160" dirty="0"/>
              <a:t>in</a:t>
            </a:r>
            <a:r>
              <a:rPr spc="30" dirty="0"/>
              <a:t> </a:t>
            </a:r>
            <a:r>
              <a:rPr spc="-30" dirty="0"/>
              <a:t>selecting</a:t>
            </a:r>
            <a:r>
              <a:rPr spc="25" dirty="0"/>
              <a:t> </a:t>
            </a:r>
            <a:r>
              <a:rPr dirty="0"/>
              <a:t>suppliers</a:t>
            </a:r>
            <a:r>
              <a:rPr spc="25" dirty="0"/>
              <a:t> </a:t>
            </a:r>
            <a:r>
              <a:rPr spc="60" dirty="0"/>
              <a:t>and</a:t>
            </a:r>
            <a:r>
              <a:rPr spc="20" dirty="0"/>
              <a:t> </a:t>
            </a:r>
            <a:r>
              <a:rPr dirty="0"/>
              <a:t>writing</a:t>
            </a:r>
            <a:r>
              <a:rPr spc="35" dirty="0"/>
              <a:t> </a:t>
            </a:r>
            <a:r>
              <a:rPr spc="110" dirty="0"/>
              <a:t>their </a:t>
            </a:r>
            <a:r>
              <a:rPr spc="-10" dirty="0"/>
              <a:t>contracts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69141"/>
            <a:ext cx="10789920" cy="4677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Clr>
                <a:srgbClr val="0E6E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rebuchet MS"/>
                <a:cs typeface="Trebuchet MS"/>
              </a:rPr>
              <a:t>Many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dot-</a:t>
            </a:r>
            <a:r>
              <a:rPr sz="2800" dirty="0">
                <a:latin typeface="Trebuchet MS"/>
                <a:cs typeface="Trebuchet MS"/>
              </a:rPr>
              <a:t>com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companies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were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created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meet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potential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market </a:t>
            </a:r>
            <a:r>
              <a:rPr sz="2800" dirty="0">
                <a:latin typeface="Trebuchet MS"/>
                <a:cs typeface="Trebuchet MS"/>
              </a:rPr>
              <a:t>needs,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but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many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went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out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of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business,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mainly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due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poor </a:t>
            </a:r>
            <a:r>
              <a:rPr sz="2800" dirty="0">
                <a:latin typeface="Trebuchet MS"/>
                <a:cs typeface="Trebuchet MS"/>
              </a:rPr>
              <a:t>business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planning,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lack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of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senior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management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operations </a:t>
            </a:r>
            <a:r>
              <a:rPr sz="2800" dirty="0">
                <a:latin typeface="Trebuchet MS"/>
                <a:cs typeface="Trebuchet MS"/>
              </a:rPr>
              <a:t>experience,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lack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of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leadership,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lack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of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visions.</a:t>
            </a:r>
            <a:endParaRPr sz="28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355"/>
              </a:spcBef>
              <a:buClr>
                <a:srgbClr val="0E6EC5"/>
              </a:buClr>
              <a:buSzPct val="64285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latin typeface="Trebuchet MS"/>
                <a:cs typeface="Trebuchet MS"/>
              </a:rPr>
              <a:t>Check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stability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of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suppliers</a:t>
            </a:r>
            <a:endParaRPr sz="2800">
              <a:latin typeface="Trebuchet MS"/>
              <a:cs typeface="Trebuchet MS"/>
            </a:endParaRPr>
          </a:p>
          <a:p>
            <a:pPr marL="355600" marR="205104" indent="-342900">
              <a:lnSpc>
                <a:spcPct val="150100"/>
              </a:lnSpc>
              <a:spcBef>
                <a:spcPts val="670"/>
              </a:spcBef>
              <a:buClr>
                <a:srgbClr val="0E6EC5"/>
              </a:buClr>
              <a:buSzPct val="64285"/>
              <a:buFont typeface="Wingdings"/>
              <a:buChar char=""/>
              <a:tabLst>
                <a:tab pos="355600" algn="l"/>
                <a:tab pos="9406255" algn="l"/>
              </a:tabLst>
            </a:pPr>
            <a:r>
              <a:rPr sz="2800" dirty="0">
                <a:latin typeface="Trebuchet MS"/>
                <a:cs typeface="Trebuchet MS"/>
              </a:rPr>
              <a:t>Even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well-</a:t>
            </a:r>
            <a:r>
              <a:rPr sz="2800" dirty="0">
                <a:latin typeface="Trebuchet MS"/>
                <a:cs typeface="Trebuchet MS"/>
              </a:rPr>
              <a:t>known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suppliers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can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impede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project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success.</a:t>
            </a:r>
            <a:r>
              <a:rPr sz="2800" dirty="0">
                <a:latin typeface="Trebuchet MS"/>
                <a:cs typeface="Trebuchet MS"/>
              </a:rPr>
              <a:t>	Be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sure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write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manage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contracts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well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with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all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suppliers.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Seller</a:t>
            </a:r>
            <a:r>
              <a:rPr spc="-110" dirty="0"/>
              <a:t> </a:t>
            </a:r>
            <a:r>
              <a:rPr spc="-30" dirty="0"/>
              <a:t>selection</a:t>
            </a:r>
            <a:r>
              <a:rPr spc="-110" dirty="0"/>
              <a:t> </a:t>
            </a:r>
            <a:r>
              <a:rPr spc="-8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39854"/>
            <a:ext cx="10757535" cy="432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Clr>
                <a:srgbClr val="0E6EC5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latin typeface="Trebuchet MS"/>
                <a:cs typeface="Trebuchet MS"/>
              </a:rPr>
              <a:t>Organizations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often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initial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evaluation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all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proposals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bids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then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develop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short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list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potential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sellers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for </a:t>
            </a:r>
            <a:r>
              <a:rPr sz="3000" dirty="0">
                <a:latin typeface="Trebuchet MS"/>
                <a:cs typeface="Trebuchet MS"/>
              </a:rPr>
              <a:t>further </a:t>
            </a:r>
            <a:r>
              <a:rPr sz="3000" spc="-10" dirty="0">
                <a:latin typeface="Trebuchet MS"/>
                <a:cs typeface="Trebuchet MS"/>
              </a:rPr>
              <a:t>evaluation.</a:t>
            </a:r>
            <a:endParaRPr sz="3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525"/>
              </a:spcBef>
              <a:buClr>
                <a:srgbClr val="0E6EC5"/>
              </a:buClr>
              <a:buSzPct val="65000"/>
              <a:buFont typeface="Wingdings"/>
              <a:buChar char=""/>
              <a:tabLst>
                <a:tab pos="354965" algn="l"/>
              </a:tabLst>
            </a:pPr>
            <a:r>
              <a:rPr sz="3000" dirty="0">
                <a:latin typeface="Trebuchet MS"/>
                <a:cs typeface="Trebuchet MS"/>
              </a:rPr>
              <a:t>Sellers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on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short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list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often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prepare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best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final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offer</a:t>
            </a:r>
            <a:endParaRPr sz="3000">
              <a:latin typeface="Trebuchet MS"/>
              <a:cs typeface="Trebuchet MS"/>
            </a:endParaRPr>
          </a:p>
          <a:p>
            <a:pPr marL="355600" marR="1186815" indent="-342900">
              <a:lnSpc>
                <a:spcPct val="150100"/>
              </a:lnSpc>
              <a:spcBef>
                <a:spcPts val="715"/>
              </a:spcBef>
              <a:buClr>
                <a:srgbClr val="0E6EC5"/>
              </a:buClr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latin typeface="Trebuchet MS"/>
                <a:cs typeface="Trebuchet MS"/>
              </a:rPr>
              <a:t>Final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output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contract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signed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by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buyer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the </a:t>
            </a:r>
            <a:r>
              <a:rPr sz="3000" dirty="0">
                <a:latin typeface="Trebuchet MS"/>
                <a:cs typeface="Trebuchet MS"/>
              </a:rPr>
              <a:t>selected</a:t>
            </a:r>
            <a:r>
              <a:rPr sz="3000" spc="-14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seller.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Administering</a:t>
            </a:r>
            <a:r>
              <a:rPr spc="70" dirty="0"/>
              <a:t> </a:t>
            </a:r>
            <a:r>
              <a:rPr spc="50" dirty="0"/>
              <a:t>the</a:t>
            </a:r>
            <a:r>
              <a:rPr spc="80" dirty="0"/>
              <a:t> </a:t>
            </a:r>
            <a:r>
              <a:rPr spc="-10" dirty="0"/>
              <a:t>contract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69141"/>
            <a:ext cx="10256520" cy="4677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Clr>
                <a:srgbClr val="0E6E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rebuchet MS"/>
                <a:cs typeface="Trebuchet MS"/>
              </a:rPr>
              <a:t>Contract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administration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ensures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that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seller’s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performance </a:t>
            </a:r>
            <a:r>
              <a:rPr sz="2800" dirty="0">
                <a:latin typeface="Trebuchet MS"/>
                <a:cs typeface="Trebuchet MS"/>
              </a:rPr>
              <a:t>meets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contractual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requirements</a:t>
            </a:r>
            <a:endParaRPr sz="2800">
              <a:latin typeface="Trebuchet MS"/>
              <a:cs typeface="Trebuchet MS"/>
            </a:endParaRPr>
          </a:p>
          <a:p>
            <a:pPr marL="355600" marR="116205" indent="-342900">
              <a:lnSpc>
                <a:spcPct val="150000"/>
              </a:lnSpc>
              <a:spcBef>
                <a:spcPts val="675"/>
              </a:spcBef>
              <a:buClr>
                <a:srgbClr val="0E6E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rebuchet MS"/>
                <a:cs typeface="Trebuchet MS"/>
              </a:rPr>
              <a:t>Contracts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are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legal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relationships,</a:t>
            </a:r>
            <a:r>
              <a:rPr sz="2800" spc="-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so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it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is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important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that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legal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contracting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professionals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be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involved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writing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and </a:t>
            </a:r>
            <a:r>
              <a:rPr sz="2800" dirty="0">
                <a:latin typeface="Trebuchet MS"/>
                <a:cs typeface="Trebuchet MS"/>
              </a:rPr>
              <a:t>administering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contracts</a:t>
            </a:r>
            <a:endParaRPr sz="2800">
              <a:latin typeface="Trebuchet MS"/>
              <a:cs typeface="Trebuchet MS"/>
            </a:endParaRPr>
          </a:p>
          <a:p>
            <a:pPr marL="355600" marR="293370" indent="-342900">
              <a:lnSpc>
                <a:spcPct val="150100"/>
              </a:lnSpc>
              <a:spcBef>
                <a:spcPts val="670"/>
              </a:spcBef>
              <a:buClr>
                <a:srgbClr val="0E6E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rebuchet MS"/>
                <a:cs typeface="Trebuchet MS"/>
              </a:rPr>
              <a:t>Many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project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managers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ignore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contractual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issues,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which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can </a:t>
            </a:r>
            <a:r>
              <a:rPr sz="2800" dirty="0">
                <a:latin typeface="Trebuchet MS"/>
                <a:cs typeface="Trebuchet MS"/>
              </a:rPr>
              <a:t>result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serious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problems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Suggestions</a:t>
            </a:r>
            <a:r>
              <a:rPr sz="4400" spc="-95" dirty="0"/>
              <a:t> </a:t>
            </a:r>
            <a:r>
              <a:rPr sz="4400" dirty="0"/>
              <a:t>on</a:t>
            </a:r>
            <a:r>
              <a:rPr sz="4400" spc="-90" dirty="0"/>
              <a:t> </a:t>
            </a:r>
            <a:r>
              <a:rPr sz="4400" spc="-10" dirty="0"/>
              <a:t>change</a:t>
            </a:r>
            <a:r>
              <a:rPr sz="4400" spc="-120" dirty="0"/>
              <a:t> </a:t>
            </a:r>
            <a:r>
              <a:rPr sz="4400" dirty="0"/>
              <a:t>control</a:t>
            </a:r>
            <a:r>
              <a:rPr sz="4400" spc="-95" dirty="0"/>
              <a:t> </a:t>
            </a:r>
            <a:r>
              <a:rPr sz="4400" dirty="0"/>
              <a:t>for</a:t>
            </a:r>
            <a:r>
              <a:rPr sz="4400" spc="-90" dirty="0"/>
              <a:t> </a:t>
            </a:r>
            <a:r>
              <a:rPr sz="4400" spc="-10" dirty="0"/>
              <a:t>contracts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25500" y="1623186"/>
            <a:ext cx="10672445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 marR="414655" indent="-412115">
              <a:lnSpc>
                <a:spcPct val="100000"/>
              </a:lnSpc>
              <a:spcBef>
                <a:spcPts val="100"/>
              </a:spcBef>
              <a:buSzPct val="65000"/>
              <a:buFont typeface="Wingdings"/>
              <a:buChar char=""/>
              <a:tabLst>
                <a:tab pos="424180" algn="l"/>
              </a:tabLst>
            </a:pPr>
            <a:r>
              <a:rPr sz="3000" dirty="0">
                <a:latin typeface="Trebuchet MS"/>
                <a:cs typeface="Trebuchet MS"/>
              </a:rPr>
              <a:t>Changes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any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part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need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be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reviewed, </a:t>
            </a:r>
            <a:r>
              <a:rPr sz="3000" dirty="0">
                <a:latin typeface="Trebuchet MS"/>
                <a:cs typeface="Trebuchet MS"/>
              </a:rPr>
              <a:t>approved,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documented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by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same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people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the </a:t>
            </a:r>
            <a:r>
              <a:rPr sz="3000" dirty="0">
                <a:latin typeface="Trebuchet MS"/>
                <a:cs typeface="Trebuchet MS"/>
              </a:rPr>
              <a:t>same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way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that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original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part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plan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was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approved</a:t>
            </a:r>
            <a:endParaRPr sz="3000">
              <a:latin typeface="Trebuchet MS"/>
              <a:cs typeface="Trebuchet MS"/>
            </a:endParaRPr>
          </a:p>
          <a:p>
            <a:pPr marL="424180" marR="5080" indent="-412115">
              <a:lnSpc>
                <a:spcPct val="100000"/>
              </a:lnSpc>
              <a:spcBef>
                <a:spcPts val="720"/>
              </a:spcBef>
              <a:buSzPct val="65000"/>
              <a:buFont typeface="Wingdings"/>
              <a:buChar char=""/>
              <a:tabLst>
                <a:tab pos="424180" algn="l"/>
              </a:tabLst>
            </a:pPr>
            <a:r>
              <a:rPr sz="3000" dirty="0">
                <a:latin typeface="Trebuchet MS"/>
                <a:cs typeface="Trebuchet MS"/>
              </a:rPr>
              <a:t>Evaluation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any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change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should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include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impact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analysis. </a:t>
            </a:r>
            <a:r>
              <a:rPr sz="3000" dirty="0">
                <a:latin typeface="Trebuchet MS"/>
                <a:cs typeface="Trebuchet MS"/>
              </a:rPr>
              <a:t>How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will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change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affect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scope,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time,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cost,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and </a:t>
            </a:r>
            <a:r>
              <a:rPr sz="3000" dirty="0">
                <a:latin typeface="Trebuchet MS"/>
                <a:cs typeface="Trebuchet MS"/>
              </a:rPr>
              <a:t>quality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goods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or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services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being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provided?</a:t>
            </a:r>
            <a:endParaRPr sz="3000">
              <a:latin typeface="Trebuchet MS"/>
              <a:cs typeface="Trebuchet MS"/>
            </a:endParaRPr>
          </a:p>
          <a:p>
            <a:pPr marL="424180" marR="120014" indent="-412115">
              <a:lnSpc>
                <a:spcPct val="100000"/>
              </a:lnSpc>
              <a:spcBef>
                <a:spcPts val="725"/>
              </a:spcBef>
              <a:buSzPct val="65000"/>
              <a:buFont typeface="Wingdings"/>
              <a:buChar char=""/>
              <a:tabLst>
                <a:tab pos="424180" algn="l"/>
              </a:tabLst>
            </a:pPr>
            <a:r>
              <a:rPr sz="3000" dirty="0">
                <a:latin typeface="Trebuchet MS"/>
                <a:cs typeface="Trebuchet MS"/>
              </a:rPr>
              <a:t>Changes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must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be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documented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writing.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Project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team </a:t>
            </a:r>
            <a:r>
              <a:rPr sz="3000" dirty="0">
                <a:latin typeface="Trebuchet MS"/>
                <a:cs typeface="Trebuchet MS"/>
              </a:rPr>
              <a:t>members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should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also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document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all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important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meetings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and </a:t>
            </a:r>
            <a:r>
              <a:rPr sz="3000" dirty="0">
                <a:latin typeface="Trebuchet MS"/>
                <a:cs typeface="Trebuchet MS"/>
              </a:rPr>
              <a:t>telephone</a:t>
            </a:r>
            <a:r>
              <a:rPr sz="3000" spc="-18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calls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20" dirty="0"/>
              <a:t> </a:t>
            </a:r>
            <a:r>
              <a:rPr spc="-245" dirty="0"/>
              <a:t>we</a:t>
            </a:r>
            <a:r>
              <a:rPr spc="20" dirty="0"/>
              <a:t> </a:t>
            </a:r>
            <a:r>
              <a:rPr spc="-55" dirty="0"/>
              <a:t>outsource?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92961"/>
            <a:ext cx="9775190" cy="4562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4965" algn="l"/>
              </a:tabLst>
            </a:pPr>
            <a:r>
              <a:rPr sz="3200" spc="-180" dirty="0">
                <a:latin typeface="Trebuchet MS"/>
                <a:cs typeface="Trebuchet MS"/>
              </a:rPr>
              <a:t>To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reduce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both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fixed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recurrent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costs</a:t>
            </a:r>
            <a:endParaRPr sz="32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50100"/>
              </a:lnSpc>
              <a:spcBef>
                <a:spcPts val="760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5600" algn="l"/>
              </a:tabLst>
            </a:pPr>
            <a:r>
              <a:rPr sz="3200" spc="-190" dirty="0">
                <a:latin typeface="Trebuchet MS"/>
                <a:cs typeface="Trebuchet MS"/>
              </a:rPr>
              <a:t>To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allow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client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organization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focus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on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its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core </a:t>
            </a:r>
            <a:r>
              <a:rPr sz="3200" spc="-10" dirty="0">
                <a:latin typeface="Trebuchet MS"/>
                <a:cs typeface="Trebuchet MS"/>
              </a:rPr>
              <a:t>business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690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4965" algn="l"/>
              </a:tabLst>
            </a:pPr>
            <a:r>
              <a:rPr sz="3200" spc="-180" dirty="0">
                <a:latin typeface="Trebuchet MS"/>
                <a:cs typeface="Trebuchet MS"/>
              </a:rPr>
              <a:t>To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access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skills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technologies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690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4965" algn="l"/>
              </a:tabLst>
            </a:pPr>
            <a:r>
              <a:rPr sz="3200" spc="-190" dirty="0">
                <a:latin typeface="Trebuchet MS"/>
                <a:cs typeface="Trebuchet MS"/>
              </a:rPr>
              <a:t>To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provide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flexibility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690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4965" algn="l"/>
              </a:tabLst>
            </a:pPr>
            <a:r>
              <a:rPr sz="3200" spc="-180" dirty="0">
                <a:latin typeface="Trebuchet MS"/>
                <a:cs typeface="Trebuchet MS"/>
              </a:rPr>
              <a:t>To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increase</a:t>
            </a:r>
            <a:r>
              <a:rPr sz="3200" spc="-14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accountability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84810"/>
            <a:ext cx="967867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Suggestions</a:t>
            </a:r>
            <a:r>
              <a:rPr sz="4400" spc="-95" dirty="0"/>
              <a:t> </a:t>
            </a:r>
            <a:r>
              <a:rPr sz="4400" dirty="0"/>
              <a:t>on</a:t>
            </a:r>
            <a:r>
              <a:rPr sz="4400" spc="-90" dirty="0"/>
              <a:t> </a:t>
            </a:r>
            <a:r>
              <a:rPr sz="4400" spc="-10" dirty="0"/>
              <a:t>change</a:t>
            </a:r>
            <a:r>
              <a:rPr sz="4400" spc="-120" dirty="0"/>
              <a:t> </a:t>
            </a:r>
            <a:r>
              <a:rPr sz="4400" dirty="0"/>
              <a:t>control</a:t>
            </a:r>
            <a:r>
              <a:rPr sz="4400" spc="-95" dirty="0"/>
              <a:t> </a:t>
            </a:r>
            <a:r>
              <a:rPr sz="4400" dirty="0"/>
              <a:t>for</a:t>
            </a:r>
            <a:r>
              <a:rPr sz="4400" spc="-90" dirty="0"/>
              <a:t> </a:t>
            </a:r>
            <a:r>
              <a:rPr sz="4400" spc="-10" dirty="0"/>
              <a:t>contracts (cont...)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1545341"/>
            <a:ext cx="10622915" cy="4677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Clr>
                <a:srgbClr val="0E6E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latin typeface="Trebuchet MS"/>
                <a:cs typeface="Trebuchet MS"/>
              </a:rPr>
              <a:t>Project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managers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teams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should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stay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closely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involved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to </a:t>
            </a:r>
            <a:r>
              <a:rPr sz="2800" dirty="0">
                <a:latin typeface="Trebuchet MS"/>
                <a:cs typeface="Trebuchet MS"/>
              </a:rPr>
              <a:t>make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sure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new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system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will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meet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business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needs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work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in </a:t>
            </a:r>
            <a:r>
              <a:rPr sz="2800" dirty="0">
                <a:latin typeface="Trebuchet MS"/>
                <a:cs typeface="Trebuchet MS"/>
              </a:rPr>
              <a:t>an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operational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environment.</a:t>
            </a:r>
            <a:endParaRPr sz="28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350"/>
              </a:spcBef>
              <a:buClr>
                <a:srgbClr val="0E6EC5"/>
              </a:buClr>
              <a:buSzPct val="64285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latin typeface="Trebuchet MS"/>
                <a:cs typeface="Trebuchet MS"/>
              </a:rPr>
              <a:t>Have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backup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plans.</a:t>
            </a:r>
            <a:endParaRPr sz="2800">
              <a:latin typeface="Trebuchet MS"/>
              <a:cs typeface="Trebuchet MS"/>
            </a:endParaRPr>
          </a:p>
          <a:p>
            <a:pPr marL="355600" marR="79375" indent="-342900">
              <a:lnSpc>
                <a:spcPct val="150000"/>
              </a:lnSpc>
              <a:spcBef>
                <a:spcPts val="675"/>
              </a:spcBef>
              <a:buClr>
                <a:srgbClr val="0E6E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rebuchet MS"/>
                <a:cs typeface="Trebuchet MS"/>
              </a:rPr>
              <a:t>Use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tools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techniques,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such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as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contract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change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control </a:t>
            </a:r>
            <a:r>
              <a:rPr sz="2800" dirty="0">
                <a:latin typeface="Trebuchet MS"/>
                <a:cs typeface="Trebuchet MS"/>
              </a:rPr>
              <a:t>system,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buyer-</a:t>
            </a:r>
            <a:r>
              <a:rPr sz="2800" dirty="0">
                <a:latin typeface="Trebuchet MS"/>
                <a:cs typeface="Trebuchet MS"/>
              </a:rPr>
              <a:t>conducted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performance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reviews,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inspections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and </a:t>
            </a:r>
            <a:r>
              <a:rPr sz="2800" dirty="0">
                <a:latin typeface="Trebuchet MS"/>
                <a:cs typeface="Trebuchet MS"/>
              </a:rPr>
              <a:t>audits,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so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on.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Closing</a:t>
            </a:r>
            <a:r>
              <a:rPr spc="-75" dirty="0"/>
              <a:t> </a:t>
            </a:r>
            <a:r>
              <a:rPr spc="50" dirty="0"/>
              <a:t>the</a:t>
            </a:r>
            <a:r>
              <a:rPr spc="-85" dirty="0"/>
              <a:t> </a:t>
            </a:r>
            <a:r>
              <a:rPr spc="-10" dirty="0"/>
              <a:t>contract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39037"/>
            <a:ext cx="10624185" cy="4623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Involves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completing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settling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contracts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resolving </a:t>
            </a:r>
            <a:r>
              <a:rPr sz="3200" dirty="0">
                <a:latin typeface="Trebuchet MS"/>
                <a:cs typeface="Trebuchet MS"/>
              </a:rPr>
              <a:t>any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open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items.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4965" algn="l"/>
              </a:tabLst>
            </a:pP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project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team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should:</a:t>
            </a:r>
            <a:endParaRPr sz="3200">
              <a:latin typeface="Trebuchet MS"/>
              <a:cs typeface="Trebuchet MS"/>
            </a:endParaRPr>
          </a:p>
          <a:p>
            <a:pPr marL="683260" marR="1818005" lvl="1" indent="-326390">
              <a:lnSpc>
                <a:spcPct val="100000"/>
              </a:lnSpc>
              <a:spcBef>
                <a:spcPts val="680"/>
              </a:spcBef>
              <a:buClr>
                <a:srgbClr val="009DD9"/>
              </a:buClr>
              <a:buSzPct val="58928"/>
              <a:buFont typeface="Wingdings"/>
              <a:buChar char=""/>
              <a:tabLst>
                <a:tab pos="683260" algn="l"/>
              </a:tabLst>
            </a:pPr>
            <a:r>
              <a:rPr sz="2800" dirty="0">
                <a:latin typeface="Trebuchet MS"/>
                <a:cs typeface="Trebuchet MS"/>
              </a:rPr>
              <a:t>Determine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if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all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work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was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completed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correctly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and </a:t>
            </a:r>
            <a:r>
              <a:rPr sz="2800" spc="-10" dirty="0">
                <a:latin typeface="Trebuchet MS"/>
                <a:cs typeface="Trebuchet MS"/>
              </a:rPr>
              <a:t>satisfactorily.</a:t>
            </a:r>
            <a:endParaRPr sz="2800">
              <a:latin typeface="Trebuchet MS"/>
              <a:cs typeface="Trebuchet MS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009DD9"/>
              </a:buClr>
              <a:buSzPct val="58928"/>
              <a:buFont typeface="Wingdings"/>
              <a:buChar char=""/>
              <a:tabLst>
                <a:tab pos="683260" algn="l"/>
              </a:tabLst>
            </a:pPr>
            <a:r>
              <a:rPr sz="2800" dirty="0">
                <a:latin typeface="Trebuchet MS"/>
                <a:cs typeface="Trebuchet MS"/>
              </a:rPr>
              <a:t>Update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records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reflect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final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results.</a:t>
            </a:r>
            <a:endParaRPr sz="2800">
              <a:latin typeface="Trebuchet MS"/>
              <a:cs typeface="Trebuchet MS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009DD9"/>
              </a:buClr>
              <a:buSzPct val="58928"/>
              <a:buFont typeface="Wingdings"/>
              <a:buChar char=""/>
              <a:tabLst>
                <a:tab pos="683260" algn="l"/>
              </a:tabLst>
            </a:pPr>
            <a:r>
              <a:rPr sz="2800" dirty="0">
                <a:latin typeface="Trebuchet MS"/>
                <a:cs typeface="Trebuchet MS"/>
              </a:rPr>
              <a:t>Archive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information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for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future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use.</a:t>
            </a:r>
            <a:endParaRPr sz="2800">
              <a:latin typeface="Trebuchet MS"/>
              <a:cs typeface="Trebuchet MS"/>
            </a:endParaRPr>
          </a:p>
          <a:p>
            <a:pPr marL="355600" marR="901700" indent="-342900">
              <a:lnSpc>
                <a:spcPct val="100000"/>
              </a:lnSpc>
              <a:spcBef>
                <a:spcPts val="765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contract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itself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should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include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requirements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for </a:t>
            </a:r>
            <a:r>
              <a:rPr sz="3200" dirty="0">
                <a:latin typeface="Trebuchet MS"/>
                <a:cs typeface="Trebuchet MS"/>
              </a:rPr>
              <a:t>formal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acceptance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closure.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84810"/>
            <a:ext cx="1050353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Using</a:t>
            </a:r>
            <a:r>
              <a:rPr sz="4400" spc="-155" dirty="0"/>
              <a:t> </a:t>
            </a:r>
            <a:r>
              <a:rPr sz="4400" spc="-35" dirty="0"/>
              <a:t>software</a:t>
            </a:r>
            <a:r>
              <a:rPr sz="4400" spc="-160" dirty="0"/>
              <a:t> </a:t>
            </a:r>
            <a:r>
              <a:rPr sz="4400" dirty="0"/>
              <a:t>to</a:t>
            </a:r>
            <a:r>
              <a:rPr sz="4400" spc="-140" dirty="0"/>
              <a:t> </a:t>
            </a:r>
            <a:r>
              <a:rPr sz="4400" dirty="0"/>
              <a:t>assist</a:t>
            </a:r>
            <a:r>
              <a:rPr sz="4400" spc="-150" dirty="0"/>
              <a:t> </a:t>
            </a:r>
            <a:r>
              <a:rPr sz="4400" spc="170" dirty="0"/>
              <a:t>in</a:t>
            </a:r>
            <a:r>
              <a:rPr sz="4400" spc="-155" dirty="0"/>
              <a:t> </a:t>
            </a:r>
            <a:r>
              <a:rPr sz="4400" dirty="0"/>
              <a:t>project</a:t>
            </a:r>
            <a:r>
              <a:rPr sz="4400" spc="-150" dirty="0"/>
              <a:t> </a:t>
            </a:r>
            <a:r>
              <a:rPr sz="4400" spc="-10" dirty="0"/>
              <a:t>procurement management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1621663"/>
            <a:ext cx="10601325" cy="4611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Word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processing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software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helps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writing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proposals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and </a:t>
            </a:r>
            <a:r>
              <a:rPr sz="3200" dirty="0">
                <a:latin typeface="Trebuchet MS"/>
                <a:cs typeface="Trebuchet MS"/>
              </a:rPr>
              <a:t>contracts,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spreadsheets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help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evaluating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suppliers, </a:t>
            </a:r>
            <a:r>
              <a:rPr sz="3200" dirty="0">
                <a:latin typeface="Trebuchet MS"/>
                <a:cs typeface="Trebuchet MS"/>
              </a:rPr>
              <a:t>databases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help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track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suppliers,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presentation </a:t>
            </a:r>
            <a:r>
              <a:rPr sz="3200" dirty="0">
                <a:latin typeface="Trebuchet MS"/>
                <a:cs typeface="Trebuchet MS"/>
              </a:rPr>
              <a:t>software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aids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presenting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procurement-</a:t>
            </a:r>
            <a:r>
              <a:rPr sz="3200" spc="-10" dirty="0">
                <a:latin typeface="Trebuchet MS"/>
                <a:cs typeface="Trebuchet MS"/>
              </a:rPr>
              <a:t>related information</a:t>
            </a:r>
            <a:endParaRPr sz="3200">
              <a:latin typeface="Trebuchet MS"/>
              <a:cs typeface="Trebuchet MS"/>
            </a:endParaRPr>
          </a:p>
          <a:p>
            <a:pPr marL="355600" marR="1280160" indent="-342900">
              <a:lnSpc>
                <a:spcPct val="100000"/>
              </a:lnSpc>
              <a:spcBef>
                <a:spcPts val="770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5600" algn="l"/>
              </a:tabLst>
            </a:pPr>
            <a:r>
              <a:rPr sz="3200" spc="-10" dirty="0">
                <a:latin typeface="Trebuchet MS"/>
                <a:cs typeface="Trebuchet MS"/>
              </a:rPr>
              <a:t>E-</a:t>
            </a:r>
            <a:r>
              <a:rPr sz="3200" dirty="0">
                <a:latin typeface="Trebuchet MS"/>
                <a:cs typeface="Trebuchet MS"/>
              </a:rPr>
              <a:t>procurement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software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does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many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procurement </a:t>
            </a:r>
            <a:r>
              <a:rPr sz="3200" dirty="0">
                <a:latin typeface="Trebuchet MS"/>
                <a:cs typeface="Trebuchet MS"/>
              </a:rPr>
              <a:t>functions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electronically.</a:t>
            </a:r>
            <a:endParaRPr sz="3200">
              <a:latin typeface="Trebuchet MS"/>
              <a:cs typeface="Trebuchet MS"/>
            </a:endParaRPr>
          </a:p>
          <a:p>
            <a:pPr marL="355600" marR="213995" indent="-342900">
              <a:lnSpc>
                <a:spcPct val="100000"/>
              </a:lnSpc>
              <a:spcBef>
                <a:spcPts val="770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rebuchet MS"/>
                <a:cs typeface="Trebuchet MS"/>
              </a:rPr>
              <a:t>Organizations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also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use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other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Internet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tools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help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find </a:t>
            </a:r>
            <a:r>
              <a:rPr sz="3200" dirty="0">
                <a:latin typeface="Trebuchet MS"/>
                <a:cs typeface="Trebuchet MS"/>
              </a:rPr>
              <a:t>information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on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suppliers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or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auction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goods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services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0362" y="659891"/>
            <a:ext cx="10972800" cy="6198235"/>
            <a:chOff x="610362" y="659891"/>
            <a:chExt cx="10972800" cy="61982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3559" y="4728973"/>
              <a:ext cx="8562594" cy="21290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800" y="659891"/>
              <a:ext cx="8534400" cy="40798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307826" y="6471116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25" dirty="0">
                <a:latin typeface="Arial MT"/>
                <a:cs typeface="Arial MT"/>
              </a:rPr>
              <a:t>33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053" y="1219961"/>
            <a:ext cx="10567670" cy="914400"/>
          </a:xfrm>
          <a:custGeom>
            <a:avLst/>
            <a:gdLst/>
            <a:ahLst/>
            <a:cxnLst/>
            <a:rect l="l" t="t" r="r" b="b"/>
            <a:pathLst>
              <a:path w="10567670" h="914400">
                <a:moveTo>
                  <a:pt x="0" y="914400"/>
                </a:moveTo>
                <a:lnTo>
                  <a:pt x="0" y="0"/>
                </a:lnTo>
                <a:lnTo>
                  <a:pt x="10567416" y="0"/>
                </a:lnTo>
              </a:path>
            </a:pathLst>
          </a:custGeom>
          <a:ln w="25908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41854" y="3963161"/>
            <a:ext cx="8684260" cy="0"/>
          </a:xfrm>
          <a:custGeom>
            <a:avLst/>
            <a:gdLst/>
            <a:ahLst/>
            <a:cxnLst/>
            <a:rect l="l" t="t" r="r" b="b"/>
            <a:pathLst>
              <a:path w="8684260">
                <a:moveTo>
                  <a:pt x="0" y="0"/>
                </a:moveTo>
                <a:lnTo>
                  <a:pt x="8683752" y="0"/>
                </a:lnTo>
              </a:path>
            </a:pathLst>
          </a:custGeom>
          <a:ln w="19812">
            <a:solidFill>
              <a:srgbClr val="0E6E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8194" y="1527175"/>
            <a:ext cx="8432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SW</a:t>
            </a:r>
            <a:r>
              <a:rPr sz="5400" spc="-30" dirty="0"/>
              <a:t> </a:t>
            </a:r>
            <a:r>
              <a:rPr sz="5400" dirty="0"/>
              <a:t>Project</a:t>
            </a:r>
            <a:r>
              <a:rPr sz="5400" spc="-20" dirty="0"/>
              <a:t> </a:t>
            </a:r>
            <a:r>
              <a:rPr sz="5400" spc="-35" dirty="0"/>
              <a:t>Management</a:t>
            </a:r>
            <a:r>
              <a:rPr sz="5400" spc="-60" dirty="0"/>
              <a:t> </a:t>
            </a:r>
            <a:r>
              <a:rPr sz="5400" spc="220" dirty="0"/>
              <a:t>Plan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2720720" y="3986022"/>
            <a:ext cx="19456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rebuchet MS"/>
                <a:cs typeface="Trebuchet MS"/>
              </a:rPr>
              <a:t>Assignment: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8702" y="3986022"/>
            <a:ext cx="610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rebuchet MS"/>
                <a:cs typeface="Trebuchet MS"/>
              </a:rPr>
              <a:t>20%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41354" y="6455155"/>
            <a:ext cx="162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Times New Roman"/>
                <a:cs typeface="Times New Roman"/>
              </a:rPr>
              <a:t>34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Project</a:t>
            </a:r>
            <a:r>
              <a:rPr spc="-15" dirty="0"/>
              <a:t> </a:t>
            </a:r>
            <a:r>
              <a:rPr spc="185" dirty="0"/>
              <a:t>Plan</a:t>
            </a:r>
            <a:r>
              <a:rPr spc="-15" dirty="0"/>
              <a:t> </a:t>
            </a:r>
            <a:r>
              <a:rPr spc="-40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666494"/>
            <a:ext cx="7334250" cy="44704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419734" algn="l"/>
              </a:tabLst>
            </a:pPr>
            <a:r>
              <a:rPr sz="2700" spc="-20" dirty="0">
                <a:latin typeface="Trebuchet MS"/>
                <a:cs typeface="Trebuchet MS"/>
              </a:rPr>
              <a:t>Project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Tile</a:t>
            </a:r>
            <a:endParaRPr sz="2700" dirty="0">
              <a:latin typeface="Trebuchet MS"/>
              <a:cs typeface="Trebuchet MS"/>
            </a:endParaRPr>
          </a:p>
          <a:p>
            <a:pPr marL="419734" indent="-407034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19734" algn="l"/>
              </a:tabLst>
            </a:pPr>
            <a:r>
              <a:rPr sz="2700" spc="-10" dirty="0">
                <a:latin typeface="Trebuchet MS"/>
                <a:cs typeface="Trebuchet MS"/>
              </a:rPr>
              <a:t>Introduction/Overview</a:t>
            </a:r>
            <a:endParaRPr sz="2700" dirty="0">
              <a:latin typeface="Trebuchet MS"/>
              <a:cs typeface="Trebuchet MS"/>
            </a:endParaRPr>
          </a:p>
          <a:p>
            <a:pPr marL="420370" indent="-40767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20370" algn="l"/>
              </a:tabLst>
            </a:pPr>
            <a:r>
              <a:rPr sz="2700" dirty="0">
                <a:latin typeface="Trebuchet MS"/>
                <a:cs typeface="Trebuchet MS"/>
              </a:rPr>
              <a:t>Justification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of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the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Project</a:t>
            </a:r>
            <a:endParaRPr sz="2700" dirty="0">
              <a:latin typeface="Trebuchet MS"/>
              <a:cs typeface="Trebuchet MS"/>
            </a:endParaRPr>
          </a:p>
          <a:p>
            <a:pPr marL="419734" indent="-407034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19734" algn="l"/>
              </a:tabLst>
            </a:pPr>
            <a:r>
              <a:rPr sz="2700" spc="-10" dirty="0">
                <a:latin typeface="Trebuchet MS"/>
                <a:cs typeface="Trebuchet MS"/>
              </a:rPr>
              <a:t>Objectives</a:t>
            </a:r>
            <a:endParaRPr sz="2700" dirty="0">
              <a:latin typeface="Trebuchet MS"/>
              <a:cs typeface="Trebuchet MS"/>
            </a:endParaRPr>
          </a:p>
          <a:p>
            <a:pPr marL="420370" indent="-40767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20370" algn="l"/>
              </a:tabLst>
            </a:pPr>
            <a:r>
              <a:rPr sz="2700" spc="-10" dirty="0">
                <a:latin typeface="Trebuchet MS"/>
                <a:cs typeface="Trebuchet MS"/>
              </a:rPr>
              <a:t>Project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Scope</a:t>
            </a:r>
            <a:endParaRPr sz="2700" dirty="0">
              <a:latin typeface="Trebuchet MS"/>
              <a:cs typeface="Trebuchet MS"/>
            </a:endParaRPr>
          </a:p>
          <a:p>
            <a:pPr marL="419734" indent="-407034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419734" algn="l"/>
              </a:tabLst>
            </a:pPr>
            <a:r>
              <a:rPr sz="2700" spc="-10" dirty="0">
                <a:latin typeface="Trebuchet MS"/>
                <a:cs typeface="Trebuchet MS"/>
              </a:rPr>
              <a:t>Methodology</a:t>
            </a:r>
            <a:endParaRPr sz="2700" dirty="0">
              <a:latin typeface="Trebuchet MS"/>
              <a:cs typeface="Trebuchet MS"/>
            </a:endParaRPr>
          </a:p>
          <a:p>
            <a:pPr marL="1637664" lvl="1" indent="-71056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637664" algn="l"/>
              </a:tabLst>
            </a:pPr>
            <a:r>
              <a:rPr sz="2700" spc="-10" dirty="0">
                <a:latin typeface="Trebuchet MS"/>
                <a:cs typeface="Trebuchet MS"/>
              </a:rPr>
              <a:t>Project</a:t>
            </a:r>
            <a:r>
              <a:rPr sz="2700" spc="-12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Management</a:t>
            </a:r>
            <a:r>
              <a:rPr sz="2700" spc="-13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Phases</a:t>
            </a:r>
            <a:endParaRPr sz="2700" dirty="0">
              <a:latin typeface="Trebuchet MS"/>
              <a:cs typeface="Trebuchet MS"/>
            </a:endParaRPr>
          </a:p>
          <a:p>
            <a:pPr marL="1637664" lvl="1" indent="-710565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1637664" algn="l"/>
              </a:tabLst>
            </a:pPr>
            <a:r>
              <a:rPr sz="2700" dirty="0">
                <a:latin typeface="Trebuchet MS"/>
                <a:cs typeface="Trebuchet MS"/>
              </a:rPr>
              <a:t>Software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and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Hardware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Requirement</a:t>
            </a:r>
            <a:endParaRPr sz="2700" dirty="0">
              <a:latin typeface="Trebuchet MS"/>
              <a:cs typeface="Trebuchet MS"/>
            </a:endParaRPr>
          </a:p>
          <a:p>
            <a:pPr marL="1637664" lvl="1" indent="-710565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1637664" algn="l"/>
              </a:tabLst>
            </a:pPr>
            <a:r>
              <a:rPr sz="2700" dirty="0">
                <a:latin typeface="Trebuchet MS"/>
                <a:cs typeface="Trebuchet MS"/>
              </a:rPr>
              <a:t>Software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Development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Model</a:t>
            </a:r>
            <a:endParaRPr sz="27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…content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728597"/>
            <a:ext cx="5273675" cy="39770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77190" indent="-364490">
              <a:lnSpc>
                <a:spcPct val="100000"/>
              </a:lnSpc>
              <a:spcBef>
                <a:spcPts val="675"/>
              </a:spcBef>
              <a:buAutoNum type="arabicPeriod" startAt="7"/>
              <a:tabLst>
                <a:tab pos="377190" algn="l"/>
              </a:tabLst>
            </a:pPr>
            <a:r>
              <a:rPr sz="2400" dirty="0">
                <a:latin typeface="Trebuchet MS"/>
                <a:cs typeface="Trebuchet MS"/>
              </a:rPr>
              <a:t>Project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Management</a:t>
            </a:r>
            <a:endParaRPr sz="2400" dirty="0">
              <a:latin typeface="Trebuchet MS"/>
              <a:cs typeface="Trebuchet MS"/>
            </a:endParaRPr>
          </a:p>
          <a:p>
            <a:pPr marL="1179195" lvl="1" indent="-63627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179195" algn="l"/>
              </a:tabLst>
            </a:pPr>
            <a:r>
              <a:rPr sz="2400" dirty="0">
                <a:latin typeface="Trebuchet MS"/>
                <a:cs typeface="Trebuchet MS"/>
              </a:rPr>
              <a:t>Integration</a:t>
            </a:r>
            <a:r>
              <a:rPr sz="2400" spc="-10" dirty="0">
                <a:latin typeface="Trebuchet MS"/>
                <a:cs typeface="Trebuchet MS"/>
              </a:rPr>
              <a:t> Management</a:t>
            </a:r>
            <a:endParaRPr sz="2400" dirty="0">
              <a:latin typeface="Trebuchet MS"/>
              <a:cs typeface="Trebuchet MS"/>
            </a:endParaRPr>
          </a:p>
          <a:p>
            <a:pPr marL="1173480" lvl="1" indent="-63055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173480" algn="l"/>
              </a:tabLst>
            </a:pPr>
            <a:r>
              <a:rPr sz="2400" dirty="0">
                <a:latin typeface="Trebuchet MS"/>
                <a:cs typeface="Trebuchet MS"/>
              </a:rPr>
              <a:t>Time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Management</a:t>
            </a:r>
            <a:endParaRPr sz="2400" dirty="0">
              <a:latin typeface="Trebuchet MS"/>
              <a:cs typeface="Trebuchet MS"/>
            </a:endParaRPr>
          </a:p>
          <a:p>
            <a:pPr marL="1179195" lvl="1" indent="-63627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1179195" algn="l"/>
              </a:tabLst>
            </a:pPr>
            <a:r>
              <a:rPr sz="2400" dirty="0">
                <a:latin typeface="Trebuchet MS"/>
                <a:cs typeface="Trebuchet MS"/>
              </a:rPr>
              <a:t>Cost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Management</a:t>
            </a:r>
            <a:endParaRPr sz="2400" dirty="0">
              <a:latin typeface="Trebuchet MS"/>
              <a:cs typeface="Trebuchet MS"/>
            </a:endParaRPr>
          </a:p>
          <a:p>
            <a:pPr marL="1179195" lvl="1" indent="-63627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179195" algn="l"/>
              </a:tabLst>
            </a:pPr>
            <a:r>
              <a:rPr sz="2400" dirty="0">
                <a:latin typeface="Trebuchet MS"/>
                <a:cs typeface="Trebuchet MS"/>
              </a:rPr>
              <a:t>Quality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Management</a:t>
            </a:r>
            <a:endParaRPr sz="2400" dirty="0">
              <a:latin typeface="Trebuchet MS"/>
              <a:cs typeface="Trebuchet MS"/>
            </a:endParaRPr>
          </a:p>
          <a:p>
            <a:pPr marL="1179195" lvl="1" indent="-63627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1179195" algn="l"/>
              </a:tabLst>
            </a:pPr>
            <a:r>
              <a:rPr sz="2400" dirty="0">
                <a:latin typeface="Trebuchet MS"/>
                <a:cs typeface="Trebuchet MS"/>
              </a:rPr>
              <a:t>Human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Resource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Management</a:t>
            </a:r>
            <a:endParaRPr sz="2400" dirty="0">
              <a:latin typeface="Trebuchet MS"/>
              <a:cs typeface="Trebuchet MS"/>
            </a:endParaRPr>
          </a:p>
          <a:p>
            <a:pPr marL="1179195" lvl="1" indent="-63627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179195" algn="l"/>
              </a:tabLst>
            </a:pPr>
            <a:r>
              <a:rPr sz="2400" dirty="0">
                <a:latin typeface="Trebuchet MS"/>
                <a:cs typeface="Trebuchet MS"/>
              </a:rPr>
              <a:t>Communication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Management</a:t>
            </a:r>
            <a:endParaRPr sz="2400" dirty="0">
              <a:latin typeface="Trebuchet MS"/>
              <a:cs typeface="Trebuchet MS"/>
            </a:endParaRPr>
          </a:p>
          <a:p>
            <a:pPr marL="1179195" lvl="1" indent="-63627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1179195" algn="l"/>
              </a:tabLst>
            </a:pPr>
            <a:r>
              <a:rPr sz="2400" dirty="0">
                <a:latin typeface="Trebuchet MS"/>
                <a:cs typeface="Trebuchet MS"/>
              </a:rPr>
              <a:t>Risk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Management</a:t>
            </a:r>
            <a:endParaRPr sz="2400" dirty="0">
              <a:latin typeface="Trebuchet MS"/>
              <a:cs typeface="Trebuchet MS"/>
            </a:endParaRPr>
          </a:p>
          <a:p>
            <a:pPr marL="1179195" lvl="1" indent="-63627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1179195" algn="l"/>
              </a:tabLst>
            </a:pPr>
            <a:r>
              <a:rPr sz="2400" spc="-10" dirty="0">
                <a:latin typeface="Trebuchet MS"/>
                <a:cs typeface="Trebuchet MS"/>
              </a:rPr>
              <a:t>Procurement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Management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…content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37233"/>
            <a:ext cx="5097780" cy="1562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13384" indent="-400685">
              <a:lnSpc>
                <a:spcPct val="100000"/>
              </a:lnSpc>
              <a:spcBef>
                <a:spcPts val="770"/>
              </a:spcBef>
              <a:buAutoNum type="arabicPeriod" startAt="8"/>
              <a:tabLst>
                <a:tab pos="413384" algn="l"/>
              </a:tabLst>
            </a:pPr>
            <a:r>
              <a:rPr sz="2800" dirty="0">
                <a:latin typeface="Trebuchet MS"/>
                <a:cs typeface="Trebuchet MS"/>
              </a:rPr>
              <a:t>Abbreviations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Definitions</a:t>
            </a:r>
            <a:endParaRPr sz="2800" dirty="0">
              <a:latin typeface="Trebuchet MS"/>
              <a:cs typeface="Trebuchet MS"/>
            </a:endParaRPr>
          </a:p>
          <a:p>
            <a:pPr marL="433070" indent="-420370">
              <a:lnSpc>
                <a:spcPct val="100000"/>
              </a:lnSpc>
              <a:spcBef>
                <a:spcPts val="675"/>
              </a:spcBef>
              <a:buAutoNum type="arabicPeriod" startAt="8"/>
              <a:tabLst>
                <a:tab pos="433070" algn="l"/>
              </a:tabLst>
            </a:pPr>
            <a:r>
              <a:rPr sz="2800" spc="-10" dirty="0">
                <a:latin typeface="Trebuchet MS"/>
                <a:cs typeface="Trebuchet MS"/>
              </a:rPr>
              <a:t>References</a:t>
            </a:r>
            <a:endParaRPr sz="2800" dirty="0">
              <a:latin typeface="Trebuchet MS"/>
              <a:cs typeface="Trebuchet MS"/>
            </a:endParaRPr>
          </a:p>
          <a:p>
            <a:pPr marL="598805" indent="-586105">
              <a:lnSpc>
                <a:spcPct val="100000"/>
              </a:lnSpc>
              <a:spcBef>
                <a:spcPts val="670"/>
              </a:spcBef>
              <a:buAutoNum type="arabicPeriod" startAt="8"/>
              <a:tabLst>
                <a:tab pos="598805" algn="l"/>
              </a:tabLst>
            </a:pPr>
            <a:r>
              <a:rPr sz="2800" spc="-10" dirty="0">
                <a:latin typeface="Trebuchet MS"/>
                <a:cs typeface="Trebuchet MS"/>
              </a:rPr>
              <a:t>Annex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1967306"/>
            <a:ext cx="9378950" cy="3696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11835" indent="-342900">
              <a:lnSpc>
                <a:spcPct val="100000"/>
              </a:lnSpc>
              <a:spcBef>
                <a:spcPts val="95"/>
              </a:spcBef>
              <a:buClr>
                <a:srgbClr val="0E6E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rebuchet MS"/>
                <a:cs typeface="Trebuchet MS"/>
              </a:rPr>
              <a:t>Read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your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slides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reference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materials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prepare </a:t>
            </a:r>
            <a:r>
              <a:rPr sz="2800" dirty="0">
                <a:latin typeface="Trebuchet MS"/>
                <a:cs typeface="Trebuchet MS"/>
              </a:rPr>
              <a:t>your</a:t>
            </a:r>
            <a:r>
              <a:rPr sz="2800" spc="-1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software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project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management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plan</a:t>
            </a:r>
            <a:endParaRPr sz="28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rebuchet MS"/>
                <a:cs typeface="Trebuchet MS"/>
              </a:rPr>
              <a:t>Every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knowledge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area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is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expected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have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process,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tools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techniques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for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its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effective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management</a:t>
            </a:r>
            <a:endParaRPr sz="2800" dirty="0">
              <a:latin typeface="Trebuchet MS"/>
              <a:cs typeface="Trebuchet MS"/>
            </a:endParaRPr>
          </a:p>
          <a:p>
            <a:pPr marL="355600" marR="1002665" indent="-34290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rebuchet MS"/>
                <a:cs typeface="Trebuchet MS"/>
              </a:rPr>
              <a:t>Use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templates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that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we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have</a:t>
            </a:r>
            <a:r>
              <a:rPr sz="2800" spc="-8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mentioned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during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our </a:t>
            </a:r>
            <a:r>
              <a:rPr sz="2800" dirty="0">
                <a:latin typeface="Trebuchet MS"/>
                <a:cs typeface="Trebuchet MS"/>
              </a:rPr>
              <a:t>lectures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appropriately</a:t>
            </a:r>
            <a:endParaRPr sz="2800" dirty="0">
              <a:latin typeface="Trebuchet MS"/>
              <a:cs typeface="Trebuchet MS"/>
            </a:endParaRPr>
          </a:p>
          <a:p>
            <a:pPr marL="355600" marR="261620" indent="-34290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64285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latin typeface="Trebuchet MS"/>
                <a:cs typeface="Trebuchet MS"/>
              </a:rPr>
              <a:t>Use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MS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Project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2007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for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schedule,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resource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assignment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tracking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strategies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902" y="720597"/>
            <a:ext cx="51092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Assignment</a:t>
            </a:r>
            <a:r>
              <a:rPr spc="-175" dirty="0"/>
              <a:t> </a:t>
            </a:r>
            <a:r>
              <a:rPr spc="-30" dirty="0"/>
              <a:t>Submission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7492" y="2182628"/>
            <a:ext cx="3926204" cy="1293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33245">
              <a:lnSpc>
                <a:spcPct val="130000"/>
              </a:lnSpc>
              <a:spcBef>
                <a:spcPts val="95"/>
              </a:spcBef>
            </a:pPr>
            <a:r>
              <a:rPr sz="3200" dirty="0">
                <a:latin typeface="Trebuchet MS"/>
                <a:cs typeface="Trebuchet MS"/>
              </a:rPr>
              <a:t>Group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size: </a:t>
            </a:r>
            <a:r>
              <a:rPr sz="3200" dirty="0">
                <a:latin typeface="Trebuchet MS"/>
                <a:cs typeface="Trebuchet MS"/>
              </a:rPr>
              <a:t>Submission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due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date: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15711" y="2793104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6896" y="0"/>
                </a:lnTo>
              </a:path>
            </a:pathLst>
          </a:custGeom>
          <a:ln w="41530">
            <a:solidFill>
              <a:srgbClr val="980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01166" y="2327910"/>
            <a:ext cx="17754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9900CC"/>
                </a:solidFill>
                <a:latin typeface="Trebuchet MS"/>
                <a:cs typeface="Trebuchet MS"/>
              </a:rPr>
              <a:t>members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88279" y="3427122"/>
            <a:ext cx="477520" cy="0"/>
          </a:xfrm>
          <a:custGeom>
            <a:avLst/>
            <a:gdLst/>
            <a:ahLst/>
            <a:cxnLst/>
            <a:rect l="l" t="t" r="r" b="b"/>
            <a:pathLst>
              <a:path w="477520">
                <a:moveTo>
                  <a:pt x="0" y="0"/>
                </a:moveTo>
                <a:lnTo>
                  <a:pt x="477253" y="0"/>
                </a:lnTo>
              </a:path>
            </a:pathLst>
          </a:custGeom>
          <a:ln w="41561">
            <a:solidFill>
              <a:srgbClr val="9800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51204" y="2961589"/>
            <a:ext cx="34582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9900CC"/>
                </a:solidFill>
                <a:latin typeface="Trebuchet MS"/>
                <a:cs typeface="Trebuchet MS"/>
              </a:rPr>
              <a:t>,</a:t>
            </a:r>
            <a:r>
              <a:rPr sz="3200" b="1" spc="-10" dirty="0">
                <a:solidFill>
                  <a:srgbClr val="9900CC"/>
                </a:solidFill>
                <a:latin typeface="Trebuchet MS"/>
                <a:cs typeface="Trebuchet MS"/>
              </a:rPr>
              <a:t> </a:t>
            </a:r>
            <a:r>
              <a:rPr sz="3200" b="1" dirty="0">
                <a:solidFill>
                  <a:srgbClr val="9900CC"/>
                </a:solidFill>
                <a:latin typeface="Trebuchet MS"/>
                <a:cs typeface="Trebuchet MS"/>
              </a:rPr>
              <a:t>2019</a:t>
            </a:r>
            <a:r>
              <a:rPr sz="3200" b="1" spc="-10" dirty="0">
                <a:solidFill>
                  <a:srgbClr val="9900CC"/>
                </a:solidFill>
                <a:latin typeface="Trebuchet MS"/>
                <a:cs typeface="Trebuchet MS"/>
              </a:rPr>
              <a:t> </a:t>
            </a:r>
            <a:r>
              <a:rPr sz="3200" b="1" spc="-30" dirty="0">
                <a:solidFill>
                  <a:srgbClr val="9900CC"/>
                </a:solidFill>
                <a:latin typeface="Trebuchet MS"/>
                <a:cs typeface="Trebuchet MS"/>
              </a:rPr>
              <a:t>(Tentative)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4871" y="4229811"/>
            <a:ext cx="5092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17575" algn="l"/>
              </a:tabLst>
            </a:pPr>
            <a:r>
              <a:rPr sz="3200" spc="-20" dirty="0">
                <a:latin typeface="Trebuchet MS"/>
                <a:cs typeface="Trebuchet MS"/>
              </a:rPr>
              <a:t>Via:</a:t>
            </a: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b="1" u="sng" spc="-10" dirty="0">
                <a:solidFill>
                  <a:srgbClr val="9900CC"/>
                </a:solidFill>
                <a:uFill>
                  <a:solidFill>
                    <a:srgbClr val="9900CC"/>
                  </a:solidFill>
                </a:uFill>
                <a:latin typeface="Trebuchet MS"/>
                <a:cs typeface="Trebuchet MS"/>
                <a:hlinkClick r:id="rId2"/>
              </a:rPr>
              <a:t>monalitha@gmail.com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86334"/>
            <a:ext cx="92690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Project</a:t>
            </a:r>
            <a:r>
              <a:rPr spc="-165" dirty="0"/>
              <a:t> </a:t>
            </a:r>
            <a:r>
              <a:rPr dirty="0"/>
              <a:t>procurement</a:t>
            </a:r>
            <a:r>
              <a:rPr spc="-160" dirty="0"/>
              <a:t> </a:t>
            </a:r>
            <a:r>
              <a:rPr dirty="0"/>
              <a:t>management</a:t>
            </a:r>
            <a:r>
              <a:rPr spc="-170" dirty="0"/>
              <a:t> </a:t>
            </a:r>
            <a:r>
              <a:rPr spc="-95" dirty="0"/>
              <a:t>processes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95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4965" algn="l"/>
              </a:tabLst>
            </a:pPr>
            <a:r>
              <a:rPr spc="-10" dirty="0"/>
              <a:t>Processes</a:t>
            </a:r>
            <a:r>
              <a:rPr spc="-195" dirty="0"/>
              <a:t> </a:t>
            </a:r>
            <a:r>
              <a:rPr spc="-10" dirty="0"/>
              <a:t>include:</a:t>
            </a:r>
          </a:p>
          <a:p>
            <a:pPr marL="798195" marR="5080" lvl="1" indent="-442595">
              <a:lnSpc>
                <a:spcPts val="3020"/>
              </a:lnSpc>
              <a:spcBef>
                <a:spcPts val="725"/>
              </a:spcBef>
              <a:buAutoNum type="arabicPeriod"/>
              <a:tabLst>
                <a:tab pos="819150" algn="l"/>
              </a:tabLst>
            </a:pP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Procurement</a:t>
            </a:r>
            <a:r>
              <a:rPr sz="2800" b="1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Planning</a:t>
            </a:r>
            <a:r>
              <a:rPr sz="2800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sz="2800" spc="-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determining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0000"/>
                </a:solidFill>
                <a:latin typeface="Trebuchet MS"/>
                <a:cs typeface="Trebuchet MS"/>
              </a:rPr>
              <a:t>what</a:t>
            </a:r>
            <a:r>
              <a:rPr sz="2800" spc="-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procure,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rebuchet MS"/>
                <a:cs typeface="Trebuchet MS"/>
              </a:rPr>
              <a:t>when</a:t>
            </a:r>
            <a:r>
              <a:rPr sz="2800" spc="-10" dirty="0">
                <a:latin typeface="Trebuchet MS"/>
                <a:cs typeface="Trebuchet MS"/>
              </a:rPr>
              <a:t>, 	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rebuchet MS"/>
                <a:cs typeface="Trebuchet MS"/>
              </a:rPr>
              <a:t>how</a:t>
            </a:r>
            <a:r>
              <a:rPr sz="2800" spc="-20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798195" marR="596265" lvl="1" indent="-442595">
              <a:lnSpc>
                <a:spcPct val="90000"/>
              </a:lnSpc>
              <a:spcBef>
                <a:spcPts val="635"/>
              </a:spcBef>
              <a:buAutoNum type="arabicPeriod"/>
              <a:tabLst>
                <a:tab pos="819150" algn="l"/>
              </a:tabLst>
            </a:pP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Solicitation</a:t>
            </a:r>
            <a:r>
              <a:rPr sz="2800" b="1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Planning</a:t>
            </a:r>
            <a:r>
              <a:rPr sz="2800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sz="2800" spc="-1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describing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requirements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for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the 	</a:t>
            </a:r>
            <a:r>
              <a:rPr sz="2800" dirty="0">
                <a:latin typeface="Trebuchet MS"/>
                <a:cs typeface="Trebuchet MS"/>
              </a:rPr>
              <a:t>products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or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services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desired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from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procurement</a:t>
            </a:r>
            <a:r>
              <a:rPr sz="2800" spc="-10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and 	</a:t>
            </a:r>
            <a:r>
              <a:rPr sz="2800" dirty="0">
                <a:solidFill>
                  <a:srgbClr val="FF0000"/>
                </a:solidFill>
                <a:latin typeface="Trebuchet MS"/>
                <a:cs typeface="Trebuchet MS"/>
              </a:rPr>
              <a:t>identifying</a:t>
            </a:r>
            <a:r>
              <a:rPr sz="2800" spc="-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0000"/>
                </a:solidFill>
                <a:latin typeface="Trebuchet MS"/>
                <a:cs typeface="Trebuchet MS"/>
              </a:rPr>
              <a:t>potential</a:t>
            </a:r>
            <a:r>
              <a:rPr sz="28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0000"/>
                </a:solidFill>
                <a:latin typeface="Trebuchet MS"/>
                <a:cs typeface="Trebuchet MS"/>
              </a:rPr>
              <a:t>sources</a:t>
            </a:r>
            <a:r>
              <a:rPr sz="2800" spc="-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solidFill>
                  <a:srgbClr val="FF0000"/>
                </a:solidFill>
                <a:latin typeface="Trebuchet MS"/>
                <a:cs typeface="Trebuchet MS"/>
              </a:rPr>
              <a:t>or</a:t>
            </a:r>
            <a:r>
              <a:rPr sz="2800" spc="-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sellers</a:t>
            </a:r>
            <a:r>
              <a:rPr sz="2800" b="1" spc="-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(contractors, 	</a:t>
            </a:r>
            <a:r>
              <a:rPr sz="2800" dirty="0">
                <a:latin typeface="Trebuchet MS"/>
                <a:cs typeface="Trebuchet MS"/>
              </a:rPr>
              <a:t>suppliers,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or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providers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who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provide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goods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services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to 	</a:t>
            </a:r>
            <a:r>
              <a:rPr sz="2800" dirty="0">
                <a:latin typeface="Trebuchet MS"/>
                <a:cs typeface="Trebuchet MS"/>
              </a:rPr>
              <a:t>other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organizations).</a:t>
            </a:r>
            <a:endParaRPr sz="2800">
              <a:latin typeface="Trebuchet MS"/>
              <a:cs typeface="Trebuchet MS"/>
            </a:endParaRPr>
          </a:p>
          <a:p>
            <a:pPr marL="797560" marR="268605" lvl="1" indent="-441959">
              <a:lnSpc>
                <a:spcPts val="3030"/>
              </a:lnSpc>
              <a:spcBef>
                <a:spcPts val="710"/>
              </a:spcBef>
              <a:buAutoNum type="arabicPeriod"/>
              <a:tabLst>
                <a:tab pos="819150" algn="l"/>
              </a:tabLst>
            </a:pP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Solicitation</a:t>
            </a:r>
            <a:r>
              <a:rPr sz="2800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sz="2800" spc="-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obtaining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information,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quotes,</a:t>
            </a:r>
            <a:r>
              <a:rPr sz="2800" spc="-13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bids,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offers,</a:t>
            </a:r>
            <a:r>
              <a:rPr sz="2800" spc="-12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or 	</a:t>
            </a:r>
            <a:r>
              <a:rPr sz="2800" dirty="0">
                <a:latin typeface="Trebuchet MS"/>
                <a:cs typeface="Trebuchet MS"/>
              </a:rPr>
              <a:t>proposals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from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sellers,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as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appropriate.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86334"/>
            <a:ext cx="355282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Important</a:t>
            </a:r>
            <a:r>
              <a:rPr spc="-10" dirty="0"/>
              <a:t> Dates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0594" y="2222703"/>
            <a:ext cx="5554980" cy="2905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4965" algn="l"/>
              </a:tabLst>
            </a:pPr>
            <a:r>
              <a:rPr sz="3200" dirty="0">
                <a:latin typeface="Trebuchet MS"/>
                <a:cs typeface="Trebuchet MS"/>
              </a:rPr>
              <a:t>Final</a:t>
            </a:r>
            <a:r>
              <a:rPr sz="3200" spc="-10" dirty="0">
                <a:latin typeface="Trebuchet MS"/>
                <a:cs typeface="Trebuchet MS"/>
              </a:rPr>
              <a:t> Exam:</a:t>
            </a:r>
            <a:endParaRPr sz="3200">
              <a:latin typeface="Trebuchet MS"/>
              <a:cs typeface="Trebuchet MS"/>
            </a:endParaRPr>
          </a:p>
          <a:p>
            <a:pPr marL="1351280" lvl="1" indent="-314960">
              <a:lnSpc>
                <a:spcPct val="100000"/>
              </a:lnSpc>
              <a:spcBef>
                <a:spcPts val="2580"/>
              </a:spcBef>
              <a:buClr>
                <a:srgbClr val="009DD9"/>
              </a:buClr>
              <a:buSzPct val="70000"/>
              <a:buFont typeface="Wingdings"/>
              <a:buChar char=""/>
              <a:tabLst>
                <a:tab pos="1351280" algn="l"/>
                <a:tab pos="2350770" algn="l"/>
              </a:tabLst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2019</a:t>
            </a:r>
            <a:endParaRPr sz="3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2635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4965" algn="l"/>
              </a:tabLst>
            </a:pPr>
            <a:r>
              <a:rPr sz="3200" dirty="0">
                <a:latin typeface="Trebuchet MS"/>
                <a:cs typeface="Trebuchet MS"/>
              </a:rPr>
              <a:t>Article</a:t>
            </a:r>
            <a:r>
              <a:rPr sz="3200" spc="-1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Review</a:t>
            </a:r>
            <a:r>
              <a:rPr sz="3200" spc="-15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Presentation:</a:t>
            </a:r>
            <a:endParaRPr sz="3200">
              <a:latin typeface="Trebuchet MS"/>
              <a:cs typeface="Trebuchet MS"/>
            </a:endParaRPr>
          </a:p>
          <a:p>
            <a:pPr marL="1351280" lvl="1" indent="-314960">
              <a:lnSpc>
                <a:spcPct val="100000"/>
              </a:lnSpc>
              <a:spcBef>
                <a:spcPts val="2575"/>
              </a:spcBef>
              <a:buClr>
                <a:srgbClr val="009DD9"/>
              </a:buClr>
              <a:buSzPct val="70000"/>
              <a:buFont typeface="Wingdings"/>
              <a:buChar char=""/>
              <a:tabLst>
                <a:tab pos="1351280" algn="l"/>
                <a:tab pos="2351405" algn="l"/>
              </a:tabLst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	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2019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20538" y="1257935"/>
            <a:ext cx="4751070" cy="4751070"/>
            <a:chOff x="3720538" y="1257935"/>
            <a:chExt cx="4751070" cy="4751070"/>
          </a:xfrm>
        </p:grpSpPr>
        <p:sp>
          <p:nvSpPr>
            <p:cNvPr id="3" name="object 3"/>
            <p:cNvSpPr/>
            <p:nvPr/>
          </p:nvSpPr>
          <p:spPr>
            <a:xfrm>
              <a:off x="6096000" y="1267841"/>
              <a:ext cx="2365375" cy="3096895"/>
            </a:xfrm>
            <a:custGeom>
              <a:avLst/>
              <a:gdLst/>
              <a:ahLst/>
              <a:cxnLst/>
              <a:rect l="l" t="t" r="r" b="b"/>
              <a:pathLst>
                <a:path w="2365375" h="3096895">
                  <a:moveTo>
                    <a:pt x="0" y="0"/>
                  </a:moveTo>
                  <a:lnTo>
                    <a:pt x="48267" y="482"/>
                  </a:lnTo>
                  <a:lnTo>
                    <a:pt x="96300" y="1924"/>
                  </a:lnTo>
                  <a:lnTo>
                    <a:pt x="144088" y="4316"/>
                  </a:lnTo>
                  <a:lnTo>
                    <a:pt x="191622" y="7650"/>
                  </a:lnTo>
                  <a:lnTo>
                    <a:pt x="238893" y="11915"/>
                  </a:lnTo>
                  <a:lnTo>
                    <a:pt x="285893" y="17103"/>
                  </a:lnTo>
                  <a:lnTo>
                    <a:pt x="332612" y="23204"/>
                  </a:lnTo>
                  <a:lnTo>
                    <a:pt x="379040" y="30209"/>
                  </a:lnTo>
                  <a:lnTo>
                    <a:pt x="425168" y="38110"/>
                  </a:lnTo>
                  <a:lnTo>
                    <a:pt x="470989" y="46897"/>
                  </a:lnTo>
                  <a:lnTo>
                    <a:pt x="516491" y="56561"/>
                  </a:lnTo>
                  <a:lnTo>
                    <a:pt x="561666" y="67092"/>
                  </a:lnTo>
                  <a:lnTo>
                    <a:pt x="606506" y="78482"/>
                  </a:lnTo>
                  <a:lnTo>
                    <a:pt x="651000" y="90721"/>
                  </a:lnTo>
                  <a:lnTo>
                    <a:pt x="695139" y="103800"/>
                  </a:lnTo>
                  <a:lnTo>
                    <a:pt x="738915" y="117711"/>
                  </a:lnTo>
                  <a:lnTo>
                    <a:pt x="782319" y="132443"/>
                  </a:lnTo>
                  <a:lnTo>
                    <a:pt x="825340" y="147988"/>
                  </a:lnTo>
                  <a:lnTo>
                    <a:pt x="867970" y="164336"/>
                  </a:lnTo>
                  <a:lnTo>
                    <a:pt x="910200" y="181479"/>
                  </a:lnTo>
                  <a:lnTo>
                    <a:pt x="952021" y="199407"/>
                  </a:lnTo>
                  <a:lnTo>
                    <a:pt x="993423" y="218111"/>
                  </a:lnTo>
                  <a:lnTo>
                    <a:pt x="1034397" y="237582"/>
                  </a:lnTo>
                  <a:lnTo>
                    <a:pt x="1074934" y="257811"/>
                  </a:lnTo>
                  <a:lnTo>
                    <a:pt x="1115025" y="278788"/>
                  </a:lnTo>
                  <a:lnTo>
                    <a:pt x="1154661" y="300504"/>
                  </a:lnTo>
                  <a:lnTo>
                    <a:pt x="1193832" y="322951"/>
                  </a:lnTo>
                  <a:lnTo>
                    <a:pt x="1232530" y="346119"/>
                  </a:lnTo>
                  <a:lnTo>
                    <a:pt x="1270745" y="369999"/>
                  </a:lnTo>
                  <a:lnTo>
                    <a:pt x="1308469" y="394581"/>
                  </a:lnTo>
                  <a:lnTo>
                    <a:pt x="1345691" y="419857"/>
                  </a:lnTo>
                  <a:lnTo>
                    <a:pt x="1382403" y="445817"/>
                  </a:lnTo>
                  <a:lnTo>
                    <a:pt x="1418595" y="472453"/>
                  </a:lnTo>
                  <a:lnTo>
                    <a:pt x="1454259" y="499754"/>
                  </a:lnTo>
                  <a:lnTo>
                    <a:pt x="1489385" y="527713"/>
                  </a:lnTo>
                  <a:lnTo>
                    <a:pt x="1523965" y="556319"/>
                  </a:lnTo>
                  <a:lnTo>
                    <a:pt x="1557988" y="585563"/>
                  </a:lnTo>
                  <a:lnTo>
                    <a:pt x="1591446" y="615438"/>
                  </a:lnTo>
                  <a:lnTo>
                    <a:pt x="1624329" y="645932"/>
                  </a:lnTo>
                  <a:lnTo>
                    <a:pt x="1656629" y="677037"/>
                  </a:lnTo>
                  <a:lnTo>
                    <a:pt x="1688337" y="708745"/>
                  </a:lnTo>
                  <a:lnTo>
                    <a:pt x="1719442" y="741045"/>
                  </a:lnTo>
                  <a:lnTo>
                    <a:pt x="1749936" y="773928"/>
                  </a:lnTo>
                  <a:lnTo>
                    <a:pt x="1779811" y="807386"/>
                  </a:lnTo>
                  <a:lnTo>
                    <a:pt x="1809055" y="841409"/>
                  </a:lnTo>
                  <a:lnTo>
                    <a:pt x="1837661" y="875989"/>
                  </a:lnTo>
                  <a:lnTo>
                    <a:pt x="1865620" y="911115"/>
                  </a:lnTo>
                  <a:lnTo>
                    <a:pt x="1892921" y="946779"/>
                  </a:lnTo>
                  <a:lnTo>
                    <a:pt x="1919557" y="982971"/>
                  </a:lnTo>
                  <a:lnTo>
                    <a:pt x="1945517" y="1019683"/>
                  </a:lnTo>
                  <a:lnTo>
                    <a:pt x="1970793" y="1056905"/>
                  </a:lnTo>
                  <a:lnTo>
                    <a:pt x="1995375" y="1094629"/>
                  </a:lnTo>
                  <a:lnTo>
                    <a:pt x="2019255" y="1132844"/>
                  </a:lnTo>
                  <a:lnTo>
                    <a:pt x="2042423" y="1171542"/>
                  </a:lnTo>
                  <a:lnTo>
                    <a:pt x="2064870" y="1210713"/>
                  </a:lnTo>
                  <a:lnTo>
                    <a:pt x="2086586" y="1250349"/>
                  </a:lnTo>
                  <a:lnTo>
                    <a:pt x="2107563" y="1290440"/>
                  </a:lnTo>
                  <a:lnTo>
                    <a:pt x="2127792" y="1330977"/>
                  </a:lnTo>
                  <a:lnTo>
                    <a:pt x="2147263" y="1371951"/>
                  </a:lnTo>
                  <a:lnTo>
                    <a:pt x="2165967" y="1413353"/>
                  </a:lnTo>
                  <a:lnTo>
                    <a:pt x="2183895" y="1455174"/>
                  </a:lnTo>
                  <a:lnTo>
                    <a:pt x="2201038" y="1497404"/>
                  </a:lnTo>
                  <a:lnTo>
                    <a:pt x="2217386" y="1540034"/>
                  </a:lnTo>
                  <a:lnTo>
                    <a:pt x="2232931" y="1583055"/>
                  </a:lnTo>
                  <a:lnTo>
                    <a:pt x="2247663" y="1626459"/>
                  </a:lnTo>
                  <a:lnTo>
                    <a:pt x="2261574" y="1670235"/>
                  </a:lnTo>
                  <a:lnTo>
                    <a:pt x="2274653" y="1714374"/>
                  </a:lnTo>
                  <a:lnTo>
                    <a:pt x="2286892" y="1758868"/>
                  </a:lnTo>
                  <a:lnTo>
                    <a:pt x="2298282" y="1803708"/>
                  </a:lnTo>
                  <a:lnTo>
                    <a:pt x="2308813" y="1848883"/>
                  </a:lnTo>
                  <a:lnTo>
                    <a:pt x="2318477" y="1894385"/>
                  </a:lnTo>
                  <a:lnTo>
                    <a:pt x="2327264" y="1940206"/>
                  </a:lnTo>
                  <a:lnTo>
                    <a:pt x="2335165" y="1986334"/>
                  </a:lnTo>
                  <a:lnTo>
                    <a:pt x="2342170" y="2032762"/>
                  </a:lnTo>
                  <a:lnTo>
                    <a:pt x="2348271" y="2079481"/>
                  </a:lnTo>
                  <a:lnTo>
                    <a:pt x="2353459" y="2126481"/>
                  </a:lnTo>
                  <a:lnTo>
                    <a:pt x="2357724" y="2173752"/>
                  </a:lnTo>
                  <a:lnTo>
                    <a:pt x="2361058" y="2221286"/>
                  </a:lnTo>
                  <a:lnTo>
                    <a:pt x="2363450" y="2269074"/>
                  </a:lnTo>
                  <a:lnTo>
                    <a:pt x="2364892" y="2317107"/>
                  </a:lnTo>
                  <a:lnTo>
                    <a:pt x="2365375" y="2365375"/>
                  </a:lnTo>
                  <a:lnTo>
                    <a:pt x="2364855" y="2414985"/>
                  </a:lnTo>
                  <a:lnTo>
                    <a:pt x="2363298" y="2464541"/>
                  </a:lnTo>
                  <a:lnTo>
                    <a:pt x="2360706" y="2514027"/>
                  </a:lnTo>
                  <a:lnTo>
                    <a:pt x="2357081" y="2563427"/>
                  </a:lnTo>
                  <a:lnTo>
                    <a:pt x="2352425" y="2612723"/>
                  </a:lnTo>
                  <a:lnTo>
                    <a:pt x="2346741" y="2661900"/>
                  </a:lnTo>
                  <a:lnTo>
                    <a:pt x="2340031" y="2710941"/>
                  </a:lnTo>
                  <a:lnTo>
                    <a:pt x="2332297" y="2759829"/>
                  </a:lnTo>
                  <a:lnTo>
                    <a:pt x="2323541" y="2808548"/>
                  </a:lnTo>
                  <a:lnTo>
                    <a:pt x="2313765" y="2857081"/>
                  </a:lnTo>
                  <a:lnTo>
                    <a:pt x="2302973" y="2905412"/>
                  </a:lnTo>
                  <a:lnTo>
                    <a:pt x="2291166" y="2953525"/>
                  </a:lnTo>
                  <a:lnTo>
                    <a:pt x="2278346" y="3001402"/>
                  </a:lnTo>
                  <a:lnTo>
                    <a:pt x="2264516" y="3049028"/>
                  </a:lnTo>
                  <a:lnTo>
                    <a:pt x="2249678" y="3096387"/>
                  </a:lnTo>
                  <a:lnTo>
                    <a:pt x="0" y="2365375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6000" y="3633216"/>
              <a:ext cx="2249805" cy="1913889"/>
            </a:xfrm>
            <a:custGeom>
              <a:avLst/>
              <a:gdLst/>
              <a:ahLst/>
              <a:cxnLst/>
              <a:rect l="l" t="t" r="r" b="b"/>
              <a:pathLst>
                <a:path w="2249804" h="1913889">
                  <a:moveTo>
                    <a:pt x="0" y="0"/>
                  </a:moveTo>
                  <a:lnTo>
                    <a:pt x="1390396" y="1913635"/>
                  </a:lnTo>
                  <a:lnTo>
                    <a:pt x="1430461" y="1883874"/>
                  </a:lnTo>
                  <a:lnTo>
                    <a:pt x="1469827" y="1853323"/>
                  </a:lnTo>
                  <a:lnTo>
                    <a:pt x="1508485" y="1821996"/>
                  </a:lnTo>
                  <a:lnTo>
                    <a:pt x="1546426" y="1789906"/>
                  </a:lnTo>
                  <a:lnTo>
                    <a:pt x="1583639" y="1757066"/>
                  </a:lnTo>
                  <a:lnTo>
                    <a:pt x="1620115" y="1723489"/>
                  </a:lnTo>
                  <a:lnTo>
                    <a:pt x="1655845" y="1689189"/>
                  </a:lnTo>
                  <a:lnTo>
                    <a:pt x="1690819" y="1654179"/>
                  </a:lnTo>
                  <a:lnTo>
                    <a:pt x="1725027" y="1618472"/>
                  </a:lnTo>
                  <a:lnTo>
                    <a:pt x="1758460" y="1582081"/>
                  </a:lnTo>
                  <a:lnTo>
                    <a:pt x="1791109" y="1545019"/>
                  </a:lnTo>
                  <a:lnTo>
                    <a:pt x="1822964" y="1507301"/>
                  </a:lnTo>
                  <a:lnTo>
                    <a:pt x="1854015" y="1468938"/>
                  </a:lnTo>
                  <a:lnTo>
                    <a:pt x="1884252" y="1429944"/>
                  </a:lnTo>
                  <a:lnTo>
                    <a:pt x="1913667" y="1390332"/>
                  </a:lnTo>
                  <a:lnTo>
                    <a:pt x="1942250" y="1350116"/>
                  </a:lnTo>
                  <a:lnTo>
                    <a:pt x="1969991" y="1309308"/>
                  </a:lnTo>
                  <a:lnTo>
                    <a:pt x="1996880" y="1267923"/>
                  </a:lnTo>
                  <a:lnTo>
                    <a:pt x="2022909" y="1225972"/>
                  </a:lnTo>
                  <a:lnTo>
                    <a:pt x="2048067" y="1183470"/>
                  </a:lnTo>
                  <a:lnTo>
                    <a:pt x="2072346" y="1140430"/>
                  </a:lnTo>
                  <a:lnTo>
                    <a:pt x="2095734" y="1096864"/>
                  </a:lnTo>
                  <a:lnTo>
                    <a:pt x="2118224" y="1052786"/>
                  </a:lnTo>
                  <a:lnTo>
                    <a:pt x="2139805" y="1008209"/>
                  </a:lnTo>
                  <a:lnTo>
                    <a:pt x="2160468" y="963146"/>
                  </a:lnTo>
                  <a:lnTo>
                    <a:pt x="2180204" y="917611"/>
                  </a:lnTo>
                  <a:lnTo>
                    <a:pt x="2199002" y="871617"/>
                  </a:lnTo>
                  <a:lnTo>
                    <a:pt x="2216853" y="825177"/>
                  </a:lnTo>
                  <a:lnTo>
                    <a:pt x="2233748" y="778304"/>
                  </a:lnTo>
                  <a:lnTo>
                    <a:pt x="2249678" y="7310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3633216"/>
              <a:ext cx="2249805" cy="1913889"/>
            </a:xfrm>
            <a:custGeom>
              <a:avLst/>
              <a:gdLst/>
              <a:ahLst/>
              <a:cxnLst/>
              <a:rect l="l" t="t" r="r" b="b"/>
              <a:pathLst>
                <a:path w="2249804" h="1913889">
                  <a:moveTo>
                    <a:pt x="2249678" y="731011"/>
                  </a:moveTo>
                  <a:lnTo>
                    <a:pt x="2233748" y="778304"/>
                  </a:lnTo>
                  <a:lnTo>
                    <a:pt x="2216853" y="825177"/>
                  </a:lnTo>
                  <a:lnTo>
                    <a:pt x="2199002" y="871617"/>
                  </a:lnTo>
                  <a:lnTo>
                    <a:pt x="2180204" y="917611"/>
                  </a:lnTo>
                  <a:lnTo>
                    <a:pt x="2160468" y="963146"/>
                  </a:lnTo>
                  <a:lnTo>
                    <a:pt x="2139805" y="1008209"/>
                  </a:lnTo>
                  <a:lnTo>
                    <a:pt x="2118224" y="1052786"/>
                  </a:lnTo>
                  <a:lnTo>
                    <a:pt x="2095734" y="1096864"/>
                  </a:lnTo>
                  <a:lnTo>
                    <a:pt x="2072346" y="1140430"/>
                  </a:lnTo>
                  <a:lnTo>
                    <a:pt x="2048067" y="1183470"/>
                  </a:lnTo>
                  <a:lnTo>
                    <a:pt x="2022909" y="1225972"/>
                  </a:lnTo>
                  <a:lnTo>
                    <a:pt x="1996880" y="1267923"/>
                  </a:lnTo>
                  <a:lnTo>
                    <a:pt x="1969991" y="1309308"/>
                  </a:lnTo>
                  <a:lnTo>
                    <a:pt x="1942250" y="1350116"/>
                  </a:lnTo>
                  <a:lnTo>
                    <a:pt x="1913667" y="1390332"/>
                  </a:lnTo>
                  <a:lnTo>
                    <a:pt x="1884252" y="1429944"/>
                  </a:lnTo>
                  <a:lnTo>
                    <a:pt x="1854015" y="1468938"/>
                  </a:lnTo>
                  <a:lnTo>
                    <a:pt x="1822964" y="1507301"/>
                  </a:lnTo>
                  <a:lnTo>
                    <a:pt x="1791109" y="1545019"/>
                  </a:lnTo>
                  <a:lnTo>
                    <a:pt x="1758460" y="1582081"/>
                  </a:lnTo>
                  <a:lnTo>
                    <a:pt x="1725027" y="1618472"/>
                  </a:lnTo>
                  <a:lnTo>
                    <a:pt x="1690819" y="1654179"/>
                  </a:lnTo>
                  <a:lnTo>
                    <a:pt x="1655845" y="1689189"/>
                  </a:lnTo>
                  <a:lnTo>
                    <a:pt x="1620115" y="1723489"/>
                  </a:lnTo>
                  <a:lnTo>
                    <a:pt x="1583639" y="1757066"/>
                  </a:lnTo>
                  <a:lnTo>
                    <a:pt x="1546426" y="1789906"/>
                  </a:lnTo>
                  <a:lnTo>
                    <a:pt x="1508485" y="1821996"/>
                  </a:lnTo>
                  <a:lnTo>
                    <a:pt x="1469827" y="1853323"/>
                  </a:lnTo>
                  <a:lnTo>
                    <a:pt x="1430461" y="1883874"/>
                  </a:lnTo>
                  <a:lnTo>
                    <a:pt x="1390396" y="1913635"/>
                  </a:lnTo>
                  <a:lnTo>
                    <a:pt x="0" y="0"/>
                  </a:lnTo>
                  <a:lnTo>
                    <a:pt x="2249678" y="731011"/>
                  </a:lnTo>
                  <a:close/>
                </a:path>
              </a:pathLst>
            </a:custGeom>
            <a:ln w="19812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5604" y="3633216"/>
              <a:ext cx="2781300" cy="2366010"/>
            </a:xfrm>
            <a:custGeom>
              <a:avLst/>
              <a:gdLst/>
              <a:ahLst/>
              <a:cxnLst/>
              <a:rect l="l" t="t" r="r" b="b"/>
              <a:pathLst>
                <a:path w="2781300" h="2366010">
                  <a:moveTo>
                    <a:pt x="1390396" y="0"/>
                  </a:moveTo>
                  <a:lnTo>
                    <a:pt x="0" y="1913635"/>
                  </a:lnTo>
                  <a:lnTo>
                    <a:pt x="40342" y="1942312"/>
                  </a:lnTo>
                  <a:lnTo>
                    <a:pt x="81128" y="1970048"/>
                  </a:lnTo>
                  <a:lnTo>
                    <a:pt x="122342" y="1996844"/>
                  </a:lnTo>
                  <a:lnTo>
                    <a:pt x="163971" y="2022700"/>
                  </a:lnTo>
                  <a:lnTo>
                    <a:pt x="205998" y="2047615"/>
                  </a:lnTo>
                  <a:lnTo>
                    <a:pt x="248411" y="2071591"/>
                  </a:lnTo>
                  <a:lnTo>
                    <a:pt x="291192" y="2094626"/>
                  </a:lnTo>
                  <a:lnTo>
                    <a:pt x="334329" y="2116721"/>
                  </a:lnTo>
                  <a:lnTo>
                    <a:pt x="377805" y="2137876"/>
                  </a:lnTo>
                  <a:lnTo>
                    <a:pt x="421607" y="2158090"/>
                  </a:lnTo>
                  <a:lnTo>
                    <a:pt x="465719" y="2177364"/>
                  </a:lnTo>
                  <a:lnTo>
                    <a:pt x="510127" y="2195698"/>
                  </a:lnTo>
                  <a:lnTo>
                    <a:pt x="554816" y="2213092"/>
                  </a:lnTo>
                  <a:lnTo>
                    <a:pt x="599771" y="2229546"/>
                  </a:lnTo>
                  <a:lnTo>
                    <a:pt x="644977" y="2245059"/>
                  </a:lnTo>
                  <a:lnTo>
                    <a:pt x="690420" y="2259633"/>
                  </a:lnTo>
                  <a:lnTo>
                    <a:pt x="736085" y="2273266"/>
                  </a:lnTo>
                  <a:lnTo>
                    <a:pt x="781957" y="2285959"/>
                  </a:lnTo>
                  <a:lnTo>
                    <a:pt x="828020" y="2297711"/>
                  </a:lnTo>
                  <a:lnTo>
                    <a:pt x="874262" y="2308524"/>
                  </a:lnTo>
                  <a:lnTo>
                    <a:pt x="920665" y="2318396"/>
                  </a:lnTo>
                  <a:lnTo>
                    <a:pt x="967217" y="2327328"/>
                  </a:lnTo>
                  <a:lnTo>
                    <a:pt x="1013902" y="2335320"/>
                  </a:lnTo>
                  <a:lnTo>
                    <a:pt x="1060705" y="2342371"/>
                  </a:lnTo>
                  <a:lnTo>
                    <a:pt x="1107611" y="2348482"/>
                  </a:lnTo>
                  <a:lnTo>
                    <a:pt x="1154606" y="2353654"/>
                  </a:lnTo>
                  <a:lnTo>
                    <a:pt x="1201676" y="2357885"/>
                  </a:lnTo>
                  <a:lnTo>
                    <a:pt x="1248804" y="2361175"/>
                  </a:lnTo>
                  <a:lnTo>
                    <a:pt x="1295976" y="2363526"/>
                  </a:lnTo>
                  <a:lnTo>
                    <a:pt x="1343179" y="2364936"/>
                  </a:lnTo>
                  <a:lnTo>
                    <a:pt x="1390396" y="2365406"/>
                  </a:lnTo>
                  <a:lnTo>
                    <a:pt x="1437612" y="2364936"/>
                  </a:lnTo>
                  <a:lnTo>
                    <a:pt x="1484815" y="2363526"/>
                  </a:lnTo>
                  <a:lnTo>
                    <a:pt x="1531987" y="2361175"/>
                  </a:lnTo>
                  <a:lnTo>
                    <a:pt x="1579115" y="2357885"/>
                  </a:lnTo>
                  <a:lnTo>
                    <a:pt x="1626185" y="2353654"/>
                  </a:lnTo>
                  <a:lnTo>
                    <a:pt x="1673180" y="2348482"/>
                  </a:lnTo>
                  <a:lnTo>
                    <a:pt x="1720086" y="2342371"/>
                  </a:lnTo>
                  <a:lnTo>
                    <a:pt x="1766889" y="2335320"/>
                  </a:lnTo>
                  <a:lnTo>
                    <a:pt x="1813574" y="2327328"/>
                  </a:lnTo>
                  <a:lnTo>
                    <a:pt x="1860126" y="2318396"/>
                  </a:lnTo>
                  <a:lnTo>
                    <a:pt x="1906529" y="2308524"/>
                  </a:lnTo>
                  <a:lnTo>
                    <a:pt x="1952771" y="2297711"/>
                  </a:lnTo>
                  <a:lnTo>
                    <a:pt x="1998834" y="2285959"/>
                  </a:lnTo>
                  <a:lnTo>
                    <a:pt x="2044706" y="2273266"/>
                  </a:lnTo>
                  <a:lnTo>
                    <a:pt x="2090371" y="2259633"/>
                  </a:lnTo>
                  <a:lnTo>
                    <a:pt x="2135814" y="2245059"/>
                  </a:lnTo>
                  <a:lnTo>
                    <a:pt x="2181020" y="2229546"/>
                  </a:lnTo>
                  <a:lnTo>
                    <a:pt x="2225975" y="2213092"/>
                  </a:lnTo>
                  <a:lnTo>
                    <a:pt x="2270664" y="2195698"/>
                  </a:lnTo>
                  <a:lnTo>
                    <a:pt x="2315072" y="2177364"/>
                  </a:lnTo>
                  <a:lnTo>
                    <a:pt x="2359184" y="2158090"/>
                  </a:lnTo>
                  <a:lnTo>
                    <a:pt x="2402986" y="2137876"/>
                  </a:lnTo>
                  <a:lnTo>
                    <a:pt x="2446462" y="2116721"/>
                  </a:lnTo>
                  <a:lnTo>
                    <a:pt x="2489599" y="2094626"/>
                  </a:lnTo>
                  <a:lnTo>
                    <a:pt x="2532380" y="2071591"/>
                  </a:lnTo>
                  <a:lnTo>
                    <a:pt x="2574793" y="2047615"/>
                  </a:lnTo>
                  <a:lnTo>
                    <a:pt x="2616820" y="2022700"/>
                  </a:lnTo>
                  <a:lnTo>
                    <a:pt x="2658449" y="1996844"/>
                  </a:lnTo>
                  <a:lnTo>
                    <a:pt x="2699663" y="1970048"/>
                  </a:lnTo>
                  <a:lnTo>
                    <a:pt x="2740449" y="1942312"/>
                  </a:lnTo>
                  <a:lnTo>
                    <a:pt x="2780792" y="1913635"/>
                  </a:lnTo>
                  <a:lnTo>
                    <a:pt x="1390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05604" y="3633216"/>
              <a:ext cx="2781300" cy="2366010"/>
            </a:xfrm>
            <a:custGeom>
              <a:avLst/>
              <a:gdLst/>
              <a:ahLst/>
              <a:cxnLst/>
              <a:rect l="l" t="t" r="r" b="b"/>
              <a:pathLst>
                <a:path w="2781300" h="2366010">
                  <a:moveTo>
                    <a:pt x="2780792" y="1913635"/>
                  </a:moveTo>
                  <a:lnTo>
                    <a:pt x="2740449" y="1942312"/>
                  </a:lnTo>
                  <a:lnTo>
                    <a:pt x="2699663" y="1970048"/>
                  </a:lnTo>
                  <a:lnTo>
                    <a:pt x="2658449" y="1996844"/>
                  </a:lnTo>
                  <a:lnTo>
                    <a:pt x="2616820" y="2022700"/>
                  </a:lnTo>
                  <a:lnTo>
                    <a:pt x="2574793" y="2047615"/>
                  </a:lnTo>
                  <a:lnTo>
                    <a:pt x="2532380" y="2071591"/>
                  </a:lnTo>
                  <a:lnTo>
                    <a:pt x="2489599" y="2094626"/>
                  </a:lnTo>
                  <a:lnTo>
                    <a:pt x="2446462" y="2116721"/>
                  </a:lnTo>
                  <a:lnTo>
                    <a:pt x="2402986" y="2137876"/>
                  </a:lnTo>
                  <a:lnTo>
                    <a:pt x="2359184" y="2158090"/>
                  </a:lnTo>
                  <a:lnTo>
                    <a:pt x="2315072" y="2177364"/>
                  </a:lnTo>
                  <a:lnTo>
                    <a:pt x="2270664" y="2195698"/>
                  </a:lnTo>
                  <a:lnTo>
                    <a:pt x="2225975" y="2213092"/>
                  </a:lnTo>
                  <a:lnTo>
                    <a:pt x="2181020" y="2229546"/>
                  </a:lnTo>
                  <a:lnTo>
                    <a:pt x="2135814" y="2245059"/>
                  </a:lnTo>
                  <a:lnTo>
                    <a:pt x="2090371" y="2259633"/>
                  </a:lnTo>
                  <a:lnTo>
                    <a:pt x="2044706" y="2273266"/>
                  </a:lnTo>
                  <a:lnTo>
                    <a:pt x="1998834" y="2285959"/>
                  </a:lnTo>
                  <a:lnTo>
                    <a:pt x="1952771" y="2297711"/>
                  </a:lnTo>
                  <a:lnTo>
                    <a:pt x="1906529" y="2308524"/>
                  </a:lnTo>
                  <a:lnTo>
                    <a:pt x="1860126" y="2318396"/>
                  </a:lnTo>
                  <a:lnTo>
                    <a:pt x="1813574" y="2327328"/>
                  </a:lnTo>
                  <a:lnTo>
                    <a:pt x="1766889" y="2335320"/>
                  </a:lnTo>
                  <a:lnTo>
                    <a:pt x="1720086" y="2342371"/>
                  </a:lnTo>
                  <a:lnTo>
                    <a:pt x="1673180" y="2348482"/>
                  </a:lnTo>
                  <a:lnTo>
                    <a:pt x="1626185" y="2353654"/>
                  </a:lnTo>
                  <a:lnTo>
                    <a:pt x="1579115" y="2357885"/>
                  </a:lnTo>
                  <a:lnTo>
                    <a:pt x="1531987" y="2361175"/>
                  </a:lnTo>
                  <a:lnTo>
                    <a:pt x="1484815" y="2363526"/>
                  </a:lnTo>
                  <a:lnTo>
                    <a:pt x="1437612" y="2364936"/>
                  </a:lnTo>
                  <a:lnTo>
                    <a:pt x="1390396" y="2365406"/>
                  </a:lnTo>
                  <a:lnTo>
                    <a:pt x="1343179" y="2364936"/>
                  </a:lnTo>
                  <a:lnTo>
                    <a:pt x="1295976" y="2363526"/>
                  </a:lnTo>
                  <a:lnTo>
                    <a:pt x="1248804" y="2361175"/>
                  </a:lnTo>
                  <a:lnTo>
                    <a:pt x="1201676" y="2357885"/>
                  </a:lnTo>
                  <a:lnTo>
                    <a:pt x="1154606" y="2353654"/>
                  </a:lnTo>
                  <a:lnTo>
                    <a:pt x="1107611" y="2348482"/>
                  </a:lnTo>
                  <a:lnTo>
                    <a:pt x="1060705" y="2342371"/>
                  </a:lnTo>
                  <a:lnTo>
                    <a:pt x="1013902" y="2335320"/>
                  </a:lnTo>
                  <a:lnTo>
                    <a:pt x="967217" y="2327328"/>
                  </a:lnTo>
                  <a:lnTo>
                    <a:pt x="920665" y="2318396"/>
                  </a:lnTo>
                  <a:lnTo>
                    <a:pt x="874262" y="2308524"/>
                  </a:lnTo>
                  <a:lnTo>
                    <a:pt x="828020" y="2297711"/>
                  </a:lnTo>
                  <a:lnTo>
                    <a:pt x="781957" y="2285959"/>
                  </a:lnTo>
                  <a:lnTo>
                    <a:pt x="736085" y="2273266"/>
                  </a:lnTo>
                  <a:lnTo>
                    <a:pt x="690420" y="2259633"/>
                  </a:lnTo>
                  <a:lnTo>
                    <a:pt x="644977" y="2245059"/>
                  </a:lnTo>
                  <a:lnTo>
                    <a:pt x="599771" y="2229546"/>
                  </a:lnTo>
                  <a:lnTo>
                    <a:pt x="554816" y="2213092"/>
                  </a:lnTo>
                  <a:lnTo>
                    <a:pt x="510127" y="2195698"/>
                  </a:lnTo>
                  <a:lnTo>
                    <a:pt x="465719" y="2177364"/>
                  </a:lnTo>
                  <a:lnTo>
                    <a:pt x="421607" y="2158090"/>
                  </a:lnTo>
                  <a:lnTo>
                    <a:pt x="377805" y="2137876"/>
                  </a:lnTo>
                  <a:lnTo>
                    <a:pt x="334329" y="2116721"/>
                  </a:lnTo>
                  <a:lnTo>
                    <a:pt x="291192" y="2094626"/>
                  </a:lnTo>
                  <a:lnTo>
                    <a:pt x="248411" y="2071591"/>
                  </a:lnTo>
                  <a:lnTo>
                    <a:pt x="205998" y="2047615"/>
                  </a:lnTo>
                  <a:lnTo>
                    <a:pt x="163971" y="2022700"/>
                  </a:lnTo>
                  <a:lnTo>
                    <a:pt x="122342" y="1996844"/>
                  </a:lnTo>
                  <a:lnTo>
                    <a:pt x="81128" y="1970048"/>
                  </a:lnTo>
                  <a:lnTo>
                    <a:pt x="40342" y="1942312"/>
                  </a:lnTo>
                  <a:lnTo>
                    <a:pt x="0" y="1913635"/>
                  </a:lnTo>
                  <a:lnTo>
                    <a:pt x="1390396" y="0"/>
                  </a:lnTo>
                  <a:lnTo>
                    <a:pt x="2780792" y="1913635"/>
                  </a:lnTo>
                  <a:close/>
                </a:path>
              </a:pathLst>
            </a:custGeom>
            <a:ln w="19811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30444" y="1267841"/>
              <a:ext cx="2366010" cy="4279265"/>
            </a:xfrm>
            <a:custGeom>
              <a:avLst/>
              <a:gdLst/>
              <a:ahLst/>
              <a:cxnLst/>
              <a:rect l="l" t="t" r="r" b="b"/>
              <a:pathLst>
                <a:path w="2366010" h="4279265">
                  <a:moveTo>
                    <a:pt x="2365556" y="0"/>
                  </a:moveTo>
                  <a:lnTo>
                    <a:pt x="2316242" y="512"/>
                  </a:lnTo>
                  <a:lnTo>
                    <a:pt x="2267071" y="2046"/>
                  </a:lnTo>
                  <a:lnTo>
                    <a:pt x="2218057" y="4593"/>
                  </a:lnTo>
                  <a:lnTo>
                    <a:pt x="2169214" y="8148"/>
                  </a:lnTo>
                  <a:lnTo>
                    <a:pt x="2120555" y="12702"/>
                  </a:lnTo>
                  <a:lnTo>
                    <a:pt x="2072093" y="18250"/>
                  </a:lnTo>
                  <a:lnTo>
                    <a:pt x="2023843" y="24784"/>
                  </a:lnTo>
                  <a:lnTo>
                    <a:pt x="1975818" y="32297"/>
                  </a:lnTo>
                  <a:lnTo>
                    <a:pt x="1928031" y="40782"/>
                  </a:lnTo>
                  <a:lnTo>
                    <a:pt x="1880496" y="50233"/>
                  </a:lnTo>
                  <a:lnTo>
                    <a:pt x="1833227" y="60642"/>
                  </a:lnTo>
                  <a:lnTo>
                    <a:pt x="1786237" y="72003"/>
                  </a:lnTo>
                  <a:lnTo>
                    <a:pt x="1739540" y="84309"/>
                  </a:lnTo>
                  <a:lnTo>
                    <a:pt x="1693150" y="97552"/>
                  </a:lnTo>
                  <a:lnTo>
                    <a:pt x="1647080" y="111726"/>
                  </a:lnTo>
                  <a:lnTo>
                    <a:pt x="1601343" y="126824"/>
                  </a:lnTo>
                  <a:lnTo>
                    <a:pt x="1555954" y="142838"/>
                  </a:lnTo>
                  <a:lnTo>
                    <a:pt x="1510926" y="159763"/>
                  </a:lnTo>
                  <a:lnTo>
                    <a:pt x="1466272" y="177591"/>
                  </a:lnTo>
                  <a:lnTo>
                    <a:pt x="1422007" y="196315"/>
                  </a:lnTo>
                  <a:lnTo>
                    <a:pt x="1378143" y="215928"/>
                  </a:lnTo>
                  <a:lnTo>
                    <a:pt x="1334695" y="236423"/>
                  </a:lnTo>
                  <a:lnTo>
                    <a:pt x="1291675" y="257794"/>
                  </a:lnTo>
                  <a:lnTo>
                    <a:pt x="1249098" y="280033"/>
                  </a:lnTo>
                  <a:lnTo>
                    <a:pt x="1206978" y="303133"/>
                  </a:lnTo>
                  <a:lnTo>
                    <a:pt x="1165327" y="327088"/>
                  </a:lnTo>
                  <a:lnTo>
                    <a:pt x="1124160" y="351891"/>
                  </a:lnTo>
                  <a:lnTo>
                    <a:pt x="1083489" y="377535"/>
                  </a:lnTo>
                  <a:lnTo>
                    <a:pt x="1043329" y="404012"/>
                  </a:lnTo>
                  <a:lnTo>
                    <a:pt x="1003694" y="431316"/>
                  </a:lnTo>
                  <a:lnTo>
                    <a:pt x="964596" y="459440"/>
                  </a:lnTo>
                  <a:lnTo>
                    <a:pt x="926049" y="488377"/>
                  </a:lnTo>
                  <a:lnTo>
                    <a:pt x="888068" y="518120"/>
                  </a:lnTo>
                  <a:lnTo>
                    <a:pt x="850665" y="548662"/>
                  </a:lnTo>
                  <a:lnTo>
                    <a:pt x="813855" y="579997"/>
                  </a:lnTo>
                  <a:lnTo>
                    <a:pt x="777650" y="612116"/>
                  </a:lnTo>
                  <a:lnTo>
                    <a:pt x="742065" y="645014"/>
                  </a:lnTo>
                  <a:lnTo>
                    <a:pt x="707113" y="678684"/>
                  </a:lnTo>
                  <a:lnTo>
                    <a:pt x="672808" y="713117"/>
                  </a:lnTo>
                  <a:lnTo>
                    <a:pt x="639163" y="748309"/>
                  </a:lnTo>
                  <a:lnTo>
                    <a:pt x="606191" y="784251"/>
                  </a:lnTo>
                  <a:lnTo>
                    <a:pt x="573908" y="820937"/>
                  </a:lnTo>
                  <a:lnTo>
                    <a:pt x="542325" y="858359"/>
                  </a:lnTo>
                  <a:lnTo>
                    <a:pt x="511457" y="896512"/>
                  </a:lnTo>
                  <a:lnTo>
                    <a:pt x="481317" y="935387"/>
                  </a:lnTo>
                  <a:lnTo>
                    <a:pt x="451920" y="974979"/>
                  </a:lnTo>
                  <a:lnTo>
                    <a:pt x="423939" y="1014314"/>
                  </a:lnTo>
                  <a:lnTo>
                    <a:pt x="396872" y="1054022"/>
                  </a:lnTo>
                  <a:lnTo>
                    <a:pt x="370718" y="1094092"/>
                  </a:lnTo>
                  <a:lnTo>
                    <a:pt x="345474" y="1134509"/>
                  </a:lnTo>
                  <a:lnTo>
                    <a:pt x="321139" y="1175261"/>
                  </a:lnTo>
                  <a:lnTo>
                    <a:pt x="297709" y="1216336"/>
                  </a:lnTo>
                  <a:lnTo>
                    <a:pt x="275184" y="1257720"/>
                  </a:lnTo>
                  <a:lnTo>
                    <a:pt x="253561" y="1299401"/>
                  </a:lnTo>
                  <a:lnTo>
                    <a:pt x="232838" y="1341366"/>
                  </a:lnTo>
                  <a:lnTo>
                    <a:pt x="213014" y="1383601"/>
                  </a:lnTo>
                  <a:lnTo>
                    <a:pt x="194085" y="1426095"/>
                  </a:lnTo>
                  <a:lnTo>
                    <a:pt x="176051" y="1468835"/>
                  </a:lnTo>
                  <a:lnTo>
                    <a:pt x="158908" y="1511807"/>
                  </a:lnTo>
                  <a:lnTo>
                    <a:pt x="142656" y="1554999"/>
                  </a:lnTo>
                  <a:lnTo>
                    <a:pt x="127291" y="1598398"/>
                  </a:lnTo>
                  <a:lnTo>
                    <a:pt x="112813" y="1641991"/>
                  </a:lnTo>
                  <a:lnTo>
                    <a:pt x="99218" y="1685766"/>
                  </a:lnTo>
                  <a:lnTo>
                    <a:pt x="86506" y="1729710"/>
                  </a:lnTo>
                  <a:lnTo>
                    <a:pt x="74673" y="1773809"/>
                  </a:lnTo>
                  <a:lnTo>
                    <a:pt x="63719" y="1818051"/>
                  </a:lnTo>
                  <a:lnTo>
                    <a:pt x="53640" y="1862424"/>
                  </a:lnTo>
                  <a:lnTo>
                    <a:pt x="44435" y="1906914"/>
                  </a:lnTo>
                  <a:lnTo>
                    <a:pt x="36101" y="1951509"/>
                  </a:lnTo>
                  <a:lnTo>
                    <a:pt x="28638" y="1996196"/>
                  </a:lnTo>
                  <a:lnTo>
                    <a:pt x="22042" y="2040961"/>
                  </a:lnTo>
                  <a:lnTo>
                    <a:pt x="16312" y="2085793"/>
                  </a:lnTo>
                  <a:lnTo>
                    <a:pt x="11446" y="2130678"/>
                  </a:lnTo>
                  <a:lnTo>
                    <a:pt x="7441" y="2175605"/>
                  </a:lnTo>
                  <a:lnTo>
                    <a:pt x="4296" y="2220558"/>
                  </a:lnTo>
                  <a:lnTo>
                    <a:pt x="2009" y="2265527"/>
                  </a:lnTo>
                  <a:lnTo>
                    <a:pt x="578" y="2310498"/>
                  </a:lnTo>
                  <a:lnTo>
                    <a:pt x="0" y="2355459"/>
                  </a:lnTo>
                  <a:lnTo>
                    <a:pt x="273" y="2400396"/>
                  </a:lnTo>
                  <a:lnTo>
                    <a:pt x="1396" y="2445297"/>
                  </a:lnTo>
                  <a:lnTo>
                    <a:pt x="3367" y="2490150"/>
                  </a:lnTo>
                  <a:lnTo>
                    <a:pt x="6183" y="2534940"/>
                  </a:lnTo>
                  <a:lnTo>
                    <a:pt x="9842" y="2579656"/>
                  </a:lnTo>
                  <a:lnTo>
                    <a:pt x="14343" y="2624284"/>
                  </a:lnTo>
                  <a:lnTo>
                    <a:pt x="19684" y="2668812"/>
                  </a:lnTo>
                  <a:lnTo>
                    <a:pt x="25861" y="2713228"/>
                  </a:lnTo>
                  <a:lnTo>
                    <a:pt x="32874" y="2757517"/>
                  </a:lnTo>
                  <a:lnTo>
                    <a:pt x="40721" y="2801668"/>
                  </a:lnTo>
                  <a:lnTo>
                    <a:pt x="49399" y="2845668"/>
                  </a:lnTo>
                  <a:lnTo>
                    <a:pt x="58906" y="2889503"/>
                  </a:lnTo>
                  <a:lnTo>
                    <a:pt x="69240" y="2933162"/>
                  </a:lnTo>
                  <a:lnTo>
                    <a:pt x="80400" y="2976630"/>
                  </a:lnTo>
                  <a:lnTo>
                    <a:pt x="92383" y="3019897"/>
                  </a:lnTo>
                  <a:lnTo>
                    <a:pt x="105187" y="3062947"/>
                  </a:lnTo>
                  <a:lnTo>
                    <a:pt x="118810" y="3105770"/>
                  </a:lnTo>
                  <a:lnTo>
                    <a:pt x="133250" y="3148351"/>
                  </a:lnTo>
                  <a:lnTo>
                    <a:pt x="148506" y="3190679"/>
                  </a:lnTo>
                  <a:lnTo>
                    <a:pt x="164574" y="3232740"/>
                  </a:lnTo>
                  <a:lnTo>
                    <a:pt x="181454" y="3274522"/>
                  </a:lnTo>
                  <a:lnTo>
                    <a:pt x="199143" y="3316012"/>
                  </a:lnTo>
                  <a:lnTo>
                    <a:pt x="217638" y="3357196"/>
                  </a:lnTo>
                  <a:lnTo>
                    <a:pt x="236939" y="3398063"/>
                  </a:lnTo>
                  <a:lnTo>
                    <a:pt x="257043" y="3438600"/>
                  </a:lnTo>
                  <a:lnTo>
                    <a:pt x="277947" y="3478793"/>
                  </a:lnTo>
                  <a:lnTo>
                    <a:pt x="299651" y="3518629"/>
                  </a:lnTo>
                  <a:lnTo>
                    <a:pt x="322151" y="3558097"/>
                  </a:lnTo>
                  <a:lnTo>
                    <a:pt x="345447" y="3597183"/>
                  </a:lnTo>
                  <a:lnTo>
                    <a:pt x="369535" y="3635874"/>
                  </a:lnTo>
                  <a:lnTo>
                    <a:pt x="394414" y="3674158"/>
                  </a:lnTo>
                  <a:lnTo>
                    <a:pt x="420082" y="3712022"/>
                  </a:lnTo>
                  <a:lnTo>
                    <a:pt x="446536" y="3749453"/>
                  </a:lnTo>
                  <a:lnTo>
                    <a:pt x="473776" y="3786437"/>
                  </a:lnTo>
                  <a:lnTo>
                    <a:pt x="501798" y="3822964"/>
                  </a:lnTo>
                  <a:lnTo>
                    <a:pt x="530600" y="3859019"/>
                  </a:lnTo>
                  <a:lnTo>
                    <a:pt x="560182" y="3894589"/>
                  </a:lnTo>
                  <a:lnTo>
                    <a:pt x="590540" y="3929663"/>
                  </a:lnTo>
                  <a:lnTo>
                    <a:pt x="621673" y="3964227"/>
                  </a:lnTo>
                  <a:lnTo>
                    <a:pt x="653578" y="3998268"/>
                  </a:lnTo>
                  <a:lnTo>
                    <a:pt x="686254" y="4031774"/>
                  </a:lnTo>
                  <a:lnTo>
                    <a:pt x="719699" y="4064732"/>
                  </a:lnTo>
                  <a:lnTo>
                    <a:pt x="753910" y="4097129"/>
                  </a:lnTo>
                  <a:lnTo>
                    <a:pt x="788885" y="4128951"/>
                  </a:lnTo>
                  <a:lnTo>
                    <a:pt x="824623" y="4160188"/>
                  </a:lnTo>
                  <a:lnTo>
                    <a:pt x="861122" y="4190825"/>
                  </a:lnTo>
                  <a:lnTo>
                    <a:pt x="898379" y="4220849"/>
                  </a:lnTo>
                  <a:lnTo>
                    <a:pt x="936392" y="4250249"/>
                  </a:lnTo>
                  <a:lnTo>
                    <a:pt x="975160" y="4279011"/>
                  </a:lnTo>
                  <a:lnTo>
                    <a:pt x="2365556" y="2365375"/>
                  </a:lnTo>
                  <a:lnTo>
                    <a:pt x="23655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30444" y="1267841"/>
              <a:ext cx="2366010" cy="4279265"/>
            </a:xfrm>
            <a:custGeom>
              <a:avLst/>
              <a:gdLst/>
              <a:ahLst/>
              <a:cxnLst/>
              <a:rect l="l" t="t" r="r" b="b"/>
              <a:pathLst>
                <a:path w="2366010" h="4279265">
                  <a:moveTo>
                    <a:pt x="975160" y="4279011"/>
                  </a:moveTo>
                  <a:lnTo>
                    <a:pt x="936392" y="4250249"/>
                  </a:lnTo>
                  <a:lnTo>
                    <a:pt x="898379" y="4220849"/>
                  </a:lnTo>
                  <a:lnTo>
                    <a:pt x="861122" y="4190825"/>
                  </a:lnTo>
                  <a:lnTo>
                    <a:pt x="824623" y="4160188"/>
                  </a:lnTo>
                  <a:lnTo>
                    <a:pt x="788885" y="4128951"/>
                  </a:lnTo>
                  <a:lnTo>
                    <a:pt x="753910" y="4097129"/>
                  </a:lnTo>
                  <a:lnTo>
                    <a:pt x="719699" y="4064732"/>
                  </a:lnTo>
                  <a:lnTo>
                    <a:pt x="686254" y="4031774"/>
                  </a:lnTo>
                  <a:lnTo>
                    <a:pt x="653578" y="3998268"/>
                  </a:lnTo>
                  <a:lnTo>
                    <a:pt x="621673" y="3964227"/>
                  </a:lnTo>
                  <a:lnTo>
                    <a:pt x="590540" y="3929663"/>
                  </a:lnTo>
                  <a:lnTo>
                    <a:pt x="560182" y="3894589"/>
                  </a:lnTo>
                  <a:lnTo>
                    <a:pt x="530600" y="3859019"/>
                  </a:lnTo>
                  <a:lnTo>
                    <a:pt x="501798" y="3822964"/>
                  </a:lnTo>
                  <a:lnTo>
                    <a:pt x="473776" y="3786437"/>
                  </a:lnTo>
                  <a:lnTo>
                    <a:pt x="446536" y="3749453"/>
                  </a:lnTo>
                  <a:lnTo>
                    <a:pt x="420082" y="3712022"/>
                  </a:lnTo>
                  <a:lnTo>
                    <a:pt x="394414" y="3674158"/>
                  </a:lnTo>
                  <a:lnTo>
                    <a:pt x="369535" y="3635874"/>
                  </a:lnTo>
                  <a:lnTo>
                    <a:pt x="345447" y="3597183"/>
                  </a:lnTo>
                  <a:lnTo>
                    <a:pt x="322151" y="3558097"/>
                  </a:lnTo>
                  <a:lnTo>
                    <a:pt x="299651" y="3518629"/>
                  </a:lnTo>
                  <a:lnTo>
                    <a:pt x="277947" y="3478793"/>
                  </a:lnTo>
                  <a:lnTo>
                    <a:pt x="257043" y="3438600"/>
                  </a:lnTo>
                  <a:lnTo>
                    <a:pt x="236939" y="3398063"/>
                  </a:lnTo>
                  <a:lnTo>
                    <a:pt x="217638" y="3357196"/>
                  </a:lnTo>
                  <a:lnTo>
                    <a:pt x="199143" y="3316012"/>
                  </a:lnTo>
                  <a:lnTo>
                    <a:pt x="181454" y="3274522"/>
                  </a:lnTo>
                  <a:lnTo>
                    <a:pt x="164574" y="3232740"/>
                  </a:lnTo>
                  <a:lnTo>
                    <a:pt x="148506" y="3190679"/>
                  </a:lnTo>
                  <a:lnTo>
                    <a:pt x="133250" y="3148351"/>
                  </a:lnTo>
                  <a:lnTo>
                    <a:pt x="118810" y="3105770"/>
                  </a:lnTo>
                  <a:lnTo>
                    <a:pt x="105187" y="3062947"/>
                  </a:lnTo>
                  <a:lnTo>
                    <a:pt x="92383" y="3019897"/>
                  </a:lnTo>
                  <a:lnTo>
                    <a:pt x="80400" y="2976630"/>
                  </a:lnTo>
                  <a:lnTo>
                    <a:pt x="69240" y="2933162"/>
                  </a:lnTo>
                  <a:lnTo>
                    <a:pt x="58906" y="2889503"/>
                  </a:lnTo>
                  <a:lnTo>
                    <a:pt x="49399" y="2845668"/>
                  </a:lnTo>
                  <a:lnTo>
                    <a:pt x="40721" y="2801668"/>
                  </a:lnTo>
                  <a:lnTo>
                    <a:pt x="32874" y="2757517"/>
                  </a:lnTo>
                  <a:lnTo>
                    <a:pt x="25861" y="2713228"/>
                  </a:lnTo>
                  <a:lnTo>
                    <a:pt x="19684" y="2668812"/>
                  </a:lnTo>
                  <a:lnTo>
                    <a:pt x="14343" y="2624284"/>
                  </a:lnTo>
                  <a:lnTo>
                    <a:pt x="9842" y="2579656"/>
                  </a:lnTo>
                  <a:lnTo>
                    <a:pt x="6183" y="2534940"/>
                  </a:lnTo>
                  <a:lnTo>
                    <a:pt x="3367" y="2490150"/>
                  </a:lnTo>
                  <a:lnTo>
                    <a:pt x="1396" y="2445297"/>
                  </a:lnTo>
                  <a:lnTo>
                    <a:pt x="273" y="2400396"/>
                  </a:lnTo>
                  <a:lnTo>
                    <a:pt x="0" y="2355459"/>
                  </a:lnTo>
                  <a:lnTo>
                    <a:pt x="578" y="2310498"/>
                  </a:lnTo>
                  <a:lnTo>
                    <a:pt x="2009" y="2265527"/>
                  </a:lnTo>
                  <a:lnTo>
                    <a:pt x="4296" y="2220558"/>
                  </a:lnTo>
                  <a:lnTo>
                    <a:pt x="7441" y="2175605"/>
                  </a:lnTo>
                  <a:lnTo>
                    <a:pt x="11446" y="2130678"/>
                  </a:lnTo>
                  <a:lnTo>
                    <a:pt x="16312" y="2085793"/>
                  </a:lnTo>
                  <a:lnTo>
                    <a:pt x="22042" y="2040961"/>
                  </a:lnTo>
                  <a:lnTo>
                    <a:pt x="28638" y="1996196"/>
                  </a:lnTo>
                  <a:lnTo>
                    <a:pt x="36101" y="1951509"/>
                  </a:lnTo>
                  <a:lnTo>
                    <a:pt x="44435" y="1906914"/>
                  </a:lnTo>
                  <a:lnTo>
                    <a:pt x="53640" y="1862424"/>
                  </a:lnTo>
                  <a:lnTo>
                    <a:pt x="63719" y="1818051"/>
                  </a:lnTo>
                  <a:lnTo>
                    <a:pt x="74673" y="1773809"/>
                  </a:lnTo>
                  <a:lnTo>
                    <a:pt x="86506" y="1729710"/>
                  </a:lnTo>
                  <a:lnTo>
                    <a:pt x="99218" y="1685766"/>
                  </a:lnTo>
                  <a:lnTo>
                    <a:pt x="112813" y="1641991"/>
                  </a:lnTo>
                  <a:lnTo>
                    <a:pt x="127291" y="1598398"/>
                  </a:lnTo>
                  <a:lnTo>
                    <a:pt x="142656" y="1554999"/>
                  </a:lnTo>
                  <a:lnTo>
                    <a:pt x="158908" y="1511807"/>
                  </a:lnTo>
                  <a:lnTo>
                    <a:pt x="176051" y="1468835"/>
                  </a:lnTo>
                  <a:lnTo>
                    <a:pt x="194085" y="1426095"/>
                  </a:lnTo>
                  <a:lnTo>
                    <a:pt x="213014" y="1383601"/>
                  </a:lnTo>
                  <a:lnTo>
                    <a:pt x="232838" y="1341366"/>
                  </a:lnTo>
                  <a:lnTo>
                    <a:pt x="253561" y="1299401"/>
                  </a:lnTo>
                  <a:lnTo>
                    <a:pt x="275184" y="1257720"/>
                  </a:lnTo>
                  <a:lnTo>
                    <a:pt x="297709" y="1216336"/>
                  </a:lnTo>
                  <a:lnTo>
                    <a:pt x="321139" y="1175261"/>
                  </a:lnTo>
                  <a:lnTo>
                    <a:pt x="345474" y="1134509"/>
                  </a:lnTo>
                  <a:lnTo>
                    <a:pt x="370718" y="1094092"/>
                  </a:lnTo>
                  <a:lnTo>
                    <a:pt x="396872" y="1054022"/>
                  </a:lnTo>
                  <a:lnTo>
                    <a:pt x="423939" y="1014314"/>
                  </a:lnTo>
                  <a:lnTo>
                    <a:pt x="451920" y="974979"/>
                  </a:lnTo>
                  <a:lnTo>
                    <a:pt x="481317" y="935387"/>
                  </a:lnTo>
                  <a:lnTo>
                    <a:pt x="511457" y="896512"/>
                  </a:lnTo>
                  <a:lnTo>
                    <a:pt x="542325" y="858359"/>
                  </a:lnTo>
                  <a:lnTo>
                    <a:pt x="573908" y="820937"/>
                  </a:lnTo>
                  <a:lnTo>
                    <a:pt x="606191" y="784251"/>
                  </a:lnTo>
                  <a:lnTo>
                    <a:pt x="639163" y="748309"/>
                  </a:lnTo>
                  <a:lnTo>
                    <a:pt x="672808" y="713117"/>
                  </a:lnTo>
                  <a:lnTo>
                    <a:pt x="707113" y="678684"/>
                  </a:lnTo>
                  <a:lnTo>
                    <a:pt x="742065" y="645014"/>
                  </a:lnTo>
                  <a:lnTo>
                    <a:pt x="777650" y="612116"/>
                  </a:lnTo>
                  <a:lnTo>
                    <a:pt x="813855" y="579997"/>
                  </a:lnTo>
                  <a:lnTo>
                    <a:pt x="850665" y="548662"/>
                  </a:lnTo>
                  <a:lnTo>
                    <a:pt x="888068" y="518120"/>
                  </a:lnTo>
                  <a:lnTo>
                    <a:pt x="926049" y="488377"/>
                  </a:lnTo>
                  <a:lnTo>
                    <a:pt x="964596" y="459440"/>
                  </a:lnTo>
                  <a:lnTo>
                    <a:pt x="1003694" y="431316"/>
                  </a:lnTo>
                  <a:lnTo>
                    <a:pt x="1043329" y="404012"/>
                  </a:lnTo>
                  <a:lnTo>
                    <a:pt x="1083489" y="377535"/>
                  </a:lnTo>
                  <a:lnTo>
                    <a:pt x="1124160" y="351891"/>
                  </a:lnTo>
                  <a:lnTo>
                    <a:pt x="1165327" y="327088"/>
                  </a:lnTo>
                  <a:lnTo>
                    <a:pt x="1206978" y="303133"/>
                  </a:lnTo>
                  <a:lnTo>
                    <a:pt x="1249098" y="280033"/>
                  </a:lnTo>
                  <a:lnTo>
                    <a:pt x="1291675" y="257794"/>
                  </a:lnTo>
                  <a:lnTo>
                    <a:pt x="1334695" y="236423"/>
                  </a:lnTo>
                  <a:lnTo>
                    <a:pt x="1378143" y="215928"/>
                  </a:lnTo>
                  <a:lnTo>
                    <a:pt x="1422007" y="196315"/>
                  </a:lnTo>
                  <a:lnTo>
                    <a:pt x="1466272" y="177591"/>
                  </a:lnTo>
                  <a:lnTo>
                    <a:pt x="1510926" y="159763"/>
                  </a:lnTo>
                  <a:lnTo>
                    <a:pt x="1555954" y="142838"/>
                  </a:lnTo>
                  <a:lnTo>
                    <a:pt x="1601343" y="126824"/>
                  </a:lnTo>
                  <a:lnTo>
                    <a:pt x="1647080" y="111726"/>
                  </a:lnTo>
                  <a:lnTo>
                    <a:pt x="1693150" y="97552"/>
                  </a:lnTo>
                  <a:lnTo>
                    <a:pt x="1739540" y="84309"/>
                  </a:lnTo>
                  <a:lnTo>
                    <a:pt x="1786237" y="72003"/>
                  </a:lnTo>
                  <a:lnTo>
                    <a:pt x="1833227" y="60642"/>
                  </a:lnTo>
                  <a:lnTo>
                    <a:pt x="1880496" y="50233"/>
                  </a:lnTo>
                  <a:lnTo>
                    <a:pt x="1928031" y="40782"/>
                  </a:lnTo>
                  <a:lnTo>
                    <a:pt x="1975818" y="32297"/>
                  </a:lnTo>
                  <a:lnTo>
                    <a:pt x="2023843" y="24784"/>
                  </a:lnTo>
                  <a:lnTo>
                    <a:pt x="2072093" y="18250"/>
                  </a:lnTo>
                  <a:lnTo>
                    <a:pt x="2120555" y="12702"/>
                  </a:lnTo>
                  <a:lnTo>
                    <a:pt x="2169214" y="8148"/>
                  </a:lnTo>
                  <a:lnTo>
                    <a:pt x="2218057" y="4593"/>
                  </a:lnTo>
                  <a:lnTo>
                    <a:pt x="2267071" y="2046"/>
                  </a:lnTo>
                  <a:lnTo>
                    <a:pt x="2316242" y="512"/>
                  </a:lnTo>
                  <a:lnTo>
                    <a:pt x="2365556" y="0"/>
                  </a:lnTo>
                  <a:lnTo>
                    <a:pt x="2365556" y="2365375"/>
                  </a:lnTo>
                  <a:lnTo>
                    <a:pt x="975160" y="4279011"/>
                  </a:lnTo>
                  <a:close/>
                </a:path>
              </a:pathLst>
            </a:custGeom>
            <a:ln w="19811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126985" y="2207768"/>
            <a:ext cx="498475" cy="6254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30480">
              <a:lnSpc>
                <a:spcPts val="2320"/>
              </a:lnSpc>
              <a:spcBef>
                <a:spcPts val="245"/>
              </a:spcBef>
            </a:pPr>
            <a:r>
              <a:rPr sz="2000" b="1" spc="-25" dirty="0">
                <a:solidFill>
                  <a:srgbClr val="0E6EC5"/>
                </a:solidFill>
                <a:latin typeface="Trebuchet MS"/>
                <a:cs typeface="Trebuchet MS"/>
              </a:rPr>
              <a:t>Mid 30%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5721" y="4335856"/>
            <a:ext cx="2865120" cy="1252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7630" algn="ctr">
              <a:lnSpc>
                <a:spcPts val="2360"/>
              </a:lnSpc>
              <a:spcBef>
                <a:spcPts val="105"/>
              </a:spcBef>
            </a:pPr>
            <a:r>
              <a:rPr sz="2000" b="1" dirty="0">
                <a:solidFill>
                  <a:srgbClr val="0E6EC5"/>
                </a:solidFill>
                <a:latin typeface="Trebuchet MS"/>
                <a:cs typeface="Trebuchet MS"/>
              </a:rPr>
              <a:t>Arti.</a:t>
            </a:r>
            <a:r>
              <a:rPr sz="2000" b="1" spc="-40" dirty="0">
                <a:solidFill>
                  <a:srgbClr val="0E6EC5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0E6EC5"/>
                </a:solidFill>
                <a:latin typeface="Trebuchet MS"/>
                <a:cs typeface="Trebuchet MS"/>
              </a:rPr>
              <a:t>Review</a:t>
            </a:r>
            <a:endParaRPr sz="2000">
              <a:latin typeface="Trebuchet MS"/>
              <a:cs typeface="Trebuchet MS"/>
            </a:endParaRPr>
          </a:p>
          <a:p>
            <a:pPr marL="1357630" algn="ctr">
              <a:lnSpc>
                <a:spcPts val="2360"/>
              </a:lnSpc>
            </a:pPr>
            <a:r>
              <a:rPr sz="2000" b="1" spc="-25" dirty="0">
                <a:solidFill>
                  <a:srgbClr val="0E6EC5"/>
                </a:solidFill>
                <a:latin typeface="Trebuchet MS"/>
                <a:cs typeface="Trebuchet MS"/>
              </a:rPr>
              <a:t>10%</a:t>
            </a:r>
            <a:endParaRPr sz="2000">
              <a:latin typeface="Trebuchet MS"/>
              <a:cs typeface="Trebuchet MS"/>
            </a:endParaRPr>
          </a:p>
          <a:p>
            <a:pPr marL="12700" marR="1493520" algn="ctr">
              <a:lnSpc>
                <a:spcPts val="2320"/>
              </a:lnSpc>
              <a:spcBef>
                <a:spcPts val="360"/>
              </a:spcBef>
            </a:pPr>
            <a:r>
              <a:rPr sz="2000" b="1" spc="-10" dirty="0">
                <a:solidFill>
                  <a:srgbClr val="0E6EC5"/>
                </a:solidFill>
                <a:latin typeface="Trebuchet MS"/>
                <a:cs typeface="Trebuchet MS"/>
              </a:rPr>
              <a:t>Assignment </a:t>
            </a:r>
            <a:r>
              <a:rPr sz="2000" b="1" spc="-25" dirty="0">
                <a:solidFill>
                  <a:srgbClr val="0E6EC5"/>
                </a:solidFill>
                <a:latin typeface="Trebuchet MS"/>
                <a:cs typeface="Trebuchet MS"/>
              </a:rPr>
              <a:t>20%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18559" y="2777744"/>
            <a:ext cx="610870" cy="625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6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0E6EC5"/>
                </a:solidFill>
                <a:latin typeface="Trebuchet MS"/>
                <a:cs typeface="Trebuchet MS"/>
              </a:rPr>
              <a:t>Final</a:t>
            </a:r>
            <a:endParaRPr sz="2000">
              <a:latin typeface="Trebuchet MS"/>
              <a:cs typeface="Trebuchet MS"/>
            </a:endParaRPr>
          </a:p>
          <a:p>
            <a:pPr marL="68580">
              <a:lnSpc>
                <a:spcPts val="2360"/>
              </a:lnSpc>
            </a:pPr>
            <a:r>
              <a:rPr sz="2000" b="1" spc="-25" dirty="0">
                <a:solidFill>
                  <a:srgbClr val="0E6EC5"/>
                </a:solidFill>
                <a:latin typeface="Trebuchet MS"/>
                <a:cs typeface="Trebuchet MS"/>
              </a:rPr>
              <a:t>40%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3096" y="786841"/>
            <a:ext cx="17532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60" dirty="0">
                <a:solidFill>
                  <a:srgbClr val="0E6EC5"/>
                </a:solidFill>
                <a:latin typeface="Trebuchet MS"/>
                <a:cs typeface="Trebuchet MS"/>
              </a:rPr>
              <a:t>ASSESSMENTS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7423" y="3386328"/>
            <a:ext cx="3084574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…processes</a:t>
            </a:r>
            <a:r>
              <a:rPr spc="25" dirty="0"/>
              <a:t> </a:t>
            </a:r>
            <a:r>
              <a:rPr spc="-10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362227"/>
            <a:ext cx="10784840" cy="4678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295" marR="5080" indent="-442595">
              <a:lnSpc>
                <a:spcPct val="150000"/>
              </a:lnSpc>
              <a:spcBef>
                <a:spcPts val="100"/>
              </a:spcBef>
              <a:buAutoNum type="arabicPeriod" startAt="4"/>
              <a:tabLst>
                <a:tab pos="469900" algn="l"/>
              </a:tabLst>
            </a:pP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Source</a:t>
            </a:r>
            <a:r>
              <a:rPr sz="2800" b="1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Selection</a:t>
            </a:r>
            <a:r>
              <a:rPr sz="2800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sz="28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choosing</a:t>
            </a:r>
            <a:r>
              <a:rPr sz="2800" spc="-9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from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among</a:t>
            </a:r>
            <a:r>
              <a:rPr sz="2800" spc="-9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potential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suppliers 	</a:t>
            </a:r>
            <a:r>
              <a:rPr sz="2800" dirty="0">
                <a:latin typeface="Trebuchet MS"/>
                <a:cs typeface="Trebuchet MS"/>
              </a:rPr>
              <a:t>through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process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of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evaluating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potential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sellers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negotiating 	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contract.</a:t>
            </a:r>
            <a:endParaRPr sz="2800">
              <a:latin typeface="Trebuchet MS"/>
              <a:cs typeface="Trebuchet MS"/>
            </a:endParaRPr>
          </a:p>
          <a:p>
            <a:pPr marL="454659" marR="541655" indent="-441959">
              <a:lnSpc>
                <a:spcPct val="150100"/>
              </a:lnSpc>
              <a:spcBef>
                <a:spcPts val="670"/>
              </a:spcBef>
              <a:buAutoNum type="arabicPeriod" startAt="4"/>
              <a:tabLst>
                <a:tab pos="469900" algn="l"/>
              </a:tabLst>
            </a:pPr>
            <a:r>
              <a:rPr sz="2800" b="1" spc="-30" dirty="0">
                <a:solidFill>
                  <a:srgbClr val="FF0000"/>
                </a:solidFill>
                <a:latin typeface="Trebuchet MS"/>
                <a:cs typeface="Trebuchet MS"/>
              </a:rPr>
              <a:t>Contract</a:t>
            </a:r>
            <a:r>
              <a:rPr sz="2800" b="1" spc="-1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rebuchet MS"/>
                <a:cs typeface="Trebuchet MS"/>
              </a:rPr>
              <a:t>Administration</a:t>
            </a:r>
            <a:r>
              <a:rPr sz="2800" spc="-10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sz="2800" spc="-1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managing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the</a:t>
            </a:r>
            <a:r>
              <a:rPr sz="2800" spc="-8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relationship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with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the 	</a:t>
            </a:r>
            <a:r>
              <a:rPr sz="2800" dirty="0">
                <a:latin typeface="Trebuchet MS"/>
                <a:cs typeface="Trebuchet MS"/>
              </a:rPr>
              <a:t>selected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seller.</a:t>
            </a:r>
            <a:endParaRPr sz="2800">
              <a:latin typeface="Trebuchet MS"/>
              <a:cs typeface="Trebuchet MS"/>
            </a:endParaRPr>
          </a:p>
          <a:p>
            <a:pPr marL="454659" marR="922655" indent="-441959">
              <a:lnSpc>
                <a:spcPct val="150100"/>
              </a:lnSpc>
              <a:spcBef>
                <a:spcPts val="665"/>
              </a:spcBef>
              <a:buAutoNum type="arabicPeriod" startAt="4"/>
              <a:tabLst>
                <a:tab pos="469900" algn="l"/>
              </a:tabLst>
            </a:pPr>
            <a:r>
              <a:rPr sz="2800" b="1" spc="-10" dirty="0">
                <a:solidFill>
                  <a:srgbClr val="FF0000"/>
                </a:solidFill>
                <a:latin typeface="Trebuchet MS"/>
                <a:cs typeface="Trebuchet MS"/>
              </a:rPr>
              <a:t>Contract</a:t>
            </a:r>
            <a:r>
              <a:rPr sz="2800" b="1" spc="-1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rebuchet MS"/>
                <a:cs typeface="Trebuchet MS"/>
              </a:rPr>
              <a:t>Closeout</a:t>
            </a:r>
            <a:r>
              <a:rPr sz="2800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r>
              <a:rPr sz="2800" spc="-1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completing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114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settling</a:t>
            </a:r>
            <a:r>
              <a:rPr sz="2800" spc="-10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each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contract, 	</a:t>
            </a:r>
            <a:r>
              <a:rPr sz="2800" dirty="0">
                <a:latin typeface="Trebuchet MS"/>
                <a:cs typeface="Trebuchet MS"/>
              </a:rPr>
              <a:t>including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resolving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any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open</a:t>
            </a:r>
            <a:r>
              <a:rPr sz="2800" spc="-7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items.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87858"/>
            <a:ext cx="99244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Project</a:t>
            </a:r>
            <a:r>
              <a:rPr sz="4000" spc="10" dirty="0"/>
              <a:t> </a:t>
            </a:r>
            <a:r>
              <a:rPr sz="4000" dirty="0"/>
              <a:t>Procurement</a:t>
            </a:r>
            <a:r>
              <a:rPr sz="4000" spc="35" dirty="0"/>
              <a:t> </a:t>
            </a:r>
            <a:r>
              <a:rPr sz="4000" spc="-20" dirty="0"/>
              <a:t>Management</a:t>
            </a:r>
            <a:r>
              <a:rPr sz="4000" spc="40" dirty="0"/>
              <a:t> </a:t>
            </a:r>
            <a:r>
              <a:rPr sz="4000" spc="-75" dirty="0"/>
              <a:t>Processes</a:t>
            </a:r>
            <a:r>
              <a:rPr sz="4000" spc="40" dirty="0"/>
              <a:t> </a:t>
            </a:r>
            <a:r>
              <a:rPr sz="4000" spc="30" dirty="0"/>
              <a:t>and </a:t>
            </a:r>
            <a:r>
              <a:rPr sz="4000" spc="-60" dirty="0"/>
              <a:t>Key</a:t>
            </a:r>
            <a:r>
              <a:rPr sz="4000" spc="-175" dirty="0"/>
              <a:t> </a:t>
            </a:r>
            <a:r>
              <a:rPr sz="4000" spc="-10" dirty="0"/>
              <a:t>Outputs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9" y="2447905"/>
            <a:ext cx="10040112" cy="2711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Procurement</a:t>
            </a:r>
            <a:r>
              <a:rPr spc="190" dirty="0"/>
              <a:t> </a:t>
            </a:r>
            <a:r>
              <a:rPr spc="95" dirty="0"/>
              <a:t>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29186"/>
            <a:ext cx="10798810" cy="4653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31520" indent="-342900">
              <a:lnSpc>
                <a:spcPct val="150000"/>
              </a:lnSpc>
              <a:spcBef>
                <a:spcPts val="95"/>
              </a:spcBef>
              <a:buClr>
                <a:srgbClr val="0E6EC5"/>
              </a:buClr>
              <a:buSzPct val="65151"/>
              <a:buFont typeface="Wingdings"/>
              <a:buChar char=""/>
              <a:tabLst>
                <a:tab pos="355600" algn="l"/>
              </a:tabLst>
            </a:pPr>
            <a:r>
              <a:rPr sz="3300" dirty="0">
                <a:latin typeface="Trebuchet MS"/>
                <a:cs typeface="Trebuchet MS"/>
              </a:rPr>
              <a:t>Identifying</a:t>
            </a:r>
            <a:r>
              <a:rPr sz="3300" spc="-5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which</a:t>
            </a:r>
            <a:r>
              <a:rPr sz="3300" spc="-5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project</a:t>
            </a:r>
            <a:r>
              <a:rPr sz="3300" spc="-3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needs</a:t>
            </a:r>
            <a:r>
              <a:rPr sz="3300" spc="-5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can</a:t>
            </a:r>
            <a:r>
              <a:rPr sz="3300" spc="-3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best</a:t>
            </a:r>
            <a:r>
              <a:rPr sz="3300" spc="-3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be</a:t>
            </a:r>
            <a:r>
              <a:rPr sz="3300" spc="-5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met</a:t>
            </a:r>
            <a:r>
              <a:rPr sz="3300" spc="-35" dirty="0">
                <a:latin typeface="Trebuchet MS"/>
                <a:cs typeface="Trebuchet MS"/>
              </a:rPr>
              <a:t> </a:t>
            </a:r>
            <a:r>
              <a:rPr sz="3300" spc="-25" dirty="0">
                <a:latin typeface="Trebuchet MS"/>
                <a:cs typeface="Trebuchet MS"/>
              </a:rPr>
              <a:t>by </a:t>
            </a:r>
            <a:r>
              <a:rPr sz="3300" dirty="0">
                <a:latin typeface="Trebuchet MS"/>
                <a:cs typeface="Trebuchet MS"/>
              </a:rPr>
              <a:t>using</a:t>
            </a:r>
            <a:r>
              <a:rPr sz="3300" spc="-4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products</a:t>
            </a:r>
            <a:r>
              <a:rPr sz="3300" spc="-2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or</a:t>
            </a:r>
            <a:r>
              <a:rPr sz="3300" spc="-4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services</a:t>
            </a:r>
            <a:r>
              <a:rPr sz="3300" spc="-3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outside</a:t>
            </a:r>
            <a:r>
              <a:rPr sz="3300" spc="-4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the</a:t>
            </a:r>
            <a:r>
              <a:rPr sz="3300" spc="-40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organization.</a:t>
            </a:r>
            <a:endParaRPr sz="3300" dirty="0">
              <a:latin typeface="Trebuchet MS"/>
              <a:cs typeface="Trebuchet MS"/>
            </a:endParaRPr>
          </a:p>
          <a:p>
            <a:pPr marL="355600" marR="5080" indent="-342900">
              <a:lnSpc>
                <a:spcPct val="150000"/>
              </a:lnSpc>
              <a:spcBef>
                <a:spcPts val="795"/>
              </a:spcBef>
              <a:buClr>
                <a:srgbClr val="0E6EC5"/>
              </a:buClr>
              <a:buSzPct val="65151"/>
              <a:buFont typeface="Wingdings"/>
              <a:buChar char=""/>
              <a:tabLst>
                <a:tab pos="355600" algn="l"/>
              </a:tabLst>
            </a:pPr>
            <a:r>
              <a:rPr sz="3300" dirty="0">
                <a:latin typeface="Trebuchet MS"/>
                <a:cs typeface="Trebuchet MS"/>
              </a:rPr>
              <a:t>If</a:t>
            </a:r>
            <a:r>
              <a:rPr sz="3300" spc="-4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there</a:t>
            </a:r>
            <a:r>
              <a:rPr sz="3300" spc="-2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is</a:t>
            </a:r>
            <a:r>
              <a:rPr sz="3300" spc="-4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no</a:t>
            </a:r>
            <a:r>
              <a:rPr sz="3300" spc="-1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need</a:t>
            </a:r>
            <a:r>
              <a:rPr sz="3300" spc="-4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to</a:t>
            </a:r>
            <a:r>
              <a:rPr sz="3300" spc="-2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buy</a:t>
            </a:r>
            <a:r>
              <a:rPr sz="3300" spc="-4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any</a:t>
            </a:r>
            <a:r>
              <a:rPr sz="3300" spc="-4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products</a:t>
            </a:r>
            <a:r>
              <a:rPr sz="3300" spc="-1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or</a:t>
            </a:r>
            <a:r>
              <a:rPr sz="3300" spc="-25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services</a:t>
            </a:r>
            <a:r>
              <a:rPr sz="3300" spc="82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from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outside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the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organization,</a:t>
            </a:r>
            <a:r>
              <a:rPr sz="3300" spc="-6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then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there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is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no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need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spc="-25" dirty="0">
                <a:latin typeface="Trebuchet MS"/>
                <a:cs typeface="Trebuchet MS"/>
              </a:rPr>
              <a:t>to </a:t>
            </a:r>
            <a:r>
              <a:rPr sz="3300" dirty="0">
                <a:latin typeface="Trebuchet MS"/>
                <a:cs typeface="Trebuchet MS"/>
              </a:rPr>
              <a:t>perform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any</a:t>
            </a:r>
            <a:r>
              <a:rPr sz="3300" spc="-8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of</a:t>
            </a:r>
            <a:r>
              <a:rPr sz="3300" spc="-75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the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other</a:t>
            </a:r>
            <a:r>
              <a:rPr sz="3300" spc="-70" dirty="0">
                <a:latin typeface="Trebuchet MS"/>
                <a:cs typeface="Trebuchet MS"/>
              </a:rPr>
              <a:t> </a:t>
            </a:r>
            <a:r>
              <a:rPr sz="3300" dirty="0">
                <a:latin typeface="Trebuchet MS"/>
                <a:cs typeface="Trebuchet MS"/>
              </a:rPr>
              <a:t>procurement</a:t>
            </a:r>
            <a:r>
              <a:rPr sz="3300" spc="-65" dirty="0">
                <a:latin typeface="Trebuchet MS"/>
                <a:cs typeface="Trebuchet MS"/>
              </a:rPr>
              <a:t> </a:t>
            </a:r>
            <a:r>
              <a:rPr sz="3300" spc="-10" dirty="0">
                <a:latin typeface="Trebuchet MS"/>
                <a:cs typeface="Trebuchet MS"/>
              </a:rPr>
              <a:t>management processes.</a:t>
            </a:r>
            <a:endParaRPr sz="33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…Procurement</a:t>
            </a:r>
            <a:r>
              <a:rPr spc="-75" dirty="0"/>
              <a:t> </a:t>
            </a:r>
            <a:r>
              <a:rPr spc="100" dirty="0"/>
              <a:t>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39037"/>
            <a:ext cx="10680700" cy="4636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5600" algn="l"/>
              </a:tabLst>
            </a:pPr>
            <a:r>
              <a:rPr sz="3200" spc="-20" dirty="0">
                <a:latin typeface="Trebuchet MS"/>
                <a:cs typeface="Trebuchet MS"/>
              </a:rPr>
              <a:t>Procurement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planning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involves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identifying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which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project </a:t>
            </a:r>
            <a:r>
              <a:rPr sz="3200" dirty="0">
                <a:latin typeface="Trebuchet MS"/>
                <a:cs typeface="Trebuchet MS"/>
              </a:rPr>
              <a:t>needs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can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be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best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met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by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using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products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or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services </a:t>
            </a:r>
            <a:r>
              <a:rPr sz="3200" dirty="0">
                <a:latin typeface="Trebuchet MS"/>
                <a:cs typeface="Trebuchet MS"/>
              </a:rPr>
              <a:t>outside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organization.</a:t>
            </a:r>
            <a:endParaRPr sz="32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4965" algn="l"/>
              </a:tabLst>
            </a:pPr>
            <a:r>
              <a:rPr sz="3200" dirty="0">
                <a:latin typeface="Trebuchet MS"/>
                <a:cs typeface="Trebuchet MS"/>
              </a:rPr>
              <a:t>It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includes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deciding</a:t>
            </a:r>
            <a:endParaRPr sz="3200">
              <a:latin typeface="Trebuchet MS"/>
              <a:cs typeface="Trebuchet MS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009DD9"/>
              </a:buClr>
              <a:buSzPct val="58928"/>
              <a:buFont typeface="Wingdings"/>
              <a:buChar char=""/>
              <a:tabLst>
                <a:tab pos="683260" algn="l"/>
              </a:tabLst>
            </a:pPr>
            <a:r>
              <a:rPr sz="2800" dirty="0">
                <a:latin typeface="Trebuchet MS"/>
                <a:cs typeface="Trebuchet MS"/>
              </a:rPr>
              <a:t>Whether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procure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…?</a:t>
            </a:r>
            <a:endParaRPr sz="2800">
              <a:latin typeface="Trebuchet MS"/>
              <a:cs typeface="Trebuchet MS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009DD9"/>
              </a:buClr>
              <a:buSzPct val="58928"/>
              <a:buFont typeface="Wingdings"/>
              <a:buChar char=""/>
              <a:tabLst>
                <a:tab pos="683260" algn="l"/>
              </a:tabLst>
            </a:pPr>
            <a:r>
              <a:rPr sz="2800" dirty="0">
                <a:latin typeface="Trebuchet MS"/>
                <a:cs typeface="Trebuchet MS"/>
              </a:rPr>
              <a:t>How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procure</a:t>
            </a:r>
            <a:endParaRPr sz="2800">
              <a:latin typeface="Trebuchet MS"/>
              <a:cs typeface="Trebuchet MS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009DD9"/>
              </a:buClr>
              <a:buSzPct val="58928"/>
              <a:buFont typeface="Wingdings"/>
              <a:buChar char=""/>
              <a:tabLst>
                <a:tab pos="683260" algn="l"/>
              </a:tabLst>
            </a:pPr>
            <a:r>
              <a:rPr sz="2800" dirty="0">
                <a:latin typeface="Trebuchet MS"/>
                <a:cs typeface="Trebuchet MS"/>
              </a:rPr>
              <a:t>What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5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procure</a:t>
            </a:r>
            <a:endParaRPr sz="2800">
              <a:latin typeface="Trebuchet MS"/>
              <a:cs typeface="Trebuchet MS"/>
            </a:endParaRPr>
          </a:p>
          <a:p>
            <a:pPr marL="683260" lvl="1" indent="-326390">
              <a:lnSpc>
                <a:spcPct val="100000"/>
              </a:lnSpc>
              <a:spcBef>
                <a:spcPts val="675"/>
              </a:spcBef>
              <a:buClr>
                <a:srgbClr val="009DD9"/>
              </a:buClr>
              <a:buSzPct val="58928"/>
              <a:buFont typeface="Wingdings"/>
              <a:buChar char=""/>
              <a:tabLst>
                <a:tab pos="683260" algn="l"/>
              </a:tabLst>
            </a:pPr>
            <a:r>
              <a:rPr sz="2800" dirty="0">
                <a:latin typeface="Trebuchet MS"/>
                <a:cs typeface="Trebuchet MS"/>
              </a:rPr>
              <a:t>How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much</a:t>
            </a:r>
            <a:r>
              <a:rPr sz="2800" spc="-6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4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procure</a:t>
            </a:r>
            <a:endParaRPr sz="2800">
              <a:latin typeface="Trebuchet MS"/>
              <a:cs typeface="Trebuchet MS"/>
            </a:endParaRPr>
          </a:p>
          <a:p>
            <a:pPr marL="683260" lvl="1" indent="-326390">
              <a:lnSpc>
                <a:spcPct val="100000"/>
              </a:lnSpc>
              <a:spcBef>
                <a:spcPts val="670"/>
              </a:spcBef>
              <a:buClr>
                <a:srgbClr val="009DD9"/>
              </a:buClr>
              <a:buSzPct val="58928"/>
              <a:buFont typeface="Wingdings"/>
              <a:buChar char=""/>
              <a:tabLst>
                <a:tab pos="683260" algn="l"/>
              </a:tabLst>
            </a:pPr>
            <a:r>
              <a:rPr sz="2800" dirty="0">
                <a:latin typeface="Trebuchet MS"/>
                <a:cs typeface="Trebuchet MS"/>
              </a:rPr>
              <a:t>When</a:t>
            </a:r>
            <a:r>
              <a:rPr sz="2800" spc="-3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to</a:t>
            </a:r>
            <a:r>
              <a:rPr sz="2800" spc="-2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procure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Procurement</a:t>
            </a:r>
            <a:r>
              <a:rPr sz="4400" spc="-5" dirty="0"/>
              <a:t> </a:t>
            </a:r>
            <a:r>
              <a:rPr sz="4400" spc="55" dirty="0"/>
              <a:t>planning</a:t>
            </a:r>
            <a:r>
              <a:rPr sz="4400" spc="-10" dirty="0"/>
              <a:t> </a:t>
            </a:r>
            <a:r>
              <a:rPr sz="4400" spc="-30" dirty="0"/>
              <a:t>tools</a:t>
            </a:r>
            <a:r>
              <a:rPr sz="4400" spc="20" dirty="0"/>
              <a:t> </a:t>
            </a:r>
            <a:r>
              <a:rPr sz="4400" spc="60" dirty="0"/>
              <a:t>and</a:t>
            </a:r>
            <a:r>
              <a:rPr sz="4400" spc="-10" dirty="0"/>
              <a:t> techniques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5600" algn="l"/>
              </a:tabLst>
            </a:pPr>
            <a:r>
              <a:rPr spc="-25" dirty="0">
                <a:solidFill>
                  <a:srgbClr val="FF0000"/>
                </a:solidFill>
              </a:rPr>
              <a:t>Make-</a:t>
            </a:r>
            <a:r>
              <a:rPr spc="-10" dirty="0">
                <a:solidFill>
                  <a:srgbClr val="FF0000"/>
                </a:solidFill>
              </a:rPr>
              <a:t>or-</a:t>
            </a:r>
            <a:r>
              <a:rPr dirty="0">
                <a:solidFill>
                  <a:srgbClr val="FF0000"/>
                </a:solidFill>
              </a:rPr>
              <a:t>buy</a:t>
            </a:r>
            <a:r>
              <a:rPr spc="-10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analysis</a:t>
            </a:r>
            <a:r>
              <a:rPr dirty="0"/>
              <a:t>:</a:t>
            </a:r>
            <a:r>
              <a:rPr spc="-70" dirty="0"/>
              <a:t> </a:t>
            </a:r>
            <a:r>
              <a:rPr dirty="0"/>
              <a:t>determining</a:t>
            </a:r>
            <a:r>
              <a:rPr spc="-80" dirty="0"/>
              <a:t> </a:t>
            </a:r>
            <a:r>
              <a:rPr dirty="0"/>
              <a:t>whether</a:t>
            </a:r>
            <a:r>
              <a:rPr spc="-8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spc="-10" dirty="0"/>
              <a:t>particular </a:t>
            </a:r>
            <a:r>
              <a:rPr dirty="0"/>
              <a:t>product</a:t>
            </a:r>
            <a:r>
              <a:rPr spc="-65" dirty="0"/>
              <a:t> </a:t>
            </a:r>
            <a:r>
              <a:rPr dirty="0"/>
              <a:t>or</a:t>
            </a:r>
            <a:r>
              <a:rPr spc="-60" dirty="0"/>
              <a:t> </a:t>
            </a:r>
            <a:r>
              <a:rPr dirty="0"/>
              <a:t>service</a:t>
            </a:r>
            <a:r>
              <a:rPr spc="-65" dirty="0"/>
              <a:t> </a:t>
            </a:r>
            <a:r>
              <a:rPr dirty="0"/>
              <a:t>should</a:t>
            </a:r>
            <a:r>
              <a:rPr spc="-60" dirty="0"/>
              <a:t> </a:t>
            </a:r>
            <a:r>
              <a:rPr dirty="0"/>
              <a:t>be</a:t>
            </a:r>
            <a:r>
              <a:rPr spc="-65" dirty="0"/>
              <a:t> </a:t>
            </a:r>
            <a:r>
              <a:rPr dirty="0"/>
              <a:t>made</a:t>
            </a:r>
            <a:r>
              <a:rPr spc="-50" dirty="0"/>
              <a:t> </a:t>
            </a:r>
            <a:r>
              <a:rPr dirty="0"/>
              <a:t>or</a:t>
            </a:r>
            <a:r>
              <a:rPr spc="-60" dirty="0"/>
              <a:t> </a:t>
            </a:r>
            <a:r>
              <a:rPr dirty="0"/>
              <a:t>performed</a:t>
            </a:r>
            <a:r>
              <a:rPr spc="-60" dirty="0"/>
              <a:t> </a:t>
            </a:r>
            <a:r>
              <a:rPr spc="-10" dirty="0"/>
              <a:t>inside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organization</a:t>
            </a:r>
            <a:r>
              <a:rPr spc="-85" dirty="0"/>
              <a:t> </a:t>
            </a:r>
            <a:r>
              <a:rPr dirty="0"/>
              <a:t>or</a:t>
            </a:r>
            <a:r>
              <a:rPr spc="-100" dirty="0"/>
              <a:t> </a:t>
            </a:r>
            <a:r>
              <a:rPr dirty="0"/>
              <a:t>purchased</a:t>
            </a:r>
            <a:r>
              <a:rPr spc="-95" dirty="0"/>
              <a:t> </a:t>
            </a:r>
            <a:r>
              <a:rPr dirty="0"/>
              <a:t>from</a:t>
            </a:r>
            <a:r>
              <a:rPr spc="-100" dirty="0"/>
              <a:t> </a:t>
            </a:r>
            <a:r>
              <a:rPr dirty="0"/>
              <a:t>someone</a:t>
            </a:r>
            <a:r>
              <a:rPr spc="-110" dirty="0"/>
              <a:t> </a:t>
            </a:r>
            <a:r>
              <a:rPr spc="-10" dirty="0"/>
              <a:t>else. </a:t>
            </a:r>
            <a:r>
              <a:rPr dirty="0"/>
              <a:t>Often</a:t>
            </a:r>
            <a:r>
              <a:rPr spc="-70" dirty="0"/>
              <a:t> </a:t>
            </a:r>
            <a:r>
              <a:rPr dirty="0"/>
              <a:t>involves</a:t>
            </a:r>
            <a:r>
              <a:rPr spc="-75" dirty="0"/>
              <a:t> </a:t>
            </a:r>
            <a:r>
              <a:rPr dirty="0"/>
              <a:t>financial</a:t>
            </a:r>
            <a:r>
              <a:rPr spc="-60" dirty="0"/>
              <a:t> </a:t>
            </a:r>
            <a:r>
              <a:rPr spc="-10" dirty="0"/>
              <a:t>analysis</a:t>
            </a:r>
          </a:p>
          <a:p>
            <a:pPr marL="355600" marR="1320165" indent="-342900">
              <a:lnSpc>
                <a:spcPct val="150100"/>
              </a:lnSpc>
              <a:spcBef>
                <a:spcPts val="765"/>
              </a:spcBef>
              <a:buClr>
                <a:srgbClr val="0E6EC5"/>
              </a:buClr>
              <a:buSzPct val="64062"/>
              <a:buFont typeface="Wingdings"/>
              <a:buChar char=""/>
              <a:tabLst>
                <a:tab pos="355600" algn="l"/>
              </a:tabLst>
            </a:pPr>
            <a:r>
              <a:rPr dirty="0"/>
              <a:t>Experts,</a:t>
            </a:r>
            <a:r>
              <a:rPr spc="-70" dirty="0"/>
              <a:t> </a:t>
            </a:r>
            <a:r>
              <a:rPr dirty="0"/>
              <a:t>both</a:t>
            </a:r>
            <a:r>
              <a:rPr spc="-70" dirty="0"/>
              <a:t> </a:t>
            </a:r>
            <a:r>
              <a:rPr dirty="0"/>
              <a:t>internal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external,</a:t>
            </a:r>
            <a:r>
              <a:rPr spc="-65" dirty="0"/>
              <a:t> </a:t>
            </a:r>
            <a:r>
              <a:rPr dirty="0"/>
              <a:t>can</a:t>
            </a:r>
            <a:r>
              <a:rPr spc="-75" dirty="0"/>
              <a:t> </a:t>
            </a:r>
            <a:r>
              <a:rPr spc="-10" dirty="0"/>
              <a:t>provide </a:t>
            </a:r>
            <a:r>
              <a:rPr dirty="0"/>
              <a:t>valuable</a:t>
            </a:r>
            <a:r>
              <a:rPr spc="-114" dirty="0"/>
              <a:t> </a:t>
            </a:r>
            <a:r>
              <a:rPr dirty="0"/>
              <a:t>inputs</a:t>
            </a:r>
            <a:r>
              <a:rPr spc="-120" dirty="0"/>
              <a:t> </a:t>
            </a:r>
            <a:r>
              <a:rPr dirty="0"/>
              <a:t>in</a:t>
            </a:r>
            <a:r>
              <a:rPr spc="-120" dirty="0"/>
              <a:t> </a:t>
            </a:r>
            <a:r>
              <a:rPr dirty="0"/>
              <a:t>procurement</a:t>
            </a:r>
            <a:r>
              <a:rPr spc="-114" dirty="0"/>
              <a:t> </a:t>
            </a:r>
            <a:r>
              <a:rPr spc="-10" dirty="0"/>
              <a:t>decisions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00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2031</Words>
  <Application>Microsoft Office PowerPoint</Application>
  <PresentationFormat>Widescreen</PresentationFormat>
  <Paragraphs>223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MT</vt:lpstr>
      <vt:lpstr>Calibri</vt:lpstr>
      <vt:lpstr>Cambria</vt:lpstr>
      <vt:lpstr>Times New Roman</vt:lpstr>
      <vt:lpstr>Trebuchet MS</vt:lpstr>
      <vt:lpstr>Wingdings</vt:lpstr>
      <vt:lpstr>Office Theme</vt:lpstr>
      <vt:lpstr>PowerPoint Presentation</vt:lpstr>
      <vt:lpstr>What is project procurement management?</vt:lpstr>
      <vt:lpstr>Why we outsource?</vt:lpstr>
      <vt:lpstr>Project procurement management processes</vt:lpstr>
      <vt:lpstr>…processes continued</vt:lpstr>
      <vt:lpstr>Project Procurement Management Processes and Key Outputs</vt:lpstr>
      <vt:lpstr>Procurement Planning</vt:lpstr>
      <vt:lpstr>…Procurement Planning</vt:lpstr>
      <vt:lpstr>Procurement planning tools and techniques</vt:lpstr>
      <vt:lpstr>Make-or buy example</vt:lpstr>
      <vt:lpstr>Make-or buy …solution</vt:lpstr>
      <vt:lpstr>Contracts</vt:lpstr>
      <vt:lpstr>Types of contracts</vt:lpstr>
      <vt:lpstr>Cost reimbursable contracts</vt:lpstr>
      <vt:lpstr>Contract types versus risk</vt:lpstr>
      <vt:lpstr>Procurement management plan</vt:lpstr>
      <vt:lpstr>Statement of Work (SOW)</vt:lpstr>
      <vt:lpstr>Statement of Work (SOW) Template</vt:lpstr>
      <vt:lpstr>Plan contracting</vt:lpstr>
      <vt:lpstr>Outline for a Request for Proposal (RFP)</vt:lpstr>
      <vt:lpstr>Evaluation criteria</vt:lpstr>
      <vt:lpstr>Requesting seller responses</vt:lpstr>
      <vt:lpstr>Selecting sellers</vt:lpstr>
      <vt:lpstr>Sample proposal evaluation sheet</vt:lpstr>
      <vt:lpstr>Detailed criteria for selecting suppliers</vt:lpstr>
      <vt:lpstr>Be careful in selecting suppliers and writing their contracts</vt:lpstr>
      <vt:lpstr>Seller selection process</vt:lpstr>
      <vt:lpstr>Administering the contract</vt:lpstr>
      <vt:lpstr>Suggestions on change control for contracts</vt:lpstr>
      <vt:lpstr>Suggestions on change control for contracts (cont...)</vt:lpstr>
      <vt:lpstr>Closing the contract</vt:lpstr>
      <vt:lpstr>Using software to assist in project procurement management</vt:lpstr>
      <vt:lpstr>PowerPoint Presentation</vt:lpstr>
      <vt:lpstr>SW Project Management Plan</vt:lpstr>
      <vt:lpstr>Project Plan Content</vt:lpstr>
      <vt:lpstr>…content</vt:lpstr>
      <vt:lpstr>…content</vt:lpstr>
      <vt:lpstr>Instructions</vt:lpstr>
      <vt:lpstr>Assignment Submission</vt:lpstr>
      <vt:lpstr>Important Dates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Procurement Management</dc:title>
  <dc:creator>Majesty</dc:creator>
  <cp:lastModifiedBy>etseye dese</cp:lastModifiedBy>
  <cp:revision>2</cp:revision>
  <dcterms:created xsi:type="dcterms:W3CDTF">2024-04-15T07:02:08Z</dcterms:created>
  <dcterms:modified xsi:type="dcterms:W3CDTF">2024-04-22T20:05:51Z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2024-04-15T00:00:00Z</vt:filetime>
  </property>
  <property fmtid="{D5CDD505-2E9C-101B-9397-08002B2CF9AE}" pid="5" name="Producer">
    <vt:lpwstr>Microsoft® PowerPoint® 2019</vt:lpwstr>
  </property>
</Properties>
</file>