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571487"/>
            <a:ext cx="12189460" cy="287020"/>
          </a:xfrm>
          <a:custGeom>
            <a:avLst/>
            <a:gdLst/>
            <a:ahLst/>
            <a:cxnLst/>
            <a:rect l="l" t="t" r="r" b="b"/>
            <a:pathLst>
              <a:path w="12189460" h="287020">
                <a:moveTo>
                  <a:pt x="12188952" y="0"/>
                </a:moveTo>
                <a:lnTo>
                  <a:pt x="0" y="0"/>
                </a:lnTo>
                <a:lnTo>
                  <a:pt x="0" y="286511"/>
                </a:lnTo>
                <a:lnTo>
                  <a:pt x="12188952" y="286511"/>
                </a:lnTo>
                <a:lnTo>
                  <a:pt x="12188952" y="0"/>
                </a:lnTo>
                <a:close/>
              </a:path>
            </a:pathLst>
          </a:custGeom>
          <a:solidFill>
            <a:srgbClr val="9B2C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019" y="1965782"/>
            <a:ext cx="9839960" cy="228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9B2C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 h="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71487"/>
            <a:ext cx="12192000" cy="287020"/>
          </a:xfrm>
          <a:custGeom>
            <a:avLst/>
            <a:gdLst/>
            <a:ahLst/>
            <a:cxnLst/>
            <a:rect l="l" t="t" r="r" b="b"/>
            <a:pathLst>
              <a:path w="12192000" h="287020">
                <a:moveTo>
                  <a:pt x="12192000" y="0"/>
                </a:moveTo>
                <a:lnTo>
                  <a:pt x="0" y="0"/>
                </a:lnTo>
                <a:lnTo>
                  <a:pt x="0" y="286511"/>
                </a:lnTo>
                <a:lnTo>
                  <a:pt x="12192000" y="286511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2C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 h="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919937"/>
            <a:ext cx="829500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8752" y="1703958"/>
            <a:ext cx="9794494" cy="471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10560" y="6617282"/>
            <a:ext cx="3279140" cy="173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950193" y="6616977"/>
            <a:ext cx="21082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00025" rIns="0" bIns="0" rtlCol="0" vert="horz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dirty="0" spc="-100"/>
              <a:t>Software</a:t>
            </a:r>
            <a:r>
              <a:rPr dirty="0" spc="-225"/>
              <a:t> </a:t>
            </a:r>
            <a:r>
              <a:rPr dirty="0" spc="-120"/>
              <a:t>Process </a:t>
            </a:r>
            <a:r>
              <a:rPr dirty="0" spc="-1985"/>
              <a:t> </a:t>
            </a:r>
            <a:r>
              <a:rPr dirty="0" spc="90"/>
              <a:t>Maturity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79067" y="4431919"/>
            <a:ext cx="3949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8160" algn="l"/>
                <a:tab pos="3067685" algn="l"/>
              </a:tabLst>
            </a:pPr>
            <a:r>
              <a:rPr dirty="0" sz="2400" spc="70">
                <a:latin typeface="Georgia"/>
                <a:cs typeface="Georgia"/>
              </a:rPr>
              <a:t>M</a:t>
            </a:r>
            <a:r>
              <a:rPr dirty="0" sz="2400" spc="215">
                <a:latin typeface="Georgia"/>
                <a:cs typeface="Georgia"/>
              </a:rPr>
              <a:t>e</a:t>
            </a:r>
            <a:r>
              <a:rPr dirty="0" sz="2400" spc="195">
                <a:latin typeface="Georgia"/>
                <a:cs typeface="Georgia"/>
              </a:rPr>
              <a:t>k</a:t>
            </a:r>
            <a:r>
              <a:rPr dirty="0" sz="2400" spc="210">
                <a:latin typeface="Georgia"/>
                <a:cs typeface="Georgia"/>
              </a:rPr>
              <a:t>o</a:t>
            </a:r>
            <a:r>
              <a:rPr dirty="0" sz="2400" spc="135">
                <a:latin typeface="Georgia"/>
                <a:cs typeface="Georgia"/>
              </a:rPr>
              <a:t>nn</a:t>
            </a:r>
            <a:r>
              <a:rPr dirty="0" sz="2400" spc="215">
                <a:latin typeface="Georgia"/>
                <a:cs typeface="Georgia"/>
              </a:rPr>
              <a:t>e</a:t>
            </a:r>
            <a:r>
              <a:rPr dirty="0" sz="2400" spc="-60">
                <a:latin typeface="Georgia"/>
                <a:cs typeface="Georgia"/>
              </a:rPr>
              <a:t>n</a:t>
            </a:r>
            <a:r>
              <a:rPr dirty="0" sz="2400">
                <a:latin typeface="Georgia"/>
                <a:cs typeface="Georgia"/>
              </a:rPr>
              <a:t>	</a:t>
            </a:r>
            <a:r>
              <a:rPr dirty="0" sz="2400" spc="85">
                <a:latin typeface="Georgia"/>
                <a:cs typeface="Georgia"/>
              </a:rPr>
              <a:t>W</a:t>
            </a:r>
            <a:r>
              <a:rPr dirty="0" sz="2400" spc="210">
                <a:latin typeface="Georgia"/>
                <a:cs typeface="Georgia"/>
              </a:rPr>
              <a:t>a</a:t>
            </a:r>
            <a:r>
              <a:rPr dirty="0" sz="2400" spc="235">
                <a:latin typeface="Georgia"/>
                <a:cs typeface="Georgia"/>
              </a:rPr>
              <a:t>g</a:t>
            </a:r>
            <a:r>
              <a:rPr dirty="0" sz="2400" spc="210">
                <a:latin typeface="Georgia"/>
                <a:cs typeface="Georgia"/>
              </a:rPr>
              <a:t>a</a:t>
            </a:r>
            <a:r>
              <a:rPr dirty="0" sz="2400" spc="110">
                <a:latin typeface="Georgia"/>
                <a:cs typeface="Georgia"/>
              </a:rPr>
              <a:t>w</a:t>
            </a:r>
            <a:r>
              <a:rPr dirty="0" sz="2400">
                <a:latin typeface="Georgia"/>
                <a:cs typeface="Georgia"/>
              </a:rPr>
              <a:t>	</a:t>
            </a:r>
            <a:r>
              <a:rPr dirty="0" sz="2400" spc="90">
                <a:latin typeface="Georgia"/>
                <a:cs typeface="Georgia"/>
              </a:rPr>
              <a:t>(</a:t>
            </a:r>
            <a:r>
              <a:rPr dirty="0" sz="2400" spc="125">
                <a:latin typeface="Georgia"/>
                <a:cs typeface="Georgia"/>
              </a:rPr>
              <a:t>P</a:t>
            </a:r>
            <a:r>
              <a:rPr dirty="0" sz="2400" spc="180">
                <a:latin typeface="Georgia"/>
                <a:cs typeface="Georgia"/>
              </a:rPr>
              <a:t>h</a:t>
            </a:r>
            <a:r>
              <a:rPr dirty="0" sz="2400" spc="65">
                <a:latin typeface="Georgia"/>
                <a:cs typeface="Georgia"/>
              </a:rPr>
              <a:t>D</a:t>
            </a:r>
            <a:r>
              <a:rPr dirty="0" sz="2400" spc="-105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49479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Project</a:t>
            </a:r>
            <a:r>
              <a:rPr dirty="0" spc="-220"/>
              <a:t> </a:t>
            </a:r>
            <a:r>
              <a:rPr dirty="0" spc="-6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813079"/>
            <a:ext cx="9834245" cy="4459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301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700">
                <a:latin typeface="Times New Roman"/>
                <a:cs typeface="Times New Roman"/>
              </a:rPr>
              <a:t>The </a:t>
            </a:r>
            <a:r>
              <a:rPr dirty="0" sz="2700" spc="-5">
                <a:latin typeface="Times New Roman"/>
                <a:cs typeface="Times New Roman"/>
              </a:rPr>
              <a:t>fundamental </a:t>
            </a:r>
            <a:r>
              <a:rPr dirty="0" sz="2700">
                <a:latin typeface="Times New Roman"/>
                <a:cs typeface="Times New Roman"/>
              </a:rPr>
              <a:t>role of a project </a:t>
            </a:r>
            <a:r>
              <a:rPr dirty="0" sz="2700" spc="-5">
                <a:latin typeface="Times New Roman"/>
                <a:cs typeface="Times New Roman"/>
              </a:rPr>
              <a:t>management </a:t>
            </a:r>
            <a:r>
              <a:rPr dirty="0" sz="2700">
                <a:latin typeface="Times New Roman"/>
                <a:cs typeface="Times New Roman"/>
              </a:rPr>
              <a:t>system is to ensure 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spc="-10">
                <a:latin typeface="Times New Roman"/>
                <a:cs typeface="Times New Roman"/>
              </a:rPr>
              <a:t>effective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control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of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commitments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which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requires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adequate 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preparation,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clear </a:t>
            </a:r>
            <a:r>
              <a:rPr dirty="0" sz="2700" spc="-15">
                <a:latin typeface="Times New Roman"/>
                <a:cs typeface="Times New Roman"/>
              </a:rPr>
              <a:t>responsibility,</a:t>
            </a:r>
            <a:r>
              <a:rPr dirty="0" sz="2700" spc="-3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public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declaration,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 a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dedication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to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performance.</a:t>
            </a:r>
            <a:endParaRPr sz="2700">
              <a:latin typeface="Times New Roman"/>
              <a:cs typeface="Times New Roman"/>
            </a:endParaRPr>
          </a:p>
          <a:p>
            <a:pPr marL="194945" marR="1118235" indent="-182880">
              <a:lnSpc>
                <a:spcPct val="130100"/>
              </a:lnSpc>
              <a:spcBef>
                <a:spcPts val="59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700">
                <a:latin typeface="Times New Roman"/>
                <a:cs typeface="Times New Roman"/>
              </a:rPr>
              <a:t>In any project, a plan </a:t>
            </a:r>
            <a:r>
              <a:rPr dirty="0" sz="2700" spc="-10">
                <a:latin typeface="Times New Roman"/>
                <a:cs typeface="Times New Roman"/>
              </a:rPr>
              <a:t>must </a:t>
            </a:r>
            <a:r>
              <a:rPr dirty="0" sz="2700">
                <a:latin typeface="Times New Roman"/>
                <a:cs typeface="Times New Roman"/>
              </a:rPr>
              <a:t>be developed to </a:t>
            </a:r>
            <a:r>
              <a:rPr dirty="0" sz="2700" spc="-5">
                <a:latin typeface="Times New Roman"/>
                <a:cs typeface="Times New Roman"/>
              </a:rPr>
              <a:t>determine </a:t>
            </a:r>
            <a:r>
              <a:rPr dirty="0" sz="2700">
                <a:latin typeface="Times New Roman"/>
                <a:cs typeface="Times New Roman"/>
              </a:rPr>
              <a:t>the best </a:t>
            </a:r>
            <a:r>
              <a:rPr dirty="0" sz="2700" spc="-66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schedule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resources required.</a:t>
            </a:r>
            <a:endParaRPr sz="2700">
              <a:latin typeface="Times New Roman"/>
              <a:cs typeface="Times New Roman"/>
            </a:endParaRPr>
          </a:p>
          <a:p>
            <a:pPr marL="194945" marR="252095" indent="-182880">
              <a:lnSpc>
                <a:spcPct val="1301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700">
                <a:latin typeface="Times New Roman"/>
                <a:cs typeface="Times New Roman"/>
              </a:rPr>
              <a:t>In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absence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of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such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orderly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plan,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no </a:t>
            </a:r>
            <a:r>
              <a:rPr dirty="0" sz="2700" spc="-5">
                <a:latin typeface="Times New Roman"/>
                <a:cs typeface="Times New Roman"/>
              </a:rPr>
              <a:t>commitment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can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be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better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than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educated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guess.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54368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Management</a:t>
            </a:r>
            <a:r>
              <a:rPr dirty="0" spc="-225"/>
              <a:t> </a:t>
            </a:r>
            <a:r>
              <a:rPr dirty="0" spc="-85"/>
              <a:t>oversight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65660"/>
            <a:ext cx="9730105" cy="3317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4945" marR="5080" indent="-182880">
              <a:lnSpc>
                <a:spcPct val="150000"/>
              </a:lnSpc>
              <a:spcBef>
                <a:spcPts val="9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 spc="-5">
                <a:latin typeface="Times New Roman"/>
                <a:cs typeface="Times New Roman"/>
              </a:rPr>
              <a:t>A disciplined </a:t>
            </a:r>
            <a:r>
              <a:rPr dirty="0" sz="3600">
                <a:latin typeface="Times New Roman"/>
                <a:cs typeface="Times New Roman"/>
              </a:rPr>
              <a:t>software </a:t>
            </a:r>
            <a:r>
              <a:rPr dirty="0" sz="3600" spc="-5">
                <a:latin typeface="Times New Roman"/>
                <a:cs typeface="Times New Roman"/>
              </a:rPr>
              <a:t>development </a:t>
            </a:r>
            <a:r>
              <a:rPr dirty="0" sz="3600" spc="-10">
                <a:latin typeface="Times New Roman"/>
                <a:cs typeface="Times New Roman"/>
              </a:rPr>
              <a:t>organization 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must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have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senior</a:t>
            </a:r>
            <a:r>
              <a:rPr dirty="0" sz="3600" spc="-5">
                <a:latin typeface="Times New Roman"/>
                <a:cs typeface="Times New Roman"/>
              </a:rPr>
              <a:t> management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oversight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that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review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approve all major plans before </a:t>
            </a:r>
            <a:r>
              <a:rPr dirty="0" sz="3600" spc="-10">
                <a:latin typeface="Times New Roman"/>
                <a:cs typeface="Times New Roman"/>
              </a:rPr>
              <a:t>official </a:t>
            </a:r>
            <a:r>
              <a:rPr dirty="0" sz="3600" spc="-5">
                <a:latin typeface="Times New Roman"/>
                <a:cs typeface="Times New Roman"/>
              </a:rPr>
              <a:t> commitment.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428688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Quality</a:t>
            </a:r>
            <a:r>
              <a:rPr dirty="0" spc="-235"/>
              <a:t> </a:t>
            </a:r>
            <a:r>
              <a:rPr dirty="0" spc="-50"/>
              <a:t>assurance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95653"/>
            <a:ext cx="9871710" cy="4583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487680" indent="-182880">
              <a:lnSpc>
                <a:spcPct val="14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000" spc="-5">
                <a:latin typeface="Times New Roman"/>
                <a:cs typeface="Times New Roman"/>
              </a:rPr>
              <a:t>A quality assurance </a:t>
            </a:r>
            <a:r>
              <a:rPr dirty="0" sz="3000">
                <a:latin typeface="Times New Roman"/>
                <a:cs typeface="Times New Roman"/>
              </a:rPr>
              <a:t>group </a:t>
            </a:r>
            <a:r>
              <a:rPr dirty="0" sz="3000" spc="-5">
                <a:latin typeface="Times New Roman"/>
                <a:cs typeface="Times New Roman"/>
              </a:rPr>
              <a:t>is </a:t>
            </a:r>
            <a:r>
              <a:rPr dirty="0" sz="3000" spc="-10">
                <a:latin typeface="Times New Roman"/>
                <a:cs typeface="Times New Roman"/>
              </a:rPr>
              <a:t>charged </a:t>
            </a:r>
            <a:r>
              <a:rPr dirty="0" sz="3000" spc="-5">
                <a:latin typeface="Times New Roman"/>
                <a:cs typeface="Times New Roman"/>
              </a:rPr>
              <a:t>with assuring 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management</a:t>
            </a:r>
            <a:r>
              <a:rPr dirty="0" sz="3000" spc="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that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software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development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work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is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actually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done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way </a:t>
            </a:r>
            <a:r>
              <a:rPr dirty="0" sz="3000">
                <a:latin typeface="Times New Roman"/>
                <a:cs typeface="Times New Roman"/>
              </a:rPr>
              <a:t>it </a:t>
            </a:r>
            <a:r>
              <a:rPr dirty="0" sz="3000" spc="-5">
                <a:latin typeface="Times New Roman"/>
                <a:cs typeface="Times New Roman"/>
              </a:rPr>
              <a:t>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supposed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 be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done.</a:t>
            </a:r>
            <a:endParaRPr sz="30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400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000" spc="-105">
                <a:latin typeface="Times New Roman"/>
                <a:cs typeface="Times New Roman"/>
              </a:rPr>
              <a:t>To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be </a:t>
            </a:r>
            <a:r>
              <a:rPr dirty="0" sz="3000" spc="-10">
                <a:latin typeface="Times New Roman"/>
                <a:cs typeface="Times New Roman"/>
              </a:rPr>
              <a:t>effective,</a:t>
            </a:r>
            <a:r>
              <a:rPr dirty="0" sz="3000" spc="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5">
                <a:latin typeface="Times New Roman"/>
                <a:cs typeface="Times New Roman"/>
              </a:rPr>
              <a:t>assurance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organization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must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have an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independent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reporting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line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senior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management</a:t>
            </a:r>
            <a:r>
              <a:rPr dirty="0" sz="3000" spc="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sufficient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resources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monitor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performance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 all key planning,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implementation,</a:t>
            </a:r>
            <a:r>
              <a:rPr dirty="0" sz="3000" spc="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 </a:t>
            </a:r>
            <a:r>
              <a:rPr dirty="0" sz="3000" spc="-5">
                <a:latin typeface="Times New Roman"/>
                <a:cs typeface="Times New Roman"/>
              </a:rPr>
              <a:t>verification</a:t>
            </a:r>
            <a:r>
              <a:rPr dirty="0" sz="3000" spc="6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activities.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363029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10"/>
              <a:t>C</a:t>
            </a:r>
            <a:r>
              <a:rPr dirty="0" spc="229"/>
              <a:t>h</a:t>
            </a:r>
            <a:r>
              <a:rPr dirty="0" spc="50"/>
              <a:t>a</a:t>
            </a:r>
            <a:r>
              <a:rPr dirty="0" spc="140"/>
              <a:t>n</a:t>
            </a:r>
            <a:r>
              <a:rPr dirty="0" spc="-350"/>
              <a:t>g</a:t>
            </a:r>
            <a:r>
              <a:rPr dirty="0" spc="-215"/>
              <a:t>e</a:t>
            </a:r>
            <a:r>
              <a:rPr dirty="0" spc="-150"/>
              <a:t> </a:t>
            </a:r>
            <a:r>
              <a:rPr dirty="0" spc="-275"/>
              <a:t>c</a:t>
            </a:r>
            <a:r>
              <a:rPr dirty="0" spc="-290"/>
              <a:t>o</a:t>
            </a:r>
            <a:r>
              <a:rPr dirty="0" spc="140"/>
              <a:t>n</a:t>
            </a:r>
            <a:r>
              <a:rPr dirty="0" spc="105"/>
              <a:t>t</a:t>
            </a:r>
            <a:r>
              <a:rPr dirty="0" spc="229"/>
              <a:t>r</a:t>
            </a:r>
            <a:r>
              <a:rPr dirty="0" spc="-305"/>
              <a:t>o</a:t>
            </a:r>
            <a:r>
              <a:rPr dirty="0" spc="175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77974"/>
            <a:ext cx="9692005" cy="3759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94945" marR="5080" indent="-18288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 spc="-120">
                <a:latin typeface="Times New Roman"/>
                <a:cs typeface="Times New Roman"/>
              </a:rPr>
              <a:t>To </a:t>
            </a:r>
            <a:r>
              <a:rPr dirty="0" sz="3200">
                <a:latin typeface="Times New Roman"/>
                <a:cs typeface="Times New Roman"/>
              </a:rPr>
              <a:t>develop quality software on a predictable schedule, the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requirements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must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maintained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with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reasonable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stability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throughout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 development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cycle.</a:t>
            </a:r>
            <a:endParaRPr sz="3200">
              <a:latin typeface="Times New Roman"/>
              <a:cs typeface="Times New Roman"/>
            </a:endParaRPr>
          </a:p>
          <a:p>
            <a:pPr algn="just" marL="194945" marR="240029" indent="-182880">
              <a:lnSpc>
                <a:spcPct val="150100"/>
              </a:lnSpc>
              <a:spcBef>
                <a:spcPts val="59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Changes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will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have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made,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but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must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managed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 </a:t>
            </a:r>
            <a:r>
              <a:rPr dirty="0" sz="3200" spc="-7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introduced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 an orderly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Times New Roman"/>
                <a:cs typeface="Times New Roman"/>
              </a:rPr>
              <a:t>way.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336931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B.</a:t>
            </a:r>
            <a:r>
              <a:rPr dirty="0" spc="-180"/>
              <a:t> </a:t>
            </a:r>
            <a:r>
              <a:rPr dirty="0" spc="-60"/>
              <a:t>Repeatable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32762"/>
            <a:ext cx="9634220" cy="4492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The </a:t>
            </a:r>
            <a:r>
              <a:rPr dirty="0" sz="3200" spc="-5">
                <a:latin typeface="Times New Roman"/>
                <a:cs typeface="Times New Roman"/>
              </a:rPr>
              <a:t>organization </a:t>
            </a:r>
            <a:r>
              <a:rPr dirty="0" sz="3200">
                <a:latin typeface="Times New Roman"/>
                <a:cs typeface="Times New Roman"/>
              </a:rPr>
              <a:t>has achieved a stable process with a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repeatable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level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statistical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control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by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initiating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rigorous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project management of commitments, cost, schedule, and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changes.</a:t>
            </a:r>
            <a:endParaRPr sz="3200">
              <a:latin typeface="Times New Roman"/>
              <a:cs typeface="Times New Roman"/>
            </a:endParaRPr>
          </a:p>
          <a:p>
            <a:pPr marL="194945" marR="488315" indent="-182880">
              <a:lnSpc>
                <a:spcPct val="150100"/>
              </a:lnSpc>
              <a:spcBef>
                <a:spcPts val="59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This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has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one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important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strength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over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initial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i.e.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It provides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commitment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control.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32175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0"/>
              <a:t>…</a:t>
            </a:r>
            <a:r>
              <a:rPr dirty="0" spc="-100"/>
              <a:t> </a:t>
            </a:r>
            <a:r>
              <a:rPr dirty="0" spc="70"/>
              <a:t>R</a:t>
            </a:r>
            <a:r>
              <a:rPr dirty="0" spc="-250"/>
              <a:t>e</a:t>
            </a:r>
            <a:r>
              <a:rPr dirty="0" spc="-114"/>
              <a:t>p</a:t>
            </a:r>
            <a:r>
              <a:rPr dirty="0" spc="-250"/>
              <a:t>e</a:t>
            </a:r>
            <a:r>
              <a:rPr dirty="0" spc="50"/>
              <a:t>a</a:t>
            </a:r>
            <a:r>
              <a:rPr dirty="0" spc="105"/>
              <a:t>t</a:t>
            </a:r>
            <a:r>
              <a:rPr dirty="0" spc="35"/>
              <a:t>a</a:t>
            </a:r>
            <a:r>
              <a:rPr dirty="0" spc="-185"/>
              <a:t>b</a:t>
            </a:r>
            <a:r>
              <a:rPr dirty="0" spc="125"/>
              <a:t>l</a:t>
            </a:r>
            <a:r>
              <a:rPr dirty="0" spc="-21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53946"/>
            <a:ext cx="9875520" cy="458914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94945" marR="751205" indent="-182880">
              <a:lnSpc>
                <a:spcPts val="3460"/>
              </a:lnSpc>
              <a:spcBef>
                <a:spcPts val="93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 spc="-10">
                <a:latin typeface="Times New Roman"/>
                <a:cs typeface="Times New Roman"/>
              </a:rPr>
              <a:t>Organizations</a:t>
            </a:r>
            <a:r>
              <a:rPr dirty="0" sz="3600">
                <a:latin typeface="Times New Roman"/>
                <a:cs typeface="Times New Roman"/>
              </a:rPr>
              <a:t> at this </a:t>
            </a:r>
            <a:r>
              <a:rPr dirty="0" sz="3600" spc="-5">
                <a:latin typeface="Times New Roman"/>
                <a:cs typeface="Times New Roman"/>
              </a:rPr>
              <a:t>level</a:t>
            </a:r>
            <a:r>
              <a:rPr dirty="0" sz="3600">
                <a:latin typeface="Times New Roman"/>
                <a:cs typeface="Times New Roman"/>
              </a:rPr>
              <a:t> face </a:t>
            </a:r>
            <a:r>
              <a:rPr dirty="0" sz="3600" spc="-5">
                <a:latin typeface="Times New Roman"/>
                <a:cs typeface="Times New Roman"/>
              </a:rPr>
              <a:t>major</a:t>
            </a:r>
            <a:r>
              <a:rPr dirty="0" sz="3600">
                <a:latin typeface="Times New Roman"/>
                <a:cs typeface="Times New Roman"/>
              </a:rPr>
              <a:t> risks when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they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are presented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with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new challenges.</a:t>
            </a:r>
            <a:endParaRPr sz="3600">
              <a:latin typeface="Times New Roman"/>
              <a:cs typeface="Times New Roman"/>
            </a:endParaRPr>
          </a:p>
          <a:p>
            <a:pPr marL="194945" marR="415290" indent="-182880">
              <a:lnSpc>
                <a:spcPts val="3460"/>
              </a:lnSpc>
              <a:spcBef>
                <a:spcPts val="59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 spc="-5">
                <a:latin typeface="Times New Roman"/>
                <a:cs typeface="Times New Roman"/>
              </a:rPr>
              <a:t>Examples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of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changes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that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represent the</a:t>
            </a:r>
            <a:r>
              <a:rPr dirty="0" sz="3600" spc="-5">
                <a:latin typeface="Times New Roman"/>
                <a:cs typeface="Times New Roman"/>
              </a:rPr>
              <a:t> highest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risk </a:t>
            </a:r>
            <a:r>
              <a:rPr dirty="0" sz="3600">
                <a:latin typeface="Times New Roman"/>
                <a:cs typeface="Times New Roman"/>
              </a:rPr>
              <a:t>are:</a:t>
            </a:r>
            <a:endParaRPr sz="3600">
              <a:latin typeface="Times New Roman"/>
              <a:cs typeface="Times New Roman"/>
            </a:endParaRPr>
          </a:p>
          <a:p>
            <a:pPr lvl="1" marL="377825" marR="257810" indent="-182880">
              <a:lnSpc>
                <a:spcPts val="2690"/>
              </a:lnSpc>
              <a:spcBef>
                <a:spcPts val="625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800" spc="-5">
                <a:latin typeface="Times New Roman"/>
                <a:cs typeface="Times New Roman"/>
              </a:rPr>
              <a:t>It is </a:t>
            </a:r>
            <a:r>
              <a:rPr dirty="0" sz="2800">
                <a:latin typeface="Times New Roman"/>
                <a:cs typeface="Times New Roman"/>
              </a:rPr>
              <a:t>possible for </a:t>
            </a:r>
            <a:r>
              <a:rPr dirty="0" sz="2800" spc="-5">
                <a:latin typeface="Times New Roman"/>
                <a:cs typeface="Times New Roman"/>
              </a:rPr>
              <a:t>a new technology to do </a:t>
            </a:r>
            <a:r>
              <a:rPr dirty="0" sz="2800" spc="-10">
                <a:latin typeface="Times New Roman"/>
                <a:cs typeface="Times New Roman"/>
              </a:rPr>
              <a:t>more </a:t>
            </a:r>
            <a:r>
              <a:rPr dirty="0" sz="2800" spc="-5">
                <a:latin typeface="Times New Roman"/>
                <a:cs typeface="Times New Roman"/>
              </a:rPr>
              <a:t>harm than </a:t>
            </a:r>
            <a:r>
              <a:rPr dirty="0" sz="2800">
                <a:latin typeface="Times New Roman"/>
                <a:cs typeface="Times New Roman"/>
              </a:rPr>
              <a:t>good, </a:t>
            </a:r>
            <a:r>
              <a:rPr dirty="0" sz="2800" spc="-5">
                <a:latin typeface="Times New Roman"/>
                <a:cs typeface="Times New Roman"/>
              </a:rPr>
              <a:t>if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no defined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 framework.</a:t>
            </a:r>
            <a:endParaRPr sz="2800">
              <a:latin typeface="Times New Roman"/>
              <a:cs typeface="Times New Roman"/>
            </a:endParaRPr>
          </a:p>
          <a:p>
            <a:pPr lvl="1" marL="377825" marR="363220" indent="-182880">
              <a:lnSpc>
                <a:spcPts val="2690"/>
              </a:lnSpc>
              <a:spcBef>
                <a:spcPts val="595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800" spc="-5">
                <a:latin typeface="Times New Roman"/>
                <a:cs typeface="Times New Roman"/>
              </a:rPr>
              <a:t>When the organization </a:t>
            </a:r>
            <a:r>
              <a:rPr dirty="0" sz="2800" spc="-10">
                <a:latin typeface="Times New Roman"/>
                <a:cs typeface="Times New Roman"/>
              </a:rPr>
              <a:t>must </a:t>
            </a:r>
            <a:r>
              <a:rPr dirty="0" sz="2800" spc="-5">
                <a:latin typeface="Times New Roman"/>
                <a:cs typeface="Times New Roman"/>
              </a:rPr>
              <a:t>develop a new </a:t>
            </a:r>
            <a:r>
              <a:rPr dirty="0" sz="2800">
                <a:latin typeface="Times New Roman"/>
                <a:cs typeface="Times New Roman"/>
              </a:rPr>
              <a:t>kind </a:t>
            </a:r>
            <a:r>
              <a:rPr dirty="0" sz="2800" spc="-5">
                <a:latin typeface="Times New Roman"/>
                <a:cs typeface="Times New Roman"/>
              </a:rPr>
              <a:t>of </a:t>
            </a:r>
            <a:r>
              <a:rPr dirty="0" sz="2800">
                <a:latin typeface="Times New Roman"/>
                <a:cs typeface="Times New Roman"/>
              </a:rPr>
              <a:t>product, </a:t>
            </a:r>
            <a:r>
              <a:rPr dirty="0" sz="2800" spc="-5">
                <a:latin typeface="Times New Roman"/>
                <a:cs typeface="Times New Roman"/>
              </a:rPr>
              <a:t>it is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entering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new </a:t>
            </a:r>
            <a:r>
              <a:rPr dirty="0" sz="2800" spc="-20">
                <a:latin typeface="Times New Roman"/>
                <a:cs typeface="Times New Roman"/>
              </a:rPr>
              <a:t>territory.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These changes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 spc="-5">
                <a:latin typeface="Times New Roman"/>
                <a:cs typeface="Times New Roman"/>
              </a:rPr>
              <a:t> be</a:t>
            </a:r>
            <a:r>
              <a:rPr dirty="0" sz="2800">
                <a:latin typeface="Times New Roman"/>
                <a:cs typeface="Times New Roman"/>
              </a:rPr>
              <a:t> disruptive.</a:t>
            </a:r>
            <a:endParaRPr sz="2800">
              <a:latin typeface="Times New Roman"/>
              <a:cs typeface="Times New Roman"/>
            </a:endParaRPr>
          </a:p>
          <a:p>
            <a:pPr lvl="1" marL="377825" marR="5080" indent="-182880">
              <a:lnSpc>
                <a:spcPct val="80000"/>
              </a:lnSpc>
              <a:spcBef>
                <a:spcPts val="625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level,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new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manager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has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orderly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basis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understanding </a:t>
            </a:r>
            <a:r>
              <a:rPr dirty="0" sz="2800" spc="-5">
                <a:latin typeface="Times New Roman"/>
                <a:cs typeface="Times New Roman"/>
              </a:rPr>
              <a:t>what is </a:t>
            </a:r>
            <a:r>
              <a:rPr dirty="0" sz="2800">
                <a:latin typeface="Times New Roman"/>
                <a:cs typeface="Times New Roman"/>
              </a:rPr>
              <a:t>going </a:t>
            </a:r>
            <a:r>
              <a:rPr dirty="0" sz="2800" spc="-5">
                <a:latin typeface="Times New Roman"/>
                <a:cs typeface="Times New Roman"/>
              </a:rPr>
              <a:t>on and new team </a:t>
            </a:r>
            <a:r>
              <a:rPr dirty="0" sz="2800" spc="-10">
                <a:latin typeface="Times New Roman"/>
                <a:cs typeface="Times New Roman"/>
              </a:rPr>
              <a:t>members must </a:t>
            </a:r>
            <a:r>
              <a:rPr dirty="0" sz="2800" spc="-5">
                <a:latin typeface="Times New Roman"/>
                <a:cs typeface="Times New Roman"/>
              </a:rPr>
              <a:t>learn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ropes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through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word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 </a:t>
            </a:r>
            <a:r>
              <a:rPr dirty="0" sz="2800">
                <a:latin typeface="Times New Roman"/>
                <a:cs typeface="Times New Roman"/>
              </a:rPr>
              <a:t>mouth.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32207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0"/>
              <a:t>…</a:t>
            </a:r>
            <a:r>
              <a:rPr dirty="0" spc="-105"/>
              <a:t> </a:t>
            </a:r>
            <a:r>
              <a:rPr dirty="0" spc="75"/>
              <a:t>R</a:t>
            </a:r>
            <a:r>
              <a:rPr dirty="0" spc="-245"/>
              <a:t>e</a:t>
            </a:r>
            <a:r>
              <a:rPr dirty="0" spc="-110"/>
              <a:t>p</a:t>
            </a:r>
            <a:r>
              <a:rPr dirty="0" spc="-245"/>
              <a:t>e</a:t>
            </a:r>
            <a:r>
              <a:rPr dirty="0" spc="50"/>
              <a:t>a</a:t>
            </a:r>
            <a:r>
              <a:rPr dirty="0" spc="105"/>
              <a:t>t</a:t>
            </a:r>
            <a:r>
              <a:rPr dirty="0" spc="40"/>
              <a:t>a</a:t>
            </a:r>
            <a:r>
              <a:rPr dirty="0" spc="-180"/>
              <a:t>b</a:t>
            </a:r>
            <a:r>
              <a:rPr dirty="0" spc="125"/>
              <a:t>l</a:t>
            </a:r>
            <a:r>
              <a:rPr dirty="0" spc="-21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67662"/>
            <a:ext cx="9783445" cy="430974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94945" marR="297180" indent="-182880">
              <a:lnSpc>
                <a:spcPts val="3070"/>
              </a:lnSpc>
              <a:spcBef>
                <a:spcPts val="85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key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actions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required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advance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from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Repeatable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 the Defined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are:</a:t>
            </a:r>
            <a:endParaRPr sz="3200">
              <a:latin typeface="Times New Roman"/>
              <a:cs typeface="Times New Roman"/>
            </a:endParaRPr>
          </a:p>
          <a:p>
            <a:pPr lvl="1" marL="561340" marR="5080" indent="-182880">
              <a:lnSpc>
                <a:spcPts val="2690"/>
              </a:lnSpc>
              <a:spcBef>
                <a:spcPts val="610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Establish a process </a:t>
            </a:r>
            <a:r>
              <a:rPr dirty="0" sz="2800">
                <a:latin typeface="Times New Roman"/>
                <a:cs typeface="Times New Roman"/>
              </a:rPr>
              <a:t>group </a:t>
            </a:r>
            <a:r>
              <a:rPr dirty="0" sz="2800" spc="-5">
                <a:latin typeface="Times New Roman"/>
                <a:cs typeface="Times New Roman"/>
              </a:rPr>
              <a:t>which is a technical </a:t>
            </a:r>
            <a:r>
              <a:rPr dirty="0" sz="2800">
                <a:latin typeface="Times New Roman"/>
                <a:cs typeface="Times New Roman"/>
              </a:rPr>
              <a:t>group </a:t>
            </a:r>
            <a:r>
              <a:rPr dirty="0" sz="2800" spc="-5">
                <a:latin typeface="Times New Roman"/>
                <a:cs typeface="Times New Roman"/>
              </a:rPr>
              <a:t>that focuses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exclusively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improving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software</a:t>
            </a:r>
            <a:endParaRPr sz="2800">
              <a:latin typeface="Times New Roman"/>
              <a:cs typeface="Times New Roman"/>
            </a:endParaRPr>
          </a:p>
          <a:p>
            <a:pPr marL="194945" marR="90805" indent="-182880">
              <a:lnSpc>
                <a:spcPts val="3070"/>
              </a:lnSpc>
              <a:spcBef>
                <a:spcPts val="59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developing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process.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responsibilities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groups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include:</a:t>
            </a:r>
            <a:endParaRPr sz="3200">
              <a:latin typeface="Times New Roman"/>
              <a:cs typeface="Times New Roman"/>
            </a:endParaRPr>
          </a:p>
          <a:p>
            <a:pPr marL="195580" indent="-182880">
              <a:lnSpc>
                <a:spcPts val="3615"/>
              </a:lnSpc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Defining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development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process,</a:t>
            </a:r>
            <a:endParaRPr sz="3200">
              <a:latin typeface="Times New Roman"/>
              <a:cs typeface="Times New Roman"/>
            </a:endParaRPr>
          </a:p>
          <a:p>
            <a:pPr marL="195580" indent="-182880">
              <a:lnSpc>
                <a:spcPts val="3675"/>
              </a:lnSpc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Identifying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technology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needs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opportunities,</a:t>
            </a:r>
            <a:endParaRPr sz="3200">
              <a:latin typeface="Times New Roman"/>
              <a:cs typeface="Times New Roman"/>
            </a:endParaRPr>
          </a:p>
          <a:p>
            <a:pPr marL="194945" marR="535305" indent="-182880">
              <a:lnSpc>
                <a:spcPts val="3070"/>
              </a:lnSpc>
              <a:spcBef>
                <a:spcPts val="66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Conducting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quarterly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management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that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reviews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status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performance.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32207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0"/>
              <a:t>…</a:t>
            </a:r>
            <a:r>
              <a:rPr dirty="0" spc="-105"/>
              <a:t> </a:t>
            </a:r>
            <a:r>
              <a:rPr dirty="0" spc="75"/>
              <a:t>R</a:t>
            </a:r>
            <a:r>
              <a:rPr dirty="0" spc="-245"/>
              <a:t>e</a:t>
            </a:r>
            <a:r>
              <a:rPr dirty="0" spc="-110"/>
              <a:t>p</a:t>
            </a:r>
            <a:r>
              <a:rPr dirty="0" spc="-245"/>
              <a:t>e</a:t>
            </a:r>
            <a:r>
              <a:rPr dirty="0" spc="50"/>
              <a:t>a</a:t>
            </a:r>
            <a:r>
              <a:rPr dirty="0" spc="105"/>
              <a:t>t</a:t>
            </a:r>
            <a:r>
              <a:rPr dirty="0" spc="40"/>
              <a:t>a</a:t>
            </a:r>
            <a:r>
              <a:rPr dirty="0" spc="-180"/>
              <a:t>b</a:t>
            </a:r>
            <a:r>
              <a:rPr dirty="0" spc="125"/>
              <a:t>l</a:t>
            </a:r>
            <a:r>
              <a:rPr dirty="0" spc="-21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816430"/>
            <a:ext cx="9785985" cy="410273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94945" marR="5080" indent="-182880">
              <a:lnSpc>
                <a:spcPct val="90000"/>
              </a:lnSpc>
              <a:spcBef>
                <a:spcPts val="49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Establish a software-development process architecture that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describes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technical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management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activities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required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for proper execution of the development process. The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architecture is a structural decomposition of the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development cycle into tasks, each of which has entry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criteria, fundamental descriptions, verification procedures,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exit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criteria.</a:t>
            </a:r>
            <a:endParaRPr sz="3200">
              <a:latin typeface="Times New Roman"/>
              <a:cs typeface="Times New Roman"/>
            </a:endParaRPr>
          </a:p>
          <a:p>
            <a:pPr marL="194945" marR="992505" indent="-182880">
              <a:lnSpc>
                <a:spcPts val="3460"/>
              </a:lnSpc>
              <a:spcBef>
                <a:spcPts val="64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If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they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are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not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already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 place,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introduce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 family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software-engineering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methods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technologies.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257175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10"/>
              <a:t>C</a:t>
            </a:r>
            <a:r>
              <a:rPr dirty="0" spc="-110"/>
              <a:t>.</a:t>
            </a:r>
            <a:r>
              <a:rPr dirty="0" spc="-120"/>
              <a:t> </a:t>
            </a:r>
            <a:r>
              <a:rPr dirty="0" spc="-15"/>
              <a:t>D</a:t>
            </a:r>
            <a:r>
              <a:rPr dirty="0" spc="-245"/>
              <a:t>e</a:t>
            </a:r>
            <a:r>
              <a:rPr dirty="0" spc="55"/>
              <a:t>f</a:t>
            </a:r>
            <a:r>
              <a:rPr dirty="0" spc="165"/>
              <a:t>i</a:t>
            </a:r>
            <a:r>
              <a:rPr dirty="0" spc="140"/>
              <a:t>n</a:t>
            </a:r>
            <a:r>
              <a:rPr dirty="0" spc="-260"/>
              <a:t>e</a:t>
            </a:r>
            <a:r>
              <a:rPr dirty="0" spc="-40"/>
              <a:t>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813079"/>
            <a:ext cx="9807575" cy="4459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4945" marR="493395" indent="-182880">
              <a:lnSpc>
                <a:spcPct val="130000"/>
              </a:lnSpc>
              <a:spcBef>
                <a:spcPts val="10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700" spc="-100">
                <a:latin typeface="Times New Roman"/>
                <a:cs typeface="Times New Roman"/>
              </a:rPr>
              <a:t>To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ensure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consistent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implementation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provide</a:t>
            </a:r>
            <a:r>
              <a:rPr dirty="0" sz="2700" spc="-3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basis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for</a:t>
            </a:r>
            <a:r>
              <a:rPr dirty="0" sz="2700" spc="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better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understanding of the process, the </a:t>
            </a:r>
            <a:r>
              <a:rPr dirty="0" sz="2700" spc="-5">
                <a:latin typeface="Times New Roman"/>
                <a:cs typeface="Times New Roman"/>
              </a:rPr>
              <a:t>organization has </a:t>
            </a:r>
            <a:r>
              <a:rPr dirty="0" sz="2700">
                <a:latin typeface="Times New Roman"/>
                <a:cs typeface="Times New Roman"/>
              </a:rPr>
              <a:t>defined the 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process.</a:t>
            </a:r>
            <a:endParaRPr sz="2700">
              <a:latin typeface="Times New Roman"/>
              <a:cs typeface="Times New Roman"/>
            </a:endParaRPr>
          </a:p>
          <a:p>
            <a:pPr marL="194945" marR="243840" indent="-182880">
              <a:lnSpc>
                <a:spcPct val="1300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700" spc="-5">
                <a:latin typeface="Times New Roman"/>
                <a:cs typeface="Times New Roman"/>
              </a:rPr>
              <a:t>At </a:t>
            </a:r>
            <a:r>
              <a:rPr dirty="0" sz="2700">
                <a:latin typeface="Times New Roman"/>
                <a:cs typeface="Times New Roman"/>
              </a:rPr>
              <a:t>this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point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that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organization</a:t>
            </a:r>
            <a:r>
              <a:rPr dirty="0" sz="2700" spc="-4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achieved the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foundation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for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major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 continuing progress, advanced technology can </a:t>
            </a:r>
            <a:r>
              <a:rPr dirty="0" sz="2700" spc="-5">
                <a:latin typeface="Times New Roman"/>
                <a:cs typeface="Times New Roman"/>
              </a:rPr>
              <a:t>usefully </a:t>
            </a:r>
            <a:r>
              <a:rPr dirty="0" sz="2700">
                <a:latin typeface="Times New Roman"/>
                <a:cs typeface="Times New Roman"/>
              </a:rPr>
              <a:t>be 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introduced.</a:t>
            </a:r>
            <a:endParaRPr sz="27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301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development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group,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when </a:t>
            </a:r>
            <a:r>
              <a:rPr dirty="0" sz="2700" spc="-5">
                <a:latin typeface="Times New Roman"/>
                <a:cs typeface="Times New Roman"/>
              </a:rPr>
              <a:t>faced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with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crisis,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will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likely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continue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to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use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the </a:t>
            </a:r>
            <a:r>
              <a:rPr dirty="0" sz="2700" spc="-5">
                <a:latin typeface="Times New Roman"/>
                <a:cs typeface="Times New Roman"/>
              </a:rPr>
              <a:t>Defined</a:t>
            </a:r>
            <a:r>
              <a:rPr dirty="0" sz="2700">
                <a:latin typeface="Times New Roman"/>
                <a:cs typeface="Times New Roman"/>
              </a:rPr>
              <a:t> Process.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25234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0"/>
              <a:t>…</a:t>
            </a:r>
            <a:r>
              <a:rPr dirty="0" spc="-100"/>
              <a:t> </a:t>
            </a:r>
            <a:r>
              <a:rPr dirty="0" spc="-15"/>
              <a:t>D</a:t>
            </a:r>
            <a:r>
              <a:rPr dirty="0" spc="-250"/>
              <a:t>e</a:t>
            </a:r>
            <a:r>
              <a:rPr dirty="0" spc="55"/>
              <a:t>f</a:t>
            </a:r>
            <a:r>
              <a:rPr dirty="0" spc="160"/>
              <a:t>i</a:t>
            </a:r>
            <a:r>
              <a:rPr dirty="0" spc="125"/>
              <a:t>n</a:t>
            </a:r>
            <a:r>
              <a:rPr dirty="0" spc="-260"/>
              <a:t>e</a:t>
            </a:r>
            <a:r>
              <a:rPr dirty="0" spc="-40"/>
              <a:t>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816737"/>
            <a:ext cx="9823450" cy="450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107314" indent="-182880">
              <a:lnSpc>
                <a:spcPct val="1301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foundation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has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now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been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established 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examining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process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deciding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how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 </a:t>
            </a:r>
            <a:r>
              <a:rPr dirty="0" sz="2600" spc="-5">
                <a:latin typeface="Times New Roman"/>
                <a:cs typeface="Times New Roman"/>
              </a:rPr>
              <a:t>improve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it.</a:t>
            </a:r>
            <a:endParaRPr sz="26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3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600">
                <a:latin typeface="Times New Roman"/>
                <a:cs typeface="Times New Roman"/>
              </a:rPr>
              <a:t>As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powerful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as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-5">
                <a:latin typeface="Times New Roman"/>
                <a:cs typeface="Times New Roman"/>
              </a:rPr>
              <a:t> step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is,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it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 </a:t>
            </a:r>
            <a:r>
              <a:rPr dirty="0" sz="2600" spc="-5">
                <a:latin typeface="Times New Roman"/>
                <a:cs typeface="Times New Roman"/>
              </a:rPr>
              <a:t>still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only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qualitative:</a:t>
            </a:r>
            <a:endParaRPr sz="2600">
              <a:latin typeface="Times New Roman"/>
              <a:cs typeface="Times New Roman"/>
            </a:endParaRPr>
          </a:p>
          <a:p>
            <a:pPr lvl="1" marL="378460" indent="-183515">
              <a:lnSpc>
                <a:spcPct val="100000"/>
              </a:lnSpc>
              <a:spcBef>
                <a:spcPts val="1470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200" spc="-5">
                <a:latin typeface="Times New Roman"/>
                <a:cs typeface="Times New Roman"/>
              </a:rPr>
              <a:t>There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little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data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indicate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what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going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how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effective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 really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is.</a:t>
            </a:r>
            <a:endParaRPr sz="2200">
              <a:latin typeface="Times New Roman"/>
              <a:cs typeface="Times New Roman"/>
            </a:endParaRPr>
          </a:p>
          <a:p>
            <a:pPr lvl="1" marL="377825" marR="95250" indent="-182880">
              <a:lnSpc>
                <a:spcPct val="1301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200" spc="-5">
                <a:latin typeface="Times New Roman"/>
                <a:cs typeface="Times New Roman"/>
              </a:rPr>
              <a:t>There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considerable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debate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about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value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software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measurements</a:t>
            </a:r>
            <a:r>
              <a:rPr dirty="0" sz="2200" spc="6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best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ones to use.</a:t>
            </a:r>
            <a:endParaRPr sz="22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300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200" spc="-5">
                <a:latin typeface="Times New Roman"/>
                <a:cs typeface="Times New Roman"/>
              </a:rPr>
              <a:t>This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uncertainty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stems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from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lack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definition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consequent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confusion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about 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specific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items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measured.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With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defined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process,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focus</a:t>
            </a:r>
            <a:r>
              <a:rPr dirty="0" sz="2200">
                <a:latin typeface="Times New Roman"/>
                <a:cs typeface="Times New Roman"/>
              </a:rPr>
              <a:t> the 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measurements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specific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tasks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187769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10"/>
              <a:t>C</a:t>
            </a:r>
            <a:r>
              <a:rPr dirty="0" spc="-290"/>
              <a:t>o</a:t>
            </a:r>
            <a:r>
              <a:rPr dirty="0" spc="140"/>
              <a:t>n</a:t>
            </a:r>
            <a:r>
              <a:rPr dirty="0" spc="105"/>
              <a:t>t</a:t>
            </a:r>
            <a:r>
              <a:rPr dirty="0" spc="-260"/>
              <a:t>e</a:t>
            </a:r>
            <a:r>
              <a:rPr dirty="0" spc="130"/>
              <a:t>n</a:t>
            </a:r>
            <a:r>
              <a:rPr dirty="0" spc="15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2039492"/>
            <a:ext cx="9543415" cy="4364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 spc="-10" b="1">
                <a:latin typeface="Times New Roman"/>
                <a:cs typeface="Times New Roman"/>
              </a:rPr>
              <a:t>Software</a:t>
            </a:r>
            <a:r>
              <a:rPr dirty="0" sz="3600" spc="-30" b="1">
                <a:latin typeface="Times New Roman"/>
                <a:cs typeface="Times New Roman"/>
              </a:rPr>
              <a:t> </a:t>
            </a:r>
            <a:r>
              <a:rPr dirty="0" sz="3600" spc="-10" b="1">
                <a:latin typeface="Times New Roman"/>
                <a:cs typeface="Times New Roman"/>
              </a:rPr>
              <a:t>Process</a:t>
            </a:r>
            <a:r>
              <a:rPr dirty="0" sz="3600" spc="-20" b="1">
                <a:latin typeface="Times New Roman"/>
                <a:cs typeface="Times New Roman"/>
              </a:rPr>
              <a:t> </a:t>
            </a:r>
            <a:r>
              <a:rPr dirty="0" sz="3600" b="1">
                <a:latin typeface="Times New Roman"/>
                <a:cs typeface="Times New Roman"/>
              </a:rPr>
              <a:t>Maturity</a:t>
            </a:r>
            <a:endParaRPr sz="3600">
              <a:latin typeface="Times New Roman"/>
              <a:cs typeface="Times New Roman"/>
            </a:endParaRPr>
          </a:p>
          <a:p>
            <a:pPr lvl="1" marL="378460" indent="-183515">
              <a:lnSpc>
                <a:spcPct val="100000"/>
              </a:lnSpc>
              <a:spcBef>
                <a:spcPts val="2480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800" spc="-5">
                <a:latin typeface="Times New Roman"/>
                <a:cs typeface="Times New Roman"/>
              </a:rPr>
              <a:t>Software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maturity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Framework</a:t>
            </a:r>
            <a:endParaRPr sz="2800">
              <a:latin typeface="Times New Roman"/>
              <a:cs typeface="Times New Roman"/>
            </a:endParaRPr>
          </a:p>
          <a:p>
            <a:pPr lvl="1" marL="378460" indent="-183515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800" spc="-5">
                <a:latin typeface="Times New Roman"/>
                <a:cs typeface="Times New Roman"/>
              </a:rPr>
              <a:t>Principles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Software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Change</a:t>
            </a:r>
            <a:endParaRPr sz="2800">
              <a:latin typeface="Times New Roman"/>
              <a:cs typeface="Times New Roman"/>
            </a:endParaRPr>
          </a:p>
          <a:p>
            <a:pPr lvl="1" marL="378460" indent="-183515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800" spc="-5">
                <a:latin typeface="Times New Roman"/>
                <a:cs typeface="Times New Roman"/>
              </a:rPr>
              <a:t>Software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Assessment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56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 spc="-10" b="1">
                <a:latin typeface="Times New Roman"/>
                <a:cs typeface="Times New Roman"/>
              </a:rPr>
              <a:t>Process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spc="-10" b="1">
                <a:latin typeface="Times New Roman"/>
                <a:cs typeface="Times New Roman"/>
              </a:rPr>
              <a:t>Reference</a:t>
            </a:r>
            <a:r>
              <a:rPr dirty="0" sz="3600" spc="-15" b="1">
                <a:latin typeface="Times New Roman"/>
                <a:cs typeface="Times New Roman"/>
              </a:rPr>
              <a:t> </a:t>
            </a:r>
            <a:r>
              <a:rPr dirty="0" sz="3600" spc="-5" b="1">
                <a:latin typeface="Times New Roman"/>
                <a:cs typeface="Times New Roman"/>
              </a:rPr>
              <a:t>Models</a:t>
            </a:r>
            <a:endParaRPr sz="3600">
              <a:latin typeface="Times New Roman"/>
              <a:cs typeface="Times New Roman"/>
            </a:endParaRPr>
          </a:p>
          <a:p>
            <a:pPr lvl="1" marL="378460" indent="-183515">
              <a:lnSpc>
                <a:spcPct val="100000"/>
              </a:lnSpc>
              <a:spcBef>
                <a:spcPts val="2480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800" spc="-5">
                <a:latin typeface="Times New Roman"/>
                <a:cs typeface="Times New Roman"/>
              </a:rPr>
              <a:t>Capability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Maturity Model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(CMM),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CMMI,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PCMM,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80">
                <a:latin typeface="Times New Roman"/>
                <a:cs typeface="Times New Roman"/>
              </a:rPr>
              <a:t>PSP,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TSP).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252539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0"/>
              <a:t>…</a:t>
            </a:r>
            <a:r>
              <a:rPr dirty="0" spc="-105"/>
              <a:t> </a:t>
            </a:r>
            <a:r>
              <a:rPr dirty="0" spc="-15"/>
              <a:t>D</a:t>
            </a:r>
            <a:r>
              <a:rPr dirty="0" spc="-245"/>
              <a:t>e</a:t>
            </a:r>
            <a:r>
              <a:rPr dirty="0" spc="55"/>
              <a:t>f</a:t>
            </a:r>
            <a:r>
              <a:rPr dirty="0" spc="165"/>
              <a:t>i</a:t>
            </a:r>
            <a:r>
              <a:rPr dirty="0" spc="130"/>
              <a:t>n</a:t>
            </a:r>
            <a:r>
              <a:rPr dirty="0" spc="-260"/>
              <a:t>e</a:t>
            </a:r>
            <a:r>
              <a:rPr dirty="0" spc="-40"/>
              <a:t>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53946"/>
            <a:ext cx="9854565" cy="424180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94945" marR="585470" indent="-182880">
              <a:lnSpc>
                <a:spcPts val="3460"/>
              </a:lnSpc>
              <a:spcBef>
                <a:spcPts val="93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key </a:t>
            </a:r>
            <a:r>
              <a:rPr dirty="0" sz="3600" spc="-5">
                <a:latin typeface="Times New Roman"/>
                <a:cs typeface="Times New Roman"/>
              </a:rPr>
              <a:t>steps</a:t>
            </a:r>
            <a:r>
              <a:rPr dirty="0" sz="3600">
                <a:latin typeface="Times New Roman"/>
                <a:cs typeface="Times New Roman"/>
              </a:rPr>
              <a:t> to</a:t>
            </a:r>
            <a:r>
              <a:rPr dirty="0" sz="3600" spc="-5">
                <a:latin typeface="Times New Roman"/>
                <a:cs typeface="Times New Roman"/>
              </a:rPr>
              <a:t> advance</a:t>
            </a:r>
            <a:r>
              <a:rPr dirty="0" sz="3600">
                <a:latin typeface="Times New Roman"/>
                <a:cs typeface="Times New Roman"/>
              </a:rPr>
              <a:t> to </a:t>
            </a:r>
            <a:r>
              <a:rPr dirty="0" sz="3600" spc="-5">
                <a:latin typeface="Times New Roman"/>
                <a:cs typeface="Times New Roman"/>
              </a:rPr>
              <a:t>the</a:t>
            </a:r>
            <a:r>
              <a:rPr dirty="0" sz="3600">
                <a:latin typeface="Times New Roman"/>
                <a:cs typeface="Times New Roman"/>
              </a:rPr>
              <a:t> Managed</a:t>
            </a:r>
            <a:r>
              <a:rPr dirty="0" sz="3600" spc="-5">
                <a:latin typeface="Times New Roman"/>
                <a:cs typeface="Times New Roman"/>
              </a:rPr>
              <a:t> Process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are:</a:t>
            </a:r>
            <a:endParaRPr sz="3600">
              <a:latin typeface="Times New Roman"/>
              <a:cs typeface="Times New Roman"/>
            </a:endParaRPr>
          </a:p>
          <a:p>
            <a:pPr lvl="1" marL="377825" marR="5080" indent="-182880">
              <a:lnSpc>
                <a:spcPct val="80000"/>
              </a:lnSpc>
              <a:spcBef>
                <a:spcPts val="645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800" spc="-5">
                <a:latin typeface="Times New Roman"/>
                <a:cs typeface="Times New Roman"/>
              </a:rPr>
              <a:t>Establish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minimum,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basic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set 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 </a:t>
            </a:r>
            <a:r>
              <a:rPr dirty="0" sz="2800" spc="-10">
                <a:latin typeface="Times New Roman"/>
                <a:cs typeface="Times New Roman"/>
              </a:rPr>
              <a:t>measurements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 identify </a:t>
            </a:r>
            <a:r>
              <a:rPr dirty="0" sz="2800" spc="-5">
                <a:latin typeface="Times New Roman"/>
                <a:cs typeface="Times New Roman"/>
              </a:rPr>
              <a:t>the quality and cost parameters of </a:t>
            </a:r>
            <a:r>
              <a:rPr dirty="0" sz="2800" spc="-10">
                <a:latin typeface="Times New Roman"/>
                <a:cs typeface="Times New Roman"/>
              </a:rPr>
              <a:t>each </a:t>
            </a:r>
            <a:r>
              <a:rPr dirty="0" sz="2800" spc="-5">
                <a:latin typeface="Times New Roman"/>
                <a:cs typeface="Times New Roman"/>
              </a:rPr>
              <a:t>process step. The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objective is to quantify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relative costs and benefits of </a:t>
            </a:r>
            <a:r>
              <a:rPr dirty="0" sz="2800" spc="-10">
                <a:latin typeface="Times New Roman"/>
                <a:cs typeface="Times New Roman"/>
              </a:rPr>
              <a:t>each </a:t>
            </a:r>
            <a:r>
              <a:rPr dirty="0" sz="2800" spc="-5">
                <a:latin typeface="Times New Roman"/>
                <a:cs typeface="Times New Roman"/>
              </a:rPr>
              <a:t> major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activity,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such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cost 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yield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error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detection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correction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methods.</a:t>
            </a:r>
            <a:endParaRPr sz="2800">
              <a:latin typeface="Times New Roman"/>
              <a:cs typeface="Times New Roman"/>
            </a:endParaRPr>
          </a:p>
          <a:p>
            <a:pPr lvl="1" marL="377825" marR="213995" indent="-182880">
              <a:lnSpc>
                <a:spcPts val="2690"/>
              </a:lnSpc>
              <a:spcBef>
                <a:spcPts val="575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800" spc="-5">
                <a:latin typeface="Times New Roman"/>
                <a:cs typeface="Times New Roman"/>
              </a:rPr>
              <a:t>Establish a process database with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resources to manage and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maintain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it.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Cost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yield data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should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maintained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centrally to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guard against </a:t>
            </a:r>
            <a:r>
              <a:rPr dirty="0" sz="2800">
                <a:latin typeface="Times New Roman"/>
                <a:cs typeface="Times New Roman"/>
              </a:rPr>
              <a:t>loss,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 spc="-10">
                <a:latin typeface="Times New Roman"/>
                <a:cs typeface="Times New Roman"/>
              </a:rPr>
              <a:t>make </a:t>
            </a:r>
            <a:r>
              <a:rPr dirty="0" sz="2800" spc="-5">
                <a:latin typeface="Times New Roman"/>
                <a:cs typeface="Times New Roman"/>
              </a:rPr>
              <a:t>it available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all projects, and to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facilitate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quality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productivity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analysis.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252539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0"/>
              <a:t>…</a:t>
            </a:r>
            <a:r>
              <a:rPr dirty="0" spc="-105"/>
              <a:t> </a:t>
            </a:r>
            <a:r>
              <a:rPr dirty="0" spc="-15"/>
              <a:t>D</a:t>
            </a:r>
            <a:r>
              <a:rPr dirty="0" spc="-245"/>
              <a:t>e</a:t>
            </a:r>
            <a:r>
              <a:rPr dirty="0" spc="55"/>
              <a:t>f</a:t>
            </a:r>
            <a:r>
              <a:rPr dirty="0" spc="165"/>
              <a:t>i</a:t>
            </a:r>
            <a:r>
              <a:rPr dirty="0" spc="130"/>
              <a:t>n</a:t>
            </a:r>
            <a:r>
              <a:rPr dirty="0" spc="-260"/>
              <a:t>e</a:t>
            </a:r>
            <a:r>
              <a:rPr dirty="0" spc="-40"/>
              <a:t>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468882" y="1781378"/>
            <a:ext cx="9549765" cy="451294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95580" marR="357505" indent="-182880">
              <a:lnSpc>
                <a:spcPts val="2690"/>
              </a:lnSpc>
              <a:spcBef>
                <a:spcPts val="74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>
                <a:latin typeface="Times New Roman"/>
                <a:cs typeface="Times New Roman"/>
              </a:rPr>
              <a:t>Provide </a:t>
            </a:r>
            <a:r>
              <a:rPr dirty="0" sz="2800" spc="-5">
                <a:latin typeface="Times New Roman"/>
                <a:cs typeface="Times New Roman"/>
              </a:rPr>
              <a:t>sufficient process resources to gather and maintain </a:t>
            </a:r>
            <a:r>
              <a:rPr dirty="0" sz="2800">
                <a:latin typeface="Times New Roman"/>
                <a:cs typeface="Times New Roman"/>
              </a:rPr>
              <a:t>this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 </a:t>
            </a:r>
            <a:r>
              <a:rPr dirty="0" sz="2800" spc="-10">
                <a:latin typeface="Times New Roman"/>
                <a:cs typeface="Times New Roman"/>
              </a:rPr>
              <a:t>and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advise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project </a:t>
            </a:r>
            <a:r>
              <a:rPr dirty="0" sz="2800" spc="-10">
                <a:latin typeface="Times New Roman"/>
                <a:cs typeface="Times New Roman"/>
              </a:rPr>
              <a:t>members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its use.</a:t>
            </a:r>
            <a:endParaRPr sz="2800">
              <a:latin typeface="Times New Roman"/>
              <a:cs typeface="Times New Roman"/>
            </a:endParaRPr>
          </a:p>
          <a:p>
            <a:pPr marL="195580" marR="236220" indent="-182880">
              <a:lnSpc>
                <a:spcPts val="269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Assign skilled professionals to monitor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quality of the data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before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entry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">
                <a:latin typeface="Times New Roman"/>
                <a:cs typeface="Times New Roman"/>
              </a:rPr>
              <a:t> database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provide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guidance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analysis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methods and interpretation.</a:t>
            </a:r>
            <a:endParaRPr sz="2800">
              <a:latin typeface="Times New Roman"/>
              <a:cs typeface="Times New Roman"/>
            </a:endParaRPr>
          </a:p>
          <a:p>
            <a:pPr marL="195580" marR="1675764" indent="-182880">
              <a:lnSpc>
                <a:spcPts val="2690"/>
              </a:lnSpc>
              <a:spcBef>
                <a:spcPts val="59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Assess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relative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quality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each</a:t>
            </a:r>
            <a:r>
              <a:rPr dirty="0" sz="2800">
                <a:latin typeface="Times New Roman"/>
                <a:cs typeface="Times New Roman"/>
              </a:rPr>
              <a:t> product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inform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management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where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quality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targets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are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met.</a:t>
            </a:r>
            <a:endParaRPr sz="28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2690"/>
              </a:lnSpc>
              <a:spcBef>
                <a:spcPts val="59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independent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quality-assurance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group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should</a:t>
            </a:r>
            <a:r>
              <a:rPr dirty="0" sz="2800" spc="-5">
                <a:latin typeface="Times New Roman"/>
                <a:cs typeface="Times New Roman"/>
              </a:rPr>
              <a:t> assess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quality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actions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each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project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track</a:t>
            </a:r>
            <a:r>
              <a:rPr dirty="0" sz="2800">
                <a:latin typeface="Times New Roman"/>
                <a:cs typeface="Times New Roman"/>
              </a:rPr>
              <a:t> its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progress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against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quality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plan.</a:t>
            </a:r>
            <a:endParaRPr sz="2800">
              <a:latin typeface="Times New Roman"/>
              <a:cs typeface="Times New Roman"/>
            </a:endParaRPr>
          </a:p>
          <a:p>
            <a:pPr marL="195580" marR="69215" indent="-182880">
              <a:lnSpc>
                <a:spcPts val="2690"/>
              </a:lnSpc>
              <a:spcBef>
                <a:spcPts val="59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When </a:t>
            </a:r>
            <a:r>
              <a:rPr dirty="0" sz="2800">
                <a:latin typeface="Times New Roman"/>
                <a:cs typeface="Times New Roman"/>
              </a:rPr>
              <a:t>this progress </a:t>
            </a:r>
            <a:r>
              <a:rPr dirty="0" sz="2800" spc="-5">
                <a:latin typeface="Times New Roman"/>
                <a:cs typeface="Times New Roman"/>
              </a:rPr>
              <a:t>is compared with the historical experience on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similar projects,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informed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assessment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generally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be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made.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22199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M</a:t>
            </a:r>
            <a:r>
              <a:rPr dirty="0" spc="50"/>
              <a:t>a</a:t>
            </a:r>
            <a:r>
              <a:rPr dirty="0" spc="140"/>
              <a:t>n</a:t>
            </a:r>
            <a:r>
              <a:rPr dirty="0" spc="40"/>
              <a:t>a</a:t>
            </a:r>
            <a:r>
              <a:rPr dirty="0" spc="-350"/>
              <a:t>g</a:t>
            </a:r>
            <a:r>
              <a:rPr dirty="0" spc="-260"/>
              <a:t>e</a:t>
            </a:r>
            <a:r>
              <a:rPr dirty="0" spc="-40"/>
              <a:t>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824050"/>
            <a:ext cx="9489440" cy="45224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94945" marR="247015" indent="-182880">
              <a:lnSpc>
                <a:spcPct val="90000"/>
              </a:lnSpc>
              <a:spcBef>
                <a:spcPts val="434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organization has </a:t>
            </a:r>
            <a:r>
              <a:rPr dirty="0" sz="2800">
                <a:latin typeface="Times New Roman"/>
                <a:cs typeface="Times New Roman"/>
              </a:rPr>
              <a:t>initiated </a:t>
            </a:r>
            <a:r>
              <a:rPr dirty="0" sz="2800" spc="-5">
                <a:latin typeface="Times New Roman"/>
                <a:cs typeface="Times New Roman"/>
              </a:rPr>
              <a:t>comprehensive process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measurements,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beyond</a:t>
            </a:r>
            <a:r>
              <a:rPr dirty="0" sz="2800">
                <a:latin typeface="Times New Roman"/>
                <a:cs typeface="Times New Roman"/>
              </a:rPr>
              <a:t> those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cost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schedule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performance.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when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">
                <a:latin typeface="Times New Roman"/>
                <a:cs typeface="Times New Roman"/>
              </a:rPr>
              <a:t> most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significant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quality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improvements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begin.</a:t>
            </a:r>
            <a:endParaRPr sz="2800">
              <a:latin typeface="Times New Roman"/>
              <a:cs typeface="Times New Roman"/>
            </a:endParaRPr>
          </a:p>
          <a:p>
            <a:pPr marL="194945" marR="264160" indent="-182880">
              <a:lnSpc>
                <a:spcPts val="3030"/>
              </a:lnSpc>
              <a:spcBef>
                <a:spcPts val="64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greatest potential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problem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Managed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cost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 gathering data.</a:t>
            </a:r>
            <a:endParaRPr sz="2800">
              <a:latin typeface="Times New Roman"/>
              <a:cs typeface="Times New Roman"/>
            </a:endParaRPr>
          </a:p>
          <a:p>
            <a:pPr marL="194945" marR="135255" indent="-182880">
              <a:lnSpc>
                <a:spcPts val="3030"/>
              </a:lnSpc>
              <a:spcBef>
                <a:spcPts val="59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There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many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number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potentially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valuable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measures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software development and </a:t>
            </a:r>
            <a:r>
              <a:rPr dirty="0" sz="2800">
                <a:latin typeface="Times New Roman"/>
                <a:cs typeface="Times New Roman"/>
              </a:rPr>
              <a:t>support, but </a:t>
            </a:r>
            <a:r>
              <a:rPr dirty="0" sz="2800" spc="-5">
                <a:latin typeface="Times New Roman"/>
                <a:cs typeface="Times New Roman"/>
              </a:rPr>
              <a:t>such data is expensive to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gather</a:t>
            </a:r>
            <a:r>
              <a:rPr dirty="0" sz="2800" spc="-10">
                <a:latin typeface="Times New Roman"/>
                <a:cs typeface="Times New Roman"/>
              </a:rPr>
              <a:t> and </a:t>
            </a:r>
            <a:r>
              <a:rPr dirty="0" sz="2800" spc="-5">
                <a:latin typeface="Times New Roman"/>
                <a:cs typeface="Times New Roman"/>
              </a:rPr>
              <a:t>maintain.</a:t>
            </a:r>
            <a:endParaRPr sz="28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90000"/>
              </a:lnSpc>
              <a:spcBef>
                <a:spcPts val="54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Process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must</a:t>
            </a:r>
            <a:r>
              <a:rPr dirty="0" sz="2800">
                <a:latin typeface="Times New Roman"/>
                <a:cs typeface="Times New Roman"/>
              </a:rPr>
              <a:t> not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compare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projects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individuals.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Its </a:t>
            </a:r>
            <a:r>
              <a:rPr dirty="0" sz="2800">
                <a:latin typeface="Times New Roman"/>
                <a:cs typeface="Times New Roman"/>
              </a:rPr>
              <a:t>purpose </a:t>
            </a:r>
            <a:r>
              <a:rPr dirty="0" sz="2800" spc="-5">
                <a:latin typeface="Times New Roman"/>
                <a:cs typeface="Times New Roman"/>
              </a:rPr>
              <a:t>is to illuminate the </a:t>
            </a:r>
            <a:r>
              <a:rPr dirty="0" sz="2800">
                <a:latin typeface="Times New Roman"/>
                <a:cs typeface="Times New Roman"/>
              </a:rPr>
              <a:t>product </a:t>
            </a:r>
            <a:r>
              <a:rPr dirty="0" sz="2800" spc="-5">
                <a:latin typeface="Times New Roman"/>
                <a:cs typeface="Times New Roman"/>
              </a:rPr>
              <a:t>being developed and to </a:t>
            </a:r>
            <a:r>
              <a:rPr dirty="0" sz="2800">
                <a:latin typeface="Times New Roman"/>
                <a:cs typeface="Times New Roman"/>
              </a:rPr>
              <a:t> provide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 informed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basis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improving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26346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0"/>
              <a:t>…Managed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90471"/>
            <a:ext cx="9776460" cy="3666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66675" indent="-18288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followings </a:t>
            </a:r>
            <a:r>
              <a:rPr dirty="0" sz="2800" spc="-5">
                <a:latin typeface="Times New Roman"/>
                <a:cs typeface="Times New Roman"/>
              </a:rPr>
              <a:t>are two fundamental requirements to advance from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Managed Process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Optimizing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Process:</a:t>
            </a:r>
            <a:endParaRPr sz="2800">
              <a:latin typeface="Times New Roman"/>
              <a:cs typeface="Times New Roman"/>
            </a:endParaRPr>
          </a:p>
          <a:p>
            <a:pPr lvl="1" marL="377825" marR="5080" indent="-182880">
              <a:lnSpc>
                <a:spcPct val="150000"/>
              </a:lnSpc>
              <a:spcBef>
                <a:spcPts val="700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400" spc="-5" b="1" i="1">
                <a:latin typeface="Times New Roman"/>
                <a:cs typeface="Times New Roman"/>
              </a:rPr>
              <a:t>Support</a:t>
            </a:r>
            <a:r>
              <a:rPr dirty="0" sz="2400" b="1" i="1">
                <a:latin typeface="Times New Roman"/>
                <a:cs typeface="Times New Roman"/>
              </a:rPr>
              <a:t> automatic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gathering </a:t>
            </a:r>
            <a:r>
              <a:rPr dirty="0" sz="2400" b="1" i="1">
                <a:latin typeface="Times New Roman"/>
                <a:cs typeface="Times New Roman"/>
              </a:rPr>
              <a:t>of</a:t>
            </a:r>
            <a:r>
              <a:rPr dirty="0" sz="2400" spc="5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process</a:t>
            </a:r>
            <a:r>
              <a:rPr dirty="0" sz="2400" b="1" i="1">
                <a:latin typeface="Times New Roman"/>
                <a:cs typeface="Times New Roman"/>
              </a:rPr>
              <a:t> data.</a:t>
            </a:r>
            <a:r>
              <a:rPr dirty="0" sz="2400" spc="10" b="1" i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Some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cannot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gathered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hand, 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manually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gathered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5">
                <a:latin typeface="Times New Roman"/>
                <a:cs typeface="Times New Roman"/>
              </a:rPr>
              <a:t> is </a:t>
            </a:r>
            <a:r>
              <a:rPr dirty="0" sz="2400">
                <a:latin typeface="Times New Roman"/>
                <a:cs typeface="Times New Roman"/>
              </a:rPr>
              <a:t>subject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error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omission.</a:t>
            </a:r>
            <a:endParaRPr sz="2400">
              <a:latin typeface="Times New Roman"/>
              <a:cs typeface="Times New Roman"/>
            </a:endParaRPr>
          </a:p>
          <a:p>
            <a:pPr lvl="1" marL="378460" indent="-183515">
              <a:lnSpc>
                <a:spcPct val="100000"/>
              </a:lnSpc>
              <a:spcBef>
                <a:spcPts val="2039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Analyzing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and modifying</a:t>
            </a:r>
            <a:r>
              <a:rPr dirty="0" sz="2400" spc="-4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the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process</a:t>
            </a:r>
            <a:r>
              <a:rPr dirty="0" sz="2400" spc="15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using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problems</a:t>
            </a:r>
            <a:endParaRPr sz="240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1445"/>
              </a:spcBef>
            </a:pP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improve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efficiency.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27463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Optimizing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816430"/>
            <a:ext cx="9672955" cy="425513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94945" marR="174625" indent="-182880">
              <a:lnSpc>
                <a:spcPts val="3460"/>
              </a:lnSpc>
              <a:spcBef>
                <a:spcPts val="53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Optimization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goes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on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all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levels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maturity.</a:t>
            </a:r>
            <a:endParaRPr sz="3200">
              <a:latin typeface="Times New Roman"/>
              <a:cs typeface="Times New Roman"/>
            </a:endParaRPr>
          </a:p>
          <a:p>
            <a:pPr marL="194945" marR="1594485" indent="-182880">
              <a:lnSpc>
                <a:spcPts val="3460"/>
              </a:lnSpc>
              <a:spcBef>
                <a:spcPts val="59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 spc="-15">
                <a:latin typeface="Times New Roman"/>
                <a:cs typeface="Times New Roman"/>
              </a:rPr>
              <a:t>However,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with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step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from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 Managed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Optimizing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Process,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there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 a paradigm.</a:t>
            </a:r>
            <a:endParaRPr sz="3200">
              <a:latin typeface="Times New Roman"/>
              <a:cs typeface="Times New Roman"/>
            </a:endParaRPr>
          </a:p>
          <a:p>
            <a:pPr marL="194945" marR="98425" indent="-182880">
              <a:lnSpc>
                <a:spcPct val="90000"/>
              </a:lnSpc>
              <a:spcBef>
                <a:spcPts val="55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Up to this point, software development managers have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largely </a:t>
            </a:r>
            <a:r>
              <a:rPr dirty="0" sz="3200">
                <a:latin typeface="Times New Roman"/>
                <a:cs typeface="Times New Roman"/>
              </a:rPr>
              <a:t>focused on their products and will gather and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analyze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data that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directly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relates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 product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improvement.</a:t>
            </a:r>
            <a:endParaRPr sz="32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3460"/>
              </a:lnSpc>
              <a:spcBef>
                <a:spcPts val="64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Optimizing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Process,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 data is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available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 actually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tune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 process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itself.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316103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…Optimizing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694815"/>
            <a:ext cx="9508490" cy="4019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120014" indent="-18288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400" spc="-30">
                <a:latin typeface="Times New Roman"/>
                <a:cs typeface="Times New Roman"/>
              </a:rPr>
              <a:t>With </a:t>
            </a:r>
            <a:r>
              <a:rPr dirty="0" sz="2400">
                <a:latin typeface="Times New Roman"/>
                <a:cs typeface="Times New Roman"/>
              </a:rPr>
              <a:t>a little experience, </a:t>
            </a:r>
            <a:r>
              <a:rPr dirty="0" sz="2400" spc="-5">
                <a:latin typeface="Times New Roman"/>
                <a:cs typeface="Times New Roman"/>
              </a:rPr>
              <a:t>management will see </a:t>
            </a:r>
            <a:r>
              <a:rPr dirty="0" sz="2400">
                <a:latin typeface="Times New Roman"/>
                <a:cs typeface="Times New Roman"/>
              </a:rPr>
              <a:t>that </a:t>
            </a:r>
            <a:r>
              <a:rPr dirty="0" sz="2400" spc="-5">
                <a:latin typeface="Times New Roman"/>
                <a:cs typeface="Times New Roman"/>
              </a:rPr>
              <a:t>process optimization </a:t>
            </a:r>
            <a:r>
              <a:rPr dirty="0" sz="2400">
                <a:latin typeface="Times New Roman"/>
                <a:cs typeface="Times New Roman"/>
              </a:rPr>
              <a:t>can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major </a:t>
            </a:r>
            <a:r>
              <a:rPr dirty="0" sz="2400">
                <a:latin typeface="Times New Roman"/>
                <a:cs typeface="Times New Roman"/>
              </a:rPr>
              <a:t>quality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productivity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improvements.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400" spc="-5">
                <a:latin typeface="Times New Roman"/>
                <a:cs typeface="Times New Roman"/>
              </a:rPr>
              <a:t>For example, many </a:t>
            </a:r>
            <a:r>
              <a:rPr dirty="0" sz="2400">
                <a:latin typeface="Times New Roman"/>
                <a:cs typeface="Times New Roman"/>
              </a:rPr>
              <a:t>errors can be identified and fixed </a:t>
            </a:r>
            <a:r>
              <a:rPr dirty="0" sz="2400" spc="-5">
                <a:latin typeface="Times New Roman"/>
                <a:cs typeface="Times New Roman"/>
              </a:rPr>
              <a:t>far more economically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inspections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testing.</a:t>
            </a:r>
            <a:endParaRPr sz="2400">
              <a:latin typeface="Times New Roman"/>
              <a:cs typeface="Times New Roman"/>
            </a:endParaRPr>
          </a:p>
          <a:p>
            <a:pPr marL="194945" marR="667385" indent="-182880">
              <a:lnSpc>
                <a:spcPct val="150000"/>
              </a:lnSpc>
              <a:spcBef>
                <a:spcPts val="60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400">
                <a:latin typeface="Times New Roman"/>
                <a:cs typeface="Times New Roman"/>
              </a:rPr>
              <a:t>It takes about one to four </a:t>
            </a:r>
            <a:r>
              <a:rPr dirty="0" sz="2400" spc="-5">
                <a:latin typeface="Times New Roman"/>
                <a:cs typeface="Times New Roman"/>
              </a:rPr>
              <a:t>working </a:t>
            </a:r>
            <a:r>
              <a:rPr dirty="0" sz="2400">
                <a:latin typeface="Times New Roman"/>
                <a:cs typeface="Times New Roman"/>
              </a:rPr>
              <a:t>hours to find and fix a bug through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inspections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about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15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working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hours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find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fix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test.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316103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…Optimizing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76682" rIns="0" bIns="0" rtlCol="0" vert="horz">
            <a:spAutoFit/>
          </a:bodyPr>
          <a:lstStyle/>
          <a:p>
            <a:pPr marL="282575" indent="-18288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Font typeface="Calibri"/>
              <a:buChar char="◦"/>
              <a:tabLst>
                <a:tab pos="282575" algn="l"/>
              </a:tabLst>
            </a:pPr>
            <a:r>
              <a:rPr dirty="0" sz="2000"/>
              <a:t>It</a:t>
            </a:r>
            <a:r>
              <a:rPr dirty="0" sz="2000" spc="-15"/>
              <a:t> </a:t>
            </a:r>
            <a:r>
              <a:rPr dirty="0" sz="2000"/>
              <a:t>is</a:t>
            </a:r>
            <a:r>
              <a:rPr dirty="0" sz="2000" spc="-10"/>
              <a:t> </a:t>
            </a:r>
            <a:r>
              <a:rPr dirty="0" sz="2000"/>
              <a:t>thus</a:t>
            </a:r>
            <a:r>
              <a:rPr dirty="0" sz="2000" spc="-15"/>
              <a:t> </a:t>
            </a:r>
            <a:r>
              <a:rPr dirty="0" sz="2000"/>
              <a:t>clear</a:t>
            </a:r>
            <a:r>
              <a:rPr dirty="0" sz="2000" spc="-20"/>
              <a:t> </a:t>
            </a:r>
            <a:r>
              <a:rPr dirty="0" sz="2000"/>
              <a:t>that</a:t>
            </a:r>
            <a:r>
              <a:rPr dirty="0" sz="2000" spc="-15"/>
              <a:t> </a:t>
            </a:r>
            <a:r>
              <a:rPr dirty="0" sz="2000" spc="-5"/>
              <a:t>testing</a:t>
            </a:r>
            <a:r>
              <a:rPr dirty="0" sz="2000" spc="-25"/>
              <a:t> </a:t>
            </a:r>
            <a:r>
              <a:rPr dirty="0" sz="2000"/>
              <a:t>is</a:t>
            </a:r>
            <a:r>
              <a:rPr dirty="0" sz="2000" spc="-10"/>
              <a:t> </a:t>
            </a:r>
            <a:r>
              <a:rPr dirty="0" sz="2000"/>
              <a:t>not</a:t>
            </a:r>
            <a:r>
              <a:rPr dirty="0" sz="2000" spc="-25"/>
              <a:t> </a:t>
            </a:r>
            <a:r>
              <a:rPr dirty="0" sz="2000"/>
              <a:t>a</a:t>
            </a:r>
            <a:r>
              <a:rPr dirty="0" sz="2000" spc="5"/>
              <a:t> </a:t>
            </a:r>
            <a:r>
              <a:rPr dirty="0" sz="2000" spc="-5"/>
              <a:t>cost-effective</a:t>
            </a:r>
            <a:r>
              <a:rPr dirty="0" sz="2000" spc="-35"/>
              <a:t> </a:t>
            </a:r>
            <a:r>
              <a:rPr dirty="0" sz="2000"/>
              <a:t>way to</a:t>
            </a:r>
            <a:r>
              <a:rPr dirty="0" sz="2000" spc="-15"/>
              <a:t> </a:t>
            </a:r>
            <a:r>
              <a:rPr dirty="0" sz="2000"/>
              <a:t>find</a:t>
            </a:r>
            <a:r>
              <a:rPr dirty="0" sz="2000" spc="-10"/>
              <a:t> </a:t>
            </a:r>
            <a:r>
              <a:rPr dirty="0" sz="2000"/>
              <a:t>and</a:t>
            </a:r>
            <a:r>
              <a:rPr dirty="0" sz="2000" spc="-15"/>
              <a:t> </a:t>
            </a:r>
            <a:r>
              <a:rPr dirty="0" sz="2000"/>
              <a:t>fix</a:t>
            </a:r>
            <a:r>
              <a:rPr dirty="0" sz="2000" spc="-15"/>
              <a:t> </a:t>
            </a:r>
            <a:r>
              <a:rPr dirty="0" sz="2000" spc="-5"/>
              <a:t>most</a:t>
            </a:r>
            <a:r>
              <a:rPr dirty="0" sz="2000" spc="5"/>
              <a:t> </a:t>
            </a:r>
            <a:r>
              <a:rPr dirty="0" sz="2000"/>
              <a:t>bugs.</a:t>
            </a:r>
            <a:endParaRPr sz="2000"/>
          </a:p>
          <a:p>
            <a:pPr marL="281940" marR="436880" indent="-18288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282575" algn="l"/>
              </a:tabLst>
            </a:pPr>
            <a:r>
              <a:rPr dirty="0" sz="2000"/>
              <a:t>But</a:t>
            </a:r>
            <a:r>
              <a:rPr dirty="0" sz="2000" spc="-10"/>
              <a:t> </a:t>
            </a:r>
            <a:r>
              <a:rPr dirty="0" sz="2000"/>
              <a:t>it</a:t>
            </a:r>
            <a:r>
              <a:rPr dirty="0" sz="2000" spc="-5"/>
              <a:t> </a:t>
            </a:r>
            <a:r>
              <a:rPr dirty="0" sz="2000"/>
              <a:t>would</a:t>
            </a:r>
            <a:r>
              <a:rPr dirty="0" sz="2000" spc="-30"/>
              <a:t> </a:t>
            </a:r>
            <a:r>
              <a:rPr dirty="0" sz="2000"/>
              <a:t>be</a:t>
            </a:r>
            <a:r>
              <a:rPr dirty="0" sz="2000" spc="5"/>
              <a:t> </a:t>
            </a:r>
            <a:r>
              <a:rPr dirty="0" sz="2000"/>
              <a:t>unwise</a:t>
            </a:r>
            <a:r>
              <a:rPr dirty="0" sz="2000" spc="-25"/>
              <a:t> </a:t>
            </a:r>
            <a:r>
              <a:rPr dirty="0" sz="2000"/>
              <a:t>to</a:t>
            </a:r>
            <a:r>
              <a:rPr dirty="0" sz="2000" spc="-5"/>
              <a:t> eliminate </a:t>
            </a:r>
            <a:r>
              <a:rPr dirty="0" sz="2000"/>
              <a:t>testing</a:t>
            </a:r>
            <a:r>
              <a:rPr dirty="0" sz="2000" spc="-25"/>
              <a:t> </a:t>
            </a:r>
            <a:r>
              <a:rPr dirty="0" sz="2000" spc="-5"/>
              <a:t>completely</a:t>
            </a:r>
            <a:r>
              <a:rPr dirty="0" sz="2000" spc="-10"/>
              <a:t> </a:t>
            </a:r>
            <a:r>
              <a:rPr dirty="0" sz="2000"/>
              <a:t>because</a:t>
            </a:r>
            <a:r>
              <a:rPr dirty="0" sz="2000" spc="-20"/>
              <a:t> </a:t>
            </a:r>
            <a:r>
              <a:rPr dirty="0" sz="2000"/>
              <a:t>it</a:t>
            </a:r>
            <a:r>
              <a:rPr dirty="0" sz="2000" spc="-15"/>
              <a:t> </a:t>
            </a:r>
            <a:r>
              <a:rPr dirty="0" sz="2000"/>
              <a:t>provides</a:t>
            </a:r>
            <a:r>
              <a:rPr dirty="0" sz="2000" spc="-40"/>
              <a:t> </a:t>
            </a:r>
            <a:r>
              <a:rPr dirty="0" sz="2000"/>
              <a:t>a</a:t>
            </a:r>
            <a:r>
              <a:rPr dirty="0" sz="2000" spc="10"/>
              <a:t> </a:t>
            </a:r>
            <a:r>
              <a:rPr dirty="0" sz="2000"/>
              <a:t>useful</a:t>
            </a:r>
            <a:r>
              <a:rPr dirty="0" sz="2000" spc="-45"/>
              <a:t> </a:t>
            </a:r>
            <a:r>
              <a:rPr dirty="0" sz="2000"/>
              <a:t>check </a:t>
            </a:r>
            <a:r>
              <a:rPr dirty="0" sz="2000" spc="-484"/>
              <a:t> </a:t>
            </a:r>
            <a:r>
              <a:rPr dirty="0" sz="2000"/>
              <a:t>against</a:t>
            </a:r>
            <a:r>
              <a:rPr dirty="0" sz="2000" spc="-40"/>
              <a:t> </a:t>
            </a:r>
            <a:r>
              <a:rPr dirty="0" sz="2000" spc="-5"/>
              <a:t>human</a:t>
            </a:r>
            <a:r>
              <a:rPr dirty="0" sz="2000"/>
              <a:t> errors.</a:t>
            </a:r>
            <a:endParaRPr sz="2000"/>
          </a:p>
          <a:p>
            <a:pPr marL="281940" marR="83185" indent="-182880">
              <a:lnSpc>
                <a:spcPct val="150000"/>
              </a:lnSpc>
              <a:spcBef>
                <a:spcPts val="605"/>
              </a:spcBef>
              <a:buClr>
                <a:srgbClr val="D24717"/>
              </a:buClr>
              <a:buFont typeface="Calibri"/>
              <a:buChar char="◦"/>
              <a:tabLst>
                <a:tab pos="282575" algn="l"/>
              </a:tabLst>
            </a:pPr>
            <a:r>
              <a:rPr dirty="0" sz="2000"/>
              <a:t>In</a:t>
            </a:r>
            <a:r>
              <a:rPr dirty="0" sz="2000" spc="-10"/>
              <a:t> </a:t>
            </a:r>
            <a:r>
              <a:rPr dirty="0" sz="2000"/>
              <a:t>the</a:t>
            </a:r>
            <a:r>
              <a:rPr dirty="0" sz="2000" spc="-5"/>
              <a:t> optimizing</a:t>
            </a:r>
            <a:r>
              <a:rPr dirty="0" sz="2000" spc="-25"/>
              <a:t> </a:t>
            </a:r>
            <a:r>
              <a:rPr dirty="0" sz="2000"/>
              <a:t>process,</a:t>
            </a:r>
            <a:r>
              <a:rPr dirty="0" sz="2000" spc="-25"/>
              <a:t> </a:t>
            </a:r>
            <a:r>
              <a:rPr dirty="0" sz="2000"/>
              <a:t>the</a:t>
            </a:r>
            <a:r>
              <a:rPr dirty="0" sz="2000" spc="-5"/>
              <a:t> organization</a:t>
            </a:r>
            <a:r>
              <a:rPr dirty="0" sz="2000" spc="-40"/>
              <a:t> </a:t>
            </a:r>
            <a:r>
              <a:rPr dirty="0" sz="2000"/>
              <a:t>has</a:t>
            </a:r>
            <a:r>
              <a:rPr dirty="0" sz="2000" spc="5"/>
              <a:t> </a:t>
            </a:r>
            <a:r>
              <a:rPr dirty="0" sz="2000" spc="-5"/>
              <a:t>the</a:t>
            </a:r>
            <a:r>
              <a:rPr dirty="0" sz="2000" spc="5"/>
              <a:t> </a:t>
            </a:r>
            <a:r>
              <a:rPr dirty="0" sz="2000" spc="-5"/>
              <a:t>means</a:t>
            </a:r>
            <a:r>
              <a:rPr dirty="0" sz="2000"/>
              <a:t> to</a:t>
            </a:r>
            <a:r>
              <a:rPr dirty="0" sz="2000" spc="-10"/>
              <a:t> </a:t>
            </a:r>
            <a:r>
              <a:rPr dirty="0" sz="2000"/>
              <a:t>identify</a:t>
            </a:r>
            <a:r>
              <a:rPr dirty="0" sz="2000" spc="-20"/>
              <a:t> </a:t>
            </a:r>
            <a:r>
              <a:rPr dirty="0" sz="2000"/>
              <a:t>the</a:t>
            </a:r>
            <a:r>
              <a:rPr dirty="0" sz="2000" spc="-20"/>
              <a:t> </a:t>
            </a:r>
            <a:r>
              <a:rPr dirty="0" sz="2000"/>
              <a:t>weakest</a:t>
            </a:r>
            <a:r>
              <a:rPr dirty="0" sz="2000" spc="-10"/>
              <a:t> </a:t>
            </a:r>
            <a:r>
              <a:rPr dirty="0" sz="2000" spc="-5"/>
              <a:t>elements </a:t>
            </a:r>
            <a:r>
              <a:rPr dirty="0" sz="2000"/>
              <a:t>of </a:t>
            </a:r>
            <a:r>
              <a:rPr dirty="0" sz="2000" spc="-484"/>
              <a:t> </a:t>
            </a:r>
            <a:r>
              <a:rPr dirty="0" sz="2000"/>
              <a:t>the process and fix </a:t>
            </a:r>
            <a:r>
              <a:rPr dirty="0" sz="2000" spc="-5"/>
              <a:t>them, the </a:t>
            </a:r>
            <a:r>
              <a:rPr dirty="0" sz="2000"/>
              <a:t>data is available to </a:t>
            </a:r>
            <a:r>
              <a:rPr dirty="0" sz="2000" spc="-5"/>
              <a:t>justify </a:t>
            </a:r>
            <a:r>
              <a:rPr dirty="0" sz="2000"/>
              <a:t>the application of technology to </a:t>
            </a:r>
            <a:r>
              <a:rPr dirty="0" sz="2000" spc="5"/>
              <a:t> </a:t>
            </a:r>
            <a:r>
              <a:rPr dirty="0" sz="2000"/>
              <a:t>various</a:t>
            </a:r>
            <a:r>
              <a:rPr dirty="0" sz="2000" spc="-50"/>
              <a:t> </a:t>
            </a:r>
            <a:r>
              <a:rPr dirty="0" sz="2000" spc="-5"/>
              <a:t>critical</a:t>
            </a:r>
            <a:r>
              <a:rPr dirty="0" sz="2000" spc="-30"/>
              <a:t> </a:t>
            </a:r>
            <a:r>
              <a:rPr dirty="0" sz="2000"/>
              <a:t>tasks.</a:t>
            </a:r>
            <a:endParaRPr sz="2000"/>
          </a:p>
          <a:p>
            <a:pPr marL="281940" marR="5080" indent="-182880">
              <a:lnSpc>
                <a:spcPct val="1501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282575" algn="l"/>
              </a:tabLst>
            </a:pPr>
            <a:r>
              <a:rPr dirty="0" sz="2000"/>
              <a:t>The </a:t>
            </a:r>
            <a:r>
              <a:rPr dirty="0" sz="2000" spc="-5"/>
              <a:t>Optimizing</a:t>
            </a:r>
            <a:r>
              <a:rPr dirty="0" sz="2000" spc="-10"/>
              <a:t> </a:t>
            </a:r>
            <a:r>
              <a:rPr dirty="0" sz="2000"/>
              <a:t>Process</a:t>
            </a:r>
            <a:r>
              <a:rPr dirty="0" sz="2000" spc="-25"/>
              <a:t> </a:t>
            </a:r>
            <a:r>
              <a:rPr dirty="0" sz="2000"/>
              <a:t>provides</a:t>
            </a:r>
            <a:r>
              <a:rPr dirty="0" sz="2000" spc="-25"/>
              <a:t> </a:t>
            </a:r>
            <a:r>
              <a:rPr dirty="0" sz="2000"/>
              <a:t>a</a:t>
            </a:r>
            <a:r>
              <a:rPr dirty="0" sz="2000" spc="-5"/>
              <a:t> </a:t>
            </a:r>
            <a:r>
              <a:rPr dirty="0" sz="2000"/>
              <a:t>disciplined</a:t>
            </a:r>
            <a:r>
              <a:rPr dirty="0" sz="2000" spc="-30"/>
              <a:t> </a:t>
            </a:r>
            <a:r>
              <a:rPr dirty="0" sz="2000"/>
              <a:t>environment</a:t>
            </a:r>
            <a:r>
              <a:rPr dirty="0" sz="2000" spc="-25"/>
              <a:t> </a:t>
            </a:r>
            <a:r>
              <a:rPr dirty="0" sz="2000"/>
              <a:t>for</a:t>
            </a:r>
            <a:r>
              <a:rPr dirty="0" sz="2000" spc="-10"/>
              <a:t> </a:t>
            </a:r>
            <a:r>
              <a:rPr dirty="0" sz="2000" spc="-5"/>
              <a:t>professional</a:t>
            </a:r>
            <a:r>
              <a:rPr dirty="0" sz="2000" spc="-35"/>
              <a:t> </a:t>
            </a:r>
            <a:r>
              <a:rPr dirty="0" sz="2000"/>
              <a:t>work.</a:t>
            </a:r>
            <a:r>
              <a:rPr dirty="0" sz="2000" spc="-25"/>
              <a:t> </a:t>
            </a:r>
            <a:r>
              <a:rPr dirty="0" sz="2000"/>
              <a:t>Discipline </a:t>
            </a:r>
            <a:r>
              <a:rPr dirty="0" sz="2000" spc="-484"/>
              <a:t> </a:t>
            </a:r>
            <a:r>
              <a:rPr dirty="0" sz="2000"/>
              <a:t>is required in </a:t>
            </a:r>
            <a:r>
              <a:rPr dirty="0" sz="2000" spc="-10"/>
              <a:t>large </a:t>
            </a:r>
            <a:r>
              <a:rPr dirty="0" sz="2000"/>
              <a:t>software projects to ensure, for </a:t>
            </a:r>
            <a:r>
              <a:rPr dirty="0" sz="2000" spc="-5"/>
              <a:t>example, </a:t>
            </a:r>
            <a:r>
              <a:rPr dirty="0" sz="2000"/>
              <a:t>that the people involved use the </a:t>
            </a:r>
            <a:r>
              <a:rPr dirty="0" sz="2000" spc="5"/>
              <a:t> </a:t>
            </a:r>
            <a:r>
              <a:rPr dirty="0" sz="2000" spc="-10"/>
              <a:t>same</a:t>
            </a:r>
            <a:r>
              <a:rPr dirty="0" sz="2000" spc="5"/>
              <a:t> </a:t>
            </a:r>
            <a:r>
              <a:rPr dirty="0" sz="2000"/>
              <a:t>conventions,</a:t>
            </a:r>
            <a:r>
              <a:rPr dirty="0" sz="2000" spc="-30"/>
              <a:t> </a:t>
            </a:r>
            <a:r>
              <a:rPr dirty="0" sz="2000" spc="-5"/>
              <a:t>don’t</a:t>
            </a:r>
            <a:r>
              <a:rPr dirty="0" sz="2000" spc="-30"/>
              <a:t> </a:t>
            </a:r>
            <a:r>
              <a:rPr dirty="0" sz="2000" spc="-5"/>
              <a:t>damage</a:t>
            </a:r>
            <a:r>
              <a:rPr dirty="0" sz="2000" spc="5"/>
              <a:t> </a:t>
            </a:r>
            <a:r>
              <a:rPr dirty="0" sz="2000"/>
              <a:t>each </a:t>
            </a:r>
            <a:r>
              <a:rPr dirty="0" sz="2000" spc="-5"/>
              <a:t>other’s</a:t>
            </a:r>
            <a:r>
              <a:rPr dirty="0" sz="2000" spc="-35"/>
              <a:t> </a:t>
            </a:r>
            <a:r>
              <a:rPr dirty="0" sz="2000"/>
              <a:t>products,</a:t>
            </a:r>
            <a:r>
              <a:rPr dirty="0" sz="2000" spc="-40"/>
              <a:t> </a:t>
            </a:r>
            <a:r>
              <a:rPr dirty="0" sz="2000"/>
              <a:t>and</a:t>
            </a:r>
            <a:r>
              <a:rPr dirty="0" sz="2000" spc="-5"/>
              <a:t> </a:t>
            </a:r>
            <a:r>
              <a:rPr dirty="0" sz="2000"/>
              <a:t>properly</a:t>
            </a:r>
            <a:r>
              <a:rPr dirty="0" sz="2000" spc="-30"/>
              <a:t> </a:t>
            </a:r>
            <a:r>
              <a:rPr dirty="0" sz="2000" spc="-5"/>
              <a:t>synchronize</a:t>
            </a:r>
            <a:r>
              <a:rPr dirty="0" sz="2000" spc="-35"/>
              <a:t> </a:t>
            </a:r>
            <a:r>
              <a:rPr dirty="0" sz="2000"/>
              <a:t>their</a:t>
            </a:r>
            <a:r>
              <a:rPr dirty="0" sz="2000" spc="-15"/>
              <a:t> </a:t>
            </a:r>
            <a:r>
              <a:rPr dirty="0" sz="2000" spc="5"/>
              <a:t>work.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6002" y="1822576"/>
            <a:ext cx="9735820" cy="2983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1800">
                <a:latin typeface="Times New Roman"/>
                <a:cs typeface="Times New Roman"/>
              </a:rPr>
              <a:t>There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little data on how long it takes for software </a:t>
            </a:r>
            <a:r>
              <a:rPr dirty="0" sz="1800" spc="-5">
                <a:latin typeface="Times New Roman"/>
                <a:cs typeface="Times New Roman"/>
              </a:rPr>
              <a:t>organizations </a:t>
            </a:r>
            <a:r>
              <a:rPr dirty="0" sz="1800">
                <a:latin typeface="Times New Roman"/>
                <a:cs typeface="Times New Roman"/>
              </a:rPr>
              <a:t>to advance through these maturity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toward the </a:t>
            </a:r>
            <a:r>
              <a:rPr dirty="0" sz="1800" spc="-5">
                <a:latin typeface="Times New Roman"/>
                <a:cs typeface="Times New Roman"/>
              </a:rPr>
              <a:t>Optimizing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Process.</a:t>
            </a:r>
            <a:r>
              <a:rPr dirty="0" sz="1800">
                <a:latin typeface="Times New Roman"/>
                <a:cs typeface="Times New Roman"/>
              </a:rPr>
              <a:t> Based 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author’s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experience,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transition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level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 or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 level 2 to level 3 takes from one to three years, even with a dedicated </a:t>
            </a:r>
            <a:r>
              <a:rPr dirty="0" sz="1800" spc="-5">
                <a:latin typeface="Times New Roman"/>
                <a:cs typeface="Times New Roman"/>
              </a:rPr>
              <a:t>management commitment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improvement.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date,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complete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organizations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been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observed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 levels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4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5.</a:t>
            </a:r>
            <a:endParaRPr sz="1800">
              <a:latin typeface="Times New Roman"/>
              <a:cs typeface="Times New Roman"/>
            </a:endParaRPr>
          </a:p>
          <a:p>
            <a:pPr marL="194945" marR="17780" indent="-182880">
              <a:lnSpc>
                <a:spcPct val="150000"/>
              </a:lnSpc>
              <a:spcBef>
                <a:spcPts val="60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1800" b="1">
                <a:latin typeface="Times New Roman"/>
                <a:cs typeface="Times New Roman"/>
              </a:rPr>
              <a:t>How to </a:t>
            </a:r>
            <a:r>
              <a:rPr dirty="0" sz="1800" spc="-5" b="1">
                <a:latin typeface="Times New Roman"/>
                <a:cs typeface="Times New Roman"/>
              </a:rPr>
              <a:t>use this </a:t>
            </a:r>
            <a:r>
              <a:rPr dirty="0" sz="1800" b="1">
                <a:latin typeface="Times New Roman"/>
                <a:cs typeface="Times New Roman"/>
              </a:rPr>
              <a:t>framework? </a:t>
            </a:r>
            <a:r>
              <a:rPr dirty="0" sz="1800">
                <a:latin typeface="Times New Roman"/>
                <a:cs typeface="Times New Roman"/>
              </a:rPr>
              <a:t>This process-maturity structure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intended to be </a:t>
            </a:r>
            <a:r>
              <a:rPr dirty="0" sz="1800" spc="-5">
                <a:latin typeface="Times New Roman"/>
                <a:cs typeface="Times New Roman"/>
              </a:rPr>
              <a:t>used </a:t>
            </a:r>
            <a:r>
              <a:rPr dirty="0" sz="1800">
                <a:latin typeface="Times New Roman"/>
                <a:cs typeface="Times New Roman"/>
              </a:rPr>
              <a:t>with an </a:t>
            </a:r>
            <a:r>
              <a:rPr dirty="0" sz="1800" spc="-5">
                <a:latin typeface="Times New Roman"/>
                <a:cs typeface="Times New Roman"/>
              </a:rPr>
              <a:t>assessment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methodology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management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Using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framework,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SEI has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developed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assessment </a:t>
            </a:r>
            <a:r>
              <a:rPr dirty="0" sz="1800">
                <a:latin typeface="Times New Roman"/>
                <a:cs typeface="Times New Roman"/>
              </a:rPr>
              <a:t> questionnaire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10">
                <a:latin typeface="Times New Roman"/>
                <a:cs typeface="Times New Roman"/>
              </a:rPr>
              <a:t>methodology.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82421"/>
            <a:ext cx="91420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80"/>
              <a:t>II.</a:t>
            </a:r>
            <a:r>
              <a:rPr dirty="0" sz="4400" spc="-150"/>
              <a:t> </a:t>
            </a:r>
            <a:r>
              <a:rPr dirty="0" sz="4400" spc="30"/>
              <a:t>Principles</a:t>
            </a:r>
            <a:r>
              <a:rPr dirty="0" sz="4400" spc="-155"/>
              <a:t> </a:t>
            </a:r>
            <a:r>
              <a:rPr dirty="0" sz="4400" spc="-90"/>
              <a:t>of</a:t>
            </a:r>
            <a:r>
              <a:rPr dirty="0" sz="4400" spc="-114"/>
              <a:t> </a:t>
            </a:r>
            <a:r>
              <a:rPr dirty="0" sz="4400" spc="-75"/>
              <a:t>Software</a:t>
            </a:r>
            <a:r>
              <a:rPr dirty="0" sz="4400" spc="-135"/>
              <a:t> </a:t>
            </a:r>
            <a:r>
              <a:rPr dirty="0" sz="4400" spc="-85"/>
              <a:t>Process</a:t>
            </a:r>
            <a:r>
              <a:rPr dirty="0" sz="4400" spc="-140"/>
              <a:t> </a:t>
            </a:r>
            <a:r>
              <a:rPr dirty="0" sz="4400" spc="-120"/>
              <a:t>Change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2039492"/>
            <a:ext cx="8598535" cy="3388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basic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principles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of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software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change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are</a:t>
            </a:r>
            <a:endParaRPr sz="3600">
              <a:latin typeface="Times New Roman"/>
              <a:cs typeface="Times New Roman"/>
            </a:endParaRPr>
          </a:p>
          <a:p>
            <a:pPr lvl="1" marL="377825" marR="5080" indent="-182880">
              <a:lnSpc>
                <a:spcPct val="150100"/>
              </a:lnSpc>
              <a:spcBef>
                <a:spcPts val="795"/>
              </a:spcBef>
              <a:buClr>
                <a:srgbClr val="D24717"/>
              </a:buClr>
              <a:buSzPct val="96428"/>
              <a:buFont typeface="Wingdings"/>
              <a:buChar char=""/>
              <a:tabLst>
                <a:tab pos="479425" algn="l"/>
              </a:tabLst>
            </a:pPr>
            <a:r>
              <a:rPr dirty="0" sz="2800" spc="-5">
                <a:latin typeface="Times New Roman"/>
                <a:cs typeface="Times New Roman"/>
              </a:rPr>
              <a:t>Automation of Poorly Defined. The process will </a:t>
            </a:r>
            <a:r>
              <a:rPr dirty="0" sz="2800">
                <a:latin typeface="Times New Roman"/>
                <a:cs typeface="Times New Roman"/>
              </a:rPr>
              <a:t>produce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Automation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 poorly defined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results</a:t>
            </a:r>
            <a:endParaRPr sz="2800">
              <a:latin typeface="Times New Roman"/>
              <a:cs typeface="Times New Roman"/>
            </a:endParaRPr>
          </a:p>
          <a:p>
            <a:pPr lvl="1" marL="478790" indent="-284480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SzPct val="96428"/>
              <a:buFont typeface="Wingdings"/>
              <a:buChar char=""/>
              <a:tabLst>
                <a:tab pos="479425" algn="l"/>
              </a:tabLst>
            </a:pPr>
            <a:r>
              <a:rPr dirty="0" sz="2800" spc="-5">
                <a:latin typeface="Times New Roman"/>
                <a:cs typeface="Times New Roman"/>
              </a:rPr>
              <a:t>Improvement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should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</a:t>
            </a:r>
            <a:r>
              <a:rPr dirty="0" sz="2800" spc="-10">
                <a:latin typeface="Times New Roman"/>
                <a:cs typeface="Times New Roman"/>
              </a:rPr>
              <a:t> made</a:t>
            </a:r>
            <a:r>
              <a:rPr dirty="0" sz="2800" spc="-5">
                <a:latin typeface="Times New Roman"/>
                <a:cs typeface="Times New Roman"/>
              </a:rPr>
              <a:t> in small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steps.</a:t>
            </a:r>
            <a:endParaRPr sz="2800">
              <a:latin typeface="Times New Roman"/>
              <a:cs typeface="Times New Roman"/>
            </a:endParaRPr>
          </a:p>
          <a:p>
            <a:pPr lvl="1" marL="478790" indent="-284480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SzPct val="96428"/>
              <a:buFont typeface="Wingdings"/>
              <a:buChar char=""/>
              <a:tabLst>
                <a:tab pos="479425" algn="l"/>
              </a:tabLst>
            </a:pPr>
            <a:r>
              <a:rPr dirty="0" sz="2800" spc="-5">
                <a:latin typeface="Times New Roman"/>
                <a:cs typeface="Times New Roman"/>
              </a:rPr>
              <a:t>Educate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/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Train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again &amp;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again.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292735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…Principles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623661"/>
            <a:ext cx="9406255" cy="4540885"/>
          </a:xfrm>
          <a:prstGeom prst="rect">
            <a:avLst/>
          </a:prstGeom>
        </p:spPr>
        <p:txBody>
          <a:bodyPr wrap="square" lIns="0" tIns="22542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77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Software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Process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management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has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two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key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areas.</a:t>
            </a:r>
            <a:endParaRPr sz="3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68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000" spc="-5" b="1">
                <a:latin typeface="Times New Roman"/>
                <a:cs typeface="Times New Roman"/>
              </a:rPr>
              <a:t>People:</a:t>
            </a:r>
            <a:endParaRPr sz="3000">
              <a:latin typeface="Times New Roman"/>
              <a:cs typeface="Times New Roman"/>
            </a:endParaRPr>
          </a:p>
          <a:p>
            <a:pPr lvl="1" marL="378460" indent="-183515">
              <a:lnSpc>
                <a:spcPct val="100000"/>
              </a:lnSpc>
              <a:spcBef>
                <a:spcPts val="1545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200" spc="-5">
                <a:latin typeface="Times New Roman"/>
                <a:cs typeface="Times New Roman"/>
              </a:rPr>
              <a:t>A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Good</a:t>
            </a:r>
            <a:r>
              <a:rPr dirty="0" sz="2200" spc="-10">
                <a:latin typeface="Times New Roman"/>
                <a:cs typeface="Times New Roman"/>
              </a:rPr>
              <a:t> mix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Times New Roman"/>
                <a:cs typeface="Times New Roman"/>
              </a:rPr>
              <a:t>Talent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 required</a:t>
            </a:r>
            <a:endParaRPr sz="2200">
              <a:latin typeface="Times New Roman"/>
              <a:cs typeface="Times New Roman"/>
            </a:endParaRPr>
          </a:p>
          <a:p>
            <a:pPr lvl="1" marL="378460" indent="-183515">
              <a:lnSpc>
                <a:spcPct val="100000"/>
              </a:lnSpc>
              <a:spcBef>
                <a:spcPts val="1395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200" spc="-5">
                <a:latin typeface="Times New Roman"/>
                <a:cs typeface="Times New Roman"/>
              </a:rPr>
              <a:t>The best people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always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short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supply.</a:t>
            </a:r>
            <a:endParaRPr sz="2200">
              <a:latin typeface="Times New Roman"/>
              <a:cs typeface="Times New Roman"/>
            </a:endParaRPr>
          </a:p>
          <a:p>
            <a:pPr lvl="1" marL="377825" marR="5080" indent="-182880">
              <a:lnSpc>
                <a:spcPct val="1300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200" spc="-25">
                <a:latin typeface="Times New Roman"/>
                <a:cs typeface="Times New Roman"/>
              </a:rPr>
              <a:t>With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Proper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leadership,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education,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training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&amp;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support,</a:t>
            </a:r>
            <a:r>
              <a:rPr dirty="0" sz="2200" spc="-10">
                <a:latin typeface="Times New Roman"/>
                <a:cs typeface="Times New Roman"/>
              </a:rPr>
              <a:t> most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people can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better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that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what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currently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doing.</a:t>
            </a:r>
            <a:endParaRPr sz="22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3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000" spc="-5" b="1">
                <a:latin typeface="Times New Roman"/>
                <a:cs typeface="Times New Roman"/>
              </a:rPr>
              <a:t>Design</a:t>
            </a:r>
            <a:r>
              <a:rPr dirty="0" sz="3000" spc="-25" b="1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Times New Roman"/>
                <a:cs typeface="Times New Roman"/>
              </a:rPr>
              <a:t>Methods:</a:t>
            </a:r>
            <a:endParaRPr sz="3000">
              <a:latin typeface="Times New Roman"/>
              <a:cs typeface="Times New Roman"/>
            </a:endParaRPr>
          </a:p>
          <a:p>
            <a:pPr lvl="1" marL="378460" indent="-183515">
              <a:lnSpc>
                <a:spcPct val="100000"/>
              </a:lnSpc>
              <a:spcBef>
                <a:spcPts val="1545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200" spc="-5">
                <a:latin typeface="Times New Roman"/>
                <a:cs typeface="Times New Roman"/>
              </a:rPr>
              <a:t>Quality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product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=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Domain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Knowledge +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ability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produce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good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design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30918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6002" y="1806983"/>
            <a:ext cx="8059420" cy="4264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301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000" spc="-5">
                <a:latin typeface="Times New Roman"/>
                <a:cs typeface="Times New Roman"/>
              </a:rPr>
              <a:t>Software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project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management</a:t>
            </a:r>
            <a:r>
              <a:rPr dirty="0" sz="3000" spc="4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006FC0"/>
                </a:solidFill>
                <a:latin typeface="Times New Roman"/>
                <a:cs typeface="Times New Roman"/>
              </a:rPr>
              <a:t>art</a:t>
            </a:r>
            <a:r>
              <a:rPr dirty="0" sz="3000" spc="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dirty="0" sz="3000" spc="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006FC0"/>
                </a:solidFill>
                <a:latin typeface="Times New Roman"/>
                <a:cs typeface="Times New Roman"/>
              </a:rPr>
              <a:t>science </a:t>
            </a:r>
            <a:r>
              <a:rPr dirty="0" sz="3000" spc="-73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planning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leading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software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projects.</a:t>
            </a:r>
            <a:endParaRPr sz="3000">
              <a:latin typeface="Times New Roman"/>
              <a:cs typeface="Times New Roman"/>
            </a:endParaRPr>
          </a:p>
          <a:p>
            <a:pPr marL="194945" marR="51435" indent="-182880">
              <a:lnSpc>
                <a:spcPct val="1300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000">
                <a:latin typeface="Times New Roman"/>
                <a:cs typeface="Times New Roman"/>
              </a:rPr>
              <a:t>It </a:t>
            </a:r>
            <a:r>
              <a:rPr dirty="0" sz="3000" spc="-5">
                <a:latin typeface="Times New Roman"/>
                <a:cs typeface="Times New Roman"/>
              </a:rPr>
              <a:t>comprises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 a number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activities,</a:t>
            </a:r>
            <a:r>
              <a:rPr dirty="0" sz="3000" spc="5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which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contains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006FC0"/>
                </a:solidFill>
                <a:latin typeface="Times New Roman"/>
                <a:cs typeface="Times New Roman"/>
              </a:rPr>
              <a:t>planning</a:t>
            </a:r>
            <a:r>
              <a:rPr dirty="0" sz="3000" spc="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 </a:t>
            </a:r>
            <a:r>
              <a:rPr dirty="0" sz="3000" spc="-5">
                <a:latin typeface="Times New Roman"/>
                <a:cs typeface="Times New Roman"/>
              </a:rPr>
              <a:t>project,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deciding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006FC0"/>
                </a:solidFill>
                <a:latin typeface="Times New Roman"/>
                <a:cs typeface="Times New Roman"/>
              </a:rPr>
              <a:t>scope </a:t>
            </a:r>
            <a:r>
              <a:rPr dirty="0" sz="3000">
                <a:latin typeface="Times New Roman"/>
                <a:cs typeface="Times New Roman"/>
              </a:rPr>
              <a:t>of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software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product,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estimation</a:t>
            </a:r>
            <a:r>
              <a:rPr dirty="0" sz="3000" spc="5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006FC0"/>
                </a:solidFill>
                <a:latin typeface="Times New Roman"/>
                <a:cs typeface="Times New Roman"/>
              </a:rPr>
              <a:t>cos</a:t>
            </a:r>
            <a:r>
              <a:rPr dirty="0" sz="3000" spc="-5">
                <a:latin typeface="Times New Roman"/>
                <a:cs typeface="Times New Roman"/>
              </a:rPr>
              <a:t>t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various 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terms,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solidFill>
                  <a:srgbClr val="006FC0"/>
                </a:solidFill>
                <a:latin typeface="Times New Roman"/>
                <a:cs typeface="Times New Roman"/>
              </a:rPr>
              <a:t>scheduling</a:t>
            </a:r>
            <a:r>
              <a:rPr dirty="0" sz="3000" spc="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5">
                <a:latin typeface="Times New Roman"/>
                <a:cs typeface="Times New Roman"/>
              </a:rPr>
              <a:t> tasks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 events,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006FC0"/>
                </a:solidFill>
                <a:latin typeface="Times New Roman"/>
                <a:cs typeface="Times New Roman"/>
              </a:rPr>
              <a:t>resource </a:t>
            </a:r>
            <a:r>
              <a:rPr dirty="0" sz="3000" spc="-73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management.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5889" y="2636520"/>
            <a:ext cx="2606110" cy="23271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046429"/>
            <a:ext cx="93814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5"/>
              <a:t>Six</a:t>
            </a:r>
            <a:r>
              <a:rPr dirty="0" sz="4000" spc="-135"/>
              <a:t> </a:t>
            </a:r>
            <a:r>
              <a:rPr dirty="0" sz="4000" spc="-75"/>
              <a:t>basic</a:t>
            </a:r>
            <a:r>
              <a:rPr dirty="0" sz="4000" spc="-150"/>
              <a:t> </a:t>
            </a:r>
            <a:r>
              <a:rPr dirty="0" sz="4000" spc="-15"/>
              <a:t>principles</a:t>
            </a:r>
            <a:r>
              <a:rPr dirty="0" sz="4000" spc="-155"/>
              <a:t> </a:t>
            </a:r>
            <a:r>
              <a:rPr dirty="0" sz="4000" spc="-85"/>
              <a:t>of</a:t>
            </a:r>
            <a:r>
              <a:rPr dirty="0" sz="4000" spc="-110"/>
              <a:t> </a:t>
            </a:r>
            <a:r>
              <a:rPr dirty="0" sz="4000" spc="-70"/>
              <a:t>Software</a:t>
            </a:r>
            <a:r>
              <a:rPr dirty="0" sz="4000" spc="-150"/>
              <a:t> </a:t>
            </a:r>
            <a:r>
              <a:rPr dirty="0" sz="4000" spc="-80"/>
              <a:t>Process</a:t>
            </a:r>
            <a:r>
              <a:rPr dirty="0" sz="4000" spc="-145"/>
              <a:t> </a:t>
            </a:r>
            <a:r>
              <a:rPr dirty="0" sz="4000" spc="-65"/>
              <a:t>change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84580" y="1767662"/>
            <a:ext cx="9991725" cy="4749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834">
              <a:lnSpc>
                <a:spcPts val="3815"/>
              </a:lnSpc>
              <a:spcBef>
                <a:spcPts val="105"/>
              </a:spcBef>
              <a:buClr>
                <a:srgbClr val="D24717"/>
              </a:buClr>
              <a:buAutoNum type="arabicPeriod"/>
              <a:tabLst>
                <a:tab pos="470534" algn="l"/>
              </a:tabLst>
            </a:pPr>
            <a:r>
              <a:rPr dirty="0" sz="3200">
                <a:latin typeface="Times New Roman"/>
                <a:cs typeface="Times New Roman"/>
              </a:rPr>
              <a:t>Major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changes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software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must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start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top.</a:t>
            </a:r>
            <a:endParaRPr sz="3200">
              <a:latin typeface="Times New Roman"/>
              <a:cs typeface="Times New Roman"/>
            </a:endParaRPr>
          </a:p>
          <a:p>
            <a:pPr lvl="1" marL="579755" indent="-183515">
              <a:lnSpc>
                <a:spcPts val="2375"/>
              </a:lnSpc>
              <a:buClr>
                <a:srgbClr val="D24717"/>
              </a:buClr>
              <a:buFont typeface="Calibri"/>
              <a:buChar char="◦"/>
              <a:tabLst>
                <a:tab pos="58039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leadership</a:t>
            </a:r>
            <a:endParaRPr sz="2000">
              <a:latin typeface="Times New Roman"/>
              <a:cs typeface="Times New Roman"/>
            </a:endParaRPr>
          </a:p>
          <a:p>
            <a:pPr lvl="1" marL="579755" indent="-183515">
              <a:lnSpc>
                <a:spcPct val="100000"/>
              </a:lnSpc>
              <a:spcBef>
                <a:spcPts val="120"/>
              </a:spcBef>
              <a:buClr>
                <a:srgbClr val="D24717"/>
              </a:buClr>
              <a:buFont typeface="Calibri"/>
              <a:buChar char="◦"/>
              <a:tabLst>
                <a:tab pos="580390" algn="l"/>
              </a:tabLst>
            </a:pPr>
            <a:r>
              <a:rPr dirty="0" sz="2000">
                <a:latin typeface="Times New Roman"/>
                <a:cs typeface="Times New Roman"/>
              </a:rPr>
              <a:t>Managers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leadership,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 good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priorities,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support.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ts val="3825"/>
              </a:lnSpc>
              <a:spcBef>
                <a:spcPts val="790"/>
              </a:spcBef>
              <a:buClr>
                <a:srgbClr val="D24717"/>
              </a:buClr>
              <a:buAutoNum type="arabicPeriod"/>
              <a:tabLst>
                <a:tab pos="470534" algn="l"/>
              </a:tabLst>
            </a:pPr>
            <a:r>
              <a:rPr dirty="0" sz="3200">
                <a:latin typeface="Times New Roman"/>
                <a:cs typeface="Times New Roman"/>
              </a:rPr>
              <a:t>Everyone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must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involved.</a:t>
            </a:r>
            <a:endParaRPr sz="3200">
              <a:latin typeface="Times New Roman"/>
              <a:cs typeface="Times New Roman"/>
            </a:endParaRPr>
          </a:p>
          <a:p>
            <a:pPr lvl="1" marL="579755" marR="634365" indent="-182880">
              <a:lnSpc>
                <a:spcPct val="80000"/>
              </a:lnSpc>
              <a:spcBef>
                <a:spcPts val="465"/>
              </a:spcBef>
              <a:buClr>
                <a:srgbClr val="D24717"/>
              </a:buClr>
              <a:buFont typeface="Calibri"/>
              <a:buChar char="◦"/>
              <a:tabLst>
                <a:tab pos="580390" algn="l"/>
              </a:tabLst>
            </a:pPr>
            <a:r>
              <a:rPr dirty="0" sz="2000" spc="-15">
                <a:latin typeface="Times New Roman"/>
                <a:cs typeface="Times New Roman"/>
              </a:rPr>
              <a:t>Within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unmatured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professionals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forced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improvise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endParaRPr sz="2000">
              <a:latin typeface="Times New Roman"/>
              <a:cs typeface="Times New Roman"/>
            </a:endParaRPr>
          </a:p>
          <a:p>
            <a:pPr lvl="1" marL="579755" indent="-183515">
              <a:lnSpc>
                <a:spcPct val="100000"/>
              </a:lnSpc>
              <a:spcBef>
                <a:spcPts val="120"/>
              </a:spcBef>
              <a:buClr>
                <a:srgbClr val="D24717"/>
              </a:buClr>
              <a:buFont typeface="Calibri"/>
              <a:buChar char="◦"/>
              <a:tabLst>
                <a:tab pos="580390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mature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structured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efficient.</a:t>
            </a:r>
            <a:endParaRPr sz="2000">
              <a:latin typeface="Times New Roman"/>
              <a:cs typeface="Times New Roman"/>
            </a:endParaRPr>
          </a:p>
          <a:p>
            <a:pPr lvl="1" marL="579755" indent="-183515">
              <a:lnSpc>
                <a:spcPct val="100000"/>
              </a:lnSpc>
              <a:spcBef>
                <a:spcPts val="120"/>
              </a:spcBef>
              <a:buClr>
                <a:srgbClr val="D24717"/>
              </a:buClr>
              <a:buFont typeface="Calibri"/>
              <a:buChar char="◦"/>
              <a:tabLst>
                <a:tab pos="580390" algn="l"/>
              </a:tabLst>
            </a:pP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repair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people.</a:t>
            </a:r>
            <a:endParaRPr sz="200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3070"/>
              </a:lnSpc>
              <a:spcBef>
                <a:spcPts val="1540"/>
              </a:spcBef>
              <a:buClr>
                <a:srgbClr val="D24717"/>
              </a:buClr>
              <a:buFont typeface="Times New Roman"/>
              <a:buAutoNum type="arabicPeriod"/>
              <a:tabLst>
                <a:tab pos="572135" algn="l"/>
                <a:tab pos="572770" algn="l"/>
              </a:tabLst>
            </a:pPr>
            <a:r>
              <a:rPr dirty="0"/>
              <a:t>	</a:t>
            </a:r>
            <a:r>
              <a:rPr dirty="0" sz="3200" spc="-10">
                <a:latin typeface="Times New Roman"/>
                <a:cs typeface="Times New Roman"/>
              </a:rPr>
              <a:t>Effective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changes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require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team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to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have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common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goals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knowledge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current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process.</a:t>
            </a:r>
            <a:endParaRPr sz="3200">
              <a:latin typeface="Times New Roman"/>
              <a:cs typeface="Times New Roman"/>
            </a:endParaRPr>
          </a:p>
          <a:p>
            <a:pPr lvl="1" marL="579755" indent="-183515">
              <a:lnSpc>
                <a:spcPts val="2390"/>
              </a:lnSpc>
              <a:buClr>
                <a:srgbClr val="D24717"/>
              </a:buClr>
              <a:buFont typeface="Calibri"/>
              <a:buChar char="◦"/>
              <a:tabLst>
                <a:tab pos="580390" algn="l"/>
              </a:tabLst>
            </a:pPr>
            <a:r>
              <a:rPr dirty="0" sz="2000" spc="-5">
                <a:latin typeface="Times New Roman"/>
                <a:cs typeface="Times New Roman"/>
              </a:rPr>
              <a:t>Assessment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effective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this.</a:t>
            </a:r>
            <a:endParaRPr sz="2000">
              <a:latin typeface="Times New Roman"/>
              <a:cs typeface="Times New Roman"/>
            </a:endParaRPr>
          </a:p>
          <a:p>
            <a:pPr lvl="1" marL="579755" marR="18415" indent="-182880">
              <a:lnSpc>
                <a:spcPts val="1920"/>
              </a:lnSpc>
              <a:spcBef>
                <a:spcPts val="585"/>
              </a:spcBef>
              <a:buClr>
                <a:srgbClr val="D24717"/>
              </a:buClr>
              <a:buFont typeface="Calibri"/>
              <a:buChar char="◦"/>
              <a:tabLst>
                <a:tab pos="580390" algn="l"/>
              </a:tabLst>
            </a:pPr>
            <a:r>
              <a:rPr dirty="0" sz="2000" spc="-5">
                <a:latin typeface="Times New Roman"/>
                <a:cs typeface="Times New Roman"/>
              </a:rPr>
              <a:t>Professionals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controlling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Requirements,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Plans,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system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123698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40"/>
              <a:t>…</a:t>
            </a:r>
            <a:r>
              <a:rPr dirty="0" spc="-185"/>
              <a:t>S</a:t>
            </a:r>
            <a:r>
              <a:rPr dirty="0" spc="165"/>
              <a:t>i</a:t>
            </a:r>
            <a:r>
              <a:rPr dirty="0" spc="-120"/>
              <a:t>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84580" y="1778082"/>
            <a:ext cx="9261475" cy="430847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405"/>
              </a:spcBef>
              <a:buClr>
                <a:srgbClr val="D24717"/>
              </a:buClr>
              <a:buAutoNum type="arabicPeriod" startAt="4"/>
              <a:tabLst>
                <a:tab pos="470534" algn="l"/>
              </a:tabLst>
            </a:pPr>
            <a:r>
              <a:rPr dirty="0" sz="3200" i="1">
                <a:latin typeface="Times New Roman"/>
                <a:cs typeface="Times New Roman"/>
              </a:rPr>
              <a:t>Change</a:t>
            </a:r>
            <a:r>
              <a:rPr dirty="0" sz="3200" spc="-45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is</a:t>
            </a:r>
            <a:r>
              <a:rPr dirty="0" sz="3200" spc="-15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continuous.</a:t>
            </a:r>
            <a:endParaRPr sz="3200">
              <a:latin typeface="Times New Roman"/>
              <a:cs typeface="Times New Roman"/>
            </a:endParaRPr>
          </a:p>
          <a:p>
            <a:pPr lvl="1" marL="579755" indent="-183515">
              <a:lnSpc>
                <a:spcPct val="100000"/>
              </a:lnSpc>
              <a:spcBef>
                <a:spcPts val="195"/>
              </a:spcBef>
              <a:buClr>
                <a:srgbClr val="D24717"/>
              </a:buClr>
              <a:buFont typeface="Calibri"/>
              <a:buChar char="◦"/>
              <a:tabLst>
                <a:tab pos="580390" algn="l"/>
              </a:tabLst>
            </a:pPr>
            <a:r>
              <a:rPr dirty="0" sz="2000">
                <a:latin typeface="Times New Roman"/>
                <a:cs typeface="Times New Roman"/>
              </a:rPr>
              <a:t>Prevention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better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recovery.</a:t>
            </a:r>
            <a:endParaRPr sz="2000">
              <a:latin typeface="Times New Roman"/>
              <a:cs typeface="Times New Roman"/>
            </a:endParaRPr>
          </a:p>
          <a:p>
            <a:pPr lvl="1" marL="579755" indent="-183515">
              <a:lnSpc>
                <a:spcPct val="100000"/>
              </a:lnSpc>
              <a:spcBef>
                <a:spcPts val="360"/>
              </a:spcBef>
              <a:buClr>
                <a:srgbClr val="D24717"/>
              </a:buClr>
              <a:buFont typeface="Calibri"/>
              <a:buChar char="◦"/>
              <a:tabLst>
                <a:tab pos="580390" algn="l"/>
              </a:tabLst>
            </a:pP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improve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opportunity</a:t>
            </a:r>
            <a:endParaRPr sz="2000">
              <a:latin typeface="Times New Roman"/>
              <a:cs typeface="Times New Roman"/>
            </a:endParaRPr>
          </a:p>
          <a:p>
            <a:pPr lvl="1" marL="579755" indent="-183515">
              <a:lnSpc>
                <a:spcPct val="100000"/>
              </a:lnSpc>
              <a:spcBef>
                <a:spcPts val="360"/>
              </a:spcBef>
              <a:buClr>
                <a:srgbClr val="D24717"/>
              </a:buClr>
              <a:buFont typeface="Calibri"/>
              <a:buChar char="◦"/>
              <a:tabLst>
                <a:tab pos="580390" algn="l"/>
              </a:tabLst>
            </a:pPr>
            <a:r>
              <a:rPr dirty="0" sz="2000" spc="-5">
                <a:latin typeface="Times New Roman"/>
                <a:cs typeface="Times New Roman"/>
              </a:rPr>
              <a:t>Relative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generally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 </a:t>
            </a:r>
            <a:r>
              <a:rPr dirty="0" sz="2000">
                <a:latin typeface="Times New Roman"/>
                <a:cs typeface="Times New Roman"/>
              </a:rPr>
              <a:t>things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worse.</a:t>
            </a:r>
            <a:endParaRPr sz="200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3460"/>
              </a:lnSpc>
              <a:spcBef>
                <a:spcPts val="1610"/>
              </a:spcBef>
              <a:buClr>
                <a:srgbClr val="D24717"/>
              </a:buClr>
              <a:buAutoNum type="arabicPeriod" startAt="4"/>
              <a:tabLst>
                <a:tab pos="470534" algn="l"/>
              </a:tabLst>
            </a:pPr>
            <a:r>
              <a:rPr dirty="0" sz="3200" spc="-15" i="1">
                <a:latin typeface="Times New Roman"/>
                <a:cs typeface="Times New Roman"/>
              </a:rPr>
              <a:t>Software</a:t>
            </a:r>
            <a:r>
              <a:rPr dirty="0" sz="3200" spc="-20" i="1">
                <a:latin typeface="Times New Roman"/>
                <a:cs typeface="Times New Roman"/>
              </a:rPr>
              <a:t> </a:t>
            </a:r>
            <a:r>
              <a:rPr dirty="0" sz="3200" spc="-15" i="1">
                <a:latin typeface="Times New Roman"/>
                <a:cs typeface="Times New Roman"/>
              </a:rPr>
              <a:t>process </a:t>
            </a:r>
            <a:r>
              <a:rPr dirty="0" sz="3200" i="1">
                <a:latin typeface="Times New Roman"/>
                <a:cs typeface="Times New Roman"/>
              </a:rPr>
              <a:t>changes</a:t>
            </a:r>
            <a:r>
              <a:rPr dirty="0" sz="3200" spc="-35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will</a:t>
            </a:r>
            <a:r>
              <a:rPr dirty="0" sz="3200" spc="-20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not</a:t>
            </a:r>
            <a:r>
              <a:rPr dirty="0" sz="3200" spc="-15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be</a:t>
            </a:r>
            <a:r>
              <a:rPr dirty="0" sz="3200" spc="10" i="1">
                <a:latin typeface="Times New Roman"/>
                <a:cs typeface="Times New Roman"/>
              </a:rPr>
              <a:t> </a:t>
            </a:r>
            <a:r>
              <a:rPr dirty="0" sz="3200" spc="-15" i="1">
                <a:latin typeface="Times New Roman"/>
                <a:cs typeface="Times New Roman"/>
              </a:rPr>
              <a:t>retained</a:t>
            </a:r>
            <a:r>
              <a:rPr dirty="0" sz="3200" spc="-25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without </a:t>
            </a:r>
            <a:r>
              <a:rPr dirty="0" sz="3200" spc="-785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conscious</a:t>
            </a:r>
            <a:r>
              <a:rPr dirty="0" sz="3200" spc="-30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effort &amp;</a:t>
            </a:r>
            <a:r>
              <a:rPr dirty="0" sz="3200" spc="-15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periodic</a:t>
            </a:r>
            <a:r>
              <a:rPr dirty="0" sz="3200" spc="-30" i="1">
                <a:latin typeface="Times New Roman"/>
                <a:cs typeface="Times New Roman"/>
              </a:rPr>
              <a:t> </a:t>
            </a:r>
            <a:r>
              <a:rPr dirty="0" sz="3200" spc="-5" i="1">
                <a:latin typeface="Times New Roman"/>
                <a:cs typeface="Times New Roman"/>
              </a:rPr>
              <a:t>Re-enforcements.</a:t>
            </a:r>
            <a:endParaRPr sz="3200">
              <a:latin typeface="Times New Roman"/>
              <a:cs typeface="Times New Roman"/>
            </a:endParaRPr>
          </a:p>
          <a:p>
            <a:pPr lvl="1" marL="579755" indent="-183515">
              <a:lnSpc>
                <a:spcPct val="100000"/>
              </a:lnSpc>
              <a:spcBef>
                <a:spcPts val="150"/>
              </a:spcBef>
              <a:buClr>
                <a:srgbClr val="D24717"/>
              </a:buClr>
              <a:buFont typeface="Calibri"/>
              <a:buChar char="◦"/>
              <a:tabLst>
                <a:tab pos="580390" algn="l"/>
              </a:tabLst>
            </a:pPr>
            <a:r>
              <a:rPr dirty="0" sz="2000">
                <a:latin typeface="Times New Roman"/>
                <a:cs typeface="Times New Roman"/>
              </a:rPr>
              <a:t>Precise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accurate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</a:t>
            </a:r>
            <a:endParaRPr sz="20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180"/>
              </a:spcBef>
              <a:buClr>
                <a:srgbClr val="D24717"/>
              </a:buClr>
              <a:buAutoNum type="arabicPeriod" startAt="4"/>
              <a:tabLst>
                <a:tab pos="470534" algn="l"/>
              </a:tabLst>
            </a:pPr>
            <a:r>
              <a:rPr dirty="0" sz="3200" spc="-15" i="1">
                <a:latin typeface="Times New Roman"/>
                <a:cs typeface="Times New Roman"/>
              </a:rPr>
              <a:t>Software</a:t>
            </a:r>
            <a:r>
              <a:rPr dirty="0" sz="3200" spc="-20" i="1">
                <a:latin typeface="Times New Roman"/>
                <a:cs typeface="Times New Roman"/>
              </a:rPr>
              <a:t> </a:t>
            </a:r>
            <a:r>
              <a:rPr dirty="0" sz="3200" spc="-15" i="1">
                <a:latin typeface="Times New Roman"/>
                <a:cs typeface="Times New Roman"/>
              </a:rPr>
              <a:t>process </a:t>
            </a:r>
            <a:r>
              <a:rPr dirty="0" sz="3200" spc="-10" i="1">
                <a:latin typeface="Times New Roman"/>
                <a:cs typeface="Times New Roman"/>
              </a:rPr>
              <a:t>improvement</a:t>
            </a:r>
            <a:r>
              <a:rPr dirty="0" sz="3200" spc="-30" i="1">
                <a:latin typeface="Times New Roman"/>
                <a:cs typeface="Times New Roman"/>
              </a:rPr>
              <a:t> requires</a:t>
            </a:r>
            <a:r>
              <a:rPr dirty="0" sz="3200" spc="-20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investment.</a:t>
            </a:r>
            <a:endParaRPr sz="3200">
              <a:latin typeface="Times New Roman"/>
              <a:cs typeface="Times New Roman"/>
            </a:endParaRPr>
          </a:p>
          <a:p>
            <a:pPr lvl="1" marL="579755" indent="-183515">
              <a:lnSpc>
                <a:spcPct val="100000"/>
              </a:lnSpc>
              <a:spcBef>
                <a:spcPts val="200"/>
              </a:spcBef>
              <a:buClr>
                <a:srgbClr val="D24717"/>
              </a:buClr>
              <a:buFont typeface="Calibri"/>
              <a:buChar char="◦"/>
              <a:tabLst>
                <a:tab pos="580390" algn="l"/>
              </a:tabLst>
            </a:pPr>
            <a:r>
              <a:rPr dirty="0" sz="2000" spc="-5">
                <a:latin typeface="Times New Roman"/>
                <a:cs typeface="Times New Roman"/>
              </a:rPr>
              <a:t>Someone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must</a:t>
            </a:r>
            <a:r>
              <a:rPr dirty="0" sz="2000">
                <a:latin typeface="Times New Roman"/>
                <a:cs typeface="Times New Roman"/>
              </a:rPr>
              <a:t> work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improvement</a:t>
            </a:r>
            <a:endParaRPr sz="2000">
              <a:latin typeface="Times New Roman"/>
              <a:cs typeface="Times New Roman"/>
            </a:endParaRPr>
          </a:p>
          <a:p>
            <a:pPr lvl="1" marL="579755" indent="-183515">
              <a:lnSpc>
                <a:spcPct val="100000"/>
              </a:lnSpc>
              <a:spcBef>
                <a:spcPts val="360"/>
              </a:spcBef>
              <a:buClr>
                <a:srgbClr val="D24717"/>
              </a:buClr>
              <a:buFont typeface="Calibri"/>
              <a:buChar char="◦"/>
              <a:tabLst>
                <a:tab pos="580390" algn="l"/>
              </a:tabLst>
            </a:pPr>
            <a:r>
              <a:rPr dirty="0" sz="2000">
                <a:latin typeface="Times New Roman"/>
                <a:cs typeface="Times New Roman"/>
              </a:rPr>
              <a:t>Unplanned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improvement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wishful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thinking.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791718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0"/>
              <a:t>III.</a:t>
            </a:r>
            <a:r>
              <a:rPr dirty="0" spc="-135"/>
              <a:t> </a:t>
            </a:r>
            <a:r>
              <a:rPr dirty="0" spc="-80"/>
              <a:t>Software</a:t>
            </a:r>
            <a:r>
              <a:rPr dirty="0" spc="-150"/>
              <a:t> </a:t>
            </a:r>
            <a:r>
              <a:rPr dirty="0" spc="-90"/>
              <a:t>Process</a:t>
            </a:r>
            <a:r>
              <a:rPr dirty="0" spc="-165"/>
              <a:t> </a:t>
            </a:r>
            <a:r>
              <a:rPr dirty="0" spc="-150"/>
              <a:t>Assessment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813079"/>
            <a:ext cx="9568180" cy="43815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4945" marR="341630" indent="-182880">
              <a:lnSpc>
                <a:spcPct val="130000"/>
              </a:lnSpc>
              <a:spcBef>
                <a:spcPts val="10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700">
                <a:latin typeface="Times New Roman"/>
                <a:cs typeface="Times New Roman"/>
              </a:rPr>
              <a:t>A</a:t>
            </a:r>
            <a:r>
              <a:rPr dirty="0" sz="2700" spc="-15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software</a:t>
            </a:r>
            <a:r>
              <a:rPr dirty="0" sz="2700">
                <a:latin typeface="Times New Roman"/>
                <a:cs typeface="Times New Roman"/>
              </a:rPr>
              <a:t> process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assessment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is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</a:t>
            </a:r>
            <a:r>
              <a:rPr dirty="0" sz="2700" spc="25"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006FC0"/>
                </a:solidFill>
                <a:latin typeface="Times New Roman"/>
                <a:cs typeface="Times New Roman"/>
              </a:rPr>
              <a:t>disciplined</a:t>
            </a:r>
            <a:r>
              <a:rPr dirty="0" sz="2700" spc="-4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006FC0"/>
                </a:solidFill>
                <a:latin typeface="Times New Roman"/>
                <a:cs typeface="Times New Roman"/>
              </a:rPr>
              <a:t>examination</a:t>
            </a:r>
            <a:r>
              <a:rPr dirty="0" sz="27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006FC0"/>
                </a:solidFill>
                <a:latin typeface="Times New Roman"/>
                <a:cs typeface="Times New Roman"/>
              </a:rPr>
              <a:t>of the </a:t>
            </a:r>
            <a:r>
              <a:rPr dirty="0" sz="2700" spc="-66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700" spc="-5">
                <a:solidFill>
                  <a:srgbClr val="006FC0"/>
                </a:solidFill>
                <a:latin typeface="Times New Roman"/>
                <a:cs typeface="Times New Roman"/>
              </a:rPr>
              <a:t>software </a:t>
            </a:r>
            <a:r>
              <a:rPr dirty="0" sz="2700">
                <a:solidFill>
                  <a:srgbClr val="006FC0"/>
                </a:solidFill>
                <a:latin typeface="Times New Roman"/>
                <a:cs typeface="Times New Roman"/>
              </a:rPr>
              <a:t>processes </a:t>
            </a:r>
            <a:r>
              <a:rPr dirty="0" sz="2700">
                <a:latin typeface="Times New Roman"/>
                <a:cs typeface="Times New Roman"/>
              </a:rPr>
              <a:t>used by an </a:t>
            </a:r>
            <a:r>
              <a:rPr dirty="0" sz="2700" spc="-5">
                <a:latin typeface="Times New Roman"/>
                <a:cs typeface="Times New Roman"/>
              </a:rPr>
              <a:t>organization, </a:t>
            </a:r>
            <a:r>
              <a:rPr dirty="0" sz="2700">
                <a:latin typeface="Times New Roman"/>
                <a:cs typeface="Times New Roman"/>
              </a:rPr>
              <a:t>based on a process 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model.</a:t>
            </a:r>
            <a:endParaRPr sz="27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7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assessment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includes</a:t>
            </a:r>
            <a:endParaRPr sz="2700">
              <a:latin typeface="Times New Roman"/>
              <a:cs typeface="Times New Roman"/>
            </a:endParaRPr>
          </a:p>
          <a:p>
            <a:pPr lvl="1" marL="378460" indent="-183515">
              <a:lnSpc>
                <a:spcPct val="100000"/>
              </a:lnSpc>
              <a:spcBef>
                <a:spcPts val="1520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identification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characterization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current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practices,</a:t>
            </a:r>
            <a:endParaRPr sz="2400">
              <a:latin typeface="Times New Roman"/>
              <a:cs typeface="Times New Roman"/>
            </a:endParaRPr>
          </a:p>
          <a:p>
            <a:pPr lvl="1" marL="378460" indent="-183515">
              <a:lnSpc>
                <a:spcPct val="100000"/>
              </a:lnSpc>
              <a:spcBef>
                <a:spcPts val="1470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400">
                <a:latin typeface="Times New Roman"/>
                <a:cs typeface="Times New Roman"/>
              </a:rPr>
              <a:t>identifying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areas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strengths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weaknesses,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lvl="1" marL="377825" marR="5080" indent="-182880">
              <a:lnSpc>
                <a:spcPct val="130100"/>
              </a:lnSpc>
              <a:spcBef>
                <a:spcPts val="595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ability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current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practices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avoid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significant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causes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poor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(software)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quality,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cost,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schedule.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50507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40"/>
              <a:t>…</a:t>
            </a:r>
            <a:r>
              <a:rPr dirty="0" spc="390"/>
              <a:t>P</a:t>
            </a:r>
            <a:r>
              <a:rPr dirty="0" spc="245"/>
              <a:t>r</a:t>
            </a:r>
            <a:r>
              <a:rPr dirty="0" spc="-290"/>
              <a:t>o</a:t>
            </a:r>
            <a:r>
              <a:rPr dirty="0" spc="-285"/>
              <a:t>c</a:t>
            </a:r>
            <a:r>
              <a:rPr dirty="0" spc="-260"/>
              <a:t>e</a:t>
            </a:r>
            <a:r>
              <a:rPr dirty="0" spc="-240"/>
              <a:t>s</a:t>
            </a:r>
            <a:r>
              <a:rPr dirty="0" spc="-195"/>
              <a:t>s</a:t>
            </a:r>
            <a:r>
              <a:rPr dirty="0" spc="-150"/>
              <a:t> </a:t>
            </a:r>
            <a:r>
              <a:rPr dirty="0" spc="-190"/>
              <a:t>A</a:t>
            </a:r>
            <a:r>
              <a:rPr dirty="0" spc="-225"/>
              <a:t>s</a:t>
            </a:r>
            <a:r>
              <a:rPr dirty="0" spc="-240"/>
              <a:t>s</a:t>
            </a:r>
            <a:r>
              <a:rPr dirty="0" spc="-260"/>
              <a:t>e</a:t>
            </a:r>
            <a:r>
              <a:rPr dirty="0" spc="-240"/>
              <a:t>s</a:t>
            </a:r>
            <a:r>
              <a:rPr dirty="0" spc="-250"/>
              <a:t>s</a:t>
            </a:r>
            <a:r>
              <a:rPr dirty="0" spc="-135"/>
              <a:t>m</a:t>
            </a:r>
            <a:r>
              <a:rPr dirty="0" spc="-260"/>
              <a:t>e</a:t>
            </a:r>
            <a:r>
              <a:rPr dirty="0" spc="140"/>
              <a:t>n</a:t>
            </a:r>
            <a:r>
              <a:rPr dirty="0" spc="150"/>
              <a:t>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863979"/>
            <a:ext cx="9571355" cy="4512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software assessment</a:t>
            </a:r>
            <a:r>
              <a:rPr dirty="0" sz="2800" spc="-10">
                <a:latin typeface="Times New Roman"/>
                <a:cs typeface="Times New Roman"/>
              </a:rPr>
              <a:t> can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 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three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types.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1839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self-assessment</a:t>
            </a:r>
            <a:r>
              <a:rPr dirty="0" sz="2400" spc="-4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(first-party</a:t>
            </a:r>
            <a:r>
              <a:rPr dirty="0" sz="2400" spc="-3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assessment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 </a:t>
            </a:r>
            <a:r>
              <a:rPr dirty="0" sz="2400" spc="-5">
                <a:latin typeface="Times New Roman"/>
                <a:cs typeface="Times New Roman"/>
              </a:rPr>
              <a:t>performed</a:t>
            </a:r>
            <a:r>
              <a:rPr dirty="0" sz="2400">
                <a:latin typeface="Times New Roman"/>
                <a:cs typeface="Times New Roman"/>
              </a:rPr>
              <a:t> internally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an</a:t>
            </a:r>
            <a:endParaRPr sz="24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  <a:spcBef>
                <a:spcPts val="1155"/>
              </a:spcBef>
            </a:pPr>
            <a:r>
              <a:rPr dirty="0" sz="2400" spc="-5">
                <a:latin typeface="Times New Roman"/>
                <a:cs typeface="Times New Roman"/>
              </a:rPr>
              <a:t>organization's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own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personnel.</a:t>
            </a:r>
            <a:endParaRPr sz="2400">
              <a:latin typeface="Times New Roman"/>
              <a:cs typeface="Times New Roman"/>
            </a:endParaRPr>
          </a:p>
          <a:p>
            <a:pPr lvl="1" marL="561340" marR="5080" indent="-182880">
              <a:lnSpc>
                <a:spcPct val="140100"/>
              </a:lnSpc>
              <a:spcBef>
                <a:spcPts val="595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6FC0"/>
                </a:solidFill>
                <a:latin typeface="Times New Roman"/>
                <a:cs typeface="Times New Roman"/>
              </a:rPr>
              <a:t>second-party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 assessment</a:t>
            </a:r>
            <a:r>
              <a:rPr dirty="0" sz="2400" spc="1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external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assessment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team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organization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assessed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a </a:t>
            </a:r>
            <a:r>
              <a:rPr dirty="0" sz="2400" spc="-20">
                <a:latin typeface="Times New Roman"/>
                <a:cs typeface="Times New Roman"/>
              </a:rPr>
              <a:t>customer.</a:t>
            </a:r>
            <a:endParaRPr sz="24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1755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third-party</a:t>
            </a:r>
            <a:r>
              <a:rPr dirty="0" sz="2400" spc="-2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assessment</a:t>
            </a:r>
            <a:r>
              <a:rPr dirty="0" sz="2400" spc="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performed</a:t>
            </a:r>
            <a:r>
              <a:rPr dirty="0" sz="2400">
                <a:latin typeface="Times New Roman"/>
                <a:cs typeface="Times New Roman"/>
              </a:rPr>
              <a:t> by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 external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party.</a:t>
            </a:r>
            <a:endParaRPr sz="2400">
              <a:latin typeface="Times New Roman"/>
              <a:cs typeface="Times New Roman"/>
            </a:endParaRPr>
          </a:p>
          <a:p>
            <a:pPr marL="194945" marR="865505" indent="-182880">
              <a:lnSpc>
                <a:spcPct val="140000"/>
              </a:lnSpc>
              <a:spcBef>
                <a:spcPts val="509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Software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 assessments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performed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open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collaborative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environment.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Software</a:t>
            </a:r>
            <a:r>
              <a:rPr dirty="0" spc="-150"/>
              <a:t> </a:t>
            </a:r>
            <a:r>
              <a:rPr dirty="0" spc="-90"/>
              <a:t>Process</a:t>
            </a:r>
            <a:r>
              <a:rPr dirty="0" spc="-150"/>
              <a:t> Assessment </a:t>
            </a:r>
            <a:r>
              <a:rPr dirty="0" spc="-254"/>
              <a:t>Cycle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617182"/>
            <a:ext cx="9567545" cy="4739640"/>
          </a:xfrm>
          <a:prstGeom prst="rect">
            <a:avLst/>
          </a:prstGeom>
        </p:spPr>
        <p:txBody>
          <a:bodyPr wrap="square" lIns="0" tIns="215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CMM-based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assessment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approach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uses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six-step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cycle.</a:t>
            </a:r>
            <a:endParaRPr sz="3000">
              <a:latin typeface="Times New Roman"/>
              <a:cs typeface="Times New Roman"/>
            </a:endParaRPr>
          </a:p>
          <a:p>
            <a:pPr marL="537845" marR="434340" indent="-342900">
              <a:lnSpc>
                <a:spcPct val="140000"/>
              </a:lnSpc>
              <a:spcBef>
                <a:spcPts val="135"/>
              </a:spcBef>
              <a:buClr>
                <a:srgbClr val="D24717"/>
              </a:buClr>
              <a:buAutoNum type="arabicPeriod"/>
              <a:tabLst>
                <a:tab pos="538480" algn="l"/>
              </a:tabLst>
            </a:pPr>
            <a:r>
              <a:rPr dirty="0" sz="2600" spc="-5">
                <a:latin typeface="Times New Roman"/>
                <a:cs typeface="Times New Roman"/>
              </a:rPr>
              <a:t>Select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team </a:t>
            </a:r>
            <a:r>
              <a:rPr dirty="0" sz="2600">
                <a:latin typeface="Times New Roman"/>
                <a:cs typeface="Times New Roman"/>
              </a:rPr>
              <a:t>-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The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members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team </a:t>
            </a:r>
            <a:r>
              <a:rPr dirty="0" sz="2600">
                <a:latin typeface="Times New Roman"/>
                <a:cs typeface="Times New Roman"/>
              </a:rPr>
              <a:t>should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professionals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knowledgeable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 </a:t>
            </a:r>
            <a:r>
              <a:rPr dirty="0" sz="2600" spc="-5">
                <a:latin typeface="Times New Roman"/>
                <a:cs typeface="Times New Roman"/>
              </a:rPr>
              <a:t>software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engineering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management.</a:t>
            </a:r>
            <a:endParaRPr sz="2600">
              <a:latin typeface="Times New Roman"/>
              <a:cs typeface="Times New Roman"/>
            </a:endParaRPr>
          </a:p>
          <a:p>
            <a:pPr marL="537845" marR="5080" indent="-342900">
              <a:lnSpc>
                <a:spcPct val="140000"/>
              </a:lnSpc>
              <a:spcBef>
                <a:spcPts val="605"/>
              </a:spcBef>
              <a:buClr>
                <a:srgbClr val="D24717"/>
              </a:buClr>
              <a:buAutoNum type="arabicPeriod"/>
              <a:tabLst>
                <a:tab pos="538480" algn="l"/>
              </a:tabLst>
            </a:pP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representatives </a:t>
            </a:r>
            <a:r>
              <a:rPr dirty="0" sz="2600">
                <a:latin typeface="Times New Roman"/>
                <a:cs typeface="Times New Roman"/>
              </a:rPr>
              <a:t>of the </a:t>
            </a:r>
            <a:r>
              <a:rPr dirty="0" sz="2600" spc="-5">
                <a:latin typeface="Times New Roman"/>
                <a:cs typeface="Times New Roman"/>
              </a:rPr>
              <a:t>site </a:t>
            </a:r>
            <a:r>
              <a:rPr dirty="0" sz="2600">
                <a:latin typeface="Times New Roman"/>
                <a:cs typeface="Times New Roman"/>
              </a:rPr>
              <a:t>to be </a:t>
            </a:r>
            <a:r>
              <a:rPr dirty="0" sz="2600" spc="-5">
                <a:latin typeface="Times New Roman"/>
                <a:cs typeface="Times New Roman"/>
              </a:rPr>
              <a:t>appraised </a:t>
            </a:r>
            <a:r>
              <a:rPr dirty="0" sz="2600">
                <a:latin typeface="Times New Roman"/>
                <a:cs typeface="Times New Roman"/>
              </a:rPr>
              <a:t>complete the standard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process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maturity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questionnaire.</a:t>
            </a:r>
            <a:endParaRPr sz="2600">
              <a:latin typeface="Times New Roman"/>
              <a:cs typeface="Times New Roman"/>
            </a:endParaRPr>
          </a:p>
          <a:p>
            <a:pPr marL="537845" marR="389890" indent="-342900">
              <a:lnSpc>
                <a:spcPct val="140000"/>
              </a:lnSpc>
              <a:spcBef>
                <a:spcPts val="600"/>
              </a:spcBef>
              <a:buClr>
                <a:srgbClr val="D24717"/>
              </a:buClr>
              <a:buAutoNum type="arabicPeriod"/>
              <a:tabLst>
                <a:tab pos="538480" algn="l"/>
              </a:tabLst>
            </a:pP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assessment </a:t>
            </a:r>
            <a:r>
              <a:rPr dirty="0" sz="2600">
                <a:latin typeface="Times New Roman"/>
                <a:cs typeface="Times New Roman"/>
              </a:rPr>
              <a:t>team </a:t>
            </a:r>
            <a:r>
              <a:rPr dirty="0" sz="2600" spc="-5">
                <a:latin typeface="Times New Roman"/>
                <a:cs typeface="Times New Roman"/>
              </a:rPr>
              <a:t>performs </a:t>
            </a:r>
            <a:r>
              <a:rPr dirty="0" sz="2600">
                <a:latin typeface="Times New Roman"/>
                <a:cs typeface="Times New Roman"/>
              </a:rPr>
              <a:t>an </a:t>
            </a:r>
            <a:r>
              <a:rPr dirty="0" sz="2600" spc="-5">
                <a:latin typeface="Times New Roman"/>
                <a:cs typeface="Times New Roman"/>
              </a:rPr>
              <a:t>analysis </a:t>
            </a:r>
            <a:r>
              <a:rPr dirty="0" sz="2600">
                <a:latin typeface="Times New Roman"/>
                <a:cs typeface="Times New Roman"/>
              </a:rPr>
              <a:t>of the questionnaire 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responses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5">
                <a:latin typeface="Times New Roman"/>
                <a:cs typeface="Times New Roman"/>
              </a:rPr>
              <a:t> identifies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5">
                <a:latin typeface="Times New Roman"/>
                <a:cs typeface="Times New Roman"/>
              </a:rPr>
              <a:t> areas </a:t>
            </a:r>
            <a:r>
              <a:rPr dirty="0" sz="2600">
                <a:latin typeface="Times New Roman"/>
                <a:cs typeface="Times New Roman"/>
              </a:rPr>
              <a:t>that</a:t>
            </a:r>
            <a:r>
              <a:rPr dirty="0" sz="2600" spc="-5">
                <a:latin typeface="Times New Roman"/>
                <a:cs typeface="Times New Roman"/>
              </a:rPr>
              <a:t> warrant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further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exploration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according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 the CMM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key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process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areas.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45313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40"/>
              <a:t>…</a:t>
            </a:r>
            <a:r>
              <a:rPr dirty="0" spc="-190"/>
              <a:t>A</a:t>
            </a:r>
            <a:r>
              <a:rPr dirty="0" spc="-225"/>
              <a:t>s</a:t>
            </a:r>
            <a:r>
              <a:rPr dirty="0" spc="-240"/>
              <a:t>s</a:t>
            </a:r>
            <a:r>
              <a:rPr dirty="0" spc="-260"/>
              <a:t>e</a:t>
            </a:r>
            <a:r>
              <a:rPr dirty="0" spc="-250"/>
              <a:t>s</a:t>
            </a:r>
            <a:r>
              <a:rPr dirty="0" spc="-240"/>
              <a:t>s</a:t>
            </a:r>
            <a:r>
              <a:rPr dirty="0" spc="-135"/>
              <a:t>m</a:t>
            </a:r>
            <a:r>
              <a:rPr dirty="0" spc="-260"/>
              <a:t>e</a:t>
            </a:r>
            <a:r>
              <a:rPr dirty="0" spc="130"/>
              <a:t>n</a:t>
            </a:r>
            <a:r>
              <a:rPr dirty="0" spc="150"/>
              <a:t>t</a:t>
            </a:r>
            <a:r>
              <a:rPr dirty="0" spc="-140"/>
              <a:t> </a:t>
            </a:r>
            <a:r>
              <a:rPr dirty="0" spc="-610"/>
              <a:t>C</a:t>
            </a:r>
            <a:r>
              <a:rPr dirty="0" spc="-275"/>
              <a:t>y</a:t>
            </a:r>
            <a:r>
              <a:rPr dirty="0" spc="-270"/>
              <a:t>c</a:t>
            </a:r>
            <a:r>
              <a:rPr dirty="0" spc="125"/>
              <a:t>l</a:t>
            </a:r>
            <a:r>
              <a:rPr dirty="0" spc="-21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682501"/>
            <a:ext cx="9692640" cy="4018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marR="837565" indent="-457200">
              <a:lnSpc>
                <a:spcPct val="150000"/>
              </a:lnSpc>
              <a:spcBef>
                <a:spcPts val="95"/>
              </a:spcBef>
              <a:buClr>
                <a:srgbClr val="D24717"/>
              </a:buClr>
              <a:buAutoNum type="arabicPeriod" startAt="4"/>
              <a:tabLst>
                <a:tab pos="469265" algn="l"/>
                <a:tab pos="4699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assessment team conducts a site visit to gain an </a:t>
            </a:r>
            <a:r>
              <a:rPr dirty="0" sz="2800">
                <a:latin typeface="Times New Roman"/>
                <a:cs typeface="Times New Roman"/>
              </a:rPr>
              <a:t> understanding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software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followed by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site.</a:t>
            </a:r>
            <a:endParaRPr sz="2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AutoNum type="arabicPeriod" startAt="4"/>
              <a:tabLst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assessment team produces a list of </a:t>
            </a:r>
            <a:r>
              <a:rPr dirty="0" sz="2800">
                <a:latin typeface="Times New Roman"/>
                <a:cs typeface="Times New Roman"/>
              </a:rPr>
              <a:t>findings </a:t>
            </a:r>
            <a:r>
              <a:rPr dirty="0" sz="2800" spc="-5">
                <a:latin typeface="Times New Roman"/>
                <a:cs typeface="Times New Roman"/>
              </a:rPr>
              <a:t>that identifies </a:t>
            </a: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strengths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weakness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organization's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software process.</a:t>
            </a:r>
            <a:endParaRPr sz="2800">
              <a:latin typeface="Times New Roman"/>
              <a:cs typeface="Times New Roman"/>
            </a:endParaRPr>
          </a:p>
          <a:p>
            <a:pPr marL="354965" marR="135890" indent="-342900">
              <a:lnSpc>
                <a:spcPct val="150100"/>
              </a:lnSpc>
              <a:spcBef>
                <a:spcPts val="600"/>
              </a:spcBef>
              <a:buClr>
                <a:srgbClr val="D24717"/>
              </a:buClr>
              <a:buAutoNum type="arabicPeriod" startAt="4"/>
              <a:tabLst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assessment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team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prepares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Key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Area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5">
                <a:latin typeface="Times New Roman"/>
                <a:cs typeface="Times New Roman"/>
              </a:rPr>
              <a:t>(KPA)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profile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analysis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presents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">
                <a:latin typeface="Times New Roman"/>
                <a:cs typeface="Times New Roman"/>
              </a:rPr>
              <a:t> results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appropriate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audience.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45313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40"/>
              <a:t>…</a:t>
            </a:r>
            <a:r>
              <a:rPr dirty="0" spc="-190"/>
              <a:t>A</a:t>
            </a:r>
            <a:r>
              <a:rPr dirty="0" spc="-225"/>
              <a:t>s</a:t>
            </a:r>
            <a:r>
              <a:rPr dirty="0" spc="-240"/>
              <a:t>s</a:t>
            </a:r>
            <a:r>
              <a:rPr dirty="0" spc="-260"/>
              <a:t>e</a:t>
            </a:r>
            <a:r>
              <a:rPr dirty="0" spc="-250"/>
              <a:t>s</a:t>
            </a:r>
            <a:r>
              <a:rPr dirty="0" spc="-240"/>
              <a:t>s</a:t>
            </a:r>
            <a:r>
              <a:rPr dirty="0" spc="-135"/>
              <a:t>m</a:t>
            </a:r>
            <a:r>
              <a:rPr dirty="0" spc="-260"/>
              <a:t>e</a:t>
            </a:r>
            <a:r>
              <a:rPr dirty="0" spc="130"/>
              <a:t>n</a:t>
            </a:r>
            <a:r>
              <a:rPr dirty="0" spc="150"/>
              <a:t>t</a:t>
            </a:r>
            <a:r>
              <a:rPr dirty="0" spc="-140"/>
              <a:t> </a:t>
            </a:r>
            <a:r>
              <a:rPr dirty="0" spc="-610"/>
              <a:t>C</a:t>
            </a:r>
            <a:r>
              <a:rPr dirty="0" spc="-275"/>
              <a:t>y</a:t>
            </a:r>
            <a:r>
              <a:rPr dirty="0" spc="-270"/>
              <a:t>c</a:t>
            </a:r>
            <a:r>
              <a:rPr dirty="0" spc="125"/>
              <a:t>l</a:t>
            </a:r>
            <a:r>
              <a:rPr dirty="0" spc="-215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2004441"/>
            <a:ext cx="8456930" cy="39579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30">
                <a:latin typeface="Times New Roman"/>
                <a:cs typeface="Times New Roman"/>
              </a:rPr>
              <a:t>With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regard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data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collection,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there are four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methods: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standard maturity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questionnaire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>
                <a:latin typeface="Times New Roman"/>
                <a:cs typeface="Times New Roman"/>
              </a:rPr>
              <a:t>Individual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group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interviews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Document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reviews</a:t>
            </a:r>
            <a:endParaRPr sz="2800">
              <a:latin typeface="Times New Roman"/>
              <a:cs typeface="Times New Roman"/>
            </a:endParaRPr>
          </a:p>
          <a:p>
            <a:pPr lvl="1" marL="561340" marR="5080" indent="-182880">
              <a:lnSpc>
                <a:spcPct val="150000"/>
              </a:lnSpc>
              <a:spcBef>
                <a:spcPts val="605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Feedback from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review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draft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findings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assessment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participants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98450"/>
            <a:ext cx="9634220" cy="1379220"/>
          </a:xfrm>
          <a:prstGeom prst="rect"/>
        </p:spPr>
        <p:txBody>
          <a:bodyPr wrap="square" lIns="0" tIns="12446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dirty="0" spc="-185"/>
              <a:t>S</a:t>
            </a:r>
            <a:r>
              <a:rPr dirty="0" spc="114"/>
              <a:t>t</a:t>
            </a:r>
            <a:r>
              <a:rPr dirty="0" spc="55"/>
              <a:t>a</a:t>
            </a:r>
            <a:r>
              <a:rPr dirty="0" spc="130"/>
              <a:t>n</a:t>
            </a:r>
            <a:r>
              <a:rPr dirty="0" spc="-85"/>
              <a:t>d</a:t>
            </a:r>
            <a:r>
              <a:rPr dirty="0" spc="55"/>
              <a:t>a</a:t>
            </a:r>
            <a:r>
              <a:rPr dirty="0" spc="235"/>
              <a:t>r</a:t>
            </a:r>
            <a:r>
              <a:rPr dirty="0" spc="-40"/>
              <a:t>d</a:t>
            </a:r>
            <a:r>
              <a:rPr dirty="0" spc="-155"/>
              <a:t> </a:t>
            </a:r>
            <a:r>
              <a:rPr dirty="0" spc="-615"/>
              <a:t>C</a:t>
            </a:r>
            <a:r>
              <a:rPr dirty="0" spc="-190"/>
              <a:t>M</a:t>
            </a:r>
            <a:r>
              <a:rPr dirty="0" spc="-200"/>
              <a:t>M</a:t>
            </a:r>
            <a:r>
              <a:rPr dirty="0" spc="390"/>
              <a:t>I</a:t>
            </a:r>
            <a:r>
              <a:rPr dirty="0" spc="-145"/>
              <a:t> </a:t>
            </a:r>
            <a:r>
              <a:rPr dirty="0" spc="-190"/>
              <a:t>A</a:t>
            </a:r>
            <a:r>
              <a:rPr dirty="0" spc="-225"/>
              <a:t>s</a:t>
            </a:r>
            <a:r>
              <a:rPr dirty="0" spc="-240"/>
              <a:t>s</a:t>
            </a:r>
            <a:r>
              <a:rPr dirty="0" spc="-265"/>
              <a:t>e</a:t>
            </a:r>
            <a:r>
              <a:rPr dirty="0" spc="-240"/>
              <a:t>s</a:t>
            </a:r>
            <a:r>
              <a:rPr dirty="0" spc="-250"/>
              <a:t>s</a:t>
            </a:r>
            <a:r>
              <a:rPr dirty="0" spc="-140"/>
              <a:t>m</a:t>
            </a:r>
            <a:r>
              <a:rPr dirty="0" spc="-265"/>
              <a:t>e</a:t>
            </a:r>
            <a:r>
              <a:rPr dirty="0" spc="140"/>
              <a:t>n</a:t>
            </a:r>
            <a:r>
              <a:rPr dirty="0" spc="145"/>
              <a:t>t</a:t>
            </a:r>
            <a:r>
              <a:rPr dirty="0" spc="-150"/>
              <a:t> </a:t>
            </a:r>
            <a:r>
              <a:rPr dirty="0" spc="-190"/>
              <a:t>M</a:t>
            </a:r>
            <a:r>
              <a:rPr dirty="0" spc="-250"/>
              <a:t>e</a:t>
            </a:r>
            <a:r>
              <a:rPr dirty="0" spc="114"/>
              <a:t>t</a:t>
            </a:r>
            <a:r>
              <a:rPr dirty="0" spc="225"/>
              <a:t>h</a:t>
            </a:r>
            <a:r>
              <a:rPr dirty="0" spc="-300"/>
              <a:t>o</a:t>
            </a:r>
            <a:r>
              <a:rPr dirty="0" spc="-40"/>
              <a:t>d</a:t>
            </a:r>
            <a:r>
              <a:rPr dirty="0" spc="-155"/>
              <a:t> </a:t>
            </a:r>
            <a:r>
              <a:rPr dirty="0" spc="60"/>
              <a:t>f</a:t>
            </a:r>
            <a:r>
              <a:rPr dirty="0" spc="-290"/>
              <a:t>o</a:t>
            </a:r>
            <a:r>
              <a:rPr dirty="0" spc="235"/>
              <a:t>r  </a:t>
            </a:r>
            <a:r>
              <a:rPr dirty="0" spc="-90"/>
              <a:t>Process</a:t>
            </a:r>
            <a:r>
              <a:rPr dirty="0" spc="-160"/>
              <a:t> </a:t>
            </a:r>
            <a:r>
              <a:rPr dirty="0" spc="-60"/>
              <a:t>Improvement</a:t>
            </a:r>
            <a:r>
              <a:rPr dirty="0" spc="-175"/>
              <a:t> </a:t>
            </a:r>
            <a:r>
              <a:rPr dirty="0" spc="-45"/>
              <a:t>(SCAMPI)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77974"/>
            <a:ext cx="8761095" cy="4458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 spc="-5">
                <a:latin typeface="Times New Roman"/>
                <a:cs typeface="Times New Roman"/>
              </a:rPr>
              <a:t>SCAMPI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was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developed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 satisfy the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CMMI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model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requirements.</a:t>
            </a:r>
            <a:endParaRPr sz="32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52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It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consists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three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phases:</a:t>
            </a:r>
            <a:endParaRPr sz="3200">
              <a:latin typeface="Times New Roman"/>
              <a:cs typeface="Times New Roman"/>
            </a:endParaRPr>
          </a:p>
          <a:p>
            <a:pPr lvl="1" marL="721360" indent="-343535">
              <a:lnSpc>
                <a:spcPct val="100000"/>
              </a:lnSpc>
              <a:spcBef>
                <a:spcPts val="2380"/>
              </a:spcBef>
              <a:buClr>
                <a:srgbClr val="D24717"/>
              </a:buClr>
              <a:buAutoNum type="arabicPeriod"/>
              <a:tabLst>
                <a:tab pos="721360" algn="l"/>
              </a:tabLst>
            </a:pPr>
            <a:r>
              <a:rPr dirty="0" sz="2800" spc="-5" b="1">
                <a:solidFill>
                  <a:srgbClr val="006FC0"/>
                </a:solidFill>
                <a:latin typeface="Times New Roman"/>
                <a:cs typeface="Times New Roman"/>
              </a:rPr>
              <a:t>Plan</a:t>
            </a:r>
            <a:r>
              <a:rPr dirty="0" sz="2800" spc="-2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dirty="0" sz="2800" spc="-10" b="1">
                <a:solidFill>
                  <a:srgbClr val="006FC0"/>
                </a:solidFill>
                <a:latin typeface="Times New Roman"/>
                <a:cs typeface="Times New Roman"/>
              </a:rPr>
              <a:t> preparation</a:t>
            </a:r>
            <a:endParaRPr sz="2800">
              <a:latin typeface="Times New Roman"/>
              <a:cs typeface="Times New Roman"/>
            </a:endParaRPr>
          </a:p>
          <a:p>
            <a:pPr lvl="1" marL="721360" indent="-343535">
              <a:lnSpc>
                <a:spcPct val="100000"/>
              </a:lnSpc>
              <a:spcBef>
                <a:spcPts val="2285"/>
              </a:spcBef>
              <a:buClr>
                <a:srgbClr val="D24717"/>
              </a:buClr>
              <a:buAutoNum type="arabicPeriod"/>
              <a:tabLst>
                <a:tab pos="721360" algn="l"/>
              </a:tabLst>
            </a:pPr>
            <a:r>
              <a:rPr dirty="0" sz="2800" spc="-5" b="1">
                <a:solidFill>
                  <a:srgbClr val="006FC0"/>
                </a:solidFill>
                <a:latin typeface="Times New Roman"/>
                <a:cs typeface="Times New Roman"/>
              </a:rPr>
              <a:t>Conduct</a:t>
            </a:r>
            <a:r>
              <a:rPr dirty="0" sz="2800" spc="1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dirty="0" sz="2800" spc="-1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6FC0"/>
                </a:solidFill>
                <a:latin typeface="Times New Roman"/>
                <a:cs typeface="Times New Roman"/>
              </a:rPr>
              <a:t>assessment</a:t>
            </a:r>
            <a:r>
              <a:rPr dirty="0" sz="2800" spc="5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06FC0"/>
                </a:solidFill>
                <a:latin typeface="Times New Roman"/>
                <a:cs typeface="Times New Roman"/>
              </a:rPr>
              <a:t>onsite</a:t>
            </a:r>
            <a:endParaRPr sz="2800">
              <a:latin typeface="Times New Roman"/>
              <a:cs typeface="Times New Roman"/>
            </a:endParaRPr>
          </a:p>
          <a:p>
            <a:pPr lvl="1" marL="721360" indent="-343535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AutoNum type="arabicPeriod"/>
              <a:tabLst>
                <a:tab pos="721360" algn="l"/>
              </a:tabLst>
            </a:pPr>
            <a:r>
              <a:rPr dirty="0" sz="2800" spc="-5" b="1">
                <a:solidFill>
                  <a:srgbClr val="006FC0"/>
                </a:solidFill>
                <a:latin typeface="Times New Roman"/>
                <a:cs typeface="Times New Roman"/>
              </a:rPr>
              <a:t>Report</a:t>
            </a:r>
            <a:r>
              <a:rPr dirty="0" sz="2800" spc="-30" b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006FC0"/>
                </a:solidFill>
                <a:latin typeface="Times New Roman"/>
                <a:cs typeface="Times New Roman"/>
              </a:rPr>
              <a:t>results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28016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0"/>
              <a:t>…</a:t>
            </a:r>
            <a:r>
              <a:rPr dirty="0" spc="-100"/>
              <a:t> </a:t>
            </a:r>
            <a:r>
              <a:rPr dirty="0" spc="-190"/>
              <a:t>S</a:t>
            </a:r>
            <a:r>
              <a:rPr dirty="0" spc="-610"/>
              <a:t>C</a:t>
            </a:r>
            <a:r>
              <a:rPr dirty="0" spc="-204"/>
              <a:t>A</a:t>
            </a:r>
            <a:r>
              <a:rPr dirty="0" spc="-204"/>
              <a:t>M</a:t>
            </a:r>
            <a:r>
              <a:rPr dirty="0" spc="375"/>
              <a:t>P</a:t>
            </a:r>
            <a:r>
              <a:rPr dirty="0" spc="390"/>
              <a:t>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53946"/>
            <a:ext cx="9034145" cy="428117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94945" marR="5080" indent="-182880">
              <a:lnSpc>
                <a:spcPts val="3460"/>
              </a:lnSpc>
              <a:spcBef>
                <a:spcPts val="93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>
                <a:latin typeface="Times New Roman"/>
                <a:cs typeface="Times New Roman"/>
              </a:rPr>
              <a:t>The </a:t>
            </a:r>
            <a:r>
              <a:rPr dirty="0" sz="3600" spc="-5">
                <a:latin typeface="Times New Roman"/>
                <a:cs typeface="Times New Roman"/>
              </a:rPr>
              <a:t>activities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 the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plan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and </a:t>
            </a:r>
            <a:r>
              <a:rPr dirty="0" sz="3600" spc="-5">
                <a:latin typeface="Times New Roman"/>
                <a:cs typeface="Times New Roman"/>
              </a:rPr>
              <a:t>preparation</a:t>
            </a:r>
            <a:r>
              <a:rPr dirty="0" sz="3600">
                <a:latin typeface="Times New Roman"/>
                <a:cs typeface="Times New Roman"/>
              </a:rPr>
              <a:t> phase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include</a:t>
            </a:r>
            <a:endParaRPr sz="3600">
              <a:latin typeface="Times New Roman"/>
              <a:cs typeface="Times New Roman"/>
            </a:endParaRPr>
          </a:p>
          <a:p>
            <a:pPr lvl="1" marL="561340" indent="-183515">
              <a:lnSpc>
                <a:spcPts val="3629"/>
              </a:lnSpc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3200">
                <a:latin typeface="Times New Roman"/>
                <a:cs typeface="Times New Roman"/>
              </a:rPr>
              <a:t>Identify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assessment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scope</a:t>
            </a:r>
            <a:endParaRPr sz="3200">
              <a:latin typeface="Times New Roman"/>
              <a:cs typeface="Times New Roman"/>
            </a:endParaRPr>
          </a:p>
          <a:p>
            <a:pPr lvl="1" marL="561340" indent="-183515">
              <a:lnSpc>
                <a:spcPts val="3675"/>
              </a:lnSpc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3200">
                <a:latin typeface="Times New Roman"/>
                <a:cs typeface="Times New Roman"/>
              </a:rPr>
              <a:t>Develop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assessment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plan</a:t>
            </a:r>
            <a:endParaRPr sz="3200">
              <a:latin typeface="Times New Roman"/>
              <a:cs typeface="Times New Roman"/>
            </a:endParaRPr>
          </a:p>
          <a:p>
            <a:pPr lvl="1" marL="561340" indent="-183515">
              <a:lnSpc>
                <a:spcPts val="3675"/>
              </a:lnSpc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3200">
                <a:latin typeface="Times New Roman"/>
                <a:cs typeface="Times New Roman"/>
              </a:rPr>
              <a:t>Prepare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train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assessment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team</a:t>
            </a:r>
            <a:endParaRPr sz="3200">
              <a:latin typeface="Times New Roman"/>
              <a:cs typeface="Times New Roman"/>
            </a:endParaRPr>
          </a:p>
          <a:p>
            <a:pPr lvl="1" marL="561340" indent="-183515">
              <a:lnSpc>
                <a:spcPts val="3675"/>
              </a:lnSpc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3200">
                <a:latin typeface="Times New Roman"/>
                <a:cs typeface="Times New Roman"/>
              </a:rPr>
              <a:t>Make a brief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assessment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 participants</a:t>
            </a:r>
            <a:endParaRPr sz="3200">
              <a:latin typeface="Times New Roman"/>
              <a:cs typeface="Times New Roman"/>
            </a:endParaRPr>
          </a:p>
          <a:p>
            <a:pPr lvl="1" marL="561340" indent="-183515">
              <a:lnSpc>
                <a:spcPts val="3675"/>
              </a:lnSpc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3200">
                <a:latin typeface="Times New Roman"/>
                <a:cs typeface="Times New Roman"/>
              </a:rPr>
              <a:t>Administer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CMMI</a:t>
            </a:r>
            <a:r>
              <a:rPr dirty="0" sz="3200" spc="-1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Appraisal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Questionnaire</a:t>
            </a:r>
            <a:endParaRPr sz="3200">
              <a:latin typeface="Times New Roman"/>
              <a:cs typeface="Times New Roman"/>
            </a:endParaRPr>
          </a:p>
          <a:p>
            <a:pPr lvl="1" marL="561340" indent="-183515">
              <a:lnSpc>
                <a:spcPts val="3670"/>
              </a:lnSpc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3200">
                <a:latin typeface="Times New Roman"/>
                <a:cs typeface="Times New Roman"/>
              </a:rPr>
              <a:t>Examine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questionnaire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responses</a:t>
            </a:r>
            <a:endParaRPr sz="3200">
              <a:latin typeface="Times New Roman"/>
              <a:cs typeface="Times New Roman"/>
            </a:endParaRPr>
          </a:p>
          <a:p>
            <a:pPr lvl="1" marL="561340" indent="-183515">
              <a:lnSpc>
                <a:spcPts val="3754"/>
              </a:lnSpc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3200">
                <a:latin typeface="Times New Roman"/>
                <a:cs typeface="Times New Roman"/>
              </a:rPr>
              <a:t>Conduct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 initial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document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review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265811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40"/>
              <a:t>…</a:t>
            </a:r>
            <a:r>
              <a:rPr dirty="0" spc="-185"/>
              <a:t>S</a:t>
            </a:r>
            <a:r>
              <a:rPr dirty="0" spc="-610"/>
              <a:t>C</a:t>
            </a:r>
            <a:r>
              <a:rPr dirty="0" spc="-204"/>
              <a:t>A</a:t>
            </a:r>
            <a:r>
              <a:rPr dirty="0" spc="-200"/>
              <a:t>M</a:t>
            </a:r>
            <a:r>
              <a:rPr dirty="0" spc="375"/>
              <a:t>P</a:t>
            </a:r>
            <a:r>
              <a:rPr dirty="0" spc="390"/>
              <a:t>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808810"/>
            <a:ext cx="8513445" cy="383349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94945" marR="5080" indent="-182880">
              <a:lnSpc>
                <a:spcPts val="3890"/>
              </a:lnSpc>
              <a:spcBef>
                <a:spcPts val="59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activities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onsite</a:t>
            </a:r>
            <a:r>
              <a:rPr dirty="0" sz="3600" spc="-2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assessment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phase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include:</a:t>
            </a:r>
            <a:endParaRPr sz="36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25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Conduct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 opening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meeting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65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Conduct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interviews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65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Consolidate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information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65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Prepare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presentation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draft findings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65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Present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draft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findings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65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Consolidate,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rate, and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prepare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final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findings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35064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…Introduction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931034"/>
            <a:ext cx="9566275" cy="4105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>
                <a:latin typeface="Times New Roman"/>
                <a:cs typeface="Times New Roman"/>
              </a:rPr>
              <a:t>It</a:t>
            </a:r>
            <a:r>
              <a:rPr dirty="0" sz="3600" spc="-5">
                <a:latin typeface="Times New Roman"/>
                <a:cs typeface="Times New Roman"/>
              </a:rPr>
              <a:t> is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extremely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important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for the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following </a:t>
            </a:r>
            <a:r>
              <a:rPr dirty="0" sz="3600" spc="-5">
                <a:latin typeface="Times New Roman"/>
                <a:cs typeface="Times New Roman"/>
              </a:rPr>
              <a:t>reasons:</a:t>
            </a:r>
            <a:endParaRPr sz="36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480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Software development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6FC0"/>
                </a:solidFill>
                <a:latin typeface="Times New Roman"/>
                <a:cs typeface="Times New Roman"/>
              </a:rPr>
              <a:t>highly</a:t>
            </a:r>
            <a:r>
              <a:rPr dirty="0" sz="28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6FC0"/>
                </a:solidFill>
                <a:latin typeface="Times New Roman"/>
                <a:cs typeface="Times New Roman"/>
              </a:rPr>
              <a:t>unpredictable</a:t>
            </a:r>
            <a:endParaRPr sz="2800">
              <a:latin typeface="Times New Roman"/>
              <a:cs typeface="Times New Roman"/>
            </a:endParaRPr>
          </a:p>
          <a:p>
            <a:pPr lvl="1" marL="561340" marR="220979" indent="-182880">
              <a:lnSpc>
                <a:spcPct val="150100"/>
              </a:lnSpc>
              <a:spcBef>
                <a:spcPts val="595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Management has a greater </a:t>
            </a:r>
            <a:r>
              <a:rPr dirty="0" sz="2800" spc="-10">
                <a:latin typeface="Times New Roman"/>
                <a:cs typeface="Times New Roman"/>
              </a:rPr>
              <a:t>effect </a:t>
            </a:r>
            <a:r>
              <a:rPr dirty="0" sz="2800">
                <a:latin typeface="Times New Roman"/>
                <a:cs typeface="Times New Roman"/>
              </a:rPr>
              <a:t>on the </a:t>
            </a:r>
            <a:r>
              <a:rPr dirty="0" sz="2800" spc="-5">
                <a:latin typeface="Times New Roman"/>
                <a:cs typeface="Times New Roman"/>
              </a:rPr>
              <a:t>success or failure of a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project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technology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advances.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70">
                <a:latin typeface="Times New Roman"/>
                <a:cs typeface="Times New Roman"/>
              </a:rPr>
              <a:t>Too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often </a:t>
            </a:r>
            <a:r>
              <a:rPr dirty="0" sz="2800">
                <a:latin typeface="Times New Roman"/>
                <a:cs typeface="Times New Roman"/>
              </a:rPr>
              <a:t>there</a:t>
            </a:r>
            <a:r>
              <a:rPr dirty="0" sz="2800" spc="-5">
                <a:latin typeface="Times New Roman"/>
                <a:cs typeface="Times New Roman"/>
              </a:rPr>
              <a:t> is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too </a:t>
            </a:r>
            <a:r>
              <a:rPr dirty="0" sz="2800" spc="-10">
                <a:latin typeface="Times New Roman"/>
                <a:cs typeface="Times New Roman"/>
              </a:rPr>
              <a:t>much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scrap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rework.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285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entire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very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immature,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enough </a:t>
            </a:r>
            <a:r>
              <a:rPr dirty="0" sz="2800">
                <a:latin typeface="Times New Roman"/>
                <a:cs typeface="Times New Roman"/>
              </a:rPr>
              <a:t>reuse.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265811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40"/>
              <a:t>…</a:t>
            </a:r>
            <a:r>
              <a:rPr dirty="0" spc="-185"/>
              <a:t>S</a:t>
            </a:r>
            <a:r>
              <a:rPr dirty="0" spc="-610"/>
              <a:t>C</a:t>
            </a:r>
            <a:r>
              <a:rPr dirty="0" spc="-204"/>
              <a:t>A</a:t>
            </a:r>
            <a:r>
              <a:rPr dirty="0" spc="-200"/>
              <a:t>M</a:t>
            </a:r>
            <a:r>
              <a:rPr dirty="0" spc="375"/>
              <a:t>P</a:t>
            </a:r>
            <a:r>
              <a:rPr dirty="0" spc="390"/>
              <a:t>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2039492"/>
            <a:ext cx="9694545" cy="274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5">
                <a:latin typeface="Times New Roman"/>
                <a:cs typeface="Times New Roman"/>
              </a:rPr>
              <a:t> activities</a:t>
            </a:r>
            <a:r>
              <a:rPr dirty="0" sz="3600" spc="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of the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reporting</a:t>
            </a:r>
            <a:r>
              <a:rPr dirty="0" sz="3600" spc="-5">
                <a:latin typeface="Times New Roman"/>
                <a:cs typeface="Times New Roman"/>
              </a:rPr>
              <a:t> results</a:t>
            </a:r>
            <a:r>
              <a:rPr dirty="0" sz="3600">
                <a:latin typeface="Times New Roman"/>
                <a:cs typeface="Times New Roman"/>
              </a:rPr>
              <a:t> phase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include:</a:t>
            </a:r>
            <a:endParaRPr sz="36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480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Present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final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findings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Conduct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 executive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session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30">
                <a:latin typeface="Times New Roman"/>
                <a:cs typeface="Times New Roman"/>
              </a:rPr>
              <a:t>Wrap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up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assessment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3128848"/>
            <a:ext cx="930465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25">
                <a:solidFill>
                  <a:srgbClr val="252525"/>
                </a:solidFill>
              </a:rPr>
              <a:t>Process</a:t>
            </a:r>
            <a:r>
              <a:rPr dirty="0" sz="7200" spc="-160">
                <a:solidFill>
                  <a:srgbClr val="252525"/>
                </a:solidFill>
              </a:rPr>
              <a:t> </a:t>
            </a:r>
            <a:r>
              <a:rPr dirty="0" sz="7200" spc="-114">
                <a:solidFill>
                  <a:srgbClr val="252525"/>
                </a:solidFill>
              </a:rPr>
              <a:t>Reference</a:t>
            </a:r>
            <a:r>
              <a:rPr dirty="0" sz="7200" spc="-150">
                <a:solidFill>
                  <a:srgbClr val="252525"/>
                </a:solidFill>
              </a:rPr>
              <a:t> </a:t>
            </a:r>
            <a:r>
              <a:rPr dirty="0" sz="7200" spc="-210">
                <a:solidFill>
                  <a:srgbClr val="252525"/>
                </a:solidFill>
              </a:rPr>
              <a:t>Models</a:t>
            </a:r>
            <a:endParaRPr sz="72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645541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Capability</a:t>
            </a:r>
            <a:r>
              <a:rPr dirty="0" spc="-165"/>
              <a:t> </a:t>
            </a:r>
            <a:r>
              <a:rPr dirty="0" spc="30"/>
              <a:t>Maturity</a:t>
            </a:r>
            <a:r>
              <a:rPr dirty="0" spc="-165"/>
              <a:t> </a:t>
            </a:r>
            <a:r>
              <a:rPr dirty="0" spc="-13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803898"/>
            <a:ext cx="9520555" cy="4211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4945" marR="143510" indent="-182880">
              <a:lnSpc>
                <a:spcPct val="140000"/>
              </a:lnSpc>
              <a:spcBef>
                <a:spcPts val="10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700">
                <a:latin typeface="Times New Roman"/>
                <a:cs typeface="Times New Roman"/>
              </a:rPr>
              <a:t>Capability Maturity Model is a bench-mark </a:t>
            </a:r>
            <a:r>
              <a:rPr dirty="0" sz="2700" spc="-5">
                <a:latin typeface="Times New Roman"/>
                <a:cs typeface="Times New Roman"/>
              </a:rPr>
              <a:t>for </a:t>
            </a:r>
            <a:r>
              <a:rPr dirty="0" sz="2700">
                <a:latin typeface="Times New Roman"/>
                <a:cs typeface="Times New Roman"/>
              </a:rPr>
              <a:t>measuring the 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maturity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of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 spc="-15">
                <a:latin typeface="Times New Roman"/>
                <a:cs typeface="Times New Roman"/>
              </a:rPr>
              <a:t>organization’s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software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process,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also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to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develop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refine</a:t>
            </a:r>
            <a:r>
              <a:rPr dirty="0" sz="2700">
                <a:latin typeface="Times New Roman"/>
                <a:cs typeface="Times New Roman"/>
              </a:rPr>
              <a:t> an </a:t>
            </a:r>
            <a:r>
              <a:rPr dirty="0" sz="2700" spc="-15">
                <a:latin typeface="Times New Roman"/>
                <a:cs typeface="Times New Roman"/>
              </a:rPr>
              <a:t>organization’s</a:t>
            </a:r>
            <a:r>
              <a:rPr dirty="0" sz="2700" spc="-5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software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development</a:t>
            </a:r>
            <a:r>
              <a:rPr dirty="0" sz="2700" spc="-3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process.</a:t>
            </a:r>
            <a:endParaRPr sz="2700">
              <a:latin typeface="Times New Roman"/>
              <a:cs typeface="Times New Roman"/>
            </a:endParaRPr>
          </a:p>
          <a:p>
            <a:pPr marL="194945" marR="128905" indent="-182880">
              <a:lnSpc>
                <a:spcPct val="1400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700" spc="-5">
                <a:latin typeface="Times New Roman"/>
                <a:cs typeface="Times New Roman"/>
              </a:rPr>
              <a:t>CMM </a:t>
            </a:r>
            <a:r>
              <a:rPr dirty="0" sz="2700">
                <a:latin typeface="Times New Roman"/>
                <a:cs typeface="Times New Roman"/>
              </a:rPr>
              <a:t>can be used to assess an </a:t>
            </a:r>
            <a:r>
              <a:rPr dirty="0" sz="2700" spc="-5">
                <a:latin typeface="Times New Roman"/>
                <a:cs typeface="Times New Roman"/>
              </a:rPr>
              <a:t>organization </a:t>
            </a:r>
            <a:r>
              <a:rPr dirty="0" sz="2700">
                <a:latin typeface="Times New Roman"/>
                <a:cs typeface="Times New Roman"/>
              </a:rPr>
              <a:t>against a scale of five 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process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maturity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levels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based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on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certain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Key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Process</a:t>
            </a:r>
            <a:r>
              <a:rPr dirty="0" sz="2700" spc="-15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Areas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 spc="-45">
                <a:latin typeface="Times New Roman"/>
                <a:cs typeface="Times New Roman"/>
              </a:rPr>
              <a:t>(KPA).</a:t>
            </a:r>
            <a:endParaRPr sz="27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40000"/>
              </a:lnSpc>
              <a:spcBef>
                <a:spcPts val="605"/>
              </a:spcBef>
              <a:buClr>
                <a:srgbClr val="D24717"/>
              </a:buClr>
              <a:buFont typeface="Calibri"/>
              <a:buChar char="◦"/>
              <a:tabLst>
                <a:tab pos="280670" algn="l"/>
                <a:tab pos="281305" algn="l"/>
              </a:tabLst>
            </a:pPr>
            <a:r>
              <a:rPr dirty="0"/>
              <a:t>	</a:t>
            </a:r>
            <a:r>
              <a:rPr dirty="0" sz="2700">
                <a:latin typeface="Times New Roman"/>
                <a:cs typeface="Times New Roman"/>
              </a:rPr>
              <a:t>It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describes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maturity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of the </a:t>
            </a:r>
            <a:r>
              <a:rPr dirty="0" sz="2700" spc="-5">
                <a:latin typeface="Times New Roman"/>
                <a:cs typeface="Times New Roman"/>
              </a:rPr>
              <a:t>company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based upon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project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the </a:t>
            </a:r>
            <a:r>
              <a:rPr dirty="0" sz="2700" spc="-660">
                <a:latin typeface="Times New Roman"/>
                <a:cs typeface="Times New Roman"/>
              </a:rPr>
              <a:t> </a:t>
            </a:r>
            <a:r>
              <a:rPr dirty="0" sz="2700" spc="-5">
                <a:latin typeface="Times New Roman"/>
                <a:cs typeface="Times New Roman"/>
              </a:rPr>
              <a:t>company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is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dealing</a:t>
            </a:r>
            <a:r>
              <a:rPr dirty="0" sz="2700" spc="-3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with and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clients.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139255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0"/>
              <a:t>CMM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2039492"/>
            <a:ext cx="9699625" cy="4182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 spc="-5">
                <a:latin typeface="Times New Roman"/>
                <a:cs typeface="Times New Roman"/>
              </a:rPr>
              <a:t>A</a:t>
            </a:r>
            <a:r>
              <a:rPr dirty="0" sz="3600" spc="-2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maturity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model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provides:</a:t>
            </a:r>
            <a:endParaRPr sz="36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480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1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place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start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 benefit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 </a:t>
            </a:r>
            <a:r>
              <a:rPr dirty="0" sz="2800" spc="-20">
                <a:latin typeface="Times New Roman"/>
                <a:cs typeface="Times New Roman"/>
              </a:rPr>
              <a:t>community’s</a:t>
            </a:r>
            <a:r>
              <a:rPr dirty="0" sz="2800">
                <a:latin typeface="Times New Roman"/>
                <a:cs typeface="Times New Roman"/>
              </a:rPr>
              <a:t> prior</a:t>
            </a:r>
            <a:r>
              <a:rPr dirty="0" sz="2800" spc="-5">
                <a:latin typeface="Times New Roman"/>
                <a:cs typeface="Times New Roman"/>
              </a:rPr>
              <a:t> experiences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common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language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shared </a:t>
            </a:r>
            <a:r>
              <a:rPr dirty="0" sz="2800">
                <a:latin typeface="Times New Roman"/>
                <a:cs typeface="Times New Roman"/>
              </a:rPr>
              <a:t>vision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285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1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framework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prioritizing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actions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way </a:t>
            </a:r>
            <a:r>
              <a:rPr dirty="0" sz="2800">
                <a:latin typeface="Times New Roman"/>
                <a:cs typeface="Times New Roman"/>
              </a:rPr>
              <a:t>to </a:t>
            </a:r>
            <a:r>
              <a:rPr dirty="0" sz="2800" spc="-5">
                <a:latin typeface="Times New Roman"/>
                <a:cs typeface="Times New Roman"/>
              </a:rPr>
              <a:t>define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what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improvement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means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 your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organization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1432" y="1737360"/>
            <a:ext cx="6830567" cy="48310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139255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0"/>
              <a:t>CMM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1286002" y="1790471"/>
            <a:ext cx="3749675" cy="4443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There are </a:t>
            </a:r>
            <a:r>
              <a:rPr dirty="0" sz="2800">
                <a:latin typeface="Times New Roman"/>
                <a:cs typeface="Times New Roman"/>
              </a:rPr>
              <a:t>five </a:t>
            </a:r>
            <a:r>
              <a:rPr dirty="0" sz="2800" spc="-5">
                <a:latin typeface="Times New Roman"/>
                <a:cs typeface="Times New Roman"/>
              </a:rPr>
              <a:t>maturity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levels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shown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below…</a:t>
            </a:r>
            <a:endParaRPr sz="28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140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400">
                <a:latin typeface="Times New Roman"/>
                <a:cs typeface="Times New Roman"/>
              </a:rPr>
              <a:t>Initial</a:t>
            </a:r>
            <a:endParaRPr sz="24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039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400">
                <a:latin typeface="Times New Roman"/>
                <a:cs typeface="Times New Roman"/>
              </a:rPr>
              <a:t>Managed</a:t>
            </a:r>
            <a:endParaRPr sz="24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045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400" spc="-5">
                <a:latin typeface="Times New Roman"/>
                <a:cs typeface="Times New Roman"/>
              </a:rPr>
              <a:t>Defined</a:t>
            </a:r>
            <a:endParaRPr sz="24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039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400" spc="-5">
                <a:latin typeface="Times New Roman"/>
                <a:cs typeface="Times New Roman"/>
              </a:rPr>
              <a:t>Quantitatively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Managed</a:t>
            </a:r>
            <a:endParaRPr sz="24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2039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400" spc="-5">
                <a:latin typeface="Times New Roman"/>
                <a:cs typeface="Times New Roman"/>
              </a:rPr>
              <a:t>Optimizing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139255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0"/>
              <a:t>CMM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820698"/>
            <a:ext cx="9865360" cy="4459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94945" marR="5080" indent="-182880">
              <a:lnSpc>
                <a:spcPct val="130000"/>
              </a:lnSpc>
              <a:spcBef>
                <a:spcPts val="10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400">
                <a:latin typeface="Times New Roman"/>
                <a:cs typeface="Times New Roman"/>
              </a:rPr>
              <a:t>Maturity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consist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predefined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 areas.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maturity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measured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achievement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specific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generic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goals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apply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predefined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process</a:t>
            </a:r>
            <a:r>
              <a:rPr dirty="0" sz="2400">
                <a:latin typeface="Times New Roman"/>
                <a:cs typeface="Times New Roman"/>
              </a:rPr>
              <a:t> areas.</a:t>
            </a:r>
            <a:endParaRPr sz="2400">
              <a:latin typeface="Times New Roman"/>
              <a:cs typeface="Times New Roman"/>
            </a:endParaRPr>
          </a:p>
          <a:p>
            <a:pPr marL="194945" marR="619125" indent="-182880">
              <a:lnSpc>
                <a:spcPct val="1300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Maturity Level 1 – Initial: </a:t>
            </a:r>
            <a:r>
              <a:rPr dirty="0" sz="2400" spc="-5">
                <a:latin typeface="Times New Roman"/>
                <a:cs typeface="Times New Roman"/>
              </a:rPr>
              <a:t>Company has </a:t>
            </a:r>
            <a:r>
              <a:rPr dirty="0" sz="2400">
                <a:latin typeface="Times New Roman"/>
                <a:cs typeface="Times New Roman"/>
              </a:rPr>
              <a:t>no standard </a:t>
            </a:r>
            <a:r>
              <a:rPr dirty="0" sz="2400" spc="-5">
                <a:latin typeface="Times New Roman"/>
                <a:cs typeface="Times New Roman"/>
              </a:rPr>
              <a:t>process for software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development. Nor </a:t>
            </a:r>
            <a:r>
              <a:rPr dirty="0" sz="2400">
                <a:latin typeface="Times New Roman"/>
                <a:cs typeface="Times New Roman"/>
              </a:rPr>
              <a:t>does it have a project-tracking system that enables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developers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costs or </a:t>
            </a:r>
            <a:r>
              <a:rPr dirty="0" sz="2400" spc="-5">
                <a:latin typeface="Times New Roman"/>
                <a:cs typeface="Times New Roman"/>
              </a:rPr>
              <a:t>finish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 any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accuracy.</a:t>
            </a:r>
            <a:endParaRPr sz="2400">
              <a:latin typeface="Times New Roman"/>
              <a:cs typeface="Times New Roman"/>
            </a:endParaRPr>
          </a:p>
          <a:p>
            <a:pPr marL="194945" marR="1313815" indent="-182880">
              <a:lnSpc>
                <a:spcPct val="130000"/>
              </a:lnSpc>
              <a:spcBef>
                <a:spcPts val="60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Maturity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Level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2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–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Managed: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Company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 </a:t>
            </a:r>
            <a:r>
              <a:rPr dirty="0" sz="2400">
                <a:latin typeface="Times New Roman"/>
                <a:cs typeface="Times New Roman"/>
              </a:rPr>
              <a:t>installed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basic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software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management </a:t>
            </a:r>
            <a:r>
              <a:rPr dirty="0" sz="2400">
                <a:latin typeface="Times New Roman"/>
                <a:cs typeface="Times New Roman"/>
              </a:rPr>
              <a:t>processes and controls. But there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no consistency or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coordination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among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different </a:t>
            </a:r>
            <a:r>
              <a:rPr dirty="0" sz="2400">
                <a:latin typeface="Times New Roman"/>
                <a:cs typeface="Times New Roman"/>
              </a:rPr>
              <a:t>groups.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139255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0"/>
              <a:t>CMM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18589"/>
            <a:ext cx="9784080" cy="4537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94945" marR="5080" indent="-182880">
              <a:lnSpc>
                <a:spcPct val="13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200" spc="-5" b="1" i="1">
                <a:latin typeface="Times New Roman"/>
                <a:cs typeface="Times New Roman"/>
              </a:rPr>
              <a:t>Maturity Level 3 – Defined: </a:t>
            </a:r>
            <a:r>
              <a:rPr dirty="0" sz="2200" spc="-5">
                <a:latin typeface="Times New Roman"/>
                <a:cs typeface="Times New Roman"/>
              </a:rPr>
              <a:t>Company has pulled together a standard set of processes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 controls </a:t>
            </a:r>
            <a:r>
              <a:rPr dirty="0" sz="2200">
                <a:latin typeface="Times New Roman"/>
                <a:cs typeface="Times New Roman"/>
              </a:rPr>
              <a:t>for the </a:t>
            </a:r>
            <a:r>
              <a:rPr dirty="0" sz="2200" spc="-5">
                <a:latin typeface="Times New Roman"/>
                <a:cs typeface="Times New Roman"/>
              </a:rPr>
              <a:t>entire organization so that developers can </a:t>
            </a:r>
            <a:r>
              <a:rPr dirty="0" sz="2200" spc="-10">
                <a:latin typeface="Times New Roman"/>
                <a:cs typeface="Times New Roman"/>
              </a:rPr>
              <a:t>move </a:t>
            </a:r>
            <a:r>
              <a:rPr dirty="0" sz="2200" spc="-5">
                <a:latin typeface="Times New Roman"/>
                <a:cs typeface="Times New Roman"/>
              </a:rPr>
              <a:t>between projects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more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easily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customers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begin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get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consistency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from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different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groups.</a:t>
            </a:r>
            <a:endParaRPr sz="2200">
              <a:latin typeface="Times New Roman"/>
              <a:cs typeface="Times New Roman"/>
            </a:endParaRPr>
          </a:p>
          <a:p>
            <a:pPr algn="just" marL="194945" marR="297815" indent="-182880">
              <a:lnSpc>
                <a:spcPct val="1301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200" spc="-5" b="1" i="1">
                <a:latin typeface="Times New Roman"/>
                <a:cs typeface="Times New Roman"/>
              </a:rPr>
              <a:t>Maturity Level 4 – Quantitatively Managed: </a:t>
            </a:r>
            <a:r>
              <a:rPr dirty="0" sz="2200" spc="-5">
                <a:latin typeface="Times New Roman"/>
                <a:cs typeface="Times New Roman"/>
              </a:rPr>
              <a:t>In addition to implementing standard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processes, company has installed systems to </a:t>
            </a:r>
            <a:r>
              <a:rPr dirty="0" sz="2200" spc="-10">
                <a:latin typeface="Times New Roman"/>
                <a:cs typeface="Times New Roman"/>
              </a:rPr>
              <a:t>measure </a:t>
            </a:r>
            <a:r>
              <a:rPr dirty="0" sz="2200" spc="-5">
                <a:latin typeface="Times New Roman"/>
                <a:cs typeface="Times New Roman"/>
              </a:rPr>
              <a:t>the quality of those processes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across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all projects.</a:t>
            </a:r>
            <a:endParaRPr sz="2200">
              <a:latin typeface="Times New Roman"/>
              <a:cs typeface="Times New Roman"/>
            </a:endParaRPr>
          </a:p>
          <a:p>
            <a:pPr marL="194945" marR="96520" indent="-182880">
              <a:lnSpc>
                <a:spcPct val="1300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200" spc="-5" b="1" i="1">
                <a:latin typeface="Times New Roman"/>
                <a:cs typeface="Times New Roman"/>
              </a:rPr>
              <a:t>Maturity Level</a:t>
            </a:r>
            <a:r>
              <a:rPr dirty="0" sz="2200" spc="15" b="1" i="1">
                <a:latin typeface="Times New Roman"/>
                <a:cs typeface="Times New Roman"/>
              </a:rPr>
              <a:t> </a:t>
            </a:r>
            <a:r>
              <a:rPr dirty="0" sz="2200" spc="-5" b="1" i="1">
                <a:latin typeface="Times New Roman"/>
                <a:cs typeface="Times New Roman"/>
              </a:rPr>
              <a:t>5</a:t>
            </a:r>
            <a:r>
              <a:rPr dirty="0" sz="2200" spc="15" b="1" i="1">
                <a:latin typeface="Times New Roman"/>
                <a:cs typeface="Times New Roman"/>
              </a:rPr>
              <a:t> </a:t>
            </a:r>
            <a:r>
              <a:rPr dirty="0" sz="2200" spc="-5" b="1" i="1">
                <a:latin typeface="Times New Roman"/>
                <a:cs typeface="Times New Roman"/>
              </a:rPr>
              <a:t>–</a:t>
            </a:r>
            <a:r>
              <a:rPr dirty="0" sz="2200" b="1" i="1">
                <a:latin typeface="Times New Roman"/>
                <a:cs typeface="Times New Roman"/>
              </a:rPr>
              <a:t> </a:t>
            </a:r>
            <a:r>
              <a:rPr dirty="0" sz="2200" spc="-5" b="1" i="1">
                <a:latin typeface="Times New Roman"/>
                <a:cs typeface="Times New Roman"/>
              </a:rPr>
              <a:t>Optimizing:</a:t>
            </a:r>
            <a:r>
              <a:rPr dirty="0" sz="2200" spc="30" b="1" i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Company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has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accomplished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all</a:t>
            </a:r>
            <a:r>
              <a:rPr dirty="0" sz="2200">
                <a:latin typeface="Times New Roman"/>
                <a:cs typeface="Times New Roman"/>
              </a:rPr>
              <a:t> of the </a:t>
            </a:r>
            <a:r>
              <a:rPr dirty="0" sz="2200" spc="-5">
                <a:latin typeface="Times New Roman"/>
                <a:cs typeface="Times New Roman"/>
              </a:rPr>
              <a:t>above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can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now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begin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see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patterns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performance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over </a:t>
            </a:r>
            <a:r>
              <a:rPr dirty="0" sz="2200" spc="-5">
                <a:latin typeface="Times New Roman"/>
                <a:cs typeface="Times New Roman"/>
              </a:rPr>
              <a:t>time,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so it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can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tweak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its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processes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order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improve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productivity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reduce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defects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software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development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across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the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entire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organization.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98450"/>
            <a:ext cx="9328150" cy="1379220"/>
          </a:xfrm>
          <a:prstGeom prst="rect"/>
        </p:spPr>
        <p:txBody>
          <a:bodyPr wrap="square" lIns="0" tIns="12446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dirty="0" spc="-50"/>
              <a:t>Capability</a:t>
            </a:r>
            <a:r>
              <a:rPr dirty="0" spc="-155"/>
              <a:t> </a:t>
            </a:r>
            <a:r>
              <a:rPr dirty="0" spc="35"/>
              <a:t>Maturity</a:t>
            </a:r>
            <a:r>
              <a:rPr dirty="0" spc="-155"/>
              <a:t> </a:t>
            </a:r>
            <a:r>
              <a:rPr dirty="0" spc="-130"/>
              <a:t>Model</a:t>
            </a:r>
            <a:r>
              <a:rPr dirty="0" spc="-150"/>
              <a:t> </a:t>
            </a:r>
            <a:r>
              <a:rPr dirty="0" spc="40"/>
              <a:t>Integration </a:t>
            </a:r>
            <a:r>
              <a:rPr dirty="0" spc="-1185"/>
              <a:t> </a:t>
            </a:r>
            <a:r>
              <a:rPr dirty="0" spc="-90"/>
              <a:t>(CMMI)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816430"/>
            <a:ext cx="9490075" cy="416687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94945" marR="5080" indent="-182880">
              <a:lnSpc>
                <a:spcPct val="90000"/>
              </a:lnSpc>
              <a:spcBef>
                <a:spcPts val="49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The </a:t>
            </a:r>
            <a:r>
              <a:rPr dirty="0" sz="3200" spc="-5">
                <a:latin typeface="Times New Roman"/>
                <a:cs typeface="Times New Roman"/>
              </a:rPr>
              <a:t>CMMI </a:t>
            </a:r>
            <a:r>
              <a:rPr dirty="0" sz="3200">
                <a:latin typeface="Times New Roman"/>
                <a:cs typeface="Times New Roman"/>
              </a:rPr>
              <a:t>helps </a:t>
            </a:r>
            <a:r>
              <a:rPr dirty="0" sz="3200" spc="-5">
                <a:latin typeface="Times New Roman"/>
                <a:cs typeface="Times New Roman"/>
              </a:rPr>
              <a:t>organizations </a:t>
            </a:r>
            <a:r>
              <a:rPr dirty="0" sz="3200">
                <a:latin typeface="Times New Roman"/>
                <a:cs typeface="Times New Roman"/>
              </a:rPr>
              <a:t>streamline process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improvement,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encouraging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 productive,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efficient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culture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that decreases risks in software, product and service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development.</a:t>
            </a:r>
            <a:endParaRPr sz="3200">
              <a:latin typeface="Times New Roman"/>
              <a:cs typeface="Times New Roman"/>
            </a:endParaRPr>
          </a:p>
          <a:p>
            <a:pPr marL="194945" marR="635635" indent="-182880">
              <a:lnSpc>
                <a:spcPts val="3460"/>
              </a:lnSpc>
              <a:spcBef>
                <a:spcPts val="65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It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starts with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appraisal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that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evaluates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three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specific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areas:</a:t>
            </a:r>
            <a:endParaRPr sz="3200">
              <a:latin typeface="Times New Roman"/>
              <a:cs typeface="Times New Roman"/>
            </a:endParaRPr>
          </a:p>
          <a:p>
            <a:pPr lvl="1" marL="378460" indent="-183515">
              <a:lnSpc>
                <a:spcPct val="100000"/>
              </a:lnSpc>
              <a:spcBef>
                <a:spcPts val="215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800" spc="-5">
                <a:latin typeface="Times New Roman"/>
                <a:cs typeface="Times New Roman"/>
              </a:rPr>
              <a:t>process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service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development,</a:t>
            </a:r>
            <a:endParaRPr sz="2800">
              <a:latin typeface="Times New Roman"/>
              <a:cs typeface="Times New Roman"/>
            </a:endParaRPr>
          </a:p>
          <a:p>
            <a:pPr lvl="1" marL="378460" indent="-183515">
              <a:lnSpc>
                <a:spcPct val="100000"/>
              </a:lnSpc>
              <a:spcBef>
                <a:spcPts val="265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800" spc="-5">
                <a:latin typeface="Times New Roman"/>
                <a:cs typeface="Times New Roman"/>
              </a:rPr>
              <a:t>service establishment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management,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lvl="1" marL="378460" indent="-183515">
              <a:lnSpc>
                <a:spcPct val="100000"/>
              </a:lnSpc>
              <a:spcBef>
                <a:spcPts val="260"/>
              </a:spcBef>
              <a:buClr>
                <a:srgbClr val="D24717"/>
              </a:buClr>
              <a:buFont typeface="Calibri"/>
              <a:buChar char="◦"/>
              <a:tabLst>
                <a:tab pos="378460" algn="l"/>
              </a:tabLst>
            </a:pPr>
            <a:r>
              <a:rPr dirty="0" sz="2800">
                <a:latin typeface="Times New Roman"/>
                <a:cs typeface="Times New Roman"/>
              </a:rPr>
              <a:t>product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service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acquisition.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1644014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10"/>
              <a:t>C</a:t>
            </a:r>
            <a:r>
              <a:rPr dirty="0" spc="-190"/>
              <a:t>M</a:t>
            </a:r>
            <a:r>
              <a:rPr dirty="0" spc="-200"/>
              <a:t>M</a:t>
            </a:r>
            <a:r>
              <a:rPr dirty="0" spc="390"/>
              <a:t>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98679"/>
            <a:ext cx="9843135" cy="41802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265430" indent="-182880">
              <a:lnSpc>
                <a:spcPct val="1501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500" spc="-35">
                <a:latin typeface="Times New Roman"/>
                <a:cs typeface="Times New Roman"/>
              </a:rPr>
              <a:t>It’s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designed</a:t>
            </a:r>
            <a:r>
              <a:rPr dirty="0" sz="2500" spc="4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to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help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improve</a:t>
            </a:r>
            <a:r>
              <a:rPr dirty="0" sz="2500" spc="4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performance</a:t>
            </a:r>
            <a:r>
              <a:rPr dirty="0" sz="2500" spc="6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by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providing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businesses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with </a:t>
            </a:r>
            <a:r>
              <a:rPr dirty="0" sz="2500" spc="-5">
                <a:latin typeface="Times New Roman"/>
                <a:cs typeface="Times New Roman"/>
              </a:rPr>
              <a:t> everything</a:t>
            </a:r>
            <a:r>
              <a:rPr dirty="0" sz="2500" spc="5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they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need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to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consistently</a:t>
            </a:r>
            <a:r>
              <a:rPr dirty="0" sz="2500" spc="5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develop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better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products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and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services.</a:t>
            </a:r>
            <a:endParaRPr sz="25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500" spc="-5">
                <a:latin typeface="Times New Roman"/>
                <a:cs typeface="Times New Roman"/>
              </a:rPr>
              <a:t>But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the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CMMI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is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more</a:t>
            </a:r>
            <a:r>
              <a:rPr dirty="0" sz="2500" spc="5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than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process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model;</a:t>
            </a:r>
            <a:r>
              <a:rPr dirty="0" sz="2500" spc="55">
                <a:latin typeface="Times New Roman"/>
                <a:cs typeface="Times New Roman"/>
              </a:rPr>
              <a:t> </a:t>
            </a:r>
            <a:r>
              <a:rPr dirty="0" sz="2500" spc="-35">
                <a:latin typeface="Times New Roman"/>
                <a:cs typeface="Times New Roman"/>
              </a:rPr>
              <a:t>it’s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also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behavioral</a:t>
            </a:r>
            <a:r>
              <a:rPr dirty="0" sz="2500" spc="4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model.</a:t>
            </a:r>
            <a:endParaRPr sz="25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50000"/>
              </a:lnSpc>
              <a:spcBef>
                <a:spcPts val="60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500" spc="-5">
                <a:latin typeface="Times New Roman"/>
                <a:cs typeface="Times New Roman"/>
              </a:rPr>
              <a:t>Businesses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can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use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the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CMMI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to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tackle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the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logistics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improving 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performance</a:t>
            </a:r>
            <a:r>
              <a:rPr dirty="0" sz="2500" spc="5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by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developing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measurable</a:t>
            </a:r>
            <a:r>
              <a:rPr dirty="0" sz="2500" spc="5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benchmarks,</a:t>
            </a:r>
            <a:r>
              <a:rPr dirty="0" sz="2500" spc="7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but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it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can</a:t>
            </a:r>
            <a:r>
              <a:rPr dirty="0" sz="2500" spc="2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also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create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a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structure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for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encouraging</a:t>
            </a:r>
            <a:r>
              <a:rPr dirty="0" sz="2500" spc="5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productive,</a:t>
            </a:r>
            <a:r>
              <a:rPr dirty="0" sz="2500" spc="4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efficient</a:t>
            </a:r>
            <a:r>
              <a:rPr dirty="0" sz="2500" spc="7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behavior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throughout</a:t>
            </a:r>
            <a:r>
              <a:rPr dirty="0" sz="2500" spc="4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the 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organization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298450"/>
            <a:ext cx="9321165" cy="1379220"/>
          </a:xfrm>
          <a:prstGeom prst="rect"/>
        </p:spPr>
        <p:txBody>
          <a:bodyPr wrap="square" lIns="0" tIns="124460" rIns="0" bIns="0" rtlCol="0" vert="horz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dirty="0" spc="-185"/>
              <a:t>S</a:t>
            </a:r>
            <a:r>
              <a:rPr dirty="0" spc="114"/>
              <a:t>t</a:t>
            </a:r>
            <a:r>
              <a:rPr dirty="0" spc="55"/>
              <a:t>a</a:t>
            </a:r>
            <a:r>
              <a:rPr dirty="0" spc="130"/>
              <a:t>n</a:t>
            </a:r>
            <a:r>
              <a:rPr dirty="0" spc="-85"/>
              <a:t>d</a:t>
            </a:r>
            <a:r>
              <a:rPr dirty="0" spc="55"/>
              <a:t>a</a:t>
            </a:r>
            <a:r>
              <a:rPr dirty="0" spc="235"/>
              <a:t>r</a:t>
            </a:r>
            <a:r>
              <a:rPr dirty="0" spc="-40"/>
              <a:t>d</a:t>
            </a:r>
            <a:r>
              <a:rPr dirty="0" spc="-155"/>
              <a:t> </a:t>
            </a:r>
            <a:r>
              <a:rPr dirty="0" spc="-615"/>
              <a:t>C</a:t>
            </a:r>
            <a:r>
              <a:rPr dirty="0" spc="-190"/>
              <a:t>M</a:t>
            </a:r>
            <a:r>
              <a:rPr dirty="0" spc="-200"/>
              <a:t>M</a:t>
            </a:r>
            <a:r>
              <a:rPr dirty="0" spc="390"/>
              <a:t>I</a:t>
            </a:r>
            <a:r>
              <a:rPr dirty="0" spc="-145"/>
              <a:t> </a:t>
            </a:r>
            <a:r>
              <a:rPr dirty="0" spc="-190"/>
              <a:t>A</a:t>
            </a:r>
            <a:r>
              <a:rPr dirty="0" spc="-110"/>
              <a:t>pp</a:t>
            </a:r>
            <a:r>
              <a:rPr dirty="0" spc="245"/>
              <a:t>r</a:t>
            </a:r>
            <a:r>
              <a:rPr dirty="0" spc="55"/>
              <a:t>a</a:t>
            </a:r>
            <a:r>
              <a:rPr dirty="0" spc="155"/>
              <a:t>i</a:t>
            </a:r>
            <a:r>
              <a:rPr dirty="0" spc="-250"/>
              <a:t>s</a:t>
            </a:r>
            <a:r>
              <a:rPr dirty="0" spc="40"/>
              <a:t>a</a:t>
            </a:r>
            <a:r>
              <a:rPr dirty="0" spc="175"/>
              <a:t>l</a:t>
            </a:r>
            <a:r>
              <a:rPr dirty="0" spc="-140"/>
              <a:t> </a:t>
            </a:r>
            <a:r>
              <a:rPr dirty="0" spc="-190"/>
              <a:t>M</a:t>
            </a:r>
            <a:r>
              <a:rPr dirty="0" spc="-250"/>
              <a:t>e</a:t>
            </a:r>
            <a:r>
              <a:rPr dirty="0" spc="114"/>
              <a:t>t</a:t>
            </a:r>
            <a:r>
              <a:rPr dirty="0" spc="210"/>
              <a:t>h</a:t>
            </a:r>
            <a:r>
              <a:rPr dirty="0" spc="-300"/>
              <a:t>o</a:t>
            </a:r>
            <a:r>
              <a:rPr dirty="0" spc="-40"/>
              <a:t>d</a:t>
            </a:r>
            <a:r>
              <a:rPr dirty="0" spc="-140"/>
              <a:t> </a:t>
            </a:r>
            <a:r>
              <a:rPr dirty="0" spc="60"/>
              <a:t>f</a:t>
            </a:r>
            <a:r>
              <a:rPr dirty="0" spc="-290"/>
              <a:t>o</a:t>
            </a:r>
            <a:r>
              <a:rPr dirty="0" spc="235"/>
              <a:t>r  </a:t>
            </a:r>
            <a:r>
              <a:rPr dirty="0" spc="-90"/>
              <a:t>Process</a:t>
            </a:r>
            <a:r>
              <a:rPr dirty="0" spc="-160"/>
              <a:t> </a:t>
            </a:r>
            <a:r>
              <a:rPr dirty="0" spc="-60"/>
              <a:t>Improvement</a:t>
            </a:r>
            <a:r>
              <a:rPr dirty="0" spc="-145"/>
              <a:t> </a:t>
            </a:r>
            <a:r>
              <a:rPr dirty="0" spc="-50"/>
              <a:t>(SCAMPI)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994738"/>
            <a:ext cx="9417050" cy="4218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600">
                <a:latin typeface="Times New Roman"/>
                <a:cs typeface="Times New Roman"/>
              </a:rPr>
              <a:t>SCAMPI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10">
                <a:latin typeface="Times New Roman"/>
                <a:cs typeface="Times New Roman"/>
              </a:rPr>
              <a:t>official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appraisal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method</a:t>
            </a:r>
            <a:r>
              <a:rPr dirty="0" sz="2600">
                <a:latin typeface="Times New Roman"/>
                <a:cs typeface="Times New Roman"/>
              </a:rPr>
              <a:t> used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 the CMMI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institute.</a:t>
            </a:r>
            <a:endParaRPr sz="2600">
              <a:latin typeface="Times New Roman"/>
              <a:cs typeface="Times New Roman"/>
            </a:endParaRPr>
          </a:p>
          <a:p>
            <a:pPr marL="194945" marR="125095" indent="-18288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600" spc="-5">
                <a:latin typeface="Times New Roman"/>
                <a:cs typeface="Times New Roman"/>
              </a:rPr>
              <a:t>It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outlined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 the SCAMPI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Method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Definition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Document,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which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included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 </a:t>
            </a:r>
            <a:r>
              <a:rPr dirty="0" sz="2600" spc="-5">
                <a:latin typeface="Times New Roman"/>
                <a:cs typeface="Times New Roman"/>
              </a:rPr>
              <a:t>the</a:t>
            </a:r>
            <a:r>
              <a:rPr dirty="0" sz="2600">
                <a:latin typeface="Times New Roman"/>
                <a:cs typeface="Times New Roman"/>
              </a:rPr>
              <a:t> CMMI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appraisal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reference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documents.</a:t>
            </a:r>
            <a:endParaRPr sz="2600">
              <a:latin typeface="Times New Roman"/>
              <a:cs typeface="Times New Roman"/>
            </a:endParaRPr>
          </a:p>
          <a:p>
            <a:pPr marL="194945" marR="772795" indent="-182880">
              <a:lnSpc>
                <a:spcPct val="150000"/>
              </a:lnSpc>
              <a:spcBef>
                <a:spcPts val="60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600">
                <a:solidFill>
                  <a:srgbClr val="006FC0"/>
                </a:solidFill>
                <a:latin typeface="Times New Roman"/>
                <a:cs typeface="Times New Roman"/>
              </a:rPr>
              <a:t>The</a:t>
            </a:r>
            <a:r>
              <a:rPr dirty="0" sz="26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6FC0"/>
                </a:solidFill>
                <a:latin typeface="Times New Roman"/>
                <a:cs typeface="Times New Roman"/>
              </a:rPr>
              <a:t>goal</a:t>
            </a:r>
            <a:r>
              <a:rPr dirty="0" sz="2600" spc="-2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dirty="0" sz="2600" spc="-1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6FC0"/>
                </a:solidFill>
                <a:latin typeface="Times New Roman"/>
                <a:cs typeface="Times New Roman"/>
              </a:rPr>
              <a:t>the CMMI</a:t>
            </a:r>
            <a:r>
              <a:rPr dirty="0" sz="2600" spc="-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dirty="0" sz="2600" spc="-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dirty="0" sz="2600" spc="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6FC0"/>
                </a:solidFill>
                <a:latin typeface="Times New Roman"/>
                <a:cs typeface="Times New Roman"/>
              </a:rPr>
              <a:t>create</a:t>
            </a:r>
            <a:r>
              <a:rPr dirty="0" sz="2600" spc="-1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006FC0"/>
                </a:solidFill>
                <a:latin typeface="Times New Roman"/>
                <a:cs typeface="Times New Roman"/>
              </a:rPr>
              <a:t>reliable </a:t>
            </a:r>
            <a:r>
              <a:rPr dirty="0" sz="2600">
                <a:solidFill>
                  <a:srgbClr val="006FC0"/>
                </a:solidFill>
                <a:latin typeface="Times New Roman"/>
                <a:cs typeface="Times New Roman"/>
              </a:rPr>
              <a:t>environments,</a:t>
            </a:r>
            <a:r>
              <a:rPr dirty="0" sz="2600" spc="-3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6FC0"/>
                </a:solidFill>
                <a:latin typeface="Times New Roman"/>
                <a:cs typeface="Times New Roman"/>
              </a:rPr>
              <a:t>where </a:t>
            </a:r>
            <a:r>
              <a:rPr dirty="0" sz="2600" spc="-63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6FC0"/>
                </a:solidFill>
                <a:latin typeface="Times New Roman"/>
                <a:cs typeface="Times New Roman"/>
              </a:rPr>
              <a:t>products, </a:t>
            </a:r>
            <a:r>
              <a:rPr dirty="0" sz="2600" spc="-5">
                <a:solidFill>
                  <a:srgbClr val="006FC0"/>
                </a:solidFill>
                <a:latin typeface="Times New Roman"/>
                <a:cs typeface="Times New Roman"/>
              </a:rPr>
              <a:t>services </a:t>
            </a:r>
            <a:r>
              <a:rPr dirty="0" sz="260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dirty="0" sz="2600" spc="-5">
                <a:solidFill>
                  <a:srgbClr val="006FC0"/>
                </a:solidFill>
                <a:latin typeface="Times New Roman"/>
                <a:cs typeface="Times New Roman"/>
              </a:rPr>
              <a:t>departments </a:t>
            </a:r>
            <a:r>
              <a:rPr dirty="0" sz="2600">
                <a:solidFill>
                  <a:srgbClr val="006FC0"/>
                </a:solidFill>
                <a:latin typeface="Times New Roman"/>
                <a:cs typeface="Times New Roman"/>
              </a:rPr>
              <a:t>are proactive, </a:t>
            </a:r>
            <a:r>
              <a:rPr dirty="0" sz="2600" spc="-10">
                <a:solidFill>
                  <a:srgbClr val="006FC0"/>
                </a:solidFill>
                <a:latin typeface="Times New Roman"/>
                <a:cs typeface="Times New Roman"/>
              </a:rPr>
              <a:t>efficient </a:t>
            </a:r>
            <a:r>
              <a:rPr dirty="0" sz="260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dirty="0" sz="2600" spc="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006FC0"/>
                </a:solidFill>
                <a:latin typeface="Times New Roman"/>
                <a:cs typeface="Times New Roman"/>
              </a:rPr>
              <a:t>productive.</a:t>
            </a:r>
            <a:endParaRPr sz="26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16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600">
                <a:latin typeface="Times New Roman"/>
                <a:cs typeface="Times New Roman"/>
              </a:rPr>
              <a:t>There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are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three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appraisal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classes: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Class</a:t>
            </a:r>
            <a:r>
              <a:rPr dirty="0" sz="2600" spc="-1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 and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5">
                <a:latin typeface="Times New Roman"/>
                <a:cs typeface="Times New Roman"/>
              </a:rPr>
              <a:t>C.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637603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Software</a:t>
            </a:r>
            <a:r>
              <a:rPr dirty="0" spc="-150"/>
              <a:t> </a:t>
            </a:r>
            <a:r>
              <a:rPr dirty="0" spc="-90"/>
              <a:t>Process</a:t>
            </a:r>
            <a:r>
              <a:rPr dirty="0" spc="-145"/>
              <a:t> </a:t>
            </a:r>
            <a:r>
              <a:rPr dirty="0" spc="30"/>
              <a:t>Maturity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77974"/>
            <a:ext cx="966406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Software</a:t>
            </a:r>
            <a:r>
              <a:rPr dirty="0" sz="3200" spc="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maturity</a:t>
            </a:r>
            <a:r>
              <a:rPr dirty="0" sz="3200" spc="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extent</a:t>
            </a:r>
            <a:r>
              <a:rPr dirty="0" sz="3200" spc="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which</a:t>
            </a:r>
            <a:r>
              <a:rPr dirty="0" sz="3200" spc="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specific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explicitly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defined,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managed,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measured,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controlled,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effective.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27997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SCAMPI</a:t>
            </a:r>
            <a:r>
              <a:rPr dirty="0" spc="-195"/>
              <a:t> </a:t>
            </a:r>
            <a:r>
              <a:rPr dirty="0" spc="-16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90471"/>
            <a:ext cx="9355455" cy="401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150495" indent="-18288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most</a:t>
            </a:r>
            <a:r>
              <a:rPr dirty="0" sz="2800">
                <a:latin typeface="Times New Roman"/>
                <a:cs typeface="Times New Roman"/>
              </a:rPr>
              <a:t> rigorous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appraisal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method, SCAMPI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 spc="-10">
                <a:latin typeface="Times New Roman"/>
                <a:cs typeface="Times New Roman"/>
              </a:rPr>
              <a:t>most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useful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after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multiple processes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have been implemented.</a:t>
            </a:r>
            <a:endParaRPr sz="2800">
              <a:latin typeface="Times New Roman"/>
              <a:cs typeface="Times New Roman"/>
            </a:endParaRPr>
          </a:p>
          <a:p>
            <a:pPr marL="194945" marR="49530" indent="-18288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It</a:t>
            </a:r>
            <a:r>
              <a:rPr dirty="0" sz="2800">
                <a:latin typeface="Times New Roman"/>
                <a:cs typeface="Times New Roman"/>
              </a:rPr>
              <a:t> provides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benchmark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businesses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only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level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results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 </a:t>
            </a:r>
            <a:r>
              <a:rPr dirty="0" sz="2800" spc="-10">
                <a:latin typeface="Times New Roman"/>
                <a:cs typeface="Times New Roman"/>
              </a:rPr>
              <a:t>official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rating.</a:t>
            </a:r>
            <a:endParaRPr sz="28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50000"/>
              </a:lnSpc>
              <a:spcBef>
                <a:spcPts val="60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It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must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performed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 certified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lead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appraiser,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who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part of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on-site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appraisal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team.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281368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SCAMPI</a:t>
            </a:r>
            <a:r>
              <a:rPr dirty="0" spc="-195"/>
              <a:t> </a:t>
            </a:r>
            <a:r>
              <a:rPr dirty="0" spc="215"/>
              <a:t>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77974"/>
            <a:ext cx="9717405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5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This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appraisal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9B2C1F"/>
                </a:solidFill>
                <a:latin typeface="Times New Roman"/>
                <a:cs typeface="Times New Roman"/>
              </a:rPr>
              <a:t>less formal</a:t>
            </a:r>
            <a:r>
              <a:rPr dirty="0" sz="3200" spc="-35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9B2C1F"/>
                </a:solidFill>
                <a:latin typeface="Times New Roman"/>
                <a:cs typeface="Times New Roman"/>
              </a:rPr>
              <a:t>than</a:t>
            </a:r>
            <a:r>
              <a:rPr dirty="0" sz="3200" spc="5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SCAMPI</a:t>
            </a:r>
            <a:r>
              <a:rPr dirty="0" sz="3200" spc="-1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A; </a:t>
            </a:r>
            <a:r>
              <a:rPr dirty="0" sz="3200" spc="-10">
                <a:latin typeface="Times New Roman"/>
                <a:cs typeface="Times New Roman"/>
              </a:rPr>
              <a:t>it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helps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find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 </a:t>
            </a:r>
            <a:r>
              <a:rPr dirty="0" sz="3200" spc="-10">
                <a:latin typeface="Times New Roman"/>
                <a:cs typeface="Times New Roman"/>
              </a:rPr>
              <a:t>target </a:t>
            </a:r>
            <a:r>
              <a:rPr dirty="0" sz="3200">
                <a:latin typeface="Times New Roman"/>
                <a:cs typeface="Times New Roman"/>
              </a:rPr>
              <a:t>CMMI maturity level, predict success for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evaluated practices and give the business a </a:t>
            </a:r>
            <a:r>
              <a:rPr dirty="0" sz="3200">
                <a:solidFill>
                  <a:srgbClr val="9B2C1F"/>
                </a:solidFill>
                <a:latin typeface="Times New Roman"/>
                <a:cs typeface="Times New Roman"/>
              </a:rPr>
              <a:t>better idea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where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they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stand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maturity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process.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27127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SCAMPI</a:t>
            </a:r>
            <a:r>
              <a:rPr dirty="0" spc="-195"/>
              <a:t> </a:t>
            </a:r>
            <a:r>
              <a:rPr dirty="0" spc="-575"/>
              <a:t>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800240"/>
            <a:ext cx="9880600" cy="4438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318770" indent="-182880">
              <a:lnSpc>
                <a:spcPct val="1401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appraisal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5">
                <a:solidFill>
                  <a:srgbClr val="9B2C1F"/>
                </a:solidFill>
                <a:latin typeface="Times New Roman"/>
                <a:cs typeface="Times New Roman"/>
              </a:rPr>
              <a:t>shorter, </a:t>
            </a:r>
            <a:r>
              <a:rPr dirty="0" sz="2800" spc="-5">
                <a:solidFill>
                  <a:srgbClr val="9B2C1F"/>
                </a:solidFill>
                <a:latin typeface="Times New Roman"/>
                <a:cs typeface="Times New Roman"/>
              </a:rPr>
              <a:t>more</a:t>
            </a:r>
            <a:r>
              <a:rPr dirty="0" sz="2800" spc="1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9B2C1F"/>
                </a:solidFill>
                <a:latin typeface="Times New Roman"/>
                <a:cs typeface="Times New Roman"/>
              </a:rPr>
              <a:t>flexible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9B2C1F"/>
                </a:solidFill>
                <a:latin typeface="Times New Roman"/>
                <a:cs typeface="Times New Roman"/>
              </a:rPr>
              <a:t>less</a:t>
            </a:r>
            <a:r>
              <a:rPr dirty="0" sz="2800" spc="-1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9B2C1F"/>
                </a:solidFill>
                <a:latin typeface="Times New Roman"/>
                <a:cs typeface="Times New Roman"/>
              </a:rPr>
              <a:t>expensive </a:t>
            </a:r>
            <a:r>
              <a:rPr dirty="0" sz="2800" spc="-685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Class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B.</a:t>
            </a:r>
            <a:endParaRPr sz="28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40000"/>
              </a:lnSpc>
              <a:spcBef>
                <a:spcPts val="60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40">
                <a:latin typeface="Times New Roman"/>
                <a:cs typeface="Times New Roman"/>
              </a:rPr>
              <a:t>It’s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designed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9B2C1F"/>
                </a:solidFill>
                <a:latin typeface="Times New Roman"/>
                <a:cs typeface="Times New Roman"/>
              </a:rPr>
              <a:t>quickly</a:t>
            </a:r>
            <a:r>
              <a:rPr dirty="0" sz="2800" spc="-15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9B2C1F"/>
                </a:solidFill>
                <a:latin typeface="Times New Roman"/>
                <a:cs typeface="Times New Roman"/>
              </a:rPr>
              <a:t>assess</a:t>
            </a:r>
            <a:r>
              <a:rPr dirty="0" sz="2800" spc="1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business’s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established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practices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and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how those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will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integrate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align with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CMMI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practices.</a:t>
            </a:r>
            <a:endParaRPr sz="2800">
              <a:latin typeface="Times New Roman"/>
              <a:cs typeface="Times New Roman"/>
            </a:endParaRPr>
          </a:p>
          <a:p>
            <a:pPr marL="194945" marR="692150" indent="-182880">
              <a:lnSpc>
                <a:spcPct val="1400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It </a:t>
            </a:r>
            <a:r>
              <a:rPr dirty="0" sz="2800" spc="-10">
                <a:latin typeface="Times New Roman"/>
                <a:cs typeface="Times New Roman"/>
              </a:rPr>
              <a:t>can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5">
                <a:latin typeface="Times New Roman"/>
                <a:cs typeface="Times New Roman"/>
              </a:rPr>
              <a:t>used at a </a:t>
            </a:r>
            <a:r>
              <a:rPr dirty="0" sz="2800">
                <a:solidFill>
                  <a:srgbClr val="9B2C1F"/>
                </a:solidFill>
                <a:latin typeface="Times New Roman"/>
                <a:cs typeface="Times New Roman"/>
              </a:rPr>
              <a:t>high-level </a:t>
            </a:r>
            <a:r>
              <a:rPr dirty="0" sz="2800" spc="-5">
                <a:solidFill>
                  <a:srgbClr val="9B2C1F"/>
                </a:solidFill>
                <a:latin typeface="Times New Roman"/>
                <a:cs typeface="Times New Roman"/>
              </a:rPr>
              <a:t>or micro-level</a:t>
            </a:r>
            <a:r>
              <a:rPr dirty="0" sz="2800" spc="-5">
                <a:latin typeface="Times New Roman"/>
                <a:cs typeface="Times New Roman"/>
              </a:rPr>
              <a:t>, to address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organizational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issues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smaller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departmental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issues.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94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It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9B2C1F"/>
                </a:solidFill>
                <a:latin typeface="Times New Roman"/>
                <a:cs typeface="Times New Roman"/>
              </a:rPr>
              <a:t>involves</a:t>
            </a:r>
            <a:r>
              <a:rPr dirty="0" sz="2800" spc="-3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9B2C1F"/>
                </a:solidFill>
                <a:latin typeface="Times New Roman"/>
                <a:cs typeface="Times New Roman"/>
              </a:rPr>
              <a:t>more risk</a:t>
            </a:r>
            <a:r>
              <a:rPr dirty="0" sz="2800" spc="10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9B2C1F"/>
                </a:solidFill>
                <a:latin typeface="Times New Roman"/>
                <a:cs typeface="Times New Roman"/>
              </a:rPr>
              <a:t>than</a:t>
            </a:r>
            <a:r>
              <a:rPr dirty="0" sz="2800" spc="5">
                <a:solidFill>
                  <a:srgbClr val="9B2C1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Class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B,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but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40">
                <a:latin typeface="Times New Roman"/>
                <a:cs typeface="Times New Roman"/>
              </a:rPr>
              <a:t>it’s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9B2C1F"/>
                </a:solidFill>
                <a:latin typeface="Times New Roman"/>
                <a:cs typeface="Times New Roman"/>
              </a:rPr>
              <a:t>more cost-effective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69640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10"/>
              <a:t>C</a:t>
            </a:r>
            <a:r>
              <a:rPr dirty="0" spc="-190"/>
              <a:t>M</a:t>
            </a:r>
            <a:r>
              <a:rPr dirty="0" spc="-200"/>
              <a:t>M</a:t>
            </a:r>
            <a:r>
              <a:rPr dirty="0" spc="340"/>
              <a:t>I</a:t>
            </a:r>
            <a:r>
              <a:rPr dirty="0" spc="-905"/>
              <a:t>’</a:t>
            </a:r>
            <a:r>
              <a:rPr dirty="0" spc="-195"/>
              <a:t>s</a:t>
            </a:r>
            <a:r>
              <a:rPr dirty="0" spc="-140"/>
              <a:t> </a:t>
            </a:r>
            <a:r>
              <a:rPr dirty="0" spc="55"/>
              <a:t>f</a:t>
            </a:r>
            <a:r>
              <a:rPr dirty="0" spc="165"/>
              <a:t>i</a:t>
            </a:r>
            <a:r>
              <a:rPr dirty="0" spc="-370"/>
              <a:t>v</a:t>
            </a:r>
            <a:r>
              <a:rPr dirty="0" spc="-215"/>
              <a:t>e</a:t>
            </a:r>
            <a:r>
              <a:rPr dirty="0" spc="-125"/>
              <a:t> </a:t>
            </a:r>
            <a:r>
              <a:rPr dirty="0" spc="-190"/>
              <a:t>M</a:t>
            </a:r>
            <a:r>
              <a:rPr dirty="0" spc="50"/>
              <a:t>a</a:t>
            </a:r>
            <a:r>
              <a:rPr dirty="0" spc="120"/>
              <a:t>t</a:t>
            </a:r>
            <a:r>
              <a:rPr dirty="0" spc="45"/>
              <a:t>u</a:t>
            </a:r>
            <a:r>
              <a:rPr dirty="0" spc="235"/>
              <a:t>r</a:t>
            </a:r>
            <a:r>
              <a:rPr dirty="0" spc="150"/>
              <a:t>i</a:t>
            </a:r>
            <a:r>
              <a:rPr dirty="0" spc="105"/>
              <a:t>t</a:t>
            </a:r>
            <a:r>
              <a:rPr dirty="0" spc="-240"/>
              <a:t>y</a:t>
            </a:r>
            <a:r>
              <a:rPr dirty="0" spc="-160"/>
              <a:t> </a:t>
            </a:r>
            <a:r>
              <a:rPr dirty="0" spc="280"/>
              <a:t>L</a:t>
            </a:r>
            <a:r>
              <a:rPr dirty="0" spc="-245"/>
              <a:t>e</a:t>
            </a:r>
            <a:r>
              <a:rPr dirty="0" spc="-370"/>
              <a:t>v</a:t>
            </a:r>
            <a:r>
              <a:rPr dirty="0" spc="-245"/>
              <a:t>e</a:t>
            </a:r>
            <a:r>
              <a:rPr dirty="0" spc="140"/>
              <a:t>l</a:t>
            </a:r>
            <a:r>
              <a:rPr dirty="0" spc="-195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802338"/>
            <a:ext cx="9600565" cy="4568825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5"/>
              </a:spcBef>
              <a:buClr>
                <a:srgbClr val="D24717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2400" b="1">
                <a:latin typeface="Times New Roman"/>
                <a:cs typeface="Times New Roman"/>
              </a:rPr>
              <a:t>Init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al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viewed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unpredic</a:t>
            </a:r>
            <a:r>
              <a:rPr dirty="0" sz="2400" spc="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ab</a:t>
            </a:r>
            <a:r>
              <a:rPr dirty="0" sz="2400" spc="-10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react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sz="2400" spc="-1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stage,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Times New Roman"/>
                <a:cs typeface="Times New Roman"/>
              </a:rPr>
              <a:t>“work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completed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it’s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often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delayed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budget.”</a:t>
            </a:r>
            <a:endParaRPr sz="2400">
              <a:latin typeface="Times New Roman"/>
              <a:cs typeface="Times New Roman"/>
            </a:endParaRPr>
          </a:p>
          <a:p>
            <a:pPr marL="469265" marR="172720" indent="-457200">
              <a:lnSpc>
                <a:spcPct val="150100"/>
              </a:lnSpc>
              <a:spcBef>
                <a:spcPts val="600"/>
              </a:spcBef>
              <a:buClr>
                <a:srgbClr val="D24717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Managed: </a:t>
            </a:r>
            <a:r>
              <a:rPr dirty="0" sz="2400" spc="-20">
                <a:latin typeface="Times New Roman"/>
                <a:cs typeface="Times New Roman"/>
              </a:rPr>
              <a:t>There’s </a:t>
            </a:r>
            <a:r>
              <a:rPr dirty="0" sz="2400">
                <a:latin typeface="Times New Roman"/>
                <a:cs typeface="Times New Roman"/>
              </a:rPr>
              <a:t>a level of project </a:t>
            </a:r>
            <a:r>
              <a:rPr dirty="0" sz="2400" spc="-5">
                <a:latin typeface="Times New Roman"/>
                <a:cs typeface="Times New Roman"/>
              </a:rPr>
              <a:t>management </a:t>
            </a:r>
            <a:r>
              <a:rPr dirty="0" sz="2400">
                <a:latin typeface="Times New Roman"/>
                <a:cs typeface="Times New Roman"/>
              </a:rPr>
              <a:t>achieved. </a:t>
            </a:r>
            <a:r>
              <a:rPr dirty="0" sz="2400" spc="-5">
                <a:latin typeface="Times New Roman"/>
                <a:cs typeface="Times New Roman"/>
              </a:rPr>
              <a:t>Projects </a:t>
            </a:r>
            <a:r>
              <a:rPr dirty="0" sz="2400">
                <a:latin typeface="Times New Roman"/>
                <a:cs typeface="Times New Roman"/>
              </a:rPr>
              <a:t>are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“planned,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performed,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measured</a:t>
            </a:r>
            <a:r>
              <a:rPr dirty="0" sz="2400">
                <a:latin typeface="Times New Roman"/>
                <a:cs typeface="Times New Roman"/>
              </a:rPr>
              <a:t> 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controlled”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 this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still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issues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address.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50000"/>
              </a:lnSpc>
              <a:spcBef>
                <a:spcPts val="600"/>
              </a:spcBef>
              <a:buClr>
                <a:srgbClr val="D24717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 spc="-5" b="1">
                <a:latin typeface="Times New Roman"/>
                <a:cs typeface="Times New Roman"/>
              </a:rPr>
              <a:t>Defined: </a:t>
            </a:r>
            <a:r>
              <a:rPr dirty="0" sz="2400" spc="-5">
                <a:latin typeface="Times New Roman"/>
                <a:cs typeface="Times New Roman"/>
              </a:rPr>
              <a:t>At </a:t>
            </a:r>
            <a:r>
              <a:rPr dirty="0" sz="2400">
                <a:latin typeface="Times New Roman"/>
                <a:cs typeface="Times New Roman"/>
              </a:rPr>
              <a:t>this stage, </a:t>
            </a:r>
            <a:r>
              <a:rPr dirty="0" sz="2400" spc="-5">
                <a:latin typeface="Times New Roman"/>
                <a:cs typeface="Times New Roman"/>
              </a:rPr>
              <a:t>organizations </a:t>
            </a:r>
            <a:r>
              <a:rPr dirty="0" sz="2400">
                <a:latin typeface="Times New Roman"/>
                <a:cs typeface="Times New Roman"/>
              </a:rPr>
              <a:t>are </a:t>
            </a:r>
            <a:r>
              <a:rPr dirty="0" sz="2400" spc="-5">
                <a:latin typeface="Times New Roman"/>
                <a:cs typeface="Times New Roman"/>
              </a:rPr>
              <a:t>more </a:t>
            </a:r>
            <a:r>
              <a:rPr dirty="0" sz="2400">
                <a:latin typeface="Times New Roman"/>
                <a:cs typeface="Times New Roman"/>
              </a:rPr>
              <a:t>proactive than reactive.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There’s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set</a:t>
            </a:r>
            <a:r>
              <a:rPr dirty="0" sz="2400">
                <a:latin typeface="Times New Roman"/>
                <a:cs typeface="Times New Roman"/>
              </a:rPr>
              <a:t> of </a:t>
            </a:r>
            <a:r>
              <a:rPr dirty="0" sz="2400" spc="-5">
                <a:latin typeface="Times New Roman"/>
                <a:cs typeface="Times New Roman"/>
              </a:rPr>
              <a:t>“organization-wide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standards”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“provide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guidance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across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projects,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portfolios.”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373761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40"/>
              <a:t>…</a:t>
            </a:r>
            <a:r>
              <a:rPr dirty="0" spc="-610"/>
              <a:t>C</a:t>
            </a:r>
            <a:r>
              <a:rPr dirty="0" spc="-190"/>
              <a:t>M</a:t>
            </a:r>
            <a:r>
              <a:rPr dirty="0" spc="-200"/>
              <a:t>M</a:t>
            </a:r>
            <a:r>
              <a:rPr dirty="0" spc="390"/>
              <a:t>I</a:t>
            </a:r>
            <a:r>
              <a:rPr dirty="0" spc="-145"/>
              <a:t> </a:t>
            </a:r>
            <a:r>
              <a:rPr dirty="0" spc="280"/>
              <a:t>L</a:t>
            </a:r>
            <a:r>
              <a:rPr dirty="0" spc="-245"/>
              <a:t>e</a:t>
            </a:r>
            <a:r>
              <a:rPr dirty="0" spc="-370"/>
              <a:t>v</a:t>
            </a:r>
            <a:r>
              <a:rPr dirty="0" spc="-245"/>
              <a:t>e</a:t>
            </a:r>
            <a:r>
              <a:rPr dirty="0" spc="125"/>
              <a:t>l</a:t>
            </a:r>
            <a:r>
              <a:rPr dirty="0" spc="-195"/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6260" marR="5080" indent="-457200">
              <a:lnSpc>
                <a:spcPct val="140000"/>
              </a:lnSpc>
              <a:spcBef>
                <a:spcPts val="100"/>
              </a:spcBef>
              <a:buClr>
                <a:srgbClr val="D24717"/>
              </a:buClr>
              <a:buAutoNum type="arabicPeriod" startAt="4"/>
              <a:tabLst>
                <a:tab pos="556260" algn="l"/>
                <a:tab pos="556895" algn="l"/>
              </a:tabLst>
            </a:pPr>
            <a:r>
              <a:rPr dirty="0" b="1">
                <a:latin typeface="Times New Roman"/>
                <a:cs typeface="Times New Roman"/>
              </a:rPr>
              <a:t>Quantitatively</a:t>
            </a:r>
            <a:r>
              <a:rPr dirty="0" spc="-45" b="1">
                <a:latin typeface="Times New Roman"/>
                <a:cs typeface="Times New Roman"/>
              </a:rPr>
              <a:t> </a:t>
            </a:r>
            <a:r>
              <a:rPr dirty="0" b="1">
                <a:latin typeface="Times New Roman"/>
                <a:cs typeface="Times New Roman"/>
              </a:rPr>
              <a:t>managed:</a:t>
            </a:r>
            <a:r>
              <a:rPr dirty="0" spc="-35" b="1">
                <a:latin typeface="Times New Roman"/>
                <a:cs typeface="Times New Roman"/>
              </a:rPr>
              <a:t> </a:t>
            </a:r>
            <a:r>
              <a:rPr dirty="0"/>
              <a:t>This </a:t>
            </a:r>
            <a:r>
              <a:rPr dirty="0" spc="-5"/>
              <a:t>stage</a:t>
            </a:r>
            <a:r>
              <a:rPr dirty="0" spc="-20"/>
              <a:t> </a:t>
            </a:r>
            <a:r>
              <a:rPr dirty="0" spc="-5"/>
              <a:t>is</a:t>
            </a:r>
            <a:r>
              <a:rPr dirty="0"/>
              <a:t> </a:t>
            </a:r>
            <a:r>
              <a:rPr dirty="0" spc="-10"/>
              <a:t>more</a:t>
            </a:r>
            <a:r>
              <a:rPr dirty="0" spc="10"/>
              <a:t> </a:t>
            </a:r>
            <a:r>
              <a:rPr dirty="0" spc="-5"/>
              <a:t>measured</a:t>
            </a:r>
            <a:r>
              <a:rPr dirty="0" spc="-20"/>
              <a:t> </a:t>
            </a:r>
            <a:r>
              <a:rPr dirty="0"/>
              <a:t>and controlled.</a:t>
            </a:r>
            <a:r>
              <a:rPr dirty="0" spc="-80"/>
              <a:t> </a:t>
            </a:r>
            <a:r>
              <a:rPr dirty="0"/>
              <a:t>The </a:t>
            </a:r>
            <a:r>
              <a:rPr dirty="0" spc="-585"/>
              <a:t> </a:t>
            </a:r>
            <a:r>
              <a:rPr dirty="0" spc="-5"/>
              <a:t>organization is working </a:t>
            </a:r>
            <a:r>
              <a:rPr dirty="0" spc="-20"/>
              <a:t>off </a:t>
            </a:r>
            <a:r>
              <a:rPr dirty="0" spc="-5"/>
              <a:t>quantitative </a:t>
            </a:r>
            <a:r>
              <a:rPr dirty="0"/>
              <a:t>data to </a:t>
            </a:r>
            <a:r>
              <a:rPr dirty="0" spc="-5"/>
              <a:t>determine </a:t>
            </a:r>
            <a:r>
              <a:rPr dirty="0"/>
              <a:t>predictable </a:t>
            </a:r>
            <a:r>
              <a:rPr dirty="0" spc="5"/>
              <a:t> </a:t>
            </a:r>
            <a:r>
              <a:rPr dirty="0"/>
              <a:t>processes that align with stakeholder needs. The business </a:t>
            </a:r>
            <a:r>
              <a:rPr dirty="0" spc="-5"/>
              <a:t>is </a:t>
            </a:r>
            <a:r>
              <a:rPr dirty="0"/>
              <a:t>ahead of </a:t>
            </a:r>
            <a:r>
              <a:rPr dirty="0" spc="-5"/>
              <a:t>risks, </a:t>
            </a:r>
            <a:r>
              <a:rPr dirty="0"/>
              <a:t> with</a:t>
            </a:r>
            <a:r>
              <a:rPr dirty="0" spc="-10"/>
              <a:t> </a:t>
            </a:r>
            <a:r>
              <a:rPr dirty="0" spc="-5"/>
              <a:t>more</a:t>
            </a:r>
            <a:r>
              <a:rPr dirty="0" spc="10"/>
              <a:t> </a:t>
            </a:r>
            <a:r>
              <a:rPr dirty="0"/>
              <a:t>data-driven</a:t>
            </a:r>
            <a:r>
              <a:rPr dirty="0" spc="-40"/>
              <a:t> </a:t>
            </a:r>
            <a:r>
              <a:rPr dirty="0"/>
              <a:t>insight</a:t>
            </a:r>
            <a:r>
              <a:rPr dirty="0" spc="-20"/>
              <a:t> </a:t>
            </a:r>
            <a:r>
              <a:rPr dirty="0"/>
              <a:t>into</a:t>
            </a:r>
            <a:r>
              <a:rPr dirty="0" spc="-25"/>
              <a:t> </a:t>
            </a:r>
            <a:r>
              <a:rPr dirty="0" spc="-5"/>
              <a:t>process</a:t>
            </a:r>
            <a:r>
              <a:rPr dirty="0"/>
              <a:t> </a:t>
            </a:r>
            <a:r>
              <a:rPr dirty="0" spc="-5"/>
              <a:t>deficiencies.</a:t>
            </a:r>
          </a:p>
          <a:p>
            <a:pPr marL="556260" marR="285115" indent="-457200">
              <a:lnSpc>
                <a:spcPct val="140000"/>
              </a:lnSpc>
              <a:spcBef>
                <a:spcPts val="600"/>
              </a:spcBef>
              <a:buClr>
                <a:srgbClr val="D24717"/>
              </a:buClr>
              <a:buAutoNum type="arabicPeriod" startAt="4"/>
              <a:tabLst>
                <a:tab pos="556260" algn="l"/>
                <a:tab pos="556895" algn="l"/>
              </a:tabLst>
            </a:pPr>
            <a:r>
              <a:rPr dirty="0" spc="-5" b="1">
                <a:latin typeface="Times New Roman"/>
                <a:cs typeface="Times New Roman"/>
              </a:rPr>
              <a:t>Optimizing: </a:t>
            </a:r>
            <a:r>
              <a:rPr dirty="0" spc="-5"/>
              <a:t>Here, </a:t>
            </a:r>
            <a:r>
              <a:rPr dirty="0"/>
              <a:t>an </a:t>
            </a:r>
            <a:r>
              <a:rPr dirty="0" spc="-15"/>
              <a:t>organization’s </a:t>
            </a:r>
            <a:r>
              <a:rPr dirty="0"/>
              <a:t>processes are </a:t>
            </a:r>
            <a:r>
              <a:rPr dirty="0" spc="-5"/>
              <a:t>stable </a:t>
            </a:r>
            <a:r>
              <a:rPr dirty="0"/>
              <a:t>and flexible. </a:t>
            </a:r>
            <a:r>
              <a:rPr dirty="0" spc="-5"/>
              <a:t>At </a:t>
            </a:r>
            <a:r>
              <a:rPr dirty="0" spc="-585"/>
              <a:t> </a:t>
            </a:r>
            <a:r>
              <a:rPr dirty="0"/>
              <a:t>this</a:t>
            </a:r>
            <a:r>
              <a:rPr dirty="0" spc="-15"/>
              <a:t> </a:t>
            </a:r>
            <a:r>
              <a:rPr dirty="0"/>
              <a:t>final</a:t>
            </a:r>
            <a:r>
              <a:rPr dirty="0" spc="-20"/>
              <a:t> </a:t>
            </a:r>
            <a:r>
              <a:rPr dirty="0"/>
              <a:t>stage,</a:t>
            </a:r>
            <a:r>
              <a:rPr dirty="0" spc="-10"/>
              <a:t> </a:t>
            </a:r>
            <a:r>
              <a:rPr dirty="0"/>
              <a:t>an</a:t>
            </a:r>
            <a:r>
              <a:rPr dirty="0" spc="-10"/>
              <a:t> </a:t>
            </a:r>
            <a:r>
              <a:rPr dirty="0" spc="-5"/>
              <a:t>organization</a:t>
            </a:r>
            <a:r>
              <a:rPr dirty="0" spc="-40"/>
              <a:t> </a:t>
            </a:r>
            <a:r>
              <a:rPr dirty="0" spc="-5"/>
              <a:t>will </a:t>
            </a:r>
            <a:r>
              <a:rPr dirty="0"/>
              <a:t>be</a:t>
            </a:r>
            <a:r>
              <a:rPr dirty="0" spc="-10"/>
              <a:t> </a:t>
            </a:r>
            <a:r>
              <a:rPr dirty="0"/>
              <a:t>in constant</a:t>
            </a:r>
            <a:r>
              <a:rPr dirty="0" spc="-30"/>
              <a:t> </a:t>
            </a:r>
            <a:r>
              <a:rPr dirty="0"/>
              <a:t>state</a:t>
            </a:r>
            <a:r>
              <a:rPr dirty="0" spc="-25"/>
              <a:t> </a:t>
            </a:r>
            <a:r>
              <a:rPr dirty="0"/>
              <a:t>of </a:t>
            </a:r>
            <a:r>
              <a:rPr dirty="0" spc="-5"/>
              <a:t>improving</a:t>
            </a:r>
            <a:r>
              <a:rPr dirty="0" spc="-15"/>
              <a:t> </a:t>
            </a:r>
            <a:r>
              <a:rPr dirty="0"/>
              <a:t>and </a:t>
            </a:r>
            <a:r>
              <a:rPr dirty="0" spc="-585"/>
              <a:t> </a:t>
            </a:r>
            <a:r>
              <a:rPr dirty="0"/>
              <a:t>responding to changes or other opportunities. The </a:t>
            </a:r>
            <a:r>
              <a:rPr dirty="0" spc="-5"/>
              <a:t>organization </a:t>
            </a:r>
            <a:r>
              <a:rPr dirty="0"/>
              <a:t>is stable, </a:t>
            </a:r>
            <a:r>
              <a:rPr dirty="0" spc="5"/>
              <a:t> </a:t>
            </a:r>
            <a:r>
              <a:rPr dirty="0" spc="-5"/>
              <a:t>which </a:t>
            </a:r>
            <a:r>
              <a:rPr dirty="0"/>
              <a:t>allows for </a:t>
            </a:r>
            <a:r>
              <a:rPr dirty="0" spc="-5"/>
              <a:t>more </a:t>
            </a:r>
            <a:r>
              <a:rPr dirty="0"/>
              <a:t>“agility and innovation,” in a predictable </a:t>
            </a:r>
            <a:r>
              <a:rPr dirty="0" spc="5"/>
              <a:t> </a:t>
            </a:r>
            <a:r>
              <a:rPr dirty="0" spc="-5"/>
              <a:t>environment.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82421"/>
            <a:ext cx="96259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5"/>
              <a:t>People</a:t>
            </a:r>
            <a:r>
              <a:rPr dirty="0" sz="4400" spc="-165"/>
              <a:t> </a:t>
            </a:r>
            <a:r>
              <a:rPr dirty="0" sz="4400" spc="-50"/>
              <a:t>Capability</a:t>
            </a:r>
            <a:r>
              <a:rPr dirty="0" sz="4400" spc="-150"/>
              <a:t> </a:t>
            </a:r>
            <a:r>
              <a:rPr dirty="0" sz="4400" spc="25"/>
              <a:t>Maturity</a:t>
            </a:r>
            <a:r>
              <a:rPr dirty="0" sz="4400" spc="-150"/>
              <a:t> </a:t>
            </a:r>
            <a:r>
              <a:rPr dirty="0" sz="4400" spc="-120"/>
              <a:t>Model</a:t>
            </a:r>
            <a:r>
              <a:rPr dirty="0" sz="4400" spc="-140"/>
              <a:t> </a:t>
            </a:r>
            <a:r>
              <a:rPr dirty="0" sz="4400" spc="-80"/>
              <a:t>(PCMM)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802338"/>
            <a:ext cx="9674225" cy="4568825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54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400" spc="-5">
                <a:latin typeface="Times New Roman"/>
                <a:cs typeface="Times New Roman"/>
              </a:rPr>
              <a:t>PCMM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maturity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structure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focuses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continuously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improving </a:t>
            </a:r>
            <a:r>
              <a:rPr dirty="0" sz="240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  <a:spcBef>
                <a:spcPts val="1440"/>
              </a:spcBef>
            </a:pPr>
            <a:r>
              <a:rPr dirty="0" sz="2400" spc="-5">
                <a:latin typeface="Times New Roman"/>
                <a:cs typeface="Times New Roman"/>
              </a:rPr>
              <a:t>management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development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human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assets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an</a:t>
            </a:r>
            <a:r>
              <a:rPr dirty="0" sz="2400" spc="-5">
                <a:latin typeface="Times New Roman"/>
                <a:cs typeface="Times New Roman"/>
              </a:rPr>
              <a:t> organization.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501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400">
                <a:latin typeface="Times New Roman"/>
                <a:cs typeface="Times New Roman"/>
              </a:rPr>
              <a:t>It </a:t>
            </a:r>
            <a:r>
              <a:rPr dirty="0" sz="2400" spc="-5">
                <a:latin typeface="Times New Roman"/>
                <a:cs typeface="Times New Roman"/>
              </a:rPr>
              <a:t>defines </a:t>
            </a:r>
            <a:r>
              <a:rPr dirty="0" sz="2400">
                <a:latin typeface="Times New Roman"/>
                <a:cs typeface="Times New Roman"/>
              </a:rPr>
              <a:t>an evolutionary </a:t>
            </a:r>
            <a:r>
              <a:rPr dirty="0" sz="2400" spc="-5">
                <a:latin typeface="Times New Roman"/>
                <a:cs typeface="Times New Roman"/>
              </a:rPr>
              <a:t>improvement </a:t>
            </a:r>
            <a:r>
              <a:rPr dirty="0" sz="2400">
                <a:latin typeface="Times New Roman"/>
                <a:cs typeface="Times New Roman"/>
              </a:rPr>
              <a:t>path </a:t>
            </a:r>
            <a:r>
              <a:rPr dirty="0" sz="2400" spc="-5">
                <a:latin typeface="Times New Roman"/>
                <a:cs typeface="Times New Roman"/>
              </a:rPr>
              <a:t>from Adhoc, </a:t>
            </a:r>
            <a:r>
              <a:rPr dirty="0" sz="2400">
                <a:latin typeface="Times New Roman"/>
                <a:cs typeface="Times New Roman"/>
              </a:rPr>
              <a:t>inconsistently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performed </a:t>
            </a:r>
            <a:r>
              <a:rPr dirty="0" sz="2400">
                <a:latin typeface="Times New Roman"/>
                <a:cs typeface="Times New Roman"/>
              </a:rPr>
              <a:t>practices,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mature, </a:t>
            </a:r>
            <a:r>
              <a:rPr dirty="0" sz="2400">
                <a:latin typeface="Times New Roman"/>
                <a:cs typeface="Times New Roman"/>
              </a:rPr>
              <a:t>disciplined,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continuously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improving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development </a:t>
            </a:r>
            <a:r>
              <a:rPr dirty="0" sz="2400">
                <a:latin typeface="Times New Roman"/>
                <a:cs typeface="Times New Roman"/>
              </a:rPr>
              <a:t>of the knowledge, skills, and </a:t>
            </a:r>
            <a:r>
              <a:rPr dirty="0" sz="2400" spc="-5">
                <a:latin typeface="Times New Roman"/>
                <a:cs typeface="Times New Roman"/>
              </a:rPr>
              <a:t>motivation </a:t>
            </a:r>
            <a:r>
              <a:rPr dirty="0" sz="2400">
                <a:latin typeface="Times New Roman"/>
                <a:cs typeface="Times New Roman"/>
              </a:rPr>
              <a:t>of the </a:t>
            </a:r>
            <a:r>
              <a:rPr dirty="0" sz="2400" spc="-5">
                <a:latin typeface="Times New Roman"/>
                <a:cs typeface="Times New Roman"/>
              </a:rPr>
              <a:t>workforce </a:t>
            </a:r>
            <a:r>
              <a:rPr dirty="0" sz="2400">
                <a:latin typeface="Times New Roman"/>
                <a:cs typeface="Times New Roman"/>
              </a:rPr>
              <a:t>that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enhances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strategic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business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performance.</a:t>
            </a:r>
            <a:endParaRPr sz="2400">
              <a:latin typeface="Times New Roman"/>
              <a:cs typeface="Times New Roman"/>
            </a:endParaRPr>
          </a:p>
          <a:p>
            <a:pPr marL="194945" marR="95885" indent="-182880">
              <a:lnSpc>
                <a:spcPct val="150100"/>
              </a:lnSpc>
              <a:spcBef>
                <a:spcPts val="595"/>
              </a:spcBef>
              <a:buClr>
                <a:srgbClr val="D24717"/>
              </a:buClr>
              <a:buFont typeface="Calibri"/>
              <a:buChar char="◦"/>
              <a:tabLst>
                <a:tab pos="271145" algn="l"/>
                <a:tab pos="271780" algn="l"/>
              </a:tabLst>
            </a:pPr>
            <a:r>
              <a:rPr dirty="0"/>
              <a:t>	</a:t>
            </a:r>
            <a:r>
              <a:rPr dirty="0" sz="2400" spc="-5">
                <a:latin typeface="Times New Roman"/>
                <a:cs typeface="Times New Roman"/>
              </a:rPr>
              <a:t>PCMM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framework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helps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organization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successfully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address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critical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people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797750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/>
              <a:t>Personal</a:t>
            </a:r>
            <a:r>
              <a:rPr dirty="0" spc="-185"/>
              <a:t> </a:t>
            </a:r>
            <a:r>
              <a:rPr dirty="0" spc="-80"/>
              <a:t>Software</a:t>
            </a:r>
            <a:r>
              <a:rPr dirty="0" spc="-145"/>
              <a:t> </a:t>
            </a:r>
            <a:r>
              <a:rPr dirty="0" spc="-90"/>
              <a:t>Process</a:t>
            </a:r>
            <a:r>
              <a:rPr dirty="0" spc="-160"/>
              <a:t> </a:t>
            </a:r>
            <a:r>
              <a:rPr dirty="0" spc="140"/>
              <a:t>(PSP)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800240"/>
            <a:ext cx="9874250" cy="4260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401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PSP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series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defined processes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allow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software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engineers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produce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high-quality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products on</a:t>
            </a:r>
            <a:r>
              <a:rPr dirty="0" sz="2800" spc="-10">
                <a:latin typeface="Times New Roman"/>
                <a:cs typeface="Times New Roman"/>
              </a:rPr>
              <a:t> time</a:t>
            </a:r>
            <a:r>
              <a:rPr dirty="0" sz="2800" spc="-5">
                <a:latin typeface="Times New Roman"/>
                <a:cs typeface="Times New Roman"/>
              </a:rPr>
              <a:t> and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within budget.</a:t>
            </a:r>
            <a:endParaRPr sz="2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95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2800" spc="-5">
                <a:latin typeface="Times New Roman"/>
                <a:cs typeface="Times New Roman"/>
              </a:rPr>
              <a:t>PSP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shows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engineers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how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to:</a:t>
            </a:r>
            <a:endParaRPr sz="2800">
              <a:latin typeface="Times New Roman"/>
              <a:cs typeface="Times New Roman"/>
            </a:endParaRPr>
          </a:p>
          <a:p>
            <a:pPr lvl="1" marL="621030" indent="-243840">
              <a:lnSpc>
                <a:spcPct val="100000"/>
              </a:lnSpc>
              <a:spcBef>
                <a:spcPts val="1840"/>
              </a:spcBef>
              <a:buClr>
                <a:srgbClr val="D24717"/>
              </a:buClr>
              <a:buSzPct val="95833"/>
              <a:buFont typeface="Wingdings"/>
              <a:buChar char=""/>
              <a:tabLst>
                <a:tab pos="621665" algn="l"/>
              </a:tabLst>
            </a:pPr>
            <a:r>
              <a:rPr dirty="0" sz="2400">
                <a:latin typeface="Times New Roman"/>
                <a:cs typeface="Times New Roman"/>
              </a:rPr>
              <a:t>Manage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quality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projects</a:t>
            </a:r>
            <a:endParaRPr sz="2400">
              <a:latin typeface="Times New Roman"/>
              <a:cs typeface="Times New Roman"/>
            </a:endParaRPr>
          </a:p>
          <a:p>
            <a:pPr lvl="1" marL="621030" indent="-243840">
              <a:lnSpc>
                <a:spcPct val="100000"/>
              </a:lnSpc>
              <a:spcBef>
                <a:spcPts val="1750"/>
              </a:spcBef>
              <a:buClr>
                <a:srgbClr val="D24717"/>
              </a:buClr>
              <a:buSzPct val="95833"/>
              <a:buFont typeface="Wingdings"/>
              <a:buChar char=""/>
              <a:tabLst>
                <a:tab pos="621665" algn="l"/>
              </a:tabLst>
            </a:pPr>
            <a:r>
              <a:rPr dirty="0" sz="2400">
                <a:latin typeface="Times New Roman"/>
                <a:cs typeface="Times New Roman"/>
              </a:rPr>
              <a:t>Make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commitments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5">
                <a:latin typeface="Times New Roman"/>
                <a:cs typeface="Times New Roman"/>
              </a:rPr>
              <a:t> meet</a:t>
            </a:r>
            <a:endParaRPr sz="2400">
              <a:latin typeface="Times New Roman"/>
              <a:cs typeface="Times New Roman"/>
            </a:endParaRPr>
          </a:p>
          <a:p>
            <a:pPr lvl="1" marL="621030" indent="-243840">
              <a:lnSpc>
                <a:spcPct val="100000"/>
              </a:lnSpc>
              <a:spcBef>
                <a:spcPts val="1755"/>
              </a:spcBef>
              <a:buClr>
                <a:srgbClr val="D24717"/>
              </a:buClr>
              <a:buSzPct val="95833"/>
              <a:buFont typeface="Wingdings"/>
              <a:buChar char=""/>
              <a:tabLst>
                <a:tab pos="621665" algn="l"/>
              </a:tabLst>
            </a:pPr>
            <a:r>
              <a:rPr dirty="0" sz="2400" spc="-5">
                <a:latin typeface="Times New Roman"/>
                <a:cs typeface="Times New Roman"/>
              </a:rPr>
              <a:t>Improve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estimating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planning</a:t>
            </a:r>
            <a:endParaRPr sz="2400">
              <a:latin typeface="Times New Roman"/>
              <a:cs typeface="Times New Roman"/>
            </a:endParaRPr>
          </a:p>
          <a:p>
            <a:pPr lvl="1" marL="621030" indent="-243840">
              <a:lnSpc>
                <a:spcPct val="100000"/>
              </a:lnSpc>
              <a:spcBef>
                <a:spcPts val="1750"/>
              </a:spcBef>
              <a:buClr>
                <a:srgbClr val="D24717"/>
              </a:buClr>
              <a:buSzPct val="95833"/>
              <a:buFont typeface="Wingdings"/>
              <a:buChar char=""/>
              <a:tabLst>
                <a:tab pos="621665" algn="l"/>
              </a:tabLst>
            </a:pPr>
            <a:r>
              <a:rPr dirty="0" sz="2400" spc="-5">
                <a:latin typeface="Times New Roman"/>
                <a:cs typeface="Times New Roman"/>
              </a:rPr>
              <a:t>Reduce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defects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717867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Team</a:t>
            </a:r>
            <a:r>
              <a:rPr dirty="0" spc="-170"/>
              <a:t> </a:t>
            </a:r>
            <a:r>
              <a:rPr dirty="0" spc="-80"/>
              <a:t>Software</a:t>
            </a:r>
            <a:r>
              <a:rPr dirty="0" spc="-160"/>
              <a:t> </a:t>
            </a:r>
            <a:r>
              <a:rPr dirty="0" spc="-90"/>
              <a:t>Process</a:t>
            </a:r>
            <a:r>
              <a:rPr dirty="0" spc="-160"/>
              <a:t> </a:t>
            </a:r>
            <a:r>
              <a:rPr dirty="0" spc="55"/>
              <a:t>(TSP)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65660"/>
            <a:ext cx="9752965" cy="384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4945" marR="5080" indent="-182880">
              <a:lnSpc>
                <a:spcPct val="150000"/>
              </a:lnSpc>
              <a:spcBef>
                <a:spcPts val="9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 spc="-5">
                <a:latin typeface="Times New Roman"/>
                <a:cs typeface="Times New Roman"/>
              </a:rPr>
              <a:t>TSP</a:t>
            </a:r>
            <a:r>
              <a:rPr dirty="0" sz="3600" spc="-1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along</a:t>
            </a:r>
            <a:r>
              <a:rPr dirty="0" sz="3600" spc="-5">
                <a:latin typeface="Times New Roman"/>
                <a:cs typeface="Times New Roman"/>
              </a:rPr>
              <a:t> with </a:t>
            </a: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Personal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Software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Process </a:t>
            </a:r>
            <a:r>
              <a:rPr dirty="0" sz="3600">
                <a:latin typeface="Times New Roman"/>
                <a:cs typeface="Times New Roman"/>
              </a:rPr>
              <a:t>helps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the </a:t>
            </a:r>
            <a:r>
              <a:rPr dirty="0" sz="3600" spc="-5">
                <a:latin typeface="Times New Roman"/>
                <a:cs typeface="Times New Roman"/>
              </a:rPr>
              <a:t>high-performance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engineer</a:t>
            </a:r>
            <a:r>
              <a:rPr dirty="0" sz="3600">
                <a:latin typeface="Times New Roman"/>
                <a:cs typeface="Times New Roman"/>
              </a:rPr>
              <a:t> to:</a:t>
            </a:r>
            <a:endParaRPr sz="3600">
              <a:latin typeface="Times New Roman"/>
              <a:cs typeface="Times New Roman"/>
            </a:endParaRPr>
          </a:p>
          <a:p>
            <a:pPr lvl="1" marL="478790" indent="-284480">
              <a:lnSpc>
                <a:spcPct val="100000"/>
              </a:lnSpc>
              <a:spcBef>
                <a:spcPts val="2485"/>
              </a:spcBef>
              <a:buClr>
                <a:srgbClr val="D24717"/>
              </a:buClr>
              <a:buSzPct val="96428"/>
              <a:buFont typeface="Wingdings"/>
              <a:buChar char=""/>
              <a:tabLst>
                <a:tab pos="479425" algn="l"/>
              </a:tabLst>
            </a:pPr>
            <a:r>
              <a:rPr dirty="0" sz="2800" spc="-5">
                <a:latin typeface="Times New Roman"/>
                <a:cs typeface="Times New Roman"/>
              </a:rPr>
              <a:t>Ensure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quality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software </a:t>
            </a:r>
            <a:r>
              <a:rPr dirty="0" sz="2800">
                <a:latin typeface="Times New Roman"/>
                <a:cs typeface="Times New Roman"/>
              </a:rPr>
              <a:t>products</a:t>
            </a:r>
            <a:endParaRPr sz="2800">
              <a:latin typeface="Times New Roman"/>
              <a:cs typeface="Times New Roman"/>
            </a:endParaRPr>
          </a:p>
          <a:p>
            <a:pPr lvl="1" marL="478790" indent="-284480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SzPct val="96428"/>
              <a:buFont typeface="Wingdings"/>
              <a:buChar char=""/>
              <a:tabLst>
                <a:tab pos="479425" algn="l"/>
              </a:tabLst>
            </a:pPr>
            <a:r>
              <a:rPr dirty="0" sz="2800" spc="-5">
                <a:latin typeface="Times New Roman"/>
                <a:cs typeface="Times New Roman"/>
              </a:rPr>
              <a:t>Create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secure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software products</a:t>
            </a:r>
            <a:endParaRPr sz="2800">
              <a:latin typeface="Times New Roman"/>
              <a:cs typeface="Times New Roman"/>
            </a:endParaRPr>
          </a:p>
          <a:p>
            <a:pPr lvl="1" marL="478790" indent="-284480">
              <a:lnSpc>
                <a:spcPct val="100000"/>
              </a:lnSpc>
              <a:spcBef>
                <a:spcPts val="2280"/>
              </a:spcBef>
              <a:buClr>
                <a:srgbClr val="D24717"/>
              </a:buClr>
              <a:buSzPct val="96428"/>
              <a:buFont typeface="Wingdings"/>
              <a:buChar char=""/>
              <a:tabLst>
                <a:tab pos="479425" algn="l"/>
              </a:tabLst>
            </a:pPr>
            <a:r>
              <a:rPr dirty="0" sz="2800" spc="-5">
                <a:latin typeface="Times New Roman"/>
                <a:cs typeface="Times New Roman"/>
              </a:rPr>
              <a:t>Improve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process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management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organization.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8717" y="3002356"/>
            <a:ext cx="5341620" cy="1245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-90">
                <a:solidFill>
                  <a:srgbClr val="252525"/>
                </a:solidFill>
              </a:rPr>
              <a:t>Many</a:t>
            </a:r>
            <a:r>
              <a:rPr dirty="0" sz="8000" spc="-229">
                <a:solidFill>
                  <a:srgbClr val="252525"/>
                </a:solidFill>
              </a:rPr>
              <a:t> </a:t>
            </a:r>
            <a:r>
              <a:rPr dirty="0" sz="8000" spc="130">
                <a:solidFill>
                  <a:srgbClr val="252525"/>
                </a:solidFill>
              </a:rPr>
              <a:t>thanks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924306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Software</a:t>
            </a:r>
            <a:r>
              <a:rPr dirty="0" spc="-155"/>
              <a:t> </a:t>
            </a:r>
            <a:r>
              <a:rPr dirty="0" spc="-90"/>
              <a:t>Process</a:t>
            </a:r>
            <a:r>
              <a:rPr dirty="0" spc="-155"/>
              <a:t> </a:t>
            </a:r>
            <a:r>
              <a:rPr dirty="0" spc="45"/>
              <a:t>maturity</a:t>
            </a:r>
            <a:r>
              <a:rPr dirty="0" spc="-204"/>
              <a:t> </a:t>
            </a:r>
            <a:r>
              <a:rPr dirty="0" spc="-15"/>
              <a:t>Framework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30722"/>
            <a:ext cx="9752330" cy="4416425"/>
          </a:xfrm>
          <a:prstGeom prst="rect">
            <a:avLst/>
          </a:prstGeom>
        </p:spPr>
        <p:txBody>
          <a:bodyPr wrap="square" lIns="0" tIns="22669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78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framework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5">
                <a:latin typeface="Times New Roman"/>
                <a:cs typeface="Times New Roman"/>
              </a:rPr>
              <a:t> developed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at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SEI</a:t>
            </a:r>
            <a:endParaRPr sz="30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300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000">
                <a:latin typeface="Times New Roman"/>
                <a:cs typeface="Times New Roman"/>
              </a:rPr>
              <a:t>It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addresses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five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steps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by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characterizing</a:t>
            </a:r>
            <a:r>
              <a:rPr dirty="0" sz="3000" spc="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software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process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into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one of the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five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maturity</a:t>
            </a:r>
            <a:r>
              <a:rPr dirty="0" sz="3000" spc="3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levels.</a:t>
            </a:r>
            <a:endParaRPr sz="3000">
              <a:latin typeface="Times New Roman"/>
              <a:cs typeface="Times New Roman"/>
            </a:endParaRPr>
          </a:p>
          <a:p>
            <a:pPr marL="194945" marR="394335" indent="-182880">
              <a:lnSpc>
                <a:spcPct val="130000"/>
              </a:lnSpc>
              <a:spcBef>
                <a:spcPts val="60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000">
                <a:latin typeface="Times New Roman"/>
                <a:cs typeface="Times New Roman"/>
              </a:rPr>
              <a:t>By</a:t>
            </a:r>
            <a:r>
              <a:rPr dirty="0" sz="3000" spc="-5">
                <a:latin typeface="Times New Roman"/>
                <a:cs typeface="Times New Roman"/>
              </a:rPr>
              <a:t> establishing</a:t>
            </a:r>
            <a:r>
              <a:rPr dirty="0" sz="3000" spc="5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their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organization’s</a:t>
            </a:r>
            <a:r>
              <a:rPr dirty="0" sz="3000" spc="5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position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 </a:t>
            </a:r>
            <a:r>
              <a:rPr dirty="0" sz="3000" spc="-5">
                <a:latin typeface="Times New Roman"/>
                <a:cs typeface="Times New Roman"/>
              </a:rPr>
              <a:t>this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maturity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structure,</a:t>
            </a:r>
            <a:r>
              <a:rPr dirty="0" sz="3000" spc="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software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professionals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management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more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readily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identify</a:t>
            </a:r>
            <a:r>
              <a:rPr dirty="0" sz="3000" spc="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those</a:t>
            </a:r>
            <a:r>
              <a:rPr dirty="0" sz="3000" spc="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areas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where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improvement</a:t>
            </a:r>
            <a:r>
              <a:rPr dirty="0" sz="3000" spc="4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actions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are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most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likely</a:t>
            </a:r>
            <a:r>
              <a:rPr dirty="0" sz="3000" spc="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produce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results.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8719" y="1060107"/>
            <a:ext cx="6139815" cy="610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760"/>
              </a:lnSpc>
            </a:pPr>
            <a:r>
              <a:rPr dirty="0" sz="4800" spc="-10">
                <a:latin typeface="Times New Roman"/>
                <a:cs typeface="Times New Roman"/>
              </a:rPr>
              <a:t>The</a:t>
            </a:r>
            <a:r>
              <a:rPr dirty="0" sz="4800" spc="-130">
                <a:latin typeface="Times New Roman"/>
                <a:cs typeface="Times New Roman"/>
              </a:rPr>
              <a:t> </a:t>
            </a:r>
            <a:r>
              <a:rPr dirty="0" sz="4800" spc="-35">
                <a:latin typeface="Times New Roman"/>
                <a:cs typeface="Times New Roman"/>
              </a:rPr>
              <a:t>Five</a:t>
            </a:r>
            <a:r>
              <a:rPr dirty="0" sz="4800" spc="-125">
                <a:latin typeface="Times New Roman"/>
                <a:cs typeface="Times New Roman"/>
              </a:rPr>
              <a:t> </a:t>
            </a:r>
            <a:r>
              <a:rPr dirty="0" sz="4800" spc="35">
                <a:latin typeface="Times New Roman"/>
                <a:cs typeface="Times New Roman"/>
              </a:rPr>
              <a:t>Maturity</a:t>
            </a:r>
            <a:r>
              <a:rPr dirty="0" sz="4800" spc="-170">
                <a:latin typeface="Times New Roman"/>
                <a:cs typeface="Times New Roman"/>
              </a:rPr>
              <a:t> </a:t>
            </a:r>
            <a:r>
              <a:rPr dirty="0" sz="4800" spc="-105">
                <a:latin typeface="Times New Roman"/>
                <a:cs typeface="Times New Roman"/>
              </a:rPr>
              <a:t>Levels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232029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A</a:t>
            </a:r>
            <a:r>
              <a:rPr dirty="0" spc="-110"/>
              <a:t>.</a:t>
            </a:r>
            <a:r>
              <a:rPr dirty="0" spc="-120"/>
              <a:t> </a:t>
            </a:r>
            <a:r>
              <a:rPr dirty="0" spc="350"/>
              <a:t>I</a:t>
            </a:r>
            <a:r>
              <a:rPr dirty="0" spc="140"/>
              <a:t>n</a:t>
            </a:r>
            <a:r>
              <a:rPr dirty="0" spc="160"/>
              <a:t>i</a:t>
            </a:r>
            <a:r>
              <a:rPr dirty="0" spc="114"/>
              <a:t>t</a:t>
            </a:r>
            <a:r>
              <a:rPr dirty="0" spc="150"/>
              <a:t>i</a:t>
            </a:r>
            <a:r>
              <a:rPr dirty="0" spc="35"/>
              <a:t>a</a:t>
            </a:r>
            <a:r>
              <a:rPr dirty="0" spc="175"/>
              <a:t>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646046"/>
            <a:ext cx="9316085" cy="4754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2880">
              <a:lnSpc>
                <a:spcPts val="419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>
                <a:latin typeface="Times New Roman"/>
                <a:cs typeface="Times New Roman"/>
              </a:rPr>
              <a:t>It</a:t>
            </a:r>
            <a:r>
              <a:rPr dirty="0" sz="3600" spc="-2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is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also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called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6FC0"/>
                </a:solidFill>
                <a:latin typeface="Times New Roman"/>
                <a:cs typeface="Times New Roman"/>
              </a:rPr>
              <a:t>“ad</a:t>
            </a:r>
            <a:r>
              <a:rPr dirty="0" sz="3600" spc="-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6FC0"/>
                </a:solidFill>
                <a:latin typeface="Times New Roman"/>
                <a:cs typeface="Times New Roman"/>
              </a:rPr>
              <a:t>hoc</a:t>
            </a:r>
            <a:r>
              <a:rPr dirty="0" sz="3600" spc="-1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6FC0"/>
                </a:solidFill>
                <a:latin typeface="Times New Roman"/>
                <a:cs typeface="Times New Roman"/>
              </a:rPr>
              <a:t>Process”.</a:t>
            </a:r>
            <a:endParaRPr sz="3600">
              <a:latin typeface="Times New Roman"/>
              <a:cs typeface="Times New Roman"/>
            </a:endParaRPr>
          </a:p>
          <a:p>
            <a:pPr marL="194945" marR="764540" indent="-182880">
              <a:lnSpc>
                <a:spcPts val="3460"/>
              </a:lnSpc>
              <a:spcBef>
                <a:spcPts val="7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10">
                <a:latin typeface="Times New Roman"/>
                <a:cs typeface="Times New Roman"/>
              </a:rPr>
              <a:t> organization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operates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6FC0"/>
                </a:solidFill>
                <a:latin typeface="Times New Roman"/>
                <a:cs typeface="Times New Roman"/>
              </a:rPr>
              <a:t>without</a:t>
            </a:r>
            <a:r>
              <a:rPr dirty="0" sz="3600" spc="-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6FC0"/>
                </a:solidFill>
                <a:latin typeface="Times New Roman"/>
                <a:cs typeface="Times New Roman"/>
              </a:rPr>
              <a:t>formalized </a:t>
            </a:r>
            <a:r>
              <a:rPr dirty="0" sz="3600" spc="-88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6FC0"/>
                </a:solidFill>
                <a:latin typeface="Times New Roman"/>
                <a:cs typeface="Times New Roman"/>
              </a:rPr>
              <a:t>procedures,</a:t>
            </a:r>
            <a:r>
              <a:rPr dirty="0" sz="3600" spc="-1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6FC0"/>
                </a:solidFill>
                <a:latin typeface="Times New Roman"/>
                <a:cs typeface="Times New Roman"/>
              </a:rPr>
              <a:t>cost</a:t>
            </a:r>
            <a:r>
              <a:rPr dirty="0" sz="3600" spc="-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6FC0"/>
                </a:solidFill>
                <a:latin typeface="Times New Roman"/>
                <a:cs typeface="Times New Roman"/>
              </a:rPr>
              <a:t>estimates,</a:t>
            </a:r>
            <a:r>
              <a:rPr dirty="0" sz="3600" spc="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dirty="0" sz="3600" spc="-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6FC0"/>
                </a:solidFill>
                <a:latin typeface="Times New Roman"/>
                <a:cs typeface="Times New Roman"/>
              </a:rPr>
              <a:t>project</a:t>
            </a:r>
            <a:r>
              <a:rPr dirty="0" sz="3600" spc="-2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006FC0"/>
                </a:solidFill>
                <a:latin typeface="Times New Roman"/>
                <a:cs typeface="Times New Roman"/>
              </a:rPr>
              <a:t>plans.</a:t>
            </a:r>
            <a:endParaRPr sz="3600">
              <a:latin typeface="Times New Roman"/>
              <a:cs typeface="Times New Roman"/>
            </a:endParaRPr>
          </a:p>
          <a:p>
            <a:pPr marL="194945" marR="563880" indent="-182880">
              <a:lnSpc>
                <a:spcPct val="80000"/>
              </a:lnSpc>
              <a:spcBef>
                <a:spcPts val="62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>
                <a:latin typeface="Times New Roman"/>
                <a:cs typeface="Times New Roman"/>
              </a:rPr>
              <a:t>If there are any formal procedures for project 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control,</a:t>
            </a:r>
            <a:r>
              <a:rPr dirty="0" sz="3600">
                <a:latin typeface="Times New Roman"/>
                <a:cs typeface="Times New Roman"/>
              </a:rPr>
              <a:t> there is </a:t>
            </a:r>
            <a:r>
              <a:rPr dirty="0" sz="3600">
                <a:solidFill>
                  <a:srgbClr val="006FC0"/>
                </a:solidFill>
                <a:latin typeface="Times New Roman"/>
                <a:cs typeface="Times New Roman"/>
              </a:rPr>
              <a:t>no </a:t>
            </a:r>
            <a:r>
              <a:rPr dirty="0" sz="3600" spc="-5">
                <a:solidFill>
                  <a:srgbClr val="006FC0"/>
                </a:solidFill>
                <a:latin typeface="Times New Roman"/>
                <a:cs typeface="Times New Roman"/>
              </a:rPr>
              <a:t>management</a:t>
            </a:r>
            <a:r>
              <a:rPr dirty="0" sz="3600" spc="1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 spc="-5">
                <a:solidFill>
                  <a:srgbClr val="006FC0"/>
                </a:solidFill>
                <a:latin typeface="Times New Roman"/>
                <a:cs typeface="Times New Roman"/>
              </a:rPr>
              <a:t>mechanism</a:t>
            </a:r>
            <a:r>
              <a:rPr dirty="0" sz="3600" spc="3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to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ensure they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are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used.</a:t>
            </a:r>
            <a:endParaRPr sz="36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80000"/>
              </a:lnSpc>
              <a:spcBef>
                <a:spcPts val="6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600">
                <a:latin typeface="Times New Roman"/>
                <a:cs typeface="Times New Roman"/>
              </a:rPr>
              <a:t>The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best</a:t>
            </a:r>
            <a:r>
              <a:rPr dirty="0" sz="3600" spc="-5">
                <a:latin typeface="Times New Roman"/>
                <a:cs typeface="Times New Roman"/>
              </a:rPr>
              <a:t> test </a:t>
            </a:r>
            <a:r>
              <a:rPr dirty="0" sz="3600">
                <a:latin typeface="Times New Roman"/>
                <a:cs typeface="Times New Roman"/>
              </a:rPr>
              <a:t>to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observe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how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such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an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 spc="-10">
                <a:latin typeface="Times New Roman"/>
                <a:cs typeface="Times New Roman"/>
              </a:rPr>
              <a:t>organization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behaves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in a</a:t>
            </a:r>
            <a:r>
              <a:rPr dirty="0" sz="3600" spc="-5">
                <a:latin typeface="Times New Roman"/>
                <a:cs typeface="Times New Roman"/>
              </a:rPr>
              <a:t> crisis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is,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abandoning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established 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procedures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and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reverting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to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merely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coding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and 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testing.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919937"/>
            <a:ext cx="20459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…Initial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SOFTWARE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286002" y="1790166"/>
            <a:ext cx="9584055" cy="452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5080" indent="-182880">
              <a:lnSpc>
                <a:spcPct val="140000"/>
              </a:lnSpc>
              <a:spcBef>
                <a:spcPts val="100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 spc="-5">
                <a:latin typeface="Times New Roman"/>
                <a:cs typeface="Times New Roman"/>
              </a:rPr>
              <a:t>Organizations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this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level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can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improve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their performance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by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instituting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basic project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controls.</a:t>
            </a:r>
            <a:endParaRPr sz="32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135"/>
              </a:spcBef>
              <a:buClr>
                <a:srgbClr val="D24717"/>
              </a:buClr>
              <a:buFont typeface="Calibri"/>
              <a:buChar char="◦"/>
              <a:tabLst>
                <a:tab pos="195580" algn="l"/>
              </a:tabLst>
            </a:pP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most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important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 spc="5">
                <a:latin typeface="Times New Roman"/>
                <a:cs typeface="Times New Roman"/>
              </a:rPr>
              <a:t>are:</a:t>
            </a:r>
            <a:endParaRPr sz="32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1930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1755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400" spc="-5">
                <a:latin typeface="Times New Roman"/>
                <a:cs typeface="Times New Roman"/>
              </a:rPr>
              <a:t>Management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oversight</a:t>
            </a:r>
            <a:endParaRPr sz="24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1750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400">
                <a:latin typeface="Times New Roman"/>
                <a:cs typeface="Times New Roman"/>
              </a:rPr>
              <a:t>Quality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assurance</a:t>
            </a:r>
            <a:endParaRPr sz="2400">
              <a:latin typeface="Times New Roman"/>
              <a:cs typeface="Times New Roman"/>
            </a:endParaRPr>
          </a:p>
          <a:p>
            <a:pPr lvl="1" marL="561340" indent="-183515">
              <a:lnSpc>
                <a:spcPct val="100000"/>
              </a:lnSpc>
              <a:spcBef>
                <a:spcPts val="1755"/>
              </a:spcBef>
              <a:buClr>
                <a:srgbClr val="D24717"/>
              </a:buClr>
              <a:buFont typeface="Calibri"/>
              <a:buChar char="◦"/>
              <a:tabLst>
                <a:tab pos="561340" algn="l"/>
              </a:tabLst>
            </a:pPr>
            <a:r>
              <a:rPr dirty="0" sz="2400">
                <a:latin typeface="Times New Roman"/>
                <a:cs typeface="Times New Roman"/>
              </a:rPr>
              <a:t>Change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TEMESGEN M W</dc:creator>
  <dc:title>PowerPoint Presentation</dc:title>
  <dcterms:created xsi:type="dcterms:W3CDTF">2024-04-15T07:02:59Z</dcterms:created>
  <dcterms:modified xsi:type="dcterms:W3CDTF">2024-04-15T07:02:59Z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2024-04-15T00:00:00Z</vt:filetime>
  </property>
</Properties>
</file>