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Default Extension="jpg" ContentType="image/jpg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00" y="2394204"/>
            <a:ext cx="6404610" cy="109855"/>
          </a:xfrm>
          <a:custGeom>
            <a:avLst/>
            <a:gdLst/>
            <a:ahLst/>
            <a:cxnLst/>
            <a:rect l="l" t="t" r="r" b="b"/>
            <a:pathLst>
              <a:path w="6404609" h="109855">
                <a:moveTo>
                  <a:pt x="6404483" y="0"/>
                </a:moveTo>
                <a:lnTo>
                  <a:pt x="0" y="0"/>
                </a:lnTo>
                <a:lnTo>
                  <a:pt x="0" y="109727"/>
                </a:lnTo>
                <a:lnTo>
                  <a:pt x="6404483" y="109727"/>
                </a:lnTo>
                <a:lnTo>
                  <a:pt x="6404483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400" y="2394204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 h="0">
                <a:moveTo>
                  <a:pt x="0" y="0"/>
                </a:moveTo>
                <a:lnTo>
                  <a:pt x="1036320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691767"/>
            <a:ext cx="102057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1" y="1566672"/>
            <a:ext cx="6207760" cy="109855"/>
          </a:xfrm>
          <a:custGeom>
            <a:avLst/>
            <a:gdLst/>
            <a:ahLst/>
            <a:cxnLst/>
            <a:rect l="l" t="t" r="r" b="b"/>
            <a:pathLst>
              <a:path w="6207759" h="109855">
                <a:moveTo>
                  <a:pt x="6207760" y="0"/>
                </a:moveTo>
                <a:lnTo>
                  <a:pt x="0" y="0"/>
                </a:lnTo>
                <a:lnTo>
                  <a:pt x="0" y="109727"/>
                </a:lnTo>
                <a:lnTo>
                  <a:pt x="6207760" y="109727"/>
                </a:lnTo>
                <a:lnTo>
                  <a:pt x="620776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291" y="1566672"/>
            <a:ext cx="10612120" cy="0"/>
          </a:xfrm>
          <a:custGeom>
            <a:avLst/>
            <a:gdLst/>
            <a:ahLst/>
            <a:cxnLst/>
            <a:rect l="l" t="t" r="r" b="b"/>
            <a:pathLst>
              <a:path w="10612120" h="0">
                <a:moveTo>
                  <a:pt x="0" y="0"/>
                </a:moveTo>
                <a:lnTo>
                  <a:pt x="1061161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1" y="1566672"/>
            <a:ext cx="6207760" cy="109855"/>
          </a:xfrm>
          <a:custGeom>
            <a:avLst/>
            <a:gdLst/>
            <a:ahLst/>
            <a:cxnLst/>
            <a:rect l="l" t="t" r="r" b="b"/>
            <a:pathLst>
              <a:path w="6207759" h="109855">
                <a:moveTo>
                  <a:pt x="6207760" y="0"/>
                </a:moveTo>
                <a:lnTo>
                  <a:pt x="0" y="0"/>
                </a:lnTo>
                <a:lnTo>
                  <a:pt x="0" y="109727"/>
                </a:lnTo>
                <a:lnTo>
                  <a:pt x="6207760" y="109727"/>
                </a:lnTo>
                <a:lnTo>
                  <a:pt x="620776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291" y="1566672"/>
            <a:ext cx="10612120" cy="0"/>
          </a:xfrm>
          <a:custGeom>
            <a:avLst/>
            <a:gdLst/>
            <a:ahLst/>
            <a:cxnLst/>
            <a:rect l="l" t="t" r="r" b="b"/>
            <a:pathLst>
              <a:path w="10612120" h="0">
                <a:moveTo>
                  <a:pt x="0" y="0"/>
                </a:moveTo>
                <a:lnTo>
                  <a:pt x="1061161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14599" y="1676400"/>
            <a:ext cx="7315200" cy="4572000"/>
          </a:xfrm>
          <a:custGeom>
            <a:avLst/>
            <a:gdLst/>
            <a:ahLst/>
            <a:cxnLst/>
            <a:rect l="l" t="t" r="r" b="b"/>
            <a:pathLst>
              <a:path w="7315200" h="4572000">
                <a:moveTo>
                  <a:pt x="5549010" y="0"/>
                </a:moveTo>
                <a:lnTo>
                  <a:pt x="1766189" y="0"/>
                </a:lnTo>
                <a:lnTo>
                  <a:pt x="1766189" y="2506599"/>
                </a:lnTo>
                <a:lnTo>
                  <a:pt x="0" y="2506599"/>
                </a:lnTo>
                <a:lnTo>
                  <a:pt x="3657600" y="4572000"/>
                </a:lnTo>
                <a:lnTo>
                  <a:pt x="7315200" y="2506599"/>
                </a:lnTo>
                <a:lnTo>
                  <a:pt x="5549010" y="2506599"/>
                </a:lnTo>
                <a:lnTo>
                  <a:pt x="554901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1" y="1566672"/>
            <a:ext cx="6207760" cy="109855"/>
          </a:xfrm>
          <a:custGeom>
            <a:avLst/>
            <a:gdLst/>
            <a:ahLst/>
            <a:cxnLst/>
            <a:rect l="l" t="t" r="r" b="b"/>
            <a:pathLst>
              <a:path w="6207759" h="109855">
                <a:moveTo>
                  <a:pt x="6207760" y="0"/>
                </a:moveTo>
                <a:lnTo>
                  <a:pt x="0" y="0"/>
                </a:lnTo>
                <a:lnTo>
                  <a:pt x="0" y="109727"/>
                </a:lnTo>
                <a:lnTo>
                  <a:pt x="6207760" y="109727"/>
                </a:lnTo>
                <a:lnTo>
                  <a:pt x="620776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291" y="1566672"/>
            <a:ext cx="10612120" cy="0"/>
          </a:xfrm>
          <a:custGeom>
            <a:avLst/>
            <a:gdLst/>
            <a:ahLst/>
            <a:cxnLst/>
            <a:rect l="l" t="t" r="r" b="b"/>
            <a:pathLst>
              <a:path w="10612120" h="0">
                <a:moveTo>
                  <a:pt x="0" y="0"/>
                </a:moveTo>
                <a:lnTo>
                  <a:pt x="1061161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154203" y="3428951"/>
            <a:ext cx="2768600" cy="2694305"/>
          </a:xfrm>
          <a:custGeom>
            <a:avLst/>
            <a:gdLst/>
            <a:ahLst/>
            <a:cxnLst/>
            <a:rect l="l" t="t" r="r" b="b"/>
            <a:pathLst>
              <a:path w="2768600" h="2694304">
                <a:moveTo>
                  <a:pt x="2768009" y="0"/>
                </a:moveTo>
                <a:lnTo>
                  <a:pt x="0" y="0"/>
                </a:lnTo>
                <a:lnTo>
                  <a:pt x="1479" y="2694127"/>
                </a:lnTo>
                <a:lnTo>
                  <a:pt x="2768009" y="2692649"/>
                </a:lnTo>
                <a:lnTo>
                  <a:pt x="2768009" y="0"/>
                </a:lnTo>
                <a:close/>
              </a:path>
            </a:pathLst>
          </a:custGeom>
          <a:solidFill>
            <a:srgbClr val="CCE1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154198" y="3428961"/>
            <a:ext cx="2768600" cy="2694305"/>
          </a:xfrm>
          <a:custGeom>
            <a:avLst/>
            <a:gdLst/>
            <a:ahLst/>
            <a:cxnLst/>
            <a:rect l="l" t="t" r="r" b="b"/>
            <a:pathLst>
              <a:path w="2768600" h="2694304">
                <a:moveTo>
                  <a:pt x="1457998" y="2318588"/>
                </a:moveTo>
                <a:lnTo>
                  <a:pt x="199821" y="2694127"/>
                </a:lnTo>
                <a:lnTo>
                  <a:pt x="1068705" y="2694127"/>
                </a:lnTo>
                <a:lnTo>
                  <a:pt x="1457998" y="2318588"/>
                </a:lnTo>
                <a:close/>
              </a:path>
              <a:path w="2768600" h="2694304">
                <a:moveTo>
                  <a:pt x="1977542" y="2357031"/>
                </a:moveTo>
                <a:lnTo>
                  <a:pt x="1102753" y="2694127"/>
                </a:lnTo>
                <a:lnTo>
                  <a:pt x="1761426" y="2694127"/>
                </a:lnTo>
                <a:lnTo>
                  <a:pt x="1977542" y="2357031"/>
                </a:lnTo>
                <a:close/>
              </a:path>
              <a:path w="2768600" h="2694304">
                <a:moveTo>
                  <a:pt x="2768003" y="1380947"/>
                </a:moveTo>
                <a:lnTo>
                  <a:pt x="2348407" y="0"/>
                </a:lnTo>
                <a:lnTo>
                  <a:pt x="1875866" y="0"/>
                </a:lnTo>
                <a:lnTo>
                  <a:pt x="0" y="769162"/>
                </a:lnTo>
                <a:lnTo>
                  <a:pt x="1473" y="2232850"/>
                </a:lnTo>
                <a:lnTo>
                  <a:pt x="261988" y="2348166"/>
                </a:lnTo>
                <a:lnTo>
                  <a:pt x="2768003" y="1730514"/>
                </a:lnTo>
                <a:lnTo>
                  <a:pt x="2768003" y="1380947"/>
                </a:lnTo>
                <a:close/>
              </a:path>
            </a:pathLst>
          </a:custGeom>
          <a:solidFill>
            <a:srgbClr val="95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176398" y="3799027"/>
            <a:ext cx="2558415" cy="1960880"/>
          </a:xfrm>
          <a:custGeom>
            <a:avLst/>
            <a:gdLst/>
            <a:ahLst/>
            <a:cxnLst/>
            <a:rect l="l" t="t" r="r" b="b"/>
            <a:pathLst>
              <a:path w="2558415" h="1960879">
                <a:moveTo>
                  <a:pt x="2557843" y="980135"/>
                </a:moveTo>
                <a:lnTo>
                  <a:pt x="2556395" y="940206"/>
                </a:lnTo>
                <a:lnTo>
                  <a:pt x="2553309" y="900290"/>
                </a:lnTo>
                <a:lnTo>
                  <a:pt x="2548979" y="860374"/>
                </a:lnTo>
                <a:lnTo>
                  <a:pt x="2541574" y="821931"/>
                </a:lnTo>
                <a:lnTo>
                  <a:pt x="2532723" y="783488"/>
                </a:lnTo>
                <a:lnTo>
                  <a:pt x="2520785" y="745058"/>
                </a:lnTo>
                <a:lnTo>
                  <a:pt x="2507399" y="706615"/>
                </a:lnTo>
                <a:lnTo>
                  <a:pt x="2492578" y="669658"/>
                </a:lnTo>
                <a:lnTo>
                  <a:pt x="2474861" y="632688"/>
                </a:lnTo>
                <a:lnTo>
                  <a:pt x="2455722" y="595744"/>
                </a:lnTo>
                <a:lnTo>
                  <a:pt x="2434920" y="560260"/>
                </a:lnTo>
                <a:lnTo>
                  <a:pt x="2411247" y="524776"/>
                </a:lnTo>
                <a:lnTo>
                  <a:pt x="2386126" y="490766"/>
                </a:lnTo>
                <a:lnTo>
                  <a:pt x="2359368" y="456755"/>
                </a:lnTo>
                <a:lnTo>
                  <a:pt x="2331364" y="424230"/>
                </a:lnTo>
                <a:lnTo>
                  <a:pt x="2300274" y="391706"/>
                </a:lnTo>
                <a:lnTo>
                  <a:pt x="2252929" y="345859"/>
                </a:lnTo>
                <a:lnTo>
                  <a:pt x="2227808" y="325183"/>
                </a:lnTo>
                <a:lnTo>
                  <a:pt x="2202484" y="302996"/>
                </a:lnTo>
                <a:lnTo>
                  <a:pt x="2150808" y="263156"/>
                </a:lnTo>
                <a:lnTo>
                  <a:pt x="2066404" y="208470"/>
                </a:lnTo>
                <a:lnTo>
                  <a:pt x="2007171" y="174332"/>
                </a:lnTo>
                <a:lnTo>
                  <a:pt x="1946465" y="143294"/>
                </a:lnTo>
                <a:lnTo>
                  <a:pt x="1882813" y="115125"/>
                </a:lnTo>
                <a:lnTo>
                  <a:pt x="1817687" y="90043"/>
                </a:lnTo>
                <a:lnTo>
                  <a:pt x="1783638" y="79768"/>
                </a:lnTo>
                <a:lnTo>
                  <a:pt x="1749602" y="67843"/>
                </a:lnTo>
                <a:lnTo>
                  <a:pt x="1715554" y="59004"/>
                </a:lnTo>
                <a:lnTo>
                  <a:pt x="1681518" y="48717"/>
                </a:lnTo>
                <a:lnTo>
                  <a:pt x="1645983" y="41325"/>
                </a:lnTo>
                <a:lnTo>
                  <a:pt x="1610474" y="32486"/>
                </a:lnTo>
                <a:lnTo>
                  <a:pt x="1502410" y="14592"/>
                </a:lnTo>
                <a:lnTo>
                  <a:pt x="1429867" y="5753"/>
                </a:lnTo>
                <a:lnTo>
                  <a:pt x="1391399" y="4318"/>
                </a:lnTo>
                <a:lnTo>
                  <a:pt x="1354391" y="1435"/>
                </a:lnTo>
                <a:lnTo>
                  <a:pt x="1317383" y="0"/>
                </a:lnTo>
                <a:lnTo>
                  <a:pt x="1278902" y="0"/>
                </a:lnTo>
                <a:lnTo>
                  <a:pt x="1213764" y="1435"/>
                </a:lnTo>
                <a:lnTo>
                  <a:pt x="1148638" y="4318"/>
                </a:lnTo>
                <a:lnTo>
                  <a:pt x="1084999" y="11709"/>
                </a:lnTo>
                <a:lnTo>
                  <a:pt x="1021346" y="20561"/>
                </a:lnTo>
                <a:lnTo>
                  <a:pt x="959167" y="31038"/>
                </a:lnTo>
                <a:lnTo>
                  <a:pt x="899972" y="44196"/>
                </a:lnTo>
                <a:lnTo>
                  <a:pt x="839279" y="59004"/>
                </a:lnTo>
                <a:lnTo>
                  <a:pt x="781545" y="76885"/>
                </a:lnTo>
                <a:lnTo>
                  <a:pt x="725309" y="97447"/>
                </a:lnTo>
                <a:lnTo>
                  <a:pt x="670534" y="118211"/>
                </a:lnTo>
                <a:lnTo>
                  <a:pt x="617232" y="141859"/>
                </a:lnTo>
                <a:lnTo>
                  <a:pt x="563956" y="168376"/>
                </a:lnTo>
                <a:lnTo>
                  <a:pt x="515124" y="195110"/>
                </a:lnTo>
                <a:lnTo>
                  <a:pt x="466267" y="224713"/>
                </a:lnTo>
                <a:lnTo>
                  <a:pt x="420370" y="255752"/>
                </a:lnTo>
                <a:lnTo>
                  <a:pt x="375958" y="288213"/>
                </a:lnTo>
                <a:lnTo>
                  <a:pt x="333032" y="322224"/>
                </a:lnTo>
                <a:lnTo>
                  <a:pt x="293077" y="357708"/>
                </a:lnTo>
                <a:lnTo>
                  <a:pt x="254596" y="394652"/>
                </a:lnTo>
                <a:lnTo>
                  <a:pt x="219062" y="433095"/>
                </a:lnTo>
                <a:lnTo>
                  <a:pt x="185026" y="473024"/>
                </a:lnTo>
                <a:lnTo>
                  <a:pt x="155422" y="512927"/>
                </a:lnTo>
                <a:lnTo>
                  <a:pt x="125818" y="555815"/>
                </a:lnTo>
                <a:lnTo>
                  <a:pt x="100660" y="598678"/>
                </a:lnTo>
                <a:lnTo>
                  <a:pt x="78447" y="644525"/>
                </a:lnTo>
                <a:lnTo>
                  <a:pt x="57734" y="688873"/>
                </a:lnTo>
                <a:lnTo>
                  <a:pt x="39966" y="736180"/>
                </a:lnTo>
                <a:lnTo>
                  <a:pt x="26644" y="783488"/>
                </a:lnTo>
                <a:lnTo>
                  <a:pt x="14808" y="830821"/>
                </a:lnTo>
                <a:lnTo>
                  <a:pt x="5918" y="879602"/>
                </a:lnTo>
                <a:lnTo>
                  <a:pt x="1485" y="929868"/>
                </a:lnTo>
                <a:lnTo>
                  <a:pt x="0" y="980135"/>
                </a:lnTo>
                <a:lnTo>
                  <a:pt x="1485" y="1020038"/>
                </a:lnTo>
                <a:lnTo>
                  <a:pt x="4445" y="1059967"/>
                </a:lnTo>
                <a:lnTo>
                  <a:pt x="8877" y="1099896"/>
                </a:lnTo>
                <a:lnTo>
                  <a:pt x="16281" y="1138326"/>
                </a:lnTo>
                <a:lnTo>
                  <a:pt x="25158" y="1178242"/>
                </a:lnTo>
                <a:lnTo>
                  <a:pt x="37007" y="1216698"/>
                </a:lnTo>
                <a:lnTo>
                  <a:pt x="50330" y="1253655"/>
                </a:lnTo>
                <a:lnTo>
                  <a:pt x="65125" y="1292085"/>
                </a:lnTo>
                <a:lnTo>
                  <a:pt x="82892" y="1329055"/>
                </a:lnTo>
                <a:lnTo>
                  <a:pt x="102133" y="1364538"/>
                </a:lnTo>
                <a:lnTo>
                  <a:pt x="122859" y="1401495"/>
                </a:lnTo>
                <a:lnTo>
                  <a:pt x="146545" y="1436979"/>
                </a:lnTo>
                <a:lnTo>
                  <a:pt x="171704" y="1470990"/>
                </a:lnTo>
                <a:lnTo>
                  <a:pt x="198348" y="1505000"/>
                </a:lnTo>
                <a:lnTo>
                  <a:pt x="226479" y="1537525"/>
                </a:lnTo>
                <a:lnTo>
                  <a:pt x="257556" y="1570050"/>
                </a:lnTo>
                <a:lnTo>
                  <a:pt x="304914" y="1615871"/>
                </a:lnTo>
                <a:lnTo>
                  <a:pt x="330098" y="1636572"/>
                </a:lnTo>
                <a:lnTo>
                  <a:pt x="355257" y="1658759"/>
                </a:lnTo>
                <a:lnTo>
                  <a:pt x="407047" y="1698663"/>
                </a:lnTo>
                <a:lnTo>
                  <a:pt x="491426" y="1753374"/>
                </a:lnTo>
                <a:lnTo>
                  <a:pt x="550633" y="1787372"/>
                </a:lnTo>
                <a:lnTo>
                  <a:pt x="581723" y="1802155"/>
                </a:lnTo>
                <a:lnTo>
                  <a:pt x="611327" y="1816938"/>
                </a:lnTo>
                <a:lnTo>
                  <a:pt x="674966" y="1845043"/>
                </a:lnTo>
                <a:lnTo>
                  <a:pt x="740105" y="1870163"/>
                </a:lnTo>
                <a:lnTo>
                  <a:pt x="842251" y="1902688"/>
                </a:lnTo>
                <a:lnTo>
                  <a:pt x="911809" y="1920430"/>
                </a:lnTo>
                <a:lnTo>
                  <a:pt x="1055395" y="1945576"/>
                </a:lnTo>
                <a:lnTo>
                  <a:pt x="1127912" y="1954441"/>
                </a:lnTo>
                <a:lnTo>
                  <a:pt x="1166406" y="1955914"/>
                </a:lnTo>
                <a:lnTo>
                  <a:pt x="1203401" y="1958886"/>
                </a:lnTo>
                <a:lnTo>
                  <a:pt x="1240421" y="1960359"/>
                </a:lnTo>
                <a:lnTo>
                  <a:pt x="1278902" y="1960359"/>
                </a:lnTo>
                <a:lnTo>
                  <a:pt x="1317383" y="1960359"/>
                </a:lnTo>
                <a:lnTo>
                  <a:pt x="1354391" y="1958886"/>
                </a:lnTo>
                <a:lnTo>
                  <a:pt x="1391399" y="1955914"/>
                </a:lnTo>
                <a:lnTo>
                  <a:pt x="1429867" y="1954441"/>
                </a:lnTo>
                <a:lnTo>
                  <a:pt x="1502410" y="1945576"/>
                </a:lnTo>
                <a:lnTo>
                  <a:pt x="1610474" y="1927834"/>
                </a:lnTo>
                <a:lnTo>
                  <a:pt x="1715554" y="1902688"/>
                </a:lnTo>
                <a:lnTo>
                  <a:pt x="1783638" y="1881987"/>
                </a:lnTo>
                <a:lnTo>
                  <a:pt x="1850263" y="1858340"/>
                </a:lnTo>
                <a:lnTo>
                  <a:pt x="1913902" y="1831721"/>
                </a:lnTo>
                <a:lnTo>
                  <a:pt x="1976081" y="1802155"/>
                </a:lnTo>
                <a:lnTo>
                  <a:pt x="2007171" y="1787372"/>
                </a:lnTo>
                <a:lnTo>
                  <a:pt x="2066404" y="1753374"/>
                </a:lnTo>
                <a:lnTo>
                  <a:pt x="2122601" y="1717890"/>
                </a:lnTo>
                <a:lnTo>
                  <a:pt x="2202484" y="1658759"/>
                </a:lnTo>
                <a:lnTo>
                  <a:pt x="2227808" y="1636572"/>
                </a:lnTo>
                <a:lnTo>
                  <a:pt x="2252929" y="1615871"/>
                </a:lnTo>
                <a:lnTo>
                  <a:pt x="2300274" y="1570050"/>
                </a:lnTo>
                <a:lnTo>
                  <a:pt x="2331364" y="1537525"/>
                </a:lnTo>
                <a:lnTo>
                  <a:pt x="2359368" y="1505000"/>
                </a:lnTo>
                <a:lnTo>
                  <a:pt x="2386126" y="1470990"/>
                </a:lnTo>
                <a:lnTo>
                  <a:pt x="2411247" y="1436979"/>
                </a:lnTo>
                <a:lnTo>
                  <a:pt x="2434920" y="1401495"/>
                </a:lnTo>
                <a:lnTo>
                  <a:pt x="2455722" y="1364538"/>
                </a:lnTo>
                <a:lnTo>
                  <a:pt x="2474861" y="1329055"/>
                </a:lnTo>
                <a:lnTo>
                  <a:pt x="2492578" y="1292085"/>
                </a:lnTo>
                <a:lnTo>
                  <a:pt x="2507399" y="1253655"/>
                </a:lnTo>
                <a:lnTo>
                  <a:pt x="2520785" y="1216698"/>
                </a:lnTo>
                <a:lnTo>
                  <a:pt x="2532723" y="1178242"/>
                </a:lnTo>
                <a:lnTo>
                  <a:pt x="2541574" y="1138326"/>
                </a:lnTo>
                <a:lnTo>
                  <a:pt x="2548979" y="1099896"/>
                </a:lnTo>
                <a:lnTo>
                  <a:pt x="2553309" y="1059967"/>
                </a:lnTo>
                <a:lnTo>
                  <a:pt x="2556395" y="1020038"/>
                </a:lnTo>
                <a:lnTo>
                  <a:pt x="2557843" y="980135"/>
                </a:lnTo>
                <a:close/>
              </a:path>
            </a:pathLst>
          </a:custGeom>
          <a:solidFill>
            <a:srgbClr val="CCE1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1242" y="3557857"/>
            <a:ext cx="2756146" cy="22384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291" y="1566672"/>
            <a:ext cx="6207760" cy="109855"/>
          </a:xfrm>
          <a:custGeom>
            <a:avLst/>
            <a:gdLst/>
            <a:ahLst/>
            <a:cxnLst/>
            <a:rect l="l" t="t" r="r" b="b"/>
            <a:pathLst>
              <a:path w="6207759" h="109855">
                <a:moveTo>
                  <a:pt x="6207760" y="0"/>
                </a:moveTo>
                <a:lnTo>
                  <a:pt x="0" y="0"/>
                </a:lnTo>
                <a:lnTo>
                  <a:pt x="0" y="109727"/>
                </a:lnTo>
                <a:lnTo>
                  <a:pt x="6207760" y="109727"/>
                </a:lnTo>
                <a:lnTo>
                  <a:pt x="620776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2291" y="1566672"/>
            <a:ext cx="10612120" cy="0"/>
          </a:xfrm>
          <a:custGeom>
            <a:avLst/>
            <a:gdLst/>
            <a:ahLst/>
            <a:cxnLst/>
            <a:rect l="l" t="t" r="r" b="b"/>
            <a:pathLst>
              <a:path w="10612120" h="0">
                <a:moveTo>
                  <a:pt x="0" y="0"/>
                </a:moveTo>
                <a:lnTo>
                  <a:pt x="10611612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616" y="483819"/>
            <a:ext cx="10377652" cy="10029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9338" y="1650618"/>
            <a:ext cx="10593323" cy="454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Software</a:t>
            </a:r>
            <a:r>
              <a:rPr dirty="0" sz="4000" spc="-240"/>
              <a:t> </a:t>
            </a:r>
            <a:r>
              <a:rPr dirty="0" sz="4000"/>
              <a:t>Management</a:t>
            </a:r>
            <a:r>
              <a:rPr dirty="0" sz="4000" spc="-190"/>
              <a:t> </a:t>
            </a:r>
            <a:r>
              <a:rPr dirty="0" sz="4000" spc="-10"/>
              <a:t>Renaissance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009394" y="3461384"/>
            <a:ext cx="44272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Mekonnen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Wagaw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(PhD)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11169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114"/>
              <a:t> </a:t>
            </a:r>
            <a:r>
              <a:rPr dirty="0" sz="2800"/>
              <a:t>predominant</a:t>
            </a:r>
            <a:r>
              <a:rPr dirty="0" sz="2800" spc="-80"/>
              <a:t> </a:t>
            </a:r>
            <a:r>
              <a:rPr dirty="0" sz="2800"/>
              <a:t>cost</a:t>
            </a:r>
            <a:r>
              <a:rPr dirty="0" sz="2800" spc="-110"/>
              <a:t> </a:t>
            </a:r>
            <a:r>
              <a:rPr dirty="0" sz="2800"/>
              <a:t>estimation</a:t>
            </a:r>
            <a:r>
              <a:rPr dirty="0" sz="2800" spc="-95"/>
              <a:t> </a:t>
            </a:r>
            <a:r>
              <a:rPr dirty="0" sz="2800" spc="-10"/>
              <a:t>process</a:t>
            </a:r>
            <a:endParaRPr sz="2800"/>
          </a:p>
        </p:txBody>
      </p:sp>
      <p:sp>
        <p:nvSpPr>
          <p:cNvPr id="4" name="object 4" descr=""/>
          <p:cNvSpPr/>
          <p:nvPr/>
        </p:nvSpPr>
        <p:spPr>
          <a:xfrm>
            <a:off x="2286000" y="1752600"/>
            <a:ext cx="3429000" cy="1447800"/>
          </a:xfrm>
          <a:custGeom>
            <a:avLst/>
            <a:gdLst/>
            <a:ahLst/>
            <a:cxnLst/>
            <a:rect l="l" t="t" r="r" b="b"/>
            <a:pathLst>
              <a:path w="3429000" h="1447800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3187700" y="0"/>
                </a:lnTo>
                <a:lnTo>
                  <a:pt x="3236317" y="4904"/>
                </a:lnTo>
                <a:lnTo>
                  <a:pt x="3281606" y="18968"/>
                </a:lnTo>
                <a:lnTo>
                  <a:pt x="3322594" y="41221"/>
                </a:lnTo>
                <a:lnTo>
                  <a:pt x="3358308" y="70691"/>
                </a:lnTo>
                <a:lnTo>
                  <a:pt x="3387778" y="106405"/>
                </a:lnTo>
                <a:lnTo>
                  <a:pt x="3410031" y="147393"/>
                </a:lnTo>
                <a:lnTo>
                  <a:pt x="3424095" y="192682"/>
                </a:lnTo>
                <a:lnTo>
                  <a:pt x="3429000" y="241300"/>
                </a:lnTo>
                <a:lnTo>
                  <a:pt x="3429000" y="1206500"/>
                </a:lnTo>
                <a:lnTo>
                  <a:pt x="3424095" y="1255117"/>
                </a:lnTo>
                <a:lnTo>
                  <a:pt x="3410031" y="1300406"/>
                </a:lnTo>
                <a:lnTo>
                  <a:pt x="3387778" y="1341394"/>
                </a:lnTo>
                <a:lnTo>
                  <a:pt x="3358308" y="1377108"/>
                </a:lnTo>
                <a:lnTo>
                  <a:pt x="3322594" y="1406578"/>
                </a:lnTo>
                <a:lnTo>
                  <a:pt x="3281606" y="1428831"/>
                </a:lnTo>
                <a:lnTo>
                  <a:pt x="3236317" y="1442895"/>
                </a:lnTo>
                <a:lnTo>
                  <a:pt x="3187700" y="1447800"/>
                </a:lnTo>
                <a:lnTo>
                  <a:pt x="241300" y="1447800"/>
                </a:lnTo>
                <a:lnTo>
                  <a:pt x="192682" y="1442895"/>
                </a:lnTo>
                <a:lnTo>
                  <a:pt x="147393" y="1428831"/>
                </a:lnTo>
                <a:lnTo>
                  <a:pt x="106405" y="1406578"/>
                </a:lnTo>
                <a:lnTo>
                  <a:pt x="70691" y="1377108"/>
                </a:lnTo>
                <a:lnTo>
                  <a:pt x="41221" y="1341394"/>
                </a:lnTo>
                <a:lnTo>
                  <a:pt x="18968" y="1300406"/>
                </a:lnTo>
                <a:lnTo>
                  <a:pt x="4904" y="1255117"/>
                </a:lnTo>
                <a:lnTo>
                  <a:pt x="0" y="1206500"/>
                </a:lnTo>
                <a:lnTo>
                  <a:pt x="0" y="241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344927" y="1975230"/>
            <a:ext cx="3310254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40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Software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manager, </a:t>
            </a:r>
            <a:r>
              <a:rPr dirty="0" sz="1600">
                <a:latin typeface="Verdana"/>
                <a:cs typeface="Verdana"/>
              </a:rPr>
              <a:t>software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architecture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manager, </a:t>
            </a:r>
            <a:r>
              <a:rPr dirty="0" sz="1600">
                <a:latin typeface="Verdana"/>
                <a:cs typeface="Verdana"/>
              </a:rPr>
              <a:t>software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development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manager, </a:t>
            </a:r>
            <a:r>
              <a:rPr dirty="0" sz="1600">
                <a:latin typeface="Verdana"/>
                <a:cs typeface="Verdana"/>
              </a:rPr>
              <a:t>software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assessment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938837" y="2433637"/>
            <a:ext cx="1914525" cy="847725"/>
            <a:chOff x="5938837" y="2433637"/>
            <a:chExt cx="1914525" cy="847725"/>
          </a:xfrm>
        </p:grpSpPr>
        <p:sp>
          <p:nvSpPr>
            <p:cNvPr id="7" name="object 7" descr=""/>
            <p:cNvSpPr/>
            <p:nvPr/>
          </p:nvSpPr>
          <p:spPr>
            <a:xfrm>
              <a:off x="5943600" y="24384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832739" y="0"/>
                  </a:moveTo>
                  <a:lnTo>
                    <a:pt x="0" y="0"/>
                  </a:lnTo>
                  <a:lnTo>
                    <a:pt x="0" y="105283"/>
                  </a:lnTo>
                  <a:lnTo>
                    <a:pt x="832739" y="105283"/>
                  </a:lnTo>
                  <a:lnTo>
                    <a:pt x="881602" y="107819"/>
                  </a:lnTo>
                  <a:lnTo>
                    <a:pt x="928813" y="115239"/>
                  </a:lnTo>
                  <a:lnTo>
                    <a:pt x="974056" y="127260"/>
                  </a:lnTo>
                  <a:lnTo>
                    <a:pt x="1017018" y="143599"/>
                  </a:lnTo>
                  <a:lnTo>
                    <a:pt x="1057383" y="163973"/>
                  </a:lnTo>
                  <a:lnTo>
                    <a:pt x="1094835" y="188098"/>
                  </a:lnTo>
                  <a:lnTo>
                    <a:pt x="1129061" y="215693"/>
                  </a:lnTo>
                  <a:lnTo>
                    <a:pt x="1159745" y="246474"/>
                  </a:lnTo>
                  <a:lnTo>
                    <a:pt x="1186573" y="280158"/>
                  </a:lnTo>
                  <a:lnTo>
                    <a:pt x="1209229" y="316462"/>
                  </a:lnTo>
                  <a:lnTo>
                    <a:pt x="1227398" y="355103"/>
                  </a:lnTo>
                  <a:lnTo>
                    <a:pt x="1240766" y="395798"/>
                  </a:lnTo>
                  <a:lnTo>
                    <a:pt x="1249018" y="438264"/>
                  </a:lnTo>
                  <a:lnTo>
                    <a:pt x="1251839" y="482219"/>
                  </a:lnTo>
                  <a:lnTo>
                    <a:pt x="1251839" y="630047"/>
                  </a:lnTo>
                  <a:lnTo>
                    <a:pt x="832739" y="630047"/>
                  </a:lnTo>
                  <a:lnTo>
                    <a:pt x="1368805" y="838200"/>
                  </a:lnTo>
                  <a:lnTo>
                    <a:pt x="1905000" y="630047"/>
                  </a:lnTo>
                  <a:lnTo>
                    <a:pt x="1485900" y="630047"/>
                  </a:lnTo>
                  <a:lnTo>
                    <a:pt x="1485900" y="482219"/>
                  </a:lnTo>
                  <a:lnTo>
                    <a:pt x="1483502" y="440611"/>
                  </a:lnTo>
                  <a:lnTo>
                    <a:pt x="1476439" y="399987"/>
                  </a:lnTo>
                  <a:lnTo>
                    <a:pt x="1464907" y="360490"/>
                  </a:lnTo>
                  <a:lnTo>
                    <a:pt x="1449103" y="322265"/>
                  </a:lnTo>
                  <a:lnTo>
                    <a:pt x="1429222" y="285457"/>
                  </a:lnTo>
                  <a:lnTo>
                    <a:pt x="1405461" y="250211"/>
                  </a:lnTo>
                  <a:lnTo>
                    <a:pt x="1378016" y="216672"/>
                  </a:lnTo>
                  <a:lnTo>
                    <a:pt x="1347084" y="184984"/>
                  </a:lnTo>
                  <a:lnTo>
                    <a:pt x="1312859" y="155292"/>
                  </a:lnTo>
                  <a:lnTo>
                    <a:pt x="1275539" y="127740"/>
                  </a:lnTo>
                  <a:lnTo>
                    <a:pt x="1235320" y="102475"/>
                  </a:lnTo>
                  <a:lnTo>
                    <a:pt x="1192398" y="79639"/>
                  </a:lnTo>
                  <a:lnTo>
                    <a:pt x="1146969" y="59379"/>
                  </a:lnTo>
                  <a:lnTo>
                    <a:pt x="1099230" y="41838"/>
                  </a:lnTo>
                  <a:lnTo>
                    <a:pt x="1049376" y="27162"/>
                  </a:lnTo>
                  <a:lnTo>
                    <a:pt x="997603" y="15496"/>
                  </a:lnTo>
                  <a:lnTo>
                    <a:pt x="944109" y="6983"/>
                  </a:lnTo>
                  <a:lnTo>
                    <a:pt x="889089" y="1770"/>
                  </a:lnTo>
                  <a:lnTo>
                    <a:pt x="832739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43600" y="2438400"/>
              <a:ext cx="1905000" cy="838200"/>
            </a:xfrm>
            <a:custGeom>
              <a:avLst/>
              <a:gdLst/>
              <a:ahLst/>
              <a:cxnLst/>
              <a:rect l="l" t="t" r="r" b="b"/>
              <a:pathLst>
                <a:path w="1905000" h="838200">
                  <a:moveTo>
                    <a:pt x="1368805" y="838200"/>
                  </a:moveTo>
                  <a:lnTo>
                    <a:pt x="1905000" y="630047"/>
                  </a:lnTo>
                  <a:lnTo>
                    <a:pt x="1485900" y="630047"/>
                  </a:lnTo>
                  <a:lnTo>
                    <a:pt x="1485900" y="482219"/>
                  </a:lnTo>
                  <a:lnTo>
                    <a:pt x="1483502" y="440611"/>
                  </a:lnTo>
                  <a:lnTo>
                    <a:pt x="1476439" y="399987"/>
                  </a:lnTo>
                  <a:lnTo>
                    <a:pt x="1464907" y="360490"/>
                  </a:lnTo>
                  <a:lnTo>
                    <a:pt x="1449103" y="322265"/>
                  </a:lnTo>
                  <a:lnTo>
                    <a:pt x="1429222" y="285457"/>
                  </a:lnTo>
                  <a:lnTo>
                    <a:pt x="1405461" y="250211"/>
                  </a:lnTo>
                  <a:lnTo>
                    <a:pt x="1378016" y="216672"/>
                  </a:lnTo>
                  <a:lnTo>
                    <a:pt x="1347084" y="184984"/>
                  </a:lnTo>
                  <a:lnTo>
                    <a:pt x="1312859" y="155292"/>
                  </a:lnTo>
                  <a:lnTo>
                    <a:pt x="1275539" y="127740"/>
                  </a:lnTo>
                  <a:lnTo>
                    <a:pt x="1235320" y="102475"/>
                  </a:lnTo>
                  <a:lnTo>
                    <a:pt x="1192398" y="79639"/>
                  </a:lnTo>
                  <a:lnTo>
                    <a:pt x="1146969" y="59379"/>
                  </a:lnTo>
                  <a:lnTo>
                    <a:pt x="1099230" y="41838"/>
                  </a:lnTo>
                  <a:lnTo>
                    <a:pt x="1049376" y="27162"/>
                  </a:lnTo>
                  <a:lnTo>
                    <a:pt x="997603" y="15496"/>
                  </a:lnTo>
                  <a:lnTo>
                    <a:pt x="944109" y="6983"/>
                  </a:lnTo>
                  <a:lnTo>
                    <a:pt x="889089" y="1770"/>
                  </a:lnTo>
                  <a:lnTo>
                    <a:pt x="832739" y="0"/>
                  </a:lnTo>
                  <a:lnTo>
                    <a:pt x="0" y="0"/>
                  </a:lnTo>
                  <a:lnTo>
                    <a:pt x="0" y="105283"/>
                  </a:lnTo>
                  <a:lnTo>
                    <a:pt x="832739" y="105283"/>
                  </a:lnTo>
                  <a:lnTo>
                    <a:pt x="881602" y="107819"/>
                  </a:lnTo>
                  <a:lnTo>
                    <a:pt x="928813" y="115239"/>
                  </a:lnTo>
                  <a:lnTo>
                    <a:pt x="974056" y="127260"/>
                  </a:lnTo>
                  <a:lnTo>
                    <a:pt x="1017018" y="143599"/>
                  </a:lnTo>
                  <a:lnTo>
                    <a:pt x="1057383" y="163973"/>
                  </a:lnTo>
                  <a:lnTo>
                    <a:pt x="1094835" y="188098"/>
                  </a:lnTo>
                  <a:lnTo>
                    <a:pt x="1129061" y="215693"/>
                  </a:lnTo>
                  <a:lnTo>
                    <a:pt x="1159745" y="246474"/>
                  </a:lnTo>
                  <a:lnTo>
                    <a:pt x="1186573" y="280158"/>
                  </a:lnTo>
                  <a:lnTo>
                    <a:pt x="1209229" y="316462"/>
                  </a:lnTo>
                  <a:lnTo>
                    <a:pt x="1227398" y="355103"/>
                  </a:lnTo>
                  <a:lnTo>
                    <a:pt x="1240766" y="395798"/>
                  </a:lnTo>
                  <a:lnTo>
                    <a:pt x="1249018" y="438264"/>
                  </a:lnTo>
                  <a:lnTo>
                    <a:pt x="1251839" y="482219"/>
                  </a:lnTo>
                  <a:lnTo>
                    <a:pt x="1251839" y="630047"/>
                  </a:lnTo>
                  <a:lnTo>
                    <a:pt x="832739" y="630047"/>
                  </a:lnTo>
                  <a:lnTo>
                    <a:pt x="1368805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8534400" y="4953000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384300" y="0"/>
                </a:lnTo>
                <a:lnTo>
                  <a:pt x="1428430" y="7116"/>
                </a:lnTo>
                <a:lnTo>
                  <a:pt x="1466776" y="26936"/>
                </a:lnTo>
                <a:lnTo>
                  <a:pt x="1497027" y="57168"/>
                </a:lnTo>
                <a:lnTo>
                  <a:pt x="1516871" y="95520"/>
                </a:lnTo>
                <a:lnTo>
                  <a:pt x="1524000" y="139700"/>
                </a:lnTo>
                <a:lnTo>
                  <a:pt x="1524000" y="698500"/>
                </a:lnTo>
                <a:lnTo>
                  <a:pt x="1516871" y="742655"/>
                </a:lnTo>
                <a:lnTo>
                  <a:pt x="1497027" y="781004"/>
                </a:lnTo>
                <a:lnTo>
                  <a:pt x="1466776" y="811245"/>
                </a:lnTo>
                <a:lnTo>
                  <a:pt x="1428430" y="831077"/>
                </a:lnTo>
                <a:lnTo>
                  <a:pt x="1384300" y="838200"/>
                </a:lnTo>
                <a:lnTo>
                  <a:pt x="139700" y="838200"/>
                </a:lnTo>
                <a:lnTo>
                  <a:pt x="95520" y="831077"/>
                </a:lnTo>
                <a:lnTo>
                  <a:pt x="57168" y="811245"/>
                </a:lnTo>
                <a:lnTo>
                  <a:pt x="26936" y="781004"/>
                </a:lnTo>
                <a:lnTo>
                  <a:pt x="7116" y="742655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585072" y="5236921"/>
            <a:ext cx="1426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Cost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estimate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01037" y="3881437"/>
            <a:ext cx="1381125" cy="847725"/>
            <a:chOff x="8301037" y="3881437"/>
            <a:chExt cx="1381125" cy="847725"/>
          </a:xfrm>
        </p:grpSpPr>
        <p:sp>
          <p:nvSpPr>
            <p:cNvPr id="12" name="object 12" descr=""/>
            <p:cNvSpPr/>
            <p:nvPr/>
          </p:nvSpPr>
          <p:spPr>
            <a:xfrm>
              <a:off x="8305800" y="3886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599567" y="0"/>
                  </a:moveTo>
                  <a:lnTo>
                    <a:pt x="0" y="0"/>
                  </a:lnTo>
                  <a:lnTo>
                    <a:pt x="0" y="113411"/>
                  </a:lnTo>
                  <a:lnTo>
                    <a:pt x="599567" y="113411"/>
                  </a:lnTo>
                  <a:lnTo>
                    <a:pt x="643198" y="117409"/>
                  </a:lnTo>
                  <a:lnTo>
                    <a:pt x="684843" y="129024"/>
                  </a:lnTo>
                  <a:lnTo>
                    <a:pt x="724044" y="147685"/>
                  </a:lnTo>
                  <a:lnTo>
                    <a:pt x="760343" y="172822"/>
                  </a:lnTo>
                  <a:lnTo>
                    <a:pt x="793285" y="203866"/>
                  </a:lnTo>
                  <a:lnTo>
                    <a:pt x="822413" y="240245"/>
                  </a:lnTo>
                  <a:lnTo>
                    <a:pt x="847269" y="281389"/>
                  </a:lnTo>
                  <a:lnTo>
                    <a:pt x="867397" y="326729"/>
                  </a:lnTo>
                  <a:lnTo>
                    <a:pt x="882339" y="375694"/>
                  </a:lnTo>
                  <a:lnTo>
                    <a:pt x="891640" y="427714"/>
                  </a:lnTo>
                  <a:lnTo>
                    <a:pt x="894842" y="482219"/>
                  </a:lnTo>
                  <a:lnTo>
                    <a:pt x="894842" y="646049"/>
                  </a:lnTo>
                  <a:lnTo>
                    <a:pt x="599567" y="646049"/>
                  </a:lnTo>
                  <a:lnTo>
                    <a:pt x="985520" y="838200"/>
                  </a:lnTo>
                  <a:lnTo>
                    <a:pt x="1371600" y="646049"/>
                  </a:lnTo>
                  <a:lnTo>
                    <a:pt x="1076325" y="646049"/>
                  </a:lnTo>
                  <a:lnTo>
                    <a:pt x="1076325" y="482219"/>
                  </a:lnTo>
                  <a:lnTo>
                    <a:pt x="1073863" y="432915"/>
                  </a:lnTo>
                  <a:lnTo>
                    <a:pt x="1066637" y="385035"/>
                  </a:lnTo>
                  <a:lnTo>
                    <a:pt x="1054887" y="338823"/>
                  </a:lnTo>
                  <a:lnTo>
                    <a:pt x="1038854" y="294518"/>
                  </a:lnTo>
                  <a:lnTo>
                    <a:pt x="1018775" y="252366"/>
                  </a:lnTo>
                  <a:lnTo>
                    <a:pt x="994892" y="212607"/>
                  </a:lnTo>
                  <a:lnTo>
                    <a:pt x="967445" y="175484"/>
                  </a:lnTo>
                  <a:lnTo>
                    <a:pt x="936672" y="141239"/>
                  </a:lnTo>
                  <a:lnTo>
                    <a:pt x="902814" y="110116"/>
                  </a:lnTo>
                  <a:lnTo>
                    <a:pt x="866111" y="82356"/>
                  </a:lnTo>
                  <a:lnTo>
                    <a:pt x="826802" y="58201"/>
                  </a:lnTo>
                  <a:lnTo>
                    <a:pt x="785127" y="37895"/>
                  </a:lnTo>
                  <a:lnTo>
                    <a:pt x="741327" y="21679"/>
                  </a:lnTo>
                  <a:lnTo>
                    <a:pt x="695640" y="9797"/>
                  </a:lnTo>
                  <a:lnTo>
                    <a:pt x="648306" y="2489"/>
                  </a:lnTo>
                  <a:lnTo>
                    <a:pt x="599567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05800" y="38862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985520" y="838200"/>
                  </a:moveTo>
                  <a:lnTo>
                    <a:pt x="1371600" y="646049"/>
                  </a:lnTo>
                  <a:lnTo>
                    <a:pt x="1076325" y="646049"/>
                  </a:lnTo>
                  <a:lnTo>
                    <a:pt x="1076325" y="482219"/>
                  </a:lnTo>
                  <a:lnTo>
                    <a:pt x="1073863" y="432915"/>
                  </a:lnTo>
                  <a:lnTo>
                    <a:pt x="1066637" y="385035"/>
                  </a:lnTo>
                  <a:lnTo>
                    <a:pt x="1054887" y="338823"/>
                  </a:lnTo>
                  <a:lnTo>
                    <a:pt x="1038854" y="294518"/>
                  </a:lnTo>
                  <a:lnTo>
                    <a:pt x="1018775" y="252366"/>
                  </a:lnTo>
                  <a:lnTo>
                    <a:pt x="994892" y="212607"/>
                  </a:lnTo>
                  <a:lnTo>
                    <a:pt x="967445" y="175484"/>
                  </a:lnTo>
                  <a:lnTo>
                    <a:pt x="936672" y="141239"/>
                  </a:lnTo>
                  <a:lnTo>
                    <a:pt x="902814" y="110116"/>
                  </a:lnTo>
                  <a:lnTo>
                    <a:pt x="866111" y="82356"/>
                  </a:lnTo>
                  <a:lnTo>
                    <a:pt x="826802" y="58201"/>
                  </a:lnTo>
                  <a:lnTo>
                    <a:pt x="785127" y="37895"/>
                  </a:lnTo>
                  <a:lnTo>
                    <a:pt x="741327" y="21679"/>
                  </a:lnTo>
                  <a:lnTo>
                    <a:pt x="695640" y="9797"/>
                  </a:lnTo>
                  <a:lnTo>
                    <a:pt x="648306" y="2489"/>
                  </a:lnTo>
                  <a:lnTo>
                    <a:pt x="599567" y="0"/>
                  </a:lnTo>
                  <a:lnTo>
                    <a:pt x="0" y="0"/>
                  </a:lnTo>
                  <a:lnTo>
                    <a:pt x="0" y="113411"/>
                  </a:lnTo>
                  <a:lnTo>
                    <a:pt x="599567" y="113411"/>
                  </a:lnTo>
                  <a:lnTo>
                    <a:pt x="643198" y="117409"/>
                  </a:lnTo>
                  <a:lnTo>
                    <a:pt x="684843" y="129024"/>
                  </a:lnTo>
                  <a:lnTo>
                    <a:pt x="724044" y="147685"/>
                  </a:lnTo>
                  <a:lnTo>
                    <a:pt x="760343" y="172822"/>
                  </a:lnTo>
                  <a:lnTo>
                    <a:pt x="793285" y="203866"/>
                  </a:lnTo>
                  <a:lnTo>
                    <a:pt x="822413" y="240245"/>
                  </a:lnTo>
                  <a:lnTo>
                    <a:pt x="847269" y="281389"/>
                  </a:lnTo>
                  <a:lnTo>
                    <a:pt x="867397" y="326729"/>
                  </a:lnTo>
                  <a:lnTo>
                    <a:pt x="882339" y="375694"/>
                  </a:lnTo>
                  <a:lnTo>
                    <a:pt x="891640" y="427714"/>
                  </a:lnTo>
                  <a:lnTo>
                    <a:pt x="894842" y="482219"/>
                  </a:lnTo>
                  <a:lnTo>
                    <a:pt x="894842" y="646049"/>
                  </a:lnTo>
                  <a:lnTo>
                    <a:pt x="599567" y="646049"/>
                  </a:lnTo>
                  <a:lnTo>
                    <a:pt x="98552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6629400" y="3505200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384300" y="0"/>
                </a:lnTo>
                <a:lnTo>
                  <a:pt x="1428430" y="7116"/>
                </a:lnTo>
                <a:lnTo>
                  <a:pt x="1466776" y="26936"/>
                </a:lnTo>
                <a:lnTo>
                  <a:pt x="1497027" y="57168"/>
                </a:lnTo>
                <a:lnTo>
                  <a:pt x="1516871" y="95520"/>
                </a:lnTo>
                <a:lnTo>
                  <a:pt x="1524000" y="139700"/>
                </a:lnTo>
                <a:lnTo>
                  <a:pt x="1524000" y="698500"/>
                </a:lnTo>
                <a:lnTo>
                  <a:pt x="1516871" y="742630"/>
                </a:lnTo>
                <a:lnTo>
                  <a:pt x="1497027" y="780976"/>
                </a:lnTo>
                <a:lnTo>
                  <a:pt x="1466776" y="811227"/>
                </a:lnTo>
                <a:lnTo>
                  <a:pt x="1428430" y="831071"/>
                </a:lnTo>
                <a:lnTo>
                  <a:pt x="13843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650863" y="3789045"/>
            <a:ext cx="14833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Cost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modelers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276600" y="4267200"/>
            <a:ext cx="2362200" cy="838200"/>
          </a:xfrm>
          <a:custGeom>
            <a:avLst/>
            <a:gdLst/>
            <a:ahLst/>
            <a:cxnLst/>
            <a:rect l="l" t="t" r="r" b="b"/>
            <a:pathLst>
              <a:path w="2362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2222500" y="0"/>
                </a:lnTo>
                <a:lnTo>
                  <a:pt x="2266679" y="7116"/>
                </a:lnTo>
                <a:lnTo>
                  <a:pt x="2305031" y="26936"/>
                </a:lnTo>
                <a:lnTo>
                  <a:pt x="2335263" y="57168"/>
                </a:lnTo>
                <a:lnTo>
                  <a:pt x="2355083" y="95520"/>
                </a:lnTo>
                <a:lnTo>
                  <a:pt x="2362200" y="139700"/>
                </a:lnTo>
                <a:lnTo>
                  <a:pt x="2362200" y="698500"/>
                </a:lnTo>
                <a:lnTo>
                  <a:pt x="2355083" y="742679"/>
                </a:lnTo>
                <a:lnTo>
                  <a:pt x="2335263" y="781031"/>
                </a:lnTo>
                <a:lnTo>
                  <a:pt x="2305031" y="811263"/>
                </a:lnTo>
                <a:lnTo>
                  <a:pt x="2266679" y="831083"/>
                </a:lnTo>
                <a:lnTo>
                  <a:pt x="2222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661917" y="4307585"/>
            <a:ext cx="151828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Risks,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options, </a:t>
            </a:r>
            <a:r>
              <a:rPr dirty="0" sz="1600" spc="-20">
                <a:latin typeface="Verdana"/>
                <a:cs typeface="Verdana"/>
              </a:rPr>
              <a:t>trade-offs, </a:t>
            </a:r>
            <a:r>
              <a:rPr dirty="0" sz="1600" spc="-10">
                <a:latin typeface="Verdana"/>
                <a:cs typeface="Verdana"/>
              </a:rPr>
              <a:t>alternatives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924300" y="3177690"/>
            <a:ext cx="4615180" cy="2303780"/>
            <a:chOff x="3924300" y="3177690"/>
            <a:chExt cx="4615180" cy="2303780"/>
          </a:xfrm>
        </p:grpSpPr>
        <p:sp>
          <p:nvSpPr>
            <p:cNvPr id="19" name="object 19" descr=""/>
            <p:cNvSpPr/>
            <p:nvPr/>
          </p:nvSpPr>
          <p:spPr>
            <a:xfrm>
              <a:off x="3954208" y="3182453"/>
              <a:ext cx="4580255" cy="2294255"/>
            </a:xfrm>
            <a:custGeom>
              <a:avLst/>
              <a:gdLst/>
              <a:ahLst/>
              <a:cxnLst/>
              <a:rect l="l" t="t" r="r" b="b"/>
              <a:pathLst>
                <a:path w="4580255" h="2294254">
                  <a:moveTo>
                    <a:pt x="4580191" y="2280070"/>
                  </a:moveTo>
                  <a:lnTo>
                    <a:pt x="4525551" y="2281012"/>
                  </a:lnTo>
                  <a:lnTo>
                    <a:pt x="4470929" y="2281950"/>
                  </a:lnTo>
                  <a:lnTo>
                    <a:pt x="4416345" y="2282880"/>
                  </a:lnTo>
                  <a:lnTo>
                    <a:pt x="4361817" y="2283798"/>
                  </a:lnTo>
                  <a:lnTo>
                    <a:pt x="4307364" y="2284701"/>
                  </a:lnTo>
                  <a:lnTo>
                    <a:pt x="4253005" y="2285584"/>
                  </a:lnTo>
                  <a:lnTo>
                    <a:pt x="4198759" y="2286444"/>
                  </a:lnTo>
                  <a:lnTo>
                    <a:pt x="4144643" y="2287276"/>
                  </a:lnTo>
                  <a:lnTo>
                    <a:pt x="4090678" y="2288077"/>
                  </a:lnTo>
                  <a:lnTo>
                    <a:pt x="4036881" y="2288842"/>
                  </a:lnTo>
                  <a:lnTo>
                    <a:pt x="3983272" y="2289569"/>
                  </a:lnTo>
                  <a:lnTo>
                    <a:pt x="3929869" y="2290252"/>
                  </a:lnTo>
                  <a:lnTo>
                    <a:pt x="3876691" y="2290888"/>
                  </a:lnTo>
                  <a:lnTo>
                    <a:pt x="3823757" y="2291474"/>
                  </a:lnTo>
                  <a:lnTo>
                    <a:pt x="3771085" y="2292004"/>
                  </a:lnTo>
                  <a:lnTo>
                    <a:pt x="3718694" y="2292476"/>
                  </a:lnTo>
                  <a:lnTo>
                    <a:pt x="3666604" y="2292886"/>
                  </a:lnTo>
                  <a:lnTo>
                    <a:pt x="3614832" y="2293228"/>
                  </a:lnTo>
                  <a:lnTo>
                    <a:pt x="3563397" y="2293500"/>
                  </a:lnTo>
                  <a:lnTo>
                    <a:pt x="3512319" y="2293698"/>
                  </a:lnTo>
                  <a:lnTo>
                    <a:pt x="3461616" y="2293818"/>
                  </a:lnTo>
                  <a:lnTo>
                    <a:pt x="3411306" y="2293855"/>
                  </a:lnTo>
                  <a:lnTo>
                    <a:pt x="3361409" y="2293806"/>
                  </a:lnTo>
                  <a:lnTo>
                    <a:pt x="3311943" y="2293667"/>
                  </a:lnTo>
                  <a:lnTo>
                    <a:pt x="3262926" y="2293434"/>
                  </a:lnTo>
                  <a:lnTo>
                    <a:pt x="3214379" y="2293103"/>
                  </a:lnTo>
                  <a:lnTo>
                    <a:pt x="3166319" y="2292670"/>
                  </a:lnTo>
                  <a:lnTo>
                    <a:pt x="3118765" y="2292132"/>
                  </a:lnTo>
                  <a:lnTo>
                    <a:pt x="3071736" y="2291484"/>
                  </a:lnTo>
                  <a:lnTo>
                    <a:pt x="3025251" y="2290722"/>
                  </a:lnTo>
                  <a:lnTo>
                    <a:pt x="2979328" y="2289843"/>
                  </a:lnTo>
                  <a:lnTo>
                    <a:pt x="2933987" y="2288842"/>
                  </a:lnTo>
                  <a:lnTo>
                    <a:pt x="2889245" y="2287716"/>
                  </a:lnTo>
                  <a:lnTo>
                    <a:pt x="2845122" y="2286461"/>
                  </a:lnTo>
                  <a:lnTo>
                    <a:pt x="2801636" y="2285073"/>
                  </a:lnTo>
                  <a:lnTo>
                    <a:pt x="2758807" y="2283548"/>
                  </a:lnTo>
                  <a:lnTo>
                    <a:pt x="2716652" y="2281881"/>
                  </a:lnTo>
                  <a:lnTo>
                    <a:pt x="2675191" y="2280070"/>
                  </a:lnTo>
                  <a:lnTo>
                    <a:pt x="2610635" y="2276918"/>
                  </a:lnTo>
                  <a:lnTo>
                    <a:pt x="2547155" y="2273408"/>
                  </a:lnTo>
                  <a:lnTo>
                    <a:pt x="2484765" y="2269555"/>
                  </a:lnTo>
                  <a:lnTo>
                    <a:pt x="2423484" y="2265377"/>
                  </a:lnTo>
                  <a:lnTo>
                    <a:pt x="2363327" y="2260888"/>
                  </a:lnTo>
                  <a:lnTo>
                    <a:pt x="2304311" y="2256103"/>
                  </a:lnTo>
                  <a:lnTo>
                    <a:pt x="2246453" y="2251038"/>
                  </a:lnTo>
                  <a:lnTo>
                    <a:pt x="2189769" y="2245710"/>
                  </a:lnTo>
                  <a:lnTo>
                    <a:pt x="2134275" y="2240132"/>
                  </a:lnTo>
                  <a:lnTo>
                    <a:pt x="2079989" y="2234322"/>
                  </a:lnTo>
                  <a:lnTo>
                    <a:pt x="2026926" y="2228293"/>
                  </a:lnTo>
                  <a:lnTo>
                    <a:pt x="1975104" y="2222063"/>
                  </a:lnTo>
                  <a:lnTo>
                    <a:pt x="1924538" y="2215646"/>
                  </a:lnTo>
                  <a:lnTo>
                    <a:pt x="1875245" y="2209058"/>
                  </a:lnTo>
                  <a:lnTo>
                    <a:pt x="1827243" y="2202315"/>
                  </a:lnTo>
                  <a:lnTo>
                    <a:pt x="1780547" y="2195432"/>
                  </a:lnTo>
                  <a:lnTo>
                    <a:pt x="1735173" y="2188424"/>
                  </a:lnTo>
                  <a:lnTo>
                    <a:pt x="1691139" y="2181308"/>
                  </a:lnTo>
                  <a:lnTo>
                    <a:pt x="1648462" y="2174098"/>
                  </a:lnTo>
                  <a:lnTo>
                    <a:pt x="1607156" y="2166811"/>
                  </a:lnTo>
                  <a:lnTo>
                    <a:pt x="1567240" y="2159461"/>
                  </a:lnTo>
                  <a:lnTo>
                    <a:pt x="1528729" y="2152065"/>
                  </a:lnTo>
                  <a:lnTo>
                    <a:pt x="1455991" y="2137195"/>
                  </a:lnTo>
                  <a:lnTo>
                    <a:pt x="1377353" y="2117717"/>
                  </a:lnTo>
                  <a:lnTo>
                    <a:pt x="1308468" y="2095516"/>
                  </a:lnTo>
                  <a:lnTo>
                    <a:pt x="1248422" y="2071451"/>
                  </a:lnTo>
                  <a:lnTo>
                    <a:pt x="1196301" y="2046381"/>
                  </a:lnTo>
                  <a:lnTo>
                    <a:pt x="1151191" y="2021165"/>
                  </a:lnTo>
                  <a:lnTo>
                    <a:pt x="1112177" y="1996661"/>
                  </a:lnTo>
                  <a:lnTo>
                    <a:pt x="1078344" y="1973729"/>
                  </a:lnTo>
                  <a:lnTo>
                    <a:pt x="1048778" y="1953226"/>
                  </a:lnTo>
                  <a:lnTo>
                    <a:pt x="1022565" y="1936012"/>
                  </a:lnTo>
                  <a:lnTo>
                    <a:pt x="998791" y="1922946"/>
                  </a:lnTo>
                </a:path>
                <a:path w="4580255" h="2294254">
                  <a:moveTo>
                    <a:pt x="389191" y="1084746"/>
                  </a:moveTo>
                  <a:lnTo>
                    <a:pt x="354001" y="1043876"/>
                  </a:lnTo>
                  <a:lnTo>
                    <a:pt x="319291" y="1002684"/>
                  </a:lnTo>
                  <a:lnTo>
                    <a:pt x="285541" y="960832"/>
                  </a:lnTo>
                  <a:lnTo>
                    <a:pt x="253231" y="917983"/>
                  </a:lnTo>
                  <a:lnTo>
                    <a:pt x="222840" y="873798"/>
                  </a:lnTo>
                  <a:lnTo>
                    <a:pt x="194848" y="827941"/>
                  </a:lnTo>
                  <a:lnTo>
                    <a:pt x="169735" y="780073"/>
                  </a:lnTo>
                  <a:lnTo>
                    <a:pt x="150393" y="736100"/>
                  </a:lnTo>
                  <a:lnTo>
                    <a:pt x="133302" y="690201"/>
                  </a:lnTo>
                  <a:lnTo>
                    <a:pt x="118139" y="642819"/>
                  </a:lnTo>
                  <a:lnTo>
                    <a:pt x="104584" y="594399"/>
                  </a:lnTo>
                  <a:lnTo>
                    <a:pt x="92315" y="545384"/>
                  </a:lnTo>
                  <a:lnTo>
                    <a:pt x="81010" y="496216"/>
                  </a:lnTo>
                  <a:lnTo>
                    <a:pt x="70348" y="447341"/>
                  </a:lnTo>
                  <a:lnTo>
                    <a:pt x="60007" y="399200"/>
                  </a:lnTo>
                  <a:lnTo>
                    <a:pt x="50149" y="348497"/>
                  </a:lnTo>
                  <a:lnTo>
                    <a:pt x="41148" y="293328"/>
                  </a:lnTo>
                  <a:lnTo>
                    <a:pt x="33004" y="236370"/>
                  </a:lnTo>
                  <a:lnTo>
                    <a:pt x="25717" y="180300"/>
                  </a:lnTo>
                  <a:lnTo>
                    <a:pt x="19288" y="127796"/>
                  </a:lnTo>
                  <a:lnTo>
                    <a:pt x="13715" y="81535"/>
                  </a:lnTo>
                  <a:lnTo>
                    <a:pt x="9001" y="44196"/>
                  </a:lnTo>
                  <a:lnTo>
                    <a:pt x="5143" y="18454"/>
                  </a:lnTo>
                  <a:lnTo>
                    <a:pt x="642" y="0"/>
                  </a:lnTo>
                  <a:lnTo>
                    <a:pt x="0" y="13692"/>
                  </a:lnTo>
                  <a:lnTo>
                    <a:pt x="1928" y="48815"/>
                  </a:lnTo>
                  <a:lnTo>
                    <a:pt x="5143" y="946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24300" y="32003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169608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Pragmatic</a:t>
            </a:r>
            <a:r>
              <a:rPr dirty="0" sz="2800" spc="-110"/>
              <a:t> </a:t>
            </a:r>
            <a:r>
              <a:rPr dirty="0" sz="2800"/>
              <a:t>software</a:t>
            </a:r>
            <a:r>
              <a:rPr dirty="0" sz="2800" spc="-105"/>
              <a:t> </a:t>
            </a:r>
            <a:r>
              <a:rPr dirty="0" sz="2800"/>
              <a:t>cost</a:t>
            </a:r>
            <a:r>
              <a:rPr dirty="0" sz="2800" spc="-110"/>
              <a:t> </a:t>
            </a:r>
            <a:r>
              <a:rPr dirty="0" sz="2800" spc="-10"/>
              <a:t>estimation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699386"/>
            <a:ext cx="10340975" cy="4330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good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estimate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has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following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attributes:</a:t>
            </a:r>
            <a:endParaRPr sz="2800">
              <a:latin typeface="Verdana"/>
              <a:cs typeface="Verdana"/>
            </a:endParaRPr>
          </a:p>
          <a:p>
            <a:pPr lvl="1" marL="920750" marR="1027430" indent="-437515">
              <a:lnSpc>
                <a:spcPct val="8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conceived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supported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by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project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manager, </a:t>
            </a:r>
            <a:r>
              <a:rPr dirty="0" sz="2400">
                <a:latin typeface="Verdana"/>
                <a:cs typeface="Verdana"/>
              </a:rPr>
              <a:t>architecture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team,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development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team,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9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test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team </a:t>
            </a:r>
            <a:r>
              <a:rPr dirty="0" sz="2400">
                <a:latin typeface="Verdana"/>
                <a:cs typeface="Verdana"/>
              </a:rPr>
              <a:t>accountable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performing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work.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accepted</a:t>
            </a:r>
            <a:r>
              <a:rPr dirty="0" sz="24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by</a:t>
            </a:r>
            <a:r>
              <a:rPr dirty="0" sz="24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all</a:t>
            </a:r>
            <a:r>
              <a:rPr dirty="0" sz="24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stakeholders</a:t>
            </a:r>
            <a:r>
              <a:rPr dirty="0" sz="2400" spc="-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ambitious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but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realizable.</a:t>
            </a:r>
            <a:endParaRPr sz="2400">
              <a:latin typeface="Verdana"/>
              <a:cs typeface="Verdana"/>
            </a:endParaRPr>
          </a:p>
          <a:p>
            <a:pPr lvl="1" marL="920750" marR="830580" indent="-437515">
              <a:lnSpc>
                <a:spcPct val="800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based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well</a:t>
            </a:r>
            <a:r>
              <a:rPr dirty="0" sz="24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defined</a:t>
            </a:r>
            <a:r>
              <a:rPr dirty="0" sz="2400" spc="-2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software</a:t>
            </a:r>
            <a:r>
              <a:rPr dirty="0" sz="24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cost</a:t>
            </a:r>
            <a:r>
              <a:rPr dirty="0" sz="24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model</a:t>
            </a:r>
            <a:r>
              <a:rPr dirty="0" sz="2400" spc="2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with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 </a:t>
            </a:r>
            <a:r>
              <a:rPr dirty="0" sz="2400">
                <a:latin typeface="Verdana"/>
                <a:cs typeface="Verdana"/>
              </a:rPr>
              <a:t>credible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basis.</a:t>
            </a:r>
            <a:endParaRPr sz="2400">
              <a:latin typeface="Verdana"/>
              <a:cs typeface="Verdana"/>
            </a:endParaRPr>
          </a:p>
          <a:p>
            <a:pPr lvl="1" marL="920750" marR="85725" indent="-437515">
              <a:lnSpc>
                <a:spcPts val="2300"/>
              </a:lnSpc>
              <a:spcBef>
                <a:spcPts val="560"/>
              </a:spcBef>
              <a:buClr>
                <a:srgbClr val="CC0000"/>
              </a:buClr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based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database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relevant</a:t>
            </a:r>
            <a:r>
              <a:rPr dirty="0" sz="24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project</a:t>
            </a:r>
            <a:r>
              <a:rPr dirty="0" sz="2400" spc="-2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experience</a:t>
            </a:r>
            <a:r>
              <a:rPr dirty="0" sz="24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that </a:t>
            </a:r>
            <a:r>
              <a:rPr dirty="0" sz="2400">
                <a:latin typeface="Verdana"/>
                <a:cs typeface="Verdana"/>
              </a:rPr>
              <a:t>includes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similar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processes,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technologies,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environments, </a:t>
            </a:r>
            <a:r>
              <a:rPr dirty="0" sz="2400">
                <a:latin typeface="Verdana"/>
                <a:cs typeface="Verdana"/>
              </a:rPr>
              <a:t>quality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requirements,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people.</a:t>
            </a:r>
            <a:endParaRPr sz="2400">
              <a:latin typeface="Verdana"/>
              <a:cs typeface="Verdana"/>
            </a:endParaRPr>
          </a:p>
          <a:p>
            <a:pPr lvl="1" marL="920750" marR="485775" indent="-437515">
              <a:lnSpc>
                <a:spcPts val="23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defined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enough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detail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its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key</a:t>
            </a:r>
            <a:r>
              <a:rPr dirty="0" sz="24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risk</a:t>
            </a:r>
            <a:r>
              <a:rPr dirty="0" sz="24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areas</a:t>
            </a:r>
            <a:r>
              <a:rPr dirty="0" sz="24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006FC0"/>
                </a:solidFill>
                <a:latin typeface="Verdana"/>
                <a:cs typeface="Verdana"/>
              </a:rPr>
              <a:t>are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understood</a:t>
            </a:r>
            <a:r>
              <a:rPr dirty="0" sz="24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4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probability</a:t>
            </a:r>
            <a:r>
              <a:rPr dirty="0" sz="2400" spc="-1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dirty="0" sz="24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success</a:t>
            </a:r>
            <a:r>
              <a:rPr dirty="0" sz="24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is</a:t>
            </a:r>
            <a:r>
              <a:rPr dirty="0" sz="24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Verdana"/>
                <a:cs typeface="Verdana"/>
              </a:rPr>
              <a:t>objectively assessed.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217741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Improving</a:t>
            </a:r>
            <a:r>
              <a:rPr dirty="0" sz="2800" spc="-155"/>
              <a:t> </a:t>
            </a:r>
            <a:r>
              <a:rPr dirty="0" sz="2800"/>
              <a:t>Software</a:t>
            </a:r>
            <a:r>
              <a:rPr dirty="0" sz="2800" spc="-165"/>
              <a:t> </a:t>
            </a:r>
            <a:r>
              <a:rPr dirty="0" sz="2800" spc="-10"/>
              <a:t>Economics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902079"/>
            <a:ext cx="9861550" cy="3789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0" indent="-4953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508000" algn="l"/>
              </a:tabLst>
            </a:pPr>
            <a:r>
              <a:rPr dirty="0" sz="2600">
                <a:latin typeface="Verdana"/>
                <a:cs typeface="Verdana"/>
              </a:rPr>
              <a:t>Five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basic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parameters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software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cost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model:</a:t>
            </a:r>
            <a:endParaRPr sz="26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1945"/>
              </a:spcBef>
              <a:buClr>
                <a:srgbClr val="CC0000"/>
              </a:buClr>
              <a:buAutoNum type="arabicPeriod"/>
              <a:tabLst>
                <a:tab pos="920750" algn="l"/>
              </a:tabLst>
            </a:pP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Reducing</a:t>
            </a:r>
            <a:r>
              <a:rPr dirty="0" sz="22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2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size</a:t>
            </a:r>
            <a:r>
              <a:rPr dirty="0" sz="22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or</a:t>
            </a:r>
            <a:r>
              <a:rPr dirty="0" sz="22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complexity </a:t>
            </a:r>
            <a:r>
              <a:rPr dirty="0" sz="2200">
                <a:latin typeface="Verdana"/>
                <a:cs typeface="Verdana"/>
              </a:rPr>
              <a:t>of</a:t>
            </a:r>
            <a:r>
              <a:rPr dirty="0" sz="2200" spc="-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what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needs</a:t>
            </a:r>
            <a:r>
              <a:rPr dirty="0" sz="2200" spc="-2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be</a:t>
            </a:r>
            <a:r>
              <a:rPr dirty="0" sz="2200" spc="-3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developed</a:t>
            </a:r>
            <a:endParaRPr sz="22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1850"/>
              </a:spcBef>
              <a:buClr>
                <a:srgbClr val="CC0000"/>
              </a:buClr>
              <a:buAutoNum type="arabicPeriod"/>
              <a:tabLst>
                <a:tab pos="920750" algn="l"/>
              </a:tabLst>
            </a:pP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Improving</a:t>
            </a:r>
            <a:r>
              <a:rPr dirty="0" sz="2200" spc="-1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-10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development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006FC0"/>
                </a:solidFill>
                <a:latin typeface="Verdana"/>
                <a:cs typeface="Verdana"/>
              </a:rPr>
              <a:t>process</a:t>
            </a:r>
            <a:endParaRPr sz="2200">
              <a:latin typeface="Verdana"/>
              <a:cs typeface="Verdana"/>
            </a:endParaRPr>
          </a:p>
          <a:p>
            <a:pPr lvl="1" marL="920750" marR="5080" indent="-437515">
              <a:lnSpc>
                <a:spcPct val="150100"/>
              </a:lnSpc>
              <a:spcBef>
                <a:spcPts val="525"/>
              </a:spcBef>
              <a:buClr>
                <a:srgbClr val="CC0000"/>
              </a:buClr>
              <a:buAutoNum type="arabicPeriod"/>
              <a:tabLst>
                <a:tab pos="920750" algn="l"/>
              </a:tabLst>
            </a:pPr>
            <a:r>
              <a:rPr dirty="0" sz="2200">
                <a:latin typeface="Verdana"/>
                <a:cs typeface="Verdana"/>
              </a:rPr>
              <a:t>Using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 spc="-25">
                <a:solidFill>
                  <a:srgbClr val="006FC0"/>
                </a:solidFill>
                <a:latin typeface="Verdana"/>
                <a:cs typeface="Verdana"/>
              </a:rPr>
              <a:t>more-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skilled</a:t>
            </a:r>
            <a:r>
              <a:rPr dirty="0" sz="22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personnel</a:t>
            </a:r>
            <a:r>
              <a:rPr dirty="0" sz="2200" spc="-5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and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better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teams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(not</a:t>
            </a:r>
            <a:r>
              <a:rPr dirty="0" sz="2200" spc="-7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necessarily </a:t>
            </a: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-3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same</a:t>
            </a:r>
            <a:r>
              <a:rPr dirty="0" sz="2200" spc="-10">
                <a:latin typeface="Verdana"/>
                <a:cs typeface="Verdana"/>
              </a:rPr>
              <a:t> thing)</a:t>
            </a:r>
            <a:endParaRPr sz="22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1850"/>
              </a:spcBef>
              <a:buClr>
                <a:srgbClr val="CC0000"/>
              </a:buClr>
              <a:buAutoNum type="arabicPeriod"/>
              <a:tabLst>
                <a:tab pos="920750" algn="l"/>
              </a:tabLst>
            </a:pPr>
            <a:r>
              <a:rPr dirty="0" sz="2200">
                <a:latin typeface="Verdana"/>
                <a:cs typeface="Verdana"/>
              </a:rPr>
              <a:t>Using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better</a:t>
            </a:r>
            <a:r>
              <a:rPr dirty="0" sz="22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006FC0"/>
                </a:solidFill>
                <a:latin typeface="Verdana"/>
                <a:cs typeface="Verdana"/>
              </a:rPr>
              <a:t>environments</a:t>
            </a:r>
            <a:r>
              <a:rPr dirty="0" sz="22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(tools</a:t>
            </a:r>
            <a:r>
              <a:rPr dirty="0" sz="2200" spc="-8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to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automate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the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process)</a:t>
            </a:r>
            <a:endParaRPr sz="22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1850"/>
              </a:spcBef>
              <a:buClr>
                <a:srgbClr val="CC0000"/>
              </a:buClr>
              <a:buAutoNum type="arabicPeriod"/>
              <a:tabLst>
                <a:tab pos="920750" algn="l"/>
              </a:tabLst>
            </a:pPr>
            <a:r>
              <a:rPr dirty="0" sz="2200">
                <a:latin typeface="Verdana"/>
                <a:cs typeface="Verdana"/>
              </a:rPr>
              <a:t>Trading</a:t>
            </a:r>
            <a:r>
              <a:rPr dirty="0" sz="2200" spc="-7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off</a:t>
            </a:r>
            <a:r>
              <a:rPr dirty="0" sz="2200" spc="-4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or</a:t>
            </a:r>
            <a:r>
              <a:rPr dirty="0" sz="2200" spc="-6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backing</a:t>
            </a:r>
            <a:r>
              <a:rPr dirty="0" sz="2200" spc="-4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off</a:t>
            </a:r>
            <a:r>
              <a:rPr dirty="0" sz="2200" spc="-60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on</a:t>
            </a:r>
            <a:r>
              <a:rPr dirty="0" sz="2200" spc="-55">
                <a:latin typeface="Verdana"/>
                <a:cs typeface="Verdana"/>
              </a:rPr>
              <a:t> </a:t>
            </a:r>
            <a:r>
              <a:rPr dirty="0" sz="2200">
                <a:latin typeface="Verdana"/>
                <a:cs typeface="Verdana"/>
              </a:rPr>
              <a:t>quality</a:t>
            </a:r>
            <a:r>
              <a:rPr dirty="0" sz="2200" spc="-85">
                <a:latin typeface="Verdana"/>
                <a:cs typeface="Verdana"/>
              </a:rPr>
              <a:t> </a:t>
            </a:r>
            <a:r>
              <a:rPr dirty="0" sz="2200" spc="-10">
                <a:latin typeface="Verdana"/>
                <a:cs typeface="Verdana"/>
              </a:rPr>
              <a:t>thresholds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916" y="565150"/>
            <a:ext cx="89636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Important</a:t>
            </a:r>
            <a:r>
              <a:rPr dirty="0" spc="-85"/>
              <a:t> </a:t>
            </a:r>
            <a:r>
              <a:rPr dirty="0"/>
              <a:t>Trends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/>
              <a:t>Improving</a:t>
            </a:r>
            <a:r>
              <a:rPr dirty="0" spc="-70"/>
              <a:t> </a:t>
            </a:r>
            <a:r>
              <a:rPr dirty="0"/>
              <a:t>Software</a:t>
            </a:r>
            <a:r>
              <a:rPr dirty="0" spc="-85"/>
              <a:t> </a:t>
            </a:r>
            <a:r>
              <a:rPr dirty="0" spc="-10"/>
              <a:t>Economics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81985" y="1174750"/>
            <a:ext cx="59232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835" algn="l"/>
              </a:tabLst>
            </a:pPr>
            <a:r>
              <a:rPr dirty="0" sz="1800" b="1" i="1">
                <a:latin typeface="Verdana"/>
                <a:cs typeface="Verdana"/>
              </a:rPr>
              <a:t>Cost</a:t>
            </a:r>
            <a:r>
              <a:rPr dirty="0" sz="1800" spc="-6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model</a:t>
            </a:r>
            <a:r>
              <a:rPr dirty="0" sz="1800" spc="-4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parameters</a:t>
            </a:r>
            <a:r>
              <a:rPr dirty="0" sz="1800" b="1" i="1">
                <a:latin typeface="Verdana"/>
                <a:cs typeface="Verdana"/>
              </a:rPr>
              <a:t>	</a:t>
            </a:r>
            <a:r>
              <a:rPr dirty="0" sz="1800" spc="-10" b="1" i="1">
                <a:latin typeface="Verdana"/>
                <a:cs typeface="Verdana"/>
              </a:rPr>
              <a:t>Trends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133600" y="15240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00200" y="2161032"/>
            <a:ext cx="3124200" cy="658495"/>
          </a:xfrm>
          <a:custGeom>
            <a:avLst/>
            <a:gdLst/>
            <a:ahLst/>
            <a:cxnLst/>
            <a:rect l="l" t="t" r="r" b="b"/>
            <a:pathLst>
              <a:path w="3124200" h="658494">
                <a:moveTo>
                  <a:pt x="0" y="109727"/>
                </a:moveTo>
                <a:lnTo>
                  <a:pt x="8626" y="67026"/>
                </a:lnTo>
                <a:lnTo>
                  <a:pt x="32146" y="32146"/>
                </a:lnTo>
                <a:lnTo>
                  <a:pt x="67026" y="8626"/>
                </a:lnTo>
                <a:lnTo>
                  <a:pt x="109727" y="0"/>
                </a:lnTo>
                <a:lnTo>
                  <a:pt x="3014472" y="0"/>
                </a:lnTo>
                <a:lnTo>
                  <a:pt x="3057173" y="8626"/>
                </a:lnTo>
                <a:lnTo>
                  <a:pt x="3092053" y="32146"/>
                </a:lnTo>
                <a:lnTo>
                  <a:pt x="3115573" y="67026"/>
                </a:lnTo>
                <a:lnTo>
                  <a:pt x="3124200" y="109727"/>
                </a:lnTo>
                <a:lnTo>
                  <a:pt x="3124200" y="548639"/>
                </a:lnTo>
                <a:lnTo>
                  <a:pt x="3115573" y="591341"/>
                </a:lnTo>
                <a:lnTo>
                  <a:pt x="3092053" y="626221"/>
                </a:lnTo>
                <a:lnTo>
                  <a:pt x="3057173" y="649741"/>
                </a:lnTo>
                <a:lnTo>
                  <a:pt x="3014472" y="658367"/>
                </a:lnTo>
                <a:lnTo>
                  <a:pt x="109727" y="658367"/>
                </a:lnTo>
                <a:lnTo>
                  <a:pt x="67026" y="649741"/>
                </a:lnTo>
                <a:lnTo>
                  <a:pt x="32146" y="626221"/>
                </a:lnTo>
                <a:lnTo>
                  <a:pt x="8626" y="591341"/>
                </a:lnTo>
                <a:lnTo>
                  <a:pt x="0" y="548639"/>
                </a:lnTo>
                <a:lnTo>
                  <a:pt x="0" y="1097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897507" y="2201926"/>
            <a:ext cx="25298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20" b="1" i="1">
                <a:latin typeface="Verdana"/>
                <a:cs typeface="Verdana"/>
              </a:rPr>
              <a:t>Size</a:t>
            </a:r>
            <a:endParaRPr sz="1200">
              <a:latin typeface="Verdana"/>
              <a:cs typeface="Verdana"/>
            </a:endParaRPr>
          </a:p>
          <a:p>
            <a:pPr algn="ctr" marL="12700" marR="5080" indent="-5334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Abstraction</a:t>
            </a:r>
            <a:r>
              <a:rPr dirty="0" sz="1200" spc="-4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and</a:t>
            </a:r>
            <a:r>
              <a:rPr dirty="0" sz="1200" spc="-6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component </a:t>
            </a:r>
            <a:r>
              <a:rPr dirty="0" sz="1200">
                <a:latin typeface="Verdana"/>
                <a:cs typeface="Verdana"/>
              </a:rPr>
              <a:t>based</a:t>
            </a:r>
            <a:r>
              <a:rPr dirty="0" sz="1200" spc="-5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development</a:t>
            </a:r>
            <a:r>
              <a:rPr dirty="0" sz="1200" spc="-6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technologies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56238" y="2038540"/>
            <a:ext cx="1548765" cy="488315"/>
            <a:chOff x="4956238" y="2038540"/>
            <a:chExt cx="1548765" cy="488315"/>
          </a:xfrm>
        </p:grpSpPr>
        <p:sp>
          <p:nvSpPr>
            <p:cNvPr id="8" name="object 8" descr=""/>
            <p:cNvSpPr/>
            <p:nvPr/>
          </p:nvSpPr>
          <p:spPr>
            <a:xfrm>
              <a:off x="4961001" y="2043302"/>
              <a:ext cx="1539240" cy="478790"/>
            </a:xfrm>
            <a:custGeom>
              <a:avLst/>
              <a:gdLst/>
              <a:ahLst/>
              <a:cxnLst/>
              <a:rect l="l" t="t" r="r" b="b"/>
              <a:pathLst>
                <a:path w="1539239" h="478789">
                  <a:moveTo>
                    <a:pt x="70993" y="464566"/>
                  </a:moveTo>
                  <a:lnTo>
                    <a:pt x="47752" y="383667"/>
                  </a:lnTo>
                  <a:lnTo>
                    <a:pt x="0" y="397383"/>
                  </a:lnTo>
                  <a:lnTo>
                    <a:pt x="23241" y="478282"/>
                  </a:lnTo>
                  <a:lnTo>
                    <a:pt x="70993" y="464566"/>
                  </a:lnTo>
                  <a:close/>
                </a:path>
                <a:path w="1539239" h="478789">
                  <a:moveTo>
                    <a:pt x="214122" y="423545"/>
                  </a:moveTo>
                  <a:lnTo>
                    <a:pt x="191008" y="342646"/>
                  </a:lnTo>
                  <a:lnTo>
                    <a:pt x="95504" y="370078"/>
                  </a:lnTo>
                  <a:lnTo>
                    <a:pt x="118745" y="450850"/>
                  </a:lnTo>
                  <a:lnTo>
                    <a:pt x="214122" y="423545"/>
                  </a:lnTo>
                  <a:close/>
                </a:path>
                <a:path w="1539239" h="478789">
                  <a:moveTo>
                    <a:pt x="1539240" y="0"/>
                  </a:moveTo>
                  <a:lnTo>
                    <a:pt x="1134110" y="28575"/>
                  </a:lnTo>
                  <a:lnTo>
                    <a:pt x="1145667" y="68961"/>
                  </a:lnTo>
                  <a:lnTo>
                    <a:pt x="238760" y="328930"/>
                  </a:lnTo>
                  <a:lnTo>
                    <a:pt x="261874" y="409829"/>
                  </a:lnTo>
                  <a:lnTo>
                    <a:pt x="1168908" y="149860"/>
                  </a:lnTo>
                  <a:lnTo>
                    <a:pt x="1180465" y="190246"/>
                  </a:lnTo>
                  <a:lnTo>
                    <a:pt x="1539240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99761" y="2043302"/>
              <a:ext cx="1300480" cy="410209"/>
            </a:xfrm>
            <a:custGeom>
              <a:avLst/>
              <a:gdLst/>
              <a:ahLst/>
              <a:cxnLst/>
              <a:rect l="l" t="t" r="r" b="b"/>
              <a:pathLst>
                <a:path w="1300479" h="410210">
                  <a:moveTo>
                    <a:pt x="895350" y="28575"/>
                  </a:moveTo>
                  <a:lnTo>
                    <a:pt x="906906" y="68961"/>
                  </a:lnTo>
                  <a:lnTo>
                    <a:pt x="0" y="328930"/>
                  </a:lnTo>
                  <a:lnTo>
                    <a:pt x="23113" y="409829"/>
                  </a:lnTo>
                  <a:lnTo>
                    <a:pt x="930148" y="149860"/>
                  </a:lnTo>
                  <a:lnTo>
                    <a:pt x="941704" y="190246"/>
                  </a:lnTo>
                  <a:lnTo>
                    <a:pt x="1300479" y="0"/>
                  </a:lnTo>
                  <a:lnTo>
                    <a:pt x="89535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6238" y="2381186"/>
              <a:ext cx="223647" cy="145161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6617207" y="1613916"/>
            <a:ext cx="3670300" cy="1066800"/>
          </a:xfrm>
          <a:custGeom>
            <a:avLst/>
            <a:gdLst/>
            <a:ahLst/>
            <a:cxnLst/>
            <a:rect l="l" t="t" r="r" b="b"/>
            <a:pathLst>
              <a:path w="367030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491992" y="0"/>
                </a:lnTo>
                <a:lnTo>
                  <a:pt x="3539249" y="6352"/>
                </a:lnTo>
                <a:lnTo>
                  <a:pt x="3581719" y="24280"/>
                </a:lnTo>
                <a:lnTo>
                  <a:pt x="3617706" y="52085"/>
                </a:lnTo>
                <a:lnTo>
                  <a:pt x="3645511" y="88072"/>
                </a:lnTo>
                <a:lnTo>
                  <a:pt x="3663439" y="130542"/>
                </a:lnTo>
                <a:lnTo>
                  <a:pt x="3669792" y="177800"/>
                </a:lnTo>
                <a:lnTo>
                  <a:pt x="3669792" y="889000"/>
                </a:lnTo>
                <a:lnTo>
                  <a:pt x="3663439" y="936257"/>
                </a:lnTo>
                <a:lnTo>
                  <a:pt x="3645511" y="978727"/>
                </a:lnTo>
                <a:lnTo>
                  <a:pt x="3617706" y="1014714"/>
                </a:lnTo>
                <a:lnTo>
                  <a:pt x="3581719" y="1042519"/>
                </a:lnTo>
                <a:lnTo>
                  <a:pt x="3539249" y="1060447"/>
                </a:lnTo>
                <a:lnTo>
                  <a:pt x="3491992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00200" y="2909316"/>
            <a:ext cx="3124200" cy="661670"/>
          </a:xfrm>
          <a:custGeom>
            <a:avLst/>
            <a:gdLst/>
            <a:ahLst/>
            <a:cxnLst/>
            <a:rect l="l" t="t" r="r" b="b"/>
            <a:pathLst>
              <a:path w="3124200" h="661670">
                <a:moveTo>
                  <a:pt x="0" y="110236"/>
                </a:moveTo>
                <a:lnTo>
                  <a:pt x="8669" y="67347"/>
                </a:lnTo>
                <a:lnTo>
                  <a:pt x="32305" y="32305"/>
                </a:lnTo>
                <a:lnTo>
                  <a:pt x="67347" y="8669"/>
                </a:lnTo>
                <a:lnTo>
                  <a:pt x="110236" y="0"/>
                </a:lnTo>
                <a:lnTo>
                  <a:pt x="3013964" y="0"/>
                </a:lnTo>
                <a:lnTo>
                  <a:pt x="3056852" y="8669"/>
                </a:lnTo>
                <a:lnTo>
                  <a:pt x="3091894" y="32305"/>
                </a:lnTo>
                <a:lnTo>
                  <a:pt x="3115530" y="67347"/>
                </a:lnTo>
                <a:lnTo>
                  <a:pt x="3124200" y="110236"/>
                </a:lnTo>
                <a:lnTo>
                  <a:pt x="3124200" y="551180"/>
                </a:lnTo>
                <a:lnTo>
                  <a:pt x="3115530" y="594068"/>
                </a:lnTo>
                <a:lnTo>
                  <a:pt x="3091894" y="629110"/>
                </a:lnTo>
                <a:lnTo>
                  <a:pt x="3056852" y="652746"/>
                </a:lnTo>
                <a:lnTo>
                  <a:pt x="3013964" y="661416"/>
                </a:lnTo>
                <a:lnTo>
                  <a:pt x="110236" y="661416"/>
                </a:lnTo>
                <a:lnTo>
                  <a:pt x="67347" y="652746"/>
                </a:lnTo>
                <a:lnTo>
                  <a:pt x="32305" y="629110"/>
                </a:lnTo>
                <a:lnTo>
                  <a:pt x="8669" y="594068"/>
                </a:lnTo>
                <a:lnTo>
                  <a:pt x="0" y="551180"/>
                </a:lnTo>
                <a:lnTo>
                  <a:pt x="0" y="1102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220595" y="3043809"/>
            <a:ext cx="1884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Verdana"/>
                <a:cs typeface="Verdana"/>
              </a:rPr>
              <a:t>Process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Methods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and</a:t>
            </a:r>
            <a:r>
              <a:rPr dirty="0" sz="1200" spc="-2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techniques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945189" y="3171253"/>
            <a:ext cx="1495425" cy="262890"/>
            <a:chOff x="4945189" y="3171253"/>
            <a:chExt cx="1495425" cy="262890"/>
          </a:xfrm>
        </p:grpSpPr>
        <p:sp>
          <p:nvSpPr>
            <p:cNvPr id="15" name="object 15" descr=""/>
            <p:cNvSpPr/>
            <p:nvPr/>
          </p:nvSpPr>
          <p:spPr>
            <a:xfrm>
              <a:off x="4949952" y="3176015"/>
              <a:ext cx="1485900" cy="253365"/>
            </a:xfrm>
            <a:custGeom>
              <a:avLst/>
              <a:gdLst/>
              <a:ahLst/>
              <a:cxnLst/>
              <a:rect l="l" t="t" r="r" b="b"/>
              <a:pathLst>
                <a:path w="1485900" h="253364">
                  <a:moveTo>
                    <a:pt x="46431" y="63246"/>
                  </a:moveTo>
                  <a:lnTo>
                    <a:pt x="0" y="63246"/>
                  </a:lnTo>
                  <a:lnTo>
                    <a:pt x="0" y="189738"/>
                  </a:lnTo>
                  <a:lnTo>
                    <a:pt x="46431" y="189738"/>
                  </a:lnTo>
                  <a:lnTo>
                    <a:pt x="46431" y="63246"/>
                  </a:lnTo>
                  <a:close/>
                </a:path>
                <a:path w="1485900" h="253364">
                  <a:moveTo>
                    <a:pt x="185699" y="63246"/>
                  </a:moveTo>
                  <a:lnTo>
                    <a:pt x="92837" y="63246"/>
                  </a:lnTo>
                  <a:lnTo>
                    <a:pt x="92837" y="189738"/>
                  </a:lnTo>
                  <a:lnTo>
                    <a:pt x="185699" y="189738"/>
                  </a:lnTo>
                  <a:lnTo>
                    <a:pt x="185699" y="63246"/>
                  </a:lnTo>
                  <a:close/>
                </a:path>
                <a:path w="1485900" h="253364">
                  <a:moveTo>
                    <a:pt x="1485900" y="126492"/>
                  </a:moveTo>
                  <a:lnTo>
                    <a:pt x="1114425" y="0"/>
                  </a:lnTo>
                  <a:lnTo>
                    <a:pt x="1114425" y="63246"/>
                  </a:lnTo>
                  <a:lnTo>
                    <a:pt x="232156" y="63246"/>
                  </a:lnTo>
                  <a:lnTo>
                    <a:pt x="232156" y="189738"/>
                  </a:lnTo>
                  <a:lnTo>
                    <a:pt x="1114425" y="189738"/>
                  </a:lnTo>
                  <a:lnTo>
                    <a:pt x="1114425" y="252984"/>
                  </a:lnTo>
                  <a:lnTo>
                    <a:pt x="1485900" y="126492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49952" y="3176016"/>
              <a:ext cx="1485900" cy="253365"/>
            </a:xfrm>
            <a:custGeom>
              <a:avLst/>
              <a:gdLst/>
              <a:ahLst/>
              <a:cxnLst/>
              <a:rect l="l" t="t" r="r" b="b"/>
              <a:pathLst>
                <a:path w="1485900" h="253364">
                  <a:moveTo>
                    <a:pt x="1114425" y="0"/>
                  </a:moveTo>
                  <a:lnTo>
                    <a:pt x="1114425" y="63246"/>
                  </a:lnTo>
                  <a:lnTo>
                    <a:pt x="232156" y="63246"/>
                  </a:lnTo>
                  <a:lnTo>
                    <a:pt x="232156" y="189737"/>
                  </a:lnTo>
                  <a:lnTo>
                    <a:pt x="1114425" y="189737"/>
                  </a:lnTo>
                  <a:lnTo>
                    <a:pt x="1114425" y="252984"/>
                  </a:lnTo>
                  <a:lnTo>
                    <a:pt x="1485900" y="126492"/>
                  </a:lnTo>
                  <a:lnTo>
                    <a:pt x="1114425" y="0"/>
                  </a:lnTo>
                  <a:close/>
                </a:path>
                <a:path w="1485900" h="253364">
                  <a:moveTo>
                    <a:pt x="92837" y="189737"/>
                  </a:moveTo>
                  <a:lnTo>
                    <a:pt x="185705" y="189737"/>
                  </a:lnTo>
                  <a:lnTo>
                    <a:pt x="185705" y="63246"/>
                  </a:lnTo>
                  <a:lnTo>
                    <a:pt x="92837" y="63246"/>
                  </a:lnTo>
                  <a:lnTo>
                    <a:pt x="92837" y="189737"/>
                  </a:lnTo>
                  <a:close/>
                </a:path>
                <a:path w="1485900" h="253364">
                  <a:moveTo>
                    <a:pt x="0" y="189737"/>
                  </a:moveTo>
                  <a:lnTo>
                    <a:pt x="46435" y="189737"/>
                  </a:lnTo>
                  <a:lnTo>
                    <a:pt x="46435" y="63246"/>
                  </a:lnTo>
                  <a:lnTo>
                    <a:pt x="0" y="63246"/>
                  </a:lnTo>
                  <a:lnTo>
                    <a:pt x="0" y="1897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6633971" y="2770632"/>
            <a:ext cx="3653154" cy="848994"/>
          </a:xfrm>
          <a:custGeom>
            <a:avLst/>
            <a:gdLst/>
            <a:ahLst/>
            <a:cxnLst/>
            <a:rect l="l" t="t" r="r" b="b"/>
            <a:pathLst>
              <a:path w="3653154" h="848995">
                <a:moveTo>
                  <a:pt x="0" y="141477"/>
                </a:moveTo>
                <a:lnTo>
                  <a:pt x="7215" y="96771"/>
                </a:lnTo>
                <a:lnTo>
                  <a:pt x="27306" y="57936"/>
                </a:lnTo>
                <a:lnTo>
                  <a:pt x="57936" y="27306"/>
                </a:lnTo>
                <a:lnTo>
                  <a:pt x="96771" y="7215"/>
                </a:lnTo>
                <a:lnTo>
                  <a:pt x="141477" y="0"/>
                </a:lnTo>
                <a:lnTo>
                  <a:pt x="3511550" y="0"/>
                </a:lnTo>
                <a:lnTo>
                  <a:pt x="3556256" y="7215"/>
                </a:lnTo>
                <a:lnTo>
                  <a:pt x="3595091" y="27306"/>
                </a:lnTo>
                <a:lnTo>
                  <a:pt x="3625721" y="57936"/>
                </a:lnTo>
                <a:lnTo>
                  <a:pt x="3645812" y="96771"/>
                </a:lnTo>
                <a:lnTo>
                  <a:pt x="3653028" y="141477"/>
                </a:lnTo>
                <a:lnTo>
                  <a:pt x="3653028" y="707389"/>
                </a:lnTo>
                <a:lnTo>
                  <a:pt x="3645812" y="752096"/>
                </a:lnTo>
                <a:lnTo>
                  <a:pt x="3625721" y="790931"/>
                </a:lnTo>
                <a:lnTo>
                  <a:pt x="3595091" y="821561"/>
                </a:lnTo>
                <a:lnTo>
                  <a:pt x="3556256" y="841652"/>
                </a:lnTo>
                <a:lnTo>
                  <a:pt x="3511550" y="848867"/>
                </a:lnTo>
                <a:lnTo>
                  <a:pt x="141477" y="848867"/>
                </a:lnTo>
                <a:lnTo>
                  <a:pt x="96771" y="841652"/>
                </a:lnTo>
                <a:lnTo>
                  <a:pt x="57936" y="821561"/>
                </a:lnTo>
                <a:lnTo>
                  <a:pt x="27306" y="790931"/>
                </a:lnTo>
                <a:lnTo>
                  <a:pt x="7215" y="752096"/>
                </a:lnTo>
                <a:lnTo>
                  <a:pt x="0" y="707389"/>
                </a:lnTo>
                <a:lnTo>
                  <a:pt x="0" y="1414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122921" y="1585340"/>
            <a:ext cx="2675255" cy="1987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1594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Verdana"/>
                <a:cs typeface="Verdana"/>
              </a:rPr>
              <a:t>Higher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order</a:t>
            </a:r>
            <a:r>
              <a:rPr dirty="0" sz="1200" spc="-3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languages</a:t>
            </a:r>
            <a:endParaRPr sz="1200">
              <a:latin typeface="Verdana"/>
              <a:cs typeface="Verdana"/>
            </a:endParaRPr>
          </a:p>
          <a:p>
            <a:pPr algn="ctr" marR="889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(C++,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Java,</a:t>
            </a:r>
            <a:r>
              <a:rPr dirty="0" sz="1200" spc="-3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Visual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Basic,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etc.)</a:t>
            </a:r>
            <a:endParaRPr sz="1200">
              <a:latin typeface="Verdana"/>
              <a:cs typeface="Verdana"/>
            </a:endParaRPr>
          </a:p>
          <a:p>
            <a:pPr algn="ctr" marR="65405">
              <a:lnSpc>
                <a:spcPct val="100000"/>
              </a:lnSpc>
            </a:pPr>
            <a:r>
              <a:rPr dirty="0" sz="1200" spc="-10" b="1">
                <a:latin typeface="Verdana"/>
                <a:cs typeface="Verdana"/>
              </a:rPr>
              <a:t>Object-oriented</a:t>
            </a:r>
            <a:endParaRPr sz="1200">
              <a:latin typeface="Verdana"/>
              <a:cs typeface="Verdana"/>
            </a:endParaRPr>
          </a:p>
          <a:p>
            <a:pPr algn="ctr" marR="9525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(Analysis,</a:t>
            </a:r>
            <a:r>
              <a:rPr dirty="0" sz="1200" spc="-3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design,</a:t>
            </a:r>
            <a:r>
              <a:rPr dirty="0" sz="1200" spc="-5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programming)</a:t>
            </a:r>
            <a:endParaRPr sz="1200">
              <a:latin typeface="Verdana"/>
              <a:cs typeface="Verdana"/>
            </a:endParaRPr>
          </a:p>
          <a:p>
            <a:pPr marL="274955" marR="283210" indent="795020">
              <a:lnSpc>
                <a:spcPct val="100000"/>
              </a:lnSpc>
            </a:pPr>
            <a:r>
              <a:rPr dirty="0" sz="1200" spc="-20" b="1">
                <a:latin typeface="Verdana"/>
                <a:cs typeface="Verdana"/>
              </a:rPr>
              <a:t>Reuse </a:t>
            </a:r>
            <a:r>
              <a:rPr dirty="0" sz="1200" b="1">
                <a:latin typeface="Verdana"/>
                <a:cs typeface="Verdana"/>
              </a:rPr>
              <a:t>Commercial</a:t>
            </a:r>
            <a:r>
              <a:rPr dirty="0" sz="1200" spc="-7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components</a:t>
            </a:r>
            <a:endParaRPr sz="1200">
              <a:latin typeface="Verdana"/>
              <a:cs typeface="Verdana"/>
            </a:endParaRPr>
          </a:p>
          <a:p>
            <a:pPr algn="ctr" marL="248285" marR="295275" indent="54610">
              <a:lnSpc>
                <a:spcPct val="100000"/>
              </a:lnSpc>
              <a:spcBef>
                <a:spcPts val="1045"/>
              </a:spcBef>
            </a:pPr>
            <a:r>
              <a:rPr dirty="0" sz="1200" b="1">
                <a:latin typeface="Verdana"/>
                <a:cs typeface="Verdana"/>
              </a:rPr>
              <a:t>Iterative</a:t>
            </a:r>
            <a:r>
              <a:rPr dirty="0" sz="1200" spc="-8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development </a:t>
            </a:r>
            <a:r>
              <a:rPr dirty="0" sz="1200" b="1">
                <a:latin typeface="Verdana"/>
                <a:cs typeface="Verdana"/>
              </a:rPr>
              <a:t>Process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maturity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models</a:t>
            </a:r>
            <a:endParaRPr sz="1200">
              <a:latin typeface="Verdana"/>
              <a:cs typeface="Verdana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latin typeface="Verdana"/>
                <a:cs typeface="Verdana"/>
              </a:rPr>
              <a:t>Architecture-</a:t>
            </a:r>
            <a:r>
              <a:rPr dirty="0" sz="1200" b="1">
                <a:latin typeface="Verdana"/>
                <a:cs typeface="Verdana"/>
              </a:rPr>
              <a:t>first</a:t>
            </a:r>
            <a:r>
              <a:rPr dirty="0" sz="1200" spc="3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development </a:t>
            </a:r>
            <a:r>
              <a:rPr dirty="0" sz="1200" b="1">
                <a:latin typeface="Verdana"/>
                <a:cs typeface="Verdana"/>
              </a:rPr>
              <a:t>Acquisition</a:t>
            </a:r>
            <a:r>
              <a:rPr dirty="0" sz="1200" spc="-6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reform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583436" y="3657600"/>
            <a:ext cx="3124200" cy="641985"/>
          </a:xfrm>
          <a:custGeom>
            <a:avLst/>
            <a:gdLst/>
            <a:ahLst/>
            <a:cxnLst/>
            <a:rect l="l" t="t" r="r" b="b"/>
            <a:pathLst>
              <a:path w="3124200" h="641985">
                <a:moveTo>
                  <a:pt x="0" y="106933"/>
                </a:moveTo>
                <a:lnTo>
                  <a:pt x="8403" y="65311"/>
                </a:lnTo>
                <a:lnTo>
                  <a:pt x="31321" y="31321"/>
                </a:lnTo>
                <a:lnTo>
                  <a:pt x="65311" y="8403"/>
                </a:lnTo>
                <a:lnTo>
                  <a:pt x="106933" y="0"/>
                </a:lnTo>
                <a:lnTo>
                  <a:pt x="3017266" y="0"/>
                </a:lnTo>
                <a:lnTo>
                  <a:pt x="3058888" y="8403"/>
                </a:lnTo>
                <a:lnTo>
                  <a:pt x="3092878" y="31321"/>
                </a:lnTo>
                <a:lnTo>
                  <a:pt x="3115796" y="65311"/>
                </a:lnTo>
                <a:lnTo>
                  <a:pt x="3124200" y="106933"/>
                </a:lnTo>
                <a:lnTo>
                  <a:pt x="3124200" y="534669"/>
                </a:lnTo>
                <a:lnTo>
                  <a:pt x="3115796" y="576292"/>
                </a:lnTo>
                <a:lnTo>
                  <a:pt x="3092878" y="610282"/>
                </a:lnTo>
                <a:lnTo>
                  <a:pt x="3058888" y="633200"/>
                </a:lnTo>
                <a:lnTo>
                  <a:pt x="3017266" y="641604"/>
                </a:lnTo>
                <a:lnTo>
                  <a:pt x="106933" y="641604"/>
                </a:lnTo>
                <a:lnTo>
                  <a:pt x="65311" y="633200"/>
                </a:lnTo>
                <a:lnTo>
                  <a:pt x="31321" y="610282"/>
                </a:lnTo>
                <a:lnTo>
                  <a:pt x="8403" y="576292"/>
                </a:lnTo>
                <a:lnTo>
                  <a:pt x="0" y="534669"/>
                </a:lnTo>
                <a:lnTo>
                  <a:pt x="0" y="10693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2595498" y="3782059"/>
            <a:ext cx="10991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Verdana"/>
                <a:cs typeface="Verdana"/>
              </a:rPr>
              <a:t>Personnel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People</a:t>
            </a:r>
            <a:r>
              <a:rPr dirty="0" sz="1200" spc="-6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factors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66957" y="3901884"/>
            <a:ext cx="1567815" cy="272415"/>
            <a:chOff x="4866957" y="3901884"/>
            <a:chExt cx="1567815" cy="272415"/>
          </a:xfrm>
        </p:grpSpPr>
        <p:sp>
          <p:nvSpPr>
            <p:cNvPr id="22" name="object 22" descr=""/>
            <p:cNvSpPr/>
            <p:nvPr/>
          </p:nvSpPr>
          <p:spPr>
            <a:xfrm>
              <a:off x="4871720" y="3906646"/>
              <a:ext cx="1558290" cy="262890"/>
            </a:xfrm>
            <a:custGeom>
              <a:avLst/>
              <a:gdLst/>
              <a:ahLst/>
              <a:cxnLst/>
              <a:rect l="l" t="t" r="r" b="b"/>
              <a:pathLst>
                <a:path w="1558289" h="262889">
                  <a:moveTo>
                    <a:pt x="58293" y="5207"/>
                  </a:moveTo>
                  <a:lnTo>
                    <a:pt x="9779" y="0"/>
                  </a:lnTo>
                  <a:lnTo>
                    <a:pt x="0" y="90805"/>
                  </a:lnTo>
                  <a:lnTo>
                    <a:pt x="48514" y="96012"/>
                  </a:lnTo>
                  <a:lnTo>
                    <a:pt x="58293" y="5207"/>
                  </a:lnTo>
                  <a:close/>
                </a:path>
                <a:path w="1558289" h="262889">
                  <a:moveTo>
                    <a:pt x="203962" y="21082"/>
                  </a:moveTo>
                  <a:lnTo>
                    <a:pt x="106807" y="10541"/>
                  </a:lnTo>
                  <a:lnTo>
                    <a:pt x="97028" y="101219"/>
                  </a:lnTo>
                  <a:lnTo>
                    <a:pt x="194056" y="111760"/>
                  </a:lnTo>
                  <a:lnTo>
                    <a:pt x="203962" y="21082"/>
                  </a:lnTo>
                  <a:close/>
                </a:path>
                <a:path w="1558289" h="262889">
                  <a:moveTo>
                    <a:pt x="1557909" y="213741"/>
                  </a:moveTo>
                  <a:lnTo>
                    <a:pt x="1179449" y="80899"/>
                  </a:lnTo>
                  <a:lnTo>
                    <a:pt x="1174496" y="126238"/>
                  </a:lnTo>
                  <a:lnTo>
                    <a:pt x="252476" y="26289"/>
                  </a:lnTo>
                  <a:lnTo>
                    <a:pt x="242570" y="117094"/>
                  </a:lnTo>
                  <a:lnTo>
                    <a:pt x="1164717" y="217043"/>
                  </a:lnTo>
                  <a:lnTo>
                    <a:pt x="1159764" y="262382"/>
                  </a:lnTo>
                  <a:lnTo>
                    <a:pt x="1557909" y="213741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71720" y="3906646"/>
              <a:ext cx="1558290" cy="262890"/>
            </a:xfrm>
            <a:custGeom>
              <a:avLst/>
              <a:gdLst/>
              <a:ahLst/>
              <a:cxnLst/>
              <a:rect l="l" t="t" r="r" b="b"/>
              <a:pathLst>
                <a:path w="1558289" h="262889">
                  <a:moveTo>
                    <a:pt x="1179449" y="80898"/>
                  </a:moveTo>
                  <a:lnTo>
                    <a:pt x="1174495" y="126237"/>
                  </a:lnTo>
                  <a:lnTo>
                    <a:pt x="252475" y="26288"/>
                  </a:lnTo>
                  <a:lnTo>
                    <a:pt x="242569" y="117093"/>
                  </a:lnTo>
                  <a:lnTo>
                    <a:pt x="1164716" y="217042"/>
                  </a:lnTo>
                  <a:lnTo>
                    <a:pt x="1159764" y="262381"/>
                  </a:lnTo>
                  <a:lnTo>
                    <a:pt x="1557908" y="213740"/>
                  </a:lnTo>
                  <a:lnTo>
                    <a:pt x="1179449" y="80898"/>
                  </a:lnTo>
                  <a:close/>
                </a:path>
                <a:path w="1558289" h="262889">
                  <a:moveTo>
                    <a:pt x="106806" y="10540"/>
                  </a:moveTo>
                  <a:lnTo>
                    <a:pt x="97027" y="101218"/>
                  </a:lnTo>
                  <a:lnTo>
                    <a:pt x="194055" y="111759"/>
                  </a:lnTo>
                  <a:lnTo>
                    <a:pt x="203962" y="21081"/>
                  </a:lnTo>
                  <a:lnTo>
                    <a:pt x="106806" y="10540"/>
                  </a:lnTo>
                  <a:close/>
                </a:path>
                <a:path w="1558289" h="262889">
                  <a:moveTo>
                    <a:pt x="9778" y="0"/>
                  </a:moveTo>
                  <a:lnTo>
                    <a:pt x="0" y="90804"/>
                  </a:lnTo>
                  <a:lnTo>
                    <a:pt x="48513" y="96011"/>
                  </a:lnTo>
                  <a:lnTo>
                    <a:pt x="58292" y="5206"/>
                  </a:lnTo>
                  <a:lnTo>
                    <a:pt x="977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/>
          <p:nvPr/>
        </p:nvSpPr>
        <p:spPr>
          <a:xfrm>
            <a:off x="6633971" y="3657600"/>
            <a:ext cx="3653154" cy="848994"/>
          </a:xfrm>
          <a:custGeom>
            <a:avLst/>
            <a:gdLst/>
            <a:ahLst/>
            <a:cxnLst/>
            <a:rect l="l" t="t" r="r" b="b"/>
            <a:pathLst>
              <a:path w="3653154" h="848995">
                <a:moveTo>
                  <a:pt x="0" y="141477"/>
                </a:moveTo>
                <a:lnTo>
                  <a:pt x="7215" y="96771"/>
                </a:lnTo>
                <a:lnTo>
                  <a:pt x="27306" y="57936"/>
                </a:lnTo>
                <a:lnTo>
                  <a:pt x="57936" y="27306"/>
                </a:lnTo>
                <a:lnTo>
                  <a:pt x="96771" y="7215"/>
                </a:lnTo>
                <a:lnTo>
                  <a:pt x="141477" y="0"/>
                </a:lnTo>
                <a:lnTo>
                  <a:pt x="3511550" y="0"/>
                </a:lnTo>
                <a:lnTo>
                  <a:pt x="3556256" y="7215"/>
                </a:lnTo>
                <a:lnTo>
                  <a:pt x="3595091" y="27306"/>
                </a:lnTo>
                <a:lnTo>
                  <a:pt x="3625721" y="57936"/>
                </a:lnTo>
                <a:lnTo>
                  <a:pt x="3645812" y="96771"/>
                </a:lnTo>
                <a:lnTo>
                  <a:pt x="3653028" y="141477"/>
                </a:lnTo>
                <a:lnTo>
                  <a:pt x="3653028" y="707389"/>
                </a:lnTo>
                <a:lnTo>
                  <a:pt x="3645812" y="752096"/>
                </a:lnTo>
                <a:lnTo>
                  <a:pt x="3625721" y="790931"/>
                </a:lnTo>
                <a:lnTo>
                  <a:pt x="3595091" y="821561"/>
                </a:lnTo>
                <a:lnTo>
                  <a:pt x="3556256" y="841652"/>
                </a:lnTo>
                <a:lnTo>
                  <a:pt x="3511550" y="848868"/>
                </a:lnTo>
                <a:lnTo>
                  <a:pt x="141477" y="848868"/>
                </a:lnTo>
                <a:lnTo>
                  <a:pt x="96771" y="841652"/>
                </a:lnTo>
                <a:lnTo>
                  <a:pt x="57936" y="821561"/>
                </a:lnTo>
                <a:lnTo>
                  <a:pt x="27306" y="790931"/>
                </a:lnTo>
                <a:lnTo>
                  <a:pt x="7215" y="752096"/>
                </a:lnTo>
                <a:lnTo>
                  <a:pt x="0" y="707389"/>
                </a:lnTo>
                <a:lnTo>
                  <a:pt x="0" y="1414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562100" y="4408932"/>
            <a:ext cx="3124200" cy="788035"/>
          </a:xfrm>
          <a:custGeom>
            <a:avLst/>
            <a:gdLst/>
            <a:ahLst/>
            <a:cxnLst/>
            <a:rect l="l" t="t" r="r" b="b"/>
            <a:pathLst>
              <a:path w="3124200" h="788035">
                <a:moveTo>
                  <a:pt x="0" y="131318"/>
                </a:moveTo>
                <a:lnTo>
                  <a:pt x="10320" y="80206"/>
                </a:lnTo>
                <a:lnTo>
                  <a:pt x="38465" y="38465"/>
                </a:lnTo>
                <a:lnTo>
                  <a:pt x="80206" y="10320"/>
                </a:lnTo>
                <a:lnTo>
                  <a:pt x="131318" y="0"/>
                </a:lnTo>
                <a:lnTo>
                  <a:pt x="2992882" y="0"/>
                </a:lnTo>
                <a:lnTo>
                  <a:pt x="3043993" y="10320"/>
                </a:lnTo>
                <a:lnTo>
                  <a:pt x="3085734" y="38465"/>
                </a:lnTo>
                <a:lnTo>
                  <a:pt x="3113879" y="80206"/>
                </a:lnTo>
                <a:lnTo>
                  <a:pt x="3124200" y="131318"/>
                </a:lnTo>
                <a:lnTo>
                  <a:pt x="3124200" y="656590"/>
                </a:lnTo>
                <a:lnTo>
                  <a:pt x="3113879" y="707701"/>
                </a:lnTo>
                <a:lnTo>
                  <a:pt x="3085734" y="749442"/>
                </a:lnTo>
                <a:lnTo>
                  <a:pt x="3043993" y="777587"/>
                </a:lnTo>
                <a:lnTo>
                  <a:pt x="2992882" y="787908"/>
                </a:lnTo>
                <a:lnTo>
                  <a:pt x="131318" y="787908"/>
                </a:lnTo>
                <a:lnTo>
                  <a:pt x="80206" y="777587"/>
                </a:lnTo>
                <a:lnTo>
                  <a:pt x="38465" y="749442"/>
                </a:lnTo>
                <a:lnTo>
                  <a:pt x="10320" y="707701"/>
                </a:lnTo>
                <a:lnTo>
                  <a:pt x="0" y="656590"/>
                </a:lnTo>
                <a:lnTo>
                  <a:pt x="0" y="13131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784985" y="4607179"/>
            <a:ext cx="2676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Verdana"/>
                <a:cs typeface="Verdana"/>
              </a:rPr>
              <a:t>Environment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Automation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technologies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and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tools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953825" y="4844478"/>
            <a:ext cx="1427480" cy="356870"/>
            <a:chOff x="4953825" y="4844478"/>
            <a:chExt cx="1427480" cy="356870"/>
          </a:xfrm>
        </p:grpSpPr>
        <p:sp>
          <p:nvSpPr>
            <p:cNvPr id="28" name="object 28" descr=""/>
            <p:cNvSpPr/>
            <p:nvPr/>
          </p:nvSpPr>
          <p:spPr>
            <a:xfrm>
              <a:off x="4958588" y="4849240"/>
              <a:ext cx="1417955" cy="347345"/>
            </a:xfrm>
            <a:custGeom>
              <a:avLst/>
              <a:gdLst/>
              <a:ahLst/>
              <a:cxnLst/>
              <a:rect l="l" t="t" r="r" b="b"/>
              <a:pathLst>
                <a:path w="1417954" h="347345">
                  <a:moveTo>
                    <a:pt x="62992" y="6985"/>
                  </a:moveTo>
                  <a:lnTo>
                    <a:pt x="18923" y="0"/>
                  </a:lnTo>
                  <a:lnTo>
                    <a:pt x="0" y="120015"/>
                  </a:lnTo>
                  <a:lnTo>
                    <a:pt x="44069" y="127000"/>
                  </a:lnTo>
                  <a:lnTo>
                    <a:pt x="62992" y="6985"/>
                  </a:lnTo>
                  <a:close/>
                </a:path>
                <a:path w="1417954" h="347345">
                  <a:moveTo>
                    <a:pt x="194945" y="27813"/>
                  </a:moveTo>
                  <a:lnTo>
                    <a:pt x="106934" y="13970"/>
                  </a:lnTo>
                  <a:lnTo>
                    <a:pt x="88011" y="133858"/>
                  </a:lnTo>
                  <a:lnTo>
                    <a:pt x="176022" y="147828"/>
                  </a:lnTo>
                  <a:lnTo>
                    <a:pt x="194945" y="27813"/>
                  </a:lnTo>
                  <a:close/>
                </a:path>
                <a:path w="1417954" h="347345">
                  <a:moveTo>
                    <a:pt x="1417574" y="282448"/>
                  </a:moveTo>
                  <a:lnTo>
                    <a:pt x="1084580" y="106807"/>
                  </a:lnTo>
                  <a:lnTo>
                    <a:pt x="1075055" y="166878"/>
                  </a:lnTo>
                  <a:lnTo>
                    <a:pt x="239014" y="34798"/>
                  </a:lnTo>
                  <a:lnTo>
                    <a:pt x="220091" y="154813"/>
                  </a:lnTo>
                  <a:lnTo>
                    <a:pt x="1056132" y="286766"/>
                  </a:lnTo>
                  <a:lnTo>
                    <a:pt x="1046607" y="346837"/>
                  </a:lnTo>
                  <a:lnTo>
                    <a:pt x="1417574" y="282448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78679" y="4884038"/>
              <a:ext cx="1197610" cy="312420"/>
            </a:xfrm>
            <a:custGeom>
              <a:avLst/>
              <a:gdLst/>
              <a:ahLst/>
              <a:cxnLst/>
              <a:rect l="l" t="t" r="r" b="b"/>
              <a:pathLst>
                <a:path w="1197610" h="312420">
                  <a:moveTo>
                    <a:pt x="864488" y="72009"/>
                  </a:moveTo>
                  <a:lnTo>
                    <a:pt x="854963" y="132080"/>
                  </a:lnTo>
                  <a:lnTo>
                    <a:pt x="18923" y="0"/>
                  </a:lnTo>
                  <a:lnTo>
                    <a:pt x="0" y="120015"/>
                  </a:lnTo>
                  <a:lnTo>
                    <a:pt x="836041" y="251968"/>
                  </a:lnTo>
                  <a:lnTo>
                    <a:pt x="826516" y="312038"/>
                  </a:lnTo>
                  <a:lnTo>
                    <a:pt x="1197483" y="247650"/>
                  </a:lnTo>
                  <a:lnTo>
                    <a:pt x="864488" y="720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825" y="4844478"/>
              <a:ext cx="204470" cy="157352"/>
            </a:xfrm>
            <a:prstGeom prst="rect">
              <a:avLst/>
            </a:prstGeom>
          </p:spPr>
        </p:pic>
      </p:grpSp>
      <p:sp>
        <p:nvSpPr>
          <p:cNvPr id="31" name="object 31" descr=""/>
          <p:cNvSpPr/>
          <p:nvPr/>
        </p:nvSpPr>
        <p:spPr>
          <a:xfrm>
            <a:off x="6661404" y="4572000"/>
            <a:ext cx="3625850" cy="1066800"/>
          </a:xfrm>
          <a:custGeom>
            <a:avLst/>
            <a:gdLst/>
            <a:ahLst/>
            <a:cxnLst/>
            <a:rect l="l" t="t" r="r" b="b"/>
            <a:pathLst>
              <a:path w="3625850" h="1066800">
                <a:moveTo>
                  <a:pt x="0" y="177800"/>
                </a:moveTo>
                <a:lnTo>
                  <a:pt x="6352" y="130542"/>
                </a:lnTo>
                <a:lnTo>
                  <a:pt x="24280" y="88072"/>
                </a:lnTo>
                <a:lnTo>
                  <a:pt x="52085" y="52085"/>
                </a:lnTo>
                <a:lnTo>
                  <a:pt x="88072" y="24280"/>
                </a:lnTo>
                <a:lnTo>
                  <a:pt x="130542" y="6352"/>
                </a:lnTo>
                <a:lnTo>
                  <a:pt x="177800" y="0"/>
                </a:lnTo>
                <a:lnTo>
                  <a:pt x="3447796" y="0"/>
                </a:lnTo>
                <a:lnTo>
                  <a:pt x="3495053" y="6352"/>
                </a:lnTo>
                <a:lnTo>
                  <a:pt x="3537523" y="24280"/>
                </a:lnTo>
                <a:lnTo>
                  <a:pt x="3573510" y="52085"/>
                </a:lnTo>
                <a:lnTo>
                  <a:pt x="3601315" y="88072"/>
                </a:lnTo>
                <a:lnTo>
                  <a:pt x="3619243" y="130542"/>
                </a:lnTo>
                <a:lnTo>
                  <a:pt x="3625596" y="177800"/>
                </a:lnTo>
                <a:lnTo>
                  <a:pt x="3625596" y="889000"/>
                </a:lnTo>
                <a:lnTo>
                  <a:pt x="3619243" y="936257"/>
                </a:lnTo>
                <a:lnTo>
                  <a:pt x="3601315" y="978727"/>
                </a:lnTo>
                <a:lnTo>
                  <a:pt x="3573510" y="1014714"/>
                </a:lnTo>
                <a:lnTo>
                  <a:pt x="3537523" y="1042519"/>
                </a:lnTo>
                <a:lnTo>
                  <a:pt x="3495053" y="1060447"/>
                </a:lnTo>
                <a:lnTo>
                  <a:pt x="3447796" y="1066800"/>
                </a:lnTo>
                <a:lnTo>
                  <a:pt x="177800" y="1066800"/>
                </a:lnTo>
                <a:lnTo>
                  <a:pt x="130542" y="1060447"/>
                </a:lnTo>
                <a:lnTo>
                  <a:pt x="88072" y="1042519"/>
                </a:lnTo>
                <a:lnTo>
                  <a:pt x="52085" y="1014714"/>
                </a:lnTo>
                <a:lnTo>
                  <a:pt x="24280" y="978727"/>
                </a:lnTo>
                <a:lnTo>
                  <a:pt x="6352" y="936257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963536" y="3703066"/>
            <a:ext cx="3003550" cy="196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2600" marR="53594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Verdana"/>
                <a:cs typeface="Verdana"/>
              </a:rPr>
              <a:t>Training</a:t>
            </a:r>
            <a:r>
              <a:rPr dirty="0" sz="1200" spc="-2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and</a:t>
            </a:r>
            <a:r>
              <a:rPr dirty="0" sz="1200" spc="-2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personnel </a:t>
            </a:r>
            <a:r>
              <a:rPr dirty="0" sz="1200" b="1">
                <a:latin typeface="Verdana"/>
                <a:cs typeface="Verdana"/>
              </a:rPr>
              <a:t>skill</a:t>
            </a:r>
            <a:r>
              <a:rPr dirty="0" sz="1200" spc="-10" b="1">
                <a:latin typeface="Verdana"/>
                <a:cs typeface="Verdana"/>
              </a:rPr>
              <a:t> development Teamwork</a:t>
            </a:r>
            <a:endParaRPr sz="1200">
              <a:latin typeface="Verdana"/>
              <a:cs typeface="Verdana"/>
            </a:endParaRPr>
          </a:p>
          <a:p>
            <a:pPr algn="ctr" marR="635">
              <a:lnSpc>
                <a:spcPct val="100000"/>
              </a:lnSpc>
            </a:pPr>
            <a:r>
              <a:rPr dirty="0" sz="1200" spc="-10" b="1">
                <a:latin typeface="Verdana"/>
                <a:cs typeface="Verdana"/>
              </a:rPr>
              <a:t>Win-</a:t>
            </a:r>
            <a:r>
              <a:rPr dirty="0" sz="1200" b="1">
                <a:latin typeface="Verdana"/>
                <a:cs typeface="Verdana"/>
              </a:rPr>
              <a:t>win</a:t>
            </a:r>
            <a:r>
              <a:rPr dirty="0" sz="1200" spc="1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cultures</a:t>
            </a:r>
            <a:endParaRPr sz="1200">
              <a:latin typeface="Verdana"/>
              <a:cs typeface="Verdana"/>
            </a:endParaRPr>
          </a:p>
          <a:p>
            <a:pPr algn="ctr" marL="18415">
              <a:lnSpc>
                <a:spcPct val="100000"/>
              </a:lnSpc>
              <a:spcBef>
                <a:spcPts val="860"/>
              </a:spcBef>
            </a:pPr>
            <a:r>
              <a:rPr dirty="0" sz="1200" b="1">
                <a:latin typeface="Verdana"/>
                <a:cs typeface="Verdana"/>
              </a:rPr>
              <a:t>Integrated</a:t>
            </a:r>
            <a:r>
              <a:rPr dirty="0" sz="1200" spc="-6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tools</a:t>
            </a:r>
            <a:endParaRPr sz="1200">
              <a:latin typeface="Verdana"/>
              <a:cs typeface="Verdana"/>
            </a:endParaRPr>
          </a:p>
          <a:p>
            <a:pPr algn="ctr" marL="17780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(Visual</a:t>
            </a:r>
            <a:r>
              <a:rPr dirty="0" sz="1200" spc="-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modeling,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compiler,</a:t>
            </a:r>
            <a:r>
              <a:rPr dirty="0" sz="1200" spc="-5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editor,</a:t>
            </a:r>
            <a:r>
              <a:rPr dirty="0" sz="1200" spc="-45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etc)</a:t>
            </a:r>
            <a:endParaRPr sz="1200">
              <a:latin typeface="Verdana"/>
              <a:cs typeface="Verdana"/>
            </a:endParaRPr>
          </a:p>
          <a:p>
            <a:pPr marL="123825" marR="98425" indent="788035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Open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systems </a:t>
            </a:r>
            <a:r>
              <a:rPr dirty="0" sz="1200" b="1">
                <a:latin typeface="Verdana"/>
                <a:cs typeface="Verdana"/>
              </a:rPr>
              <a:t>Hardware</a:t>
            </a:r>
            <a:r>
              <a:rPr dirty="0" sz="1200" spc="-8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platform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performance</a:t>
            </a:r>
            <a:endParaRPr sz="1200">
              <a:latin typeface="Verdana"/>
              <a:cs typeface="Verdana"/>
            </a:endParaRPr>
          </a:p>
          <a:p>
            <a:pPr marL="785495" marR="39370" indent="-773430">
              <a:lnSpc>
                <a:spcPct val="100000"/>
              </a:lnSpc>
            </a:pPr>
            <a:r>
              <a:rPr dirty="0" sz="1200" b="1">
                <a:latin typeface="Verdana"/>
                <a:cs typeface="Verdana"/>
              </a:rPr>
              <a:t>Automation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of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coding,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documents, </a:t>
            </a:r>
            <a:r>
              <a:rPr dirty="0" sz="1200" b="1">
                <a:latin typeface="Verdana"/>
                <a:cs typeface="Verdana"/>
              </a:rPr>
              <a:t>testing,</a:t>
            </a:r>
            <a:r>
              <a:rPr dirty="0" sz="1200" spc="-6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analyses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562100" y="5274564"/>
            <a:ext cx="3124200" cy="690880"/>
          </a:xfrm>
          <a:custGeom>
            <a:avLst/>
            <a:gdLst/>
            <a:ahLst/>
            <a:cxnLst/>
            <a:rect l="l" t="t" r="r" b="b"/>
            <a:pathLst>
              <a:path w="3124200" h="690879">
                <a:moveTo>
                  <a:pt x="0" y="115062"/>
                </a:moveTo>
                <a:lnTo>
                  <a:pt x="9048" y="70294"/>
                </a:lnTo>
                <a:lnTo>
                  <a:pt x="33718" y="33718"/>
                </a:lnTo>
                <a:lnTo>
                  <a:pt x="70294" y="9048"/>
                </a:lnTo>
                <a:lnTo>
                  <a:pt x="115062" y="0"/>
                </a:lnTo>
                <a:lnTo>
                  <a:pt x="3009138" y="0"/>
                </a:lnTo>
                <a:lnTo>
                  <a:pt x="3053905" y="9048"/>
                </a:lnTo>
                <a:lnTo>
                  <a:pt x="3090481" y="33718"/>
                </a:lnTo>
                <a:lnTo>
                  <a:pt x="3115151" y="70294"/>
                </a:lnTo>
                <a:lnTo>
                  <a:pt x="3124200" y="115062"/>
                </a:lnTo>
                <a:lnTo>
                  <a:pt x="3124200" y="575310"/>
                </a:lnTo>
                <a:lnTo>
                  <a:pt x="3115151" y="620098"/>
                </a:lnTo>
                <a:lnTo>
                  <a:pt x="3090481" y="656672"/>
                </a:lnTo>
                <a:lnTo>
                  <a:pt x="3053905" y="681330"/>
                </a:lnTo>
                <a:lnTo>
                  <a:pt x="3009138" y="690372"/>
                </a:lnTo>
                <a:lnTo>
                  <a:pt x="115062" y="690372"/>
                </a:lnTo>
                <a:lnTo>
                  <a:pt x="70294" y="681330"/>
                </a:lnTo>
                <a:lnTo>
                  <a:pt x="33718" y="656672"/>
                </a:lnTo>
                <a:lnTo>
                  <a:pt x="9048" y="620098"/>
                </a:lnTo>
                <a:lnTo>
                  <a:pt x="0" y="575310"/>
                </a:lnTo>
                <a:lnTo>
                  <a:pt x="0" y="1150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844167" y="5424017"/>
            <a:ext cx="2560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 b="1" i="1">
                <a:latin typeface="Verdana"/>
                <a:cs typeface="Verdana"/>
              </a:rPr>
              <a:t>Quality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Verdana"/>
                <a:cs typeface="Verdana"/>
              </a:rPr>
              <a:t>Performance,</a:t>
            </a:r>
            <a:r>
              <a:rPr dirty="0" sz="1200" spc="-80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reliability,</a:t>
            </a:r>
            <a:r>
              <a:rPr dirty="0" sz="1200" spc="-75">
                <a:latin typeface="Verdana"/>
                <a:cs typeface="Verdana"/>
              </a:rPr>
              <a:t> </a:t>
            </a:r>
            <a:r>
              <a:rPr dirty="0" sz="1200" spc="-10">
                <a:latin typeface="Verdana"/>
                <a:cs typeface="Verdana"/>
              </a:rPr>
              <a:t>accuracy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887912" y="5703658"/>
            <a:ext cx="1553845" cy="425450"/>
            <a:chOff x="4887912" y="5703658"/>
            <a:chExt cx="1553845" cy="425450"/>
          </a:xfrm>
        </p:grpSpPr>
        <p:sp>
          <p:nvSpPr>
            <p:cNvPr id="36" name="object 36" descr=""/>
            <p:cNvSpPr/>
            <p:nvPr/>
          </p:nvSpPr>
          <p:spPr>
            <a:xfrm>
              <a:off x="4892675" y="5708421"/>
              <a:ext cx="1544320" cy="415925"/>
            </a:xfrm>
            <a:custGeom>
              <a:avLst/>
              <a:gdLst/>
              <a:ahLst/>
              <a:cxnLst/>
              <a:rect l="l" t="t" r="r" b="b"/>
              <a:pathLst>
                <a:path w="1544320" h="415925">
                  <a:moveTo>
                    <a:pt x="67691" y="11722"/>
                  </a:moveTo>
                  <a:lnTo>
                    <a:pt x="19812" y="0"/>
                  </a:lnTo>
                  <a:lnTo>
                    <a:pt x="0" y="80949"/>
                  </a:lnTo>
                  <a:lnTo>
                    <a:pt x="48006" y="92671"/>
                  </a:lnTo>
                  <a:lnTo>
                    <a:pt x="67691" y="11722"/>
                  </a:lnTo>
                  <a:close/>
                </a:path>
                <a:path w="1544320" h="415925">
                  <a:moveTo>
                    <a:pt x="211582" y="46888"/>
                  </a:moveTo>
                  <a:lnTo>
                    <a:pt x="115697" y="23444"/>
                  </a:lnTo>
                  <a:lnTo>
                    <a:pt x="95885" y="104406"/>
                  </a:lnTo>
                  <a:lnTo>
                    <a:pt x="191770" y="127850"/>
                  </a:lnTo>
                  <a:lnTo>
                    <a:pt x="211582" y="46888"/>
                  </a:lnTo>
                  <a:close/>
                </a:path>
                <a:path w="1544320" h="415925">
                  <a:moveTo>
                    <a:pt x="1544320" y="415594"/>
                  </a:moveTo>
                  <a:lnTo>
                    <a:pt x="1180465" y="240855"/>
                  </a:lnTo>
                  <a:lnTo>
                    <a:pt x="1170559" y="281330"/>
                  </a:lnTo>
                  <a:lnTo>
                    <a:pt x="259588" y="58610"/>
                  </a:lnTo>
                  <a:lnTo>
                    <a:pt x="239776" y="139573"/>
                  </a:lnTo>
                  <a:lnTo>
                    <a:pt x="1150747" y="362292"/>
                  </a:lnTo>
                  <a:lnTo>
                    <a:pt x="1140841" y="402767"/>
                  </a:lnTo>
                  <a:lnTo>
                    <a:pt x="1544320" y="415594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32450" y="5767031"/>
              <a:ext cx="1304925" cy="357505"/>
            </a:xfrm>
            <a:custGeom>
              <a:avLst/>
              <a:gdLst/>
              <a:ahLst/>
              <a:cxnLst/>
              <a:rect l="l" t="t" r="r" b="b"/>
              <a:pathLst>
                <a:path w="1304925" h="357504">
                  <a:moveTo>
                    <a:pt x="940688" y="182245"/>
                  </a:moveTo>
                  <a:lnTo>
                    <a:pt x="930783" y="222719"/>
                  </a:lnTo>
                  <a:lnTo>
                    <a:pt x="19812" y="0"/>
                  </a:lnTo>
                  <a:lnTo>
                    <a:pt x="0" y="80962"/>
                  </a:lnTo>
                  <a:lnTo>
                    <a:pt x="910971" y="303682"/>
                  </a:lnTo>
                  <a:lnTo>
                    <a:pt x="901064" y="344157"/>
                  </a:lnTo>
                  <a:lnTo>
                    <a:pt x="1304544" y="356984"/>
                  </a:lnTo>
                  <a:lnTo>
                    <a:pt x="940688" y="1822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7912" y="5703658"/>
              <a:ext cx="221107" cy="137375"/>
            </a:xfrm>
            <a:prstGeom prst="rect">
              <a:avLst/>
            </a:prstGeom>
          </p:spPr>
        </p:pic>
      </p:grpSp>
      <p:sp>
        <p:nvSpPr>
          <p:cNvPr id="39" name="object 39" descr=""/>
          <p:cNvSpPr/>
          <p:nvPr/>
        </p:nvSpPr>
        <p:spPr>
          <a:xfrm>
            <a:off x="6672071" y="5715000"/>
            <a:ext cx="3625850" cy="1066800"/>
          </a:xfrm>
          <a:custGeom>
            <a:avLst/>
            <a:gdLst/>
            <a:ahLst/>
            <a:cxnLst/>
            <a:rect l="l" t="t" r="r" b="b"/>
            <a:pathLst>
              <a:path w="3625850" h="1066800">
                <a:moveTo>
                  <a:pt x="0" y="177800"/>
                </a:moveTo>
                <a:lnTo>
                  <a:pt x="6352" y="130533"/>
                </a:lnTo>
                <a:lnTo>
                  <a:pt x="24280" y="88060"/>
                </a:lnTo>
                <a:lnTo>
                  <a:pt x="52085" y="52076"/>
                </a:lnTo>
                <a:lnTo>
                  <a:pt x="88072" y="24274"/>
                </a:lnTo>
                <a:lnTo>
                  <a:pt x="130542" y="6351"/>
                </a:lnTo>
                <a:lnTo>
                  <a:pt x="177800" y="0"/>
                </a:lnTo>
                <a:lnTo>
                  <a:pt x="3447796" y="0"/>
                </a:lnTo>
                <a:lnTo>
                  <a:pt x="3495053" y="6351"/>
                </a:lnTo>
                <a:lnTo>
                  <a:pt x="3537523" y="24274"/>
                </a:lnTo>
                <a:lnTo>
                  <a:pt x="3573510" y="52076"/>
                </a:lnTo>
                <a:lnTo>
                  <a:pt x="3601315" y="88060"/>
                </a:lnTo>
                <a:lnTo>
                  <a:pt x="3619243" y="130533"/>
                </a:lnTo>
                <a:lnTo>
                  <a:pt x="3625596" y="177800"/>
                </a:lnTo>
                <a:lnTo>
                  <a:pt x="3625596" y="889000"/>
                </a:lnTo>
                <a:lnTo>
                  <a:pt x="3619243" y="936266"/>
                </a:lnTo>
                <a:lnTo>
                  <a:pt x="3601315" y="978738"/>
                </a:lnTo>
                <a:lnTo>
                  <a:pt x="3573510" y="1014723"/>
                </a:lnTo>
                <a:lnTo>
                  <a:pt x="3537523" y="1042524"/>
                </a:lnTo>
                <a:lnTo>
                  <a:pt x="3495053" y="1060447"/>
                </a:lnTo>
                <a:lnTo>
                  <a:pt x="3447796" y="1066798"/>
                </a:lnTo>
                <a:lnTo>
                  <a:pt x="177800" y="1066798"/>
                </a:lnTo>
                <a:lnTo>
                  <a:pt x="130542" y="1060447"/>
                </a:lnTo>
                <a:lnTo>
                  <a:pt x="88072" y="1042524"/>
                </a:lnTo>
                <a:lnTo>
                  <a:pt x="52085" y="1014723"/>
                </a:lnTo>
                <a:lnTo>
                  <a:pt x="24280" y="978738"/>
                </a:lnTo>
                <a:lnTo>
                  <a:pt x="6352" y="936266"/>
                </a:lnTo>
                <a:lnTo>
                  <a:pt x="0" y="889000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7017511" y="5961379"/>
            <a:ext cx="29356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Verdana"/>
                <a:cs typeface="Verdana"/>
              </a:rPr>
              <a:t>Hardware</a:t>
            </a:r>
            <a:r>
              <a:rPr dirty="0" sz="1200" spc="-85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platform</a:t>
            </a:r>
            <a:r>
              <a:rPr dirty="0" sz="1200" spc="-5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performance Demonstration-</a:t>
            </a:r>
            <a:r>
              <a:rPr dirty="0" sz="1200" b="1">
                <a:latin typeface="Verdana"/>
                <a:cs typeface="Verdana"/>
              </a:rPr>
              <a:t>based</a:t>
            </a:r>
            <a:r>
              <a:rPr dirty="0" sz="1200" spc="20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assessment </a:t>
            </a:r>
            <a:r>
              <a:rPr dirty="0" sz="1200" b="1">
                <a:latin typeface="Verdana"/>
                <a:cs typeface="Verdana"/>
              </a:rPr>
              <a:t>Statistical</a:t>
            </a:r>
            <a:r>
              <a:rPr dirty="0" sz="1200" spc="-4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quality</a:t>
            </a:r>
            <a:r>
              <a:rPr dirty="0" sz="1200" spc="-35" b="1">
                <a:latin typeface="Verdana"/>
                <a:cs typeface="Verdana"/>
              </a:rPr>
              <a:t> </a:t>
            </a:r>
            <a:r>
              <a:rPr dirty="0" sz="1200" spc="-10" b="1">
                <a:latin typeface="Verdana"/>
                <a:cs typeface="Verdana"/>
              </a:rPr>
              <a:t>control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095502"/>
            <a:ext cx="9622790" cy="497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701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Verdana"/>
                <a:cs typeface="Verdana"/>
              </a:rPr>
              <a:t>Reducing</a:t>
            </a:r>
            <a:r>
              <a:rPr dirty="0" sz="2400" spc="-60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Software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Product</a:t>
            </a:r>
            <a:r>
              <a:rPr dirty="0" sz="2400" spc="-75" b="1">
                <a:latin typeface="Verdana"/>
                <a:cs typeface="Verdana"/>
              </a:rPr>
              <a:t> </a:t>
            </a:r>
            <a:r>
              <a:rPr dirty="0" sz="2400" spc="-20" b="1">
                <a:latin typeface="Verdana"/>
                <a:cs typeface="Verdana"/>
              </a:rPr>
              <a:t>Size</a:t>
            </a:r>
            <a:endParaRPr sz="2400">
              <a:latin typeface="Verdana"/>
              <a:cs typeface="Verdana"/>
            </a:endParaRPr>
          </a:p>
          <a:p>
            <a:pPr marL="599440" marR="5080" indent="-282575">
              <a:lnSpc>
                <a:spcPct val="100000"/>
              </a:lnSpc>
              <a:spcBef>
                <a:spcPts val="2540"/>
              </a:spcBef>
              <a:buClr>
                <a:srgbClr val="CC0000"/>
              </a:buClr>
              <a:buFont typeface="Arial MT"/>
              <a:buChar char="•"/>
              <a:tabLst>
                <a:tab pos="599440" algn="l"/>
              </a:tabLst>
            </a:pPr>
            <a:r>
              <a:rPr dirty="0" sz="2600">
                <a:latin typeface="Verdana"/>
                <a:cs typeface="Verdana"/>
              </a:rPr>
              <a:t>“The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most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significant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way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improve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affordability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and </a:t>
            </a:r>
            <a:r>
              <a:rPr dirty="0" sz="2600">
                <a:latin typeface="Verdana"/>
                <a:cs typeface="Verdana"/>
              </a:rPr>
              <a:t>return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on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investment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is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usually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produce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product </a:t>
            </a:r>
            <a:r>
              <a:rPr dirty="0" sz="2600">
                <a:latin typeface="Verdana"/>
                <a:cs typeface="Verdana"/>
              </a:rPr>
              <a:t>that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achieves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design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goals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with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minimum </a:t>
            </a:r>
            <a:r>
              <a:rPr dirty="0" sz="2600">
                <a:latin typeface="Verdana"/>
                <a:cs typeface="Verdana"/>
              </a:rPr>
              <a:t>amount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human-</a:t>
            </a:r>
            <a:r>
              <a:rPr dirty="0" sz="2600">
                <a:latin typeface="Verdana"/>
                <a:cs typeface="Verdana"/>
              </a:rPr>
              <a:t>generated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source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material.”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600">
              <a:latin typeface="Verdana"/>
              <a:cs typeface="Verdana"/>
            </a:endParaRPr>
          </a:p>
          <a:p>
            <a:pPr marL="411480" marR="1979295" indent="-399415">
              <a:lnSpc>
                <a:spcPct val="100000"/>
              </a:lnSpc>
              <a:buClr>
                <a:srgbClr val="CC0000"/>
              </a:buClr>
              <a:buFont typeface="Arial MT"/>
              <a:buChar char="•"/>
              <a:tabLst>
                <a:tab pos="411480" algn="l"/>
              </a:tabLst>
            </a:pP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Reuse,</a:t>
            </a:r>
            <a:r>
              <a:rPr dirty="0" sz="2800" spc="-1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Times New Roman"/>
                <a:cs typeface="Times New Roman"/>
              </a:rPr>
              <a:t>object-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oriented</a:t>
            </a:r>
            <a:r>
              <a:rPr dirty="0" sz="2800" spc="-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Times New Roman"/>
                <a:cs typeface="Times New Roman"/>
              </a:rPr>
              <a:t>technology,</a:t>
            </a:r>
            <a:r>
              <a:rPr dirty="0" sz="2800" spc="-4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automatic</a:t>
            </a:r>
            <a:r>
              <a:rPr dirty="0" sz="2800" spc="-20">
                <a:solidFill>
                  <a:srgbClr val="006FC0"/>
                </a:solidFill>
                <a:latin typeface="Times New Roman"/>
                <a:cs typeface="Times New Roman"/>
              </a:rPr>
              <a:t> code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production,</a:t>
            </a:r>
            <a:r>
              <a:rPr dirty="0" sz="2800" spc="-8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higher</a:t>
            </a:r>
            <a:r>
              <a:rPr dirty="0" sz="2800" spc="-6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order</a:t>
            </a:r>
            <a:r>
              <a:rPr dirty="0" sz="2800" spc="-55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Times New Roman"/>
                <a:cs typeface="Times New Roman"/>
              </a:rPr>
              <a:t>programming </a:t>
            </a:r>
            <a:r>
              <a:rPr dirty="0" sz="2800">
                <a:solidFill>
                  <a:srgbClr val="006FC0"/>
                </a:solidFill>
                <a:latin typeface="Times New Roman"/>
                <a:cs typeface="Times New Roman"/>
              </a:rPr>
              <a:t>languages</a:t>
            </a:r>
            <a:r>
              <a:rPr dirty="0" sz="2800" spc="-3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focused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achieving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given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fewer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human-</a:t>
            </a:r>
            <a:r>
              <a:rPr dirty="0" sz="2800">
                <a:latin typeface="Times New Roman"/>
                <a:cs typeface="Times New Roman"/>
              </a:rPr>
              <a:t>specified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source directives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382" rIns="0" bIns="0" rtlCol="0" vert="horz">
            <a:spAutoFit/>
          </a:bodyPr>
          <a:lstStyle/>
          <a:p>
            <a:pPr marL="1410970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dirty="0" spc="-40"/>
              <a:t> </a:t>
            </a:r>
            <a:r>
              <a:rPr dirty="0"/>
              <a:t>Software</a:t>
            </a:r>
            <a:r>
              <a:rPr dirty="0" spc="-55"/>
              <a:t> </a:t>
            </a:r>
            <a:r>
              <a:rPr dirty="0"/>
              <a:t>Product</a:t>
            </a:r>
            <a:r>
              <a:rPr dirty="0" spc="-50"/>
              <a:t> </a:t>
            </a:r>
            <a:r>
              <a:rPr dirty="0"/>
              <a:t>Size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-60"/>
              <a:t> </a:t>
            </a:r>
            <a:r>
              <a:rPr dirty="0" spc="-10"/>
              <a:t>Languages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329112" y="1738312"/>
          <a:ext cx="376237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 b="1">
                          <a:latin typeface="Verdana"/>
                          <a:cs typeface="Verdana"/>
                        </a:rPr>
                        <a:t>Language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b="1">
                          <a:latin typeface="Verdana"/>
                          <a:cs typeface="Verdana"/>
                        </a:rPr>
                        <a:t>SLOC</a:t>
                      </a:r>
                      <a:r>
                        <a:rPr dirty="0" sz="1400" spc="-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b="1">
                          <a:latin typeface="Verdana"/>
                          <a:cs typeface="Verdana"/>
                        </a:rPr>
                        <a:t>per</a:t>
                      </a:r>
                      <a:r>
                        <a:rPr dirty="0" sz="1400" spc="-3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 b="1">
                          <a:latin typeface="Verdana"/>
                          <a:cs typeface="Verdana"/>
                        </a:rPr>
                        <a:t>UFP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Assembly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320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50">
                          <a:latin typeface="Verdana"/>
                          <a:cs typeface="Verdana"/>
                        </a:rPr>
                        <a:t>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128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Fortran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77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105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Cobol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85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91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Ada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83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71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C++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56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Ada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95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Java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>
                          <a:latin typeface="Verdana"/>
                          <a:cs typeface="Verdana"/>
                        </a:rPr>
                        <a:t>Visual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Basic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35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1676400" y="2133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2514600" y="0"/>
                </a:moveTo>
                <a:lnTo>
                  <a:pt x="0" y="0"/>
                </a:lnTo>
                <a:lnTo>
                  <a:pt x="0" y="1447800"/>
                </a:lnTo>
                <a:lnTo>
                  <a:pt x="2514600" y="1447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676400" y="2133600"/>
            <a:ext cx="2514600" cy="1447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algn="ctr" marL="69215" marR="64769" indent="635">
              <a:lnSpc>
                <a:spcPct val="100000"/>
              </a:lnSpc>
              <a:spcBef>
                <a:spcPts val="900"/>
              </a:spcBef>
            </a:pPr>
            <a:r>
              <a:rPr dirty="0" sz="1000" b="1">
                <a:latin typeface="Verdana"/>
                <a:cs typeface="Verdana"/>
              </a:rPr>
              <a:t>UFP</a:t>
            </a:r>
            <a:r>
              <a:rPr dirty="0" sz="1000" spc="-60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-Universal</a:t>
            </a:r>
            <a:r>
              <a:rPr dirty="0" sz="1000" spc="-4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Function</a:t>
            </a:r>
            <a:r>
              <a:rPr dirty="0" sz="1000" spc="-6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Points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basic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units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of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the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function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points </a:t>
            </a:r>
            <a:r>
              <a:rPr dirty="0" sz="1000">
                <a:latin typeface="Verdana"/>
                <a:cs typeface="Verdana"/>
              </a:rPr>
              <a:t>are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external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user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inputs,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external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outputs,</a:t>
            </a:r>
            <a:endParaRPr sz="1000">
              <a:latin typeface="Verdana"/>
              <a:cs typeface="Verdana"/>
            </a:endParaRPr>
          </a:p>
          <a:p>
            <a:pPr algn="just" marL="476250" marR="435609" indent="-82550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internal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logic</a:t>
            </a:r>
            <a:r>
              <a:rPr dirty="0" sz="1000" spc="-4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data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groups, </a:t>
            </a:r>
            <a:r>
              <a:rPr dirty="0" sz="1000">
                <a:latin typeface="Verdana"/>
                <a:cs typeface="Verdana"/>
              </a:rPr>
              <a:t>external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data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interfaces, </a:t>
            </a:r>
            <a:r>
              <a:rPr dirty="0" sz="1000">
                <a:latin typeface="Verdana"/>
                <a:cs typeface="Verdana"/>
              </a:rPr>
              <a:t>and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external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inquiries.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8077200" y="2133600"/>
            <a:ext cx="2590800" cy="1905000"/>
          </a:xfrm>
          <a:custGeom>
            <a:avLst/>
            <a:gdLst/>
            <a:ahLst/>
            <a:cxnLst/>
            <a:rect l="l" t="t" r="r" b="b"/>
            <a:pathLst>
              <a:path w="2590800" h="1905000">
                <a:moveTo>
                  <a:pt x="2590800" y="0"/>
                </a:moveTo>
                <a:lnTo>
                  <a:pt x="0" y="0"/>
                </a:lnTo>
                <a:lnTo>
                  <a:pt x="0" y="1905000"/>
                </a:lnTo>
                <a:lnTo>
                  <a:pt x="2590800" y="1905000"/>
                </a:lnTo>
                <a:lnTo>
                  <a:pt x="2590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077200" y="2133600"/>
            <a:ext cx="2590800" cy="1905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R="38100">
              <a:lnSpc>
                <a:spcPct val="100000"/>
              </a:lnSpc>
            </a:pPr>
            <a:r>
              <a:rPr dirty="0" sz="1000" b="1">
                <a:latin typeface="Verdana"/>
                <a:cs typeface="Verdana"/>
              </a:rPr>
              <a:t>SLOC</a:t>
            </a:r>
            <a:r>
              <a:rPr dirty="0" sz="1000" spc="-3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metrics</a:t>
            </a:r>
            <a:endParaRPr sz="1000">
              <a:latin typeface="Verdana"/>
              <a:cs typeface="Verdana"/>
            </a:endParaRPr>
          </a:p>
          <a:p>
            <a:pPr algn="ctr" marR="40640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are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useful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estimators</a:t>
            </a:r>
            <a:r>
              <a:rPr dirty="0" sz="1000" spc="-1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for</a:t>
            </a:r>
            <a:r>
              <a:rPr dirty="0" sz="1000" spc="-3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software</a:t>
            </a:r>
            <a:endParaRPr sz="1000">
              <a:latin typeface="Verdana"/>
              <a:cs typeface="Verdana"/>
            </a:endParaRPr>
          </a:p>
          <a:p>
            <a:pPr algn="ctr" marL="12065" marR="51435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after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a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candidate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solution</a:t>
            </a:r>
            <a:r>
              <a:rPr dirty="0" sz="1000" spc="-2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formulated </a:t>
            </a:r>
            <a:r>
              <a:rPr dirty="0" sz="1000" spc="-25">
                <a:latin typeface="Verdana"/>
                <a:cs typeface="Verdana"/>
              </a:rPr>
              <a:t>and</a:t>
            </a:r>
            <a:endParaRPr sz="10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an</a:t>
            </a:r>
            <a:r>
              <a:rPr dirty="0" sz="1000" spc="-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implementation</a:t>
            </a:r>
            <a:r>
              <a:rPr dirty="0" sz="1000" spc="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language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is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known.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382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dirty="0" spc="-50"/>
              <a:t> </a:t>
            </a:r>
            <a:r>
              <a:rPr dirty="0"/>
              <a:t>Software</a:t>
            </a:r>
            <a:r>
              <a:rPr dirty="0" spc="-60"/>
              <a:t> </a:t>
            </a:r>
            <a:r>
              <a:rPr dirty="0"/>
              <a:t>Product</a:t>
            </a:r>
            <a:r>
              <a:rPr dirty="0" spc="-60"/>
              <a:t> </a:t>
            </a:r>
            <a:r>
              <a:rPr dirty="0"/>
              <a:t>Size</a:t>
            </a:r>
            <a:r>
              <a:rPr dirty="0" spc="-30"/>
              <a:t> </a:t>
            </a:r>
            <a:r>
              <a:rPr dirty="0"/>
              <a:t>–</a:t>
            </a:r>
            <a:r>
              <a:rPr dirty="0" spc="-55"/>
              <a:t> </a:t>
            </a:r>
            <a:r>
              <a:rPr dirty="0" spc="-10"/>
              <a:t>Object-</a:t>
            </a:r>
            <a:r>
              <a:rPr dirty="0"/>
              <a:t>Oriented</a:t>
            </a:r>
            <a:r>
              <a:rPr dirty="0" spc="-60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743582"/>
            <a:ext cx="10296525" cy="414782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481965" marR="217804" indent="-469900">
              <a:lnSpc>
                <a:spcPct val="90000"/>
              </a:lnSpc>
              <a:spcBef>
                <a:spcPts val="41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600">
                <a:latin typeface="Verdana"/>
                <a:cs typeface="Verdana"/>
              </a:rPr>
              <a:t>An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object-</a:t>
            </a:r>
            <a:r>
              <a:rPr dirty="0" sz="2600">
                <a:latin typeface="Verdana"/>
                <a:cs typeface="Verdana"/>
              </a:rPr>
              <a:t>oriented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model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problem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its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solution </a:t>
            </a:r>
            <a:r>
              <a:rPr dirty="0" sz="2600">
                <a:latin typeface="Verdana"/>
                <a:cs typeface="Verdana"/>
              </a:rPr>
              <a:t>encourages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common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vocabulary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between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end</a:t>
            </a:r>
            <a:r>
              <a:rPr dirty="0" sz="26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Verdana"/>
                <a:cs typeface="Verdana"/>
              </a:rPr>
              <a:t>users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system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its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developers</a:t>
            </a:r>
            <a:r>
              <a:rPr dirty="0" sz="2600">
                <a:latin typeface="Verdana"/>
                <a:cs typeface="Verdana"/>
              </a:rPr>
              <a:t>,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thus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creating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Verdana"/>
                <a:cs typeface="Verdana"/>
              </a:rPr>
              <a:t>shared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understanding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problem</a:t>
            </a:r>
            <a:r>
              <a:rPr dirty="0" sz="2600" spc="-7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being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solved.</a:t>
            </a:r>
            <a:endParaRPr sz="2600">
              <a:latin typeface="Verdana"/>
              <a:cs typeface="Verdana"/>
            </a:endParaRPr>
          </a:p>
          <a:p>
            <a:pPr marL="481965" marR="178435" indent="-469900">
              <a:lnSpc>
                <a:spcPct val="90000"/>
              </a:lnSpc>
              <a:spcBef>
                <a:spcPts val="62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use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continuous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integration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creates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opportunities</a:t>
            </a:r>
            <a:r>
              <a:rPr dirty="0" sz="2600" spc="-75">
                <a:latin typeface="Verdana"/>
                <a:cs typeface="Verdana"/>
              </a:rPr>
              <a:t> </a:t>
            </a:r>
            <a:r>
              <a:rPr dirty="0" sz="2600" spc="-25">
                <a:latin typeface="Verdana"/>
                <a:cs typeface="Verdana"/>
              </a:rPr>
              <a:t>to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recognize</a:t>
            </a:r>
            <a:r>
              <a:rPr dirty="0" sz="26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risk</a:t>
            </a:r>
            <a:r>
              <a:rPr dirty="0" sz="26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early</a:t>
            </a:r>
            <a:r>
              <a:rPr dirty="0" sz="2600" spc="1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make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incremental</a:t>
            </a:r>
            <a:r>
              <a:rPr dirty="0" sz="26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Verdana"/>
                <a:cs typeface="Verdana"/>
              </a:rPr>
              <a:t>corrections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without</a:t>
            </a:r>
            <a:r>
              <a:rPr dirty="0" sz="26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destabilizing</a:t>
            </a:r>
            <a:r>
              <a:rPr dirty="0" sz="26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entire</a:t>
            </a:r>
            <a:r>
              <a:rPr dirty="0" sz="26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development</a:t>
            </a:r>
            <a:r>
              <a:rPr dirty="0" sz="26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Verdana"/>
                <a:cs typeface="Verdana"/>
              </a:rPr>
              <a:t>effort</a:t>
            </a:r>
            <a:r>
              <a:rPr dirty="0" sz="2600" spc="-1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481965" marR="5080" indent="-469900">
              <a:lnSpc>
                <a:spcPct val="90000"/>
              </a:lnSpc>
              <a:spcBef>
                <a:spcPts val="62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600">
                <a:latin typeface="Verdana"/>
                <a:cs typeface="Verdana"/>
              </a:rPr>
              <a:t>An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object-</a:t>
            </a:r>
            <a:r>
              <a:rPr dirty="0" sz="2600">
                <a:latin typeface="Verdana"/>
                <a:cs typeface="Verdana"/>
              </a:rPr>
              <a:t>oriented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architecture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provides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clear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separation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concerns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among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disparate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elements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2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 </a:t>
            </a:r>
            <a:r>
              <a:rPr dirty="0" sz="2600" spc="-10">
                <a:latin typeface="Verdana"/>
                <a:cs typeface="Verdana"/>
              </a:rPr>
              <a:t>system, </a:t>
            </a:r>
            <a:r>
              <a:rPr dirty="0" sz="2600">
                <a:latin typeface="Verdana"/>
                <a:cs typeface="Verdana"/>
              </a:rPr>
              <a:t>creating</a:t>
            </a:r>
            <a:r>
              <a:rPr dirty="0" sz="2600" spc="-5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firewalls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that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prevent</a:t>
            </a:r>
            <a:r>
              <a:rPr dirty="0" sz="2600" spc="-1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a</a:t>
            </a:r>
            <a:r>
              <a:rPr dirty="0" sz="2600" spc="-2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change</a:t>
            </a:r>
            <a:r>
              <a:rPr dirty="0" sz="26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dirty="0" sz="2600" spc="-2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one</a:t>
            </a:r>
            <a:r>
              <a:rPr dirty="0" sz="26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part</a:t>
            </a:r>
            <a:r>
              <a:rPr dirty="0" sz="2600" spc="-1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 spc="-25">
                <a:solidFill>
                  <a:srgbClr val="006FC0"/>
                </a:solidFill>
                <a:latin typeface="Verdana"/>
                <a:cs typeface="Verdana"/>
              </a:rPr>
              <a:t>the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system</a:t>
            </a:r>
            <a:r>
              <a:rPr dirty="0" sz="26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from</a:t>
            </a:r>
            <a:r>
              <a:rPr dirty="0" sz="26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rending</a:t>
            </a:r>
            <a:r>
              <a:rPr dirty="0" sz="26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fabric</a:t>
            </a:r>
            <a:r>
              <a:rPr dirty="0" sz="26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dirty="0" sz="26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entire</a:t>
            </a:r>
            <a:r>
              <a:rPr dirty="0" sz="26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 spc="-10">
                <a:solidFill>
                  <a:srgbClr val="006FC0"/>
                </a:solidFill>
                <a:latin typeface="Verdana"/>
                <a:cs typeface="Verdana"/>
              </a:rPr>
              <a:t>architecture</a:t>
            </a:r>
            <a:r>
              <a:rPr dirty="0" sz="2600" spc="-1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4382" rIns="0" bIns="0" rtlCol="0" vert="horz">
            <a:spAutoFit/>
          </a:bodyPr>
          <a:lstStyle/>
          <a:p>
            <a:pPr marL="1778000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dirty="0" spc="-45"/>
              <a:t> </a:t>
            </a:r>
            <a:r>
              <a:rPr dirty="0"/>
              <a:t>Software</a:t>
            </a:r>
            <a:r>
              <a:rPr dirty="0" spc="-55"/>
              <a:t> </a:t>
            </a:r>
            <a:r>
              <a:rPr dirty="0"/>
              <a:t>Product</a:t>
            </a:r>
            <a:r>
              <a:rPr dirty="0" spc="-55"/>
              <a:t> </a:t>
            </a:r>
            <a:r>
              <a:rPr dirty="0"/>
              <a:t>Size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50"/>
              <a:t> </a:t>
            </a:r>
            <a:r>
              <a:rPr dirty="0" spc="-10"/>
              <a:t>Reuse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79394" y="5165597"/>
            <a:ext cx="5041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5390" algn="l"/>
              </a:tabLst>
            </a:pPr>
            <a:r>
              <a:rPr dirty="0" sz="1600">
                <a:latin typeface="Verdana"/>
                <a:cs typeface="Verdana"/>
              </a:rPr>
              <a:t>Number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Projects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Reusable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Components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86100" y="1905000"/>
            <a:ext cx="5600700" cy="3162300"/>
            <a:chOff x="3086100" y="1905000"/>
            <a:chExt cx="5600700" cy="3162300"/>
          </a:xfrm>
        </p:grpSpPr>
        <p:sp>
          <p:nvSpPr>
            <p:cNvPr id="6" name="object 6" descr=""/>
            <p:cNvSpPr/>
            <p:nvPr/>
          </p:nvSpPr>
          <p:spPr>
            <a:xfrm>
              <a:off x="3086100" y="2362199"/>
              <a:ext cx="5600700" cy="2705100"/>
            </a:xfrm>
            <a:custGeom>
              <a:avLst/>
              <a:gdLst/>
              <a:ahLst/>
              <a:cxnLst/>
              <a:rect l="l" t="t" r="r" b="b"/>
              <a:pathLst>
                <a:path w="5600700" h="2705100">
                  <a:moveTo>
                    <a:pt x="5600700" y="2667000"/>
                  </a:moveTo>
                  <a:lnTo>
                    <a:pt x="5588000" y="2660650"/>
                  </a:lnTo>
                  <a:lnTo>
                    <a:pt x="5524500" y="2628900"/>
                  </a:lnTo>
                  <a:lnTo>
                    <a:pt x="5524500" y="2660650"/>
                  </a:lnTo>
                  <a:lnTo>
                    <a:pt x="44450" y="26606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667000"/>
                  </a:lnTo>
                  <a:lnTo>
                    <a:pt x="38100" y="2667000"/>
                  </a:lnTo>
                  <a:lnTo>
                    <a:pt x="38100" y="2673350"/>
                  </a:lnTo>
                  <a:lnTo>
                    <a:pt x="5524500" y="2673350"/>
                  </a:lnTo>
                  <a:lnTo>
                    <a:pt x="5524500" y="2705100"/>
                  </a:lnTo>
                  <a:lnTo>
                    <a:pt x="5588000" y="2673350"/>
                  </a:lnTo>
                  <a:lnTo>
                    <a:pt x="5600700" y="266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24200" y="3352800"/>
              <a:ext cx="5334000" cy="1676400"/>
            </a:xfrm>
            <a:custGeom>
              <a:avLst/>
              <a:gdLst/>
              <a:ahLst/>
              <a:cxnLst/>
              <a:rect l="l" t="t" r="r" b="b"/>
              <a:pathLst>
                <a:path w="5334000" h="1676400">
                  <a:moveTo>
                    <a:pt x="0" y="1676400"/>
                  </a:moveTo>
                  <a:lnTo>
                    <a:pt x="20978" y="1635449"/>
                  </a:lnTo>
                  <a:lnTo>
                    <a:pt x="42100" y="1594542"/>
                  </a:lnTo>
                  <a:lnTo>
                    <a:pt x="63507" y="1553720"/>
                  </a:lnTo>
                  <a:lnTo>
                    <a:pt x="85343" y="1513027"/>
                  </a:lnTo>
                  <a:lnTo>
                    <a:pt x="107751" y="1472505"/>
                  </a:lnTo>
                  <a:lnTo>
                    <a:pt x="130873" y="1432198"/>
                  </a:lnTo>
                  <a:lnTo>
                    <a:pt x="154852" y="1392147"/>
                  </a:lnTo>
                  <a:lnTo>
                    <a:pt x="179832" y="1352397"/>
                  </a:lnTo>
                  <a:lnTo>
                    <a:pt x="205954" y="1312990"/>
                  </a:lnTo>
                  <a:lnTo>
                    <a:pt x="233362" y="1273968"/>
                  </a:lnTo>
                  <a:lnTo>
                    <a:pt x="262199" y="1235375"/>
                  </a:lnTo>
                  <a:lnTo>
                    <a:pt x="292608" y="1197254"/>
                  </a:lnTo>
                  <a:lnTo>
                    <a:pt x="324731" y="1159647"/>
                  </a:lnTo>
                  <a:lnTo>
                    <a:pt x="358711" y="1122597"/>
                  </a:lnTo>
                  <a:lnTo>
                    <a:pt x="394692" y="1086147"/>
                  </a:lnTo>
                  <a:lnTo>
                    <a:pt x="432816" y="1050340"/>
                  </a:lnTo>
                  <a:lnTo>
                    <a:pt x="473225" y="1015219"/>
                  </a:lnTo>
                  <a:lnTo>
                    <a:pt x="516064" y="980827"/>
                  </a:lnTo>
                  <a:lnTo>
                    <a:pt x="561474" y="947206"/>
                  </a:lnTo>
                  <a:lnTo>
                    <a:pt x="609600" y="914400"/>
                  </a:lnTo>
                  <a:lnTo>
                    <a:pt x="644561" y="892157"/>
                  </a:lnTo>
                  <a:lnTo>
                    <a:pt x="681079" y="870105"/>
                  </a:lnTo>
                  <a:lnTo>
                    <a:pt x="719077" y="848254"/>
                  </a:lnTo>
                  <a:lnTo>
                    <a:pt x="758481" y="826611"/>
                  </a:lnTo>
                  <a:lnTo>
                    <a:pt x="799217" y="805188"/>
                  </a:lnTo>
                  <a:lnTo>
                    <a:pt x="841208" y="783992"/>
                  </a:lnTo>
                  <a:lnTo>
                    <a:pt x="884381" y="763034"/>
                  </a:lnTo>
                  <a:lnTo>
                    <a:pt x="928659" y="742322"/>
                  </a:lnTo>
                  <a:lnTo>
                    <a:pt x="973969" y="721867"/>
                  </a:lnTo>
                  <a:lnTo>
                    <a:pt x="1020234" y="701677"/>
                  </a:lnTo>
                  <a:lnTo>
                    <a:pt x="1067381" y="681763"/>
                  </a:lnTo>
                  <a:lnTo>
                    <a:pt x="1115333" y="662132"/>
                  </a:lnTo>
                  <a:lnTo>
                    <a:pt x="1164017" y="642796"/>
                  </a:lnTo>
                  <a:lnTo>
                    <a:pt x="1213357" y="623762"/>
                  </a:lnTo>
                  <a:lnTo>
                    <a:pt x="1263278" y="605041"/>
                  </a:lnTo>
                  <a:lnTo>
                    <a:pt x="1313705" y="586642"/>
                  </a:lnTo>
                  <a:lnTo>
                    <a:pt x="1364563" y="568574"/>
                  </a:lnTo>
                  <a:lnTo>
                    <a:pt x="1415778" y="550846"/>
                  </a:lnTo>
                  <a:lnTo>
                    <a:pt x="1467274" y="533468"/>
                  </a:lnTo>
                  <a:lnTo>
                    <a:pt x="1518976" y="516450"/>
                  </a:lnTo>
                  <a:lnTo>
                    <a:pt x="1570809" y="499800"/>
                  </a:lnTo>
                  <a:lnTo>
                    <a:pt x="1622698" y="483528"/>
                  </a:lnTo>
                  <a:lnTo>
                    <a:pt x="1674569" y="467644"/>
                  </a:lnTo>
                  <a:lnTo>
                    <a:pt x="1726346" y="452157"/>
                  </a:lnTo>
                  <a:lnTo>
                    <a:pt x="1777954" y="437076"/>
                  </a:lnTo>
                  <a:lnTo>
                    <a:pt x="1829318" y="422410"/>
                  </a:lnTo>
                  <a:lnTo>
                    <a:pt x="1880364" y="408169"/>
                  </a:lnTo>
                  <a:lnTo>
                    <a:pt x="1931016" y="394362"/>
                  </a:lnTo>
                  <a:lnTo>
                    <a:pt x="1981200" y="381000"/>
                  </a:lnTo>
                  <a:lnTo>
                    <a:pt x="2029462" y="368592"/>
                  </a:lnTo>
                  <a:lnTo>
                    <a:pt x="2077742" y="356751"/>
                  </a:lnTo>
                  <a:lnTo>
                    <a:pt x="2126056" y="345452"/>
                  </a:lnTo>
                  <a:lnTo>
                    <a:pt x="2174420" y="334670"/>
                  </a:lnTo>
                  <a:lnTo>
                    <a:pt x="2222852" y="324379"/>
                  </a:lnTo>
                  <a:lnTo>
                    <a:pt x="2271369" y="314553"/>
                  </a:lnTo>
                  <a:lnTo>
                    <a:pt x="2319988" y="305168"/>
                  </a:lnTo>
                  <a:lnTo>
                    <a:pt x="2368724" y="296197"/>
                  </a:lnTo>
                  <a:lnTo>
                    <a:pt x="2417597" y="287616"/>
                  </a:lnTo>
                  <a:lnTo>
                    <a:pt x="2466622" y="279400"/>
                  </a:lnTo>
                  <a:lnTo>
                    <a:pt x="2515816" y="271521"/>
                  </a:lnTo>
                  <a:lnTo>
                    <a:pt x="2565196" y="263956"/>
                  </a:lnTo>
                  <a:lnTo>
                    <a:pt x="2614780" y="256679"/>
                  </a:lnTo>
                  <a:lnTo>
                    <a:pt x="2664584" y="249665"/>
                  </a:lnTo>
                  <a:lnTo>
                    <a:pt x="2714625" y="242887"/>
                  </a:lnTo>
                  <a:lnTo>
                    <a:pt x="2764919" y="236321"/>
                  </a:lnTo>
                  <a:lnTo>
                    <a:pt x="2815485" y="229941"/>
                  </a:lnTo>
                  <a:lnTo>
                    <a:pt x="2866339" y="223723"/>
                  </a:lnTo>
                  <a:lnTo>
                    <a:pt x="2917497" y="217639"/>
                  </a:lnTo>
                  <a:lnTo>
                    <a:pt x="2968977" y="211666"/>
                  </a:lnTo>
                  <a:lnTo>
                    <a:pt x="3020796" y="205778"/>
                  </a:lnTo>
                  <a:lnTo>
                    <a:pt x="3072971" y="199948"/>
                  </a:lnTo>
                  <a:lnTo>
                    <a:pt x="3125517" y="194153"/>
                  </a:lnTo>
                  <a:lnTo>
                    <a:pt x="3178454" y="188366"/>
                  </a:lnTo>
                  <a:lnTo>
                    <a:pt x="3231797" y="182562"/>
                  </a:lnTo>
                  <a:lnTo>
                    <a:pt x="3285563" y="176716"/>
                  </a:lnTo>
                  <a:lnTo>
                    <a:pt x="3339769" y="170802"/>
                  </a:lnTo>
                  <a:lnTo>
                    <a:pt x="3394433" y="164795"/>
                  </a:lnTo>
                  <a:lnTo>
                    <a:pt x="3449571" y="158669"/>
                  </a:lnTo>
                  <a:lnTo>
                    <a:pt x="3505200" y="152400"/>
                  </a:lnTo>
                  <a:lnTo>
                    <a:pt x="3552684" y="147109"/>
                  </a:lnTo>
                  <a:lnTo>
                    <a:pt x="3601913" y="141823"/>
                  </a:lnTo>
                  <a:lnTo>
                    <a:pt x="3652749" y="136547"/>
                  </a:lnTo>
                  <a:lnTo>
                    <a:pt x="3705055" y="131285"/>
                  </a:lnTo>
                  <a:lnTo>
                    <a:pt x="3758693" y="126043"/>
                  </a:lnTo>
                  <a:lnTo>
                    <a:pt x="3813527" y="120826"/>
                  </a:lnTo>
                  <a:lnTo>
                    <a:pt x="3869420" y="115638"/>
                  </a:lnTo>
                  <a:lnTo>
                    <a:pt x="3926233" y="110484"/>
                  </a:lnTo>
                  <a:lnTo>
                    <a:pt x="3983831" y="105370"/>
                  </a:lnTo>
                  <a:lnTo>
                    <a:pt x="4042075" y="100299"/>
                  </a:lnTo>
                  <a:lnTo>
                    <a:pt x="4100829" y="95278"/>
                  </a:lnTo>
                  <a:lnTo>
                    <a:pt x="4159955" y="90311"/>
                  </a:lnTo>
                  <a:lnTo>
                    <a:pt x="4219316" y="85402"/>
                  </a:lnTo>
                  <a:lnTo>
                    <a:pt x="4278776" y="80557"/>
                  </a:lnTo>
                  <a:lnTo>
                    <a:pt x="4338196" y="75781"/>
                  </a:lnTo>
                  <a:lnTo>
                    <a:pt x="4397440" y="71078"/>
                  </a:lnTo>
                  <a:lnTo>
                    <a:pt x="4456370" y="66453"/>
                  </a:lnTo>
                  <a:lnTo>
                    <a:pt x="4514849" y="61912"/>
                  </a:lnTo>
                  <a:lnTo>
                    <a:pt x="4572741" y="57459"/>
                  </a:lnTo>
                  <a:lnTo>
                    <a:pt x="4629907" y="53099"/>
                  </a:lnTo>
                  <a:lnTo>
                    <a:pt x="4686211" y="48837"/>
                  </a:lnTo>
                  <a:lnTo>
                    <a:pt x="4741516" y="44678"/>
                  </a:lnTo>
                  <a:lnTo>
                    <a:pt x="4795683" y="40627"/>
                  </a:lnTo>
                  <a:lnTo>
                    <a:pt x="4848577" y="36688"/>
                  </a:lnTo>
                  <a:lnTo>
                    <a:pt x="4900060" y="32867"/>
                  </a:lnTo>
                  <a:lnTo>
                    <a:pt x="4949994" y="29169"/>
                  </a:lnTo>
                  <a:lnTo>
                    <a:pt x="4998243" y="25598"/>
                  </a:lnTo>
                  <a:lnTo>
                    <a:pt x="5044669" y="22159"/>
                  </a:lnTo>
                  <a:lnTo>
                    <a:pt x="5089136" y="18858"/>
                  </a:lnTo>
                  <a:lnTo>
                    <a:pt x="5131505" y="15698"/>
                  </a:lnTo>
                  <a:lnTo>
                    <a:pt x="5171640" y="12686"/>
                  </a:lnTo>
                  <a:lnTo>
                    <a:pt x="5244659" y="7121"/>
                  </a:lnTo>
                  <a:lnTo>
                    <a:pt x="5307094" y="2204"/>
                  </a:lnTo>
                  <a:lnTo>
                    <a:pt x="5334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900" y="4267200"/>
              <a:ext cx="76200" cy="2286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1900" y="3962400"/>
              <a:ext cx="76200" cy="2286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429000" y="1905000"/>
              <a:ext cx="457200" cy="2362200"/>
            </a:xfrm>
            <a:custGeom>
              <a:avLst/>
              <a:gdLst/>
              <a:ahLst/>
              <a:cxnLst/>
              <a:rect l="l" t="t" r="r" b="b"/>
              <a:pathLst>
                <a:path w="457200" h="2362200">
                  <a:moveTo>
                    <a:pt x="0" y="0"/>
                  </a:moveTo>
                  <a:lnTo>
                    <a:pt x="0" y="2362200"/>
                  </a:lnTo>
                </a:path>
                <a:path w="457200" h="2362200">
                  <a:moveTo>
                    <a:pt x="457200" y="800100"/>
                  </a:moveTo>
                  <a:lnTo>
                    <a:pt x="381000" y="2133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00600" y="3810000"/>
              <a:ext cx="307975" cy="158115"/>
            </a:xfrm>
            <a:custGeom>
              <a:avLst/>
              <a:gdLst/>
              <a:ahLst/>
              <a:cxnLst/>
              <a:rect l="l" t="t" r="r" b="b"/>
              <a:pathLst>
                <a:path w="307975" h="158114">
                  <a:moveTo>
                    <a:pt x="70997" y="28386"/>
                  </a:moveTo>
                  <a:lnTo>
                    <a:pt x="65323" y="39713"/>
                  </a:lnTo>
                  <a:lnTo>
                    <a:pt x="302005" y="158114"/>
                  </a:lnTo>
                  <a:lnTo>
                    <a:pt x="307594" y="146685"/>
                  </a:lnTo>
                  <a:lnTo>
                    <a:pt x="70997" y="28386"/>
                  </a:lnTo>
                  <a:close/>
                </a:path>
                <a:path w="307975" h="158114">
                  <a:moveTo>
                    <a:pt x="85216" y="0"/>
                  </a:moveTo>
                  <a:lnTo>
                    <a:pt x="0" y="0"/>
                  </a:lnTo>
                  <a:lnTo>
                    <a:pt x="51053" y="68199"/>
                  </a:lnTo>
                  <a:lnTo>
                    <a:pt x="65323" y="39713"/>
                  </a:lnTo>
                  <a:lnTo>
                    <a:pt x="53975" y="34036"/>
                  </a:lnTo>
                  <a:lnTo>
                    <a:pt x="59689" y="22732"/>
                  </a:lnTo>
                  <a:lnTo>
                    <a:pt x="73829" y="22732"/>
                  </a:lnTo>
                  <a:lnTo>
                    <a:pt x="85216" y="0"/>
                  </a:lnTo>
                  <a:close/>
                </a:path>
                <a:path w="307975" h="158114">
                  <a:moveTo>
                    <a:pt x="59689" y="22732"/>
                  </a:moveTo>
                  <a:lnTo>
                    <a:pt x="53975" y="34036"/>
                  </a:lnTo>
                  <a:lnTo>
                    <a:pt x="65323" y="39713"/>
                  </a:lnTo>
                  <a:lnTo>
                    <a:pt x="70997" y="28386"/>
                  </a:lnTo>
                  <a:lnTo>
                    <a:pt x="59689" y="22732"/>
                  </a:lnTo>
                  <a:close/>
                </a:path>
                <a:path w="307975" h="158114">
                  <a:moveTo>
                    <a:pt x="73829" y="22732"/>
                  </a:moveTo>
                  <a:lnTo>
                    <a:pt x="59689" y="22732"/>
                  </a:lnTo>
                  <a:lnTo>
                    <a:pt x="70997" y="28386"/>
                  </a:lnTo>
                  <a:lnTo>
                    <a:pt x="73829" y="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80000" y="3949700"/>
              <a:ext cx="558800" cy="279400"/>
            </a:xfrm>
            <a:custGeom>
              <a:avLst/>
              <a:gdLst/>
              <a:ahLst/>
              <a:cxnLst/>
              <a:rect l="l" t="t" r="r" b="b"/>
              <a:pathLst>
                <a:path w="558800" h="279400">
                  <a:moveTo>
                    <a:pt x="558800" y="2794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344093" y="2449733"/>
            <a:ext cx="515620" cy="250253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Development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Schedule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Resources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05200" y="1790700"/>
            <a:ext cx="1828800" cy="6096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50"/>
              </a:spcBef>
            </a:pPr>
            <a:r>
              <a:rPr dirty="0" sz="1200" b="1">
                <a:latin typeface="Verdana"/>
                <a:cs typeface="Verdana"/>
              </a:rPr>
              <a:t>1</a:t>
            </a:r>
            <a:r>
              <a:rPr dirty="0" sz="1200" spc="-2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Project </a:t>
            </a:r>
            <a:r>
              <a:rPr dirty="0" sz="1200" spc="-10" b="1">
                <a:latin typeface="Verdana"/>
                <a:cs typeface="Verdana"/>
              </a:rPr>
              <a:t>Solution</a:t>
            </a:r>
            <a:r>
              <a:rPr dirty="0" sz="1200" spc="-10"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Verdana"/>
                <a:cs typeface="Verdana"/>
              </a:rPr>
              <a:t>$N</a:t>
            </a:r>
            <a:r>
              <a:rPr dirty="0" sz="1200" spc="-2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and M</a:t>
            </a:r>
            <a:r>
              <a:rPr dirty="0" sz="1200" spc="-10">
                <a:latin typeface="Verdana"/>
                <a:cs typeface="Verdana"/>
              </a:rPr>
              <a:t> months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2400" y="2590800"/>
            <a:ext cx="1828800" cy="6858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112395" marR="102870">
              <a:lnSpc>
                <a:spcPct val="100000"/>
              </a:lnSpc>
              <a:spcBef>
                <a:spcPts val="350"/>
              </a:spcBef>
            </a:pPr>
            <a:r>
              <a:rPr dirty="0" sz="1200" b="1">
                <a:latin typeface="Verdana"/>
                <a:cs typeface="Verdana"/>
              </a:rPr>
              <a:t>2</a:t>
            </a:r>
            <a:r>
              <a:rPr dirty="0" sz="1200" spc="-2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Project </a:t>
            </a:r>
            <a:r>
              <a:rPr dirty="0" sz="1200" spc="-10" b="1">
                <a:latin typeface="Verdana"/>
                <a:cs typeface="Verdana"/>
              </a:rPr>
              <a:t>Solution</a:t>
            </a:r>
            <a:r>
              <a:rPr dirty="0" sz="1200" spc="-10">
                <a:latin typeface="Verdana"/>
                <a:cs typeface="Verdana"/>
              </a:rPr>
              <a:t>: </a:t>
            </a:r>
            <a:r>
              <a:rPr dirty="0" sz="1200">
                <a:latin typeface="Verdana"/>
                <a:cs typeface="Verdana"/>
              </a:rPr>
              <a:t>50%</a:t>
            </a:r>
            <a:r>
              <a:rPr dirty="0" sz="1200" spc="-2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more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cost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25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1200">
                <a:latin typeface="Verdana"/>
                <a:cs typeface="Verdana"/>
              </a:rPr>
              <a:t>100%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more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time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15000" y="4114800"/>
            <a:ext cx="1828800" cy="6858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ctr" marL="112395" marR="102870">
              <a:lnSpc>
                <a:spcPct val="100000"/>
              </a:lnSpc>
              <a:spcBef>
                <a:spcPts val="355"/>
              </a:spcBef>
            </a:pPr>
            <a:r>
              <a:rPr dirty="0" sz="1200" b="1">
                <a:latin typeface="Verdana"/>
                <a:cs typeface="Verdana"/>
              </a:rPr>
              <a:t>5</a:t>
            </a:r>
            <a:r>
              <a:rPr dirty="0" sz="1200" spc="-20" b="1">
                <a:latin typeface="Verdana"/>
                <a:cs typeface="Verdana"/>
              </a:rPr>
              <a:t> </a:t>
            </a:r>
            <a:r>
              <a:rPr dirty="0" sz="1200" b="1">
                <a:latin typeface="Verdana"/>
                <a:cs typeface="Verdana"/>
              </a:rPr>
              <a:t>Project </a:t>
            </a:r>
            <a:r>
              <a:rPr dirty="0" sz="1200" spc="-10" b="1">
                <a:latin typeface="Verdana"/>
                <a:cs typeface="Verdana"/>
              </a:rPr>
              <a:t>Solution</a:t>
            </a:r>
            <a:r>
              <a:rPr dirty="0" sz="1200" spc="-10">
                <a:latin typeface="Verdana"/>
                <a:cs typeface="Verdana"/>
              </a:rPr>
              <a:t>: </a:t>
            </a:r>
            <a:r>
              <a:rPr dirty="0" sz="1200">
                <a:latin typeface="Verdana"/>
                <a:cs typeface="Verdana"/>
              </a:rPr>
              <a:t>125%</a:t>
            </a:r>
            <a:r>
              <a:rPr dirty="0" sz="1200" spc="-3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more</a:t>
            </a:r>
            <a:r>
              <a:rPr dirty="0" sz="1200" spc="-15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cost </a:t>
            </a:r>
            <a:r>
              <a:rPr dirty="0" sz="1200" spc="-25">
                <a:latin typeface="Verdana"/>
                <a:cs typeface="Verdana"/>
              </a:rPr>
              <a:t>and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Verdana"/>
                <a:cs typeface="Verdana"/>
              </a:rPr>
              <a:t>150%</a:t>
            </a:r>
            <a:r>
              <a:rPr dirty="0" sz="1200" spc="-40">
                <a:latin typeface="Verdana"/>
                <a:cs typeface="Verdana"/>
              </a:rPr>
              <a:t> </a:t>
            </a:r>
            <a:r>
              <a:rPr dirty="0" sz="1200">
                <a:latin typeface="Verdana"/>
                <a:cs typeface="Verdana"/>
              </a:rPr>
              <a:t>more</a:t>
            </a:r>
            <a:r>
              <a:rPr dirty="0" sz="1200" spc="-10">
                <a:latin typeface="Verdana"/>
                <a:cs typeface="Verdana"/>
              </a:rPr>
              <a:t> </a:t>
            </a:r>
            <a:r>
              <a:rPr dirty="0" sz="1200" spc="-20">
                <a:latin typeface="Verdana"/>
                <a:cs typeface="Verdana"/>
              </a:rPr>
              <a:t>time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11820" y="1964562"/>
            <a:ext cx="2451100" cy="10490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59"/>
              </a:spcBef>
            </a:pPr>
            <a:r>
              <a:rPr dirty="0" sz="1600" spc="-10" b="1">
                <a:latin typeface="Verdana"/>
                <a:cs typeface="Verdana"/>
              </a:rPr>
              <a:t>Many-project </a:t>
            </a:r>
            <a:r>
              <a:rPr dirty="0" sz="1600" b="1">
                <a:latin typeface="Verdana"/>
                <a:cs typeface="Verdana"/>
              </a:rPr>
              <a:t>solution: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Operating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high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unit </a:t>
            </a:r>
            <a:r>
              <a:rPr dirty="0" sz="1600">
                <a:latin typeface="Verdana"/>
                <a:cs typeface="Verdana"/>
              </a:rPr>
              <a:t>investment,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typical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of </a:t>
            </a:r>
            <a:r>
              <a:rPr dirty="0" sz="1600">
                <a:latin typeface="Verdana"/>
                <a:cs typeface="Verdana"/>
              </a:rPr>
              <a:t>commercial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products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198" y="565150"/>
            <a:ext cx="10198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Reducing</a:t>
            </a:r>
            <a:r>
              <a:rPr dirty="0" spc="-60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/>
              <a:t>Product</a:t>
            </a:r>
            <a:r>
              <a:rPr dirty="0" spc="-70"/>
              <a:t> </a:t>
            </a:r>
            <a:r>
              <a:rPr dirty="0"/>
              <a:t>Size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70"/>
              <a:t> </a:t>
            </a:r>
            <a:r>
              <a:rPr dirty="0"/>
              <a:t>Commercial</a:t>
            </a:r>
            <a:r>
              <a:rPr dirty="0" spc="-70"/>
              <a:t> </a:t>
            </a:r>
            <a:r>
              <a:rPr dirty="0" spc="-10"/>
              <a:t>Components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49287" y="1219200"/>
            <a:ext cx="2205355" cy="5562600"/>
            <a:chOff x="649287" y="1219200"/>
            <a:chExt cx="2205355" cy="55626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87" y="1219200"/>
              <a:ext cx="2205228" cy="5029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87" y="1722119"/>
              <a:ext cx="2205228" cy="326135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287" y="4983478"/>
              <a:ext cx="2205228" cy="1798320"/>
            </a:xfrm>
            <a:prstGeom prst="rect">
              <a:avLst/>
            </a:prstGeom>
          </p:spPr>
        </p:pic>
      </p:grp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35000" y="1204912"/>
          <a:ext cx="10998200" cy="556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5990"/>
                <a:gridCol w="3734435"/>
                <a:gridCol w="4953634"/>
              </a:tblGrid>
              <a:tr h="502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APPROACH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ADVANTAGES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DC9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DISADVANTAGES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2C2"/>
                    </a:solidFill>
                  </a:tcPr>
                </a:tc>
              </a:tr>
              <a:tr h="3261360">
                <a:tc>
                  <a:txBody>
                    <a:bodyPr/>
                    <a:lstStyle/>
                    <a:p>
                      <a:pPr marL="91440" marR="474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600" spc="-10">
                          <a:latin typeface="Times New Roman"/>
                          <a:cs typeface="Times New Roman"/>
                        </a:rPr>
                        <a:t>Commercial components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29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Predictable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costs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Broadly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used,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mature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technology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Available</a:t>
                      </a:r>
                      <a:r>
                        <a:rPr dirty="0" sz="16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now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 marR="907415">
                        <a:lnSpc>
                          <a:spcPct val="12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Dedicated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organization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Hardware/software</a:t>
                      </a:r>
                      <a:r>
                        <a:rPr dirty="0" sz="16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independence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Rich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functionality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9DC9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Frequent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upgrades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2581910">
                        <a:lnSpc>
                          <a:spcPts val="2310"/>
                        </a:lnSpc>
                        <a:spcBef>
                          <a:spcPts val="1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Up-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front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license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fees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Recurring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fees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Dependency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vendor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Run-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efficiency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sacrifices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Functionality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constraints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always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trivial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711200">
                        <a:lnSpc>
                          <a:spcPct val="12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upgrades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maintenance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Unnecessary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consume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resources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inadequate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reliability and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stability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Multiple-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vendor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incompatibility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2C2"/>
                    </a:solidFill>
                  </a:tcPr>
                </a:tc>
              </a:tr>
              <a:tr h="1798320">
                <a:tc>
                  <a:txBody>
                    <a:bodyPr/>
                    <a:lstStyle/>
                    <a:p>
                      <a:pPr marL="91440" marR="3981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600" spc="-10">
                          <a:latin typeface="Times New Roman"/>
                          <a:cs typeface="Times New Roman"/>
                        </a:rPr>
                        <a:t>Custom development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Complete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freedom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 marR="422275">
                        <a:lnSpc>
                          <a:spcPct val="12000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Smaller,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simpler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implementations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performance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enhancement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9DC9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00530">
                        <a:lnSpc>
                          <a:spcPts val="2300"/>
                        </a:lnSpc>
                        <a:spcBef>
                          <a:spcPts val="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Expensive,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unpredictable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Unpredictable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availability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date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Undefined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maintenance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model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immature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fragile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 marR="2541270">
                        <a:lnSpc>
                          <a:spcPct val="12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Single-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dependency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Drain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expert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resources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2C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845" y="46431"/>
            <a:ext cx="780605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Three</a:t>
            </a:r>
            <a:r>
              <a:rPr dirty="0" spc="-45"/>
              <a:t> </a:t>
            </a:r>
            <a:r>
              <a:rPr dirty="0"/>
              <a:t>levels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processes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/>
              <a:t>their</a:t>
            </a:r>
            <a:r>
              <a:rPr dirty="0" spc="-55"/>
              <a:t> </a:t>
            </a:r>
            <a:r>
              <a:rPr dirty="0" spc="-10"/>
              <a:t>attributes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4312" y="449262"/>
          <a:ext cx="11839575" cy="63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1530"/>
                <a:gridCol w="3472815"/>
                <a:gridCol w="3091814"/>
                <a:gridCol w="3089909"/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Attributes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Metaprocess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Macroprocess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Microprocess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Subject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2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business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Project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Iteration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6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Objectives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Line-</a:t>
                      </a:r>
                      <a:r>
                        <a:rPr dirty="0" sz="2200" spc="-20">
                          <a:latin typeface="Times New Roman"/>
                          <a:cs typeface="Times New Roman"/>
                        </a:rPr>
                        <a:t>of-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business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profitability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Competitiveness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2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profitability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 marR="185420">
                        <a:lnSpc>
                          <a:spcPct val="110000"/>
                        </a:lnSpc>
                        <a:spcBef>
                          <a:spcPts val="26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management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2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budget,</a:t>
                      </a:r>
                      <a:r>
                        <a:rPr dirty="0" sz="22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schedule, quality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dirty="0" sz="22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management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 marR="972819">
                        <a:lnSpc>
                          <a:spcPct val="110000"/>
                        </a:lnSpc>
                        <a:spcBef>
                          <a:spcPts val="26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resolution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Milestone</a:t>
                      </a:r>
                      <a:r>
                        <a:rPr dirty="0" sz="22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budget,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schedule,</a:t>
                      </a:r>
                      <a:r>
                        <a:rPr dirty="0" sz="22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quality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39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Audience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518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Acquisition</a:t>
                      </a:r>
                      <a:r>
                        <a:rPr dirty="0" sz="2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authorities, customers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Organizational</a:t>
                      </a:r>
                      <a:r>
                        <a:rPr dirty="0" sz="2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management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379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2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project managers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22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engineers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Subproject</a:t>
                      </a:r>
                      <a:r>
                        <a:rPr dirty="0" sz="22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managers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2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engineers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66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Metrics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2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predictability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Revenue,</a:t>
                      </a:r>
                      <a:r>
                        <a:rPr dirty="0" sz="2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market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share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budget,</a:t>
                      </a:r>
                      <a:r>
                        <a:rPr dirty="0" sz="2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schedule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dirty="0" sz="2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milestone</a:t>
                      </a:r>
                      <a:r>
                        <a:rPr dirty="0" sz="2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success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2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scrap</a:t>
                      </a:r>
                      <a:r>
                        <a:rPr dirty="0" sz="2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rework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budget,</a:t>
                      </a:r>
                      <a:r>
                        <a:rPr dirty="0" sz="2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2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schedule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dirty="0" sz="2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milestone</a:t>
                      </a:r>
                      <a:r>
                        <a:rPr dirty="0" sz="2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progress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 marR="4565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Release/iteration</a:t>
                      </a:r>
                      <a:r>
                        <a:rPr dirty="0" sz="22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20">
                          <a:latin typeface="Times New Roman"/>
                          <a:cs typeface="Times New Roman"/>
                        </a:rPr>
                        <a:t>scrap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rework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Concerns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735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Bureaucracy</a:t>
                      </a:r>
                      <a:r>
                        <a:rPr dirty="0" sz="22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vs.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standardization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720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vs.</a:t>
                      </a:r>
                      <a:r>
                        <a:rPr dirty="0" sz="2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financial performance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Content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vs.</a:t>
                      </a:r>
                      <a:r>
                        <a:rPr dirty="0" sz="2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schedule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2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scales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dirty="0" sz="2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months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dirty="0" sz="2200" spc="-20">
                          <a:latin typeface="Times New Roman"/>
                          <a:cs typeface="Times New Roman"/>
                        </a:rPr>
                        <a:t> years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20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2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2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200" spc="-10">
                          <a:latin typeface="Times New Roman"/>
                          <a:cs typeface="Times New Roman"/>
                        </a:rPr>
                        <a:t>months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6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0">
                <a:latin typeface="Verdana"/>
                <a:cs typeface="Verdana"/>
              </a:rPr>
              <a:t>Outline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911223"/>
            <a:ext cx="6966584" cy="2628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Conventional</a:t>
            </a:r>
            <a:r>
              <a:rPr dirty="0" sz="2800" spc="-1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Management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235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Evolution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Economics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23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Improving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Economics</a:t>
            </a:r>
            <a:endParaRPr sz="2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235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old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way,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new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way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573" rIns="0" bIns="0" rtlCol="0" vert="horz">
            <a:spAutoFit/>
          </a:bodyPr>
          <a:lstStyle/>
          <a:p>
            <a:pPr marL="134239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Improving</a:t>
            </a:r>
            <a:r>
              <a:rPr dirty="0" sz="3200" spc="-75"/>
              <a:t> </a:t>
            </a:r>
            <a:r>
              <a:rPr dirty="0" sz="3200"/>
              <a:t>Team</a:t>
            </a:r>
            <a:r>
              <a:rPr dirty="0" sz="3200" spc="-35"/>
              <a:t> </a:t>
            </a:r>
            <a:r>
              <a:rPr dirty="0" sz="3200"/>
              <a:t>Effectiveness</a:t>
            </a:r>
            <a:r>
              <a:rPr dirty="0" sz="3200" spc="-45"/>
              <a:t> </a:t>
            </a:r>
            <a:r>
              <a:rPr dirty="0" sz="3200" spc="-25"/>
              <a:t>(1)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874647"/>
            <a:ext cx="10448925" cy="423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principle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of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top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talent: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better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and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fewer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people.</a:t>
            </a:r>
            <a:endParaRPr sz="2000">
              <a:latin typeface="Verdana"/>
              <a:cs typeface="Verdana"/>
            </a:endParaRPr>
          </a:p>
          <a:p>
            <a:pPr marL="481965" marR="253365" indent="-469900">
              <a:lnSpc>
                <a:spcPct val="1501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principle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of</a:t>
            </a:r>
            <a:r>
              <a:rPr dirty="0" sz="2000" spc="-1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job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matching: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Fit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task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skills and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motivation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of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people</a:t>
            </a:r>
            <a:r>
              <a:rPr dirty="0" sz="2000" spc="-10">
                <a:latin typeface="Verdana"/>
                <a:cs typeface="Verdana"/>
              </a:rPr>
              <a:t> available.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6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principle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of</a:t>
            </a:r>
            <a:r>
              <a:rPr dirty="0" sz="2000" spc="-2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career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progression: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organization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does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best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long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Verdana"/>
                <a:cs typeface="Verdana"/>
              </a:rPr>
              <a:t>run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by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helping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its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people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self-actualize.</a:t>
            </a:r>
            <a:endParaRPr sz="2000">
              <a:latin typeface="Verdana"/>
              <a:cs typeface="Verdana"/>
            </a:endParaRPr>
          </a:p>
          <a:p>
            <a:pPr marL="481965" marR="499745" indent="-469900">
              <a:lnSpc>
                <a:spcPct val="15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principle</a:t>
            </a:r>
            <a:r>
              <a:rPr dirty="0" sz="2000" spc="-2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of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team</a:t>
            </a:r>
            <a:r>
              <a:rPr dirty="0" sz="2000" spc="-4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balance:</a:t>
            </a:r>
            <a:r>
              <a:rPr dirty="0" sz="2000" spc="-35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Select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people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who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will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complement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 </a:t>
            </a:r>
            <a:r>
              <a:rPr dirty="0" sz="2000">
                <a:latin typeface="Verdana"/>
                <a:cs typeface="Verdana"/>
              </a:rPr>
              <a:t>harmonize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with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another.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6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b="1">
                <a:latin typeface="Verdana"/>
                <a:cs typeface="Verdana"/>
              </a:rPr>
              <a:t>The</a:t>
            </a:r>
            <a:r>
              <a:rPr dirty="0" sz="2000" spc="-30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principle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of</a:t>
            </a:r>
            <a:r>
              <a:rPr dirty="0" sz="2000" spc="-1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phase-</a:t>
            </a:r>
            <a:r>
              <a:rPr dirty="0" sz="2000" b="1">
                <a:latin typeface="Verdana"/>
                <a:cs typeface="Verdana"/>
              </a:rPr>
              <a:t>out:</a:t>
            </a:r>
            <a:r>
              <a:rPr dirty="0" sz="2000" spc="-50" b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Keeping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misfit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team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doesn’t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benefit</a:t>
            </a:r>
            <a:endParaRPr sz="2000">
              <a:latin typeface="Verdana"/>
              <a:cs typeface="Verdana"/>
            </a:endParaRPr>
          </a:p>
          <a:p>
            <a:pPr marL="481965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latin typeface="Verdana"/>
                <a:cs typeface="Verdana"/>
              </a:rPr>
              <a:t>anyone.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1573" rIns="0" bIns="0" rtlCol="0" vert="horz">
            <a:spAutoFit/>
          </a:bodyPr>
          <a:lstStyle/>
          <a:p>
            <a:pPr marL="134239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Improving</a:t>
            </a:r>
            <a:r>
              <a:rPr dirty="0" sz="3200" spc="-75"/>
              <a:t> </a:t>
            </a:r>
            <a:r>
              <a:rPr dirty="0" sz="3200"/>
              <a:t>Team</a:t>
            </a:r>
            <a:r>
              <a:rPr dirty="0" sz="3200" spc="-35"/>
              <a:t> </a:t>
            </a:r>
            <a:r>
              <a:rPr dirty="0" sz="3200"/>
              <a:t>Effectiveness</a:t>
            </a:r>
            <a:r>
              <a:rPr dirty="0" sz="3200" spc="-45"/>
              <a:t> </a:t>
            </a:r>
            <a:r>
              <a:rPr dirty="0" sz="3200" spc="-25"/>
              <a:t>(2)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dirty="0" sz="1900"/>
              <a:t>Important</a:t>
            </a:r>
            <a:r>
              <a:rPr dirty="0" sz="1900" spc="-70"/>
              <a:t> </a:t>
            </a:r>
            <a:r>
              <a:rPr dirty="0" sz="1900"/>
              <a:t>Project</a:t>
            </a:r>
            <a:r>
              <a:rPr dirty="0" sz="1900" spc="-45"/>
              <a:t> </a:t>
            </a:r>
            <a:r>
              <a:rPr dirty="0" sz="1900"/>
              <a:t>Manager</a:t>
            </a:r>
            <a:r>
              <a:rPr dirty="0" sz="1900" spc="-55"/>
              <a:t> </a:t>
            </a:r>
            <a:r>
              <a:rPr dirty="0" sz="1900"/>
              <a:t>Skills</a:t>
            </a:r>
            <a:r>
              <a:rPr dirty="0" sz="1900" spc="-50"/>
              <a:t> </a:t>
            </a:r>
            <a:r>
              <a:rPr dirty="0" sz="1900"/>
              <a:t>on</a:t>
            </a:r>
            <a:r>
              <a:rPr dirty="0" sz="1900" spc="-85"/>
              <a:t> </a:t>
            </a:r>
            <a:r>
              <a:rPr dirty="0" sz="1900"/>
              <a:t>improving</a:t>
            </a:r>
            <a:r>
              <a:rPr dirty="0" sz="1900" spc="-45"/>
              <a:t> </a:t>
            </a:r>
            <a:r>
              <a:rPr dirty="0" sz="1900"/>
              <a:t>team</a:t>
            </a:r>
            <a:r>
              <a:rPr dirty="0" sz="1900" spc="-65"/>
              <a:t> </a:t>
            </a:r>
            <a:r>
              <a:rPr dirty="0" sz="1900" spc="-10"/>
              <a:t>effectiveness:</a:t>
            </a:r>
            <a:endParaRPr sz="1900"/>
          </a:p>
          <a:p>
            <a:pPr marL="619125" marR="419734" indent="-571500">
              <a:lnSpc>
                <a:spcPct val="80000"/>
              </a:lnSpc>
              <a:spcBef>
                <a:spcPts val="455"/>
              </a:spcBef>
              <a:buClr>
                <a:srgbClr val="CC0000"/>
              </a:buClr>
              <a:buFont typeface="Wingdings"/>
              <a:buChar char=""/>
              <a:tabLst>
                <a:tab pos="619125" algn="l"/>
              </a:tabLst>
            </a:pPr>
            <a:r>
              <a:rPr dirty="0" sz="1900" b="1">
                <a:latin typeface="Verdana"/>
                <a:cs typeface="Verdana"/>
              </a:rPr>
              <a:t>Hiring</a:t>
            </a:r>
            <a:r>
              <a:rPr dirty="0" sz="1900" spc="-65" b="1">
                <a:latin typeface="Verdana"/>
                <a:cs typeface="Verdana"/>
              </a:rPr>
              <a:t> </a:t>
            </a:r>
            <a:r>
              <a:rPr dirty="0" sz="1900" b="1">
                <a:latin typeface="Verdana"/>
                <a:cs typeface="Verdana"/>
              </a:rPr>
              <a:t>skills</a:t>
            </a:r>
            <a:r>
              <a:rPr dirty="0" sz="1900"/>
              <a:t>.</a:t>
            </a:r>
            <a:r>
              <a:rPr dirty="0" sz="1900" spc="-70"/>
              <a:t> </a:t>
            </a:r>
            <a:r>
              <a:rPr dirty="0" sz="1900"/>
              <a:t>Few</a:t>
            </a:r>
            <a:r>
              <a:rPr dirty="0" sz="1900" spc="-80"/>
              <a:t> </a:t>
            </a:r>
            <a:r>
              <a:rPr dirty="0" sz="1900"/>
              <a:t>decisions</a:t>
            </a:r>
            <a:r>
              <a:rPr dirty="0" sz="1900" spc="-20"/>
              <a:t> </a:t>
            </a:r>
            <a:r>
              <a:rPr dirty="0" sz="1900"/>
              <a:t>are</a:t>
            </a:r>
            <a:r>
              <a:rPr dirty="0" sz="1900" spc="-75"/>
              <a:t> </a:t>
            </a:r>
            <a:r>
              <a:rPr dirty="0" sz="1900"/>
              <a:t>as</a:t>
            </a:r>
            <a:r>
              <a:rPr dirty="0" sz="1900" spc="-70"/>
              <a:t> </a:t>
            </a:r>
            <a:r>
              <a:rPr dirty="0" sz="1900"/>
              <a:t>important</a:t>
            </a:r>
            <a:r>
              <a:rPr dirty="0" sz="1900" spc="-40"/>
              <a:t> </a:t>
            </a:r>
            <a:r>
              <a:rPr dirty="0" sz="1900"/>
              <a:t>as</a:t>
            </a:r>
            <a:r>
              <a:rPr dirty="0" sz="1900" spc="-75"/>
              <a:t> </a:t>
            </a:r>
            <a:r>
              <a:rPr dirty="0" sz="1900"/>
              <a:t>hiring</a:t>
            </a:r>
            <a:r>
              <a:rPr dirty="0" sz="1900" spc="-55"/>
              <a:t> </a:t>
            </a:r>
            <a:r>
              <a:rPr dirty="0" sz="1900"/>
              <a:t>decisions.</a:t>
            </a:r>
            <a:r>
              <a:rPr dirty="0" sz="1900" spc="-25"/>
              <a:t> </a:t>
            </a:r>
            <a:r>
              <a:rPr dirty="0" sz="1900"/>
              <a:t>Placing</a:t>
            </a:r>
            <a:r>
              <a:rPr dirty="0" sz="1900" spc="-40"/>
              <a:t> </a:t>
            </a:r>
            <a:r>
              <a:rPr dirty="0" sz="1900" spc="-25"/>
              <a:t>the </a:t>
            </a:r>
            <a:r>
              <a:rPr dirty="0" sz="1900"/>
              <a:t>right</a:t>
            </a:r>
            <a:r>
              <a:rPr dirty="0" sz="1900" spc="-35"/>
              <a:t> </a:t>
            </a:r>
            <a:r>
              <a:rPr dirty="0" sz="1900"/>
              <a:t>person</a:t>
            </a:r>
            <a:r>
              <a:rPr dirty="0" sz="1900" spc="-30"/>
              <a:t> </a:t>
            </a:r>
            <a:r>
              <a:rPr dirty="0" sz="1900"/>
              <a:t>in</a:t>
            </a:r>
            <a:r>
              <a:rPr dirty="0" sz="1900" spc="-60"/>
              <a:t> </a:t>
            </a:r>
            <a:r>
              <a:rPr dirty="0" sz="1900"/>
              <a:t>the</a:t>
            </a:r>
            <a:r>
              <a:rPr dirty="0" sz="1900" spc="-50"/>
              <a:t> </a:t>
            </a:r>
            <a:r>
              <a:rPr dirty="0" sz="1900"/>
              <a:t>right</a:t>
            </a:r>
            <a:r>
              <a:rPr dirty="0" sz="1900" spc="-25"/>
              <a:t> </a:t>
            </a:r>
            <a:r>
              <a:rPr dirty="0" sz="1900"/>
              <a:t>job</a:t>
            </a:r>
            <a:r>
              <a:rPr dirty="0" sz="1900" spc="-60"/>
              <a:t> </a:t>
            </a:r>
            <a:r>
              <a:rPr dirty="0" sz="1900"/>
              <a:t>seems</a:t>
            </a:r>
            <a:r>
              <a:rPr dirty="0" sz="1900" spc="-45"/>
              <a:t> </a:t>
            </a:r>
            <a:r>
              <a:rPr dirty="0" sz="1900"/>
              <a:t>obvious</a:t>
            </a:r>
            <a:r>
              <a:rPr dirty="0" sz="1900" spc="-40"/>
              <a:t> </a:t>
            </a:r>
            <a:r>
              <a:rPr dirty="0" sz="1900"/>
              <a:t>but</a:t>
            </a:r>
            <a:r>
              <a:rPr dirty="0" sz="1900" spc="-50"/>
              <a:t> </a:t>
            </a:r>
            <a:r>
              <a:rPr dirty="0" sz="1900"/>
              <a:t>is</a:t>
            </a:r>
            <a:r>
              <a:rPr dirty="0" sz="1900" spc="-60"/>
              <a:t> </a:t>
            </a:r>
            <a:r>
              <a:rPr dirty="0" sz="1900"/>
              <a:t>surprisingly hard</a:t>
            </a:r>
            <a:r>
              <a:rPr dirty="0" sz="1900" spc="-55"/>
              <a:t> </a:t>
            </a:r>
            <a:r>
              <a:rPr dirty="0" sz="1900"/>
              <a:t>to</a:t>
            </a:r>
            <a:r>
              <a:rPr dirty="0" sz="1900" spc="-60"/>
              <a:t> </a:t>
            </a:r>
            <a:r>
              <a:rPr dirty="0" sz="1900" spc="-10"/>
              <a:t>achieve.</a:t>
            </a:r>
            <a:endParaRPr sz="1900">
              <a:latin typeface="Verdana"/>
              <a:cs typeface="Verdana"/>
            </a:endParaRPr>
          </a:p>
          <a:p>
            <a:pPr marL="619125" indent="-571500">
              <a:lnSpc>
                <a:spcPts val="2050"/>
              </a:lnSpc>
              <a:buClr>
                <a:srgbClr val="CC0000"/>
              </a:buClr>
              <a:buFont typeface="Wingdings"/>
              <a:buChar char=""/>
              <a:tabLst>
                <a:tab pos="619125" algn="l"/>
              </a:tabLst>
            </a:pPr>
            <a:r>
              <a:rPr dirty="0" sz="1900" spc="-25" b="1">
                <a:latin typeface="Verdana"/>
                <a:cs typeface="Verdana"/>
              </a:rPr>
              <a:t>Customer-</a:t>
            </a:r>
            <a:r>
              <a:rPr dirty="0" sz="1900" b="1">
                <a:latin typeface="Verdana"/>
                <a:cs typeface="Verdana"/>
              </a:rPr>
              <a:t>interface</a:t>
            </a:r>
            <a:r>
              <a:rPr dirty="0" sz="1900" spc="-85" b="1">
                <a:latin typeface="Verdana"/>
                <a:cs typeface="Verdana"/>
              </a:rPr>
              <a:t> </a:t>
            </a:r>
            <a:r>
              <a:rPr dirty="0" sz="1900" b="1">
                <a:latin typeface="Verdana"/>
                <a:cs typeface="Verdana"/>
              </a:rPr>
              <a:t>skill</a:t>
            </a:r>
            <a:r>
              <a:rPr dirty="0" sz="1900"/>
              <a:t>.</a:t>
            </a:r>
            <a:r>
              <a:rPr dirty="0" sz="1900" spc="-100"/>
              <a:t> </a:t>
            </a:r>
            <a:r>
              <a:rPr dirty="0" sz="1900"/>
              <a:t>Avoiding</a:t>
            </a:r>
            <a:r>
              <a:rPr dirty="0" sz="1900" spc="-70"/>
              <a:t> </a:t>
            </a:r>
            <a:r>
              <a:rPr dirty="0" sz="1900"/>
              <a:t>adversarial</a:t>
            </a:r>
            <a:r>
              <a:rPr dirty="0" sz="1900" spc="-70"/>
              <a:t> </a:t>
            </a:r>
            <a:r>
              <a:rPr dirty="0" sz="1900"/>
              <a:t>relationships</a:t>
            </a:r>
            <a:r>
              <a:rPr dirty="0" sz="1900" spc="-45"/>
              <a:t> </a:t>
            </a:r>
            <a:r>
              <a:rPr dirty="0" sz="1900"/>
              <a:t>among</a:t>
            </a:r>
            <a:r>
              <a:rPr dirty="0" sz="1900" spc="-95"/>
              <a:t> </a:t>
            </a:r>
            <a:r>
              <a:rPr dirty="0" sz="1900" spc="-10"/>
              <a:t>stake-</a:t>
            </a:r>
            <a:endParaRPr sz="1900">
              <a:latin typeface="Verdana"/>
              <a:cs typeface="Verdana"/>
            </a:endParaRPr>
          </a:p>
          <a:p>
            <a:pPr marL="619125">
              <a:lnSpc>
                <a:spcPts val="2050"/>
              </a:lnSpc>
            </a:pPr>
            <a:r>
              <a:rPr dirty="0" sz="1900"/>
              <a:t>holders</a:t>
            </a:r>
            <a:r>
              <a:rPr dirty="0" sz="1900" spc="-25"/>
              <a:t> </a:t>
            </a:r>
            <a:r>
              <a:rPr dirty="0" sz="1900"/>
              <a:t>is</a:t>
            </a:r>
            <a:r>
              <a:rPr dirty="0" sz="1900" spc="-50"/>
              <a:t> </a:t>
            </a:r>
            <a:r>
              <a:rPr dirty="0" sz="1900"/>
              <a:t>a</a:t>
            </a:r>
            <a:r>
              <a:rPr dirty="0" sz="1900" spc="-65"/>
              <a:t> </a:t>
            </a:r>
            <a:r>
              <a:rPr dirty="0" sz="1900"/>
              <a:t>prerequisite</a:t>
            </a:r>
            <a:r>
              <a:rPr dirty="0" sz="1900" spc="-10"/>
              <a:t> </a:t>
            </a:r>
            <a:r>
              <a:rPr dirty="0" sz="1900"/>
              <a:t>for</a:t>
            </a:r>
            <a:r>
              <a:rPr dirty="0" sz="1900" spc="-65"/>
              <a:t> </a:t>
            </a:r>
            <a:r>
              <a:rPr dirty="0" sz="1900" spc="-10"/>
              <a:t>success.</a:t>
            </a:r>
            <a:endParaRPr sz="1900"/>
          </a:p>
          <a:p>
            <a:pPr marL="619125" marR="95250" indent="-571500">
              <a:lnSpc>
                <a:spcPts val="1820"/>
              </a:lnSpc>
              <a:spcBef>
                <a:spcPts val="445"/>
              </a:spcBef>
              <a:buClr>
                <a:srgbClr val="CC0000"/>
              </a:buClr>
              <a:buFont typeface="Wingdings"/>
              <a:buChar char=""/>
              <a:tabLst>
                <a:tab pos="619125" algn="l"/>
              </a:tabLst>
            </a:pPr>
            <a:r>
              <a:rPr dirty="0" sz="1900" spc="-20" b="1">
                <a:latin typeface="Verdana"/>
                <a:cs typeface="Verdana"/>
              </a:rPr>
              <a:t>Decision-</a:t>
            </a:r>
            <a:r>
              <a:rPr dirty="0" sz="1900" b="1">
                <a:latin typeface="Verdana"/>
                <a:cs typeface="Verdana"/>
              </a:rPr>
              <a:t>making</a:t>
            </a:r>
            <a:r>
              <a:rPr dirty="0" sz="1900" spc="-55" b="1">
                <a:latin typeface="Verdana"/>
                <a:cs typeface="Verdana"/>
              </a:rPr>
              <a:t> </a:t>
            </a:r>
            <a:r>
              <a:rPr dirty="0" sz="1900" b="1">
                <a:latin typeface="Verdana"/>
                <a:cs typeface="Verdana"/>
              </a:rPr>
              <a:t>skill.</a:t>
            </a:r>
            <a:r>
              <a:rPr dirty="0" sz="1900" spc="-45" b="1">
                <a:latin typeface="Verdana"/>
                <a:cs typeface="Verdana"/>
              </a:rPr>
              <a:t> </a:t>
            </a:r>
            <a:r>
              <a:rPr dirty="0" sz="1900"/>
              <a:t>The</a:t>
            </a:r>
            <a:r>
              <a:rPr dirty="0" sz="1900" spc="-75"/>
              <a:t> </a:t>
            </a:r>
            <a:r>
              <a:rPr dirty="0" sz="1900"/>
              <a:t>Jillion</a:t>
            </a:r>
            <a:r>
              <a:rPr dirty="0" sz="1900" spc="-55"/>
              <a:t> </a:t>
            </a:r>
            <a:r>
              <a:rPr dirty="0" sz="1900"/>
              <a:t>books</a:t>
            </a:r>
            <a:r>
              <a:rPr dirty="0" sz="1900" spc="-75"/>
              <a:t> </a:t>
            </a:r>
            <a:r>
              <a:rPr dirty="0" sz="1900"/>
              <a:t>written</a:t>
            </a:r>
            <a:r>
              <a:rPr dirty="0" sz="1900" spc="-40"/>
              <a:t> </a:t>
            </a:r>
            <a:r>
              <a:rPr dirty="0" sz="1900"/>
              <a:t>about</a:t>
            </a:r>
            <a:r>
              <a:rPr dirty="0" sz="1900" spc="-75"/>
              <a:t> </a:t>
            </a:r>
            <a:r>
              <a:rPr dirty="0" sz="1900"/>
              <a:t>management</a:t>
            </a:r>
            <a:r>
              <a:rPr dirty="0" sz="1900" spc="-50"/>
              <a:t> </a:t>
            </a:r>
            <a:r>
              <a:rPr dirty="0" sz="1900"/>
              <a:t>have</a:t>
            </a:r>
            <a:r>
              <a:rPr dirty="0" sz="1900" spc="-65"/>
              <a:t> </a:t>
            </a:r>
            <a:r>
              <a:rPr dirty="0" sz="1900" spc="-10"/>
              <a:t>failed </a:t>
            </a:r>
            <a:r>
              <a:rPr dirty="0" sz="1900"/>
              <a:t>to</a:t>
            </a:r>
            <a:r>
              <a:rPr dirty="0" sz="1900" spc="-50"/>
              <a:t> </a:t>
            </a:r>
            <a:r>
              <a:rPr dirty="0" sz="1900"/>
              <a:t>provide</a:t>
            </a:r>
            <a:r>
              <a:rPr dirty="0" sz="1900" spc="-30"/>
              <a:t> </a:t>
            </a:r>
            <a:r>
              <a:rPr dirty="0" sz="1900"/>
              <a:t>a</a:t>
            </a:r>
            <a:r>
              <a:rPr dirty="0" sz="1900" spc="-55"/>
              <a:t> </a:t>
            </a:r>
            <a:r>
              <a:rPr dirty="0" sz="1900"/>
              <a:t>clear</a:t>
            </a:r>
            <a:r>
              <a:rPr dirty="0" sz="1900" spc="-30"/>
              <a:t> </a:t>
            </a:r>
            <a:r>
              <a:rPr dirty="0" sz="1900"/>
              <a:t>definition</a:t>
            </a:r>
            <a:r>
              <a:rPr dirty="0" sz="1900" spc="-10"/>
              <a:t> </a:t>
            </a:r>
            <a:r>
              <a:rPr dirty="0" sz="1900"/>
              <a:t>of</a:t>
            </a:r>
            <a:r>
              <a:rPr dirty="0" sz="1900" spc="-55"/>
              <a:t> </a:t>
            </a:r>
            <a:r>
              <a:rPr dirty="0" sz="1900"/>
              <a:t>this</a:t>
            </a:r>
            <a:r>
              <a:rPr dirty="0" sz="1900" spc="-40"/>
              <a:t> </a:t>
            </a:r>
            <a:r>
              <a:rPr dirty="0" sz="1900"/>
              <a:t>attribute.</a:t>
            </a:r>
            <a:r>
              <a:rPr dirty="0" sz="1900" spc="-10"/>
              <a:t> </a:t>
            </a:r>
            <a:r>
              <a:rPr dirty="0" sz="1900"/>
              <a:t>We</a:t>
            </a:r>
            <a:r>
              <a:rPr dirty="0" sz="1900" spc="-45"/>
              <a:t> </a:t>
            </a:r>
            <a:r>
              <a:rPr dirty="0" sz="1900"/>
              <a:t>all</a:t>
            </a:r>
            <a:r>
              <a:rPr dirty="0" sz="1900" spc="-35"/>
              <a:t> </a:t>
            </a:r>
            <a:r>
              <a:rPr dirty="0" sz="1900"/>
              <a:t>know</a:t>
            </a:r>
            <a:r>
              <a:rPr dirty="0" sz="1900" spc="-55"/>
              <a:t> </a:t>
            </a:r>
            <a:r>
              <a:rPr dirty="0" sz="1900"/>
              <a:t>a</a:t>
            </a:r>
            <a:r>
              <a:rPr dirty="0" sz="1900" spc="-55"/>
              <a:t> </a:t>
            </a:r>
            <a:r>
              <a:rPr dirty="0" sz="1900"/>
              <a:t>good</a:t>
            </a:r>
            <a:r>
              <a:rPr dirty="0" sz="1900" spc="-55"/>
              <a:t> </a:t>
            </a:r>
            <a:r>
              <a:rPr dirty="0" sz="1900"/>
              <a:t>leader</a:t>
            </a:r>
            <a:r>
              <a:rPr dirty="0" sz="1900" spc="-20"/>
              <a:t> </a:t>
            </a:r>
            <a:r>
              <a:rPr dirty="0" sz="1900"/>
              <a:t>when</a:t>
            </a:r>
            <a:r>
              <a:rPr dirty="0" sz="1900" spc="-50"/>
              <a:t> </a:t>
            </a:r>
            <a:r>
              <a:rPr dirty="0" sz="1900" spc="-25"/>
              <a:t>we </a:t>
            </a:r>
            <a:r>
              <a:rPr dirty="0" sz="1900"/>
              <a:t>run</a:t>
            </a:r>
            <a:r>
              <a:rPr dirty="0" sz="1900" spc="-55"/>
              <a:t> </a:t>
            </a:r>
            <a:r>
              <a:rPr dirty="0" sz="1900"/>
              <a:t>into</a:t>
            </a:r>
            <a:r>
              <a:rPr dirty="0" sz="1900" spc="-45"/>
              <a:t> </a:t>
            </a:r>
            <a:r>
              <a:rPr dirty="0" sz="1900"/>
              <a:t>one,</a:t>
            </a:r>
            <a:r>
              <a:rPr dirty="0" sz="1900" spc="-60"/>
              <a:t> </a:t>
            </a:r>
            <a:r>
              <a:rPr dirty="0" sz="1900"/>
              <a:t>and</a:t>
            </a:r>
            <a:r>
              <a:rPr dirty="0" sz="1900" spc="-50"/>
              <a:t> </a:t>
            </a:r>
            <a:r>
              <a:rPr dirty="0" sz="1900" spc="-20"/>
              <a:t>decision-</a:t>
            </a:r>
            <a:r>
              <a:rPr dirty="0" sz="1900"/>
              <a:t>making</a:t>
            </a:r>
            <a:r>
              <a:rPr dirty="0" sz="1900" spc="-10"/>
              <a:t> </a:t>
            </a:r>
            <a:r>
              <a:rPr dirty="0" sz="1900"/>
              <a:t>skill</a:t>
            </a:r>
            <a:r>
              <a:rPr dirty="0" sz="1900" spc="-30"/>
              <a:t> </a:t>
            </a:r>
            <a:r>
              <a:rPr dirty="0" sz="1900"/>
              <a:t>seems</a:t>
            </a:r>
            <a:r>
              <a:rPr dirty="0" sz="1900" spc="-30"/>
              <a:t> </a:t>
            </a:r>
            <a:r>
              <a:rPr dirty="0" sz="1900"/>
              <a:t>obvious</a:t>
            </a:r>
            <a:r>
              <a:rPr dirty="0" sz="1900" spc="-55"/>
              <a:t> </a:t>
            </a:r>
            <a:r>
              <a:rPr dirty="0" sz="1900"/>
              <a:t>despite</a:t>
            </a:r>
            <a:r>
              <a:rPr dirty="0" sz="1900" spc="-10"/>
              <a:t> </a:t>
            </a:r>
            <a:r>
              <a:rPr dirty="0" sz="1900"/>
              <a:t>its</a:t>
            </a:r>
            <a:r>
              <a:rPr dirty="0" sz="1900" spc="-40"/>
              <a:t> </a:t>
            </a:r>
            <a:r>
              <a:rPr dirty="0" sz="1900" spc="-10"/>
              <a:t>intangible definition.</a:t>
            </a:r>
            <a:endParaRPr sz="1900">
              <a:latin typeface="Verdana"/>
              <a:cs typeface="Verdana"/>
            </a:endParaRPr>
          </a:p>
          <a:p>
            <a:pPr marL="619125" marR="59055" indent="-571500">
              <a:lnSpc>
                <a:spcPct val="8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"/>
              <a:tabLst>
                <a:tab pos="619125" algn="l"/>
              </a:tabLst>
            </a:pPr>
            <a:r>
              <a:rPr dirty="0" sz="1900" spc="-25" b="1">
                <a:latin typeface="Verdana"/>
                <a:cs typeface="Verdana"/>
              </a:rPr>
              <a:t>Team-</a:t>
            </a:r>
            <a:r>
              <a:rPr dirty="0" sz="1900" b="1">
                <a:latin typeface="Verdana"/>
                <a:cs typeface="Verdana"/>
              </a:rPr>
              <a:t>building</a:t>
            </a:r>
            <a:r>
              <a:rPr dirty="0" sz="1900" spc="-45" b="1">
                <a:latin typeface="Verdana"/>
                <a:cs typeface="Verdana"/>
              </a:rPr>
              <a:t> </a:t>
            </a:r>
            <a:r>
              <a:rPr dirty="0" sz="1900" b="1">
                <a:latin typeface="Verdana"/>
                <a:cs typeface="Verdana"/>
              </a:rPr>
              <a:t>skill.</a:t>
            </a:r>
            <a:r>
              <a:rPr dirty="0" sz="1900" spc="-50" b="1">
                <a:latin typeface="Verdana"/>
                <a:cs typeface="Verdana"/>
              </a:rPr>
              <a:t> </a:t>
            </a:r>
            <a:r>
              <a:rPr dirty="0" sz="1900"/>
              <a:t>Teamwork</a:t>
            </a:r>
            <a:r>
              <a:rPr dirty="0" sz="1900" spc="-30"/>
              <a:t> </a:t>
            </a:r>
            <a:r>
              <a:rPr dirty="0" sz="1900"/>
              <a:t>requires</a:t>
            </a:r>
            <a:r>
              <a:rPr dirty="0" sz="1900" spc="-20"/>
              <a:t> </a:t>
            </a:r>
            <a:r>
              <a:rPr dirty="0" sz="1900"/>
              <a:t>that</a:t>
            </a:r>
            <a:r>
              <a:rPr dirty="0" sz="1900" spc="-60"/>
              <a:t> </a:t>
            </a:r>
            <a:r>
              <a:rPr dirty="0" sz="1900"/>
              <a:t>a</a:t>
            </a:r>
            <a:r>
              <a:rPr dirty="0" sz="1900" spc="-65"/>
              <a:t> </a:t>
            </a:r>
            <a:r>
              <a:rPr dirty="0" sz="1900"/>
              <a:t>manager</a:t>
            </a:r>
            <a:r>
              <a:rPr dirty="0" sz="1900" spc="-60"/>
              <a:t> </a:t>
            </a:r>
            <a:r>
              <a:rPr dirty="0" sz="1900"/>
              <a:t>establish</a:t>
            </a:r>
            <a:r>
              <a:rPr dirty="0" sz="1900" spc="-15"/>
              <a:t> </a:t>
            </a:r>
            <a:r>
              <a:rPr dirty="0" sz="1900" spc="-10"/>
              <a:t>trust, </a:t>
            </a:r>
            <a:r>
              <a:rPr dirty="0" sz="1900"/>
              <a:t>motivate</a:t>
            </a:r>
            <a:r>
              <a:rPr dirty="0" sz="1900" spc="-85"/>
              <a:t> </a:t>
            </a:r>
            <a:r>
              <a:rPr dirty="0" sz="1900"/>
              <a:t>progress,</a:t>
            </a:r>
            <a:r>
              <a:rPr dirty="0" sz="1900" spc="-50"/>
              <a:t> </a:t>
            </a:r>
            <a:r>
              <a:rPr dirty="0" sz="1900"/>
              <a:t>exploit</a:t>
            </a:r>
            <a:r>
              <a:rPr dirty="0" sz="1900" spc="-55"/>
              <a:t> </a:t>
            </a:r>
            <a:r>
              <a:rPr dirty="0" sz="1900"/>
              <a:t>eccentric</a:t>
            </a:r>
            <a:r>
              <a:rPr dirty="0" sz="1900" spc="-50"/>
              <a:t> </a:t>
            </a:r>
            <a:r>
              <a:rPr dirty="0" sz="1900"/>
              <a:t>prima</a:t>
            </a:r>
            <a:r>
              <a:rPr dirty="0" sz="1900" spc="-75"/>
              <a:t> </a:t>
            </a:r>
            <a:r>
              <a:rPr dirty="0" sz="1900"/>
              <a:t>donnas,</a:t>
            </a:r>
            <a:r>
              <a:rPr dirty="0" sz="1900" spc="-95"/>
              <a:t> </a:t>
            </a:r>
            <a:r>
              <a:rPr dirty="0" sz="1900"/>
              <a:t>transition</a:t>
            </a:r>
            <a:r>
              <a:rPr dirty="0" sz="1900" spc="-55"/>
              <a:t> </a:t>
            </a:r>
            <a:r>
              <a:rPr dirty="0" sz="1900"/>
              <a:t>average</a:t>
            </a:r>
            <a:r>
              <a:rPr dirty="0" sz="1900" spc="-70"/>
              <a:t> </a:t>
            </a:r>
            <a:r>
              <a:rPr dirty="0" sz="1900"/>
              <a:t>people</a:t>
            </a:r>
            <a:r>
              <a:rPr dirty="0" sz="1900" spc="-65"/>
              <a:t> </a:t>
            </a:r>
            <a:r>
              <a:rPr dirty="0" sz="1900" spc="-20"/>
              <a:t>into </a:t>
            </a:r>
            <a:r>
              <a:rPr dirty="0" sz="1900"/>
              <a:t>top</a:t>
            </a:r>
            <a:r>
              <a:rPr dirty="0" sz="1900" spc="-75"/>
              <a:t> </a:t>
            </a:r>
            <a:r>
              <a:rPr dirty="0" sz="1900"/>
              <a:t>performers,</a:t>
            </a:r>
            <a:r>
              <a:rPr dirty="0" sz="1900" spc="-25"/>
              <a:t> </a:t>
            </a:r>
            <a:r>
              <a:rPr dirty="0" sz="1900"/>
              <a:t>eliminate</a:t>
            </a:r>
            <a:r>
              <a:rPr dirty="0" sz="1900" spc="-25"/>
              <a:t> </a:t>
            </a:r>
            <a:r>
              <a:rPr dirty="0" sz="1900"/>
              <a:t>misfits,</a:t>
            </a:r>
            <a:r>
              <a:rPr dirty="0" sz="1900" spc="-55"/>
              <a:t> </a:t>
            </a:r>
            <a:r>
              <a:rPr dirty="0" sz="1900"/>
              <a:t>and</a:t>
            </a:r>
            <a:r>
              <a:rPr dirty="0" sz="1900" spc="-70"/>
              <a:t> </a:t>
            </a:r>
            <a:r>
              <a:rPr dirty="0" sz="1900"/>
              <a:t>consolidate</a:t>
            </a:r>
            <a:r>
              <a:rPr dirty="0" sz="1900" spc="-30"/>
              <a:t> </a:t>
            </a:r>
            <a:r>
              <a:rPr dirty="0" sz="1900"/>
              <a:t>diverse</a:t>
            </a:r>
            <a:r>
              <a:rPr dirty="0" sz="1900" spc="-35"/>
              <a:t> </a:t>
            </a:r>
            <a:r>
              <a:rPr dirty="0" sz="1900"/>
              <a:t>opinions</a:t>
            </a:r>
            <a:r>
              <a:rPr dirty="0" sz="1900" spc="-45"/>
              <a:t> </a:t>
            </a:r>
            <a:r>
              <a:rPr dirty="0" sz="1900"/>
              <a:t>into</a:t>
            </a:r>
            <a:r>
              <a:rPr dirty="0" sz="1900" spc="-70"/>
              <a:t> </a:t>
            </a:r>
            <a:r>
              <a:rPr dirty="0" sz="1900"/>
              <a:t>a</a:t>
            </a:r>
            <a:r>
              <a:rPr dirty="0" sz="1900" spc="-60"/>
              <a:t> </a:t>
            </a:r>
            <a:r>
              <a:rPr dirty="0" sz="1900" spc="-20"/>
              <a:t>team </a:t>
            </a:r>
            <a:r>
              <a:rPr dirty="0" sz="1900" spc="-10"/>
              <a:t>direction.</a:t>
            </a:r>
            <a:endParaRPr sz="1900">
              <a:latin typeface="Verdana"/>
              <a:cs typeface="Verdana"/>
            </a:endParaRPr>
          </a:p>
          <a:p>
            <a:pPr marL="619125" marR="323215" indent="-571500">
              <a:lnSpc>
                <a:spcPct val="80000"/>
              </a:lnSpc>
              <a:spcBef>
                <a:spcPts val="455"/>
              </a:spcBef>
              <a:buClr>
                <a:srgbClr val="CC0000"/>
              </a:buClr>
              <a:buFont typeface="Wingdings"/>
              <a:buChar char=""/>
              <a:tabLst>
                <a:tab pos="619125" algn="l"/>
              </a:tabLst>
            </a:pPr>
            <a:r>
              <a:rPr dirty="0" sz="1900" b="1">
                <a:latin typeface="Verdana"/>
                <a:cs typeface="Verdana"/>
              </a:rPr>
              <a:t>Selling</a:t>
            </a:r>
            <a:r>
              <a:rPr dirty="0" sz="1900" spc="-85" b="1">
                <a:latin typeface="Verdana"/>
                <a:cs typeface="Verdana"/>
              </a:rPr>
              <a:t> </a:t>
            </a:r>
            <a:r>
              <a:rPr dirty="0" sz="1900" b="1">
                <a:latin typeface="Verdana"/>
                <a:cs typeface="Verdana"/>
              </a:rPr>
              <a:t>skill.</a:t>
            </a:r>
            <a:r>
              <a:rPr dirty="0" sz="1900" spc="-75" b="1">
                <a:latin typeface="Verdana"/>
                <a:cs typeface="Verdana"/>
              </a:rPr>
              <a:t> </a:t>
            </a:r>
            <a:r>
              <a:rPr dirty="0" sz="1900"/>
              <a:t>Successful</a:t>
            </a:r>
            <a:r>
              <a:rPr dirty="0" sz="1900" spc="-70"/>
              <a:t> </a:t>
            </a:r>
            <a:r>
              <a:rPr dirty="0" sz="1900"/>
              <a:t>project</a:t>
            </a:r>
            <a:r>
              <a:rPr dirty="0" sz="1900" spc="-70"/>
              <a:t> </a:t>
            </a:r>
            <a:r>
              <a:rPr dirty="0" sz="1900"/>
              <a:t>managers</a:t>
            </a:r>
            <a:r>
              <a:rPr dirty="0" sz="1900" spc="-70"/>
              <a:t> </a:t>
            </a:r>
            <a:r>
              <a:rPr dirty="0" sz="1900"/>
              <a:t>must</a:t>
            </a:r>
            <a:r>
              <a:rPr dirty="0" sz="1900" spc="-95"/>
              <a:t> </a:t>
            </a:r>
            <a:r>
              <a:rPr dirty="0" sz="1900"/>
              <a:t>sell</a:t>
            </a:r>
            <a:r>
              <a:rPr dirty="0" sz="1900" spc="-75"/>
              <a:t> </a:t>
            </a:r>
            <a:r>
              <a:rPr dirty="0" sz="1900"/>
              <a:t>all</a:t>
            </a:r>
            <a:r>
              <a:rPr dirty="0" sz="1900" spc="-90"/>
              <a:t> </a:t>
            </a:r>
            <a:r>
              <a:rPr dirty="0" sz="1900"/>
              <a:t>stakeholders</a:t>
            </a:r>
            <a:r>
              <a:rPr dirty="0" sz="1900" spc="-50"/>
              <a:t> </a:t>
            </a:r>
            <a:r>
              <a:rPr dirty="0" sz="1900" spc="-10"/>
              <a:t>(including </a:t>
            </a:r>
            <a:r>
              <a:rPr dirty="0" sz="1900"/>
              <a:t>themselves)</a:t>
            </a:r>
            <a:r>
              <a:rPr dirty="0" sz="1900" spc="-40"/>
              <a:t> </a:t>
            </a:r>
            <a:r>
              <a:rPr dirty="0" sz="1900"/>
              <a:t>on</a:t>
            </a:r>
            <a:r>
              <a:rPr dirty="0" sz="1900" spc="-75"/>
              <a:t> </a:t>
            </a:r>
            <a:r>
              <a:rPr dirty="0" sz="1900"/>
              <a:t>decisions</a:t>
            </a:r>
            <a:r>
              <a:rPr dirty="0" sz="1900" spc="-40"/>
              <a:t> </a:t>
            </a:r>
            <a:r>
              <a:rPr dirty="0" sz="1900"/>
              <a:t>and</a:t>
            </a:r>
            <a:r>
              <a:rPr dirty="0" sz="1900" spc="-75"/>
              <a:t> </a:t>
            </a:r>
            <a:r>
              <a:rPr dirty="0" sz="1900"/>
              <a:t>priorities,</a:t>
            </a:r>
            <a:r>
              <a:rPr dirty="0" sz="1900" spc="-30"/>
              <a:t> </a:t>
            </a:r>
            <a:r>
              <a:rPr dirty="0" sz="1900"/>
              <a:t>sell</a:t>
            </a:r>
            <a:r>
              <a:rPr dirty="0" sz="1900" spc="-50"/>
              <a:t> </a:t>
            </a:r>
            <a:r>
              <a:rPr dirty="0" sz="1900"/>
              <a:t>candidates</a:t>
            </a:r>
            <a:r>
              <a:rPr dirty="0" sz="1900" spc="-40"/>
              <a:t> </a:t>
            </a:r>
            <a:r>
              <a:rPr dirty="0" sz="1900"/>
              <a:t>on</a:t>
            </a:r>
            <a:r>
              <a:rPr dirty="0" sz="1900" spc="-75"/>
              <a:t> </a:t>
            </a:r>
            <a:r>
              <a:rPr dirty="0" sz="1900"/>
              <a:t>job</a:t>
            </a:r>
            <a:r>
              <a:rPr dirty="0" sz="1900" spc="-80"/>
              <a:t> </a:t>
            </a:r>
            <a:r>
              <a:rPr dirty="0" sz="1900"/>
              <a:t>positions,</a:t>
            </a:r>
            <a:r>
              <a:rPr dirty="0" sz="1900" spc="-45"/>
              <a:t> </a:t>
            </a:r>
            <a:r>
              <a:rPr dirty="0" sz="1900" spc="-20"/>
              <a:t>sell </a:t>
            </a:r>
            <a:r>
              <a:rPr dirty="0" sz="1900"/>
              <a:t>changes</a:t>
            </a:r>
            <a:r>
              <a:rPr dirty="0" sz="1900" spc="-45"/>
              <a:t> </a:t>
            </a:r>
            <a:r>
              <a:rPr dirty="0" sz="1900"/>
              <a:t>to</a:t>
            </a:r>
            <a:r>
              <a:rPr dirty="0" sz="1900" spc="-50"/>
              <a:t> </a:t>
            </a:r>
            <a:r>
              <a:rPr dirty="0" sz="1900"/>
              <a:t>the</a:t>
            </a:r>
            <a:r>
              <a:rPr dirty="0" sz="1900" spc="-45"/>
              <a:t> </a:t>
            </a:r>
            <a:r>
              <a:rPr dirty="0" sz="1900"/>
              <a:t>status</a:t>
            </a:r>
            <a:r>
              <a:rPr dirty="0" sz="1900" spc="-40"/>
              <a:t> </a:t>
            </a:r>
            <a:r>
              <a:rPr dirty="0" sz="1900"/>
              <a:t>quo</a:t>
            </a:r>
            <a:r>
              <a:rPr dirty="0" sz="1900" spc="-50"/>
              <a:t> </a:t>
            </a:r>
            <a:r>
              <a:rPr dirty="0" sz="1900"/>
              <a:t>in</a:t>
            </a:r>
            <a:r>
              <a:rPr dirty="0" sz="1900" spc="-50"/>
              <a:t> </a:t>
            </a:r>
            <a:r>
              <a:rPr dirty="0" sz="1900"/>
              <a:t>the</a:t>
            </a:r>
            <a:r>
              <a:rPr dirty="0" sz="1900" spc="-45"/>
              <a:t> </a:t>
            </a:r>
            <a:r>
              <a:rPr dirty="0" sz="1900"/>
              <a:t>face</a:t>
            </a:r>
            <a:r>
              <a:rPr dirty="0" sz="1900" spc="-45"/>
              <a:t> </a:t>
            </a:r>
            <a:r>
              <a:rPr dirty="0" sz="1900"/>
              <a:t>of</a:t>
            </a:r>
            <a:r>
              <a:rPr dirty="0" sz="1900" spc="-60"/>
              <a:t> </a:t>
            </a:r>
            <a:r>
              <a:rPr dirty="0" sz="1900"/>
              <a:t>resistance,</a:t>
            </a:r>
            <a:r>
              <a:rPr dirty="0" sz="1900" spc="-10"/>
              <a:t> </a:t>
            </a:r>
            <a:r>
              <a:rPr dirty="0" sz="1900"/>
              <a:t>and</a:t>
            </a:r>
            <a:r>
              <a:rPr dirty="0" sz="1900" spc="-50"/>
              <a:t> </a:t>
            </a:r>
            <a:r>
              <a:rPr dirty="0" sz="1900"/>
              <a:t>sell</a:t>
            </a:r>
            <a:r>
              <a:rPr dirty="0" sz="1900" spc="-40"/>
              <a:t> </a:t>
            </a:r>
            <a:r>
              <a:rPr dirty="0" sz="1900" spc="-10"/>
              <a:t>achievements </a:t>
            </a:r>
            <a:r>
              <a:rPr dirty="0" sz="1900"/>
              <a:t>against</a:t>
            </a:r>
            <a:r>
              <a:rPr dirty="0" sz="1900" spc="-85"/>
              <a:t> </a:t>
            </a:r>
            <a:r>
              <a:rPr dirty="0" sz="1900"/>
              <a:t>objectives.</a:t>
            </a:r>
            <a:r>
              <a:rPr dirty="0" sz="1900" spc="-60"/>
              <a:t> </a:t>
            </a:r>
            <a:r>
              <a:rPr dirty="0" sz="1900"/>
              <a:t>In</a:t>
            </a:r>
            <a:r>
              <a:rPr dirty="0" sz="1900" spc="-100"/>
              <a:t> </a:t>
            </a:r>
            <a:r>
              <a:rPr dirty="0" sz="1900"/>
              <a:t>practice,</a:t>
            </a:r>
            <a:r>
              <a:rPr dirty="0" sz="1900" spc="-75"/>
              <a:t> </a:t>
            </a:r>
            <a:r>
              <a:rPr dirty="0" sz="1900"/>
              <a:t>selling</a:t>
            </a:r>
            <a:r>
              <a:rPr dirty="0" sz="1900" spc="-55"/>
              <a:t> </a:t>
            </a:r>
            <a:r>
              <a:rPr dirty="0" sz="1900"/>
              <a:t>requires</a:t>
            </a:r>
            <a:r>
              <a:rPr dirty="0" sz="1900" spc="-60"/>
              <a:t> </a:t>
            </a:r>
            <a:r>
              <a:rPr dirty="0" sz="1900"/>
              <a:t>continuous</a:t>
            </a:r>
            <a:r>
              <a:rPr dirty="0" sz="1900" spc="-85"/>
              <a:t> </a:t>
            </a:r>
            <a:r>
              <a:rPr dirty="0" sz="1900" spc="-10"/>
              <a:t>negotiation,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ts val="1825"/>
              </a:lnSpc>
              <a:tabLst>
                <a:tab pos="619125" algn="l"/>
                <a:tab pos="10579735" algn="l"/>
              </a:tabLst>
            </a:pPr>
            <a:r>
              <a:rPr dirty="0" u="sng" sz="1900">
                <a:uFill>
                  <a:solidFill>
                    <a:srgbClr val="CC0000"/>
                  </a:solidFill>
                </a:uFill>
              </a:rPr>
              <a:t>	compromise,</a:t>
            </a:r>
            <a:r>
              <a:rPr dirty="0" u="sng" sz="1900" spc="-50">
                <a:uFill>
                  <a:solidFill>
                    <a:srgbClr val="CC0000"/>
                  </a:solidFill>
                </a:uFill>
              </a:rPr>
              <a:t> </a:t>
            </a:r>
            <a:r>
              <a:rPr dirty="0" u="sng" sz="1900">
                <a:uFill>
                  <a:solidFill>
                    <a:srgbClr val="CC0000"/>
                  </a:solidFill>
                </a:uFill>
              </a:rPr>
              <a:t>and</a:t>
            </a:r>
            <a:r>
              <a:rPr dirty="0" u="sng" sz="1900" spc="-75">
                <a:uFill>
                  <a:solidFill>
                    <a:srgbClr val="CC0000"/>
                  </a:solidFill>
                </a:uFill>
              </a:rPr>
              <a:t> </a:t>
            </a:r>
            <a:r>
              <a:rPr dirty="0" u="sng" sz="1900" spc="-10">
                <a:uFill>
                  <a:solidFill>
                    <a:srgbClr val="CC0000"/>
                  </a:solidFill>
                </a:uFill>
              </a:rPr>
              <a:t>empathy.</a:t>
            </a:r>
            <a:r>
              <a:rPr dirty="0" u="sng" sz="1900">
                <a:uFill>
                  <a:solidFill>
                    <a:srgbClr val="CC0000"/>
                  </a:solidFill>
                </a:uFill>
              </a:rPr>
              <a:t>	</a:t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9978" rIns="0" bIns="0" rtlCol="0" vert="horz">
            <a:spAutoFit/>
          </a:bodyPr>
          <a:lstStyle/>
          <a:p>
            <a:pPr marL="177228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Achieving</a:t>
            </a:r>
            <a:r>
              <a:rPr dirty="0" sz="3600" spc="-80"/>
              <a:t> </a:t>
            </a:r>
            <a:r>
              <a:rPr dirty="0" sz="3600"/>
              <a:t>Required</a:t>
            </a:r>
            <a:r>
              <a:rPr dirty="0" sz="3600" spc="-65"/>
              <a:t> </a:t>
            </a:r>
            <a:r>
              <a:rPr dirty="0" sz="3600" spc="-10"/>
              <a:t>Quality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699386"/>
            <a:ext cx="10503535" cy="3695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Verdana"/>
                <a:cs typeface="Verdana"/>
              </a:rPr>
              <a:t>Key</a:t>
            </a:r>
            <a:r>
              <a:rPr dirty="0" sz="2800" spc="-9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practices</a:t>
            </a:r>
            <a:r>
              <a:rPr dirty="0" sz="2800" spc="-8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that</a:t>
            </a:r>
            <a:r>
              <a:rPr dirty="0" sz="2800" spc="-10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improve</a:t>
            </a:r>
            <a:r>
              <a:rPr dirty="0" sz="2800" spc="-9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overall</a:t>
            </a:r>
            <a:r>
              <a:rPr dirty="0" sz="2800" spc="-8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software</a:t>
            </a:r>
            <a:r>
              <a:rPr dirty="0" sz="2800" spc="-90" b="1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quality:</a:t>
            </a:r>
            <a:endParaRPr sz="2800">
              <a:latin typeface="Verdana"/>
              <a:cs typeface="Verdana"/>
            </a:endParaRPr>
          </a:p>
          <a:p>
            <a:pPr marL="481965" marR="5080" indent="-469900">
              <a:lnSpc>
                <a:spcPct val="8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Focusing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driving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requirements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critical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use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cases </a:t>
            </a:r>
            <a:r>
              <a:rPr dirty="0" sz="2800">
                <a:latin typeface="Verdana"/>
                <a:cs typeface="Verdana"/>
              </a:rPr>
              <a:t>early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life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cycle,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focusing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on</a:t>
            </a:r>
            <a:r>
              <a:rPr dirty="0" sz="28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requirements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completeness</a:t>
            </a:r>
            <a:r>
              <a:rPr dirty="0" sz="28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dirty="0" sz="28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traceability</a:t>
            </a:r>
            <a:r>
              <a:rPr dirty="0" sz="28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late</a:t>
            </a:r>
            <a:r>
              <a:rPr dirty="0" sz="2800" spc="-8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dirty="0" sz="2800" spc="-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800" spc="-8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life</a:t>
            </a:r>
            <a:r>
              <a:rPr dirty="0" sz="2800" spc="-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cycle,</a:t>
            </a:r>
            <a:r>
              <a:rPr dirty="0" sz="28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Verdana"/>
                <a:cs typeface="Verdana"/>
              </a:rPr>
              <a:t>and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focusing</a:t>
            </a:r>
            <a:r>
              <a:rPr dirty="0" sz="28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throughout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life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cycle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balance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between </a:t>
            </a:r>
            <a:r>
              <a:rPr dirty="0" sz="2800">
                <a:latin typeface="Verdana"/>
                <a:cs typeface="Verdana"/>
              </a:rPr>
              <a:t>requirements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evolution,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design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evolution,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plan </a:t>
            </a:r>
            <a:r>
              <a:rPr dirty="0" sz="2800" spc="-10">
                <a:latin typeface="Verdana"/>
                <a:cs typeface="Verdana"/>
              </a:rPr>
              <a:t>evolution</a:t>
            </a:r>
            <a:endParaRPr sz="2800">
              <a:latin typeface="Verdana"/>
              <a:cs typeface="Verdana"/>
            </a:endParaRPr>
          </a:p>
          <a:p>
            <a:pPr marL="481965" marR="9525" indent="-469900">
              <a:lnSpc>
                <a:spcPts val="2690"/>
              </a:lnSpc>
              <a:spcBef>
                <a:spcPts val="65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Using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metrics</a:t>
            </a:r>
            <a:r>
              <a:rPr dirty="0" sz="28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dirty="0" sz="28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indicators</a:t>
            </a:r>
            <a:r>
              <a:rPr dirty="0" sz="2800" spc="-3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measure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progress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quality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architecture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evolves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from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high- </a:t>
            </a:r>
            <a:r>
              <a:rPr dirty="0" sz="2800">
                <a:latin typeface="Verdana"/>
                <a:cs typeface="Verdana"/>
              </a:rPr>
              <a:t>level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prototype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into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fully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compliant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product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38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Achieving</a:t>
            </a:r>
            <a:r>
              <a:rPr dirty="0" sz="4000" spc="-240"/>
              <a:t> </a:t>
            </a:r>
            <a:r>
              <a:rPr dirty="0" sz="4000"/>
              <a:t>Required</a:t>
            </a:r>
            <a:r>
              <a:rPr dirty="0" sz="4000" spc="-229"/>
              <a:t> </a:t>
            </a:r>
            <a:r>
              <a:rPr dirty="0" sz="4000" spc="-10"/>
              <a:t>Quality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699386"/>
            <a:ext cx="10422890" cy="3780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Verdana"/>
                <a:cs typeface="Verdana"/>
              </a:rPr>
              <a:t>Key</a:t>
            </a:r>
            <a:r>
              <a:rPr dirty="0" sz="2800" spc="-9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practices</a:t>
            </a:r>
            <a:r>
              <a:rPr dirty="0" sz="2800" spc="-8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that</a:t>
            </a:r>
            <a:r>
              <a:rPr dirty="0" sz="2800" spc="-10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improve</a:t>
            </a:r>
            <a:r>
              <a:rPr dirty="0" sz="2800" spc="-9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overall</a:t>
            </a:r>
            <a:r>
              <a:rPr dirty="0" sz="2800" spc="-80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software</a:t>
            </a:r>
            <a:r>
              <a:rPr dirty="0" sz="2800" spc="-90" b="1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quality:</a:t>
            </a:r>
            <a:endParaRPr sz="2800">
              <a:latin typeface="Verdana"/>
              <a:cs typeface="Verdana"/>
            </a:endParaRPr>
          </a:p>
          <a:p>
            <a:pPr marL="481965" marR="148590" indent="-469900">
              <a:lnSpc>
                <a:spcPct val="8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Providing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integrated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life-</a:t>
            </a:r>
            <a:r>
              <a:rPr dirty="0" sz="2800">
                <a:latin typeface="Verdana"/>
                <a:cs typeface="Verdana"/>
              </a:rPr>
              <a:t>cycle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environments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that </a:t>
            </a:r>
            <a:r>
              <a:rPr dirty="0" sz="2800">
                <a:latin typeface="Verdana"/>
                <a:cs typeface="Verdana"/>
              </a:rPr>
              <a:t>support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early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continuous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configuration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control, </a:t>
            </a:r>
            <a:r>
              <a:rPr dirty="0" sz="2800">
                <a:latin typeface="Verdana"/>
                <a:cs typeface="Verdana"/>
              </a:rPr>
              <a:t>change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management,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rigorous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design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methods, </a:t>
            </a:r>
            <a:r>
              <a:rPr dirty="0" sz="2800">
                <a:latin typeface="Verdana"/>
                <a:cs typeface="Verdana"/>
              </a:rPr>
              <a:t>document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automation,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regression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test</a:t>
            </a:r>
            <a:r>
              <a:rPr dirty="0" sz="2800" spc="-13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automation</a:t>
            </a:r>
            <a:endParaRPr sz="2800">
              <a:latin typeface="Verdana"/>
              <a:cs typeface="Verdana"/>
            </a:endParaRPr>
          </a:p>
          <a:p>
            <a:pPr marL="481965" marR="433070" indent="-469900">
              <a:lnSpc>
                <a:spcPct val="80000"/>
              </a:lnSpc>
              <a:spcBef>
                <a:spcPts val="67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Using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visual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modeling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higher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level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language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that </a:t>
            </a:r>
            <a:r>
              <a:rPr dirty="0" sz="2800">
                <a:latin typeface="Verdana"/>
                <a:cs typeface="Verdana"/>
              </a:rPr>
              <a:t>support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architectural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control,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abstraction,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reliable </a:t>
            </a:r>
            <a:r>
              <a:rPr dirty="0" sz="2800">
                <a:latin typeface="Verdana"/>
                <a:cs typeface="Verdana"/>
              </a:rPr>
              <a:t>programming,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reuse,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self-</a:t>
            </a:r>
            <a:r>
              <a:rPr dirty="0" sz="2800" spc="-10">
                <a:latin typeface="Verdana"/>
                <a:cs typeface="Verdana"/>
              </a:rPr>
              <a:t>documentation</a:t>
            </a:r>
            <a:endParaRPr sz="2800">
              <a:latin typeface="Verdana"/>
              <a:cs typeface="Verdana"/>
            </a:endParaRPr>
          </a:p>
          <a:p>
            <a:pPr marL="481965" marR="457834" indent="-469900">
              <a:lnSpc>
                <a:spcPct val="80000"/>
              </a:lnSpc>
              <a:spcBef>
                <a:spcPts val="67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Early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continuous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insight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into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performance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issues </a:t>
            </a:r>
            <a:r>
              <a:rPr dirty="0" sz="2800">
                <a:latin typeface="Verdana"/>
                <a:cs typeface="Verdana"/>
              </a:rPr>
              <a:t>through</a:t>
            </a:r>
            <a:r>
              <a:rPr dirty="0" sz="2800" spc="-25">
                <a:latin typeface="Verdana"/>
                <a:cs typeface="Verdana"/>
              </a:rPr>
              <a:t> demonstration-</a:t>
            </a:r>
            <a:r>
              <a:rPr dirty="0" sz="2800">
                <a:latin typeface="Verdana"/>
                <a:cs typeface="Verdana"/>
              </a:rPr>
              <a:t>based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evaluations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2291" y="1561909"/>
            <a:ext cx="10612120" cy="114935"/>
            <a:chOff x="812291" y="1561909"/>
            <a:chExt cx="10612120" cy="114935"/>
          </a:xfrm>
        </p:grpSpPr>
        <p:sp>
          <p:nvSpPr>
            <p:cNvPr id="3" name="object 3" descr=""/>
            <p:cNvSpPr/>
            <p:nvPr/>
          </p:nvSpPr>
          <p:spPr>
            <a:xfrm>
              <a:off x="812291" y="1566672"/>
              <a:ext cx="6207760" cy="109855"/>
            </a:xfrm>
            <a:custGeom>
              <a:avLst/>
              <a:gdLst/>
              <a:ahLst/>
              <a:cxnLst/>
              <a:rect l="l" t="t" r="r" b="b"/>
              <a:pathLst>
                <a:path w="6207759" h="109855">
                  <a:moveTo>
                    <a:pt x="6207760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6207760" y="109727"/>
                  </a:lnTo>
                  <a:lnTo>
                    <a:pt x="62077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12291" y="1566672"/>
              <a:ext cx="10612120" cy="0"/>
            </a:xfrm>
            <a:custGeom>
              <a:avLst/>
              <a:gdLst/>
              <a:ahLst/>
              <a:cxnLst/>
              <a:rect l="l" t="t" r="r" b="b"/>
              <a:pathLst>
                <a:path w="10612120" h="0">
                  <a:moveTo>
                    <a:pt x="0" y="0"/>
                  </a:moveTo>
                  <a:lnTo>
                    <a:pt x="10611612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267144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55"/>
              <a:t> </a:t>
            </a:r>
            <a:r>
              <a:rPr dirty="0" sz="2800"/>
              <a:t>Old</a:t>
            </a:r>
            <a:r>
              <a:rPr dirty="0" sz="2800" spc="-50"/>
              <a:t> </a:t>
            </a:r>
            <a:r>
              <a:rPr dirty="0" sz="2800"/>
              <a:t>Way</a:t>
            </a:r>
            <a:r>
              <a:rPr dirty="0" sz="2800" spc="-45"/>
              <a:t> </a:t>
            </a:r>
            <a:r>
              <a:rPr dirty="0" sz="2800"/>
              <a:t>and</a:t>
            </a:r>
            <a:r>
              <a:rPr dirty="0" sz="2800" spc="-40"/>
              <a:t> </a:t>
            </a:r>
            <a:r>
              <a:rPr dirty="0" sz="2800"/>
              <a:t>the</a:t>
            </a:r>
            <a:r>
              <a:rPr dirty="0" sz="2800" spc="-55"/>
              <a:t> </a:t>
            </a:r>
            <a:r>
              <a:rPr dirty="0" sz="2800" spc="-25"/>
              <a:t>New</a:t>
            </a:r>
            <a:endParaRPr sz="2800"/>
          </a:p>
        </p:txBody>
      </p:sp>
      <p:grpSp>
        <p:nvGrpSpPr>
          <p:cNvPr id="7" name="object 7" descr=""/>
          <p:cNvGrpSpPr/>
          <p:nvPr/>
        </p:nvGrpSpPr>
        <p:grpSpPr>
          <a:xfrm>
            <a:off x="2133600" y="1828800"/>
            <a:ext cx="8001000" cy="4114800"/>
            <a:chOff x="2133600" y="1828800"/>
            <a:chExt cx="8001000" cy="4114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828800"/>
              <a:ext cx="3276600" cy="411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800" y="1828800"/>
              <a:ext cx="3352800" cy="41148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410200" y="3657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1097279" y="0"/>
                  </a:moveTo>
                  <a:lnTo>
                    <a:pt x="1097279" y="133350"/>
                  </a:lnTo>
                  <a:lnTo>
                    <a:pt x="274320" y="133350"/>
                  </a:lnTo>
                  <a:lnTo>
                    <a:pt x="274320" y="0"/>
                  </a:lnTo>
                  <a:lnTo>
                    <a:pt x="0" y="266700"/>
                  </a:lnTo>
                  <a:lnTo>
                    <a:pt x="274320" y="533400"/>
                  </a:lnTo>
                  <a:lnTo>
                    <a:pt x="274320" y="400050"/>
                  </a:lnTo>
                  <a:lnTo>
                    <a:pt x="1097279" y="400050"/>
                  </a:lnTo>
                  <a:lnTo>
                    <a:pt x="1097279" y="533400"/>
                  </a:lnTo>
                  <a:lnTo>
                    <a:pt x="1371600" y="266700"/>
                  </a:lnTo>
                  <a:lnTo>
                    <a:pt x="1097279" y="0"/>
                  </a:lnTo>
                  <a:close/>
                </a:path>
              </a:pathLst>
            </a:custGeom>
            <a:solidFill>
              <a:srgbClr val="FF5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410200" y="3657600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700"/>
                  </a:moveTo>
                  <a:lnTo>
                    <a:pt x="274320" y="0"/>
                  </a:lnTo>
                  <a:lnTo>
                    <a:pt x="274320" y="133350"/>
                  </a:lnTo>
                  <a:lnTo>
                    <a:pt x="1097279" y="133350"/>
                  </a:lnTo>
                  <a:lnTo>
                    <a:pt x="1097279" y="0"/>
                  </a:lnTo>
                  <a:lnTo>
                    <a:pt x="1371600" y="266700"/>
                  </a:lnTo>
                  <a:lnTo>
                    <a:pt x="1097279" y="533400"/>
                  </a:lnTo>
                  <a:lnTo>
                    <a:pt x="1097279" y="400050"/>
                  </a:lnTo>
                  <a:lnTo>
                    <a:pt x="274320" y="400050"/>
                  </a:lnTo>
                  <a:lnTo>
                    <a:pt x="274320" y="533400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87470" marR="5080" indent="-320738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The</a:t>
            </a:r>
            <a:r>
              <a:rPr dirty="0" sz="3200" spc="-45"/>
              <a:t> </a:t>
            </a:r>
            <a:r>
              <a:rPr dirty="0" sz="3200"/>
              <a:t>Principles</a:t>
            </a:r>
            <a:r>
              <a:rPr dirty="0" sz="3200" spc="-35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Conventional</a:t>
            </a:r>
            <a:r>
              <a:rPr dirty="0" sz="3200" spc="-30"/>
              <a:t> </a:t>
            </a:r>
            <a:r>
              <a:rPr dirty="0" sz="3200" spc="-10"/>
              <a:t>Software Engineering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711578"/>
            <a:ext cx="927671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Make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quality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#1.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 spc="-20">
                <a:latin typeface="Verdana"/>
                <a:cs typeface="Verdana"/>
              </a:rPr>
              <a:t>High-</a:t>
            </a:r>
            <a:r>
              <a:rPr dirty="0" sz="2400">
                <a:latin typeface="Verdana"/>
                <a:cs typeface="Verdana"/>
              </a:rPr>
              <a:t>quality software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possible.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Give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products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customers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early.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Determine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problem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before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writing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requirements.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Evaluate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design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alternatives.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appropriate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process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model.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different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languages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different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phases.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Minimize</a:t>
            </a:r>
            <a:r>
              <a:rPr dirty="0" sz="2400" spc="-1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intellectual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distance.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Put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techniques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before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tools.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Get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right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before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you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make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faster.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76040" marR="5080" indent="-320675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The</a:t>
            </a:r>
            <a:r>
              <a:rPr dirty="0" sz="3200" spc="-45"/>
              <a:t> </a:t>
            </a:r>
            <a:r>
              <a:rPr dirty="0" sz="3200"/>
              <a:t>Principles</a:t>
            </a:r>
            <a:r>
              <a:rPr dirty="0" sz="3200" spc="-35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Conventional</a:t>
            </a:r>
            <a:r>
              <a:rPr dirty="0" sz="3200" spc="-30"/>
              <a:t> </a:t>
            </a:r>
            <a:r>
              <a:rPr dirty="0" sz="3200" spc="-10"/>
              <a:t>Software Engineering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711578"/>
            <a:ext cx="993203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Inspect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code.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Good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management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more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important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than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good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technology.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People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key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success.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Follow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with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care.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Take</a:t>
            </a:r>
            <a:r>
              <a:rPr dirty="0" sz="2400" spc="-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responsibility.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Understand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customer’s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priorities.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more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they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see,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more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they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need.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Plan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throw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away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Design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change.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1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Design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without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documentation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is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design.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4957" y="607263"/>
            <a:ext cx="609790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87730" marR="5080" indent="-87566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80"/>
              <a:t> </a:t>
            </a:r>
            <a:r>
              <a:rPr dirty="0" sz="2800"/>
              <a:t>Principles</a:t>
            </a:r>
            <a:r>
              <a:rPr dirty="0" sz="2800" spc="-55"/>
              <a:t> </a:t>
            </a:r>
            <a:r>
              <a:rPr dirty="0" sz="2800"/>
              <a:t>of</a:t>
            </a:r>
            <a:r>
              <a:rPr dirty="0" sz="2800" spc="-70"/>
              <a:t> </a:t>
            </a:r>
            <a:r>
              <a:rPr dirty="0" sz="2800" spc="-10"/>
              <a:t>Conventional </a:t>
            </a:r>
            <a:r>
              <a:rPr dirty="0" sz="2800"/>
              <a:t>Software</a:t>
            </a:r>
            <a:r>
              <a:rPr dirty="0" sz="2800" spc="-155"/>
              <a:t> </a:t>
            </a:r>
            <a:r>
              <a:rPr dirty="0" sz="2800" spc="-10"/>
              <a:t>Engineering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1711578"/>
            <a:ext cx="6986905" cy="368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tools,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but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realistic.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Avoid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tricks.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 spc="-10">
                <a:latin typeface="Verdana"/>
                <a:cs typeface="Verdana"/>
              </a:rPr>
              <a:t>Encapsulate.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coupling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cohesion.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Use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McCabe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complexity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measure.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Don’t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test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your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own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software.</a:t>
            </a:r>
            <a:endParaRPr sz="2400">
              <a:latin typeface="Verdana"/>
              <a:cs typeface="Verdana"/>
            </a:endParaRPr>
          </a:p>
          <a:p>
            <a:pPr marL="584200" indent="-571500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4200" algn="l"/>
              </a:tabLst>
            </a:pPr>
            <a:r>
              <a:rPr dirty="0" sz="2400">
                <a:latin typeface="Verdana"/>
                <a:cs typeface="Verdana"/>
              </a:rPr>
              <a:t>Analyze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causes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errors.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Realize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software’s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entropy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increases.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3565" algn="l"/>
              </a:tabLst>
            </a:pPr>
            <a:r>
              <a:rPr dirty="0" sz="2400">
                <a:latin typeface="Verdana"/>
                <a:cs typeface="Verdana"/>
              </a:rPr>
              <a:t>People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time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not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interchangeable.</a:t>
            </a:r>
            <a:endParaRPr sz="2400">
              <a:latin typeface="Verdana"/>
              <a:cs typeface="Verdana"/>
            </a:endParaRPr>
          </a:p>
          <a:p>
            <a:pPr marL="584200" indent="-571500">
              <a:lnSpc>
                <a:spcPct val="100000"/>
              </a:lnSpc>
              <a:buClr>
                <a:srgbClr val="CC0000"/>
              </a:buClr>
              <a:buAutoNum type="arabicPeriod" startAt="21"/>
              <a:tabLst>
                <a:tab pos="584200" algn="l"/>
              </a:tabLst>
            </a:pPr>
            <a:r>
              <a:rPr dirty="0" sz="2400">
                <a:latin typeface="Verdana"/>
                <a:cs typeface="Verdana"/>
              </a:rPr>
              <a:t>Expert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excellence.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461009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100"/>
              <a:t> </a:t>
            </a:r>
            <a:r>
              <a:rPr dirty="0" sz="2800"/>
              <a:t>Principles</a:t>
            </a:r>
            <a:r>
              <a:rPr dirty="0" sz="2800" spc="-85"/>
              <a:t> </a:t>
            </a:r>
            <a:r>
              <a:rPr dirty="0" sz="2800"/>
              <a:t>of</a:t>
            </a:r>
            <a:r>
              <a:rPr dirty="0" sz="2800" spc="-95"/>
              <a:t> </a:t>
            </a:r>
            <a:r>
              <a:rPr dirty="0" sz="2800"/>
              <a:t>Modern</a:t>
            </a:r>
            <a:r>
              <a:rPr dirty="0" sz="2800" spc="-100"/>
              <a:t> </a:t>
            </a:r>
            <a:r>
              <a:rPr dirty="0" sz="2800"/>
              <a:t>Software</a:t>
            </a:r>
            <a:r>
              <a:rPr dirty="0" sz="2800" spc="-90"/>
              <a:t> </a:t>
            </a:r>
            <a:r>
              <a:rPr dirty="0" sz="2800" spc="-10"/>
              <a:t>Management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251575" y="2138298"/>
            <a:ext cx="3151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central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design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1200" y="2133600"/>
            <a:ext cx="35814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1400" spc="-10" b="1">
                <a:latin typeface="Verdana"/>
                <a:cs typeface="Verdana"/>
              </a:rPr>
              <a:t>Architecture-</a:t>
            </a:r>
            <a:r>
              <a:rPr dirty="0" sz="1400" b="1">
                <a:latin typeface="Verdana"/>
                <a:cs typeface="Verdana"/>
              </a:rPr>
              <a:t>first</a:t>
            </a:r>
            <a:r>
              <a:rPr dirty="0" sz="1400" spc="15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approach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562600" y="23241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212594" y="2598547"/>
            <a:ext cx="54838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Design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integration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first,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production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51575" y="2976753"/>
            <a:ext cx="3543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risk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management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81200" y="2971800"/>
            <a:ext cx="35814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dirty="0" sz="1400" b="1">
                <a:latin typeface="Verdana"/>
                <a:cs typeface="Verdana"/>
              </a:rPr>
              <a:t>Iterative</a:t>
            </a:r>
            <a:r>
              <a:rPr dirty="0" sz="1400" spc="-3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life-</a:t>
            </a:r>
            <a:r>
              <a:rPr dirty="0" sz="1400" b="1">
                <a:latin typeface="Verdana"/>
                <a:cs typeface="Verdana"/>
              </a:rPr>
              <a:t>cycle</a:t>
            </a:r>
            <a:r>
              <a:rPr dirty="0" sz="1400" spc="-5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process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562600" y="3162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212594" y="3437001"/>
            <a:ext cx="69094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Risk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ever-</a:t>
            </a:r>
            <a:r>
              <a:rPr dirty="0" sz="1600">
                <a:latin typeface="Verdana"/>
                <a:cs typeface="Verdana"/>
              </a:rPr>
              <a:t>increasing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performance,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251575" y="3738753"/>
            <a:ext cx="2787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technology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81200" y="3733800"/>
            <a:ext cx="35814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655"/>
              </a:spcBef>
            </a:pPr>
            <a:r>
              <a:rPr dirty="0" sz="1400" spc="-10" b="1">
                <a:latin typeface="Verdana"/>
                <a:cs typeface="Verdana"/>
              </a:rPr>
              <a:t>Component-</a:t>
            </a:r>
            <a:r>
              <a:rPr dirty="0" sz="1400" b="1">
                <a:latin typeface="Verdana"/>
                <a:cs typeface="Verdana"/>
              </a:rPr>
              <a:t>based</a:t>
            </a:r>
            <a:r>
              <a:rPr dirty="0" sz="1400" spc="5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development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562600" y="39243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212594" y="4199382"/>
            <a:ext cx="6315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Verdana"/>
                <a:cs typeface="Verdana"/>
              </a:rPr>
              <a:t>Object-</a:t>
            </a:r>
            <a:r>
              <a:rPr dirty="0" sz="1600">
                <a:latin typeface="Verdana"/>
                <a:cs typeface="Verdana"/>
              </a:rPr>
              <a:t>oriented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rigorous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notations,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visual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modeling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51575" y="4577333"/>
            <a:ext cx="2324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control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1200" y="4572000"/>
            <a:ext cx="35814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660"/>
              </a:spcBef>
            </a:pPr>
            <a:r>
              <a:rPr dirty="0" sz="1400" b="1">
                <a:latin typeface="Verdana"/>
                <a:cs typeface="Verdana"/>
              </a:rPr>
              <a:t>Change</a:t>
            </a:r>
            <a:r>
              <a:rPr dirty="0" sz="1400" spc="-65" b="1">
                <a:latin typeface="Verdana"/>
                <a:cs typeface="Verdana"/>
              </a:rPr>
              <a:t> </a:t>
            </a:r>
            <a:r>
              <a:rPr dirty="0" sz="1400" b="1">
                <a:latin typeface="Verdana"/>
                <a:cs typeface="Verdana"/>
              </a:rPr>
              <a:t>management</a:t>
            </a:r>
            <a:r>
              <a:rPr dirty="0" sz="1400" spc="-70" b="1">
                <a:latin typeface="Verdana"/>
                <a:cs typeface="Verdana"/>
              </a:rPr>
              <a:t> </a:t>
            </a:r>
            <a:r>
              <a:rPr dirty="0" sz="1400" spc="-10" b="1">
                <a:latin typeface="Verdana"/>
                <a:cs typeface="Verdana"/>
              </a:rPr>
              <a:t>environment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562600" y="4762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212594" y="5037582"/>
            <a:ext cx="415797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Metrics,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trends,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instrumentation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251575" y="5339588"/>
            <a:ext cx="2838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automation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81200" y="5334000"/>
            <a:ext cx="35814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660"/>
              </a:spcBef>
            </a:pPr>
            <a:r>
              <a:rPr dirty="0" sz="1400" spc="-10" b="1">
                <a:latin typeface="Verdana"/>
                <a:cs typeface="Verdana"/>
              </a:rPr>
              <a:t>Round-</a:t>
            </a:r>
            <a:r>
              <a:rPr dirty="0" sz="1400" b="1">
                <a:latin typeface="Verdana"/>
                <a:cs typeface="Verdana"/>
              </a:rPr>
              <a:t>trip</a:t>
            </a:r>
            <a:r>
              <a:rPr dirty="0" sz="1400" spc="-10" b="1">
                <a:latin typeface="Verdana"/>
                <a:cs typeface="Verdana"/>
              </a:rPr>
              <a:t> engineering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562600" y="5524500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2212594" y="5799835"/>
            <a:ext cx="48621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Complementary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tools,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integrated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environments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063" rIns="0" bIns="0" rtlCol="0" vert="horz">
            <a:spAutoFit/>
          </a:bodyPr>
          <a:lstStyle/>
          <a:p>
            <a:pPr algn="ctr" marL="13335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 spc="-10"/>
              <a:t>Profiles</a:t>
            </a:r>
          </a:p>
          <a:p>
            <a:pPr algn="ctr" marL="133350">
              <a:lnSpc>
                <a:spcPct val="100000"/>
              </a:lnSpc>
              <a:spcBef>
                <a:spcPts val="5"/>
              </a:spcBef>
            </a:pPr>
            <a:r>
              <a:rPr dirty="0" b="0">
                <a:latin typeface="Verdana"/>
                <a:cs typeface="Verdana"/>
              </a:rPr>
              <a:t>Top</a:t>
            </a:r>
            <a:r>
              <a:rPr dirty="0" spc="-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10</a:t>
            </a:r>
            <a:r>
              <a:rPr dirty="0" spc="-7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Software</a:t>
            </a:r>
            <a:r>
              <a:rPr dirty="0" spc="-8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Management</a:t>
            </a:r>
            <a:r>
              <a:rPr dirty="0" spc="-7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Principles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7794" y="1907441"/>
            <a:ext cx="8565515" cy="3925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4330" marR="319405" indent="-341630">
              <a:lnSpc>
                <a:spcPct val="108300"/>
              </a:lnSpc>
              <a:spcBef>
                <a:spcPts val="125"/>
              </a:spcBef>
              <a:buAutoNum type="arabicPeriod"/>
              <a:tabLst>
                <a:tab pos="355600" algn="l"/>
              </a:tabLst>
            </a:pPr>
            <a:r>
              <a:rPr dirty="0" sz="2000">
                <a:latin typeface="Verdana"/>
                <a:cs typeface="Verdana"/>
              </a:rPr>
              <a:t>Base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process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on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architecture-</a:t>
            </a:r>
            <a:r>
              <a:rPr dirty="0" sz="2000" b="1" i="1">
                <a:latin typeface="Verdana"/>
                <a:cs typeface="Verdana"/>
              </a:rPr>
              <a:t>first</a:t>
            </a:r>
            <a:r>
              <a:rPr dirty="0" sz="2000" spc="-5" b="1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approach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– </a:t>
            </a:r>
            <a:r>
              <a:rPr dirty="0" sz="1800" spc="-10" i="1">
                <a:latin typeface="Verdana"/>
                <a:cs typeface="Verdana"/>
              </a:rPr>
              <a:t>rework </a:t>
            </a:r>
            <a:r>
              <a:rPr dirty="0" sz="1800" spc="-10" i="1">
                <a:latin typeface="Verdana"/>
                <a:cs typeface="Verdana"/>
              </a:rPr>
              <a:t>	</a:t>
            </a:r>
            <a:r>
              <a:rPr dirty="0" sz="1800" i="1">
                <a:latin typeface="Verdana"/>
                <a:cs typeface="Verdana"/>
              </a:rPr>
              <a:t>rates</a:t>
            </a:r>
            <a:r>
              <a:rPr dirty="0" sz="1800" spc="-4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remain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stable</a:t>
            </a:r>
            <a:r>
              <a:rPr dirty="0" sz="1800" spc="-1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over</a:t>
            </a:r>
            <a:r>
              <a:rPr dirty="0" sz="1800" spc="-4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the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project</a:t>
            </a:r>
            <a:r>
              <a:rPr dirty="0" sz="1800" spc="-4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life</a:t>
            </a:r>
            <a:r>
              <a:rPr dirty="0" sz="1800" spc="-20" i="1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cycle.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Establish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iterative</a:t>
            </a:r>
            <a:r>
              <a:rPr dirty="0" sz="2000" spc="-20" b="1" i="1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life-</a:t>
            </a:r>
            <a:r>
              <a:rPr dirty="0" sz="2000" b="1" i="1">
                <a:latin typeface="Verdana"/>
                <a:cs typeface="Verdana"/>
              </a:rPr>
              <a:t>cycle</a:t>
            </a:r>
            <a:r>
              <a:rPr dirty="0" sz="2000" spc="-35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process</a:t>
            </a:r>
            <a:r>
              <a:rPr dirty="0" sz="2000" spc="-20" b="1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confronts</a:t>
            </a:r>
            <a:endParaRPr sz="2000">
              <a:latin typeface="Verdana"/>
              <a:cs typeface="Verdana"/>
            </a:endParaRPr>
          </a:p>
          <a:p>
            <a:pPr marL="368935">
              <a:lnSpc>
                <a:spcPct val="100000"/>
              </a:lnSpc>
            </a:pPr>
            <a:r>
              <a:rPr dirty="0" sz="2000">
                <a:latin typeface="Verdana"/>
                <a:cs typeface="Verdana"/>
              </a:rPr>
              <a:t>risk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early</a:t>
            </a:r>
            <a:endParaRPr sz="2000">
              <a:latin typeface="Verdana"/>
              <a:cs typeface="Verdana"/>
            </a:endParaRPr>
          </a:p>
          <a:p>
            <a:pPr marL="354330" marR="418465" indent="-341630">
              <a:lnSpc>
                <a:spcPct val="100000"/>
              </a:lnSpc>
              <a:spcBef>
                <a:spcPts val="475"/>
              </a:spcBef>
              <a:buAutoNum type="arabicPeriod" startAt="3"/>
              <a:tabLst>
                <a:tab pos="355600" algn="l"/>
              </a:tabLst>
            </a:pPr>
            <a:r>
              <a:rPr dirty="0" sz="2000" spc="-20">
                <a:latin typeface="Verdana"/>
                <a:cs typeface="Verdana"/>
              </a:rPr>
              <a:t>Transition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design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methods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emphasize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component-based 	development</a:t>
            </a:r>
            <a:endParaRPr sz="200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715"/>
              </a:spcBef>
              <a:buAutoNum type="arabicPeriod" startAt="3"/>
              <a:tabLst>
                <a:tab pos="354330" algn="l"/>
              </a:tabLst>
            </a:pPr>
            <a:r>
              <a:rPr dirty="0" sz="2000">
                <a:latin typeface="Verdana"/>
                <a:cs typeface="Verdana"/>
              </a:rPr>
              <a:t>Establish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change</a:t>
            </a:r>
            <a:r>
              <a:rPr dirty="0" sz="2000" spc="-30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management</a:t>
            </a:r>
            <a:r>
              <a:rPr dirty="0" sz="2000" spc="-50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environment</a:t>
            </a:r>
            <a:r>
              <a:rPr dirty="0" sz="2000" spc="-114" b="1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–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the</a:t>
            </a:r>
            <a:r>
              <a:rPr dirty="0" sz="1800" spc="-10" i="1">
                <a:latin typeface="Verdana"/>
                <a:cs typeface="Verdana"/>
              </a:rPr>
              <a:t> dynamics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0"/>
              </a:spcBef>
            </a:pPr>
            <a:r>
              <a:rPr dirty="0" sz="1800" i="1">
                <a:latin typeface="Verdana"/>
                <a:cs typeface="Verdana"/>
              </a:rPr>
              <a:t>of</a:t>
            </a:r>
            <a:r>
              <a:rPr dirty="0" sz="1800" spc="-6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iterative</a:t>
            </a:r>
            <a:r>
              <a:rPr dirty="0" sz="1800" spc="-2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development,</a:t>
            </a:r>
            <a:r>
              <a:rPr dirty="0" sz="1800" spc="-3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including</a:t>
            </a:r>
            <a:r>
              <a:rPr dirty="0" sz="1800" spc="-2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concurrent</a:t>
            </a:r>
            <a:r>
              <a:rPr dirty="0" sz="1800" spc="-6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workflows</a:t>
            </a:r>
            <a:r>
              <a:rPr dirty="0" sz="1800" spc="-40" i="1">
                <a:latin typeface="Verdana"/>
                <a:cs typeface="Verdana"/>
              </a:rPr>
              <a:t> </a:t>
            </a:r>
            <a:r>
              <a:rPr dirty="0" sz="1800" spc="-25" i="1"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</a:pPr>
            <a:r>
              <a:rPr dirty="0" sz="1800" i="1">
                <a:latin typeface="Verdana"/>
                <a:cs typeface="Verdana"/>
              </a:rPr>
              <a:t>different</a:t>
            </a:r>
            <a:r>
              <a:rPr dirty="0" sz="1800" spc="-3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teams</a:t>
            </a:r>
            <a:r>
              <a:rPr dirty="0" sz="1800" spc="-4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working</a:t>
            </a:r>
            <a:r>
              <a:rPr dirty="0" sz="1800" spc="-35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on</a:t>
            </a:r>
            <a:r>
              <a:rPr dirty="0" sz="1800" spc="-6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shared</a:t>
            </a:r>
            <a:r>
              <a:rPr dirty="0" sz="1800" spc="-4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artifacts,</a:t>
            </a:r>
            <a:r>
              <a:rPr dirty="0" sz="1800" spc="-50" i="1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necessitate</a:t>
            </a:r>
            <a:r>
              <a:rPr dirty="0" sz="1800" spc="-20" i="1">
                <a:latin typeface="Verdana"/>
                <a:cs typeface="Verdana"/>
              </a:rPr>
              <a:t> </a:t>
            </a:r>
            <a:r>
              <a:rPr dirty="0" sz="1800" spc="-10" i="1">
                <a:latin typeface="Verdana"/>
                <a:cs typeface="Verdana"/>
              </a:rPr>
              <a:t>highly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195"/>
              </a:spcBef>
              <a:tabLst>
                <a:tab pos="1649095" algn="l"/>
              </a:tabLst>
            </a:pPr>
            <a:r>
              <a:rPr dirty="0" sz="1800" spc="-10" i="1">
                <a:latin typeface="Verdana"/>
                <a:cs typeface="Verdana"/>
              </a:rPr>
              <a:t>controlled</a:t>
            </a:r>
            <a:r>
              <a:rPr dirty="0" sz="1800" i="1">
                <a:latin typeface="Verdana"/>
                <a:cs typeface="Verdana"/>
              </a:rPr>
              <a:t>	</a:t>
            </a:r>
            <a:r>
              <a:rPr dirty="0" sz="1800" spc="-10" i="1">
                <a:latin typeface="Verdana"/>
                <a:cs typeface="Verdana"/>
              </a:rPr>
              <a:t>baselines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405"/>
              </a:spcBef>
              <a:buAutoNum type="arabicPeriod" startAt="5"/>
              <a:tabLst>
                <a:tab pos="354965" algn="l"/>
              </a:tabLst>
            </a:pPr>
            <a:r>
              <a:rPr dirty="0" sz="2000">
                <a:latin typeface="Verdana"/>
                <a:cs typeface="Verdana"/>
              </a:rPr>
              <a:t>Enhance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change</a:t>
            </a:r>
            <a:r>
              <a:rPr dirty="0" sz="2000" spc="-6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freedom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through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tools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support</a:t>
            </a:r>
            <a:endParaRPr sz="2000">
              <a:latin typeface="Verdana"/>
              <a:cs typeface="Verdana"/>
            </a:endParaRPr>
          </a:p>
          <a:p>
            <a:pPr marL="368935">
              <a:lnSpc>
                <a:spcPct val="100000"/>
              </a:lnSpc>
            </a:pPr>
            <a:r>
              <a:rPr dirty="0" sz="2000" spc="-10" b="1" i="1">
                <a:latin typeface="Verdana"/>
                <a:cs typeface="Verdana"/>
              </a:rPr>
              <a:t>round-</a:t>
            </a:r>
            <a:r>
              <a:rPr dirty="0" sz="2000" b="1" i="1">
                <a:latin typeface="Verdana"/>
                <a:cs typeface="Verdana"/>
              </a:rPr>
              <a:t>trip</a:t>
            </a:r>
            <a:r>
              <a:rPr dirty="0" sz="2000" spc="-55" b="1" i="1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engineering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38650" y="451815"/>
            <a:ext cx="3446145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/>
              <a:t>The</a:t>
            </a:r>
            <a:r>
              <a:rPr dirty="0" sz="3800" spc="-15"/>
              <a:t> </a:t>
            </a:r>
            <a:r>
              <a:rPr dirty="0" sz="3800"/>
              <a:t>Old</a:t>
            </a:r>
            <a:r>
              <a:rPr dirty="0" sz="3800" spc="-20"/>
              <a:t> </a:t>
            </a:r>
            <a:r>
              <a:rPr dirty="0" sz="3800" spc="-25"/>
              <a:t>Way</a:t>
            </a:r>
            <a:endParaRPr sz="38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034542"/>
            <a:ext cx="10082530" cy="4379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70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Verdana"/>
                <a:cs typeface="Verdana"/>
              </a:rPr>
              <a:t>Conventional</a:t>
            </a:r>
            <a:r>
              <a:rPr dirty="0" sz="2800" spc="-135" b="1">
                <a:latin typeface="Verdana"/>
                <a:cs typeface="Verdana"/>
              </a:rPr>
              <a:t> </a:t>
            </a:r>
            <a:r>
              <a:rPr dirty="0" sz="2800" b="1">
                <a:latin typeface="Verdana"/>
                <a:cs typeface="Verdana"/>
              </a:rPr>
              <a:t>Software</a:t>
            </a:r>
            <a:r>
              <a:rPr dirty="0" sz="2800" spc="-160" b="1">
                <a:latin typeface="Verdana"/>
                <a:cs typeface="Verdana"/>
              </a:rPr>
              <a:t> </a:t>
            </a:r>
            <a:r>
              <a:rPr dirty="0" sz="2800" spc="-10" b="1">
                <a:latin typeface="Verdana"/>
                <a:cs typeface="Verdana"/>
              </a:rPr>
              <a:t>Management</a:t>
            </a:r>
            <a:endParaRPr sz="2800">
              <a:latin typeface="Verdana"/>
              <a:cs typeface="Verdana"/>
            </a:endParaRPr>
          </a:p>
          <a:p>
            <a:pPr marL="481330" indent="-468630">
              <a:lnSpc>
                <a:spcPct val="100000"/>
              </a:lnSpc>
              <a:spcBef>
                <a:spcPts val="2540"/>
              </a:spcBef>
              <a:buClr>
                <a:srgbClr val="CC0000"/>
              </a:buClr>
              <a:buFont typeface="Wingdings"/>
              <a:buChar char=""/>
              <a:tabLst>
                <a:tab pos="481330" algn="l"/>
              </a:tabLst>
            </a:pPr>
            <a:r>
              <a:rPr dirty="0" sz="3000">
                <a:latin typeface="Verdana"/>
                <a:cs typeface="Verdana"/>
              </a:rPr>
              <a:t>Software</a:t>
            </a:r>
            <a:r>
              <a:rPr dirty="0" sz="3000" spc="-105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crisis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3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SzPct val="50000"/>
              <a:buFont typeface="Wingdings"/>
              <a:buChar char="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“The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best</a:t>
            </a:r>
            <a:r>
              <a:rPr dirty="0" sz="28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thing</a:t>
            </a:r>
            <a:r>
              <a:rPr dirty="0" sz="28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about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its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flexibility</a:t>
            </a:r>
            <a:r>
              <a:rPr dirty="0" sz="2800" spc="-10"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programmed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do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almost</a:t>
            </a:r>
            <a:r>
              <a:rPr dirty="0" sz="24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Verdana"/>
                <a:cs typeface="Verdana"/>
              </a:rPr>
              <a:t>anything</a:t>
            </a:r>
            <a:r>
              <a:rPr dirty="0" sz="2400" spc="-1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Clr>
                <a:srgbClr val="CC0000"/>
              </a:buClr>
              <a:buFont typeface="Wingdings"/>
              <a:buChar char=""/>
            </a:pP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SzPct val="50000"/>
              <a:buFont typeface="Wingdings"/>
              <a:buChar char=""/>
              <a:tabLst>
                <a:tab pos="481965" algn="l"/>
              </a:tabLst>
            </a:pPr>
            <a:r>
              <a:rPr dirty="0" sz="2800">
                <a:latin typeface="Verdana"/>
                <a:cs typeface="Verdana"/>
              </a:rPr>
              <a:t>“The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worst</a:t>
            </a:r>
            <a:r>
              <a:rPr dirty="0" sz="28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thing</a:t>
            </a:r>
            <a:r>
              <a:rPr dirty="0" sz="28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about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also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its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flexibility”</a:t>
            </a:r>
            <a:endParaRPr sz="2800">
              <a:latin typeface="Verdana"/>
              <a:cs typeface="Verdana"/>
            </a:endParaRPr>
          </a:p>
          <a:p>
            <a:pPr lvl="1" marL="920750" marR="508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“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almost</a:t>
            </a:r>
            <a:r>
              <a:rPr dirty="0" sz="24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anything</a:t>
            </a:r>
            <a:r>
              <a:rPr dirty="0" sz="2400">
                <a:latin typeface="Verdana"/>
                <a:cs typeface="Verdana"/>
              </a:rPr>
              <a:t>”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characteristic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has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made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difficult</a:t>
            </a:r>
            <a:r>
              <a:rPr dirty="0" sz="2400" spc="-1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plan,</a:t>
            </a:r>
            <a:r>
              <a:rPr dirty="0" sz="24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monitor,</a:t>
            </a:r>
            <a:r>
              <a:rPr dirty="0" sz="24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and</a:t>
            </a:r>
            <a:r>
              <a:rPr dirty="0" sz="24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006FC0"/>
                </a:solidFill>
                <a:latin typeface="Verdana"/>
                <a:cs typeface="Verdana"/>
              </a:rPr>
              <a:t>control</a:t>
            </a:r>
            <a:r>
              <a:rPr dirty="0" sz="24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software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development.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063" rIns="0" bIns="0" rtlCol="0" vert="horz">
            <a:spAutoFit/>
          </a:bodyPr>
          <a:lstStyle/>
          <a:p>
            <a:pPr algn="ctr" marL="13335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 spc="-10"/>
              <a:t>Profiles</a:t>
            </a:r>
          </a:p>
          <a:p>
            <a:pPr algn="ctr" marL="133350">
              <a:lnSpc>
                <a:spcPct val="100000"/>
              </a:lnSpc>
              <a:spcBef>
                <a:spcPts val="5"/>
              </a:spcBef>
            </a:pPr>
            <a:r>
              <a:rPr dirty="0" b="0">
                <a:latin typeface="Verdana"/>
                <a:cs typeface="Verdana"/>
              </a:rPr>
              <a:t>Top</a:t>
            </a:r>
            <a:r>
              <a:rPr dirty="0" spc="-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10</a:t>
            </a:r>
            <a:r>
              <a:rPr dirty="0" spc="-7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Software</a:t>
            </a:r>
            <a:r>
              <a:rPr dirty="0" spc="-8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Management</a:t>
            </a:r>
            <a:r>
              <a:rPr dirty="0" spc="-7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Principles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831594" y="1935607"/>
            <a:ext cx="8556625" cy="3669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0530" indent="-34163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430530" algn="l"/>
              </a:tabLst>
            </a:pPr>
            <a:r>
              <a:rPr dirty="0" sz="2000">
                <a:latin typeface="Verdana"/>
                <a:cs typeface="Verdana"/>
              </a:rPr>
              <a:t>Capture</a:t>
            </a:r>
            <a:r>
              <a:rPr dirty="0" sz="2000" spc="-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design</a:t>
            </a:r>
            <a:r>
              <a:rPr dirty="0" sz="2000" spc="-1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artifacts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 rigorous,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model-</a:t>
            </a:r>
            <a:r>
              <a:rPr dirty="0" sz="2000" b="1" i="1">
                <a:latin typeface="Verdana"/>
                <a:cs typeface="Verdana"/>
              </a:rPr>
              <a:t>based</a:t>
            </a:r>
            <a:r>
              <a:rPr dirty="0" sz="2000" spc="-25" b="1" i="1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notation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Verdana"/>
              <a:buAutoNum type="arabicPeriod" startAt="6"/>
            </a:pPr>
            <a:endParaRPr sz="2000">
              <a:latin typeface="Verdana"/>
              <a:cs typeface="Verdana"/>
            </a:endParaRPr>
          </a:p>
          <a:p>
            <a:pPr marL="430530" marR="567690" indent="-341630">
              <a:lnSpc>
                <a:spcPct val="100000"/>
              </a:lnSpc>
              <a:buAutoNum type="arabicPeriod" startAt="6"/>
              <a:tabLst>
                <a:tab pos="431800" algn="l"/>
              </a:tabLst>
            </a:pPr>
            <a:r>
              <a:rPr dirty="0" sz="2000">
                <a:latin typeface="Verdana"/>
                <a:cs typeface="Verdana"/>
              </a:rPr>
              <a:t>Instrument</a:t>
            </a:r>
            <a:r>
              <a:rPr dirty="0" sz="2000" spc="-6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process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for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objective</a:t>
            </a:r>
            <a:r>
              <a:rPr dirty="0" sz="2000" spc="-25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quality</a:t>
            </a:r>
            <a:r>
              <a:rPr dirty="0" sz="2000" spc="-45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control</a:t>
            </a:r>
            <a:r>
              <a:rPr dirty="0" sz="2000" spc="5" b="1" i="1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and </a:t>
            </a:r>
            <a:r>
              <a:rPr dirty="0" sz="2000" spc="-25">
                <a:latin typeface="Verdana"/>
                <a:cs typeface="Verdana"/>
              </a:rPr>
              <a:t>	</a:t>
            </a:r>
            <a:r>
              <a:rPr dirty="0" sz="2000">
                <a:latin typeface="Verdana"/>
                <a:cs typeface="Verdana"/>
              </a:rPr>
              <a:t>progress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assessment</a:t>
            </a:r>
            <a:endParaRPr sz="2000">
              <a:latin typeface="Verdana"/>
              <a:cs typeface="Verdana"/>
            </a:endParaRPr>
          </a:p>
          <a:p>
            <a:pPr marL="430530" marR="5080" indent="-341630">
              <a:lnSpc>
                <a:spcPct val="100000"/>
              </a:lnSpc>
              <a:spcBef>
                <a:spcPts val="1805"/>
              </a:spcBef>
              <a:buAutoNum type="arabicPeriod" startAt="6"/>
              <a:tabLst>
                <a:tab pos="431800" algn="l"/>
              </a:tabLst>
            </a:pPr>
            <a:r>
              <a:rPr dirty="0" sz="2000">
                <a:latin typeface="Verdana"/>
                <a:cs typeface="Verdana"/>
              </a:rPr>
              <a:t>Use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demonstration-</a:t>
            </a:r>
            <a:r>
              <a:rPr dirty="0" sz="2000" b="1" i="1">
                <a:latin typeface="Verdana"/>
                <a:cs typeface="Verdana"/>
              </a:rPr>
              <a:t>based</a:t>
            </a:r>
            <a:r>
              <a:rPr dirty="0" sz="2000" spc="-20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approach</a:t>
            </a:r>
            <a:r>
              <a:rPr dirty="0" sz="2000" spc="10" b="1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to</a:t>
            </a:r>
            <a:r>
              <a:rPr dirty="0" sz="2000" spc="-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asses</a:t>
            </a:r>
            <a:r>
              <a:rPr dirty="0" sz="2000" spc="-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intermediate 	artifacts</a:t>
            </a:r>
            <a:endParaRPr sz="2000">
              <a:latin typeface="Verdana"/>
              <a:cs typeface="Verdana"/>
            </a:endParaRPr>
          </a:p>
          <a:p>
            <a:pPr marL="430530" indent="-341630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430530" algn="l"/>
              </a:tabLst>
            </a:pPr>
            <a:r>
              <a:rPr dirty="0" sz="2000">
                <a:latin typeface="Verdana"/>
                <a:cs typeface="Verdana"/>
              </a:rPr>
              <a:t>Plan</a:t>
            </a:r>
            <a:r>
              <a:rPr dirty="0" sz="2000" spc="-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intermediate</a:t>
            </a:r>
            <a:r>
              <a:rPr dirty="0" sz="2000" spc="-1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releases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in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groups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usage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scenarios</a:t>
            </a:r>
            <a:r>
              <a:rPr dirty="0" sz="2000" spc="-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with</a:t>
            </a:r>
            <a:endParaRPr sz="2000">
              <a:latin typeface="Verdana"/>
              <a:cs typeface="Verdana"/>
            </a:endParaRPr>
          </a:p>
          <a:p>
            <a:pPr marL="431800">
              <a:lnSpc>
                <a:spcPct val="100000"/>
              </a:lnSpc>
            </a:pPr>
            <a:r>
              <a:rPr dirty="0" sz="2000" b="1" i="1">
                <a:latin typeface="Verdana"/>
                <a:cs typeface="Verdana"/>
              </a:rPr>
              <a:t>evolving</a:t>
            </a:r>
            <a:r>
              <a:rPr dirty="0" sz="2000" spc="-30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levels</a:t>
            </a:r>
            <a:r>
              <a:rPr dirty="0" sz="2000" spc="-40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of</a:t>
            </a:r>
            <a:r>
              <a:rPr dirty="0" sz="2000" spc="-25" b="1" i="1">
                <a:latin typeface="Verdana"/>
                <a:cs typeface="Verdana"/>
              </a:rPr>
              <a:t> </a:t>
            </a:r>
            <a:r>
              <a:rPr dirty="0" sz="2000" spc="-10" b="1" i="1">
                <a:latin typeface="Verdana"/>
                <a:cs typeface="Verdana"/>
              </a:rPr>
              <a:t>detail</a:t>
            </a:r>
            <a:endParaRPr sz="2000">
              <a:latin typeface="Verdana"/>
              <a:cs typeface="Verdana"/>
            </a:endParaRPr>
          </a:p>
          <a:p>
            <a:pPr marL="516255" indent="-503555">
              <a:lnSpc>
                <a:spcPct val="100000"/>
              </a:lnSpc>
              <a:spcBef>
                <a:spcPts val="1200"/>
              </a:spcBef>
              <a:buAutoNum type="arabicPeriod" startAt="10"/>
              <a:tabLst>
                <a:tab pos="516255" algn="l"/>
              </a:tabLst>
            </a:pPr>
            <a:r>
              <a:rPr dirty="0" sz="2000">
                <a:latin typeface="Verdana"/>
                <a:cs typeface="Verdana"/>
              </a:rPr>
              <a:t>Establish</a:t>
            </a:r>
            <a:r>
              <a:rPr dirty="0" sz="2000" spc="-5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</a:t>
            </a:r>
            <a:r>
              <a:rPr dirty="0" sz="2000" spc="-20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configurable</a:t>
            </a:r>
            <a:r>
              <a:rPr dirty="0" sz="2000" spc="-35" b="1" i="1">
                <a:latin typeface="Verdana"/>
                <a:cs typeface="Verdana"/>
              </a:rPr>
              <a:t> </a:t>
            </a:r>
            <a:r>
              <a:rPr dirty="0" sz="2000" b="1" i="1">
                <a:latin typeface="Verdana"/>
                <a:cs typeface="Verdana"/>
              </a:rPr>
              <a:t>process</a:t>
            </a:r>
            <a:r>
              <a:rPr dirty="0" sz="2000" spc="-20" b="1" i="1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that</a:t>
            </a:r>
            <a:r>
              <a:rPr dirty="0" sz="2000" spc="-4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is</a:t>
            </a:r>
            <a:r>
              <a:rPr dirty="0" sz="2000" spc="-2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economically</a:t>
            </a:r>
            <a:endParaRPr sz="2000">
              <a:latin typeface="Verdana"/>
              <a:cs typeface="Verdana"/>
            </a:endParaRPr>
          </a:p>
          <a:p>
            <a:pPr marL="547370">
              <a:lnSpc>
                <a:spcPct val="100000"/>
              </a:lnSpc>
            </a:pPr>
            <a:r>
              <a:rPr dirty="0" sz="2000" spc="-10">
                <a:latin typeface="Verdana"/>
                <a:cs typeface="Verdana"/>
              </a:rPr>
              <a:t>scalable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7461" y="729183"/>
            <a:ext cx="404749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Modern</a:t>
            </a:r>
            <a:r>
              <a:rPr dirty="0" spc="-35"/>
              <a:t> </a:t>
            </a:r>
            <a:r>
              <a:rPr dirty="0"/>
              <a:t>Project</a:t>
            </a:r>
            <a:r>
              <a:rPr dirty="0" spc="-45"/>
              <a:t> </a:t>
            </a:r>
            <a:r>
              <a:rPr dirty="0" spc="-10"/>
              <a:t>Profiles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968502"/>
            <a:ext cx="8140065" cy="51282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2418715">
              <a:lnSpc>
                <a:spcPct val="100000"/>
              </a:lnSpc>
              <a:spcBef>
                <a:spcPts val="1100"/>
              </a:spcBef>
            </a:pPr>
            <a:r>
              <a:rPr dirty="0" sz="2400">
                <a:latin typeface="Verdana"/>
                <a:cs typeface="Verdana"/>
              </a:rPr>
              <a:t>Software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Management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Best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Practices</a:t>
            </a:r>
            <a:endParaRPr sz="2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3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3200">
                <a:latin typeface="Verdana"/>
                <a:cs typeface="Verdana"/>
              </a:rPr>
              <a:t>There</a:t>
            </a:r>
            <a:r>
              <a:rPr dirty="0" sz="3200" spc="-4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is</a:t>
            </a:r>
            <a:r>
              <a:rPr dirty="0" sz="3200" spc="-45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nine</a:t>
            </a:r>
            <a:r>
              <a:rPr dirty="0" sz="3200" spc="-60">
                <a:latin typeface="Verdana"/>
                <a:cs typeface="Verdana"/>
              </a:rPr>
              <a:t> </a:t>
            </a:r>
            <a:r>
              <a:rPr dirty="0" sz="3200">
                <a:latin typeface="Verdana"/>
                <a:cs typeface="Verdana"/>
              </a:rPr>
              <a:t>best</a:t>
            </a:r>
            <a:r>
              <a:rPr dirty="0" sz="3200" spc="-45">
                <a:latin typeface="Verdana"/>
                <a:cs typeface="Verdana"/>
              </a:rPr>
              <a:t> </a:t>
            </a:r>
            <a:r>
              <a:rPr dirty="0" sz="3200" spc="-10">
                <a:latin typeface="Verdana"/>
                <a:cs typeface="Verdana"/>
              </a:rPr>
              <a:t>practices:</a:t>
            </a:r>
            <a:endParaRPr sz="32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Formal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risk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Agreement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Formal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inspections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 spc="-20">
                <a:latin typeface="Verdana"/>
                <a:cs typeface="Verdana"/>
              </a:rPr>
              <a:t>Metric-</a:t>
            </a:r>
            <a:r>
              <a:rPr dirty="0" sz="2400">
                <a:latin typeface="Verdana"/>
                <a:cs typeface="Verdana"/>
              </a:rPr>
              <a:t>based</a:t>
            </a:r>
            <a:r>
              <a:rPr dirty="0" sz="2400" spc="-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scheduling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and</a:t>
            </a:r>
            <a:r>
              <a:rPr dirty="0" sz="2400" spc="-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Binary</a:t>
            </a:r>
            <a:r>
              <a:rPr dirty="0" sz="2400" spc="-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quality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gates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at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inch-</a:t>
            </a:r>
            <a:r>
              <a:rPr dirty="0" sz="2400">
                <a:latin typeface="Verdana"/>
                <a:cs typeface="Verdana"/>
              </a:rPr>
              <a:t>pebble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level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 spc="-20">
                <a:latin typeface="Verdana"/>
                <a:cs typeface="Verdana"/>
              </a:rPr>
              <a:t>Program-</a:t>
            </a:r>
            <a:r>
              <a:rPr dirty="0" sz="2400">
                <a:latin typeface="Verdana"/>
                <a:cs typeface="Verdana"/>
              </a:rPr>
              <a:t>wide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visibility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progress</a:t>
            </a:r>
            <a:r>
              <a:rPr dirty="0" sz="2400" spc="-5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versus</a:t>
            </a:r>
            <a:r>
              <a:rPr dirty="0" sz="2400" spc="-6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plan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Defect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tracking</a:t>
            </a:r>
            <a:r>
              <a:rPr dirty="0" sz="2400" spc="-7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against</a:t>
            </a:r>
            <a:r>
              <a:rPr dirty="0" sz="2400" spc="-8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quality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targets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80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>
                <a:latin typeface="Verdana"/>
                <a:cs typeface="Verdana"/>
              </a:rPr>
              <a:t>Configuration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management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575"/>
              </a:spcBef>
              <a:buClr>
                <a:srgbClr val="CC0000"/>
              </a:buClr>
              <a:buAutoNum type="arabicParenR"/>
              <a:tabLst>
                <a:tab pos="920750" algn="l"/>
              </a:tabLst>
            </a:pPr>
            <a:r>
              <a:rPr dirty="0" sz="2400" spc="-20">
                <a:latin typeface="Verdana"/>
                <a:cs typeface="Verdana"/>
              </a:rPr>
              <a:t>People-</a:t>
            </a:r>
            <a:r>
              <a:rPr dirty="0" sz="2400">
                <a:latin typeface="Verdana"/>
                <a:cs typeface="Verdana"/>
              </a:rPr>
              <a:t>aware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management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accountability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063" rIns="0" bIns="0" rtlCol="0" vert="horz">
            <a:spAutoFit/>
          </a:bodyPr>
          <a:lstStyle/>
          <a:p>
            <a:pPr algn="ctr" marL="1308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Next-</a:t>
            </a:r>
            <a:r>
              <a:rPr dirty="0"/>
              <a:t>Generation</a:t>
            </a:r>
            <a:r>
              <a:rPr dirty="0" spc="-55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 spc="-10"/>
              <a:t>Economics</a:t>
            </a:r>
          </a:p>
          <a:p>
            <a:pPr algn="ctr" marL="133985">
              <a:lnSpc>
                <a:spcPct val="100000"/>
              </a:lnSpc>
              <a:spcBef>
                <a:spcPts val="5"/>
              </a:spcBef>
            </a:pPr>
            <a:r>
              <a:rPr dirty="0" spc="-20" b="0">
                <a:latin typeface="Verdana"/>
                <a:cs typeface="Verdana"/>
              </a:rPr>
              <a:t>Next-</a:t>
            </a:r>
            <a:r>
              <a:rPr dirty="0" b="0">
                <a:latin typeface="Verdana"/>
                <a:cs typeface="Verdana"/>
              </a:rPr>
              <a:t>Generation</a:t>
            </a:r>
            <a:r>
              <a:rPr dirty="0" spc="-2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Cost</a:t>
            </a:r>
            <a:r>
              <a:rPr dirty="0" spc="-4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83994" y="1860930"/>
            <a:ext cx="8258175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Software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experts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hold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widely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varying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opinions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about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software </a:t>
            </a:r>
            <a:r>
              <a:rPr dirty="0" sz="1800">
                <a:latin typeface="Verdana"/>
                <a:cs typeface="Verdana"/>
              </a:rPr>
              <a:t>economics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manifestation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software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cost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estimation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models: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5803900" algn="l"/>
              </a:tabLst>
            </a:pPr>
            <a:r>
              <a:rPr dirty="0" sz="1800" b="1" i="1">
                <a:latin typeface="Verdana"/>
                <a:cs typeface="Verdana"/>
              </a:rPr>
              <a:t>source</a:t>
            </a:r>
            <a:r>
              <a:rPr dirty="0" sz="1800" spc="-4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lines</a:t>
            </a:r>
            <a:r>
              <a:rPr dirty="0" sz="1800" spc="-5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of</a:t>
            </a:r>
            <a:r>
              <a:rPr dirty="0" sz="1800" spc="-55" b="1" i="1">
                <a:latin typeface="Verdana"/>
                <a:cs typeface="Verdana"/>
              </a:rPr>
              <a:t> </a:t>
            </a:r>
            <a:r>
              <a:rPr dirty="0" sz="1800" spc="-20" b="1" i="1">
                <a:latin typeface="Verdana"/>
                <a:cs typeface="Verdana"/>
              </a:rPr>
              <a:t>code</a:t>
            </a:r>
            <a:r>
              <a:rPr dirty="0" sz="1800" b="1" i="1">
                <a:latin typeface="Verdana"/>
                <a:cs typeface="Verdana"/>
              </a:rPr>
              <a:t>	function</a:t>
            </a:r>
            <a:r>
              <a:rPr dirty="0" sz="1800" spc="-70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points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88794" y="3201161"/>
            <a:ext cx="15741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latin typeface="Verdana"/>
                <a:cs typeface="Verdana"/>
              </a:rPr>
              <a:t>productivity measures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36394" y="3994480"/>
            <a:ext cx="201358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8575">
              <a:lnSpc>
                <a:spcPct val="100000"/>
              </a:lnSpc>
              <a:spcBef>
                <a:spcPts val="100"/>
              </a:spcBef>
            </a:pPr>
            <a:r>
              <a:rPr dirty="0" sz="1800" spc="-20" b="1" i="1">
                <a:latin typeface="Verdana"/>
                <a:cs typeface="Verdana"/>
              </a:rPr>
              <a:t>Java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dirty="0" sz="1800" spc="-20" b="1" i="1">
                <a:latin typeface="Verdana"/>
                <a:cs typeface="Verdana"/>
              </a:rPr>
              <a:t>object-</a:t>
            </a:r>
            <a:r>
              <a:rPr dirty="0" sz="1800" spc="-10" b="1" i="1">
                <a:latin typeface="Verdana"/>
                <a:cs typeface="Verdana"/>
              </a:rPr>
              <a:t>oriented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47229" y="3232784"/>
            <a:ext cx="2702560" cy="1519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0" marR="673100" indent="154940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latin typeface="Verdana"/>
                <a:cs typeface="Verdana"/>
              </a:rPr>
              <a:t>quality measures</a:t>
            </a:r>
            <a:endParaRPr sz="1800">
              <a:latin typeface="Verdana"/>
              <a:cs typeface="Verdana"/>
            </a:endParaRPr>
          </a:p>
          <a:p>
            <a:pPr algn="ctr" marR="125730">
              <a:lnSpc>
                <a:spcPct val="100000"/>
              </a:lnSpc>
              <a:spcBef>
                <a:spcPts val="1680"/>
              </a:spcBef>
            </a:pPr>
            <a:r>
              <a:rPr dirty="0" sz="1800" spc="-25" b="1" i="1"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1800" b="1" i="1">
                <a:latin typeface="Verdana"/>
                <a:cs typeface="Verdana"/>
              </a:rPr>
              <a:t>functionally</a:t>
            </a:r>
            <a:r>
              <a:rPr dirty="0" sz="1800" spc="-100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oriented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10200" y="3505200"/>
            <a:ext cx="1295400" cy="367665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508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dirty="0" sz="1800" spc="-10" b="1" i="1">
                <a:latin typeface="Verdana"/>
                <a:cs typeface="Verdana"/>
              </a:rPr>
              <a:t>VERSUS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489830" y="2883789"/>
            <a:ext cx="1149985" cy="622300"/>
          </a:xfrm>
          <a:custGeom>
            <a:avLst/>
            <a:gdLst/>
            <a:ahLst/>
            <a:cxnLst/>
            <a:rect l="l" t="t" r="r" b="b"/>
            <a:pathLst>
              <a:path w="1149985" h="622300">
                <a:moveTo>
                  <a:pt x="1067374" y="594479"/>
                </a:moveTo>
                <a:lnTo>
                  <a:pt x="1053973" y="619633"/>
                </a:lnTo>
                <a:lnTo>
                  <a:pt x="1149731" y="622173"/>
                </a:lnTo>
                <a:lnTo>
                  <a:pt x="1134841" y="601218"/>
                </a:lnTo>
                <a:lnTo>
                  <a:pt x="1080008" y="601218"/>
                </a:lnTo>
                <a:lnTo>
                  <a:pt x="1067374" y="594479"/>
                </a:lnTo>
                <a:close/>
              </a:path>
              <a:path w="1149985" h="622300">
                <a:moveTo>
                  <a:pt x="1080837" y="569208"/>
                </a:moveTo>
                <a:lnTo>
                  <a:pt x="1067374" y="594479"/>
                </a:lnTo>
                <a:lnTo>
                  <a:pt x="1080008" y="601218"/>
                </a:lnTo>
                <a:lnTo>
                  <a:pt x="1093470" y="575945"/>
                </a:lnTo>
                <a:lnTo>
                  <a:pt x="1080837" y="569208"/>
                </a:lnTo>
                <a:close/>
              </a:path>
              <a:path w="1149985" h="622300">
                <a:moveTo>
                  <a:pt x="1094232" y="544068"/>
                </a:moveTo>
                <a:lnTo>
                  <a:pt x="1080837" y="569208"/>
                </a:lnTo>
                <a:lnTo>
                  <a:pt x="1093470" y="575945"/>
                </a:lnTo>
                <a:lnTo>
                  <a:pt x="1080008" y="601218"/>
                </a:lnTo>
                <a:lnTo>
                  <a:pt x="1134841" y="601218"/>
                </a:lnTo>
                <a:lnTo>
                  <a:pt x="1094232" y="544068"/>
                </a:lnTo>
                <a:close/>
              </a:path>
              <a:path w="1149985" h="622300">
                <a:moveTo>
                  <a:pt x="13462" y="0"/>
                </a:moveTo>
                <a:lnTo>
                  <a:pt x="0" y="25146"/>
                </a:lnTo>
                <a:lnTo>
                  <a:pt x="1067374" y="594479"/>
                </a:lnTo>
                <a:lnTo>
                  <a:pt x="1080837" y="569208"/>
                </a:lnTo>
                <a:lnTo>
                  <a:pt x="13462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546595" y="2820161"/>
            <a:ext cx="1150620" cy="698500"/>
          </a:xfrm>
          <a:custGeom>
            <a:avLst/>
            <a:gdLst/>
            <a:ahLst/>
            <a:cxnLst/>
            <a:rect l="l" t="t" r="r" b="b"/>
            <a:pathLst>
              <a:path w="1150620" h="698500">
                <a:moveTo>
                  <a:pt x="1069540" y="31858"/>
                </a:moveTo>
                <a:lnTo>
                  <a:pt x="0" y="673608"/>
                </a:lnTo>
                <a:lnTo>
                  <a:pt x="14731" y="697991"/>
                </a:lnTo>
                <a:lnTo>
                  <a:pt x="1084240" y="56387"/>
                </a:lnTo>
                <a:lnTo>
                  <a:pt x="1069540" y="31858"/>
                </a:lnTo>
                <a:close/>
              </a:path>
              <a:path w="1150620" h="698500">
                <a:moveTo>
                  <a:pt x="1134782" y="24511"/>
                </a:moveTo>
                <a:lnTo>
                  <a:pt x="1081785" y="24511"/>
                </a:lnTo>
                <a:lnTo>
                  <a:pt x="1096518" y="49022"/>
                </a:lnTo>
                <a:lnTo>
                  <a:pt x="1084240" y="56387"/>
                </a:lnTo>
                <a:lnTo>
                  <a:pt x="1098930" y="80899"/>
                </a:lnTo>
                <a:lnTo>
                  <a:pt x="1134782" y="24511"/>
                </a:lnTo>
                <a:close/>
              </a:path>
              <a:path w="1150620" h="698500">
                <a:moveTo>
                  <a:pt x="1081785" y="24511"/>
                </a:moveTo>
                <a:lnTo>
                  <a:pt x="1069540" y="31858"/>
                </a:lnTo>
                <a:lnTo>
                  <a:pt x="1084240" y="56387"/>
                </a:lnTo>
                <a:lnTo>
                  <a:pt x="1096518" y="49022"/>
                </a:lnTo>
                <a:lnTo>
                  <a:pt x="1081785" y="24511"/>
                </a:lnTo>
                <a:close/>
              </a:path>
              <a:path w="1150620" h="698500">
                <a:moveTo>
                  <a:pt x="1150365" y="0"/>
                </a:moveTo>
                <a:lnTo>
                  <a:pt x="1054861" y="7365"/>
                </a:lnTo>
                <a:lnTo>
                  <a:pt x="1069540" y="31858"/>
                </a:lnTo>
                <a:lnTo>
                  <a:pt x="1081785" y="24511"/>
                </a:lnTo>
                <a:lnTo>
                  <a:pt x="1134782" y="24511"/>
                </a:lnTo>
                <a:lnTo>
                  <a:pt x="115036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10761" y="3615435"/>
            <a:ext cx="1600200" cy="85725"/>
          </a:xfrm>
          <a:custGeom>
            <a:avLst/>
            <a:gdLst/>
            <a:ahLst/>
            <a:cxnLst/>
            <a:rect l="l" t="t" r="r" b="b"/>
            <a:pathLst>
              <a:path w="1600200" h="85725">
                <a:moveTo>
                  <a:pt x="1514475" y="0"/>
                </a:moveTo>
                <a:lnTo>
                  <a:pt x="1514475" y="85725"/>
                </a:lnTo>
                <a:lnTo>
                  <a:pt x="1571709" y="57150"/>
                </a:lnTo>
                <a:lnTo>
                  <a:pt x="1528699" y="57150"/>
                </a:lnTo>
                <a:lnTo>
                  <a:pt x="1528699" y="28575"/>
                </a:lnTo>
                <a:lnTo>
                  <a:pt x="1571540" y="28575"/>
                </a:lnTo>
                <a:lnTo>
                  <a:pt x="1514475" y="0"/>
                </a:lnTo>
                <a:close/>
              </a:path>
              <a:path w="1600200" h="85725">
                <a:moveTo>
                  <a:pt x="1514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14475" y="57150"/>
                </a:lnTo>
                <a:lnTo>
                  <a:pt x="1514475" y="28575"/>
                </a:lnTo>
                <a:close/>
              </a:path>
              <a:path w="1600200" h="85725">
                <a:moveTo>
                  <a:pt x="1571540" y="28575"/>
                </a:moveTo>
                <a:lnTo>
                  <a:pt x="1528699" y="28575"/>
                </a:lnTo>
                <a:lnTo>
                  <a:pt x="1528699" y="57150"/>
                </a:lnTo>
                <a:lnTo>
                  <a:pt x="1571709" y="57150"/>
                </a:lnTo>
                <a:lnTo>
                  <a:pt x="1600200" y="42925"/>
                </a:lnTo>
                <a:lnTo>
                  <a:pt x="1571540" y="28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706361" y="3615435"/>
            <a:ext cx="1600200" cy="85725"/>
          </a:xfrm>
          <a:custGeom>
            <a:avLst/>
            <a:gdLst/>
            <a:ahLst/>
            <a:cxnLst/>
            <a:rect l="l" t="t" r="r" b="b"/>
            <a:pathLst>
              <a:path w="1600200" h="85725">
                <a:moveTo>
                  <a:pt x="1514475" y="0"/>
                </a:moveTo>
                <a:lnTo>
                  <a:pt x="1514475" y="85725"/>
                </a:lnTo>
                <a:lnTo>
                  <a:pt x="1571709" y="57150"/>
                </a:lnTo>
                <a:lnTo>
                  <a:pt x="1528699" y="57150"/>
                </a:lnTo>
                <a:lnTo>
                  <a:pt x="1528699" y="28575"/>
                </a:lnTo>
                <a:lnTo>
                  <a:pt x="1571540" y="28575"/>
                </a:lnTo>
                <a:lnTo>
                  <a:pt x="1514475" y="0"/>
                </a:lnTo>
                <a:close/>
              </a:path>
              <a:path w="1600200" h="85725">
                <a:moveTo>
                  <a:pt x="1514475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514475" y="57150"/>
                </a:lnTo>
                <a:lnTo>
                  <a:pt x="1514475" y="28575"/>
                </a:lnTo>
                <a:close/>
              </a:path>
              <a:path w="1600200" h="85725">
                <a:moveTo>
                  <a:pt x="1571540" y="28575"/>
                </a:moveTo>
                <a:lnTo>
                  <a:pt x="1528699" y="28575"/>
                </a:lnTo>
                <a:lnTo>
                  <a:pt x="1528699" y="57150"/>
                </a:lnTo>
                <a:lnTo>
                  <a:pt x="1571709" y="57150"/>
                </a:lnTo>
                <a:lnTo>
                  <a:pt x="1600200" y="42925"/>
                </a:lnTo>
                <a:lnTo>
                  <a:pt x="1571540" y="28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3503167" y="3785489"/>
            <a:ext cx="1984375" cy="876300"/>
            <a:chOff x="3503167" y="3785489"/>
            <a:chExt cx="1984375" cy="876300"/>
          </a:xfrm>
        </p:grpSpPr>
        <p:sp>
          <p:nvSpPr>
            <p:cNvPr id="13" name="object 13" descr=""/>
            <p:cNvSpPr/>
            <p:nvPr/>
          </p:nvSpPr>
          <p:spPr>
            <a:xfrm>
              <a:off x="3503167" y="3785489"/>
              <a:ext cx="1908175" cy="420370"/>
            </a:xfrm>
            <a:custGeom>
              <a:avLst/>
              <a:gdLst/>
              <a:ahLst/>
              <a:cxnLst/>
              <a:rect l="l" t="t" r="r" b="b"/>
              <a:pathLst>
                <a:path w="1908175" h="420370">
                  <a:moveTo>
                    <a:pt x="1820934" y="28065"/>
                  </a:moveTo>
                  <a:lnTo>
                    <a:pt x="0" y="392303"/>
                  </a:lnTo>
                  <a:lnTo>
                    <a:pt x="5587" y="420243"/>
                  </a:lnTo>
                  <a:lnTo>
                    <a:pt x="1826530" y="56130"/>
                  </a:lnTo>
                  <a:lnTo>
                    <a:pt x="1820934" y="28065"/>
                  </a:lnTo>
                  <a:close/>
                </a:path>
                <a:path w="1908175" h="420370">
                  <a:moveTo>
                    <a:pt x="1907794" y="25273"/>
                  </a:moveTo>
                  <a:lnTo>
                    <a:pt x="1834896" y="25273"/>
                  </a:lnTo>
                  <a:lnTo>
                    <a:pt x="1840484" y="53340"/>
                  </a:lnTo>
                  <a:lnTo>
                    <a:pt x="1826530" y="56130"/>
                  </a:lnTo>
                  <a:lnTo>
                    <a:pt x="1832102" y="84074"/>
                  </a:lnTo>
                  <a:lnTo>
                    <a:pt x="1907794" y="25273"/>
                  </a:lnTo>
                  <a:close/>
                </a:path>
                <a:path w="1908175" h="420370">
                  <a:moveTo>
                    <a:pt x="1834896" y="25273"/>
                  </a:moveTo>
                  <a:lnTo>
                    <a:pt x="1820934" y="28065"/>
                  </a:lnTo>
                  <a:lnTo>
                    <a:pt x="1826530" y="56130"/>
                  </a:lnTo>
                  <a:lnTo>
                    <a:pt x="1840484" y="53340"/>
                  </a:lnTo>
                  <a:lnTo>
                    <a:pt x="1834896" y="25273"/>
                  </a:lnTo>
                  <a:close/>
                </a:path>
                <a:path w="1908175" h="420370">
                  <a:moveTo>
                    <a:pt x="1815338" y="0"/>
                  </a:moveTo>
                  <a:lnTo>
                    <a:pt x="1820934" y="28065"/>
                  </a:lnTo>
                  <a:lnTo>
                    <a:pt x="1834896" y="25273"/>
                  </a:lnTo>
                  <a:lnTo>
                    <a:pt x="1907794" y="25273"/>
                  </a:lnTo>
                  <a:lnTo>
                    <a:pt x="1815338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60976" y="3963162"/>
              <a:ext cx="1226185" cy="698500"/>
            </a:xfrm>
            <a:custGeom>
              <a:avLst/>
              <a:gdLst/>
              <a:ahLst/>
              <a:cxnLst/>
              <a:rect l="l" t="t" r="r" b="b"/>
              <a:pathLst>
                <a:path w="1226185" h="698500">
                  <a:moveTo>
                    <a:pt x="1144466" y="29638"/>
                  </a:moveTo>
                  <a:lnTo>
                    <a:pt x="0" y="673354"/>
                  </a:lnTo>
                  <a:lnTo>
                    <a:pt x="13970" y="698245"/>
                  </a:lnTo>
                  <a:lnTo>
                    <a:pt x="1158468" y="54512"/>
                  </a:lnTo>
                  <a:lnTo>
                    <a:pt x="1144466" y="29638"/>
                  </a:lnTo>
                  <a:close/>
                </a:path>
                <a:path w="1226185" h="698500">
                  <a:moveTo>
                    <a:pt x="1210885" y="22606"/>
                  </a:moveTo>
                  <a:lnTo>
                    <a:pt x="1156970" y="22606"/>
                  </a:lnTo>
                  <a:lnTo>
                    <a:pt x="1170939" y="47498"/>
                  </a:lnTo>
                  <a:lnTo>
                    <a:pt x="1158468" y="54512"/>
                  </a:lnTo>
                  <a:lnTo>
                    <a:pt x="1172464" y="79375"/>
                  </a:lnTo>
                  <a:lnTo>
                    <a:pt x="1210885" y="22606"/>
                  </a:lnTo>
                  <a:close/>
                </a:path>
                <a:path w="1226185" h="698500">
                  <a:moveTo>
                    <a:pt x="1156970" y="22606"/>
                  </a:moveTo>
                  <a:lnTo>
                    <a:pt x="1144466" y="29638"/>
                  </a:lnTo>
                  <a:lnTo>
                    <a:pt x="1158468" y="54512"/>
                  </a:lnTo>
                  <a:lnTo>
                    <a:pt x="1170939" y="47498"/>
                  </a:lnTo>
                  <a:lnTo>
                    <a:pt x="1156970" y="22606"/>
                  </a:lnTo>
                  <a:close/>
                </a:path>
                <a:path w="1226185" h="698500">
                  <a:moveTo>
                    <a:pt x="1226185" y="0"/>
                  </a:moveTo>
                  <a:lnTo>
                    <a:pt x="1130427" y="4699"/>
                  </a:lnTo>
                  <a:lnTo>
                    <a:pt x="1144466" y="29638"/>
                  </a:lnTo>
                  <a:lnTo>
                    <a:pt x="1156970" y="22606"/>
                  </a:lnTo>
                  <a:lnTo>
                    <a:pt x="1210885" y="22606"/>
                  </a:lnTo>
                  <a:lnTo>
                    <a:pt x="1226185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6318630" y="3796665"/>
            <a:ext cx="2140585" cy="776605"/>
            <a:chOff x="6318630" y="3796665"/>
            <a:chExt cx="2140585" cy="776605"/>
          </a:xfrm>
        </p:grpSpPr>
        <p:sp>
          <p:nvSpPr>
            <p:cNvPr id="16" name="object 16" descr=""/>
            <p:cNvSpPr/>
            <p:nvPr/>
          </p:nvSpPr>
          <p:spPr>
            <a:xfrm>
              <a:off x="6703948" y="3796665"/>
              <a:ext cx="1755139" cy="346710"/>
            </a:xfrm>
            <a:custGeom>
              <a:avLst/>
              <a:gdLst/>
              <a:ahLst/>
              <a:cxnLst/>
              <a:rect l="l" t="t" r="r" b="b"/>
              <a:pathLst>
                <a:path w="1755140" h="346710">
                  <a:moveTo>
                    <a:pt x="1668117" y="318219"/>
                  </a:moveTo>
                  <a:lnTo>
                    <a:pt x="1663192" y="346456"/>
                  </a:lnTo>
                  <a:lnTo>
                    <a:pt x="1749089" y="320675"/>
                  </a:lnTo>
                  <a:lnTo>
                    <a:pt x="1682242" y="320675"/>
                  </a:lnTo>
                  <a:lnTo>
                    <a:pt x="1668117" y="318219"/>
                  </a:lnTo>
                  <a:close/>
                </a:path>
                <a:path w="1755140" h="346710">
                  <a:moveTo>
                    <a:pt x="1673011" y="290163"/>
                  </a:moveTo>
                  <a:lnTo>
                    <a:pt x="1668117" y="318219"/>
                  </a:lnTo>
                  <a:lnTo>
                    <a:pt x="1682242" y="320675"/>
                  </a:lnTo>
                  <a:lnTo>
                    <a:pt x="1687068" y="292608"/>
                  </a:lnTo>
                  <a:lnTo>
                    <a:pt x="1673011" y="290163"/>
                  </a:lnTo>
                  <a:close/>
                </a:path>
                <a:path w="1755140" h="346710">
                  <a:moveTo>
                    <a:pt x="1677924" y="262001"/>
                  </a:moveTo>
                  <a:lnTo>
                    <a:pt x="1673011" y="290163"/>
                  </a:lnTo>
                  <a:lnTo>
                    <a:pt x="1687068" y="292608"/>
                  </a:lnTo>
                  <a:lnTo>
                    <a:pt x="1682242" y="320675"/>
                  </a:lnTo>
                  <a:lnTo>
                    <a:pt x="1749089" y="320675"/>
                  </a:lnTo>
                  <a:lnTo>
                    <a:pt x="1755012" y="318897"/>
                  </a:lnTo>
                  <a:lnTo>
                    <a:pt x="1677924" y="262001"/>
                  </a:lnTo>
                  <a:close/>
                </a:path>
                <a:path w="1755140" h="346710">
                  <a:moveTo>
                    <a:pt x="4825" y="0"/>
                  </a:moveTo>
                  <a:lnTo>
                    <a:pt x="0" y="28193"/>
                  </a:lnTo>
                  <a:lnTo>
                    <a:pt x="1668117" y="318219"/>
                  </a:lnTo>
                  <a:lnTo>
                    <a:pt x="1673011" y="290163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0080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318630" y="3950589"/>
              <a:ext cx="1149985" cy="622300"/>
            </a:xfrm>
            <a:custGeom>
              <a:avLst/>
              <a:gdLst/>
              <a:ahLst/>
              <a:cxnLst/>
              <a:rect l="l" t="t" r="r" b="b"/>
              <a:pathLst>
                <a:path w="1149984" h="622300">
                  <a:moveTo>
                    <a:pt x="1067374" y="594479"/>
                  </a:moveTo>
                  <a:lnTo>
                    <a:pt x="1053973" y="619633"/>
                  </a:lnTo>
                  <a:lnTo>
                    <a:pt x="1149730" y="622173"/>
                  </a:lnTo>
                  <a:lnTo>
                    <a:pt x="1134841" y="601218"/>
                  </a:lnTo>
                  <a:lnTo>
                    <a:pt x="1080008" y="601218"/>
                  </a:lnTo>
                  <a:lnTo>
                    <a:pt x="1067374" y="594479"/>
                  </a:lnTo>
                  <a:close/>
                </a:path>
                <a:path w="1149984" h="622300">
                  <a:moveTo>
                    <a:pt x="1080837" y="569208"/>
                  </a:moveTo>
                  <a:lnTo>
                    <a:pt x="1067374" y="594479"/>
                  </a:lnTo>
                  <a:lnTo>
                    <a:pt x="1080008" y="601218"/>
                  </a:lnTo>
                  <a:lnTo>
                    <a:pt x="1093470" y="575944"/>
                  </a:lnTo>
                  <a:lnTo>
                    <a:pt x="1080837" y="569208"/>
                  </a:lnTo>
                  <a:close/>
                </a:path>
                <a:path w="1149984" h="622300">
                  <a:moveTo>
                    <a:pt x="1094232" y="544068"/>
                  </a:moveTo>
                  <a:lnTo>
                    <a:pt x="1080837" y="569208"/>
                  </a:lnTo>
                  <a:lnTo>
                    <a:pt x="1093470" y="575944"/>
                  </a:lnTo>
                  <a:lnTo>
                    <a:pt x="1080008" y="601218"/>
                  </a:lnTo>
                  <a:lnTo>
                    <a:pt x="1134841" y="601218"/>
                  </a:lnTo>
                  <a:lnTo>
                    <a:pt x="1094232" y="544068"/>
                  </a:lnTo>
                  <a:close/>
                </a:path>
                <a:path w="1149984" h="622300">
                  <a:moveTo>
                    <a:pt x="13462" y="0"/>
                  </a:moveTo>
                  <a:lnTo>
                    <a:pt x="0" y="25146"/>
                  </a:lnTo>
                  <a:lnTo>
                    <a:pt x="1067374" y="594479"/>
                  </a:lnTo>
                  <a:lnTo>
                    <a:pt x="1080837" y="569208"/>
                  </a:lnTo>
                  <a:lnTo>
                    <a:pt x="13462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99591" y="5061966"/>
            <a:ext cx="1059307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9875" marR="1805939" indent="-342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"/>
              <a:tabLst>
                <a:tab pos="1585595" algn="l"/>
              </a:tabLst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difficult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improve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empirical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estimation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models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while </a:t>
            </a:r>
            <a:r>
              <a:rPr dirty="0" sz="1800" spc="-1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project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models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noisy</a:t>
            </a:r>
            <a:endParaRPr sz="1800">
              <a:latin typeface="Verdana"/>
              <a:cs typeface="Verdana"/>
            </a:endParaRPr>
          </a:p>
          <a:p>
            <a:pPr marL="160210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highly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uncorrelated,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based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1602105" algn="l"/>
                <a:tab pos="10579735" algn="l"/>
              </a:tabLst>
            </a:pPr>
            <a:r>
              <a:rPr dirty="0" u="sng" sz="18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	and</a:t>
            </a:r>
            <a:r>
              <a:rPr dirty="0" u="sng" sz="1800" spc="-55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technology</a:t>
            </a:r>
            <a:r>
              <a:rPr dirty="0" u="sng" sz="1800" spc="-4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foundations.</a:t>
            </a:r>
            <a:r>
              <a:rPr dirty="0" u="sng" sz="180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	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5923" rIns="0" bIns="0" rtlCol="0" vert="horz">
            <a:spAutoFit/>
          </a:bodyPr>
          <a:lstStyle/>
          <a:p>
            <a:pPr marL="516890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"/>
              <a:tabLst>
                <a:tab pos="516890" algn="l"/>
              </a:tabLst>
            </a:pPr>
            <a:r>
              <a:rPr dirty="0"/>
              <a:t>Some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today’s</a:t>
            </a:r>
            <a:r>
              <a:rPr dirty="0" spc="-35"/>
              <a:t> </a:t>
            </a:r>
            <a:r>
              <a:rPr dirty="0"/>
              <a:t>popular</a:t>
            </a:r>
            <a:r>
              <a:rPr dirty="0" spc="-30"/>
              <a:t> </a:t>
            </a:r>
            <a:r>
              <a:rPr dirty="0"/>
              <a:t>software</a:t>
            </a:r>
            <a:r>
              <a:rPr dirty="0" spc="-60"/>
              <a:t> </a:t>
            </a:r>
            <a:r>
              <a:rPr dirty="0"/>
              <a:t>cost</a:t>
            </a:r>
            <a:r>
              <a:rPr dirty="0" spc="-40"/>
              <a:t> </a:t>
            </a:r>
            <a:r>
              <a:rPr dirty="0"/>
              <a:t>models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well</a:t>
            </a:r>
            <a:r>
              <a:rPr dirty="0" spc="-25"/>
              <a:t> </a:t>
            </a:r>
            <a:r>
              <a:rPr dirty="0"/>
              <a:t>matched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25"/>
              <a:t> an</a:t>
            </a:r>
          </a:p>
          <a:p>
            <a:pPr marL="516890">
              <a:lnSpc>
                <a:spcPct val="100000"/>
              </a:lnSpc>
            </a:pPr>
            <a:r>
              <a:rPr dirty="0"/>
              <a:t>iterative</a:t>
            </a:r>
            <a:r>
              <a:rPr dirty="0" spc="-15"/>
              <a:t> </a:t>
            </a:r>
            <a:r>
              <a:rPr dirty="0"/>
              <a:t>software</a:t>
            </a:r>
            <a:r>
              <a:rPr dirty="0" spc="-45"/>
              <a:t> </a:t>
            </a:r>
            <a:r>
              <a:rPr dirty="0"/>
              <a:t>process</a:t>
            </a:r>
            <a:r>
              <a:rPr dirty="0" spc="-20"/>
              <a:t> </a:t>
            </a:r>
            <a:r>
              <a:rPr dirty="0"/>
              <a:t>focused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10"/>
              <a:t>architecture-</a:t>
            </a:r>
            <a:r>
              <a:rPr dirty="0"/>
              <a:t>first</a:t>
            </a:r>
            <a:r>
              <a:rPr dirty="0" spc="-45"/>
              <a:t> </a:t>
            </a:r>
            <a:r>
              <a:rPr dirty="0" spc="-10"/>
              <a:t>approach</a:t>
            </a:r>
          </a:p>
          <a:p>
            <a:pPr marL="516890" indent="-469265">
              <a:lnSpc>
                <a:spcPct val="1000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"/>
              <a:tabLst>
                <a:tab pos="516890" algn="l"/>
              </a:tabLst>
            </a:pPr>
            <a:r>
              <a:rPr dirty="0"/>
              <a:t>Many</a:t>
            </a:r>
            <a:r>
              <a:rPr dirty="0" spc="-40"/>
              <a:t> </a:t>
            </a:r>
            <a:r>
              <a:rPr dirty="0"/>
              <a:t>cost</a:t>
            </a:r>
            <a:r>
              <a:rPr dirty="0" spc="-45"/>
              <a:t> </a:t>
            </a:r>
            <a:r>
              <a:rPr dirty="0"/>
              <a:t>estimators</a:t>
            </a:r>
            <a:r>
              <a:rPr dirty="0" spc="-3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still</a:t>
            </a:r>
            <a:r>
              <a:rPr dirty="0" spc="-15"/>
              <a:t> </a:t>
            </a:r>
            <a:r>
              <a:rPr dirty="0"/>
              <a:t>using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conventional</a:t>
            </a:r>
            <a:r>
              <a:rPr dirty="0" spc="-50"/>
              <a:t> </a:t>
            </a:r>
            <a:r>
              <a:rPr dirty="0"/>
              <a:t>process</a:t>
            </a:r>
            <a:r>
              <a:rPr dirty="0" spc="-40"/>
              <a:t> </a:t>
            </a:r>
            <a:r>
              <a:rPr dirty="0"/>
              <a:t>experience</a:t>
            </a:r>
            <a:r>
              <a:rPr dirty="0" spc="-45"/>
              <a:t> </a:t>
            </a:r>
            <a:r>
              <a:rPr dirty="0" spc="-20"/>
              <a:t>base</a:t>
            </a:r>
          </a:p>
          <a:p>
            <a:pPr marL="516890">
              <a:lnSpc>
                <a:spcPct val="100000"/>
              </a:lnSpc>
            </a:pPr>
            <a:r>
              <a:rPr dirty="0"/>
              <a:t>to</a:t>
            </a:r>
            <a:r>
              <a:rPr dirty="0" spc="-50"/>
              <a:t> </a:t>
            </a:r>
            <a:r>
              <a:rPr dirty="0"/>
              <a:t>estimate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modern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 spc="-10"/>
              <a:t>profile</a:t>
            </a:r>
          </a:p>
          <a:p>
            <a:pPr marL="516890" marR="87630" indent="-469900">
              <a:lnSpc>
                <a:spcPct val="100000"/>
              </a:lnSpc>
              <a:spcBef>
                <a:spcPts val="484"/>
              </a:spcBef>
              <a:buClr>
                <a:srgbClr val="CC0000"/>
              </a:buClr>
              <a:buFont typeface="Wingdings"/>
              <a:buChar char=""/>
              <a:tabLst>
                <a:tab pos="516890" algn="l"/>
              </a:tabLst>
            </a:pP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next-</a:t>
            </a:r>
            <a:r>
              <a:rPr dirty="0"/>
              <a:t>generation</a:t>
            </a:r>
            <a:r>
              <a:rPr dirty="0" spc="-65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/>
              <a:t>cost</a:t>
            </a:r>
            <a:r>
              <a:rPr dirty="0" spc="-50"/>
              <a:t> </a:t>
            </a:r>
            <a:r>
              <a:rPr dirty="0"/>
              <a:t>model</a:t>
            </a:r>
            <a:r>
              <a:rPr dirty="0" spc="-25"/>
              <a:t> </a:t>
            </a:r>
            <a:r>
              <a:rPr dirty="0"/>
              <a:t>should</a:t>
            </a:r>
            <a:r>
              <a:rPr dirty="0" spc="-55"/>
              <a:t> </a:t>
            </a:r>
            <a:r>
              <a:rPr dirty="0"/>
              <a:t>explicitly separate</a:t>
            </a:r>
            <a:r>
              <a:rPr dirty="0" spc="-60"/>
              <a:t> </a:t>
            </a:r>
            <a:r>
              <a:rPr dirty="0" spc="-10"/>
              <a:t>architectural </a:t>
            </a:r>
            <a:r>
              <a:rPr dirty="0"/>
              <a:t>engineering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application</a:t>
            </a:r>
            <a:r>
              <a:rPr dirty="0" spc="-5"/>
              <a:t> </a:t>
            </a:r>
            <a:r>
              <a:rPr dirty="0"/>
              <a:t>production,</a:t>
            </a:r>
            <a:r>
              <a:rPr dirty="0" spc="-25"/>
              <a:t> </a:t>
            </a:r>
            <a:r>
              <a:rPr dirty="0"/>
              <a:t>just</a:t>
            </a:r>
            <a:r>
              <a:rPr dirty="0" spc="-35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15"/>
              <a:t> </a:t>
            </a:r>
            <a:r>
              <a:rPr dirty="0" spc="-10"/>
              <a:t>architecture-</a:t>
            </a:r>
            <a:r>
              <a:rPr dirty="0"/>
              <a:t>first</a:t>
            </a:r>
            <a:r>
              <a:rPr dirty="0" spc="-45"/>
              <a:t> </a:t>
            </a:r>
            <a:r>
              <a:rPr dirty="0" spc="-10"/>
              <a:t>process does.</a:t>
            </a:r>
          </a:p>
          <a:p>
            <a:pPr marL="516890" marR="1125855" indent="-469900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Font typeface="Wingdings"/>
              <a:buChar char=""/>
              <a:tabLst>
                <a:tab pos="516890" algn="l"/>
              </a:tabLst>
            </a:pPr>
            <a:r>
              <a:rPr dirty="0"/>
              <a:t>Two</a:t>
            </a:r>
            <a:r>
              <a:rPr dirty="0" spc="-40"/>
              <a:t> </a:t>
            </a:r>
            <a:r>
              <a:rPr dirty="0"/>
              <a:t>major</a:t>
            </a:r>
            <a:r>
              <a:rPr dirty="0" spc="-25"/>
              <a:t> </a:t>
            </a:r>
            <a:r>
              <a:rPr dirty="0"/>
              <a:t>improvements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10"/>
              <a:t>next-</a:t>
            </a:r>
            <a:r>
              <a:rPr dirty="0"/>
              <a:t>generation</a:t>
            </a:r>
            <a:r>
              <a:rPr dirty="0" spc="-55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/>
              <a:t>cost</a:t>
            </a:r>
            <a:r>
              <a:rPr dirty="0" spc="-50"/>
              <a:t> </a:t>
            </a:r>
            <a:r>
              <a:rPr dirty="0" spc="-10"/>
              <a:t>estimation models:</a:t>
            </a:r>
          </a:p>
          <a:p>
            <a:pPr lvl="1" marL="955675" marR="424180" indent="-437515">
              <a:lnSpc>
                <a:spcPct val="100000"/>
              </a:lnSpc>
              <a:spcBef>
                <a:spcPts val="440"/>
              </a:spcBef>
              <a:buClr>
                <a:srgbClr val="CC0000"/>
              </a:buClr>
              <a:buFont typeface="Wingdings"/>
              <a:buChar char=""/>
              <a:tabLst>
                <a:tab pos="955675" algn="l"/>
              </a:tabLst>
            </a:pPr>
            <a:r>
              <a:rPr dirty="0" sz="1800">
                <a:latin typeface="Verdana"/>
                <a:cs typeface="Verdana"/>
              </a:rPr>
              <a:t>Separation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engineering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stage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production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stage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force </a:t>
            </a:r>
            <a:r>
              <a:rPr dirty="0" sz="1800">
                <a:latin typeface="Verdana"/>
                <a:cs typeface="Verdana"/>
              </a:rPr>
              <a:t>estimators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differentiate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architectural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scale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implementation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lvl="1" marL="955675" marR="54610" indent="-437515">
              <a:lnSpc>
                <a:spcPct val="100000"/>
              </a:lnSpc>
              <a:spcBef>
                <a:spcPts val="434"/>
              </a:spcBef>
              <a:buClr>
                <a:srgbClr val="CC0000"/>
              </a:buClr>
              <a:buFont typeface="Wingdings"/>
              <a:buChar char=""/>
              <a:tabLst>
                <a:tab pos="955675" algn="l"/>
              </a:tabLst>
            </a:pPr>
            <a:r>
              <a:rPr dirty="0" sz="1800">
                <a:latin typeface="Verdana"/>
                <a:cs typeface="Verdana"/>
              </a:rPr>
              <a:t>Rigorous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design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notations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UML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offer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opportunity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units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measure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scale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standardized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therefore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automated</a:t>
            </a:r>
            <a:r>
              <a:rPr dirty="0" sz="1800" spc="-25">
                <a:latin typeface="Verdana"/>
                <a:cs typeface="Verdana"/>
              </a:rPr>
              <a:t> and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955675" algn="l"/>
                <a:tab pos="10579735" algn="l"/>
              </a:tabLst>
            </a:pPr>
            <a:r>
              <a:rPr dirty="0" u="sng" sz="1800">
                <a:uFill>
                  <a:solidFill>
                    <a:srgbClr val="CC0000"/>
                  </a:solidFill>
                </a:uFill>
              </a:rPr>
              <a:t>	</a:t>
            </a:r>
            <a:r>
              <a:rPr dirty="0" u="sng" sz="1800" spc="-10">
                <a:uFill>
                  <a:solidFill>
                    <a:srgbClr val="CC0000"/>
                  </a:solidFill>
                </a:uFill>
              </a:rPr>
              <a:t>tracked.</a:t>
            </a:r>
            <a:r>
              <a:rPr dirty="0" u="sng" sz="1800">
                <a:uFill>
                  <a:solidFill>
                    <a:srgbClr val="CC0000"/>
                  </a:solidFill>
                </a:uFill>
              </a:rPr>
              <a:t>	</a:t>
            </a:r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8063" rIns="0" bIns="0" rtlCol="0" vert="horz">
            <a:spAutoFit/>
          </a:bodyPr>
          <a:lstStyle/>
          <a:p>
            <a:pPr algn="ctr" marL="1308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Next-</a:t>
            </a:r>
            <a:r>
              <a:rPr dirty="0"/>
              <a:t>Generation</a:t>
            </a:r>
            <a:r>
              <a:rPr dirty="0" spc="-55"/>
              <a:t> </a:t>
            </a:r>
            <a:r>
              <a:rPr dirty="0"/>
              <a:t>Software</a:t>
            </a:r>
            <a:r>
              <a:rPr dirty="0" spc="-70"/>
              <a:t> </a:t>
            </a:r>
            <a:r>
              <a:rPr dirty="0" spc="-10"/>
              <a:t>Economics</a:t>
            </a:r>
          </a:p>
          <a:p>
            <a:pPr algn="ctr" marL="133985">
              <a:lnSpc>
                <a:spcPct val="100000"/>
              </a:lnSpc>
              <a:spcBef>
                <a:spcPts val="5"/>
              </a:spcBef>
            </a:pPr>
            <a:r>
              <a:rPr dirty="0" spc="-20" b="0">
                <a:latin typeface="Verdana"/>
                <a:cs typeface="Verdana"/>
              </a:rPr>
              <a:t>Next-</a:t>
            </a:r>
            <a:r>
              <a:rPr dirty="0" b="0">
                <a:latin typeface="Verdana"/>
                <a:cs typeface="Verdana"/>
              </a:rPr>
              <a:t>Generation</a:t>
            </a:r>
            <a:r>
              <a:rPr dirty="0" spc="-2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Cost</a:t>
            </a:r>
            <a:r>
              <a:rPr dirty="0" spc="-4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Models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4903" y="3459556"/>
            <a:ext cx="26974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0">
                <a:latin typeface="Verdana"/>
                <a:cs typeface="Verdana"/>
              </a:rPr>
              <a:t>Thank</a:t>
            </a:r>
            <a:r>
              <a:rPr dirty="0" sz="4000" spc="-114" b="0">
                <a:latin typeface="Verdana"/>
                <a:cs typeface="Verdana"/>
              </a:rPr>
              <a:t> </a:t>
            </a:r>
            <a:r>
              <a:rPr dirty="0" sz="4000" spc="-25" b="0">
                <a:latin typeface="Verdana"/>
                <a:cs typeface="Verdana"/>
              </a:rPr>
              <a:t>you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2291" y="1746250"/>
            <a:ext cx="10567670" cy="4598670"/>
            <a:chOff x="812291" y="1746250"/>
            <a:chExt cx="10567670" cy="4598670"/>
          </a:xfrm>
        </p:grpSpPr>
        <p:sp>
          <p:nvSpPr>
            <p:cNvPr id="3" name="object 3" descr=""/>
            <p:cNvSpPr/>
            <p:nvPr/>
          </p:nvSpPr>
          <p:spPr>
            <a:xfrm>
              <a:off x="812291" y="6172200"/>
              <a:ext cx="9269095" cy="0"/>
            </a:xfrm>
            <a:custGeom>
              <a:avLst/>
              <a:gdLst/>
              <a:ahLst/>
              <a:cxnLst/>
              <a:rect l="l" t="t" r="r" b="b"/>
              <a:pathLst>
                <a:path w="9269095" h="0">
                  <a:moveTo>
                    <a:pt x="0" y="0"/>
                  </a:moveTo>
                  <a:lnTo>
                    <a:pt x="9268967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7250" y="1746250"/>
              <a:ext cx="9252458" cy="459867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3798" y="1034542"/>
            <a:ext cx="25457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45"/>
              <a:t> </a:t>
            </a:r>
            <a:r>
              <a:rPr dirty="0" sz="2800"/>
              <a:t>Old</a:t>
            </a:r>
            <a:r>
              <a:rPr dirty="0" sz="2800" spc="-50"/>
              <a:t> </a:t>
            </a:r>
            <a:r>
              <a:rPr dirty="0" sz="2800" spc="-25"/>
              <a:t>Way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7528306" y="1161034"/>
            <a:ext cx="2602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The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Waterfall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8915" y="3860749"/>
            <a:ext cx="5738495" cy="8204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2000" spc="-10" b="1" i="1">
                <a:latin typeface="Verdana"/>
                <a:cs typeface="Verdana"/>
              </a:rPr>
              <a:t>Drawbacks</a:t>
            </a:r>
            <a:endParaRPr sz="20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spcBef>
                <a:spcPts val="1689"/>
              </a:spcBef>
              <a:buClr>
                <a:srgbClr val="CC0000"/>
              </a:buClr>
              <a:buFont typeface="Wingdings"/>
              <a:buChar char=""/>
              <a:tabLst>
                <a:tab pos="481965" algn="l"/>
              </a:tabLst>
            </a:pPr>
            <a:r>
              <a:rPr dirty="0" sz="1800">
                <a:latin typeface="Verdana"/>
                <a:cs typeface="Verdana"/>
              </a:rPr>
              <a:t>Protracted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integration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&amp;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late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design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breakage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8915" y="4655311"/>
            <a:ext cx="60090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265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"/>
              <a:tabLst>
                <a:tab pos="481965" algn="l"/>
              </a:tabLst>
            </a:pPr>
            <a:r>
              <a:rPr dirty="0" sz="1800">
                <a:latin typeface="Verdana"/>
                <a:cs typeface="Verdana"/>
              </a:rPr>
              <a:t>Late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risk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resolution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481965" algn="l"/>
              </a:tabLst>
            </a:pPr>
            <a:r>
              <a:rPr dirty="0" sz="1800">
                <a:latin typeface="Verdana"/>
                <a:cs typeface="Verdana"/>
              </a:rPr>
              <a:t>Requirements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driven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functional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decomposition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481965" algn="l"/>
              </a:tabLst>
            </a:pPr>
            <a:r>
              <a:rPr dirty="0" sz="1800">
                <a:latin typeface="Verdana"/>
                <a:cs typeface="Verdana"/>
              </a:rPr>
              <a:t>Adversarial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stakeholder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relationships</a:t>
            </a:r>
            <a:endParaRPr sz="18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Clr>
                <a:srgbClr val="CC0000"/>
              </a:buClr>
              <a:buFont typeface="Wingdings"/>
              <a:buChar char=""/>
              <a:tabLst>
                <a:tab pos="481965" algn="l"/>
              </a:tabLst>
            </a:pPr>
            <a:r>
              <a:rPr dirty="0" sz="1800">
                <a:latin typeface="Verdana"/>
                <a:cs typeface="Verdana"/>
              </a:rPr>
              <a:t>Focus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document 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review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meetings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11722" y="3776598"/>
            <a:ext cx="7588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Program design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39482" y="4530978"/>
            <a:ext cx="637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Coding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026400" y="5209489"/>
            <a:ext cx="6451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Testing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834373" y="5758078"/>
            <a:ext cx="1102995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Maintenance</a:t>
            </a:r>
            <a:endParaRPr sz="14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</a:rPr>
              <a:t>and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reliance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42185" y="1825879"/>
            <a:ext cx="3314700" cy="1680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164715" indent="249554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System 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400">
              <a:latin typeface="Arial"/>
              <a:cs typeface="Arial"/>
            </a:endParaRPr>
          </a:p>
          <a:p>
            <a:pPr algn="ctr" marL="201930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latin typeface="Arial"/>
                <a:cs typeface="Arial"/>
              </a:rPr>
              <a:t>Software</a:t>
            </a:r>
            <a:endParaRPr sz="1400">
              <a:latin typeface="Arial"/>
              <a:cs typeface="Arial"/>
            </a:endParaRPr>
          </a:p>
          <a:p>
            <a:pPr algn="ctr" marL="20193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requirements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4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</a:pPr>
            <a:r>
              <a:rPr dirty="0" sz="1400" spc="-10" b="1">
                <a:latin typeface="Arial"/>
                <a:cs typeface="Arial"/>
              </a:rPr>
              <a:t>Analysis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7394" y="996442"/>
            <a:ext cx="2544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55"/>
              <a:t> </a:t>
            </a:r>
            <a:r>
              <a:rPr dirty="0" sz="2800"/>
              <a:t>Old</a:t>
            </a:r>
            <a:r>
              <a:rPr dirty="0" sz="2800" spc="-50"/>
              <a:t> </a:t>
            </a:r>
            <a:r>
              <a:rPr dirty="0" sz="2800" spc="-25"/>
              <a:t>Way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4880864" y="1122934"/>
            <a:ext cx="6409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Conventional</a:t>
            </a:r>
            <a:r>
              <a:rPr dirty="0" sz="1800" spc="-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Software</a:t>
            </a:r>
            <a:r>
              <a:rPr dirty="0" sz="1800" spc="-1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Management</a:t>
            </a:r>
            <a:r>
              <a:rPr dirty="0" sz="1800" spc="-14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Performance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5616" y="1632330"/>
            <a:ext cx="9828530" cy="4549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marR="73660" indent="-4572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1)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Finding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fixing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problem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after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delivery </a:t>
            </a:r>
            <a:r>
              <a:rPr dirty="0" sz="2800">
                <a:latin typeface="Verdana"/>
                <a:cs typeface="Verdana"/>
              </a:rPr>
              <a:t>costs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100</a:t>
            </a:r>
            <a:r>
              <a:rPr dirty="0" sz="2800" spc="-8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times</a:t>
            </a:r>
            <a:r>
              <a:rPr dirty="0" sz="28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more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than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finding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fixing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the </a:t>
            </a:r>
            <a:r>
              <a:rPr dirty="0" sz="2800">
                <a:latin typeface="Verdana"/>
                <a:cs typeface="Verdana"/>
              </a:rPr>
              <a:t>problem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early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design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phases.</a:t>
            </a:r>
            <a:endParaRPr sz="2800">
              <a:latin typeface="Verdana"/>
              <a:cs typeface="Verdana"/>
            </a:endParaRPr>
          </a:p>
          <a:p>
            <a:pPr marL="469265" marR="139700" indent="-457200">
              <a:lnSpc>
                <a:spcPct val="100000"/>
              </a:lnSpc>
              <a:spcBef>
                <a:spcPts val="675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2)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You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can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compress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development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schedules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25%</a:t>
            </a:r>
            <a:r>
              <a:rPr dirty="0" sz="28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nominal,</a:t>
            </a:r>
            <a:r>
              <a:rPr dirty="0" sz="2800" spc="-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but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no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more.</a:t>
            </a:r>
            <a:endParaRPr sz="2800">
              <a:latin typeface="Verdana"/>
              <a:cs typeface="Verdana"/>
            </a:endParaRPr>
          </a:p>
          <a:p>
            <a:pPr marL="469265" marR="494030" indent="-457200">
              <a:lnSpc>
                <a:spcPct val="100000"/>
              </a:lnSpc>
              <a:spcBef>
                <a:spcPts val="675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3)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every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$1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you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spend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development,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you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will </a:t>
            </a:r>
            <a:r>
              <a:rPr dirty="0" sz="2800">
                <a:latin typeface="Verdana"/>
                <a:cs typeface="Verdana"/>
              </a:rPr>
              <a:t>spend</a:t>
            </a:r>
            <a:r>
              <a:rPr dirty="0" sz="2800" spc="-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$2</a:t>
            </a:r>
            <a:r>
              <a:rPr dirty="0" sz="2800" spc="-4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on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maintenance.</a:t>
            </a:r>
            <a:endParaRPr sz="2800">
              <a:latin typeface="Verdana"/>
              <a:cs typeface="Verdana"/>
            </a:endParaRPr>
          </a:p>
          <a:p>
            <a:pPr marL="469265" marR="5080" indent="-457200">
              <a:lnSpc>
                <a:spcPct val="100000"/>
              </a:lnSpc>
              <a:spcBef>
                <a:spcPts val="670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4)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development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and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maintenance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costs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are </a:t>
            </a:r>
            <a:r>
              <a:rPr dirty="0" sz="2800">
                <a:latin typeface="Verdana"/>
                <a:cs typeface="Verdana"/>
              </a:rPr>
              <a:t>primarily</a:t>
            </a:r>
            <a:r>
              <a:rPr dirty="0" sz="2800" spc="-3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function</a:t>
            </a:r>
            <a:r>
              <a:rPr dirty="0" sz="28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dirty="0" sz="2800" spc="-8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the</a:t>
            </a:r>
            <a:r>
              <a:rPr dirty="0" sz="2800" spc="-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number</a:t>
            </a:r>
            <a:r>
              <a:rPr dirty="0" sz="28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of</a:t>
            </a:r>
            <a:r>
              <a:rPr dirty="0" sz="28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source</a:t>
            </a:r>
            <a:r>
              <a:rPr dirty="0" sz="28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lines</a:t>
            </a:r>
            <a:r>
              <a:rPr dirty="0" sz="2800" spc="-6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Verdana"/>
                <a:cs typeface="Verdana"/>
              </a:rPr>
              <a:t>of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code.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4644" y="2004186"/>
            <a:ext cx="10009505" cy="389064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527685" marR="780415" indent="-515620">
              <a:lnSpc>
                <a:spcPts val="2690"/>
              </a:lnSpc>
              <a:spcBef>
                <a:spcPts val="740"/>
              </a:spcBef>
              <a:tabLst>
                <a:tab pos="52768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5)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Variations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among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people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account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for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biggest </a:t>
            </a:r>
            <a:r>
              <a:rPr dirty="0" sz="2800">
                <a:latin typeface="Verdana"/>
                <a:cs typeface="Verdana"/>
              </a:rPr>
              <a:t>differences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software</a:t>
            </a:r>
            <a:r>
              <a:rPr dirty="0" sz="2800" spc="-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productivity</a:t>
            </a:r>
            <a:r>
              <a:rPr dirty="0" sz="2800" spc="-1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469900" marR="5080" indent="-457200">
              <a:lnSpc>
                <a:spcPts val="2690"/>
              </a:lnSpc>
              <a:spcBef>
                <a:spcPts val="675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6)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overall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ratio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software</a:t>
            </a:r>
            <a:r>
              <a:rPr dirty="0" sz="2800" spc="-5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to</a:t>
            </a:r>
            <a:r>
              <a:rPr dirty="0" sz="2800" spc="-8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hardware</a:t>
            </a:r>
            <a:r>
              <a:rPr dirty="0" sz="2800" spc="-4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costs</a:t>
            </a:r>
            <a:r>
              <a:rPr dirty="0" sz="28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is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still growing.</a:t>
            </a:r>
            <a:endParaRPr sz="2800">
              <a:latin typeface="Verdana"/>
              <a:cs typeface="Verdana"/>
            </a:endParaRPr>
          </a:p>
          <a:p>
            <a:pPr marL="908685" indent="-457200">
              <a:lnSpc>
                <a:spcPts val="2880"/>
              </a:lnSpc>
              <a:spcBef>
                <a:spcPts val="20"/>
              </a:spcBef>
              <a:buClr>
                <a:srgbClr val="CC0000"/>
              </a:buClr>
              <a:buSzPct val="50000"/>
              <a:buFont typeface="Wingdings"/>
              <a:buChar char=""/>
              <a:tabLst>
                <a:tab pos="908685" algn="l"/>
              </a:tabLst>
            </a:pPr>
            <a:r>
              <a:rPr dirty="0" sz="2400">
                <a:latin typeface="Verdana"/>
                <a:cs typeface="Verdana"/>
              </a:rPr>
              <a:t>In 1955</a:t>
            </a:r>
            <a:r>
              <a:rPr dirty="0" sz="2400" spc="-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was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15:85;</a:t>
            </a:r>
            <a:r>
              <a:rPr dirty="0" sz="2400" spc="-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</a:t>
            </a:r>
            <a:r>
              <a:rPr dirty="0" sz="2400" spc="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1985,</a:t>
            </a:r>
            <a:r>
              <a:rPr dirty="0" sz="2400" spc="-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85:15.</a:t>
            </a:r>
            <a:endParaRPr sz="2400">
              <a:latin typeface="Verdana"/>
              <a:cs typeface="Verdana"/>
            </a:endParaRPr>
          </a:p>
          <a:p>
            <a:pPr marL="469900" marR="553085" indent="-457200">
              <a:lnSpc>
                <a:spcPts val="2690"/>
              </a:lnSpc>
              <a:spcBef>
                <a:spcPts val="650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7)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Only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about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15%</a:t>
            </a:r>
            <a:r>
              <a:rPr dirty="0" sz="2800" spc="-9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software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development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effort</a:t>
            </a:r>
            <a:r>
              <a:rPr dirty="0" sz="2800" spc="-9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is </a:t>
            </a:r>
            <a:r>
              <a:rPr dirty="0" sz="2800">
                <a:latin typeface="Verdana"/>
                <a:cs typeface="Verdana"/>
              </a:rPr>
              <a:t>devoted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75"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programming</a:t>
            </a:r>
            <a:r>
              <a:rPr dirty="0" sz="2800" spc="-1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8)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solidFill>
                  <a:srgbClr val="006FC0"/>
                </a:solidFill>
                <a:latin typeface="Verdana"/>
                <a:cs typeface="Verdana"/>
              </a:rPr>
              <a:t>Walkthroughs</a:t>
            </a:r>
            <a:r>
              <a:rPr dirty="0" sz="2800" spc="-1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catch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60%</a:t>
            </a:r>
            <a:r>
              <a:rPr dirty="0" sz="2800" spc="-8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errors.</a:t>
            </a:r>
            <a:endParaRPr sz="2800">
              <a:latin typeface="Verdana"/>
              <a:cs typeface="Verdana"/>
            </a:endParaRPr>
          </a:p>
          <a:p>
            <a:pPr marL="469900" marR="1606550" indent="-457200">
              <a:lnSpc>
                <a:spcPts val="2690"/>
              </a:lnSpc>
              <a:spcBef>
                <a:spcPts val="650"/>
              </a:spcBef>
              <a:tabLst>
                <a:tab pos="469265" algn="l"/>
              </a:tabLst>
            </a:pPr>
            <a:r>
              <a:rPr dirty="0" sz="1400" spc="-25">
                <a:solidFill>
                  <a:srgbClr val="CC0000"/>
                </a:solidFill>
                <a:latin typeface="Verdana"/>
                <a:cs typeface="Verdana"/>
              </a:rPr>
              <a:t>9)</a:t>
            </a:r>
            <a:r>
              <a:rPr dirty="0" sz="1400">
                <a:solidFill>
                  <a:srgbClr val="CC0000"/>
                </a:solidFill>
                <a:latin typeface="Verdana"/>
                <a:cs typeface="Verdana"/>
              </a:rPr>
              <a:t>	</a:t>
            </a:r>
            <a:r>
              <a:rPr dirty="0" sz="2800">
                <a:latin typeface="Verdana"/>
                <a:cs typeface="Verdana"/>
              </a:rPr>
              <a:t>80%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5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the</a:t>
            </a:r>
            <a:r>
              <a:rPr dirty="0" sz="2800" spc="-5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contribution</a:t>
            </a:r>
            <a:r>
              <a:rPr dirty="0" sz="2800" spc="-1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comes</a:t>
            </a:r>
            <a:r>
              <a:rPr dirty="0" sz="2800" spc="-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from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20%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 </a:t>
            </a:r>
            <a:r>
              <a:rPr dirty="0" sz="2800" spc="-10">
                <a:latin typeface="Verdana"/>
                <a:cs typeface="Verdana"/>
              </a:rPr>
              <a:t>contributors.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7394" y="996442"/>
            <a:ext cx="25444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The</a:t>
            </a:r>
            <a:r>
              <a:rPr dirty="0" sz="2800" spc="-55"/>
              <a:t> </a:t>
            </a:r>
            <a:r>
              <a:rPr dirty="0" sz="2800"/>
              <a:t>Old</a:t>
            </a:r>
            <a:r>
              <a:rPr dirty="0" sz="2800" spc="-50"/>
              <a:t> </a:t>
            </a:r>
            <a:r>
              <a:rPr dirty="0" sz="2800" spc="-25"/>
              <a:t>Way</a:t>
            </a:r>
            <a:endParaRPr sz="2800"/>
          </a:p>
        </p:txBody>
      </p:sp>
      <p:sp>
        <p:nvSpPr>
          <p:cNvPr id="5" name="object 5" descr=""/>
          <p:cNvSpPr txBox="1"/>
          <p:nvPr/>
        </p:nvSpPr>
        <p:spPr>
          <a:xfrm>
            <a:off x="4880864" y="1122934"/>
            <a:ext cx="6409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Conventional</a:t>
            </a:r>
            <a:r>
              <a:rPr dirty="0" sz="1800" spc="-1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Software</a:t>
            </a:r>
            <a:r>
              <a:rPr dirty="0" sz="1800" spc="-1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Management</a:t>
            </a:r>
            <a:r>
              <a:rPr dirty="0" sz="1800" spc="-14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Performance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6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b="0">
                <a:latin typeface="Verdana"/>
                <a:cs typeface="Verdana"/>
              </a:rPr>
              <a:t>Software</a:t>
            </a:r>
            <a:r>
              <a:rPr dirty="0" sz="3800" spc="-210" b="0">
                <a:latin typeface="Verdana"/>
                <a:cs typeface="Verdana"/>
              </a:rPr>
              <a:t> </a:t>
            </a:r>
            <a:r>
              <a:rPr dirty="0" sz="3800" spc="-10" b="0">
                <a:latin typeface="Verdana"/>
                <a:cs typeface="Verdana"/>
              </a:rPr>
              <a:t>Economics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692254"/>
            <a:ext cx="9476105" cy="4232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0695" marR="5080" indent="-468630">
              <a:lnSpc>
                <a:spcPct val="15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3000">
                <a:latin typeface="Verdana"/>
                <a:cs typeface="Verdana"/>
              </a:rPr>
              <a:t>Software</a:t>
            </a:r>
            <a:r>
              <a:rPr dirty="0" sz="3000" spc="-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economics</a:t>
            </a:r>
            <a:r>
              <a:rPr dirty="0" sz="3000" spc="-6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is</a:t>
            </a:r>
            <a:r>
              <a:rPr dirty="0" sz="3000" spc="-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study</a:t>
            </a:r>
            <a:r>
              <a:rPr dirty="0" sz="3000" spc="-6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of</a:t>
            </a:r>
            <a:r>
              <a:rPr dirty="0" sz="3000" spc="-8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how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Verdana"/>
                <a:cs typeface="Verdana"/>
              </a:rPr>
              <a:t>scarce </a:t>
            </a:r>
            <a:r>
              <a:rPr dirty="0" sz="3000" spc="-10">
                <a:solidFill>
                  <a:srgbClr val="006FC0"/>
                </a:solidFill>
                <a:latin typeface="Verdana"/>
                <a:cs typeface="Verdana"/>
              </a:rPr>
              <a:t>	</a:t>
            </a:r>
            <a:r>
              <a:rPr dirty="0" sz="3000">
                <a:solidFill>
                  <a:srgbClr val="006FC0"/>
                </a:solidFill>
                <a:latin typeface="Verdana"/>
                <a:cs typeface="Verdana"/>
              </a:rPr>
              <a:t>project</a:t>
            </a:r>
            <a:r>
              <a:rPr dirty="0" sz="3000" spc="-6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006FC0"/>
                </a:solidFill>
                <a:latin typeface="Verdana"/>
                <a:cs typeface="Verdana"/>
              </a:rPr>
              <a:t>resources</a:t>
            </a:r>
            <a:r>
              <a:rPr dirty="0" sz="3000" spc="-7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are</a:t>
            </a:r>
            <a:r>
              <a:rPr dirty="0" sz="3000" spc="-8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allocated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for</a:t>
            </a:r>
            <a:r>
              <a:rPr dirty="0" sz="3000" spc="-8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software 	projects.</a:t>
            </a:r>
            <a:endParaRPr sz="3000">
              <a:latin typeface="Verdana"/>
              <a:cs typeface="Verdana"/>
            </a:endParaRPr>
          </a:p>
          <a:p>
            <a:pPr marL="480695" marR="198120" indent="-468630">
              <a:lnSpc>
                <a:spcPct val="150000"/>
              </a:lnSpc>
              <a:spcBef>
                <a:spcPts val="72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</a:tabLst>
            </a:pPr>
            <a:r>
              <a:rPr dirty="0" sz="3000">
                <a:latin typeface="Verdana"/>
                <a:cs typeface="Verdana"/>
              </a:rPr>
              <a:t>Software</a:t>
            </a:r>
            <a:r>
              <a:rPr dirty="0" sz="3000" spc="-11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economics</a:t>
            </a:r>
            <a:r>
              <a:rPr dirty="0" sz="3000" spc="-5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helps</a:t>
            </a:r>
            <a:r>
              <a:rPr dirty="0" sz="3000" spc="-9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software</a:t>
            </a:r>
            <a:r>
              <a:rPr dirty="0" sz="3000" spc="-100">
                <a:latin typeface="Verdana"/>
                <a:cs typeface="Verdana"/>
              </a:rPr>
              <a:t> </a:t>
            </a:r>
            <a:r>
              <a:rPr dirty="0" sz="3000" spc="-10">
                <a:latin typeface="Verdana"/>
                <a:cs typeface="Verdana"/>
              </a:rPr>
              <a:t>managers </a:t>
            </a:r>
            <a:r>
              <a:rPr dirty="0" sz="3000" spc="-10">
                <a:latin typeface="Verdana"/>
                <a:cs typeface="Verdana"/>
              </a:rPr>
              <a:t>	</a:t>
            </a:r>
            <a:r>
              <a:rPr dirty="0" sz="3000">
                <a:latin typeface="Verdana"/>
                <a:cs typeface="Verdana"/>
              </a:rPr>
              <a:t>allocate</a:t>
            </a:r>
            <a:r>
              <a:rPr dirty="0" sz="3000" spc="-7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those</a:t>
            </a:r>
            <a:r>
              <a:rPr dirty="0" sz="3000" spc="-6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resources</a:t>
            </a:r>
            <a:r>
              <a:rPr dirty="0" sz="3000" spc="-7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in</a:t>
            </a:r>
            <a:r>
              <a:rPr dirty="0" sz="3000" spc="-55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the</a:t>
            </a:r>
            <a:r>
              <a:rPr dirty="0" sz="3000" spc="-60">
                <a:latin typeface="Verdana"/>
                <a:cs typeface="Verdana"/>
              </a:rPr>
              <a:t> </a:t>
            </a:r>
            <a:r>
              <a:rPr dirty="0" sz="3000">
                <a:latin typeface="Verdana"/>
                <a:cs typeface="Verdana"/>
              </a:rPr>
              <a:t>most</a:t>
            </a:r>
            <a:r>
              <a:rPr dirty="0" sz="3000" spc="-50"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006FC0"/>
                </a:solidFill>
                <a:latin typeface="Verdana"/>
                <a:cs typeface="Verdana"/>
              </a:rPr>
              <a:t>efficient </a:t>
            </a:r>
            <a:r>
              <a:rPr dirty="0" sz="3000" spc="-10">
                <a:solidFill>
                  <a:srgbClr val="006FC0"/>
                </a:solidFill>
                <a:latin typeface="Verdana"/>
                <a:cs typeface="Verdana"/>
              </a:rPr>
              <a:t>	</a:t>
            </a:r>
            <a:r>
              <a:rPr dirty="0" sz="3000" spc="-10">
                <a:latin typeface="Verdana"/>
                <a:cs typeface="Verdana"/>
              </a:rPr>
              <a:t>manner.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119" rIns="0" bIns="0" rtlCol="0" vert="horz">
            <a:spAutoFit/>
          </a:bodyPr>
          <a:lstStyle/>
          <a:p>
            <a:pPr marL="204660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Evolution</a:t>
            </a:r>
            <a:r>
              <a:rPr dirty="0" sz="2800" spc="-95"/>
              <a:t> </a:t>
            </a:r>
            <a:r>
              <a:rPr dirty="0" sz="2800"/>
              <a:t>of</a:t>
            </a:r>
            <a:r>
              <a:rPr dirty="0" sz="2800" spc="-114"/>
              <a:t> </a:t>
            </a:r>
            <a:r>
              <a:rPr dirty="0" sz="2800"/>
              <a:t>Software</a:t>
            </a:r>
            <a:r>
              <a:rPr dirty="0" sz="2800" spc="-120"/>
              <a:t> </a:t>
            </a:r>
            <a:r>
              <a:rPr dirty="0" sz="2800" spc="-10"/>
              <a:t>Economics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1710054"/>
            <a:ext cx="10459085" cy="4290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310515" indent="-469900">
              <a:lnSpc>
                <a:spcPct val="150000"/>
              </a:lnSpc>
              <a:spcBef>
                <a:spcPts val="100"/>
              </a:spcBef>
              <a:buClr>
                <a:srgbClr val="CC0000"/>
              </a:buClr>
              <a:buSzPct val="50000"/>
              <a:buFont typeface="Wingdings"/>
              <a:buChar char=""/>
              <a:tabLst>
                <a:tab pos="481965" algn="l"/>
              </a:tabLst>
            </a:pPr>
            <a:r>
              <a:rPr dirty="0" sz="2400">
                <a:latin typeface="Verdana"/>
                <a:cs typeface="Verdana"/>
              </a:rPr>
              <a:t>Most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software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cost</a:t>
            </a:r>
            <a:r>
              <a:rPr dirty="0" sz="2400" spc="-5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models</a:t>
            </a:r>
            <a:r>
              <a:rPr dirty="0" sz="2400" spc="-4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can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be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abstracted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into</a:t>
            </a:r>
            <a:r>
              <a:rPr dirty="0" sz="2400" spc="-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</a:t>
            </a:r>
            <a:r>
              <a:rPr dirty="0" sz="2400" spc="-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function</a:t>
            </a:r>
            <a:r>
              <a:rPr dirty="0" sz="2400" spc="-25">
                <a:latin typeface="Verdana"/>
                <a:cs typeface="Verdana"/>
              </a:rPr>
              <a:t> of </a:t>
            </a:r>
            <a:r>
              <a:rPr dirty="0" sz="2400">
                <a:latin typeface="Verdana"/>
                <a:cs typeface="Verdana"/>
              </a:rPr>
              <a:t>five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basic</a:t>
            </a:r>
            <a:r>
              <a:rPr dirty="0" sz="2400" spc="-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parameters:</a:t>
            </a:r>
            <a:endParaRPr sz="24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spcBef>
                <a:spcPts val="1839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Size</a:t>
            </a:r>
            <a:r>
              <a:rPr dirty="0" sz="2600" spc="-4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(typically,</a:t>
            </a:r>
            <a:r>
              <a:rPr dirty="0" sz="2600" spc="-6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number</a:t>
            </a:r>
            <a:r>
              <a:rPr dirty="0" sz="2600" spc="-1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source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instructions)</a:t>
            </a:r>
            <a:endParaRPr sz="2600">
              <a:latin typeface="Verdana"/>
              <a:cs typeface="Verdana"/>
            </a:endParaRPr>
          </a:p>
          <a:p>
            <a:pPr lvl="1" marL="920750" marR="521334" indent="-437515">
              <a:lnSpc>
                <a:spcPts val="2500"/>
              </a:lnSpc>
              <a:spcBef>
                <a:spcPts val="600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Process</a:t>
            </a:r>
            <a:r>
              <a:rPr dirty="0" sz="2600" spc="-5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(the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ability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process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1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avoid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non-</a:t>
            </a:r>
            <a:r>
              <a:rPr dirty="0" sz="2600" spc="-10">
                <a:latin typeface="Verdana"/>
                <a:cs typeface="Verdana"/>
              </a:rPr>
              <a:t>value- </a:t>
            </a:r>
            <a:r>
              <a:rPr dirty="0" sz="2600">
                <a:latin typeface="Verdana"/>
                <a:cs typeface="Verdana"/>
              </a:rPr>
              <a:t>adding</a:t>
            </a:r>
            <a:r>
              <a:rPr dirty="0" sz="2600" spc="-10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activities)</a:t>
            </a:r>
            <a:endParaRPr sz="2600">
              <a:latin typeface="Verdana"/>
              <a:cs typeface="Verdana"/>
            </a:endParaRPr>
          </a:p>
          <a:p>
            <a:pPr lvl="1" marL="920750" marR="79375" indent="-437515">
              <a:lnSpc>
                <a:spcPts val="2500"/>
              </a:lnSpc>
              <a:spcBef>
                <a:spcPts val="620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Personnel</a:t>
            </a:r>
            <a:r>
              <a:rPr dirty="0" sz="2600" spc="-7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(their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experience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with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software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development </a:t>
            </a:r>
            <a:r>
              <a:rPr dirty="0" sz="2600">
                <a:latin typeface="Verdana"/>
                <a:cs typeface="Verdana"/>
              </a:rPr>
              <a:t>issues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applications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domain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issues</a:t>
            </a:r>
            <a:r>
              <a:rPr dirty="0" sz="2600" spc="-6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of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the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project)</a:t>
            </a:r>
            <a:endParaRPr sz="2600">
              <a:latin typeface="Verdana"/>
              <a:cs typeface="Verdana"/>
            </a:endParaRPr>
          </a:p>
          <a:p>
            <a:pPr lvl="1" marL="920750" marR="5080" indent="-437515">
              <a:lnSpc>
                <a:spcPct val="80000"/>
              </a:lnSpc>
              <a:spcBef>
                <a:spcPts val="640"/>
              </a:spcBef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Environment</a:t>
            </a:r>
            <a:r>
              <a:rPr dirty="0" sz="2600" spc="-3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(tools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3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techniques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available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4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support </a:t>
            </a:r>
            <a:r>
              <a:rPr dirty="0" sz="2600">
                <a:latin typeface="Verdana"/>
                <a:cs typeface="Verdana"/>
              </a:rPr>
              <a:t>efficient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software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development</a:t>
            </a:r>
            <a:r>
              <a:rPr dirty="0" sz="2600" spc="-2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and</a:t>
            </a:r>
            <a:r>
              <a:rPr dirty="0" sz="2600" spc="-3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to</a:t>
            </a:r>
            <a:r>
              <a:rPr dirty="0" sz="2600" spc="-5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automate</a:t>
            </a:r>
            <a:r>
              <a:rPr dirty="0" sz="2600" spc="-45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process)</a:t>
            </a:r>
            <a:endParaRPr sz="2600">
              <a:latin typeface="Verdana"/>
              <a:cs typeface="Verdana"/>
            </a:endParaRPr>
          </a:p>
          <a:p>
            <a:pPr lvl="1" marL="920750" indent="-437515">
              <a:lnSpc>
                <a:spcPct val="100000"/>
              </a:lnSpc>
              <a:buClr>
                <a:srgbClr val="CC0000"/>
              </a:buClr>
              <a:buSzPct val="50000"/>
              <a:buFont typeface="Wingdings"/>
              <a:buChar char=""/>
              <a:tabLst>
                <a:tab pos="920750" algn="l"/>
              </a:tabLst>
            </a:pPr>
            <a:r>
              <a:rPr dirty="0" sz="2600">
                <a:solidFill>
                  <a:srgbClr val="006FC0"/>
                </a:solidFill>
                <a:latin typeface="Verdana"/>
                <a:cs typeface="Verdana"/>
              </a:rPr>
              <a:t>Quality</a:t>
            </a:r>
            <a:r>
              <a:rPr dirty="0" sz="2600" spc="-25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(performance,</a:t>
            </a:r>
            <a:r>
              <a:rPr dirty="0" sz="2600" spc="-65">
                <a:latin typeface="Verdana"/>
                <a:cs typeface="Verdana"/>
              </a:rPr>
              <a:t> </a:t>
            </a:r>
            <a:r>
              <a:rPr dirty="0" sz="2600">
                <a:latin typeface="Verdana"/>
                <a:cs typeface="Verdana"/>
              </a:rPr>
              <a:t>reliability,</a:t>
            </a:r>
            <a:r>
              <a:rPr dirty="0" sz="2600" spc="-70">
                <a:latin typeface="Verdana"/>
                <a:cs typeface="Verdana"/>
              </a:rPr>
              <a:t> </a:t>
            </a:r>
            <a:r>
              <a:rPr dirty="0" sz="2600" spc="-10">
                <a:latin typeface="Verdana"/>
                <a:cs typeface="Verdana"/>
              </a:rPr>
              <a:t>adaptability…)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10704" y="1752600"/>
            <a:ext cx="10570845" cy="4421505"/>
            <a:chOff x="810704" y="1752600"/>
            <a:chExt cx="10570845" cy="4421505"/>
          </a:xfrm>
        </p:grpSpPr>
        <p:sp>
          <p:nvSpPr>
            <p:cNvPr id="3" name="object 3" descr=""/>
            <p:cNvSpPr/>
            <p:nvPr/>
          </p:nvSpPr>
          <p:spPr>
            <a:xfrm>
              <a:off x="812291" y="6172200"/>
              <a:ext cx="10567670" cy="0"/>
            </a:xfrm>
            <a:custGeom>
              <a:avLst/>
              <a:gdLst/>
              <a:ahLst/>
              <a:cxnLst/>
              <a:rect l="l" t="t" r="r" b="b"/>
              <a:pathLst>
                <a:path w="10567670" h="0">
                  <a:moveTo>
                    <a:pt x="0" y="0"/>
                  </a:moveTo>
                  <a:lnTo>
                    <a:pt x="10567416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00300" y="1752599"/>
              <a:ext cx="7353300" cy="1104900"/>
            </a:xfrm>
            <a:custGeom>
              <a:avLst/>
              <a:gdLst/>
              <a:ahLst/>
              <a:cxnLst/>
              <a:rect l="l" t="t" r="r" b="b"/>
              <a:pathLst>
                <a:path w="7353300" h="1104900">
                  <a:moveTo>
                    <a:pt x="7353300" y="1066800"/>
                  </a:moveTo>
                  <a:lnTo>
                    <a:pt x="7340600" y="1060450"/>
                  </a:lnTo>
                  <a:lnTo>
                    <a:pt x="7277100" y="1028700"/>
                  </a:lnTo>
                  <a:lnTo>
                    <a:pt x="7277100" y="1060450"/>
                  </a:lnTo>
                  <a:lnTo>
                    <a:pt x="44450" y="106045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1066800"/>
                  </a:lnTo>
                  <a:lnTo>
                    <a:pt x="38100" y="1066800"/>
                  </a:lnTo>
                  <a:lnTo>
                    <a:pt x="38100" y="1073150"/>
                  </a:lnTo>
                  <a:lnTo>
                    <a:pt x="7277100" y="1073150"/>
                  </a:lnTo>
                  <a:lnTo>
                    <a:pt x="7277100" y="1104900"/>
                  </a:lnTo>
                  <a:lnTo>
                    <a:pt x="7340600" y="1073150"/>
                  </a:lnTo>
                  <a:lnTo>
                    <a:pt x="7353300" y="1066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2787" rIns="0" bIns="0" rtlCol="0" vert="horz">
            <a:spAutoFit/>
          </a:bodyPr>
          <a:lstStyle/>
          <a:p>
            <a:pPr marL="1111885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Three</a:t>
            </a:r>
            <a:r>
              <a:rPr dirty="0" sz="2800" spc="-110"/>
              <a:t> </a:t>
            </a:r>
            <a:r>
              <a:rPr dirty="0" sz="2800"/>
              <a:t>generations</a:t>
            </a:r>
            <a:r>
              <a:rPr dirty="0" sz="2800" spc="-80"/>
              <a:t> </a:t>
            </a:r>
            <a:r>
              <a:rPr dirty="0" sz="2800"/>
              <a:t>of</a:t>
            </a:r>
            <a:r>
              <a:rPr dirty="0" sz="2800" spc="-105"/>
              <a:t> </a:t>
            </a:r>
            <a:r>
              <a:rPr dirty="0" sz="2800"/>
              <a:t>software</a:t>
            </a:r>
            <a:r>
              <a:rPr dirty="0" sz="2800" spc="-100"/>
              <a:t> </a:t>
            </a:r>
            <a:r>
              <a:rPr dirty="0" sz="2800" spc="-10"/>
              <a:t>economics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1828800" y="2209800"/>
            <a:ext cx="533400" cy="381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 spc="-20">
                <a:latin typeface="Verdana"/>
                <a:cs typeface="Verdana"/>
              </a:rPr>
              <a:t>Cost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105400" y="2819400"/>
            <a:ext cx="2133600" cy="152400"/>
          </a:xfrm>
          <a:custGeom>
            <a:avLst/>
            <a:gdLst/>
            <a:ahLst/>
            <a:cxnLst/>
            <a:rect l="l" t="t" r="r" b="b"/>
            <a:pathLst>
              <a:path w="2133600" h="152400">
                <a:moveTo>
                  <a:pt x="2133600" y="0"/>
                </a:moveTo>
                <a:lnTo>
                  <a:pt x="0" y="0"/>
                </a:lnTo>
                <a:lnTo>
                  <a:pt x="0" y="152400"/>
                </a:lnTo>
                <a:lnTo>
                  <a:pt x="2133600" y="152400"/>
                </a:lnTo>
                <a:lnTo>
                  <a:pt x="2133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105400" y="2819400"/>
            <a:ext cx="2133600" cy="1524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87985">
              <a:lnSpc>
                <a:spcPts val="1200"/>
              </a:lnSpc>
            </a:pPr>
            <a:r>
              <a:rPr dirty="0" sz="1400" b="1">
                <a:latin typeface="Verdana"/>
                <a:cs typeface="Verdana"/>
              </a:rPr>
              <a:t>Software</a:t>
            </a:r>
            <a:r>
              <a:rPr dirty="0" sz="1400" spc="-45" b="1">
                <a:latin typeface="Verdana"/>
                <a:cs typeface="Verdana"/>
              </a:rPr>
              <a:t> </a:t>
            </a:r>
            <a:r>
              <a:rPr dirty="0" sz="1400" spc="-20" b="1">
                <a:latin typeface="Verdana"/>
                <a:cs typeface="Verdana"/>
              </a:rPr>
              <a:t>size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814510" y="1676400"/>
            <a:ext cx="6786880" cy="4495800"/>
            <a:chOff x="2814510" y="1676400"/>
            <a:chExt cx="6786880" cy="4495800"/>
          </a:xfrm>
        </p:grpSpPr>
        <p:sp>
          <p:nvSpPr>
            <p:cNvPr id="10" name="object 10" descr=""/>
            <p:cNvSpPr/>
            <p:nvPr/>
          </p:nvSpPr>
          <p:spPr>
            <a:xfrm>
              <a:off x="4953000" y="1676400"/>
              <a:ext cx="2895600" cy="4495800"/>
            </a:xfrm>
            <a:custGeom>
              <a:avLst/>
              <a:gdLst/>
              <a:ahLst/>
              <a:cxnLst/>
              <a:rect l="l" t="t" r="r" b="b"/>
              <a:pathLst>
                <a:path w="2895600" h="4495800">
                  <a:moveTo>
                    <a:pt x="0" y="3429000"/>
                  </a:moveTo>
                  <a:lnTo>
                    <a:pt x="0" y="4495800"/>
                  </a:lnTo>
                </a:path>
                <a:path w="2895600" h="4495800">
                  <a:moveTo>
                    <a:pt x="0" y="0"/>
                  </a:moveTo>
                  <a:lnTo>
                    <a:pt x="0" y="3200400"/>
                  </a:lnTo>
                </a:path>
                <a:path w="2895600" h="4495800">
                  <a:moveTo>
                    <a:pt x="2895600" y="3429000"/>
                  </a:moveTo>
                  <a:lnTo>
                    <a:pt x="2895600" y="4495800"/>
                  </a:lnTo>
                </a:path>
                <a:path w="2895600" h="4495800">
                  <a:moveTo>
                    <a:pt x="2895600" y="0"/>
                  </a:moveTo>
                  <a:lnTo>
                    <a:pt x="2895600" y="3200400"/>
                  </a:lnTo>
                </a:path>
              </a:pathLst>
            </a:custGeom>
            <a:ln w="762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819273" y="1828800"/>
              <a:ext cx="2439035" cy="838200"/>
            </a:xfrm>
            <a:custGeom>
              <a:avLst/>
              <a:gdLst/>
              <a:ahLst/>
              <a:cxnLst/>
              <a:rect l="l" t="t" r="r" b="b"/>
              <a:pathLst>
                <a:path w="2439035" h="838200">
                  <a:moveTo>
                    <a:pt x="0" y="838200"/>
                  </a:moveTo>
                  <a:lnTo>
                    <a:pt x="69432" y="837866"/>
                  </a:lnTo>
                  <a:lnTo>
                    <a:pt x="138383" y="836873"/>
                  </a:lnTo>
                  <a:lnTo>
                    <a:pt x="206828" y="835227"/>
                  </a:lnTo>
                  <a:lnTo>
                    <a:pt x="274740" y="832939"/>
                  </a:lnTo>
                  <a:lnTo>
                    <a:pt x="342095" y="830017"/>
                  </a:lnTo>
                  <a:lnTo>
                    <a:pt x="408865" y="826470"/>
                  </a:lnTo>
                  <a:lnTo>
                    <a:pt x="475027" y="822306"/>
                  </a:lnTo>
                  <a:lnTo>
                    <a:pt x="540553" y="817535"/>
                  </a:lnTo>
                  <a:lnTo>
                    <a:pt x="605418" y="812165"/>
                  </a:lnTo>
                  <a:lnTo>
                    <a:pt x="669597" y="806206"/>
                  </a:lnTo>
                  <a:lnTo>
                    <a:pt x="733064" y="799666"/>
                  </a:lnTo>
                  <a:lnTo>
                    <a:pt x="795792" y="792554"/>
                  </a:lnTo>
                  <a:lnTo>
                    <a:pt x="857757" y="784878"/>
                  </a:lnTo>
                  <a:lnTo>
                    <a:pt x="918932" y="776648"/>
                  </a:lnTo>
                  <a:lnTo>
                    <a:pt x="979292" y="767873"/>
                  </a:lnTo>
                  <a:lnTo>
                    <a:pt x="1038811" y="758561"/>
                  </a:lnTo>
                  <a:lnTo>
                    <a:pt x="1097463" y="748721"/>
                  </a:lnTo>
                  <a:lnTo>
                    <a:pt x="1155223" y="738362"/>
                  </a:lnTo>
                  <a:lnTo>
                    <a:pt x="1212065" y="727493"/>
                  </a:lnTo>
                  <a:lnTo>
                    <a:pt x="1267963" y="716123"/>
                  </a:lnTo>
                  <a:lnTo>
                    <a:pt x="1322891" y="704260"/>
                  </a:lnTo>
                  <a:lnTo>
                    <a:pt x="1376824" y="691914"/>
                  </a:lnTo>
                  <a:lnTo>
                    <a:pt x="1429736" y="679093"/>
                  </a:lnTo>
                  <a:lnTo>
                    <a:pt x="1481601" y="665806"/>
                  </a:lnTo>
                  <a:lnTo>
                    <a:pt x="1532394" y="652062"/>
                  </a:lnTo>
                  <a:lnTo>
                    <a:pt x="1582089" y="637870"/>
                  </a:lnTo>
                  <a:lnTo>
                    <a:pt x="1630659" y="623238"/>
                  </a:lnTo>
                  <a:lnTo>
                    <a:pt x="1678080" y="608176"/>
                  </a:lnTo>
                  <a:lnTo>
                    <a:pt x="1724326" y="592693"/>
                  </a:lnTo>
                  <a:lnTo>
                    <a:pt x="1769371" y="576796"/>
                  </a:lnTo>
                  <a:lnTo>
                    <a:pt x="1813188" y="560496"/>
                  </a:lnTo>
                  <a:lnTo>
                    <a:pt x="1855754" y="543800"/>
                  </a:lnTo>
                  <a:lnTo>
                    <a:pt x="1897040" y="526718"/>
                  </a:lnTo>
                  <a:lnTo>
                    <a:pt x="1937023" y="509259"/>
                  </a:lnTo>
                  <a:lnTo>
                    <a:pt x="1975676" y="491431"/>
                  </a:lnTo>
                  <a:lnTo>
                    <a:pt x="2012974" y="473243"/>
                  </a:lnTo>
                  <a:lnTo>
                    <a:pt x="2048891" y="454704"/>
                  </a:lnTo>
                  <a:lnTo>
                    <a:pt x="2083400" y="435823"/>
                  </a:lnTo>
                  <a:lnTo>
                    <a:pt x="2116477" y="416609"/>
                  </a:lnTo>
                  <a:lnTo>
                    <a:pt x="2178231" y="377217"/>
                  </a:lnTo>
                  <a:lnTo>
                    <a:pt x="2233945" y="336599"/>
                  </a:lnTo>
                  <a:lnTo>
                    <a:pt x="2283414" y="294824"/>
                  </a:lnTo>
                  <a:lnTo>
                    <a:pt x="2326432" y="251964"/>
                  </a:lnTo>
                  <a:lnTo>
                    <a:pt x="2362793" y="208090"/>
                  </a:lnTo>
                  <a:lnTo>
                    <a:pt x="2392292" y="163272"/>
                  </a:lnTo>
                  <a:lnTo>
                    <a:pt x="2414723" y="117581"/>
                  </a:lnTo>
                  <a:lnTo>
                    <a:pt x="2429880" y="71088"/>
                  </a:lnTo>
                  <a:lnTo>
                    <a:pt x="2437557" y="23864"/>
                  </a:lnTo>
                  <a:lnTo>
                    <a:pt x="2438527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9700" y="17526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48200" y="2411730"/>
              <a:ext cx="838200" cy="255270"/>
            </a:xfrm>
            <a:custGeom>
              <a:avLst/>
              <a:gdLst/>
              <a:ahLst/>
              <a:cxnLst/>
              <a:rect l="l" t="t" r="r" b="b"/>
              <a:pathLst>
                <a:path w="838200" h="255269">
                  <a:moveTo>
                    <a:pt x="0" y="255270"/>
                  </a:moveTo>
                  <a:lnTo>
                    <a:pt x="59000" y="254361"/>
                  </a:lnTo>
                  <a:lnTo>
                    <a:pt x="117291" y="251662"/>
                  </a:lnTo>
                  <a:lnTo>
                    <a:pt x="174730" y="247217"/>
                  </a:lnTo>
                  <a:lnTo>
                    <a:pt x="231177" y="241068"/>
                  </a:lnTo>
                  <a:lnTo>
                    <a:pt x="286490" y="233258"/>
                  </a:lnTo>
                  <a:lnTo>
                    <a:pt x="340529" y="223830"/>
                  </a:lnTo>
                  <a:lnTo>
                    <a:pt x="393152" y="212826"/>
                  </a:lnTo>
                  <a:lnTo>
                    <a:pt x="444217" y="200288"/>
                  </a:lnTo>
                  <a:lnTo>
                    <a:pt x="493585" y="186261"/>
                  </a:lnTo>
                  <a:lnTo>
                    <a:pt x="541114" y="170786"/>
                  </a:lnTo>
                  <a:lnTo>
                    <a:pt x="586662" y="153906"/>
                  </a:lnTo>
                  <a:lnTo>
                    <a:pt x="630089" y="135664"/>
                  </a:lnTo>
                  <a:lnTo>
                    <a:pt x="671253" y="116102"/>
                  </a:lnTo>
                  <a:lnTo>
                    <a:pt x="710014" y="95264"/>
                  </a:lnTo>
                  <a:lnTo>
                    <a:pt x="746230" y="73192"/>
                  </a:lnTo>
                  <a:lnTo>
                    <a:pt x="779761" y="49929"/>
                  </a:lnTo>
                  <a:lnTo>
                    <a:pt x="810464" y="25517"/>
                  </a:lnTo>
                  <a:lnTo>
                    <a:pt x="83820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40933" y="2181145"/>
              <a:ext cx="1021715" cy="266700"/>
            </a:xfrm>
            <a:custGeom>
              <a:avLst/>
              <a:gdLst/>
              <a:ahLst/>
              <a:cxnLst/>
              <a:rect l="l" t="t" r="r" b="b"/>
              <a:pathLst>
                <a:path w="1021714" h="266700">
                  <a:moveTo>
                    <a:pt x="1021588" y="4397"/>
                  </a:moveTo>
                  <a:lnTo>
                    <a:pt x="975039" y="1708"/>
                  </a:lnTo>
                  <a:lnTo>
                    <a:pt x="927923" y="244"/>
                  </a:lnTo>
                  <a:lnTo>
                    <a:pt x="880348" y="0"/>
                  </a:lnTo>
                  <a:lnTo>
                    <a:pt x="832423" y="973"/>
                  </a:lnTo>
                  <a:lnTo>
                    <a:pt x="784259" y="3159"/>
                  </a:lnTo>
                  <a:lnTo>
                    <a:pt x="735964" y="6556"/>
                  </a:lnTo>
                  <a:lnTo>
                    <a:pt x="677865" y="12287"/>
                  </a:lnTo>
                  <a:lnTo>
                    <a:pt x="620638" y="19679"/>
                  </a:lnTo>
                  <a:lnTo>
                    <a:pt x="564443" y="28676"/>
                  </a:lnTo>
                  <a:lnTo>
                    <a:pt x="509438" y="39223"/>
                  </a:lnTo>
                  <a:lnTo>
                    <a:pt x="455783" y="51262"/>
                  </a:lnTo>
                  <a:lnTo>
                    <a:pt x="403635" y="64737"/>
                  </a:lnTo>
                  <a:lnTo>
                    <a:pt x="353154" y="79593"/>
                  </a:lnTo>
                  <a:lnTo>
                    <a:pt x="304498" y="95773"/>
                  </a:lnTo>
                  <a:lnTo>
                    <a:pt x="257826" y="113222"/>
                  </a:lnTo>
                  <a:lnTo>
                    <a:pt x="213296" y="131882"/>
                  </a:lnTo>
                  <a:lnTo>
                    <a:pt x="171068" y="151697"/>
                  </a:lnTo>
                  <a:lnTo>
                    <a:pt x="131300" y="172612"/>
                  </a:lnTo>
                  <a:lnTo>
                    <a:pt x="94150" y="194571"/>
                  </a:lnTo>
                  <a:lnTo>
                    <a:pt x="59778" y="217516"/>
                  </a:lnTo>
                  <a:lnTo>
                    <a:pt x="28341" y="241393"/>
                  </a:lnTo>
                  <a:lnTo>
                    <a:pt x="0" y="2661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53124" y="1752600"/>
              <a:ext cx="1090930" cy="439420"/>
            </a:xfrm>
            <a:custGeom>
              <a:avLst/>
              <a:gdLst/>
              <a:ahLst/>
              <a:cxnLst/>
              <a:rect l="l" t="t" r="r" b="b"/>
              <a:pathLst>
                <a:path w="1090929" h="439419">
                  <a:moveTo>
                    <a:pt x="0" y="438912"/>
                  </a:moveTo>
                  <a:lnTo>
                    <a:pt x="73731" y="431728"/>
                  </a:lnTo>
                  <a:lnTo>
                    <a:pt x="145576" y="423504"/>
                  </a:lnTo>
                  <a:lnTo>
                    <a:pt x="215454" y="414273"/>
                  </a:lnTo>
                  <a:lnTo>
                    <a:pt x="283282" y="404068"/>
                  </a:lnTo>
                  <a:lnTo>
                    <a:pt x="348978" y="392922"/>
                  </a:lnTo>
                  <a:lnTo>
                    <a:pt x="412460" y="380868"/>
                  </a:lnTo>
                  <a:lnTo>
                    <a:pt x="473645" y="367939"/>
                  </a:lnTo>
                  <a:lnTo>
                    <a:pt x="532452" y="354168"/>
                  </a:lnTo>
                  <a:lnTo>
                    <a:pt x="588799" y="339589"/>
                  </a:lnTo>
                  <a:lnTo>
                    <a:pt x="642603" y="324233"/>
                  </a:lnTo>
                  <a:lnTo>
                    <a:pt x="693783" y="308135"/>
                  </a:lnTo>
                  <a:lnTo>
                    <a:pt x="742255" y="291328"/>
                  </a:lnTo>
                  <a:lnTo>
                    <a:pt x="787939" y="273843"/>
                  </a:lnTo>
                  <a:lnTo>
                    <a:pt x="830752" y="255715"/>
                  </a:lnTo>
                  <a:lnTo>
                    <a:pt x="870612" y="236977"/>
                  </a:lnTo>
                  <a:lnTo>
                    <a:pt x="907436" y="217660"/>
                  </a:lnTo>
                  <a:lnTo>
                    <a:pt x="941143" y="197799"/>
                  </a:lnTo>
                  <a:lnTo>
                    <a:pt x="998876" y="156576"/>
                  </a:lnTo>
                  <a:lnTo>
                    <a:pt x="1043155" y="113572"/>
                  </a:lnTo>
                  <a:lnTo>
                    <a:pt x="1073322" y="69050"/>
                  </a:lnTo>
                  <a:lnTo>
                    <a:pt x="1088720" y="23274"/>
                  </a:lnTo>
                  <a:lnTo>
                    <a:pt x="109067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05700" y="16764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43473" y="2057400"/>
              <a:ext cx="3629025" cy="609600"/>
            </a:xfrm>
            <a:custGeom>
              <a:avLst/>
              <a:gdLst/>
              <a:ahLst/>
              <a:cxnLst/>
              <a:rect l="l" t="t" r="r" b="b"/>
              <a:pathLst>
                <a:path w="3629025" h="609600">
                  <a:moveTo>
                    <a:pt x="0" y="609600"/>
                  </a:moveTo>
                  <a:lnTo>
                    <a:pt x="72033" y="609420"/>
                  </a:lnTo>
                  <a:lnTo>
                    <a:pt x="143627" y="608883"/>
                  </a:lnTo>
                  <a:lnTo>
                    <a:pt x="214752" y="607994"/>
                  </a:lnTo>
                  <a:lnTo>
                    <a:pt x="285380" y="606757"/>
                  </a:lnTo>
                  <a:lnTo>
                    <a:pt x="355481" y="605176"/>
                  </a:lnTo>
                  <a:lnTo>
                    <a:pt x="425026" y="603257"/>
                  </a:lnTo>
                  <a:lnTo>
                    <a:pt x="493986" y="601002"/>
                  </a:lnTo>
                  <a:lnTo>
                    <a:pt x="562331" y="598418"/>
                  </a:lnTo>
                  <a:lnTo>
                    <a:pt x="630033" y="595508"/>
                  </a:lnTo>
                  <a:lnTo>
                    <a:pt x="697063" y="592276"/>
                  </a:lnTo>
                  <a:lnTo>
                    <a:pt x="763391" y="588728"/>
                  </a:lnTo>
                  <a:lnTo>
                    <a:pt x="828988" y="584868"/>
                  </a:lnTo>
                  <a:lnTo>
                    <a:pt x="893826" y="580699"/>
                  </a:lnTo>
                  <a:lnTo>
                    <a:pt x="957874" y="576227"/>
                  </a:lnTo>
                  <a:lnTo>
                    <a:pt x="1021104" y="571456"/>
                  </a:lnTo>
                  <a:lnTo>
                    <a:pt x="1083487" y="566390"/>
                  </a:lnTo>
                  <a:lnTo>
                    <a:pt x="1144993" y="561034"/>
                  </a:lnTo>
                  <a:lnTo>
                    <a:pt x="1205593" y="555393"/>
                  </a:lnTo>
                  <a:lnTo>
                    <a:pt x="1265259" y="549470"/>
                  </a:lnTo>
                  <a:lnTo>
                    <a:pt x="1323961" y="543270"/>
                  </a:lnTo>
                  <a:lnTo>
                    <a:pt x="1381671" y="536798"/>
                  </a:lnTo>
                  <a:lnTo>
                    <a:pt x="1438358" y="530058"/>
                  </a:lnTo>
                  <a:lnTo>
                    <a:pt x="1493993" y="523054"/>
                  </a:lnTo>
                  <a:lnTo>
                    <a:pt x="1548549" y="515791"/>
                  </a:lnTo>
                  <a:lnTo>
                    <a:pt x="1601994" y="508274"/>
                  </a:lnTo>
                  <a:lnTo>
                    <a:pt x="1654302" y="500507"/>
                  </a:lnTo>
                  <a:lnTo>
                    <a:pt x="1705441" y="492493"/>
                  </a:lnTo>
                  <a:lnTo>
                    <a:pt x="1755383" y="484239"/>
                  </a:lnTo>
                  <a:lnTo>
                    <a:pt x="1804100" y="475747"/>
                  </a:lnTo>
                  <a:lnTo>
                    <a:pt x="1851561" y="467024"/>
                  </a:lnTo>
                  <a:lnTo>
                    <a:pt x="1897737" y="458072"/>
                  </a:lnTo>
                  <a:lnTo>
                    <a:pt x="1942601" y="448897"/>
                  </a:lnTo>
                  <a:lnTo>
                    <a:pt x="1986121" y="439502"/>
                  </a:lnTo>
                  <a:lnTo>
                    <a:pt x="2028270" y="429893"/>
                  </a:lnTo>
                  <a:lnTo>
                    <a:pt x="2069019" y="420074"/>
                  </a:lnTo>
                  <a:lnTo>
                    <a:pt x="2108337" y="410049"/>
                  </a:lnTo>
                  <a:lnTo>
                    <a:pt x="2146196" y="399823"/>
                  </a:lnTo>
                  <a:lnTo>
                    <a:pt x="2217420" y="378785"/>
                  </a:lnTo>
                  <a:lnTo>
                    <a:pt x="2282457" y="356995"/>
                  </a:lnTo>
                  <a:lnTo>
                    <a:pt x="2341076" y="334488"/>
                  </a:lnTo>
                  <a:lnTo>
                    <a:pt x="2393042" y="311301"/>
                  </a:lnTo>
                  <a:lnTo>
                    <a:pt x="2438123" y="287468"/>
                  </a:lnTo>
                  <a:lnTo>
                    <a:pt x="2476085" y="263026"/>
                  </a:lnTo>
                  <a:lnTo>
                    <a:pt x="2506696" y="238010"/>
                  </a:lnTo>
                  <a:lnTo>
                    <a:pt x="2519172" y="225298"/>
                  </a:lnTo>
                </a:path>
                <a:path w="3629025" h="609600">
                  <a:moveTo>
                    <a:pt x="3628771" y="0"/>
                  </a:moveTo>
                  <a:lnTo>
                    <a:pt x="3559654" y="552"/>
                  </a:lnTo>
                  <a:lnTo>
                    <a:pt x="3491476" y="2191"/>
                  </a:lnTo>
                  <a:lnTo>
                    <a:pt x="3424370" y="4888"/>
                  </a:lnTo>
                  <a:lnTo>
                    <a:pt x="3358472" y="8614"/>
                  </a:lnTo>
                  <a:lnTo>
                    <a:pt x="3293916" y="13341"/>
                  </a:lnTo>
                  <a:lnTo>
                    <a:pt x="3230837" y="19040"/>
                  </a:lnTo>
                  <a:lnTo>
                    <a:pt x="3169368" y="25682"/>
                  </a:lnTo>
                  <a:lnTo>
                    <a:pt x="3109645" y="33240"/>
                  </a:lnTo>
                  <a:lnTo>
                    <a:pt x="3051801" y="41684"/>
                  </a:lnTo>
                  <a:lnTo>
                    <a:pt x="2995972" y="50985"/>
                  </a:lnTo>
                  <a:lnTo>
                    <a:pt x="2942292" y="61116"/>
                  </a:lnTo>
                  <a:lnTo>
                    <a:pt x="2890896" y="72048"/>
                  </a:lnTo>
                  <a:lnTo>
                    <a:pt x="2841918" y="83752"/>
                  </a:lnTo>
                  <a:lnTo>
                    <a:pt x="2795492" y="96200"/>
                  </a:lnTo>
                  <a:lnTo>
                    <a:pt x="2751754" y="109363"/>
                  </a:lnTo>
                  <a:lnTo>
                    <a:pt x="2710837" y="123212"/>
                  </a:lnTo>
                  <a:lnTo>
                    <a:pt x="2672877" y="137719"/>
                  </a:lnTo>
                  <a:lnTo>
                    <a:pt x="2606362" y="168594"/>
                  </a:lnTo>
                  <a:lnTo>
                    <a:pt x="2553287" y="201757"/>
                  </a:lnTo>
                  <a:lnTo>
                    <a:pt x="2532125" y="219126"/>
                  </a:lnTo>
                  <a:lnTo>
                    <a:pt x="2514727" y="2369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25000" y="2019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3400" y="48768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A2B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43400" y="48768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228600"/>
                  </a:moveTo>
                  <a:lnTo>
                    <a:pt x="4191000" y="228600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438400" y="30480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000" spc="-10" b="1">
                <a:latin typeface="Verdana"/>
                <a:cs typeface="Verdana"/>
              </a:rPr>
              <a:t>1960s-</a:t>
            </a:r>
            <a:r>
              <a:rPr dirty="0" sz="1000" spc="-20" b="1">
                <a:latin typeface="Verdana"/>
                <a:cs typeface="Verdana"/>
              </a:rPr>
              <a:t>1970s</a:t>
            </a:r>
            <a:endParaRPr sz="1000">
              <a:latin typeface="Verdana"/>
              <a:cs typeface="Verdana"/>
            </a:endParaRPr>
          </a:p>
          <a:p>
            <a:pPr algn="ctr" marL="488315" marR="482600" indent="-1270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Waterfall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model </a:t>
            </a:r>
            <a:r>
              <a:rPr dirty="0" sz="1000">
                <a:latin typeface="Verdana"/>
                <a:cs typeface="Verdana"/>
              </a:rPr>
              <a:t>Functional</a:t>
            </a:r>
            <a:r>
              <a:rPr dirty="0" sz="1000" spc="-7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design </a:t>
            </a:r>
            <a:r>
              <a:rPr dirty="0" sz="1000">
                <a:latin typeface="Verdana"/>
                <a:cs typeface="Verdana"/>
              </a:rPr>
              <a:t>Diseconomy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of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2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257800" y="30480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7545">
              <a:lnSpc>
                <a:spcPct val="100000"/>
              </a:lnSpc>
            </a:pPr>
            <a:r>
              <a:rPr dirty="0" sz="1000" spc="-10" b="1">
                <a:latin typeface="Verdana"/>
                <a:cs typeface="Verdana"/>
              </a:rPr>
              <a:t>1980s-</a:t>
            </a:r>
            <a:r>
              <a:rPr dirty="0" sz="1000" spc="-20" b="1">
                <a:latin typeface="Verdana"/>
                <a:cs typeface="Verdana"/>
              </a:rPr>
              <a:t>1990s</a:t>
            </a:r>
            <a:endParaRPr sz="1000">
              <a:latin typeface="Verdana"/>
              <a:cs typeface="Verdana"/>
            </a:endParaRPr>
          </a:p>
          <a:p>
            <a:pPr algn="just" marL="483870" marR="447675" indent="-29209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Process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improvement Encapsulation-</a:t>
            </a:r>
            <a:r>
              <a:rPr dirty="0" sz="1000" spc="-20">
                <a:latin typeface="Verdana"/>
                <a:cs typeface="Verdana"/>
              </a:rPr>
              <a:t>based </a:t>
            </a:r>
            <a:r>
              <a:rPr dirty="0" sz="1000">
                <a:latin typeface="Verdana"/>
                <a:cs typeface="Verdana"/>
              </a:rPr>
              <a:t>Diseconomy</a:t>
            </a:r>
            <a:r>
              <a:rPr dirty="0" sz="1000" spc="-15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of</a:t>
            </a:r>
            <a:r>
              <a:rPr dirty="0" sz="1000" spc="-55">
                <a:latin typeface="Verdana"/>
                <a:cs typeface="Verdana"/>
              </a:rPr>
              <a:t> </a:t>
            </a:r>
            <a:r>
              <a:rPr dirty="0" sz="1000" spc="-20">
                <a:latin typeface="Verdana"/>
                <a:cs typeface="Verdana"/>
              </a:rPr>
              <a:t>scale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077200" y="30480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434340" marR="427990" indent="2540">
              <a:lnSpc>
                <a:spcPct val="100000"/>
              </a:lnSpc>
            </a:pPr>
            <a:r>
              <a:rPr dirty="0" sz="1000" b="1">
                <a:latin typeface="Verdana"/>
                <a:cs typeface="Verdana"/>
              </a:rPr>
              <a:t>2000</a:t>
            </a:r>
            <a:r>
              <a:rPr dirty="0" sz="1000" spc="-15" b="1">
                <a:latin typeface="Verdana"/>
                <a:cs typeface="Verdana"/>
              </a:rPr>
              <a:t> </a:t>
            </a:r>
            <a:r>
              <a:rPr dirty="0" sz="1000" b="1">
                <a:latin typeface="Verdana"/>
                <a:cs typeface="Verdana"/>
              </a:rPr>
              <a:t>and</a:t>
            </a:r>
            <a:r>
              <a:rPr dirty="0" sz="1000" spc="-25" b="1">
                <a:latin typeface="Verdana"/>
                <a:cs typeface="Verdana"/>
              </a:rPr>
              <a:t> on </a:t>
            </a:r>
            <a:r>
              <a:rPr dirty="0" sz="1000">
                <a:latin typeface="Verdana"/>
                <a:cs typeface="Verdana"/>
              </a:rPr>
              <a:t>Iterative</a:t>
            </a:r>
            <a:r>
              <a:rPr dirty="0" sz="1000" spc="-4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development </a:t>
            </a:r>
            <a:r>
              <a:rPr dirty="0" sz="1000">
                <a:latin typeface="Verdana"/>
                <a:cs typeface="Verdana"/>
              </a:rPr>
              <a:t>Component-</a:t>
            </a:r>
            <a:r>
              <a:rPr dirty="0" sz="1000" spc="-50">
                <a:latin typeface="Verdana"/>
                <a:cs typeface="Verdana"/>
              </a:rPr>
              <a:t> </a:t>
            </a:r>
            <a:r>
              <a:rPr dirty="0" sz="1000" spc="-20">
                <a:latin typeface="Verdana"/>
                <a:cs typeface="Verdana"/>
              </a:rPr>
              <a:t>based </a:t>
            </a:r>
            <a:r>
              <a:rPr dirty="0" sz="1000">
                <a:latin typeface="Verdana"/>
                <a:cs typeface="Verdana"/>
              </a:rPr>
              <a:t>Return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to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investment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2433637" y="3805237"/>
          <a:ext cx="23717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048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Environments/tools: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Custom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</a:pPr>
                      <a:r>
                        <a:rPr dirty="0" sz="1000" spc="-20" b="1">
                          <a:latin typeface="Verdana"/>
                          <a:cs typeface="Verdana"/>
                        </a:rPr>
                        <a:t>Size: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100%</a:t>
                      </a:r>
                      <a:r>
                        <a:rPr dirty="0" sz="1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>
                          <a:latin typeface="Verdana"/>
                          <a:cs typeface="Verdana"/>
                        </a:rPr>
                        <a:t>custom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Process: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ts val="1095"/>
                        </a:lnSpc>
                      </a:pPr>
                      <a:r>
                        <a:rPr dirty="0" sz="1000">
                          <a:latin typeface="Verdana"/>
                          <a:cs typeface="Verdana"/>
                        </a:rPr>
                        <a:t>Ad</a:t>
                      </a:r>
                      <a:r>
                        <a:rPr dirty="0" sz="10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25">
                          <a:latin typeface="Verdana"/>
                          <a:cs typeface="Verdana"/>
                        </a:rPr>
                        <a:t>hoc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 descr=""/>
          <p:cNvSpPr txBox="1"/>
          <p:nvPr/>
        </p:nvSpPr>
        <p:spPr>
          <a:xfrm>
            <a:off x="5217414" y="4255770"/>
            <a:ext cx="106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5253037" y="3805237"/>
          <a:ext cx="239966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40"/>
              </a:tblGrid>
              <a:tr h="304800">
                <a:tc>
                  <a:txBody>
                    <a:bodyPr/>
                    <a:lstStyle/>
                    <a:p>
                      <a:pPr marL="409575" marR="2159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Environments/tools: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415290" marR="21590">
                        <a:lnSpc>
                          <a:spcPts val="1095"/>
                        </a:lnSpc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Off-the-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shelf,</a:t>
                      </a:r>
                      <a:r>
                        <a:rPr dirty="0" sz="10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>
                          <a:latin typeface="Verdana"/>
                          <a:cs typeface="Verdana"/>
                        </a:rPr>
                        <a:t>separate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1905" marR="2159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latin typeface="Verdana"/>
                          <a:cs typeface="Verdana"/>
                        </a:rPr>
                        <a:t>Size: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 marL="52705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0%component-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based,</a:t>
                      </a:r>
                      <a:r>
                        <a:rPr dirty="0" sz="10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70%</a:t>
                      </a:r>
                      <a:r>
                        <a:rPr dirty="0" sz="1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>
                          <a:latin typeface="Verdana"/>
                          <a:cs typeface="Verdana"/>
                        </a:rPr>
                        <a:t>custom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Process: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 marR="21590">
                        <a:lnSpc>
                          <a:spcPts val="1095"/>
                        </a:lnSpc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Repeatable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 descr=""/>
          <p:cNvSpPr txBox="1"/>
          <p:nvPr/>
        </p:nvSpPr>
        <p:spPr>
          <a:xfrm>
            <a:off x="8037068" y="4255770"/>
            <a:ext cx="106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>
                <a:latin typeface="Verdana"/>
                <a:cs typeface="Verdana"/>
              </a:rPr>
              <a:t>7</a:t>
            </a:r>
            <a:endParaRPr sz="1000">
              <a:latin typeface="Verdana"/>
              <a:cs typeface="Verdana"/>
            </a:endParaRPr>
          </a:p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8072437" y="3805237"/>
          <a:ext cx="240855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830"/>
              </a:tblGrid>
              <a:tr h="304800">
                <a:tc>
                  <a:txBody>
                    <a:bodyPr/>
                    <a:lstStyle/>
                    <a:p>
                      <a:pPr marL="409575" marR="30480">
                        <a:lnSpc>
                          <a:spcPct val="100000"/>
                        </a:lnSpc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Environments/tools: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362585" marR="30480">
                        <a:lnSpc>
                          <a:spcPts val="1095"/>
                        </a:lnSpc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Off-the-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shelf,</a:t>
                      </a:r>
                      <a:r>
                        <a:rPr dirty="0" sz="10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>
                          <a:latin typeface="Verdana"/>
                          <a:cs typeface="Verdana"/>
                        </a:rPr>
                        <a:t>integrated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2540" marR="30480">
                        <a:lnSpc>
                          <a:spcPct val="100000"/>
                        </a:lnSpc>
                      </a:pPr>
                      <a:r>
                        <a:rPr dirty="0" sz="1000" spc="-20" b="1">
                          <a:latin typeface="Verdana"/>
                          <a:cs typeface="Verdana"/>
                        </a:rPr>
                        <a:t>Size: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 marL="52705">
                        <a:lnSpc>
                          <a:spcPts val="1095"/>
                        </a:lnSpc>
                        <a:spcBef>
                          <a:spcPts val="5"/>
                        </a:spcBef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0%component-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based,</a:t>
                      </a:r>
                      <a:r>
                        <a:rPr dirty="0" sz="1000" spc="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>
                          <a:latin typeface="Verdana"/>
                          <a:cs typeface="Verdana"/>
                        </a:rPr>
                        <a:t>30%</a:t>
                      </a:r>
                      <a:r>
                        <a:rPr dirty="0" sz="10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000" spc="-10">
                          <a:latin typeface="Verdana"/>
                          <a:cs typeface="Verdana"/>
                        </a:rPr>
                        <a:t>custom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 marL="635" marR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000" spc="-10" b="1">
                          <a:latin typeface="Verdana"/>
                          <a:cs typeface="Verdana"/>
                        </a:rPr>
                        <a:t>Process: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algn="ctr" marR="31115">
                        <a:lnSpc>
                          <a:spcPts val="1095"/>
                        </a:lnSpc>
                      </a:pPr>
                      <a:r>
                        <a:rPr dirty="0" sz="1000" spc="-10">
                          <a:latin typeface="Verdana"/>
                          <a:cs typeface="Verdana"/>
                        </a:rPr>
                        <a:t>Managed/measured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 marT="6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 descr=""/>
          <p:cNvSpPr txBox="1"/>
          <p:nvPr/>
        </p:nvSpPr>
        <p:spPr>
          <a:xfrm>
            <a:off x="4828794" y="4840985"/>
            <a:ext cx="3219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Verdana"/>
                <a:cs typeface="Verdana"/>
              </a:rPr>
              <a:t>Typical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project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performance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38400" y="52578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000" b="1">
                <a:latin typeface="Verdana"/>
                <a:cs typeface="Verdana"/>
              </a:rPr>
              <a:t>Predictably</a:t>
            </a:r>
            <a:r>
              <a:rPr dirty="0" sz="1000" spc="-55" b="1">
                <a:latin typeface="Verdana"/>
                <a:cs typeface="Verdana"/>
              </a:rPr>
              <a:t> </a:t>
            </a:r>
            <a:r>
              <a:rPr dirty="0" sz="1000" spc="-25" b="1">
                <a:latin typeface="Verdana"/>
                <a:cs typeface="Verdana"/>
              </a:rPr>
              <a:t>bad</a:t>
            </a:r>
            <a:endParaRPr sz="1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Always:</a:t>
            </a:r>
            <a:endParaRPr sz="10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-Over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budget</a:t>
            </a:r>
            <a:endParaRPr sz="1000">
              <a:latin typeface="Verdana"/>
              <a:cs typeface="Verdana"/>
            </a:endParaRPr>
          </a:p>
          <a:p>
            <a:pPr marL="91440">
              <a:lnSpc>
                <a:spcPts val="1190"/>
              </a:lnSpc>
            </a:pPr>
            <a:r>
              <a:rPr dirty="0" sz="1000">
                <a:latin typeface="Verdana"/>
                <a:cs typeface="Verdana"/>
              </a:rPr>
              <a:t>-Over</a:t>
            </a:r>
            <a:r>
              <a:rPr dirty="0" sz="1000" spc="-25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schedule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57800" y="52578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Verdana"/>
                <a:cs typeface="Verdana"/>
              </a:rPr>
              <a:t>Unpredictable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Infrequently: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-On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budget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ts val="1190"/>
              </a:lnSpc>
            </a:pPr>
            <a:r>
              <a:rPr dirty="0" sz="1000">
                <a:latin typeface="Verdana"/>
                <a:cs typeface="Verdana"/>
              </a:rPr>
              <a:t>-On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schedule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077200" y="5257800"/>
            <a:ext cx="2286000" cy="609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000" spc="-10" b="1">
                <a:latin typeface="Verdana"/>
                <a:cs typeface="Verdana"/>
              </a:rPr>
              <a:t>Predictable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dirty="0" sz="1000" spc="-10">
                <a:latin typeface="Verdana"/>
                <a:cs typeface="Verdana"/>
              </a:rPr>
              <a:t>Usually: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dirty="0" sz="1000">
                <a:latin typeface="Verdana"/>
                <a:cs typeface="Verdana"/>
              </a:rPr>
              <a:t>-On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budget</a:t>
            </a:r>
            <a:endParaRPr sz="1000">
              <a:latin typeface="Verdana"/>
              <a:cs typeface="Verdana"/>
            </a:endParaRPr>
          </a:p>
          <a:p>
            <a:pPr marL="92075">
              <a:lnSpc>
                <a:spcPts val="1190"/>
              </a:lnSpc>
            </a:pPr>
            <a:r>
              <a:rPr dirty="0" sz="1000">
                <a:latin typeface="Verdana"/>
                <a:cs typeface="Verdana"/>
              </a:rPr>
              <a:t>-On</a:t>
            </a:r>
            <a:r>
              <a:rPr dirty="0" sz="1000" spc="-30"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schedule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Bojana</dc:creator>
  <dc:title>Software Project Management Rational Unified Framework</dc:title>
  <dcterms:created xsi:type="dcterms:W3CDTF">2024-04-15T07:05:03Z</dcterms:created>
  <dcterms:modified xsi:type="dcterms:W3CDTF">2024-04-15T07:05:03Z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  <property fmtid="{D5CDD505-2E9C-101B-9397-08002B2CF9AE}" pid="5" name="Producer">
    <vt:lpwstr>Microsoft® PowerPoint® 2019</vt:lpwstr>
  </property>
</Properties>
</file>