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7" r:id="rId12"/>
    <p:sldId id="288" r:id="rId13"/>
    <p:sldId id="289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004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seye dese" userId="ac8704d341b229fd" providerId="LiveId" clId="{BC35DA46-DAD0-43E0-880B-C28DFD9856F2}"/>
    <pc:docChg chg="undo redo custSel modSld">
      <pc:chgData name="etseye dese" userId="ac8704d341b229fd" providerId="LiveId" clId="{BC35DA46-DAD0-43E0-880B-C28DFD9856F2}" dt="2024-05-09T07:24:15.467" v="70" actId="113"/>
      <pc:docMkLst>
        <pc:docMk/>
      </pc:docMkLst>
      <pc:sldChg chg="modSp mod">
        <pc:chgData name="etseye dese" userId="ac8704d341b229fd" providerId="LiveId" clId="{BC35DA46-DAD0-43E0-880B-C28DFD9856F2}" dt="2024-05-09T06:13:39.335" v="5" actId="113"/>
        <pc:sldMkLst>
          <pc:docMk/>
          <pc:sldMk cId="0" sldId="257"/>
        </pc:sldMkLst>
        <pc:spChg chg="mod">
          <ac:chgData name="etseye dese" userId="ac8704d341b229fd" providerId="LiveId" clId="{BC35DA46-DAD0-43E0-880B-C28DFD9856F2}" dt="2024-05-09T06:13:39.335" v="5" actId="113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etseye dese" userId="ac8704d341b229fd" providerId="LiveId" clId="{BC35DA46-DAD0-43E0-880B-C28DFD9856F2}" dt="2024-05-08T08:31:54.101" v="0" actId="20577"/>
        <pc:sldMkLst>
          <pc:docMk/>
          <pc:sldMk cId="0" sldId="258"/>
        </pc:sldMkLst>
        <pc:spChg chg="mod">
          <ac:chgData name="etseye dese" userId="ac8704d341b229fd" providerId="LiveId" clId="{BC35DA46-DAD0-43E0-880B-C28DFD9856F2}" dt="2024-05-08T08:31:54.101" v="0" actId="20577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etseye dese" userId="ac8704d341b229fd" providerId="LiveId" clId="{BC35DA46-DAD0-43E0-880B-C28DFD9856F2}" dt="2024-05-09T06:25:15.165" v="9" actId="14100"/>
        <pc:sldMkLst>
          <pc:docMk/>
          <pc:sldMk cId="0" sldId="259"/>
        </pc:sldMkLst>
        <pc:spChg chg="mod">
          <ac:chgData name="etseye dese" userId="ac8704d341b229fd" providerId="LiveId" clId="{BC35DA46-DAD0-43E0-880B-C28DFD9856F2}" dt="2024-05-09T06:25:15.165" v="9" actId="14100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etseye dese" userId="ac8704d341b229fd" providerId="LiveId" clId="{BC35DA46-DAD0-43E0-880B-C28DFD9856F2}" dt="2024-05-09T06:28:55.579" v="13" actId="20577"/>
        <pc:sldMkLst>
          <pc:docMk/>
          <pc:sldMk cId="0" sldId="260"/>
        </pc:sldMkLst>
        <pc:spChg chg="mod">
          <ac:chgData name="etseye dese" userId="ac8704d341b229fd" providerId="LiveId" clId="{BC35DA46-DAD0-43E0-880B-C28DFD9856F2}" dt="2024-05-09T06:28:55.579" v="13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etseye dese" userId="ac8704d341b229fd" providerId="LiveId" clId="{BC35DA46-DAD0-43E0-880B-C28DFD9856F2}" dt="2024-05-09T06:41:08.167" v="15" actId="20577"/>
        <pc:sldMkLst>
          <pc:docMk/>
          <pc:sldMk cId="0" sldId="261"/>
        </pc:sldMkLst>
        <pc:spChg chg="mod">
          <ac:chgData name="etseye dese" userId="ac8704d341b229fd" providerId="LiveId" clId="{BC35DA46-DAD0-43E0-880B-C28DFD9856F2}" dt="2024-05-09T06:41:08.167" v="15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etseye dese" userId="ac8704d341b229fd" providerId="LiveId" clId="{BC35DA46-DAD0-43E0-880B-C28DFD9856F2}" dt="2024-05-09T06:52:36.977" v="27" actId="20577"/>
        <pc:sldMkLst>
          <pc:docMk/>
          <pc:sldMk cId="0" sldId="264"/>
        </pc:sldMkLst>
        <pc:spChg chg="mod">
          <ac:chgData name="etseye dese" userId="ac8704d341b229fd" providerId="LiveId" clId="{BC35DA46-DAD0-43E0-880B-C28DFD9856F2}" dt="2024-05-09T06:52:36.977" v="27" actId="20577"/>
          <ac:spMkLst>
            <pc:docMk/>
            <pc:sldMk cId="0" sldId="264"/>
            <ac:spMk id="2" creationId="{00000000-0000-0000-0000-000000000000}"/>
          </ac:spMkLst>
        </pc:spChg>
      </pc:sldChg>
      <pc:sldChg chg="modSp mod">
        <pc:chgData name="etseye dese" userId="ac8704d341b229fd" providerId="LiveId" clId="{BC35DA46-DAD0-43E0-880B-C28DFD9856F2}" dt="2024-05-09T07:20:32.128" v="60" actId="14"/>
        <pc:sldMkLst>
          <pc:docMk/>
          <pc:sldMk cId="0" sldId="269"/>
        </pc:sldMkLst>
        <pc:spChg chg="mod">
          <ac:chgData name="etseye dese" userId="ac8704d341b229fd" providerId="LiveId" clId="{BC35DA46-DAD0-43E0-880B-C28DFD9856F2}" dt="2024-05-09T07:20:32.128" v="60" actId="14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etseye dese" userId="ac8704d341b229fd" providerId="LiveId" clId="{BC35DA46-DAD0-43E0-880B-C28DFD9856F2}" dt="2024-05-09T07:21:23.145" v="61" actId="14100"/>
        <pc:sldMkLst>
          <pc:docMk/>
          <pc:sldMk cId="0" sldId="271"/>
        </pc:sldMkLst>
        <pc:spChg chg="mod">
          <ac:chgData name="etseye dese" userId="ac8704d341b229fd" providerId="LiveId" clId="{BC35DA46-DAD0-43E0-880B-C28DFD9856F2}" dt="2024-05-09T07:21:23.145" v="61" actId="14100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etseye dese" userId="ac8704d341b229fd" providerId="LiveId" clId="{BC35DA46-DAD0-43E0-880B-C28DFD9856F2}" dt="2024-05-09T07:21:49.302" v="63" actId="20577"/>
        <pc:sldMkLst>
          <pc:docMk/>
          <pc:sldMk cId="0" sldId="272"/>
        </pc:sldMkLst>
        <pc:spChg chg="mod">
          <ac:chgData name="etseye dese" userId="ac8704d341b229fd" providerId="LiveId" clId="{BC35DA46-DAD0-43E0-880B-C28DFD9856F2}" dt="2024-05-09T07:21:49.302" v="63" actId="20577"/>
          <ac:spMkLst>
            <pc:docMk/>
            <pc:sldMk cId="0" sldId="272"/>
            <ac:spMk id="4" creationId="{00000000-0000-0000-0000-000000000000}"/>
          </ac:spMkLst>
        </pc:spChg>
      </pc:sldChg>
      <pc:sldChg chg="modSp mod">
        <pc:chgData name="etseye dese" userId="ac8704d341b229fd" providerId="LiveId" clId="{BC35DA46-DAD0-43E0-880B-C28DFD9856F2}" dt="2024-05-09T07:24:15.467" v="70" actId="113"/>
        <pc:sldMkLst>
          <pc:docMk/>
          <pc:sldMk cId="0" sldId="274"/>
        </pc:sldMkLst>
        <pc:spChg chg="mod">
          <ac:chgData name="etseye dese" userId="ac8704d341b229fd" providerId="LiveId" clId="{BC35DA46-DAD0-43E0-880B-C28DFD9856F2}" dt="2024-05-09T07:24:15.467" v="70" actId="113"/>
          <ac:spMkLst>
            <pc:docMk/>
            <pc:sldMk cId="0" sldId="27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DED3B-8167-485C-B11C-B4E88CBEFE5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7605A-AFB1-4882-9DD2-BC4A42405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4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7605A-AFB1-4882-9DD2-BC4A424054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88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7605A-AFB1-4882-9DD2-BC4A424054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5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4064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7406C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4064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7406C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4064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17406C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4064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4064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1377" y="947369"/>
            <a:ext cx="7921244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17406C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765274"/>
            <a:ext cx="6873875" cy="2110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30733" y="6329836"/>
            <a:ext cx="287020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Franklin Gothic Medium"/>
                <a:cs typeface="Franklin Gothic Medium"/>
              </a:defRPr>
            </a:lvl1pPr>
          </a:lstStyle>
          <a:p>
            <a:pPr marL="40640">
              <a:lnSpc>
                <a:spcPts val="1664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531" y="70103"/>
            <a:ext cx="9013190" cy="6692265"/>
          </a:xfrm>
          <a:custGeom>
            <a:avLst/>
            <a:gdLst/>
            <a:ahLst/>
            <a:cxnLst/>
            <a:rect l="l" t="t" r="r" b="b"/>
            <a:pathLst>
              <a:path w="9013190" h="6692265">
                <a:moveTo>
                  <a:pt x="0" y="329819"/>
                </a:moveTo>
                <a:lnTo>
                  <a:pt x="3576" y="281088"/>
                </a:lnTo>
                <a:lnTo>
                  <a:pt x="13965" y="234576"/>
                </a:lnTo>
                <a:lnTo>
                  <a:pt x="30656" y="190791"/>
                </a:lnTo>
                <a:lnTo>
                  <a:pt x="53139" y="150245"/>
                </a:lnTo>
                <a:lnTo>
                  <a:pt x="80905" y="113448"/>
                </a:lnTo>
                <a:lnTo>
                  <a:pt x="113441" y="80911"/>
                </a:lnTo>
                <a:lnTo>
                  <a:pt x="150240" y="53144"/>
                </a:lnTo>
                <a:lnTo>
                  <a:pt x="190789" y="30660"/>
                </a:lnTo>
                <a:lnTo>
                  <a:pt x="234580" y="13967"/>
                </a:lnTo>
                <a:lnTo>
                  <a:pt x="281102" y="3576"/>
                </a:lnTo>
                <a:lnTo>
                  <a:pt x="329844" y="0"/>
                </a:lnTo>
                <a:lnTo>
                  <a:pt x="8683117" y="0"/>
                </a:lnTo>
                <a:lnTo>
                  <a:pt x="8731847" y="3576"/>
                </a:lnTo>
                <a:lnTo>
                  <a:pt x="8778359" y="13967"/>
                </a:lnTo>
                <a:lnTo>
                  <a:pt x="8822144" y="30660"/>
                </a:lnTo>
                <a:lnTo>
                  <a:pt x="8862690" y="53144"/>
                </a:lnTo>
                <a:lnTo>
                  <a:pt x="8899487" y="80911"/>
                </a:lnTo>
                <a:lnTo>
                  <a:pt x="8932024" y="113448"/>
                </a:lnTo>
                <a:lnTo>
                  <a:pt x="8959791" y="150245"/>
                </a:lnTo>
                <a:lnTo>
                  <a:pt x="8982275" y="190791"/>
                </a:lnTo>
                <a:lnTo>
                  <a:pt x="8998968" y="234576"/>
                </a:lnTo>
                <a:lnTo>
                  <a:pt x="9009359" y="281088"/>
                </a:lnTo>
                <a:lnTo>
                  <a:pt x="9012936" y="329819"/>
                </a:lnTo>
                <a:lnTo>
                  <a:pt x="9012936" y="6362026"/>
                </a:lnTo>
                <a:lnTo>
                  <a:pt x="9009359" y="6410769"/>
                </a:lnTo>
                <a:lnTo>
                  <a:pt x="8998968" y="6457290"/>
                </a:lnTo>
                <a:lnTo>
                  <a:pt x="8982275" y="6501081"/>
                </a:lnTo>
                <a:lnTo>
                  <a:pt x="8959791" y="6541631"/>
                </a:lnTo>
                <a:lnTo>
                  <a:pt x="8932024" y="6578430"/>
                </a:lnTo>
                <a:lnTo>
                  <a:pt x="8899487" y="6610967"/>
                </a:lnTo>
                <a:lnTo>
                  <a:pt x="8862690" y="6638733"/>
                </a:lnTo>
                <a:lnTo>
                  <a:pt x="8822144" y="6661216"/>
                </a:lnTo>
                <a:lnTo>
                  <a:pt x="8778359" y="6677908"/>
                </a:lnTo>
                <a:lnTo>
                  <a:pt x="8731847" y="6688297"/>
                </a:lnTo>
                <a:lnTo>
                  <a:pt x="8683117" y="6691873"/>
                </a:lnTo>
                <a:lnTo>
                  <a:pt x="329844" y="6691873"/>
                </a:lnTo>
                <a:lnTo>
                  <a:pt x="281102" y="6688297"/>
                </a:lnTo>
                <a:lnTo>
                  <a:pt x="234580" y="6677908"/>
                </a:lnTo>
                <a:lnTo>
                  <a:pt x="190789" y="6661216"/>
                </a:lnTo>
                <a:lnTo>
                  <a:pt x="150240" y="6638733"/>
                </a:lnTo>
                <a:lnTo>
                  <a:pt x="113441" y="6610967"/>
                </a:lnTo>
                <a:lnTo>
                  <a:pt x="80905" y="6578430"/>
                </a:lnTo>
                <a:lnTo>
                  <a:pt x="53139" y="6541631"/>
                </a:lnTo>
                <a:lnTo>
                  <a:pt x="30656" y="6501081"/>
                </a:lnTo>
                <a:lnTo>
                  <a:pt x="13965" y="6457290"/>
                </a:lnTo>
                <a:lnTo>
                  <a:pt x="3576" y="6410769"/>
                </a:lnTo>
                <a:lnTo>
                  <a:pt x="0" y="6362026"/>
                </a:lnTo>
                <a:lnTo>
                  <a:pt x="0" y="329819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2484" y="1395983"/>
            <a:ext cx="9022080" cy="1691639"/>
            <a:chOff x="62484" y="1395983"/>
            <a:chExt cx="9022080" cy="1691639"/>
          </a:xfrm>
        </p:grpSpPr>
        <p:sp>
          <p:nvSpPr>
            <p:cNvPr id="4" name="object 4"/>
            <p:cNvSpPr/>
            <p:nvPr/>
          </p:nvSpPr>
          <p:spPr>
            <a:xfrm>
              <a:off x="62484" y="1517903"/>
              <a:ext cx="9022080" cy="1458595"/>
            </a:xfrm>
            <a:custGeom>
              <a:avLst/>
              <a:gdLst/>
              <a:ahLst/>
              <a:cxnLst/>
              <a:rect l="l" t="t" r="r" b="b"/>
              <a:pathLst>
                <a:path w="9022080" h="1458595">
                  <a:moveTo>
                    <a:pt x="0" y="1458468"/>
                  </a:moveTo>
                  <a:lnTo>
                    <a:pt x="9022080" y="1458468"/>
                  </a:lnTo>
                  <a:lnTo>
                    <a:pt x="9022080" y="0"/>
                  </a:lnTo>
                  <a:lnTo>
                    <a:pt x="0" y="0"/>
                  </a:lnTo>
                  <a:lnTo>
                    <a:pt x="0" y="1458468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484" y="1395983"/>
              <a:ext cx="9022080" cy="121920"/>
            </a:xfrm>
            <a:custGeom>
              <a:avLst/>
              <a:gdLst/>
              <a:ahLst/>
              <a:cxnLst/>
              <a:rect l="l" t="t" r="r" b="b"/>
              <a:pathLst>
                <a:path w="9022080" h="121919">
                  <a:moveTo>
                    <a:pt x="9022080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9022080" y="121920"/>
                  </a:lnTo>
                  <a:lnTo>
                    <a:pt x="9022080" y="0"/>
                  </a:lnTo>
                  <a:close/>
                </a:path>
              </a:pathLst>
            </a:custGeom>
            <a:solidFill>
              <a:srgbClr val="AABA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84" y="2976372"/>
              <a:ext cx="9022080" cy="111760"/>
            </a:xfrm>
            <a:custGeom>
              <a:avLst/>
              <a:gdLst/>
              <a:ahLst/>
              <a:cxnLst/>
              <a:rect l="l" t="t" r="r" b="b"/>
              <a:pathLst>
                <a:path w="9022080" h="111760">
                  <a:moveTo>
                    <a:pt x="9022080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9022080" y="111251"/>
                  </a:lnTo>
                  <a:lnTo>
                    <a:pt x="9022080" y="0"/>
                  </a:lnTo>
                  <a:close/>
                </a:path>
              </a:pathLst>
            </a:custGeom>
            <a:solidFill>
              <a:srgbClr val="7BC9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484" y="1517903"/>
            <a:ext cx="9022080" cy="1458595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300990" algn="ctr">
              <a:lnSpc>
                <a:spcPct val="100000"/>
              </a:lnSpc>
              <a:spcBef>
                <a:spcPts val="2205"/>
              </a:spcBef>
            </a:pPr>
            <a:r>
              <a:rPr sz="4400" spc="-70" dirty="0">
                <a:solidFill>
                  <a:srgbClr val="FFFFFF"/>
                </a:solidFill>
              </a:rPr>
              <a:t>Project</a:t>
            </a:r>
            <a:r>
              <a:rPr sz="4400" spc="-15" dirty="0">
                <a:solidFill>
                  <a:srgbClr val="FFFFFF"/>
                </a:solidFill>
              </a:rPr>
              <a:t> </a:t>
            </a:r>
            <a:r>
              <a:rPr sz="4400" spc="-20" dirty="0">
                <a:solidFill>
                  <a:srgbClr val="FFFFFF"/>
                </a:solidFill>
              </a:rPr>
              <a:t>Cost</a:t>
            </a:r>
            <a:r>
              <a:rPr sz="4400" spc="-50" dirty="0">
                <a:solidFill>
                  <a:srgbClr val="FFFFFF"/>
                </a:solidFill>
              </a:rPr>
              <a:t> </a:t>
            </a:r>
            <a:r>
              <a:rPr sz="4400" spc="-55" dirty="0">
                <a:solidFill>
                  <a:srgbClr val="FFFFFF"/>
                </a:solidFill>
              </a:rPr>
              <a:t>Management</a:t>
            </a:r>
            <a:endParaRPr sz="4400"/>
          </a:p>
        </p:txBody>
      </p:sp>
      <p:grpSp>
        <p:nvGrpSpPr>
          <p:cNvPr id="8" name="object 8"/>
          <p:cNvGrpSpPr/>
          <p:nvPr/>
        </p:nvGrpSpPr>
        <p:grpSpPr>
          <a:xfrm>
            <a:off x="0" y="2735579"/>
            <a:ext cx="9144000" cy="4122420"/>
            <a:chOff x="0" y="2735579"/>
            <a:chExt cx="9144000" cy="41224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800" y="3229354"/>
              <a:ext cx="6553199" cy="35524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735579"/>
              <a:ext cx="3733798" cy="41224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798068"/>
            <a:ext cx="4072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" dirty="0">
                <a:solidFill>
                  <a:srgbClr val="0000FF"/>
                </a:solidFill>
              </a:rPr>
              <a:t>Types</a:t>
            </a:r>
            <a:r>
              <a:rPr sz="3200" spc="-45" dirty="0">
                <a:solidFill>
                  <a:srgbClr val="0000FF"/>
                </a:solidFill>
              </a:rPr>
              <a:t> </a:t>
            </a:r>
            <a:r>
              <a:rPr sz="3200" spc="-40" dirty="0">
                <a:solidFill>
                  <a:srgbClr val="0000FF"/>
                </a:solidFill>
              </a:rPr>
              <a:t>of</a:t>
            </a:r>
            <a:r>
              <a:rPr sz="3200" spc="-15" dirty="0">
                <a:solidFill>
                  <a:srgbClr val="0000FF"/>
                </a:solidFill>
              </a:rPr>
              <a:t> </a:t>
            </a:r>
            <a:r>
              <a:rPr sz="3200" spc="-10" dirty="0">
                <a:solidFill>
                  <a:srgbClr val="0000FF"/>
                </a:solidFill>
              </a:rPr>
              <a:t>Cost</a:t>
            </a:r>
            <a:r>
              <a:rPr sz="3200" spc="-40" dirty="0">
                <a:solidFill>
                  <a:srgbClr val="0000FF"/>
                </a:solidFill>
              </a:rPr>
              <a:t> Estimates</a:t>
            </a:r>
            <a:endParaRPr sz="32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6192" y="1668611"/>
          <a:ext cx="7855585" cy="3279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4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9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3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8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579">
                <a:tc>
                  <a:txBody>
                    <a:bodyPr/>
                    <a:lstStyle/>
                    <a:p>
                      <a:pPr marL="294005">
                        <a:lnSpc>
                          <a:spcPts val="2014"/>
                        </a:lnSpc>
                      </a:pPr>
                      <a:r>
                        <a:rPr sz="1750" b="1" spc="-25" dirty="0"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sz="175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b="1" spc="-2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75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b="1" spc="-25" dirty="0">
                          <a:latin typeface="Times New Roman"/>
                          <a:cs typeface="Times New Roman"/>
                        </a:rPr>
                        <a:t>Estimate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ts val="2014"/>
                        </a:lnSpc>
                      </a:pPr>
                      <a:r>
                        <a:rPr sz="1750" b="1" spc="-35" dirty="0"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175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b="1" spc="-30" dirty="0">
                          <a:latin typeface="Times New Roman"/>
                          <a:cs typeface="Times New Roman"/>
                        </a:rPr>
                        <a:t>Done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1970">
                        <a:lnSpc>
                          <a:spcPts val="2014"/>
                        </a:lnSpc>
                      </a:pPr>
                      <a:r>
                        <a:rPr sz="1750" b="1" spc="-30" dirty="0">
                          <a:latin typeface="Times New Roman"/>
                          <a:cs typeface="Times New Roman"/>
                        </a:rPr>
                        <a:t>Why</a:t>
                      </a:r>
                      <a:r>
                        <a:rPr sz="175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b="1" spc="-30" dirty="0">
                          <a:latin typeface="Times New Roman"/>
                          <a:cs typeface="Times New Roman"/>
                        </a:rPr>
                        <a:t>Done</a:t>
                      </a:r>
                      <a:endParaRPr sz="17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2014"/>
                        </a:lnSpc>
                      </a:pPr>
                      <a:r>
                        <a:rPr sz="1750" b="1" spc="-35" dirty="0">
                          <a:latin typeface="Times New Roman"/>
                          <a:cs typeface="Times New Roman"/>
                        </a:rPr>
                        <a:t>How</a:t>
                      </a:r>
                      <a:r>
                        <a:rPr sz="175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b="1" spc="-30" dirty="0">
                          <a:latin typeface="Times New Roman"/>
                          <a:cs typeface="Times New Roman"/>
                        </a:rPr>
                        <a:t>Accurate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3874">
                <a:tc>
                  <a:txBody>
                    <a:bodyPr/>
                    <a:lstStyle/>
                    <a:p>
                      <a:pPr marL="97155" marR="323215">
                        <a:lnSpc>
                          <a:spcPts val="2010"/>
                        </a:lnSpc>
                        <a:spcBef>
                          <a:spcPts val="70"/>
                        </a:spcBef>
                      </a:pPr>
                      <a:r>
                        <a:rPr sz="1750" b="1" spc="-30" dirty="0">
                          <a:latin typeface="Times New Roman"/>
                          <a:cs typeface="Times New Roman"/>
                        </a:rPr>
                        <a:t>Rough</a:t>
                      </a:r>
                      <a:r>
                        <a:rPr sz="175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b="1" spc="-25" dirty="0">
                          <a:latin typeface="Times New Roman"/>
                          <a:cs typeface="Times New Roman"/>
                        </a:rPr>
                        <a:t>Order</a:t>
                      </a:r>
                      <a:r>
                        <a:rPr sz="175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b="1" spc="-2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75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b="1" spc="-25" dirty="0">
                          <a:latin typeface="Times New Roman"/>
                          <a:cs typeface="Times New Roman"/>
                        </a:rPr>
                        <a:t>Magnitude</a:t>
                      </a:r>
                      <a:r>
                        <a:rPr sz="175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b="1" spc="-35" dirty="0">
                          <a:latin typeface="Times New Roman"/>
                          <a:cs typeface="Times New Roman"/>
                        </a:rPr>
                        <a:t>(ROM)</a:t>
                      </a:r>
                      <a:endParaRPr sz="17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955"/>
                        </a:lnSpc>
                      </a:pP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Very</a:t>
                      </a:r>
                      <a:r>
                        <a:rPr sz="175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15" dirty="0">
                          <a:latin typeface="Times New Roman"/>
                          <a:cs typeface="Times New Roman"/>
                        </a:rPr>
                        <a:t>early</a:t>
                      </a:r>
                      <a:r>
                        <a:rPr sz="175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0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97155" marR="499109">
                        <a:lnSpc>
                          <a:spcPct val="95800"/>
                        </a:lnSpc>
                        <a:spcBef>
                          <a:spcPts val="45"/>
                        </a:spcBef>
                      </a:pP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7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15" dirty="0">
                          <a:latin typeface="Times New Roman"/>
                          <a:cs typeface="Times New Roman"/>
                        </a:rPr>
                        <a:t>life</a:t>
                      </a:r>
                      <a:r>
                        <a:rPr sz="17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cycle, </a:t>
                      </a:r>
                      <a:r>
                        <a:rPr sz="1750" spc="-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often</a:t>
                      </a:r>
                      <a:r>
                        <a:rPr sz="17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3–5</a:t>
                      </a:r>
                      <a:r>
                        <a:rPr sz="17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30" dirty="0">
                          <a:latin typeface="Times New Roman"/>
                          <a:cs typeface="Times New Roman"/>
                        </a:rPr>
                        <a:t>years </a:t>
                      </a: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 before </a:t>
                      </a:r>
                      <a:r>
                        <a:rPr sz="1750" spc="-20" dirty="0">
                          <a:latin typeface="Times New Roman"/>
                          <a:cs typeface="Times New Roman"/>
                        </a:rPr>
                        <a:t>project </a:t>
                      </a:r>
                      <a:r>
                        <a:rPr sz="17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completion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955"/>
                        </a:lnSpc>
                      </a:pP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Provides</a:t>
                      </a:r>
                      <a:r>
                        <a:rPr sz="17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30" dirty="0">
                          <a:latin typeface="Times New Roman"/>
                          <a:cs typeface="Times New Roman"/>
                        </a:rPr>
                        <a:t>rough</a:t>
                      </a:r>
                      <a:endParaRPr sz="1750" dirty="0">
                        <a:latin typeface="Times New Roman"/>
                        <a:cs typeface="Times New Roman"/>
                      </a:endParaRPr>
                    </a:p>
                    <a:p>
                      <a:pPr marL="97790" marR="266700">
                        <a:lnSpc>
                          <a:spcPts val="2010"/>
                        </a:lnSpc>
                        <a:spcBef>
                          <a:spcPts val="100"/>
                        </a:spcBef>
                      </a:pP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ballpark</a:t>
                      </a:r>
                      <a:r>
                        <a:rPr sz="17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7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sz="17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1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750" spc="-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selection</a:t>
                      </a:r>
                      <a:r>
                        <a:rPr sz="17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decisions</a:t>
                      </a:r>
                      <a:endParaRPr sz="17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995"/>
                        </a:lnSpc>
                      </a:pPr>
                      <a:r>
                        <a:rPr sz="1750" spc="-30" dirty="0">
                          <a:latin typeface="Times New Roman"/>
                          <a:cs typeface="Times New Roman"/>
                        </a:rPr>
                        <a:t>–25%,</a:t>
                      </a:r>
                      <a:r>
                        <a:rPr sz="17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30" dirty="0">
                          <a:latin typeface="Times New Roman"/>
                          <a:cs typeface="Times New Roman"/>
                        </a:rPr>
                        <a:t>+75%</a:t>
                      </a:r>
                      <a:endParaRPr sz="17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635">
                <a:tc>
                  <a:txBody>
                    <a:bodyPr/>
                    <a:lstStyle/>
                    <a:p>
                      <a:pPr marL="97155">
                        <a:lnSpc>
                          <a:spcPts val="2014"/>
                        </a:lnSpc>
                      </a:pPr>
                      <a:r>
                        <a:rPr sz="1750" b="1" spc="-25" dirty="0">
                          <a:latin typeface="Times New Roman"/>
                          <a:cs typeface="Times New Roman"/>
                        </a:rPr>
                        <a:t>Budgetary</a:t>
                      </a:r>
                      <a:endParaRPr sz="17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980"/>
                        </a:lnSpc>
                      </a:pP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Early,</a:t>
                      </a:r>
                      <a:r>
                        <a:rPr sz="17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1–2</a:t>
                      </a:r>
                      <a:r>
                        <a:rPr sz="175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30" dirty="0">
                          <a:latin typeface="Times New Roman"/>
                          <a:cs typeface="Times New Roman"/>
                        </a:rPr>
                        <a:t>years </a:t>
                      </a:r>
                      <a:r>
                        <a:rPr sz="1750" spc="-20" dirty="0">
                          <a:latin typeface="Times New Roman"/>
                          <a:cs typeface="Times New Roman"/>
                        </a:rPr>
                        <a:t>out</a:t>
                      </a:r>
                      <a:endParaRPr sz="17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360045">
                        <a:lnSpc>
                          <a:spcPts val="2010"/>
                        </a:lnSpc>
                        <a:spcBef>
                          <a:spcPts val="20"/>
                        </a:spcBef>
                      </a:pPr>
                      <a:r>
                        <a:rPr sz="1750" spc="-20" dirty="0">
                          <a:latin typeface="Times New Roman"/>
                          <a:cs typeface="Times New Roman"/>
                        </a:rPr>
                        <a:t>Puts</a:t>
                      </a:r>
                      <a:r>
                        <a:rPr sz="17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0" dirty="0">
                          <a:latin typeface="Times New Roman"/>
                          <a:cs typeface="Times New Roman"/>
                        </a:rPr>
                        <a:t>dollars</a:t>
                      </a:r>
                      <a:r>
                        <a:rPr sz="17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7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750" spc="-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30" dirty="0">
                          <a:latin typeface="Times New Roman"/>
                          <a:cs typeface="Times New Roman"/>
                        </a:rPr>
                        <a:t>budget</a:t>
                      </a: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 plans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980"/>
                        </a:lnSpc>
                      </a:pPr>
                      <a:r>
                        <a:rPr sz="1750" spc="-30" dirty="0">
                          <a:latin typeface="Times New Roman"/>
                          <a:cs typeface="Times New Roman"/>
                        </a:rPr>
                        <a:t>–10%,</a:t>
                      </a:r>
                      <a:r>
                        <a:rPr sz="17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30" dirty="0">
                          <a:latin typeface="Times New Roman"/>
                          <a:cs typeface="Times New Roman"/>
                        </a:rPr>
                        <a:t>+25%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4697">
                <a:tc>
                  <a:txBody>
                    <a:bodyPr/>
                    <a:lstStyle/>
                    <a:p>
                      <a:pPr marL="97155">
                        <a:lnSpc>
                          <a:spcPts val="2030"/>
                        </a:lnSpc>
                      </a:pPr>
                      <a:r>
                        <a:rPr sz="1750" b="1" spc="-20" dirty="0">
                          <a:latin typeface="Times New Roman"/>
                          <a:cs typeface="Times New Roman"/>
                        </a:rPr>
                        <a:t>Definitive</a:t>
                      </a:r>
                      <a:endParaRPr sz="17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 marR="123825">
                        <a:lnSpc>
                          <a:spcPts val="2020"/>
                        </a:lnSpc>
                        <a:spcBef>
                          <a:spcPts val="30"/>
                        </a:spcBef>
                      </a:pP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Later</a:t>
                      </a:r>
                      <a:r>
                        <a:rPr sz="17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7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7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0" dirty="0">
                          <a:latin typeface="Times New Roman"/>
                          <a:cs typeface="Times New Roman"/>
                        </a:rPr>
                        <a:t>project,</a:t>
                      </a:r>
                      <a:r>
                        <a:rPr sz="1750" spc="-30" dirty="0">
                          <a:latin typeface="Times New Roman"/>
                          <a:cs typeface="Times New Roman"/>
                        </a:rPr>
                        <a:t> &lt; </a:t>
                      </a:r>
                      <a:r>
                        <a:rPr sz="1750" spc="-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7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30" dirty="0">
                          <a:latin typeface="Times New Roman"/>
                          <a:cs typeface="Times New Roman"/>
                        </a:rPr>
                        <a:t>year</a:t>
                      </a:r>
                      <a:r>
                        <a:rPr sz="1750" spc="-20" dirty="0">
                          <a:latin typeface="Times New Roman"/>
                          <a:cs typeface="Times New Roman"/>
                        </a:rPr>
                        <a:t> out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ts val="1955"/>
                        </a:lnSpc>
                      </a:pP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Provides</a:t>
                      </a:r>
                      <a:r>
                        <a:rPr sz="17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0" dirty="0">
                          <a:latin typeface="Times New Roman"/>
                          <a:cs typeface="Times New Roman"/>
                        </a:rPr>
                        <a:t>details</a:t>
                      </a:r>
                      <a:r>
                        <a:rPr sz="17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0" dirty="0">
                          <a:latin typeface="Times New Roman"/>
                          <a:cs typeface="Times New Roman"/>
                        </a:rPr>
                        <a:t>for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97790" marR="236220">
                        <a:lnSpc>
                          <a:spcPts val="2010"/>
                        </a:lnSpc>
                        <a:spcBef>
                          <a:spcPts val="100"/>
                        </a:spcBef>
                      </a:pP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purchases,</a:t>
                      </a:r>
                      <a:r>
                        <a:rPr sz="175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0" dirty="0">
                          <a:latin typeface="Times New Roman"/>
                          <a:cs typeface="Times New Roman"/>
                        </a:rPr>
                        <a:t>estimate </a:t>
                      </a:r>
                      <a:r>
                        <a:rPr sz="1750" spc="-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actual</a:t>
                      </a:r>
                      <a:r>
                        <a:rPr sz="175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25" dirty="0">
                          <a:latin typeface="Times New Roman"/>
                          <a:cs typeface="Times New Roman"/>
                        </a:rPr>
                        <a:t>costs</a:t>
                      </a:r>
                      <a:endParaRPr sz="1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995"/>
                        </a:lnSpc>
                      </a:pPr>
                      <a:r>
                        <a:rPr sz="1750" spc="-30" dirty="0">
                          <a:latin typeface="Times New Roman"/>
                          <a:cs typeface="Times New Roman"/>
                        </a:rPr>
                        <a:t>–5%,</a:t>
                      </a:r>
                      <a:r>
                        <a:rPr sz="175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50" spc="-30" dirty="0">
                          <a:latin typeface="Times New Roman"/>
                          <a:cs typeface="Times New Roman"/>
                        </a:rPr>
                        <a:t>+10%</a:t>
                      </a:r>
                      <a:endParaRPr sz="17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24967" y="5176773"/>
            <a:ext cx="80391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27329" algn="l"/>
                <a:tab pos="227965" algn="l"/>
              </a:tabLst>
            </a:pPr>
            <a:r>
              <a:rPr sz="1800" spc="-235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40" dirty="0">
                <a:latin typeface="Times New Roman"/>
                <a:cs typeface="Times New Roman"/>
              </a:rPr>
              <a:t>ROM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estimate</a:t>
            </a:r>
            <a:r>
              <a:rPr sz="1800" spc="-55" dirty="0">
                <a:latin typeface="Times New Roman"/>
                <a:cs typeface="Times New Roman"/>
              </a:rPr>
              <a:t> that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actually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cost</a:t>
            </a:r>
            <a:r>
              <a:rPr sz="1800" spc="-60" dirty="0">
                <a:latin typeface="Times New Roman"/>
                <a:cs typeface="Times New Roman"/>
              </a:rPr>
              <a:t> $100,000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would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range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between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$75,000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</a:t>
            </a:r>
            <a:r>
              <a:rPr sz="1800" spc="-45" dirty="0">
                <a:latin typeface="Times New Roman"/>
                <a:cs typeface="Times New Roman"/>
              </a:rPr>
              <a:t> $175,000.</a:t>
            </a:r>
            <a:endParaRPr sz="1800" dirty="0">
              <a:latin typeface="Times New Roman"/>
              <a:cs typeface="Times New Roman"/>
            </a:endParaRPr>
          </a:p>
          <a:p>
            <a:pPr marL="227329" indent="-215265">
              <a:lnSpc>
                <a:spcPct val="100000"/>
              </a:lnSpc>
              <a:buFont typeface="Arial MT"/>
              <a:buChar char="•"/>
              <a:tabLst>
                <a:tab pos="227329" algn="l"/>
                <a:tab pos="227965" algn="l"/>
              </a:tabLst>
            </a:pPr>
            <a:r>
              <a:rPr sz="1800" spc="-235" dirty="0">
                <a:latin typeface="Times New Roman"/>
                <a:cs typeface="Times New Roman"/>
              </a:rPr>
              <a:t>A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80" dirty="0">
                <a:latin typeface="Times New Roman"/>
                <a:cs typeface="Times New Roman"/>
              </a:rPr>
              <a:t>budgetary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estimate</a:t>
            </a:r>
            <a:r>
              <a:rPr sz="1800" spc="-55" dirty="0">
                <a:latin typeface="Times New Roman"/>
                <a:cs typeface="Times New Roman"/>
              </a:rPr>
              <a:t> that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actually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costs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$100,000 </a:t>
            </a:r>
            <a:r>
              <a:rPr sz="1800" spc="-95" dirty="0">
                <a:latin typeface="Times New Roman"/>
                <a:cs typeface="Times New Roman"/>
              </a:rPr>
              <a:t>would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range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between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$90,000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$125,000.</a:t>
            </a:r>
            <a:endParaRPr sz="1800" dirty="0">
              <a:latin typeface="Times New Roman"/>
              <a:cs typeface="Times New Roman"/>
            </a:endParaRPr>
          </a:p>
          <a:p>
            <a:pPr marL="227329" indent="-215265">
              <a:lnSpc>
                <a:spcPct val="100000"/>
              </a:lnSpc>
              <a:buFont typeface="Arial MT"/>
              <a:buChar char="•"/>
              <a:tabLst>
                <a:tab pos="227329" algn="l"/>
                <a:tab pos="227965" algn="l"/>
              </a:tabLst>
            </a:pPr>
            <a:r>
              <a:rPr sz="1800" spc="-229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definitive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estimate</a:t>
            </a:r>
            <a:r>
              <a:rPr sz="1800" spc="-55" dirty="0">
                <a:latin typeface="Times New Roman"/>
                <a:cs typeface="Times New Roman"/>
              </a:rPr>
              <a:t> that </a:t>
            </a:r>
            <a:r>
              <a:rPr sz="1800" spc="-100" dirty="0">
                <a:latin typeface="Times New Roman"/>
                <a:cs typeface="Times New Roman"/>
              </a:rPr>
              <a:t>actually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costs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$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100,000 </a:t>
            </a:r>
            <a:r>
              <a:rPr sz="1800" spc="-95" dirty="0">
                <a:latin typeface="Times New Roman"/>
                <a:cs typeface="Times New Roman"/>
              </a:rPr>
              <a:t>would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rang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75" dirty="0">
                <a:latin typeface="Times New Roman"/>
                <a:cs typeface="Times New Roman"/>
              </a:rPr>
              <a:t>between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$95,000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$110,000.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664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FE17-2FC0-1AC5-4A3C-599D186D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082AC-7489-F4DE-C0F6-D3A0AE797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82FC4-52CA-E16E-5507-E543D1243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23" y="609600"/>
            <a:ext cx="806491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78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8CBC32-FD8F-CFC8-2FAE-953B5B463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600"/>
            <a:ext cx="7944258" cy="49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8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3E9A51-0902-3CEC-A194-840A3DEC3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7962473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98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8717" y="750570"/>
            <a:ext cx="64903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Cost</a:t>
            </a:r>
            <a:r>
              <a:rPr sz="3200" spc="-5" dirty="0"/>
              <a:t> </a:t>
            </a:r>
            <a:r>
              <a:rPr sz="3200" spc="-40" dirty="0"/>
              <a:t>Estimation</a:t>
            </a:r>
            <a:r>
              <a:rPr sz="3200" spc="-20" dirty="0"/>
              <a:t> </a:t>
            </a:r>
            <a:r>
              <a:rPr sz="3200" spc="-55" dirty="0"/>
              <a:t>Tools</a:t>
            </a:r>
            <a:r>
              <a:rPr sz="3200" spc="-5" dirty="0"/>
              <a:t> </a:t>
            </a:r>
            <a:r>
              <a:rPr sz="3200" spc="-15" dirty="0"/>
              <a:t>and</a:t>
            </a:r>
            <a:r>
              <a:rPr sz="3200" spc="-20" dirty="0"/>
              <a:t> </a:t>
            </a:r>
            <a:r>
              <a:rPr sz="3200" spc="-30" dirty="0"/>
              <a:t>Techniques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452835"/>
            <a:ext cx="8214359" cy="4533900"/>
          </a:xfrm>
          <a:prstGeom prst="rect">
            <a:avLst/>
          </a:prstGeom>
        </p:spPr>
        <p:txBody>
          <a:bodyPr vert="horz" wrap="square" lIns="0" tIns="2825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2225"/>
              </a:spcBef>
              <a:buClr>
                <a:srgbClr val="0E6EC5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35" dirty="0">
                <a:latin typeface="Times New Roman"/>
                <a:cs typeface="Times New Roman"/>
              </a:rPr>
              <a:t>3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0" dirty="0">
                <a:latin typeface="Times New Roman"/>
                <a:cs typeface="Times New Roman"/>
              </a:rPr>
              <a:t>basic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Times New Roman"/>
                <a:cs typeface="Times New Roman"/>
              </a:rPr>
              <a:t>tools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Times New Roman"/>
                <a:cs typeface="Times New Roman"/>
              </a:rPr>
              <a:t>and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techniques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Times New Roman"/>
                <a:cs typeface="Times New Roman"/>
              </a:rPr>
              <a:t>for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cost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Times New Roman"/>
                <a:cs typeface="Times New Roman"/>
              </a:rPr>
              <a:t>estimates:</a:t>
            </a:r>
            <a:endParaRPr sz="3200" dirty="0">
              <a:latin typeface="Times New Roman"/>
              <a:cs typeface="Times New Roman"/>
            </a:endParaRPr>
          </a:p>
          <a:p>
            <a:pPr marL="756285" marR="154940" lvl="1" indent="-287020">
              <a:lnSpc>
                <a:spcPct val="140100"/>
              </a:lnSpc>
              <a:spcBef>
                <a:spcPts val="505"/>
              </a:spcBef>
              <a:buClr>
                <a:srgbClr val="009DD9"/>
              </a:buClr>
              <a:buSzPct val="83928"/>
              <a:buFont typeface="Segoe UI Symbol"/>
              <a:buChar char="⚫"/>
              <a:tabLst>
                <a:tab pos="756920" algn="l"/>
              </a:tabLst>
            </a:pPr>
            <a:r>
              <a:rPr sz="2800" b="1" spc="-80" dirty="0">
                <a:latin typeface="Times New Roman"/>
                <a:cs typeface="Times New Roman"/>
              </a:rPr>
              <a:t>A</a:t>
            </a:r>
            <a:r>
              <a:rPr sz="2800" b="1" spc="-75" dirty="0">
                <a:latin typeface="Times New Roman"/>
                <a:cs typeface="Times New Roman"/>
              </a:rPr>
              <a:t>n</a:t>
            </a:r>
            <a:r>
              <a:rPr sz="2800" b="1" spc="30" dirty="0">
                <a:latin typeface="Times New Roman"/>
                <a:cs typeface="Times New Roman"/>
              </a:rPr>
              <a:t>alogo</a:t>
            </a:r>
            <a:r>
              <a:rPr sz="2800" b="1" spc="20" dirty="0">
                <a:latin typeface="Times New Roman"/>
                <a:cs typeface="Times New Roman"/>
              </a:rPr>
              <a:t>u</a:t>
            </a:r>
            <a:r>
              <a:rPr sz="2800" b="1" spc="-70" dirty="0">
                <a:latin typeface="Times New Roman"/>
                <a:cs typeface="Times New Roman"/>
              </a:rPr>
              <a:t>s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or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50" dirty="0">
                <a:latin typeface="Times New Roman"/>
                <a:cs typeface="Times New Roman"/>
              </a:rPr>
              <a:t>t</a:t>
            </a:r>
            <a:r>
              <a:rPr sz="2800" b="1" spc="75" dirty="0">
                <a:latin typeface="Times New Roman"/>
                <a:cs typeface="Times New Roman"/>
              </a:rPr>
              <a:t>o</a:t>
            </a:r>
            <a:r>
              <a:rPr sz="2800" b="1" spc="40" dirty="0">
                <a:latin typeface="Times New Roman"/>
                <a:cs typeface="Times New Roman"/>
              </a:rPr>
              <a:t>p</a:t>
            </a:r>
            <a:r>
              <a:rPr sz="2800" b="1" spc="80" dirty="0">
                <a:latin typeface="Times New Roman"/>
                <a:cs typeface="Times New Roman"/>
              </a:rPr>
              <a:t>-</a:t>
            </a:r>
            <a:r>
              <a:rPr sz="2800" b="1" spc="85" dirty="0">
                <a:latin typeface="Times New Roman"/>
                <a:cs typeface="Times New Roman"/>
              </a:rPr>
              <a:t>d</a:t>
            </a:r>
            <a:r>
              <a:rPr sz="2800" b="1" spc="-20" dirty="0">
                <a:latin typeface="Times New Roman"/>
                <a:cs typeface="Times New Roman"/>
              </a:rPr>
              <a:t>o</a:t>
            </a:r>
            <a:r>
              <a:rPr sz="2800" b="1" spc="65" dirty="0">
                <a:latin typeface="Times New Roman"/>
                <a:cs typeface="Times New Roman"/>
              </a:rPr>
              <a:t>w</a:t>
            </a:r>
            <a:r>
              <a:rPr sz="2800" b="1" spc="40" dirty="0">
                <a:latin typeface="Times New Roman"/>
                <a:cs typeface="Times New Roman"/>
              </a:rPr>
              <a:t>n</a:t>
            </a:r>
            <a:r>
              <a:rPr sz="2800" spc="35" dirty="0">
                <a:latin typeface="Times New Roman"/>
                <a:cs typeface="Times New Roman"/>
              </a:rPr>
              <a:t>: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u</a:t>
            </a:r>
            <a:r>
              <a:rPr sz="2800" spc="-165" dirty="0">
                <a:latin typeface="Times New Roman"/>
                <a:cs typeface="Times New Roman"/>
              </a:rPr>
              <a:t>se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actua</a:t>
            </a:r>
            <a:r>
              <a:rPr sz="2800" spc="-95" dirty="0">
                <a:latin typeface="Times New Roman"/>
                <a:cs typeface="Times New Roman"/>
              </a:rPr>
              <a:t>l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cost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  </a:t>
            </a:r>
            <a:r>
              <a:rPr sz="2800" spc="-110" dirty="0">
                <a:latin typeface="Times New Roman"/>
                <a:cs typeface="Times New Roman"/>
              </a:rPr>
              <a:t>previous,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similar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project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95" dirty="0">
                <a:latin typeface="Times New Roman"/>
                <a:cs typeface="Times New Roman"/>
              </a:rPr>
              <a:t>basis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for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145" dirty="0">
                <a:latin typeface="Times New Roman"/>
                <a:cs typeface="Times New Roman"/>
              </a:rPr>
              <a:t>new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estimate</a:t>
            </a:r>
            <a:endParaRPr sz="2800" dirty="0">
              <a:latin typeface="Times New Roman"/>
              <a:cs typeface="Times New Roman"/>
            </a:endParaRPr>
          </a:p>
          <a:p>
            <a:pPr marL="756285" marR="541020" lvl="1" indent="-287020">
              <a:lnSpc>
                <a:spcPct val="140100"/>
              </a:lnSpc>
              <a:spcBef>
                <a:spcPts val="390"/>
              </a:spcBef>
              <a:buClr>
                <a:srgbClr val="009DD9"/>
              </a:buClr>
              <a:buSzPct val="83928"/>
              <a:buFont typeface="Segoe UI Symbol"/>
              <a:buChar char="⚫"/>
              <a:tabLst>
                <a:tab pos="756920" algn="l"/>
              </a:tabLst>
            </a:pPr>
            <a:r>
              <a:rPr sz="2800" b="1" spc="15" dirty="0">
                <a:latin typeface="Times New Roman"/>
                <a:cs typeface="Times New Roman"/>
              </a:rPr>
              <a:t>Bottom-up</a:t>
            </a:r>
            <a:r>
              <a:rPr sz="2800" spc="15" dirty="0">
                <a:latin typeface="Times New Roman"/>
                <a:cs typeface="Times New Roman"/>
              </a:rPr>
              <a:t>: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estimate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individual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work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items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sum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them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get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total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estim</a:t>
            </a:r>
            <a:r>
              <a:rPr sz="2800" spc="-160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te</a:t>
            </a:r>
            <a:endParaRPr sz="28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40100"/>
              </a:lnSpc>
              <a:spcBef>
                <a:spcPts val="395"/>
              </a:spcBef>
              <a:buClr>
                <a:srgbClr val="009DD9"/>
              </a:buClr>
              <a:buSzPct val="83928"/>
              <a:buFont typeface="Segoe UI Symbol"/>
              <a:buChar char="⚫"/>
              <a:tabLst>
                <a:tab pos="756920" algn="l"/>
              </a:tabLst>
            </a:pPr>
            <a:r>
              <a:rPr sz="2800" b="1" spc="-50" dirty="0">
                <a:latin typeface="Times New Roman"/>
                <a:cs typeface="Times New Roman"/>
              </a:rPr>
              <a:t>Parametric</a:t>
            </a:r>
            <a:r>
              <a:rPr sz="2800" spc="-50" dirty="0">
                <a:latin typeface="Times New Roman"/>
                <a:cs typeface="Times New Roman"/>
              </a:rPr>
              <a:t>: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use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project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characteristics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mathematical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m</a:t>
            </a:r>
            <a:r>
              <a:rPr sz="2800" spc="-114" dirty="0">
                <a:latin typeface="Times New Roman"/>
                <a:cs typeface="Times New Roman"/>
              </a:rPr>
              <a:t>odel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estim</a:t>
            </a:r>
            <a:r>
              <a:rPr sz="2800" spc="-165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te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costs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664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81558"/>
            <a:ext cx="7143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70" dirty="0"/>
              <a:t>Typical</a:t>
            </a:r>
            <a:r>
              <a:rPr sz="3600" spc="-35" dirty="0"/>
              <a:t> </a:t>
            </a:r>
            <a:r>
              <a:rPr sz="3600" spc="-65" dirty="0"/>
              <a:t>Problems</a:t>
            </a:r>
            <a:r>
              <a:rPr sz="3600" dirty="0"/>
              <a:t> </a:t>
            </a:r>
            <a:r>
              <a:rPr sz="3600" spc="-65" dirty="0"/>
              <a:t>with</a:t>
            </a:r>
            <a:r>
              <a:rPr sz="3600" spc="-10" dirty="0"/>
              <a:t> </a:t>
            </a:r>
            <a:r>
              <a:rPr sz="3600" spc="-15" dirty="0"/>
              <a:t>Cost</a:t>
            </a:r>
            <a:r>
              <a:rPr sz="3600" dirty="0"/>
              <a:t> </a:t>
            </a:r>
            <a:r>
              <a:rPr sz="3600" spc="-45" dirty="0"/>
              <a:t>Estimates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12140" y="1815211"/>
            <a:ext cx="8150859" cy="421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208915" indent="-274320">
              <a:lnSpc>
                <a:spcPct val="100000"/>
              </a:lnSpc>
              <a:spcBef>
                <a:spcPts val="105"/>
              </a:spcBef>
              <a:buClr>
                <a:srgbClr val="0E6EC5"/>
              </a:buClr>
              <a:buSzPct val="84615"/>
              <a:buFont typeface="Segoe UI Symbol"/>
              <a:buChar char="⚫"/>
              <a:tabLst>
                <a:tab pos="287020" algn="l"/>
                <a:tab pos="5694680" algn="l"/>
              </a:tabLst>
            </a:pPr>
            <a:r>
              <a:rPr sz="2600" spc="-140" dirty="0">
                <a:latin typeface="Times New Roman"/>
                <a:cs typeface="Times New Roman"/>
              </a:rPr>
              <a:t>Developing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an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estimate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for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large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software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project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is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complex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task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Times New Roman"/>
                <a:cs typeface="Times New Roman"/>
              </a:rPr>
              <a:t>r</a:t>
            </a:r>
            <a:r>
              <a:rPr sz="2600" spc="-95" dirty="0">
                <a:latin typeface="Times New Roman"/>
                <a:cs typeface="Times New Roman"/>
              </a:rPr>
              <a:t>equi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130" dirty="0">
                <a:latin typeface="Times New Roman"/>
                <a:cs typeface="Times New Roman"/>
              </a:rPr>
              <a:t>i</a:t>
            </a:r>
            <a:r>
              <a:rPr sz="2600" spc="-135" dirty="0">
                <a:latin typeface="Times New Roman"/>
                <a:cs typeface="Times New Roman"/>
              </a:rPr>
              <a:t>gnificant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amoun</a:t>
            </a:r>
            <a:r>
              <a:rPr sz="2600" spc="-60" dirty="0">
                <a:latin typeface="Times New Roman"/>
                <a:cs typeface="Times New Roman"/>
              </a:rPr>
              <a:t>t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effo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70" dirty="0">
                <a:latin typeface="Times New Roman"/>
                <a:cs typeface="Times New Roman"/>
              </a:rPr>
              <a:t>t.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9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emember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t</a:t>
            </a:r>
            <a:r>
              <a:rPr sz="2600" spc="-195" dirty="0">
                <a:latin typeface="Times New Roman"/>
                <a:cs typeface="Times New Roman"/>
              </a:rPr>
              <a:t>h</a:t>
            </a:r>
            <a:r>
              <a:rPr sz="2600" spc="-200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  </a:t>
            </a:r>
            <a:r>
              <a:rPr sz="2600" spc="-114" dirty="0">
                <a:latin typeface="Times New Roman"/>
                <a:cs typeface="Times New Roman"/>
              </a:rPr>
              <a:t>estimates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are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done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at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various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stages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of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project</a:t>
            </a:r>
            <a:endParaRPr sz="2600" dirty="0">
              <a:latin typeface="Times New Roman"/>
              <a:cs typeface="Times New Roman"/>
            </a:endParaRPr>
          </a:p>
          <a:p>
            <a:pPr marL="286385" marR="254000" indent="-27432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lang="en-US" sz="2600" spc="-225" dirty="0">
                <a:latin typeface="Times New Roman"/>
                <a:cs typeface="Times New Roman"/>
              </a:rPr>
              <a:t>Many</a:t>
            </a:r>
            <a:r>
              <a:rPr lang="en-US" sz="2600" spc="-60" dirty="0">
                <a:latin typeface="Times New Roman"/>
                <a:cs typeface="Times New Roman"/>
              </a:rPr>
              <a:t> </a:t>
            </a:r>
            <a:r>
              <a:rPr lang="en-US" sz="2600" spc="-105" dirty="0">
                <a:latin typeface="Times New Roman"/>
                <a:cs typeface="Times New Roman"/>
              </a:rPr>
              <a:t>people</a:t>
            </a:r>
            <a:r>
              <a:rPr lang="en-US" sz="2600" spc="-65" dirty="0">
                <a:latin typeface="Times New Roman"/>
                <a:cs typeface="Times New Roman"/>
              </a:rPr>
              <a:t> </a:t>
            </a:r>
            <a:r>
              <a:rPr lang="en-US" sz="2600" spc="-135" dirty="0">
                <a:latin typeface="Times New Roman"/>
                <a:cs typeface="Times New Roman"/>
              </a:rPr>
              <a:t>doing</a:t>
            </a:r>
            <a:r>
              <a:rPr lang="en-US" sz="2600" spc="-55" dirty="0">
                <a:latin typeface="Times New Roman"/>
                <a:cs typeface="Times New Roman"/>
              </a:rPr>
              <a:t> </a:t>
            </a:r>
            <a:r>
              <a:rPr lang="en-US" sz="2600" spc="-114" dirty="0">
                <a:latin typeface="Times New Roman"/>
                <a:cs typeface="Times New Roman"/>
              </a:rPr>
              <a:t>estimates</a:t>
            </a:r>
            <a:r>
              <a:rPr lang="en-US" sz="2600" spc="-55" dirty="0">
                <a:latin typeface="Times New Roman"/>
                <a:cs typeface="Times New Roman"/>
              </a:rPr>
              <a:t> </a:t>
            </a:r>
            <a:r>
              <a:rPr lang="en-US" sz="2600" spc="-200" dirty="0">
                <a:latin typeface="Times New Roman"/>
                <a:cs typeface="Times New Roman"/>
              </a:rPr>
              <a:t>have</a:t>
            </a:r>
            <a:r>
              <a:rPr lang="en-US" sz="2600" spc="-55" dirty="0">
                <a:latin typeface="Times New Roman"/>
                <a:cs typeface="Times New Roman"/>
              </a:rPr>
              <a:t> </a:t>
            </a:r>
            <a:r>
              <a:rPr lang="en-US" sz="2600" spc="-65" dirty="0">
                <a:latin typeface="Times New Roman"/>
                <a:cs typeface="Times New Roman"/>
              </a:rPr>
              <a:t>little</a:t>
            </a:r>
            <a:r>
              <a:rPr lang="en-US" sz="2600" spc="-45" dirty="0">
                <a:latin typeface="Times New Roman"/>
                <a:cs typeface="Times New Roman"/>
              </a:rPr>
              <a:t> </a:t>
            </a:r>
            <a:r>
              <a:rPr lang="en-US" sz="2600" spc="-95" dirty="0">
                <a:latin typeface="Times New Roman"/>
                <a:cs typeface="Times New Roman"/>
              </a:rPr>
              <a:t>experience</a:t>
            </a:r>
            <a:r>
              <a:rPr lang="en-US" sz="2600" spc="-60" dirty="0">
                <a:latin typeface="Times New Roman"/>
                <a:cs typeface="Times New Roman"/>
              </a:rPr>
              <a:t> </a:t>
            </a:r>
            <a:r>
              <a:rPr lang="en-US" sz="2600" spc="-140" dirty="0">
                <a:latin typeface="Times New Roman"/>
                <a:cs typeface="Times New Roman"/>
              </a:rPr>
              <a:t>doing</a:t>
            </a:r>
            <a:r>
              <a:rPr lang="en-US" sz="2600" spc="-55" dirty="0">
                <a:latin typeface="Times New Roman"/>
                <a:cs typeface="Times New Roman"/>
              </a:rPr>
              <a:t> them</a:t>
            </a:r>
            <a:r>
              <a:rPr sz="2600" spc="-55" dirty="0">
                <a:latin typeface="Times New Roman"/>
                <a:cs typeface="Times New Roman"/>
              </a:rPr>
              <a:t>.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305" dirty="0">
                <a:latin typeface="Times New Roman"/>
                <a:cs typeface="Times New Roman"/>
              </a:rPr>
              <a:t>T</a:t>
            </a:r>
            <a:r>
              <a:rPr sz="2600" spc="55" dirty="0">
                <a:latin typeface="Times New Roman"/>
                <a:cs typeface="Times New Roman"/>
              </a:rPr>
              <a:t>r</a:t>
            </a:r>
            <a:r>
              <a:rPr sz="2600" spc="-215" dirty="0">
                <a:latin typeface="Times New Roman"/>
                <a:cs typeface="Times New Roman"/>
              </a:rPr>
              <a:t>y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140" dirty="0">
                <a:latin typeface="Times New Roman"/>
                <a:cs typeface="Times New Roman"/>
              </a:rPr>
              <a:t>vide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-114" dirty="0">
                <a:latin typeface="Times New Roman"/>
                <a:cs typeface="Times New Roman"/>
              </a:rPr>
              <a:t>ra</a:t>
            </a:r>
            <a:r>
              <a:rPr sz="2600" spc="-75" dirty="0">
                <a:latin typeface="Times New Roman"/>
                <a:cs typeface="Times New Roman"/>
              </a:rPr>
              <a:t>i</a:t>
            </a:r>
            <a:r>
              <a:rPr sz="2600" spc="-140" dirty="0">
                <a:latin typeface="Times New Roman"/>
                <a:cs typeface="Times New Roman"/>
              </a:rPr>
              <a:t>ning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mento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ing</a:t>
            </a:r>
            <a:r>
              <a:rPr lang="en-US" sz="2600" spc="-15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4615"/>
              <a:buFont typeface="Segoe UI Symbol"/>
              <a:buChar char="⚫"/>
              <a:tabLst>
                <a:tab pos="287020" algn="l"/>
                <a:tab pos="5572125" algn="l"/>
              </a:tabLst>
            </a:pPr>
            <a:r>
              <a:rPr sz="2600" spc="-250" dirty="0">
                <a:latin typeface="Times New Roman"/>
                <a:cs typeface="Times New Roman"/>
              </a:rPr>
              <a:t>P</a:t>
            </a:r>
            <a:r>
              <a:rPr sz="2600" spc="-105" dirty="0">
                <a:latin typeface="Times New Roman"/>
                <a:cs typeface="Times New Roman"/>
              </a:rPr>
              <a:t>eople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h</a:t>
            </a:r>
            <a:r>
              <a:rPr sz="2600" spc="-245" dirty="0">
                <a:latin typeface="Times New Roman"/>
                <a:cs typeface="Times New Roman"/>
              </a:rPr>
              <a:t>a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bias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120" dirty="0">
                <a:latin typeface="Times New Roman"/>
                <a:cs typeface="Times New Roman"/>
              </a:rPr>
              <a:t>o</a:t>
            </a:r>
            <a:r>
              <a:rPr sz="2600" spc="-165" dirty="0">
                <a:latin typeface="Times New Roman"/>
                <a:cs typeface="Times New Roman"/>
              </a:rPr>
              <a:t>w</a:t>
            </a:r>
            <a:r>
              <a:rPr sz="2600" spc="-90" dirty="0">
                <a:latin typeface="Times New Roman"/>
                <a:cs typeface="Times New Roman"/>
              </a:rPr>
              <a:t>ar</a:t>
            </a:r>
            <a:r>
              <a:rPr sz="2600" spc="-110" dirty="0">
                <a:latin typeface="Times New Roman"/>
                <a:cs typeface="Times New Roman"/>
              </a:rPr>
              <a:t>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under</a:t>
            </a:r>
            <a:r>
              <a:rPr sz="2600" spc="-125" dirty="0">
                <a:latin typeface="Times New Roman"/>
                <a:cs typeface="Times New Roman"/>
              </a:rPr>
              <a:t>estim</a:t>
            </a:r>
            <a:r>
              <a:rPr sz="2600" spc="-145" dirty="0">
                <a:latin typeface="Times New Roman"/>
                <a:cs typeface="Times New Roman"/>
              </a:rPr>
              <a:t>a</a:t>
            </a:r>
            <a:r>
              <a:rPr sz="2600" spc="-40" dirty="0">
                <a:latin typeface="Times New Roman"/>
                <a:cs typeface="Times New Roman"/>
              </a:rPr>
              <a:t>tion.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7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-140" dirty="0">
                <a:latin typeface="Times New Roman"/>
                <a:cs typeface="Times New Roman"/>
              </a:rPr>
              <a:t>vi</a:t>
            </a:r>
            <a:r>
              <a:rPr sz="2600" spc="-195" dirty="0">
                <a:latin typeface="Times New Roman"/>
                <a:cs typeface="Times New Roman"/>
              </a:rPr>
              <a:t>e</a:t>
            </a:r>
            <a:r>
              <a:rPr sz="2600" spc="-140" dirty="0">
                <a:latin typeface="Times New Roman"/>
                <a:cs typeface="Times New Roman"/>
              </a:rPr>
              <a:t>w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estim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tes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and  </a:t>
            </a:r>
            <a:r>
              <a:rPr sz="2600" spc="-180" dirty="0">
                <a:latin typeface="Times New Roman"/>
                <a:cs typeface="Times New Roman"/>
              </a:rPr>
              <a:t>as</a:t>
            </a:r>
            <a:r>
              <a:rPr sz="2600" spc="-210" dirty="0">
                <a:latin typeface="Times New Roman"/>
                <a:cs typeface="Times New Roman"/>
              </a:rPr>
              <a:t>k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i</a:t>
            </a:r>
            <a:r>
              <a:rPr sz="2600" spc="-200" dirty="0">
                <a:latin typeface="Times New Roman"/>
                <a:cs typeface="Times New Roman"/>
              </a:rPr>
              <a:t>m</a:t>
            </a:r>
            <a:r>
              <a:rPr sz="2600" spc="-70" dirty="0">
                <a:latin typeface="Times New Roman"/>
                <a:cs typeface="Times New Roman"/>
              </a:rPr>
              <a:t>po</a:t>
            </a:r>
            <a:r>
              <a:rPr sz="2600" spc="45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tant </a:t>
            </a:r>
            <a:r>
              <a:rPr sz="2600" spc="-114" dirty="0">
                <a:latin typeface="Times New Roman"/>
                <a:cs typeface="Times New Roman"/>
              </a:rPr>
              <a:t>questions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0" dirty="0">
                <a:latin typeface="Times New Roman"/>
                <a:cs typeface="Times New Roman"/>
              </a:rPr>
              <a:t>ma</a:t>
            </a:r>
            <a:r>
              <a:rPr sz="2600" spc="-185" dirty="0">
                <a:latin typeface="Times New Roman"/>
                <a:cs typeface="Times New Roman"/>
              </a:rPr>
              <a:t>k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s</a:t>
            </a:r>
            <a:r>
              <a:rPr sz="2600" spc="-50" dirty="0">
                <a:latin typeface="Times New Roman"/>
                <a:cs typeface="Times New Roman"/>
              </a:rPr>
              <a:t>u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estim</a:t>
            </a:r>
            <a:r>
              <a:rPr sz="2600" spc="-150" dirty="0">
                <a:latin typeface="Times New Roman"/>
                <a:cs typeface="Times New Roman"/>
              </a:rPr>
              <a:t>a</a:t>
            </a:r>
            <a:r>
              <a:rPr sz="2600" spc="-90" dirty="0">
                <a:latin typeface="Times New Roman"/>
                <a:cs typeface="Times New Roman"/>
              </a:rPr>
              <a:t>tes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re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not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b</a:t>
            </a:r>
            <a:r>
              <a:rPr sz="2600" spc="-90" dirty="0">
                <a:latin typeface="Times New Roman"/>
                <a:cs typeface="Times New Roman"/>
              </a:rPr>
              <a:t>i</a:t>
            </a:r>
            <a:r>
              <a:rPr sz="2600" spc="-160" dirty="0">
                <a:latin typeface="Times New Roman"/>
                <a:cs typeface="Times New Roman"/>
              </a:rPr>
              <a:t>ased</a:t>
            </a:r>
            <a:endParaRPr sz="2600" dirty="0">
              <a:latin typeface="Times New Roman"/>
              <a:cs typeface="Times New Roman"/>
            </a:endParaRPr>
          </a:p>
          <a:p>
            <a:pPr marL="286385" marR="191770" indent="-27432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5" dirty="0">
                <a:latin typeface="Times New Roman"/>
                <a:cs typeface="Times New Roman"/>
              </a:rPr>
              <a:t>Management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w</a:t>
            </a:r>
            <a:r>
              <a:rPr sz="2600" spc="-125" dirty="0">
                <a:latin typeface="Times New Roman"/>
                <a:cs typeface="Times New Roman"/>
              </a:rPr>
              <a:t>ant</a:t>
            </a:r>
            <a:r>
              <a:rPr sz="2600" spc="-114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number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for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bid,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not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135" dirty="0">
                <a:latin typeface="Times New Roman"/>
                <a:cs typeface="Times New Roman"/>
              </a:rPr>
              <a:t>eal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sti</a:t>
            </a:r>
            <a:r>
              <a:rPr sz="2600" spc="-195" dirty="0">
                <a:latin typeface="Times New Roman"/>
                <a:cs typeface="Times New Roman"/>
              </a:rPr>
              <a:t>m</a:t>
            </a:r>
            <a:r>
              <a:rPr sz="2600" spc="-229" dirty="0">
                <a:latin typeface="Times New Roman"/>
                <a:cs typeface="Times New Roman"/>
              </a:rPr>
              <a:t>a</a:t>
            </a:r>
            <a:r>
              <a:rPr sz="2600" spc="-25" dirty="0">
                <a:latin typeface="Times New Roman"/>
                <a:cs typeface="Times New Roman"/>
              </a:rPr>
              <a:t>t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.  </a:t>
            </a:r>
            <a:r>
              <a:rPr sz="2600" spc="-85" dirty="0">
                <a:latin typeface="Times New Roman"/>
                <a:cs typeface="Times New Roman"/>
              </a:rPr>
              <a:t>Project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managers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must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negotiate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with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project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sponsors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to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create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145" dirty="0">
                <a:latin typeface="Times New Roman"/>
                <a:cs typeface="Times New Roman"/>
              </a:rPr>
              <a:t>eal</a:t>
            </a:r>
            <a:r>
              <a:rPr sz="2600" spc="-100" dirty="0">
                <a:latin typeface="Times New Roman"/>
                <a:cs typeface="Times New Roman"/>
              </a:rPr>
              <a:t>i</a:t>
            </a:r>
            <a:r>
              <a:rPr sz="2600" spc="-110" dirty="0">
                <a:latin typeface="Times New Roman"/>
                <a:cs typeface="Times New Roman"/>
              </a:rPr>
              <a:t>stic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cost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est</a:t>
            </a:r>
            <a:r>
              <a:rPr sz="2600" spc="-75" dirty="0">
                <a:latin typeface="Times New Roman"/>
                <a:cs typeface="Times New Roman"/>
              </a:rPr>
              <a:t>i</a:t>
            </a:r>
            <a:r>
              <a:rPr sz="2600" spc="-229" dirty="0">
                <a:latin typeface="Times New Roman"/>
                <a:cs typeface="Times New Roman"/>
              </a:rPr>
              <a:t>m</a:t>
            </a:r>
            <a:r>
              <a:rPr sz="2600" spc="-155" dirty="0">
                <a:latin typeface="Times New Roman"/>
                <a:cs typeface="Times New Roman"/>
              </a:rPr>
              <a:t>a</a:t>
            </a:r>
            <a:r>
              <a:rPr sz="2600" spc="-90" dirty="0">
                <a:latin typeface="Times New Roman"/>
                <a:cs typeface="Times New Roman"/>
              </a:rPr>
              <a:t>tes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664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735584"/>
            <a:ext cx="2942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Cost</a:t>
            </a:r>
            <a:r>
              <a:rPr sz="3600" spc="-80" dirty="0"/>
              <a:t> </a:t>
            </a:r>
            <a:r>
              <a:rPr sz="3600" spc="-40" dirty="0"/>
              <a:t>Budgeting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07340" y="1501012"/>
            <a:ext cx="8451215" cy="457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21590" indent="-274320">
              <a:lnSpc>
                <a:spcPct val="150000"/>
              </a:lnSpc>
              <a:spcBef>
                <a:spcPts val="100"/>
              </a:spcBef>
              <a:buClr>
                <a:srgbClr val="0E6EC5"/>
              </a:buClr>
              <a:buSzPct val="84722"/>
              <a:buFont typeface="Segoe UI Symbol"/>
              <a:buChar char="⚫"/>
              <a:tabLst>
                <a:tab pos="287020" algn="l"/>
              </a:tabLst>
            </a:pPr>
            <a:r>
              <a:rPr sz="3600" spc="-145" dirty="0">
                <a:latin typeface="Times New Roman"/>
                <a:cs typeface="Times New Roman"/>
              </a:rPr>
              <a:t>Cost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160" dirty="0">
                <a:latin typeface="Times New Roman"/>
                <a:cs typeface="Times New Roman"/>
              </a:rPr>
              <a:t>budget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235" dirty="0">
                <a:latin typeface="Times New Roman"/>
                <a:cs typeface="Times New Roman"/>
              </a:rPr>
              <a:t>involves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185" dirty="0">
                <a:solidFill>
                  <a:srgbClr val="0000FF"/>
                </a:solidFill>
                <a:latin typeface="Times New Roman"/>
                <a:cs typeface="Times New Roman"/>
              </a:rPr>
              <a:t>allocating</a:t>
            </a:r>
            <a:r>
              <a:rPr sz="36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100" dirty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36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120" dirty="0">
                <a:solidFill>
                  <a:srgbClr val="0000FF"/>
                </a:solidFill>
                <a:latin typeface="Times New Roman"/>
                <a:cs typeface="Times New Roman"/>
              </a:rPr>
              <a:t>project</a:t>
            </a:r>
            <a:r>
              <a:rPr sz="3600" spc="-8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150" dirty="0">
                <a:solidFill>
                  <a:srgbClr val="0000FF"/>
                </a:solidFill>
                <a:latin typeface="Times New Roman"/>
                <a:cs typeface="Times New Roman"/>
              </a:rPr>
              <a:t>cost </a:t>
            </a:r>
            <a:r>
              <a:rPr sz="3600" spc="-145" dirty="0">
                <a:solidFill>
                  <a:srgbClr val="0000FF"/>
                </a:solidFill>
                <a:latin typeface="Times New Roman"/>
                <a:cs typeface="Times New Roman"/>
              </a:rPr>
              <a:t> est</a:t>
            </a:r>
            <a:r>
              <a:rPr sz="3600" spc="-10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3600" spc="-32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3600" spc="-21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600" spc="-45" dirty="0">
                <a:solidFill>
                  <a:srgbClr val="0000FF"/>
                </a:solidFill>
                <a:latin typeface="Times New Roman"/>
                <a:cs typeface="Times New Roman"/>
              </a:rPr>
              <a:t>te</a:t>
            </a:r>
            <a:r>
              <a:rPr sz="3600" spc="-11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55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36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185" dirty="0">
                <a:solidFill>
                  <a:srgbClr val="0000FF"/>
                </a:solidFill>
                <a:latin typeface="Times New Roman"/>
                <a:cs typeface="Times New Roman"/>
              </a:rPr>
              <a:t>individual</a:t>
            </a:r>
            <a:r>
              <a:rPr sz="36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330" dirty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3600" spc="-114" dirty="0">
                <a:solidFill>
                  <a:srgbClr val="0000FF"/>
                </a:solidFill>
                <a:latin typeface="Times New Roman"/>
                <a:cs typeface="Times New Roman"/>
              </a:rPr>
              <a:t>ork</a:t>
            </a:r>
            <a:r>
              <a:rPr sz="3600" spc="-90" dirty="0">
                <a:solidFill>
                  <a:srgbClr val="0000FF"/>
                </a:solidFill>
                <a:latin typeface="Times New Roman"/>
                <a:cs typeface="Times New Roman"/>
              </a:rPr>
              <a:t> ite</a:t>
            </a:r>
            <a:r>
              <a:rPr sz="3600" spc="-20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3600" spc="-275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3600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200" dirty="0">
                <a:latin typeface="Times New Roman"/>
                <a:cs typeface="Times New Roman"/>
              </a:rPr>
              <a:t>an</a:t>
            </a:r>
            <a:r>
              <a:rPr sz="3600" spc="-204" dirty="0">
                <a:latin typeface="Times New Roman"/>
                <a:cs typeface="Times New Roman"/>
              </a:rPr>
              <a:t>d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70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3600" spc="-9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3600" spc="-270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3600" spc="-210" dirty="0">
                <a:solidFill>
                  <a:srgbClr val="0000FF"/>
                </a:solidFill>
                <a:latin typeface="Times New Roman"/>
                <a:cs typeface="Times New Roman"/>
              </a:rPr>
              <a:t>viding</a:t>
            </a:r>
            <a:r>
              <a:rPr sz="36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204" dirty="0">
                <a:solidFill>
                  <a:srgbClr val="0000FF"/>
                </a:solidFill>
                <a:latin typeface="Times New Roman"/>
                <a:cs typeface="Times New Roman"/>
              </a:rPr>
              <a:t>a  </a:t>
            </a:r>
            <a:r>
              <a:rPr sz="3600" spc="-17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3600" spc="-210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3600" spc="-114" dirty="0">
                <a:solidFill>
                  <a:srgbClr val="0000FF"/>
                </a:solidFill>
                <a:latin typeface="Times New Roman"/>
                <a:cs typeface="Times New Roman"/>
              </a:rPr>
              <a:t>st</a:t>
            </a:r>
            <a:r>
              <a:rPr sz="36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600" spc="-220" dirty="0">
                <a:solidFill>
                  <a:srgbClr val="0000FF"/>
                </a:solidFill>
                <a:latin typeface="Times New Roman"/>
                <a:cs typeface="Times New Roman"/>
              </a:rPr>
              <a:t>bas</a:t>
            </a:r>
            <a:r>
              <a:rPr sz="3600" spc="-215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3600" spc="-155" dirty="0">
                <a:solidFill>
                  <a:srgbClr val="0000FF"/>
                </a:solidFill>
                <a:latin typeface="Times New Roman"/>
                <a:cs typeface="Times New Roman"/>
              </a:rPr>
              <a:t>line</a:t>
            </a:r>
            <a:endParaRPr sz="3600">
              <a:latin typeface="Times New Roman"/>
              <a:cs typeface="Times New Roman"/>
            </a:endParaRPr>
          </a:p>
          <a:p>
            <a:pPr marL="561340" marR="5080" lvl="1" indent="-228600">
              <a:lnSpc>
                <a:spcPct val="100000"/>
              </a:lnSpc>
              <a:spcBef>
                <a:spcPts val="990"/>
              </a:spcBef>
              <a:buClr>
                <a:srgbClr val="009DD9"/>
              </a:buClr>
              <a:buSzPct val="84375"/>
              <a:buFont typeface="Segoe UI Symbol"/>
              <a:buChar char="⚫"/>
              <a:tabLst>
                <a:tab pos="561340" algn="l"/>
              </a:tabLst>
            </a:pPr>
            <a:r>
              <a:rPr sz="3200" spc="-415" dirty="0">
                <a:latin typeface="Times New Roman"/>
                <a:cs typeface="Times New Roman"/>
              </a:rPr>
              <a:t>F</a:t>
            </a:r>
            <a:r>
              <a:rPr sz="3200" spc="-65" dirty="0">
                <a:latin typeface="Times New Roman"/>
                <a:cs typeface="Times New Roman"/>
              </a:rPr>
              <a:t>o</a:t>
            </a:r>
            <a:r>
              <a:rPr sz="3200" spc="-40" dirty="0">
                <a:latin typeface="Times New Roman"/>
                <a:cs typeface="Times New Roman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ex</a:t>
            </a:r>
            <a:r>
              <a:rPr sz="3200" spc="-160" dirty="0">
                <a:latin typeface="Times New Roman"/>
                <a:cs typeface="Times New Roman"/>
              </a:rPr>
              <a:t>a</a:t>
            </a:r>
            <a:r>
              <a:rPr sz="3200" spc="-150" dirty="0">
                <a:latin typeface="Times New Roman"/>
                <a:cs typeface="Times New Roman"/>
              </a:rPr>
              <a:t>mpl</a:t>
            </a:r>
            <a:r>
              <a:rPr sz="3200" spc="-190" dirty="0">
                <a:latin typeface="Times New Roman"/>
                <a:cs typeface="Times New Roman"/>
              </a:rPr>
              <a:t>e</a:t>
            </a:r>
            <a:r>
              <a:rPr sz="3200" spc="135" dirty="0">
                <a:latin typeface="Times New Roman"/>
                <a:cs typeface="Times New Roman"/>
              </a:rPr>
              <a:t>,</a:t>
            </a:r>
            <a:r>
              <a:rPr sz="3200" spc="-20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in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330" dirty="0">
                <a:latin typeface="Times New Roman"/>
                <a:cs typeface="Times New Roman"/>
              </a:rPr>
              <a:t>Bu</a:t>
            </a:r>
            <a:r>
              <a:rPr sz="3200" spc="-210" dirty="0">
                <a:latin typeface="Times New Roman"/>
                <a:cs typeface="Times New Roman"/>
              </a:rPr>
              <a:t>s</a:t>
            </a:r>
            <a:r>
              <a:rPr sz="3200" spc="-180" dirty="0">
                <a:latin typeface="Times New Roman"/>
                <a:cs typeface="Times New Roman"/>
              </a:rPr>
              <a:t>iness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10" dirty="0">
                <a:latin typeface="Times New Roman"/>
                <a:cs typeface="Times New Roman"/>
              </a:rPr>
              <a:t>Systems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Times New Roman"/>
                <a:cs typeface="Times New Roman"/>
              </a:rPr>
              <a:t>Repl</a:t>
            </a:r>
            <a:r>
              <a:rPr sz="3200" spc="-155" dirty="0">
                <a:latin typeface="Times New Roman"/>
                <a:cs typeface="Times New Roman"/>
              </a:rPr>
              <a:t>a</a:t>
            </a:r>
            <a:r>
              <a:rPr sz="3200" spc="-105" dirty="0">
                <a:latin typeface="Times New Roman"/>
                <a:cs typeface="Times New Roman"/>
              </a:rPr>
              <a:t>cement  </a:t>
            </a:r>
            <a:r>
              <a:rPr sz="3200" spc="-60" dirty="0">
                <a:latin typeface="Times New Roman"/>
                <a:cs typeface="Times New Roman"/>
              </a:rPr>
              <a:t>p</a:t>
            </a:r>
            <a:r>
              <a:rPr sz="3200" spc="-75" dirty="0">
                <a:latin typeface="Times New Roman"/>
                <a:cs typeface="Times New Roman"/>
              </a:rPr>
              <a:t>r</a:t>
            </a:r>
            <a:r>
              <a:rPr sz="3200" spc="-70" dirty="0">
                <a:latin typeface="Times New Roman"/>
                <a:cs typeface="Times New Roman"/>
              </a:rPr>
              <a:t>oject,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r</a:t>
            </a:r>
            <a:r>
              <a:rPr sz="3200" spc="-125" dirty="0">
                <a:latin typeface="Times New Roman"/>
                <a:cs typeface="Times New Roman"/>
              </a:rPr>
              <a:t>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15" dirty="0">
                <a:latin typeface="Times New Roman"/>
                <a:cs typeface="Times New Roman"/>
              </a:rPr>
              <a:t>w</a:t>
            </a:r>
            <a:r>
              <a:rPr sz="3200" spc="-270" dirty="0">
                <a:latin typeface="Times New Roman"/>
                <a:cs typeface="Times New Roman"/>
              </a:rPr>
              <a:t>a</a:t>
            </a:r>
            <a:r>
              <a:rPr sz="3200" spc="-235" dirty="0">
                <a:latin typeface="Times New Roman"/>
                <a:cs typeface="Times New Roman"/>
              </a:rPr>
              <a:t>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4" dirty="0">
                <a:latin typeface="Times New Roman"/>
                <a:cs typeface="Times New Roman"/>
              </a:rPr>
              <a:t>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Times New Roman"/>
                <a:cs typeface="Times New Roman"/>
              </a:rPr>
              <a:t>tot</a:t>
            </a:r>
            <a:r>
              <a:rPr sz="3200" spc="-80" dirty="0">
                <a:latin typeface="Times New Roman"/>
                <a:cs typeface="Times New Roman"/>
              </a:rPr>
              <a:t>a</a:t>
            </a:r>
            <a:r>
              <a:rPr sz="3200" spc="-120" dirty="0">
                <a:latin typeface="Times New Roman"/>
                <a:cs typeface="Times New Roman"/>
              </a:rPr>
              <a:t>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Times New Roman"/>
                <a:cs typeface="Times New Roman"/>
              </a:rPr>
              <a:t>pur</a:t>
            </a:r>
            <a:r>
              <a:rPr sz="3200" spc="-45" dirty="0">
                <a:latin typeface="Times New Roman"/>
                <a:cs typeface="Times New Roman"/>
              </a:rPr>
              <a:t>c</a:t>
            </a:r>
            <a:r>
              <a:rPr sz="3200" spc="-240" dirty="0">
                <a:latin typeface="Times New Roman"/>
                <a:cs typeface="Times New Roman"/>
              </a:rPr>
              <a:t>h</a:t>
            </a:r>
            <a:r>
              <a:rPr sz="3200" spc="-210" dirty="0">
                <a:latin typeface="Times New Roman"/>
                <a:cs typeface="Times New Roman"/>
              </a:rPr>
              <a:t>a</a:t>
            </a:r>
            <a:r>
              <a:rPr sz="3200" spc="-170" dirty="0">
                <a:latin typeface="Times New Roman"/>
                <a:cs typeface="Times New Roman"/>
              </a:rPr>
              <a:t>sed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85" dirty="0">
                <a:latin typeface="Times New Roman"/>
                <a:cs typeface="Times New Roman"/>
              </a:rPr>
              <a:t>c</a:t>
            </a:r>
            <a:r>
              <a:rPr sz="3200" spc="-145" dirty="0">
                <a:latin typeface="Times New Roman"/>
                <a:cs typeface="Times New Roman"/>
              </a:rPr>
              <a:t>osts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Times New Roman"/>
                <a:cs typeface="Times New Roman"/>
              </a:rPr>
              <a:t>esti</a:t>
            </a:r>
            <a:r>
              <a:rPr sz="3200" spc="-229" dirty="0">
                <a:latin typeface="Times New Roman"/>
                <a:cs typeface="Times New Roman"/>
              </a:rPr>
              <a:t>m</a:t>
            </a:r>
            <a:r>
              <a:rPr sz="3200" spc="-285" dirty="0">
                <a:latin typeface="Times New Roman"/>
                <a:cs typeface="Times New Roman"/>
              </a:rPr>
              <a:t>a</a:t>
            </a:r>
            <a:r>
              <a:rPr sz="3200" spc="-40" dirty="0">
                <a:latin typeface="Times New Roman"/>
                <a:cs typeface="Times New Roman"/>
              </a:rPr>
              <a:t>te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for  </a:t>
            </a:r>
            <a:r>
              <a:rPr sz="3200" spc="-290" dirty="0">
                <a:latin typeface="Times New Roman"/>
                <a:cs typeface="Times New Roman"/>
              </a:rPr>
              <a:t>FY9</a:t>
            </a:r>
            <a:r>
              <a:rPr sz="3200" spc="-240" dirty="0">
                <a:latin typeface="Times New Roman"/>
                <a:cs typeface="Times New Roman"/>
              </a:rPr>
              <a:t>7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o</a:t>
            </a:r>
            <a:r>
              <a:rPr sz="3200" spc="-235" dirty="0">
                <a:latin typeface="Times New Roman"/>
                <a:cs typeface="Times New Roman"/>
              </a:rPr>
              <a:t>f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$600,0</a:t>
            </a:r>
            <a:r>
              <a:rPr sz="3200" spc="-114" dirty="0">
                <a:latin typeface="Times New Roman"/>
                <a:cs typeface="Times New Roman"/>
              </a:rPr>
              <a:t>0</a:t>
            </a:r>
            <a:r>
              <a:rPr sz="3200" spc="-135" dirty="0">
                <a:latin typeface="Times New Roman"/>
                <a:cs typeface="Times New Roman"/>
              </a:rPr>
              <a:t>0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an</a:t>
            </a:r>
            <a:r>
              <a:rPr sz="3200" spc="-180" dirty="0">
                <a:latin typeface="Times New Roman"/>
                <a:cs typeface="Times New Roman"/>
              </a:rPr>
              <a:t>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45" dirty="0">
                <a:latin typeface="Times New Roman"/>
                <a:cs typeface="Times New Roman"/>
              </a:rPr>
              <a:t>a</a:t>
            </a:r>
            <a:r>
              <a:rPr sz="3200" spc="-95" dirty="0">
                <a:latin typeface="Times New Roman"/>
                <a:cs typeface="Times New Roman"/>
              </a:rPr>
              <a:t>nothe</a:t>
            </a:r>
            <a:r>
              <a:rPr sz="3200" spc="-65" dirty="0">
                <a:latin typeface="Times New Roman"/>
                <a:cs typeface="Times New Roman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Times New Roman"/>
                <a:cs typeface="Times New Roman"/>
              </a:rPr>
              <a:t>$1.</a:t>
            </a:r>
            <a:r>
              <a:rPr sz="3200" spc="-75" dirty="0">
                <a:latin typeface="Times New Roman"/>
                <a:cs typeface="Times New Roman"/>
              </a:rPr>
              <a:t>2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millio</a:t>
            </a:r>
            <a:r>
              <a:rPr sz="3200" spc="-175" dirty="0">
                <a:latin typeface="Times New Roman"/>
                <a:cs typeface="Times New Roman"/>
              </a:rPr>
              <a:t>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for  </a:t>
            </a:r>
            <a:r>
              <a:rPr sz="3200" spc="-135" dirty="0">
                <a:latin typeface="Times New Roman"/>
                <a:cs typeface="Times New Roman"/>
              </a:rPr>
              <a:t>Information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75" dirty="0">
                <a:latin typeface="Times New Roman"/>
                <a:cs typeface="Times New Roman"/>
              </a:rPr>
              <a:t>Services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Times New Roman"/>
                <a:cs typeface="Times New Roman"/>
              </a:rPr>
              <a:t>and</a:t>
            </a:r>
            <a:r>
              <a:rPr sz="3200" spc="-459" dirty="0">
                <a:latin typeface="Times New Roman"/>
                <a:cs typeface="Times New Roman"/>
              </a:rPr>
              <a:t> </a:t>
            </a:r>
            <a:r>
              <a:rPr sz="3200" spc="-210" dirty="0">
                <a:latin typeface="Times New Roman"/>
                <a:cs typeface="Times New Roman"/>
              </a:rPr>
              <a:t>Technology.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664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7861" y="671321"/>
            <a:ext cx="2372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Cost</a:t>
            </a:r>
            <a:r>
              <a:rPr sz="3600" spc="-70" dirty="0"/>
              <a:t> </a:t>
            </a:r>
            <a:r>
              <a:rPr sz="3600" spc="-35" dirty="0"/>
              <a:t>Control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506489"/>
            <a:ext cx="8227060" cy="444416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74320" marR="3092450" indent="-274320" algn="r">
              <a:lnSpc>
                <a:spcPct val="100000"/>
              </a:lnSpc>
              <a:spcBef>
                <a:spcPts val="595"/>
              </a:spcBef>
              <a:buClr>
                <a:srgbClr val="0E6EC5"/>
              </a:buClr>
              <a:buSzPct val="84722"/>
              <a:buFont typeface="Segoe UI Symbol"/>
              <a:buChar char="⚫"/>
              <a:tabLst>
                <a:tab pos="274320" algn="l"/>
              </a:tabLst>
            </a:pPr>
            <a:r>
              <a:rPr sz="3600" spc="-105" dirty="0">
                <a:latin typeface="Times New Roman"/>
                <a:cs typeface="Times New Roman"/>
              </a:rPr>
              <a:t>P</a:t>
            </a:r>
            <a:r>
              <a:rPr sz="3600" spc="-100" dirty="0">
                <a:latin typeface="Times New Roman"/>
                <a:cs typeface="Times New Roman"/>
              </a:rPr>
              <a:t>r</a:t>
            </a:r>
            <a:r>
              <a:rPr sz="3600" spc="-130" dirty="0">
                <a:latin typeface="Times New Roman"/>
                <a:cs typeface="Times New Roman"/>
              </a:rPr>
              <a:t>oject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150" dirty="0">
                <a:latin typeface="Times New Roman"/>
                <a:cs typeface="Times New Roman"/>
              </a:rPr>
              <a:t>cost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90" dirty="0">
                <a:latin typeface="Times New Roman"/>
                <a:cs typeface="Times New Roman"/>
              </a:rPr>
              <a:t>cont</a:t>
            </a:r>
            <a:r>
              <a:rPr sz="3600" spc="-100" dirty="0">
                <a:latin typeface="Times New Roman"/>
                <a:cs typeface="Times New Roman"/>
              </a:rPr>
              <a:t>r</a:t>
            </a:r>
            <a:r>
              <a:rPr sz="3600" spc="-190" dirty="0">
                <a:latin typeface="Times New Roman"/>
                <a:cs typeface="Times New Roman"/>
              </a:rPr>
              <a:t>o</a:t>
            </a:r>
            <a:r>
              <a:rPr sz="3600" spc="-105" dirty="0">
                <a:latin typeface="Times New Roman"/>
                <a:cs typeface="Times New Roman"/>
              </a:rPr>
              <a:t>l</a:t>
            </a:r>
            <a:r>
              <a:rPr lang="en-US" sz="3600" spc="-105" dirty="0">
                <a:latin typeface="Times New Roman"/>
                <a:cs typeface="Times New Roman"/>
              </a:rPr>
              <a:t> </a:t>
            </a:r>
            <a:r>
              <a:rPr lang="en-US" sz="3600" spc="-175" dirty="0">
                <a:latin typeface="Times New Roman"/>
                <a:cs typeface="Times New Roman"/>
              </a:rPr>
              <a:t>includes:</a:t>
            </a:r>
            <a:endParaRPr sz="3600" dirty="0">
              <a:latin typeface="Times New Roman"/>
              <a:cs typeface="Times New Roman"/>
            </a:endParaRPr>
          </a:p>
          <a:p>
            <a:pPr marL="287020" marR="3025140" lvl="1" indent="-287020" algn="r">
              <a:lnSpc>
                <a:spcPct val="100000"/>
              </a:lnSpc>
              <a:spcBef>
                <a:spcPts val="450"/>
              </a:spcBef>
              <a:buClr>
                <a:srgbClr val="009DD9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20" dirty="0">
                <a:latin typeface="Times New Roman"/>
                <a:cs typeface="Times New Roman"/>
              </a:rPr>
              <a:t>monit</a:t>
            </a:r>
            <a:r>
              <a:rPr sz="3200" spc="-140" dirty="0">
                <a:latin typeface="Times New Roman"/>
                <a:cs typeface="Times New Roman"/>
              </a:rPr>
              <a:t>o</a:t>
            </a:r>
            <a:r>
              <a:rPr sz="3200" spc="90" dirty="0">
                <a:latin typeface="Times New Roman"/>
                <a:cs typeface="Times New Roman"/>
              </a:rPr>
              <a:t>r</a:t>
            </a:r>
            <a:r>
              <a:rPr sz="3200" spc="-185" dirty="0">
                <a:latin typeface="Times New Roman"/>
                <a:cs typeface="Times New Roman"/>
              </a:rPr>
              <a:t>ing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cost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perfo</a:t>
            </a:r>
            <a:r>
              <a:rPr sz="3200" spc="10" dirty="0">
                <a:latin typeface="Times New Roman"/>
                <a:cs typeface="Times New Roman"/>
              </a:rPr>
              <a:t>r</a:t>
            </a:r>
            <a:r>
              <a:rPr sz="3200" spc="-180" dirty="0">
                <a:latin typeface="Times New Roman"/>
                <a:cs typeface="Times New Roman"/>
              </a:rPr>
              <a:t>mance</a:t>
            </a:r>
            <a:endParaRPr sz="3200" dirty="0">
              <a:latin typeface="Times New Roman"/>
              <a:cs typeface="Times New Roman"/>
            </a:endParaRPr>
          </a:p>
          <a:p>
            <a:pPr marL="756285" marR="5080" lvl="1" indent="-287020">
              <a:spcBef>
                <a:spcPts val="409"/>
              </a:spcBef>
              <a:buClr>
                <a:srgbClr val="009DD9"/>
              </a:buClr>
              <a:buSzPct val="84375"/>
              <a:buFont typeface="Segoe UI Symbol"/>
              <a:buChar char="⚫"/>
              <a:tabLst>
                <a:tab pos="756920" algn="l"/>
              </a:tabLst>
            </a:pPr>
            <a:r>
              <a:rPr sz="3200" spc="-125" dirty="0">
                <a:latin typeface="Times New Roman"/>
                <a:cs typeface="Times New Roman"/>
              </a:rPr>
              <a:t>ensu</a:t>
            </a:r>
            <a:r>
              <a:rPr sz="3200" spc="-45" dirty="0">
                <a:latin typeface="Times New Roman"/>
                <a:cs typeface="Times New Roman"/>
              </a:rPr>
              <a:t>r</a:t>
            </a:r>
            <a:r>
              <a:rPr sz="3200" spc="-185" dirty="0">
                <a:latin typeface="Times New Roman"/>
                <a:cs typeface="Times New Roman"/>
              </a:rPr>
              <a:t>ing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th</a:t>
            </a:r>
            <a:r>
              <a:rPr sz="3200" spc="-180" dirty="0">
                <a:latin typeface="Times New Roman"/>
                <a:cs typeface="Times New Roman"/>
              </a:rPr>
              <a:t>a</a:t>
            </a:r>
            <a:r>
              <a:rPr sz="3200" spc="45" dirty="0">
                <a:latin typeface="Times New Roman"/>
                <a:cs typeface="Times New Roman"/>
              </a:rPr>
              <a:t>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onl</a:t>
            </a:r>
            <a:r>
              <a:rPr sz="3200" spc="-265" dirty="0">
                <a:latin typeface="Times New Roman"/>
                <a:cs typeface="Times New Roman"/>
              </a:rPr>
              <a:t>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0" dirty="0">
                <a:latin typeface="Times New Roman"/>
                <a:cs typeface="Times New Roman"/>
              </a:rPr>
              <a:t>a</a:t>
            </a:r>
            <a:r>
              <a:rPr sz="3200" spc="-90" dirty="0">
                <a:latin typeface="Times New Roman"/>
                <a:cs typeface="Times New Roman"/>
              </a:rPr>
              <a:t>pp</a:t>
            </a:r>
            <a:r>
              <a:rPr sz="3200" spc="-105" dirty="0">
                <a:latin typeface="Times New Roman"/>
                <a:cs typeface="Times New Roman"/>
              </a:rPr>
              <a:t>r</a:t>
            </a:r>
            <a:r>
              <a:rPr sz="3200" spc="-90" dirty="0">
                <a:latin typeface="Times New Roman"/>
                <a:cs typeface="Times New Roman"/>
              </a:rPr>
              <a:t>op</a:t>
            </a:r>
            <a:r>
              <a:rPr sz="3200" spc="-10" dirty="0">
                <a:latin typeface="Times New Roman"/>
                <a:cs typeface="Times New Roman"/>
              </a:rPr>
              <a:t>r</a:t>
            </a:r>
            <a:r>
              <a:rPr sz="3200" spc="-160" dirty="0">
                <a:latin typeface="Times New Roman"/>
                <a:cs typeface="Times New Roman"/>
              </a:rPr>
              <a:t>i</a:t>
            </a:r>
            <a:r>
              <a:rPr sz="3200" spc="-285" dirty="0">
                <a:latin typeface="Times New Roman"/>
                <a:cs typeface="Times New Roman"/>
              </a:rPr>
              <a:t>a</a:t>
            </a:r>
            <a:r>
              <a:rPr sz="3200" spc="-40" dirty="0">
                <a:latin typeface="Times New Roman"/>
                <a:cs typeface="Times New Roman"/>
              </a:rPr>
              <a:t>te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p</a:t>
            </a:r>
            <a:r>
              <a:rPr sz="3200" spc="-75" dirty="0">
                <a:latin typeface="Times New Roman"/>
                <a:cs typeface="Times New Roman"/>
              </a:rPr>
              <a:t>r</a:t>
            </a:r>
            <a:r>
              <a:rPr sz="3200" spc="-130" dirty="0">
                <a:latin typeface="Times New Roman"/>
                <a:cs typeface="Times New Roman"/>
              </a:rPr>
              <a:t>oj</a:t>
            </a:r>
            <a:r>
              <a:rPr sz="3200" spc="-160" dirty="0">
                <a:latin typeface="Times New Roman"/>
                <a:cs typeface="Times New Roman"/>
              </a:rPr>
              <a:t>e</a:t>
            </a:r>
            <a:r>
              <a:rPr sz="3200" spc="-75" dirty="0">
                <a:latin typeface="Times New Roman"/>
                <a:cs typeface="Times New Roman"/>
              </a:rPr>
              <a:t>ct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c</a:t>
            </a:r>
            <a:r>
              <a:rPr sz="3200" spc="-204" dirty="0">
                <a:latin typeface="Times New Roman"/>
                <a:cs typeface="Times New Roman"/>
              </a:rPr>
              <a:t>hanges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a</a:t>
            </a:r>
            <a:r>
              <a:rPr sz="3200" spc="-125" dirty="0">
                <a:latin typeface="Times New Roman"/>
                <a:cs typeface="Times New Roman"/>
              </a:rPr>
              <a:t>r</a:t>
            </a:r>
            <a:r>
              <a:rPr sz="3200" spc="-90" dirty="0">
                <a:latin typeface="Times New Roman"/>
                <a:cs typeface="Times New Roman"/>
              </a:rPr>
              <a:t>e  </a:t>
            </a:r>
            <a:r>
              <a:rPr sz="3200" spc="-140" dirty="0">
                <a:latin typeface="Times New Roman"/>
                <a:cs typeface="Times New Roman"/>
              </a:rPr>
              <a:t>inclu</a:t>
            </a:r>
            <a:r>
              <a:rPr sz="3200" spc="-185" dirty="0">
                <a:latin typeface="Times New Roman"/>
                <a:cs typeface="Times New Roman"/>
              </a:rPr>
              <a:t>d</a:t>
            </a:r>
            <a:r>
              <a:rPr sz="3200" spc="-130" dirty="0">
                <a:latin typeface="Times New Roman"/>
                <a:cs typeface="Times New Roman"/>
              </a:rPr>
              <a:t>ed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in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4" dirty="0">
                <a:latin typeface="Times New Roman"/>
                <a:cs typeface="Times New Roman"/>
              </a:rPr>
              <a:t>a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</a:t>
            </a:r>
            <a:r>
              <a:rPr sz="3200" spc="-180" dirty="0">
                <a:latin typeface="Times New Roman"/>
                <a:cs typeface="Times New Roman"/>
              </a:rPr>
              <a:t>e</a:t>
            </a:r>
            <a:r>
              <a:rPr sz="3200" spc="-185" dirty="0">
                <a:latin typeface="Times New Roman"/>
                <a:cs typeface="Times New Roman"/>
              </a:rPr>
              <a:t>vised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cost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65" dirty="0">
                <a:latin typeface="Times New Roman"/>
                <a:cs typeface="Times New Roman"/>
              </a:rPr>
              <a:t>b</a:t>
            </a:r>
            <a:r>
              <a:rPr sz="3200" spc="-270" dirty="0">
                <a:latin typeface="Times New Roman"/>
                <a:cs typeface="Times New Roman"/>
              </a:rPr>
              <a:t>a</a:t>
            </a:r>
            <a:r>
              <a:rPr sz="3200" spc="-229" dirty="0">
                <a:latin typeface="Times New Roman"/>
                <a:cs typeface="Times New Roman"/>
              </a:rPr>
              <a:t>s</a:t>
            </a:r>
            <a:r>
              <a:rPr sz="3200" spc="-120" dirty="0">
                <a:latin typeface="Times New Roman"/>
                <a:cs typeface="Times New Roman"/>
              </a:rPr>
              <a:t>eli</a:t>
            </a:r>
            <a:r>
              <a:rPr sz="3200" spc="-190" dirty="0">
                <a:latin typeface="Times New Roman"/>
                <a:cs typeface="Times New Roman"/>
              </a:rPr>
              <a:t>n</a:t>
            </a:r>
            <a:r>
              <a:rPr sz="3200" spc="-125" dirty="0">
                <a:latin typeface="Times New Roman"/>
                <a:cs typeface="Times New Roman"/>
              </a:rPr>
              <a:t>e</a:t>
            </a:r>
            <a:endParaRPr sz="3200" dirty="0">
              <a:latin typeface="Times New Roman"/>
              <a:cs typeface="Times New Roman"/>
            </a:endParaRPr>
          </a:p>
          <a:p>
            <a:pPr marL="756285" marR="796290" lvl="1" indent="-287020">
              <a:lnSpc>
                <a:spcPct val="100000"/>
              </a:lnSpc>
              <a:spcBef>
                <a:spcPts val="395"/>
              </a:spcBef>
              <a:buClr>
                <a:srgbClr val="009DD9"/>
              </a:buClr>
              <a:buSzPct val="84375"/>
              <a:buFont typeface="Segoe UI Symbol"/>
              <a:buChar char="⚫"/>
              <a:tabLst>
                <a:tab pos="756920" algn="l"/>
              </a:tabLst>
            </a:pPr>
            <a:r>
              <a:rPr sz="3200" spc="-145" dirty="0">
                <a:latin typeface="Times New Roman"/>
                <a:cs typeface="Times New Roman"/>
              </a:rPr>
              <a:t>informing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100" dirty="0">
                <a:latin typeface="Times New Roman"/>
                <a:cs typeface="Times New Roman"/>
              </a:rPr>
              <a:t>project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stakeholders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Times New Roman"/>
                <a:cs typeface="Times New Roman"/>
              </a:rPr>
              <a:t>of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Times New Roman"/>
                <a:cs typeface="Times New Roman"/>
              </a:rPr>
              <a:t>authorized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95" dirty="0">
                <a:latin typeface="Times New Roman"/>
                <a:cs typeface="Times New Roman"/>
              </a:rPr>
              <a:t>changes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to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0" dirty="0">
                <a:latin typeface="Times New Roman"/>
                <a:cs typeface="Times New Roman"/>
              </a:rPr>
              <a:t>project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00" dirty="0">
                <a:latin typeface="Times New Roman"/>
                <a:cs typeface="Times New Roman"/>
              </a:rPr>
              <a:t>that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will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70" dirty="0">
                <a:latin typeface="Times New Roman"/>
                <a:cs typeface="Times New Roman"/>
              </a:rPr>
              <a:t>affect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costs</a:t>
            </a:r>
            <a:endParaRPr sz="3200" dirty="0">
              <a:latin typeface="Times New Roman"/>
              <a:cs typeface="Times New Roman"/>
            </a:endParaRPr>
          </a:p>
          <a:p>
            <a:pPr marL="286385" marR="91440" indent="-274320">
              <a:lnSpc>
                <a:spcPct val="100000"/>
              </a:lnSpc>
              <a:spcBef>
                <a:spcPts val="550"/>
              </a:spcBef>
              <a:buClr>
                <a:srgbClr val="0E6EC5"/>
              </a:buClr>
              <a:buSzPct val="84722"/>
              <a:buFont typeface="Segoe UI Symbol"/>
              <a:buChar char="⚫"/>
              <a:tabLst>
                <a:tab pos="287020" algn="l"/>
              </a:tabLst>
            </a:pPr>
            <a:r>
              <a:rPr sz="3600" spc="-229" dirty="0">
                <a:latin typeface="Times New Roman"/>
                <a:cs typeface="Times New Roman"/>
              </a:rPr>
              <a:t>Ea</a:t>
            </a:r>
            <a:r>
              <a:rPr sz="3600" spc="-35" dirty="0">
                <a:latin typeface="Times New Roman"/>
                <a:cs typeface="Times New Roman"/>
              </a:rPr>
              <a:t>r</a:t>
            </a:r>
            <a:r>
              <a:rPr sz="3600" spc="-150" dirty="0">
                <a:latin typeface="Times New Roman"/>
                <a:cs typeface="Times New Roman"/>
              </a:rPr>
              <a:t>ne</a:t>
            </a:r>
            <a:r>
              <a:rPr sz="3600" spc="-155" dirty="0">
                <a:latin typeface="Times New Roman"/>
                <a:cs typeface="Times New Roman"/>
              </a:rPr>
              <a:t>d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355" dirty="0">
                <a:latin typeface="Times New Roman"/>
                <a:cs typeface="Times New Roman"/>
              </a:rPr>
              <a:t>v</a:t>
            </a:r>
            <a:r>
              <a:rPr sz="3600" spc="-180" dirty="0">
                <a:latin typeface="Times New Roman"/>
                <a:cs typeface="Times New Roman"/>
              </a:rPr>
              <a:t>alu</a:t>
            </a:r>
            <a:r>
              <a:rPr sz="3600" spc="-190" dirty="0">
                <a:latin typeface="Times New Roman"/>
                <a:cs typeface="Times New Roman"/>
              </a:rPr>
              <a:t>e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320" dirty="0">
                <a:latin typeface="Times New Roman"/>
                <a:cs typeface="Times New Roman"/>
              </a:rPr>
              <a:t>m</a:t>
            </a:r>
            <a:r>
              <a:rPr sz="3600" spc="-175" dirty="0">
                <a:latin typeface="Times New Roman"/>
                <a:cs typeface="Times New Roman"/>
              </a:rPr>
              <a:t>a</a:t>
            </a:r>
            <a:r>
              <a:rPr sz="3600" spc="-195" dirty="0">
                <a:latin typeface="Times New Roman"/>
                <a:cs typeface="Times New Roman"/>
              </a:rPr>
              <a:t>nage</a:t>
            </a:r>
            <a:r>
              <a:rPr sz="3600" spc="-310" dirty="0">
                <a:latin typeface="Times New Roman"/>
                <a:cs typeface="Times New Roman"/>
              </a:rPr>
              <a:t>m</a:t>
            </a:r>
            <a:r>
              <a:rPr sz="3600" spc="-80" dirty="0">
                <a:latin typeface="Times New Roman"/>
                <a:cs typeface="Times New Roman"/>
              </a:rPr>
              <a:t>ent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225" dirty="0">
                <a:latin typeface="Times New Roman"/>
                <a:cs typeface="Times New Roman"/>
              </a:rPr>
              <a:t>is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210" dirty="0">
                <a:latin typeface="Times New Roman"/>
                <a:cs typeface="Times New Roman"/>
              </a:rPr>
              <a:t>a</a:t>
            </a:r>
            <a:r>
              <a:rPr sz="3600" spc="-229" dirty="0">
                <a:latin typeface="Times New Roman"/>
                <a:cs typeface="Times New Roman"/>
              </a:rPr>
              <a:t>n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175" dirty="0">
                <a:latin typeface="Times New Roman"/>
                <a:cs typeface="Times New Roman"/>
              </a:rPr>
              <a:t>i</a:t>
            </a:r>
            <a:r>
              <a:rPr sz="3600" spc="-140" dirty="0">
                <a:latin typeface="Times New Roman"/>
                <a:cs typeface="Times New Roman"/>
              </a:rPr>
              <a:t>mpo</a:t>
            </a:r>
            <a:r>
              <a:rPr sz="3600" spc="50" dirty="0">
                <a:latin typeface="Times New Roman"/>
                <a:cs typeface="Times New Roman"/>
              </a:rPr>
              <a:t>r</a:t>
            </a:r>
            <a:r>
              <a:rPr sz="3600" spc="-90" dirty="0">
                <a:latin typeface="Times New Roman"/>
                <a:cs typeface="Times New Roman"/>
              </a:rPr>
              <a:t>t</a:t>
            </a:r>
            <a:r>
              <a:rPr sz="3600" spc="-135" dirty="0">
                <a:latin typeface="Times New Roman"/>
                <a:cs typeface="Times New Roman"/>
              </a:rPr>
              <a:t>a</a:t>
            </a:r>
            <a:r>
              <a:rPr sz="3600" spc="-70" dirty="0">
                <a:latin typeface="Times New Roman"/>
                <a:cs typeface="Times New Roman"/>
              </a:rPr>
              <a:t>n</a:t>
            </a:r>
            <a:r>
              <a:rPr sz="3600" spc="-40" dirty="0">
                <a:latin typeface="Times New Roman"/>
                <a:cs typeface="Times New Roman"/>
              </a:rPr>
              <a:t>t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spc="-85" dirty="0">
                <a:latin typeface="Times New Roman"/>
                <a:cs typeface="Times New Roman"/>
              </a:rPr>
              <a:t>tool  </a:t>
            </a:r>
            <a:r>
              <a:rPr sz="3600" spc="-125" dirty="0">
                <a:latin typeface="Times New Roman"/>
                <a:cs typeface="Times New Roman"/>
              </a:rPr>
              <a:t>for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150" dirty="0">
                <a:latin typeface="Times New Roman"/>
                <a:cs typeface="Times New Roman"/>
              </a:rPr>
              <a:t>cost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110" dirty="0">
                <a:latin typeface="Times New Roman"/>
                <a:cs typeface="Times New Roman"/>
              </a:rPr>
              <a:t>control</a:t>
            </a:r>
            <a:r>
              <a:rPr lang="en-US" sz="3600" spc="-110" dirty="0">
                <a:latin typeface="Times New Roman"/>
                <a:cs typeface="Times New Roman"/>
              </a:rPr>
              <a:t>.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664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3588" y="735584"/>
            <a:ext cx="6497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Earned</a:t>
            </a:r>
            <a:r>
              <a:rPr sz="3600" spc="-20" dirty="0"/>
              <a:t> </a:t>
            </a:r>
            <a:r>
              <a:rPr sz="3600" spc="-50" dirty="0"/>
              <a:t>Value</a:t>
            </a:r>
            <a:r>
              <a:rPr sz="3600" spc="-15" dirty="0"/>
              <a:t> </a:t>
            </a:r>
            <a:r>
              <a:rPr sz="3600" spc="-50" dirty="0"/>
              <a:t>Management </a:t>
            </a:r>
            <a:r>
              <a:rPr sz="3600" spc="5" dirty="0"/>
              <a:t>(EVM)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7577" y="2054351"/>
            <a:ext cx="5595554" cy="43464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664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516" y="874268"/>
            <a:ext cx="57791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Earned</a:t>
            </a:r>
            <a:r>
              <a:rPr sz="3200" spc="-30" dirty="0"/>
              <a:t> </a:t>
            </a:r>
            <a:r>
              <a:rPr sz="3200" spc="-45" dirty="0"/>
              <a:t>Value</a:t>
            </a:r>
            <a:r>
              <a:rPr sz="3200" spc="-30" dirty="0"/>
              <a:t> </a:t>
            </a:r>
            <a:r>
              <a:rPr sz="3200" spc="-45" dirty="0"/>
              <a:t>Management</a:t>
            </a:r>
            <a:r>
              <a:rPr sz="3200" spc="-30" dirty="0"/>
              <a:t> </a:t>
            </a:r>
            <a:r>
              <a:rPr sz="3200" spc="5" dirty="0"/>
              <a:t>(EVM)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9740" y="1687645"/>
            <a:ext cx="8537956" cy="3972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6350" indent="-274320">
              <a:lnSpc>
                <a:spcPct val="140000"/>
              </a:lnSpc>
              <a:spcBef>
                <a:spcPts val="95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287020" algn="l"/>
              </a:tabLst>
            </a:pPr>
            <a:r>
              <a:rPr sz="3000" spc="-350" dirty="0">
                <a:latin typeface="Times New Roman"/>
                <a:cs typeface="Times New Roman"/>
              </a:rPr>
              <a:t>EVM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-190" dirty="0">
                <a:latin typeface="Times New Roman"/>
                <a:cs typeface="Times New Roman"/>
              </a:rPr>
              <a:t>is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240" dirty="0">
                <a:latin typeface="Times New Roman"/>
                <a:cs typeface="Times New Roman"/>
              </a:rPr>
              <a:t>a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95" dirty="0">
                <a:latin typeface="Times New Roman"/>
                <a:cs typeface="Times New Roman"/>
              </a:rPr>
              <a:t>project </a:t>
            </a:r>
            <a:r>
              <a:rPr sz="3000" spc="-120" dirty="0">
                <a:latin typeface="Times New Roman"/>
                <a:cs typeface="Times New Roman"/>
              </a:rPr>
              <a:t>performance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25" dirty="0">
                <a:latin typeface="Times New Roman"/>
                <a:cs typeface="Times New Roman"/>
              </a:rPr>
              <a:t>measurement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120" dirty="0">
                <a:latin typeface="Times New Roman"/>
                <a:cs typeface="Times New Roman"/>
              </a:rPr>
              <a:t>technique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120" dirty="0">
                <a:latin typeface="Times New Roman"/>
                <a:cs typeface="Times New Roman"/>
              </a:rPr>
              <a:t>th</a:t>
            </a:r>
            <a:r>
              <a:rPr sz="3000" spc="-180" dirty="0">
                <a:latin typeface="Times New Roman"/>
                <a:cs typeface="Times New Roman"/>
              </a:rPr>
              <a:t>a</a:t>
            </a:r>
            <a:r>
              <a:rPr sz="3000" spc="40" dirty="0">
                <a:latin typeface="Times New Roman"/>
                <a:cs typeface="Times New Roman"/>
              </a:rPr>
              <a:t>t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00" dirty="0">
                <a:latin typeface="Times New Roman"/>
                <a:cs typeface="Times New Roman"/>
              </a:rPr>
              <a:t>i</a:t>
            </a:r>
            <a:r>
              <a:rPr sz="3000" spc="-170" dirty="0">
                <a:latin typeface="Times New Roman"/>
                <a:cs typeface="Times New Roman"/>
              </a:rPr>
              <a:t>n</a:t>
            </a:r>
            <a:r>
              <a:rPr sz="3000" spc="-95" dirty="0">
                <a:latin typeface="Times New Roman"/>
                <a:cs typeface="Times New Roman"/>
              </a:rPr>
              <a:t>te</a:t>
            </a:r>
            <a:r>
              <a:rPr sz="3000" spc="-90" dirty="0">
                <a:latin typeface="Times New Roman"/>
                <a:cs typeface="Times New Roman"/>
              </a:rPr>
              <a:t>g</a:t>
            </a:r>
            <a:r>
              <a:rPr sz="3000" spc="-95" dirty="0">
                <a:latin typeface="Times New Roman"/>
                <a:cs typeface="Times New Roman"/>
              </a:rPr>
              <a:t>r</a:t>
            </a:r>
            <a:r>
              <a:rPr sz="3000" spc="-150" dirty="0">
                <a:latin typeface="Times New Roman"/>
                <a:cs typeface="Times New Roman"/>
              </a:rPr>
              <a:t>a</a:t>
            </a:r>
            <a:r>
              <a:rPr sz="3000" spc="-100" dirty="0">
                <a:latin typeface="Times New Roman"/>
                <a:cs typeface="Times New Roman"/>
              </a:rPr>
              <a:t>tes</a:t>
            </a:r>
            <a:r>
              <a:rPr sz="3000" spc="-90" dirty="0">
                <a:latin typeface="Times New Roman"/>
                <a:cs typeface="Times New Roman"/>
              </a:rPr>
              <a:t> </a:t>
            </a:r>
            <a:r>
              <a:rPr sz="3000" spc="-160" dirty="0">
                <a:latin typeface="Times New Roman"/>
                <a:cs typeface="Times New Roman"/>
              </a:rPr>
              <a:t>sco</a:t>
            </a:r>
            <a:r>
              <a:rPr sz="3000" spc="-175" dirty="0">
                <a:latin typeface="Times New Roman"/>
                <a:cs typeface="Times New Roman"/>
              </a:rPr>
              <a:t>p</a:t>
            </a:r>
            <a:r>
              <a:rPr sz="3000" spc="-185" dirty="0">
                <a:latin typeface="Times New Roman"/>
                <a:cs typeface="Times New Roman"/>
              </a:rPr>
              <a:t>e</a:t>
            </a:r>
            <a:r>
              <a:rPr sz="3000" spc="125" dirty="0">
                <a:latin typeface="Times New Roman"/>
                <a:cs typeface="Times New Roman"/>
              </a:rPr>
              <a:t>,</a:t>
            </a:r>
            <a:r>
              <a:rPr sz="3000" spc="-210" dirty="0">
                <a:latin typeface="Times New Roman"/>
                <a:cs typeface="Times New Roman"/>
              </a:rPr>
              <a:t> </a:t>
            </a:r>
            <a:r>
              <a:rPr sz="3000" spc="-100" dirty="0">
                <a:latin typeface="Times New Roman"/>
                <a:cs typeface="Times New Roman"/>
              </a:rPr>
              <a:t>tim</a:t>
            </a:r>
            <a:r>
              <a:rPr sz="3000" spc="-170" dirty="0">
                <a:latin typeface="Times New Roman"/>
                <a:cs typeface="Times New Roman"/>
              </a:rPr>
              <a:t>e</a:t>
            </a:r>
            <a:r>
              <a:rPr sz="3000" spc="125" dirty="0">
                <a:latin typeface="Times New Roman"/>
                <a:cs typeface="Times New Roman"/>
              </a:rPr>
              <a:t>,</a:t>
            </a:r>
            <a:r>
              <a:rPr sz="3000" spc="-195" dirty="0">
                <a:latin typeface="Times New Roman"/>
                <a:cs typeface="Times New Roman"/>
              </a:rPr>
              <a:t> </a:t>
            </a:r>
            <a:r>
              <a:rPr sz="3000" spc="-175" dirty="0">
                <a:latin typeface="Times New Roman"/>
                <a:cs typeface="Times New Roman"/>
              </a:rPr>
              <a:t>a</a:t>
            </a:r>
            <a:r>
              <a:rPr sz="3000" spc="-190" dirty="0">
                <a:latin typeface="Times New Roman"/>
                <a:cs typeface="Times New Roman"/>
              </a:rPr>
              <a:t>n</a:t>
            </a:r>
            <a:r>
              <a:rPr sz="3000" spc="-125" dirty="0">
                <a:latin typeface="Times New Roman"/>
                <a:cs typeface="Times New Roman"/>
              </a:rPr>
              <a:t>d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25" dirty="0">
                <a:latin typeface="Times New Roman"/>
                <a:cs typeface="Times New Roman"/>
              </a:rPr>
              <a:t>cost</a:t>
            </a:r>
            <a:r>
              <a:rPr sz="3000" spc="-95" dirty="0">
                <a:latin typeface="Times New Roman"/>
                <a:cs typeface="Times New Roman"/>
              </a:rPr>
              <a:t> </a:t>
            </a:r>
            <a:r>
              <a:rPr sz="3000" spc="-195" dirty="0">
                <a:latin typeface="Times New Roman"/>
                <a:cs typeface="Times New Roman"/>
              </a:rPr>
              <a:t>da</a:t>
            </a:r>
            <a:r>
              <a:rPr sz="3000" spc="-100" dirty="0">
                <a:latin typeface="Times New Roman"/>
                <a:cs typeface="Times New Roman"/>
              </a:rPr>
              <a:t>ta</a:t>
            </a:r>
            <a:endParaRPr sz="30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40000"/>
              </a:lnSpc>
              <a:spcBef>
                <a:spcPts val="60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287020" algn="l"/>
              </a:tabLst>
            </a:pPr>
            <a:r>
              <a:rPr sz="3000" spc="-180" dirty="0">
                <a:latin typeface="Times New Roman"/>
                <a:cs typeface="Times New Roman"/>
              </a:rPr>
              <a:t>Given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40" dirty="0">
                <a:latin typeface="Times New Roman"/>
                <a:cs typeface="Times New Roman"/>
              </a:rPr>
              <a:t>a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60" dirty="0">
                <a:latin typeface="Times New Roman"/>
                <a:cs typeface="Times New Roman"/>
              </a:rPr>
              <a:t>baseline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-120" dirty="0">
                <a:latin typeface="Times New Roman"/>
                <a:cs typeface="Times New Roman"/>
              </a:rPr>
              <a:t>(original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spc="-155" dirty="0">
                <a:latin typeface="Times New Roman"/>
                <a:cs typeface="Times New Roman"/>
              </a:rPr>
              <a:t>plan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-150" dirty="0">
                <a:latin typeface="Times New Roman"/>
                <a:cs typeface="Times New Roman"/>
              </a:rPr>
              <a:t>plus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160" dirty="0">
                <a:latin typeface="Times New Roman"/>
                <a:cs typeface="Times New Roman"/>
              </a:rPr>
              <a:t>approved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135" dirty="0">
                <a:latin typeface="Times New Roman"/>
                <a:cs typeface="Times New Roman"/>
              </a:rPr>
              <a:t>changes),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185" dirty="0">
                <a:latin typeface="Times New Roman"/>
                <a:cs typeface="Times New Roman"/>
              </a:rPr>
              <a:t>you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185" dirty="0">
                <a:latin typeface="Times New Roman"/>
                <a:cs typeface="Times New Roman"/>
              </a:rPr>
              <a:t>can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90" dirty="0">
                <a:latin typeface="Times New Roman"/>
                <a:cs typeface="Times New Roman"/>
              </a:rPr>
              <a:t>determine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spc="-190" dirty="0">
                <a:solidFill>
                  <a:srgbClr val="FF0000"/>
                </a:solidFill>
                <a:latin typeface="Times New Roman"/>
                <a:cs typeface="Times New Roman"/>
              </a:rPr>
              <a:t>how</a:t>
            </a:r>
            <a:r>
              <a:rPr sz="30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155" dirty="0">
                <a:solidFill>
                  <a:srgbClr val="FF0000"/>
                </a:solidFill>
                <a:latin typeface="Times New Roman"/>
                <a:cs typeface="Times New Roman"/>
              </a:rPr>
              <a:t>well</a:t>
            </a:r>
            <a:r>
              <a:rPr sz="30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8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30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95" dirty="0">
                <a:solidFill>
                  <a:srgbClr val="FF0000"/>
                </a:solidFill>
                <a:latin typeface="Times New Roman"/>
                <a:cs typeface="Times New Roman"/>
              </a:rPr>
              <a:t>project</a:t>
            </a:r>
            <a:r>
              <a:rPr sz="30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19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30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130" dirty="0">
                <a:solidFill>
                  <a:srgbClr val="FF0000"/>
                </a:solidFill>
                <a:latin typeface="Times New Roman"/>
                <a:cs typeface="Times New Roman"/>
              </a:rPr>
              <a:t>meeting</a:t>
            </a:r>
            <a:r>
              <a:rPr sz="30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114" dirty="0">
                <a:solidFill>
                  <a:srgbClr val="FF0000"/>
                </a:solidFill>
                <a:latin typeface="Times New Roman"/>
                <a:cs typeface="Times New Roman"/>
              </a:rPr>
              <a:t>its </a:t>
            </a:r>
            <a:r>
              <a:rPr sz="30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195" dirty="0">
                <a:solidFill>
                  <a:srgbClr val="FF0000"/>
                </a:solidFill>
                <a:latin typeface="Times New Roman"/>
                <a:cs typeface="Times New Roman"/>
              </a:rPr>
              <a:t>goals</a:t>
            </a:r>
            <a:endParaRPr sz="3000" dirty="0">
              <a:latin typeface="Times New Roman"/>
              <a:cs typeface="Times New Roman"/>
            </a:endParaRPr>
          </a:p>
          <a:p>
            <a:pPr marL="286385" marR="221615" indent="-274320">
              <a:lnSpc>
                <a:spcPct val="140000"/>
              </a:lnSpc>
              <a:spcBef>
                <a:spcPts val="605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287020" algn="l"/>
              </a:tabLst>
            </a:pPr>
            <a:r>
              <a:rPr sz="3000" spc="-355" dirty="0">
                <a:latin typeface="Times New Roman"/>
                <a:cs typeface="Times New Roman"/>
              </a:rPr>
              <a:t>You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130" dirty="0">
                <a:latin typeface="Times New Roman"/>
                <a:cs typeface="Times New Roman"/>
              </a:rPr>
              <a:t>must</a:t>
            </a:r>
            <a:r>
              <a:rPr sz="3000" spc="-90" dirty="0">
                <a:latin typeface="Times New Roman"/>
                <a:cs typeface="Times New Roman"/>
              </a:rPr>
              <a:t> </a:t>
            </a:r>
            <a:r>
              <a:rPr sz="3000" spc="-60" dirty="0">
                <a:latin typeface="Times New Roman"/>
                <a:cs typeface="Times New Roman"/>
              </a:rPr>
              <a:t>enter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45" dirty="0">
                <a:latin typeface="Times New Roman"/>
                <a:cs typeface="Times New Roman"/>
              </a:rPr>
              <a:t>actual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20" dirty="0">
                <a:latin typeface="Times New Roman"/>
                <a:cs typeface="Times New Roman"/>
              </a:rPr>
              <a:t>information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40" dirty="0">
                <a:latin typeface="Times New Roman"/>
                <a:cs typeface="Times New Roman"/>
              </a:rPr>
              <a:t>periodically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Times New Roman"/>
                <a:cs typeface="Times New Roman"/>
              </a:rPr>
              <a:t>to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-160" dirty="0">
                <a:latin typeface="Times New Roman"/>
                <a:cs typeface="Times New Roman"/>
              </a:rPr>
              <a:t>use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229" dirty="0">
                <a:latin typeface="Times New Roman"/>
                <a:cs typeface="Times New Roman"/>
              </a:rPr>
              <a:t>EVM.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664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67841"/>
            <a:ext cx="7649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80" dirty="0"/>
              <a:t>What</a:t>
            </a:r>
            <a:r>
              <a:rPr sz="3200" spc="-25" dirty="0"/>
              <a:t> </a:t>
            </a:r>
            <a:r>
              <a:rPr sz="3200" spc="-10" dirty="0"/>
              <a:t>is</a:t>
            </a:r>
            <a:r>
              <a:rPr sz="3200" spc="-5" dirty="0"/>
              <a:t> </a:t>
            </a:r>
            <a:r>
              <a:rPr sz="3200" spc="-15" dirty="0"/>
              <a:t>Cost</a:t>
            </a:r>
            <a:r>
              <a:rPr sz="3200" spc="-10" dirty="0"/>
              <a:t> and</a:t>
            </a:r>
            <a:r>
              <a:rPr sz="3200" spc="5" dirty="0"/>
              <a:t> </a:t>
            </a:r>
            <a:r>
              <a:rPr sz="3200" spc="-50" dirty="0"/>
              <a:t>Project</a:t>
            </a:r>
            <a:r>
              <a:rPr sz="3200" spc="-20" dirty="0"/>
              <a:t> </a:t>
            </a:r>
            <a:r>
              <a:rPr sz="3200" spc="-15" dirty="0"/>
              <a:t>Cost</a:t>
            </a:r>
            <a:r>
              <a:rPr sz="3200" spc="-20" dirty="0"/>
              <a:t> </a:t>
            </a:r>
            <a:r>
              <a:rPr sz="3200" spc="-40" dirty="0"/>
              <a:t>Management?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423543"/>
            <a:ext cx="8341359" cy="52533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66370" indent="-274320">
              <a:lnSpc>
                <a:spcPct val="100000"/>
              </a:lnSpc>
              <a:spcBef>
                <a:spcPts val="105"/>
              </a:spcBef>
              <a:buClr>
                <a:srgbClr val="0E6EC5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b="1" spc="-65" dirty="0">
                <a:latin typeface="Times New Roman"/>
                <a:cs typeface="Times New Roman"/>
              </a:rPr>
              <a:t>Cost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spc="-200" dirty="0">
                <a:latin typeface="Times New Roman"/>
                <a:cs typeface="Times New Roman"/>
              </a:rPr>
              <a:t>is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54" dirty="0">
                <a:latin typeface="Times New Roman"/>
                <a:cs typeface="Times New Roman"/>
              </a:rPr>
              <a:t>a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Times New Roman"/>
                <a:cs typeface="Times New Roman"/>
              </a:rPr>
              <a:t>resource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60" dirty="0">
                <a:latin typeface="Times New Roman"/>
                <a:cs typeface="Times New Roman"/>
              </a:rPr>
              <a:t>sacrificed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Times New Roman"/>
                <a:cs typeface="Times New Roman"/>
              </a:rPr>
              <a:t>or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fore-gone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to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95" dirty="0">
                <a:latin typeface="Times New Roman"/>
                <a:cs typeface="Times New Roman"/>
              </a:rPr>
              <a:t>achieve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254" dirty="0">
                <a:latin typeface="Times New Roman"/>
                <a:cs typeface="Times New Roman"/>
              </a:rPr>
              <a:t>a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Times New Roman"/>
                <a:cs typeface="Times New Roman"/>
              </a:rPr>
              <a:t>specific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Times New Roman"/>
                <a:cs typeface="Times New Roman"/>
              </a:rPr>
              <a:t>objective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Times New Roman"/>
                <a:cs typeface="Times New Roman"/>
              </a:rPr>
              <a:t>or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something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95" dirty="0">
                <a:latin typeface="Times New Roman"/>
                <a:cs typeface="Times New Roman"/>
              </a:rPr>
              <a:t>given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up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in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70" dirty="0">
                <a:latin typeface="Times New Roman"/>
                <a:cs typeface="Times New Roman"/>
              </a:rPr>
              <a:t>exchange</a:t>
            </a:r>
            <a:endParaRPr sz="3200" dirty="0">
              <a:latin typeface="Times New Roman"/>
              <a:cs typeface="Times New Roman"/>
            </a:endParaRPr>
          </a:p>
          <a:p>
            <a:pPr marL="561340" marR="802640" lvl="1" indent="-229235">
              <a:lnSpc>
                <a:spcPct val="100000"/>
              </a:lnSpc>
              <a:spcBef>
                <a:spcPts val="455"/>
              </a:spcBef>
              <a:buClr>
                <a:srgbClr val="009DD9"/>
              </a:buClr>
              <a:buSzPct val="83928"/>
              <a:buFont typeface="Segoe UI Symbol"/>
              <a:buChar char="⚫"/>
              <a:tabLst>
                <a:tab pos="561975" algn="l"/>
              </a:tabLst>
            </a:pPr>
            <a:r>
              <a:rPr sz="2800" spc="-140" dirty="0">
                <a:latin typeface="Times New Roman"/>
                <a:cs typeface="Times New Roman"/>
              </a:rPr>
              <a:t>Cost</a:t>
            </a:r>
            <a:r>
              <a:rPr sz="2800" spc="-114" dirty="0">
                <a:latin typeface="Times New Roman"/>
                <a:cs typeface="Times New Roman"/>
              </a:rPr>
              <a:t>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ar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usual</a:t>
            </a:r>
            <a:r>
              <a:rPr sz="2800" spc="-165" dirty="0">
                <a:latin typeface="Times New Roman"/>
                <a:cs typeface="Times New Roman"/>
              </a:rPr>
              <a:t>l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meas</a:t>
            </a:r>
            <a:r>
              <a:rPr sz="2800" spc="-165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14" dirty="0">
                <a:latin typeface="Times New Roman"/>
                <a:cs typeface="Times New Roman"/>
              </a:rPr>
              <a:t>ed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in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moneta</a:t>
            </a:r>
            <a:r>
              <a:rPr sz="2800" spc="-55" dirty="0">
                <a:latin typeface="Times New Roman"/>
                <a:cs typeface="Times New Roman"/>
              </a:rPr>
              <a:t>r</a:t>
            </a:r>
            <a:r>
              <a:rPr sz="2800" spc="-235" dirty="0">
                <a:latin typeface="Times New Roman"/>
                <a:cs typeface="Times New Roman"/>
              </a:rPr>
              <a:t>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units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li</a:t>
            </a:r>
            <a:r>
              <a:rPr sz="2800" spc="-260" dirty="0">
                <a:latin typeface="Times New Roman"/>
                <a:cs typeface="Times New Roman"/>
              </a:rPr>
              <a:t>k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85" dirty="0">
                <a:latin typeface="Times New Roman"/>
                <a:cs typeface="Times New Roman"/>
              </a:rPr>
              <a:t>b</a:t>
            </a:r>
            <a:r>
              <a:rPr sz="2800" spc="-120" dirty="0">
                <a:latin typeface="Times New Roman"/>
                <a:cs typeface="Times New Roman"/>
              </a:rPr>
              <a:t>i</a:t>
            </a:r>
            <a:r>
              <a:rPr sz="2800" spc="80" dirty="0">
                <a:latin typeface="Times New Roman"/>
                <a:cs typeface="Times New Roman"/>
              </a:rPr>
              <a:t>r</a:t>
            </a:r>
            <a:r>
              <a:rPr sz="2800" spc="-229" dirty="0">
                <a:latin typeface="Times New Roman"/>
                <a:cs typeface="Times New Roman"/>
              </a:rPr>
              <a:t>r</a:t>
            </a:r>
            <a:r>
              <a:rPr sz="2800" spc="114" dirty="0">
                <a:latin typeface="Times New Roman"/>
                <a:cs typeface="Times New Roman"/>
              </a:rPr>
              <a:t>,  </a:t>
            </a:r>
            <a:r>
              <a:rPr sz="2800" spc="-125" dirty="0">
                <a:latin typeface="Times New Roman"/>
                <a:cs typeface="Times New Roman"/>
              </a:rPr>
              <a:t>dol</a:t>
            </a:r>
            <a:r>
              <a:rPr sz="2800" spc="-80" dirty="0">
                <a:latin typeface="Times New Roman"/>
                <a:cs typeface="Times New Roman"/>
              </a:rPr>
              <a:t>l</a:t>
            </a:r>
            <a:r>
              <a:rPr sz="2800" spc="-229" dirty="0">
                <a:latin typeface="Times New Roman"/>
                <a:cs typeface="Times New Roman"/>
              </a:rPr>
              <a:t>ar</a:t>
            </a:r>
            <a:r>
              <a:rPr sz="2800" spc="114" dirty="0">
                <a:latin typeface="Times New Roman"/>
                <a:cs typeface="Times New Roman"/>
              </a:rPr>
              <a:t>,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tc</a:t>
            </a:r>
            <a:endParaRPr sz="28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540"/>
              </a:spcBef>
              <a:buClr>
                <a:srgbClr val="0E6EC5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b="1" spc="-20" dirty="0">
                <a:latin typeface="Times New Roman"/>
                <a:cs typeface="Times New Roman"/>
              </a:rPr>
              <a:t>Project </a:t>
            </a:r>
            <a:r>
              <a:rPr sz="3200" b="1" spc="40" dirty="0">
                <a:latin typeface="Times New Roman"/>
                <a:cs typeface="Times New Roman"/>
              </a:rPr>
              <a:t>cost </a:t>
            </a:r>
            <a:r>
              <a:rPr sz="3200" b="1" spc="-20" dirty="0">
                <a:latin typeface="Times New Roman"/>
                <a:cs typeface="Times New Roman"/>
              </a:rPr>
              <a:t>management </a:t>
            </a:r>
            <a:r>
              <a:rPr sz="3200" spc="-155" dirty="0">
                <a:latin typeface="Times New Roman"/>
                <a:cs typeface="Times New Roman"/>
              </a:rPr>
              <a:t>includes </a:t>
            </a:r>
            <a:r>
              <a:rPr sz="3200" spc="-95" dirty="0">
                <a:latin typeface="Times New Roman"/>
                <a:cs typeface="Times New Roman"/>
              </a:rPr>
              <a:t>the </a:t>
            </a:r>
            <a:r>
              <a:rPr sz="3200" spc="-165" dirty="0">
                <a:latin typeface="Times New Roman"/>
                <a:cs typeface="Times New Roman"/>
              </a:rPr>
              <a:t>processes 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</a:t>
            </a:r>
            <a:r>
              <a:rPr sz="3200" spc="-114" dirty="0">
                <a:latin typeface="Times New Roman"/>
                <a:cs typeface="Times New Roman"/>
              </a:rPr>
              <a:t>equi</a:t>
            </a:r>
            <a:r>
              <a:rPr sz="3200" spc="-135" dirty="0">
                <a:latin typeface="Times New Roman"/>
                <a:cs typeface="Times New Roman"/>
              </a:rPr>
              <a:t>r</a:t>
            </a:r>
            <a:r>
              <a:rPr sz="3200" spc="-130" dirty="0">
                <a:latin typeface="Times New Roman"/>
                <a:cs typeface="Times New Roman"/>
              </a:rPr>
              <a:t>ed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to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Times New Roman"/>
                <a:cs typeface="Times New Roman"/>
              </a:rPr>
              <a:t>ensu</a:t>
            </a:r>
            <a:r>
              <a:rPr sz="3200" spc="-140" dirty="0">
                <a:latin typeface="Times New Roman"/>
                <a:cs typeface="Times New Roman"/>
              </a:rPr>
              <a:t>r</a:t>
            </a:r>
            <a:r>
              <a:rPr sz="3200" spc="-120" dirty="0">
                <a:latin typeface="Times New Roman"/>
                <a:cs typeface="Times New Roman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th</a:t>
            </a:r>
            <a:r>
              <a:rPr sz="3200" spc="-185" dirty="0">
                <a:latin typeface="Times New Roman"/>
                <a:cs typeface="Times New Roman"/>
              </a:rPr>
              <a:t>a</a:t>
            </a:r>
            <a:r>
              <a:rPr sz="3200" spc="45" dirty="0">
                <a:latin typeface="Times New Roman"/>
                <a:cs typeface="Times New Roman"/>
              </a:rPr>
              <a:t>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p</a:t>
            </a:r>
            <a:r>
              <a:rPr sz="3200" spc="-80" dirty="0">
                <a:latin typeface="Times New Roman"/>
                <a:cs typeface="Times New Roman"/>
              </a:rPr>
              <a:t>r</a:t>
            </a:r>
            <a:r>
              <a:rPr sz="3200" spc="-130" dirty="0">
                <a:latin typeface="Times New Roman"/>
                <a:cs typeface="Times New Roman"/>
              </a:rPr>
              <a:t>oj</a:t>
            </a:r>
            <a:r>
              <a:rPr sz="3200" spc="-160" dirty="0">
                <a:latin typeface="Times New Roman"/>
                <a:cs typeface="Times New Roman"/>
              </a:rPr>
              <a:t>e</a:t>
            </a:r>
            <a:r>
              <a:rPr sz="3200" spc="-70" dirty="0">
                <a:latin typeface="Times New Roman"/>
                <a:cs typeface="Times New Roman"/>
              </a:rPr>
              <a:t>ct </a:t>
            </a:r>
            <a:r>
              <a:rPr sz="3200" spc="-200" dirty="0">
                <a:latin typeface="Times New Roman"/>
                <a:cs typeface="Times New Roman"/>
              </a:rPr>
              <a:t>is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Times New Roman"/>
                <a:cs typeface="Times New Roman"/>
              </a:rPr>
              <a:t>complet</a:t>
            </a:r>
            <a:r>
              <a:rPr sz="3200" spc="-135" dirty="0">
                <a:latin typeface="Times New Roman"/>
                <a:cs typeface="Times New Roman"/>
              </a:rPr>
              <a:t>ed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Times New Roman"/>
                <a:cs typeface="Times New Roman"/>
              </a:rPr>
              <a:t>within  </a:t>
            </a:r>
            <a:r>
              <a:rPr sz="3200" spc="-185" dirty="0">
                <a:latin typeface="Times New Roman"/>
                <a:cs typeface="Times New Roman"/>
              </a:rPr>
              <a:t>a</a:t>
            </a:r>
            <a:r>
              <a:rPr sz="3200" spc="-204" dirty="0">
                <a:latin typeface="Times New Roman"/>
                <a:cs typeface="Times New Roman"/>
              </a:rPr>
              <a:t>n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50" dirty="0">
                <a:latin typeface="Times New Roman"/>
                <a:cs typeface="Times New Roman"/>
              </a:rPr>
              <a:t>a</a:t>
            </a:r>
            <a:r>
              <a:rPr sz="3200" spc="-90" dirty="0">
                <a:latin typeface="Times New Roman"/>
                <a:cs typeface="Times New Roman"/>
              </a:rPr>
              <a:t>pp</a:t>
            </a:r>
            <a:r>
              <a:rPr sz="3200" spc="-100" dirty="0">
                <a:latin typeface="Times New Roman"/>
                <a:cs typeface="Times New Roman"/>
              </a:rPr>
              <a:t>r</a:t>
            </a:r>
            <a:r>
              <a:rPr sz="3200" spc="-235" dirty="0">
                <a:latin typeface="Times New Roman"/>
                <a:cs typeface="Times New Roman"/>
              </a:rPr>
              <a:t>o</a:t>
            </a:r>
            <a:r>
              <a:rPr sz="3200" spc="-330" dirty="0">
                <a:latin typeface="Times New Roman"/>
                <a:cs typeface="Times New Roman"/>
              </a:rPr>
              <a:t>v</a:t>
            </a:r>
            <a:r>
              <a:rPr sz="3200" spc="-130" dirty="0">
                <a:latin typeface="Times New Roman"/>
                <a:cs typeface="Times New Roman"/>
              </a:rPr>
              <a:t>ed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95" dirty="0">
                <a:latin typeface="Times New Roman"/>
                <a:cs typeface="Times New Roman"/>
              </a:rPr>
              <a:t>b</a:t>
            </a:r>
            <a:r>
              <a:rPr sz="3200" spc="-170" dirty="0">
                <a:latin typeface="Times New Roman"/>
                <a:cs typeface="Times New Roman"/>
              </a:rPr>
              <a:t>udg</a:t>
            </a:r>
            <a:r>
              <a:rPr sz="3200" spc="-160" dirty="0">
                <a:latin typeface="Times New Roman"/>
                <a:cs typeface="Times New Roman"/>
              </a:rPr>
              <a:t>e</a:t>
            </a:r>
            <a:r>
              <a:rPr sz="3200" spc="45" dirty="0">
                <a:latin typeface="Times New Roman"/>
                <a:cs typeface="Times New Roman"/>
              </a:rPr>
              <a:t>t</a:t>
            </a:r>
            <a:endParaRPr sz="3200" dirty="0">
              <a:latin typeface="Times New Roman"/>
              <a:cs typeface="Times New Roman"/>
            </a:endParaRPr>
          </a:p>
          <a:p>
            <a:pPr marL="561340" marR="508000" lvl="1" indent="-229235" algn="just">
              <a:lnSpc>
                <a:spcPct val="100000"/>
              </a:lnSpc>
              <a:spcBef>
                <a:spcPts val="464"/>
              </a:spcBef>
              <a:buClr>
                <a:srgbClr val="009DD9"/>
              </a:buClr>
              <a:buSzPct val="83928"/>
              <a:buFont typeface="Segoe UI Symbol"/>
              <a:buChar char="⚫"/>
              <a:tabLst>
                <a:tab pos="561975" algn="l"/>
              </a:tabLst>
            </a:pPr>
            <a:r>
              <a:rPr sz="2800" b="1" spc="-80" dirty="0">
                <a:latin typeface="Times New Roman"/>
                <a:cs typeface="Times New Roman"/>
              </a:rPr>
              <a:t>P</a:t>
            </a:r>
            <a:r>
              <a:rPr sz="2800" b="1" spc="-75" dirty="0">
                <a:latin typeface="Times New Roman"/>
                <a:cs typeface="Times New Roman"/>
              </a:rPr>
              <a:t>r</a:t>
            </a:r>
            <a:r>
              <a:rPr sz="2800" b="1" spc="-100" dirty="0">
                <a:latin typeface="Times New Roman"/>
                <a:cs typeface="Times New Roman"/>
              </a:rPr>
              <a:t>oject</a:t>
            </a:r>
            <a:r>
              <a:rPr sz="2800" b="1" spc="-85" dirty="0">
                <a:latin typeface="Times New Roman"/>
                <a:cs typeface="Times New Roman"/>
              </a:rPr>
              <a:t> </a:t>
            </a:r>
            <a:r>
              <a:rPr sz="2800" b="1" spc="-165" dirty="0">
                <a:latin typeface="Times New Roman"/>
                <a:cs typeface="Times New Roman"/>
              </a:rPr>
              <a:t>manage</a:t>
            </a:r>
            <a:r>
              <a:rPr sz="2800" b="1" spc="-50" dirty="0">
                <a:latin typeface="Times New Roman"/>
                <a:cs typeface="Times New Roman"/>
              </a:rPr>
              <a:t>r</a:t>
            </a:r>
            <a:r>
              <a:rPr sz="2800" b="1" spc="-215" dirty="0">
                <a:latin typeface="Times New Roman"/>
                <a:cs typeface="Times New Roman"/>
              </a:rPr>
              <a:t>s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spc="-185" dirty="0">
                <a:latin typeface="Times New Roman"/>
                <a:cs typeface="Times New Roman"/>
              </a:rPr>
              <a:t>m</a:t>
            </a:r>
            <a:r>
              <a:rPr sz="2800" spc="-100" dirty="0">
                <a:latin typeface="Times New Roman"/>
                <a:cs typeface="Times New Roman"/>
              </a:rPr>
              <a:t>ust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ma</a:t>
            </a:r>
            <a:r>
              <a:rPr sz="2800" spc="-215" dirty="0">
                <a:latin typeface="Times New Roman"/>
                <a:cs typeface="Times New Roman"/>
              </a:rPr>
              <a:t>k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su</a:t>
            </a:r>
            <a:r>
              <a:rPr sz="2800" spc="-114" dirty="0">
                <a:latin typeface="Times New Roman"/>
                <a:cs typeface="Times New Roman"/>
              </a:rPr>
              <a:t>r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their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800" spc="-6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800" spc="-120" dirty="0">
                <a:solidFill>
                  <a:srgbClr val="0000FF"/>
                </a:solidFill>
                <a:latin typeface="Times New Roman"/>
                <a:cs typeface="Times New Roman"/>
              </a:rPr>
              <a:t>ojects</a:t>
            </a:r>
            <a:r>
              <a:rPr sz="2800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14" dirty="0">
                <a:solidFill>
                  <a:srgbClr val="0000FF"/>
                </a:solidFill>
                <a:latin typeface="Times New Roman"/>
                <a:cs typeface="Times New Roman"/>
              </a:rPr>
              <a:t>ar</a:t>
            </a:r>
            <a:r>
              <a:rPr sz="2800" spc="-11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8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265" dirty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2800" spc="-100" dirty="0">
                <a:solidFill>
                  <a:srgbClr val="0000FF"/>
                </a:solidFill>
                <a:latin typeface="Times New Roman"/>
                <a:cs typeface="Times New Roman"/>
              </a:rPr>
              <a:t>ell  </a:t>
            </a:r>
            <a:r>
              <a:rPr sz="2800" spc="-165" dirty="0">
                <a:solidFill>
                  <a:srgbClr val="0000FF"/>
                </a:solidFill>
                <a:latin typeface="Times New Roman"/>
                <a:cs typeface="Times New Roman"/>
              </a:rPr>
              <a:t>de</a:t>
            </a:r>
            <a:r>
              <a:rPr sz="2800" spc="-105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ined,</a:t>
            </a:r>
            <a:r>
              <a:rPr sz="2800" spc="-1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215" dirty="0">
                <a:latin typeface="Times New Roman"/>
                <a:cs typeface="Times New Roman"/>
              </a:rPr>
              <a:t>h</a:t>
            </a:r>
            <a:r>
              <a:rPr sz="2800" spc="-275" dirty="0">
                <a:latin typeface="Times New Roman"/>
                <a:cs typeface="Times New Roman"/>
              </a:rPr>
              <a:t>a</a:t>
            </a:r>
            <a:r>
              <a:rPr sz="2800" spc="-300" dirty="0">
                <a:latin typeface="Times New Roman"/>
                <a:cs typeface="Times New Roman"/>
              </a:rPr>
              <a:t>v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95" dirty="0">
                <a:solidFill>
                  <a:srgbClr val="0000FF"/>
                </a:solidFill>
                <a:latin typeface="Times New Roman"/>
                <a:cs typeface="Times New Roman"/>
              </a:rPr>
              <a:t>ac</a:t>
            </a:r>
            <a:r>
              <a:rPr sz="2800" spc="-18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800" spc="-105" dirty="0">
                <a:solidFill>
                  <a:srgbClr val="0000FF"/>
                </a:solidFill>
                <a:latin typeface="Times New Roman"/>
                <a:cs typeface="Times New Roman"/>
              </a:rPr>
              <a:t>ur</a:t>
            </a:r>
            <a:r>
              <a:rPr sz="2800" spc="-13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800" spc="-35" dirty="0">
                <a:solidFill>
                  <a:srgbClr val="0000FF"/>
                </a:solidFill>
                <a:latin typeface="Times New Roman"/>
                <a:cs typeface="Times New Roman"/>
              </a:rPr>
              <a:t>te</a:t>
            </a:r>
            <a:r>
              <a:rPr sz="28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95" dirty="0">
                <a:solidFill>
                  <a:srgbClr val="0000FF"/>
                </a:solidFill>
                <a:latin typeface="Times New Roman"/>
                <a:cs typeface="Times New Roman"/>
              </a:rPr>
              <a:t>time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20" dirty="0">
                <a:solidFill>
                  <a:srgbClr val="0000FF"/>
                </a:solidFill>
                <a:latin typeface="Times New Roman"/>
                <a:cs typeface="Times New Roman"/>
              </a:rPr>
              <a:t>cost</a:t>
            </a:r>
            <a:r>
              <a:rPr sz="28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95" dirty="0">
                <a:solidFill>
                  <a:srgbClr val="0000FF"/>
                </a:solidFill>
                <a:latin typeface="Times New Roman"/>
                <a:cs typeface="Times New Roman"/>
              </a:rPr>
              <a:t>esti</a:t>
            </a:r>
            <a:r>
              <a:rPr sz="2800" spc="-21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800" spc="-254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800" spc="-95" dirty="0">
                <a:solidFill>
                  <a:srgbClr val="0000FF"/>
                </a:solidFill>
                <a:latin typeface="Times New Roman"/>
                <a:cs typeface="Times New Roman"/>
              </a:rPr>
              <a:t>tes</a:t>
            </a:r>
            <a:r>
              <a:rPr sz="2800" spc="-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15" dirty="0">
                <a:latin typeface="Times New Roman"/>
                <a:cs typeface="Times New Roman"/>
              </a:rPr>
              <a:t>h</a:t>
            </a:r>
            <a:r>
              <a:rPr sz="2800" spc="-275" dirty="0">
                <a:latin typeface="Times New Roman"/>
                <a:cs typeface="Times New Roman"/>
              </a:rPr>
              <a:t>a</a:t>
            </a:r>
            <a:r>
              <a:rPr sz="2800" spc="-300" dirty="0">
                <a:latin typeface="Times New Roman"/>
                <a:cs typeface="Times New Roman"/>
              </a:rPr>
              <a:t>v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  </a:t>
            </a:r>
            <a:r>
              <a:rPr sz="2800" spc="-120" dirty="0">
                <a:solidFill>
                  <a:srgbClr val="0000FF"/>
                </a:solidFill>
                <a:latin typeface="Times New Roman"/>
                <a:cs typeface="Times New Roman"/>
              </a:rPr>
              <a:t>realistic</a:t>
            </a:r>
            <a:r>
              <a:rPr sz="2800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25" dirty="0">
                <a:solidFill>
                  <a:srgbClr val="0000FF"/>
                </a:solidFill>
                <a:latin typeface="Times New Roman"/>
                <a:cs typeface="Times New Roman"/>
              </a:rPr>
              <a:t>budget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that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they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were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75" dirty="0">
                <a:solidFill>
                  <a:srgbClr val="0000FF"/>
                </a:solidFill>
                <a:latin typeface="Times New Roman"/>
                <a:cs typeface="Times New Roman"/>
              </a:rPr>
              <a:t>involved</a:t>
            </a:r>
            <a:r>
              <a:rPr sz="28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30" dirty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28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spc="-135" dirty="0">
                <a:solidFill>
                  <a:srgbClr val="0000FF"/>
                </a:solidFill>
                <a:latin typeface="Times New Roman"/>
                <a:cs typeface="Times New Roman"/>
              </a:rPr>
              <a:t>approval.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4073" y="6291736"/>
            <a:ext cx="263525" cy="3041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585"/>
              </a:spcBef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2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705358"/>
            <a:ext cx="5254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Earned</a:t>
            </a:r>
            <a:r>
              <a:rPr sz="3600" spc="-30" dirty="0"/>
              <a:t> </a:t>
            </a:r>
            <a:r>
              <a:rPr sz="3600" spc="-50" dirty="0"/>
              <a:t>Value</a:t>
            </a:r>
            <a:r>
              <a:rPr sz="3600" spc="-30" dirty="0"/>
              <a:t> </a:t>
            </a:r>
            <a:r>
              <a:rPr sz="3600" spc="-50" dirty="0"/>
              <a:t>Management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8883" y="1602392"/>
            <a:ext cx="8289290" cy="419735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33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287020" algn="l"/>
              </a:tabLst>
            </a:pPr>
            <a:r>
              <a:rPr sz="3000" spc="-315" dirty="0">
                <a:latin typeface="Times New Roman"/>
                <a:cs typeface="Times New Roman"/>
              </a:rPr>
              <a:t>E</a:t>
            </a:r>
            <a:r>
              <a:rPr sz="3000" spc="-240" dirty="0">
                <a:latin typeface="Times New Roman"/>
                <a:cs typeface="Times New Roman"/>
              </a:rPr>
              <a:t>a</a:t>
            </a:r>
            <a:r>
              <a:rPr sz="3000" spc="110" dirty="0">
                <a:latin typeface="Times New Roman"/>
                <a:cs typeface="Times New Roman"/>
              </a:rPr>
              <a:t>r</a:t>
            </a:r>
            <a:r>
              <a:rPr sz="3000" spc="-125" dirty="0">
                <a:latin typeface="Times New Roman"/>
                <a:cs typeface="Times New Roman"/>
              </a:rPr>
              <a:t>ned</a:t>
            </a:r>
            <a:r>
              <a:rPr sz="3000" spc="-434" dirty="0">
                <a:latin typeface="Times New Roman"/>
                <a:cs typeface="Times New Roman"/>
              </a:rPr>
              <a:t> </a:t>
            </a:r>
            <a:r>
              <a:rPr sz="3000" spc="-645" dirty="0">
                <a:latin typeface="Times New Roman"/>
                <a:cs typeface="Times New Roman"/>
              </a:rPr>
              <a:t>V</a:t>
            </a:r>
            <a:r>
              <a:rPr lang="en-US" sz="3000" spc="-645" dirty="0">
                <a:latin typeface="Times New Roman"/>
                <a:cs typeface="Times New Roman"/>
              </a:rPr>
              <a:t>   </a:t>
            </a:r>
            <a:r>
              <a:rPr sz="3000" spc="-150" dirty="0" err="1">
                <a:latin typeface="Times New Roman"/>
                <a:cs typeface="Times New Roman"/>
              </a:rPr>
              <a:t>alue</a:t>
            </a:r>
            <a:r>
              <a:rPr sz="3000" spc="-300" dirty="0">
                <a:latin typeface="Times New Roman"/>
                <a:cs typeface="Times New Roman"/>
              </a:rPr>
              <a:t> </a:t>
            </a:r>
            <a:r>
              <a:rPr sz="3000" spc="-310" dirty="0">
                <a:latin typeface="Times New Roman"/>
                <a:cs typeface="Times New Roman"/>
              </a:rPr>
              <a:t>A</a:t>
            </a:r>
            <a:r>
              <a:rPr sz="3000" spc="-204" dirty="0">
                <a:latin typeface="Times New Roman"/>
                <a:cs typeface="Times New Roman"/>
              </a:rPr>
              <a:t>n</a:t>
            </a:r>
            <a:r>
              <a:rPr sz="3000" spc="-220" dirty="0">
                <a:latin typeface="Times New Roman"/>
                <a:cs typeface="Times New Roman"/>
              </a:rPr>
              <a:t>a</a:t>
            </a:r>
            <a:r>
              <a:rPr sz="3000" spc="-200" dirty="0">
                <a:latin typeface="Times New Roman"/>
                <a:cs typeface="Times New Roman"/>
              </a:rPr>
              <a:t>l</a:t>
            </a:r>
            <a:r>
              <a:rPr sz="3000" spc="-240" dirty="0">
                <a:latin typeface="Times New Roman"/>
                <a:cs typeface="Times New Roman"/>
              </a:rPr>
              <a:t>ys</a:t>
            </a:r>
            <a:r>
              <a:rPr sz="3000" spc="-160" dirty="0">
                <a:latin typeface="Times New Roman"/>
                <a:cs typeface="Times New Roman"/>
              </a:rPr>
              <a:t>i</a:t>
            </a:r>
            <a:r>
              <a:rPr sz="3000" spc="-229" dirty="0">
                <a:latin typeface="Times New Roman"/>
                <a:cs typeface="Times New Roman"/>
              </a:rPr>
              <a:t>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90" dirty="0">
                <a:latin typeface="Times New Roman"/>
                <a:cs typeface="Times New Roman"/>
              </a:rPr>
              <a:t>is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180" dirty="0">
                <a:latin typeface="Times New Roman"/>
                <a:cs typeface="Times New Roman"/>
              </a:rPr>
              <a:t>a</a:t>
            </a:r>
            <a:r>
              <a:rPr sz="3000" spc="-195" dirty="0">
                <a:latin typeface="Times New Roman"/>
                <a:cs typeface="Times New Roman"/>
              </a:rPr>
              <a:t>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125" dirty="0">
                <a:latin typeface="Times New Roman"/>
                <a:cs typeface="Times New Roman"/>
              </a:rPr>
              <a:t>in</a:t>
            </a:r>
            <a:r>
              <a:rPr sz="3000" spc="-155" dirty="0">
                <a:latin typeface="Times New Roman"/>
                <a:cs typeface="Times New Roman"/>
              </a:rPr>
              <a:t>d</a:t>
            </a:r>
            <a:r>
              <a:rPr sz="3000" spc="-75" dirty="0">
                <a:latin typeface="Times New Roman"/>
                <a:cs typeface="Times New Roman"/>
              </a:rPr>
              <a:t>ust</a:t>
            </a:r>
            <a:r>
              <a:rPr sz="3000" spc="-45" dirty="0">
                <a:latin typeface="Times New Roman"/>
                <a:cs typeface="Times New Roman"/>
              </a:rPr>
              <a:t>r</a:t>
            </a:r>
            <a:r>
              <a:rPr sz="3000" spc="-250" dirty="0">
                <a:latin typeface="Times New Roman"/>
                <a:cs typeface="Times New Roman"/>
              </a:rPr>
              <a:t>y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30" dirty="0">
                <a:latin typeface="Times New Roman"/>
                <a:cs typeface="Times New Roman"/>
              </a:rPr>
              <a:t>stan</a:t>
            </a:r>
            <a:r>
              <a:rPr sz="3000" spc="-155" dirty="0">
                <a:latin typeface="Times New Roman"/>
                <a:cs typeface="Times New Roman"/>
              </a:rPr>
              <a:t>d</a:t>
            </a:r>
            <a:r>
              <a:rPr sz="3000" spc="-105" dirty="0">
                <a:latin typeface="Times New Roman"/>
                <a:cs typeface="Times New Roman"/>
              </a:rPr>
              <a:t>ar</a:t>
            </a:r>
            <a:r>
              <a:rPr sz="3000" spc="-130" dirty="0">
                <a:latin typeface="Times New Roman"/>
                <a:cs typeface="Times New Roman"/>
              </a:rPr>
              <a:t>d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195" dirty="0">
                <a:latin typeface="Times New Roman"/>
                <a:cs typeface="Times New Roman"/>
              </a:rPr>
              <a:t>w</a:t>
            </a:r>
            <a:r>
              <a:rPr sz="3000" spc="-355" dirty="0">
                <a:latin typeface="Times New Roman"/>
                <a:cs typeface="Times New Roman"/>
              </a:rPr>
              <a:t>a</a:t>
            </a:r>
            <a:r>
              <a:rPr sz="3000" spc="-250" dirty="0">
                <a:latin typeface="Times New Roman"/>
                <a:cs typeface="Times New Roman"/>
              </a:rPr>
              <a:t>y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to:</a:t>
            </a:r>
            <a:endParaRPr sz="3000" dirty="0">
              <a:latin typeface="Times New Roman"/>
              <a:cs typeface="Times New Roman"/>
            </a:endParaRPr>
          </a:p>
          <a:p>
            <a:pPr marL="835660" lvl="1" indent="-228600">
              <a:lnSpc>
                <a:spcPct val="100000"/>
              </a:lnSpc>
              <a:spcBef>
                <a:spcPts val="1430"/>
              </a:spcBef>
              <a:buClr>
                <a:srgbClr val="F49100"/>
              </a:buClr>
              <a:buSzPct val="109615"/>
              <a:buChar char="•"/>
              <a:tabLst>
                <a:tab pos="835660" algn="l"/>
              </a:tabLst>
            </a:pPr>
            <a:r>
              <a:rPr sz="2600" spc="-135" dirty="0">
                <a:latin typeface="Times New Roman"/>
                <a:cs typeface="Times New Roman"/>
              </a:rPr>
              <a:t>measu</a:t>
            </a:r>
            <a:r>
              <a:rPr sz="2600" spc="-114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oje</a:t>
            </a:r>
            <a:r>
              <a:rPr sz="2600" spc="-140" dirty="0">
                <a:latin typeface="Times New Roman"/>
                <a:cs typeface="Times New Roman"/>
              </a:rPr>
              <a:t>c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350" dirty="0">
                <a:latin typeface="Times New Roman"/>
                <a:cs typeface="Times New Roman"/>
              </a:rPr>
              <a:t>’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65" dirty="0">
                <a:latin typeface="Times New Roman"/>
                <a:cs typeface="Times New Roman"/>
              </a:rPr>
              <a:t>o</a:t>
            </a:r>
            <a:r>
              <a:rPr sz="2600" spc="-135" dirty="0">
                <a:latin typeface="Times New Roman"/>
                <a:cs typeface="Times New Roman"/>
              </a:rPr>
              <a:t>g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ess,</a:t>
            </a:r>
            <a:endParaRPr sz="2600" dirty="0">
              <a:latin typeface="Times New Roman"/>
              <a:cs typeface="Times New Roman"/>
            </a:endParaRPr>
          </a:p>
          <a:p>
            <a:pPr marL="835660" lvl="1" indent="-228600">
              <a:lnSpc>
                <a:spcPct val="100000"/>
              </a:lnSpc>
              <a:spcBef>
                <a:spcPts val="1335"/>
              </a:spcBef>
              <a:buClr>
                <a:srgbClr val="F49100"/>
              </a:buClr>
              <a:buSzPct val="109615"/>
              <a:buChar char="•"/>
              <a:tabLst>
                <a:tab pos="835660" algn="l"/>
              </a:tabLst>
            </a:pPr>
            <a:r>
              <a:rPr sz="2600" spc="-120" dirty="0">
                <a:latin typeface="Times New Roman"/>
                <a:cs typeface="Times New Roman"/>
              </a:rPr>
              <a:t>forecast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its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completion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date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and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final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cost,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endParaRPr sz="2600" dirty="0">
              <a:latin typeface="Times New Roman"/>
              <a:cs typeface="Times New Roman"/>
            </a:endParaRPr>
          </a:p>
          <a:p>
            <a:pPr marL="835660" lvl="1" indent="-228600">
              <a:lnSpc>
                <a:spcPct val="100000"/>
              </a:lnSpc>
              <a:spcBef>
                <a:spcPts val="1345"/>
              </a:spcBef>
              <a:buClr>
                <a:srgbClr val="F49100"/>
              </a:buClr>
              <a:buSzPct val="109615"/>
              <a:buChar char="•"/>
              <a:tabLst>
                <a:tab pos="835660" algn="l"/>
              </a:tabLst>
            </a:pPr>
            <a:r>
              <a:rPr sz="2600" spc="-50" dirty="0">
                <a:latin typeface="Times New Roman"/>
                <a:cs typeface="Times New Roman"/>
              </a:rPr>
              <a:t>p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90" dirty="0">
                <a:latin typeface="Times New Roman"/>
                <a:cs typeface="Times New Roman"/>
              </a:rPr>
              <a:t>o</a:t>
            </a:r>
            <a:r>
              <a:rPr sz="2600" spc="-140" dirty="0">
                <a:latin typeface="Times New Roman"/>
                <a:cs typeface="Times New Roman"/>
              </a:rPr>
              <a:t>vide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s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20" dirty="0">
                <a:latin typeface="Times New Roman"/>
                <a:cs typeface="Times New Roman"/>
              </a:rPr>
              <a:t>hed</a:t>
            </a:r>
            <a:r>
              <a:rPr sz="2600" spc="-140" dirty="0">
                <a:latin typeface="Times New Roman"/>
                <a:cs typeface="Times New Roman"/>
              </a:rPr>
              <a:t>u</a:t>
            </a:r>
            <a:r>
              <a:rPr sz="2600" spc="-80" dirty="0">
                <a:latin typeface="Times New Roman"/>
                <a:cs typeface="Times New Roman"/>
              </a:rPr>
              <a:t>l</a:t>
            </a:r>
            <a:r>
              <a:rPr sz="2600" spc="-120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and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b</a:t>
            </a:r>
            <a:r>
              <a:rPr sz="2600" spc="-11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95" dirty="0">
                <a:latin typeface="Times New Roman"/>
                <a:cs typeface="Times New Roman"/>
              </a:rPr>
              <a:t>get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254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r</a:t>
            </a:r>
            <a:r>
              <a:rPr sz="2600" spc="-145" dirty="0">
                <a:latin typeface="Times New Roman"/>
                <a:cs typeface="Times New Roman"/>
              </a:rPr>
              <a:t>ian</a:t>
            </a:r>
            <a:r>
              <a:rPr sz="2600" spc="-175" dirty="0">
                <a:latin typeface="Times New Roman"/>
                <a:cs typeface="Times New Roman"/>
              </a:rPr>
              <a:t>c</a:t>
            </a:r>
            <a:r>
              <a:rPr sz="2600" spc="-150" dirty="0">
                <a:latin typeface="Times New Roman"/>
                <a:cs typeface="Times New Roman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alo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215" dirty="0">
                <a:latin typeface="Times New Roman"/>
                <a:cs typeface="Times New Roman"/>
              </a:rPr>
              <a:t>g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the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w</a:t>
            </a:r>
            <a:r>
              <a:rPr sz="2600" spc="-305" dirty="0">
                <a:latin typeface="Times New Roman"/>
                <a:cs typeface="Times New Roman"/>
              </a:rPr>
              <a:t>a</a:t>
            </a:r>
            <a:r>
              <a:rPr sz="2600" spc="-490" dirty="0">
                <a:latin typeface="Times New Roman"/>
                <a:cs typeface="Times New Roman"/>
              </a:rPr>
              <a:t>y</a:t>
            </a:r>
            <a:r>
              <a:rPr sz="2600" spc="110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30000"/>
              </a:lnSpc>
              <a:spcBef>
                <a:spcPts val="505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287020" algn="l"/>
              </a:tabLst>
            </a:pPr>
            <a:r>
              <a:rPr sz="3000" spc="-365" dirty="0">
                <a:latin typeface="Times New Roman"/>
                <a:cs typeface="Times New Roman"/>
              </a:rPr>
              <a:t>By</a:t>
            </a:r>
            <a:r>
              <a:rPr sz="3000" spc="-90" dirty="0">
                <a:latin typeface="Times New Roman"/>
                <a:cs typeface="Times New Roman"/>
              </a:rPr>
              <a:t> </a:t>
            </a:r>
            <a:r>
              <a:rPr sz="3000" spc="-114" dirty="0">
                <a:latin typeface="Times New Roman"/>
                <a:cs typeface="Times New Roman"/>
              </a:rPr>
              <a:t>inte</a:t>
            </a:r>
            <a:r>
              <a:rPr sz="3000" spc="-100" dirty="0">
                <a:latin typeface="Times New Roman"/>
                <a:cs typeface="Times New Roman"/>
              </a:rPr>
              <a:t>g</a:t>
            </a:r>
            <a:r>
              <a:rPr sz="3000" spc="-95" dirty="0">
                <a:latin typeface="Times New Roman"/>
                <a:cs typeface="Times New Roman"/>
              </a:rPr>
              <a:t>r</a:t>
            </a:r>
            <a:r>
              <a:rPr sz="3000" spc="-150" dirty="0">
                <a:latin typeface="Times New Roman"/>
                <a:cs typeface="Times New Roman"/>
              </a:rPr>
              <a:t>a</a:t>
            </a:r>
            <a:r>
              <a:rPr sz="3000" spc="-120" dirty="0">
                <a:latin typeface="Times New Roman"/>
                <a:cs typeface="Times New Roman"/>
              </a:rPr>
              <a:t>ting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40" dirty="0">
                <a:latin typeface="Times New Roman"/>
                <a:cs typeface="Times New Roman"/>
              </a:rPr>
              <a:t>th</a:t>
            </a:r>
            <a:r>
              <a:rPr sz="3000" spc="-60" dirty="0">
                <a:latin typeface="Times New Roman"/>
                <a:cs typeface="Times New Roman"/>
              </a:rPr>
              <a:t>r</a:t>
            </a:r>
            <a:r>
              <a:rPr sz="3000" spc="-114" dirty="0">
                <a:latin typeface="Times New Roman"/>
                <a:cs typeface="Times New Roman"/>
              </a:rPr>
              <a:t>ee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210" dirty="0">
                <a:latin typeface="Times New Roman"/>
                <a:cs typeface="Times New Roman"/>
              </a:rPr>
              <a:t>mea</a:t>
            </a:r>
            <a:r>
              <a:rPr sz="3000" spc="-155" dirty="0">
                <a:latin typeface="Times New Roman"/>
                <a:cs typeface="Times New Roman"/>
              </a:rPr>
              <a:t>s</a:t>
            </a:r>
            <a:r>
              <a:rPr sz="3000" spc="-60" dirty="0">
                <a:latin typeface="Times New Roman"/>
                <a:cs typeface="Times New Roman"/>
              </a:rPr>
              <a:t>ur</a:t>
            </a:r>
            <a:r>
              <a:rPr sz="3000" spc="-85" dirty="0">
                <a:latin typeface="Times New Roman"/>
                <a:cs typeface="Times New Roman"/>
              </a:rPr>
              <a:t>ements,</a:t>
            </a:r>
            <a:r>
              <a:rPr sz="3000" spc="-195" dirty="0">
                <a:latin typeface="Times New Roman"/>
                <a:cs typeface="Times New Roman"/>
              </a:rPr>
              <a:t> </a:t>
            </a:r>
            <a:r>
              <a:rPr sz="3000" spc="-55" dirty="0">
                <a:latin typeface="Times New Roman"/>
                <a:cs typeface="Times New Roman"/>
              </a:rPr>
              <a:t>it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60" dirty="0">
                <a:latin typeface="Times New Roman"/>
                <a:cs typeface="Times New Roman"/>
              </a:rPr>
              <a:t>p</a:t>
            </a:r>
            <a:r>
              <a:rPr sz="3000" spc="-65" dirty="0">
                <a:latin typeface="Times New Roman"/>
                <a:cs typeface="Times New Roman"/>
              </a:rPr>
              <a:t>r</a:t>
            </a:r>
            <a:r>
              <a:rPr sz="3000" spc="-210" dirty="0">
                <a:latin typeface="Times New Roman"/>
                <a:cs typeface="Times New Roman"/>
              </a:rPr>
              <a:t>o</a:t>
            </a:r>
            <a:r>
              <a:rPr sz="3000" spc="-175" dirty="0">
                <a:latin typeface="Times New Roman"/>
                <a:cs typeface="Times New Roman"/>
              </a:rPr>
              <a:t>vides</a:t>
            </a:r>
            <a:r>
              <a:rPr sz="3000" spc="-100" dirty="0">
                <a:latin typeface="Times New Roman"/>
                <a:cs typeface="Times New Roman"/>
              </a:rPr>
              <a:t> </a:t>
            </a:r>
            <a:r>
              <a:rPr sz="3000" spc="-95" dirty="0">
                <a:latin typeface="Times New Roman"/>
                <a:cs typeface="Times New Roman"/>
              </a:rPr>
              <a:t>consistent,  </a:t>
            </a:r>
            <a:r>
              <a:rPr sz="3000" spc="-130" dirty="0">
                <a:latin typeface="Times New Roman"/>
                <a:cs typeface="Times New Roman"/>
              </a:rPr>
              <a:t>numerical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25" dirty="0">
                <a:latin typeface="Times New Roman"/>
                <a:cs typeface="Times New Roman"/>
              </a:rPr>
              <a:t>indicators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14" dirty="0">
                <a:latin typeface="Times New Roman"/>
                <a:cs typeface="Times New Roman"/>
              </a:rPr>
              <a:t>with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165" dirty="0">
                <a:latin typeface="Times New Roman"/>
                <a:cs typeface="Times New Roman"/>
              </a:rPr>
              <a:t>which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185" dirty="0">
                <a:latin typeface="Times New Roman"/>
                <a:cs typeface="Times New Roman"/>
              </a:rPr>
              <a:t>you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185" dirty="0">
                <a:latin typeface="Times New Roman"/>
                <a:cs typeface="Times New Roman"/>
              </a:rPr>
              <a:t>can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65" dirty="0">
                <a:latin typeface="Times New Roman"/>
                <a:cs typeface="Times New Roman"/>
              </a:rPr>
              <a:t>evaluate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spc="-170" dirty="0">
                <a:latin typeface="Times New Roman"/>
                <a:cs typeface="Times New Roman"/>
              </a:rPr>
              <a:t>and </a:t>
            </a:r>
            <a:r>
              <a:rPr sz="3000" spc="-165" dirty="0">
                <a:latin typeface="Times New Roman"/>
                <a:cs typeface="Times New Roman"/>
              </a:rPr>
              <a:t> </a:t>
            </a:r>
            <a:r>
              <a:rPr sz="3000" spc="-160" dirty="0">
                <a:latin typeface="Times New Roman"/>
                <a:cs typeface="Times New Roman"/>
              </a:rPr>
              <a:t>com</a:t>
            </a:r>
            <a:r>
              <a:rPr sz="3000" spc="-135" dirty="0">
                <a:latin typeface="Times New Roman"/>
                <a:cs typeface="Times New Roman"/>
              </a:rPr>
              <a:t>p</a:t>
            </a:r>
            <a:r>
              <a:rPr sz="3000" spc="-125" dirty="0">
                <a:latin typeface="Times New Roman"/>
                <a:cs typeface="Times New Roman"/>
              </a:rPr>
              <a:t>a</a:t>
            </a:r>
            <a:r>
              <a:rPr sz="3000" spc="-120" dirty="0">
                <a:latin typeface="Times New Roman"/>
                <a:cs typeface="Times New Roman"/>
              </a:rPr>
              <a:t>r</a:t>
            </a:r>
            <a:r>
              <a:rPr sz="3000" spc="-114" dirty="0">
                <a:latin typeface="Times New Roman"/>
                <a:cs typeface="Times New Roman"/>
              </a:rPr>
              <a:t>e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60" dirty="0">
                <a:latin typeface="Times New Roman"/>
                <a:cs typeface="Times New Roman"/>
              </a:rPr>
              <a:t>p</a:t>
            </a:r>
            <a:r>
              <a:rPr sz="3000" spc="-70" dirty="0">
                <a:latin typeface="Times New Roman"/>
                <a:cs typeface="Times New Roman"/>
              </a:rPr>
              <a:t>r</a:t>
            </a:r>
            <a:r>
              <a:rPr sz="3000" spc="-125" dirty="0">
                <a:latin typeface="Times New Roman"/>
                <a:cs typeface="Times New Roman"/>
              </a:rPr>
              <a:t>oject</a:t>
            </a:r>
            <a:r>
              <a:rPr sz="3000" spc="-200" dirty="0">
                <a:latin typeface="Times New Roman"/>
                <a:cs typeface="Times New Roman"/>
              </a:rPr>
              <a:t>s</a:t>
            </a:r>
            <a:r>
              <a:rPr sz="3000" spc="125" dirty="0">
                <a:latin typeface="Times New Roman"/>
                <a:cs typeface="Times New Roman"/>
              </a:rPr>
              <a:t>.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664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28124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" dirty="0"/>
              <a:t>EMV</a:t>
            </a:r>
            <a:r>
              <a:rPr spc="-55" dirty="0"/>
              <a:t> </a:t>
            </a:r>
            <a:r>
              <a:rPr spc="-20" dirty="0"/>
              <a:t>enables</a:t>
            </a: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2322702"/>
            <a:ext cx="6009005" cy="34467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105"/>
              </a:spcBef>
              <a:buClr>
                <a:srgbClr val="0E6EC5"/>
              </a:buClr>
              <a:buSzPct val="84375"/>
              <a:buAutoNum type="arabicPeriod"/>
              <a:tabLst>
                <a:tab pos="527685" algn="l"/>
                <a:tab pos="528320" algn="l"/>
              </a:tabLst>
            </a:pPr>
            <a:r>
              <a:rPr sz="3200" spc="-220" dirty="0">
                <a:latin typeface="Times New Roman"/>
                <a:cs typeface="Times New Roman"/>
              </a:rPr>
              <a:t>Kn</a:t>
            </a:r>
            <a:r>
              <a:rPr sz="3200" spc="-285" dirty="0">
                <a:latin typeface="Times New Roman"/>
                <a:cs typeface="Times New Roman"/>
              </a:rPr>
              <a:t>o</a:t>
            </a:r>
            <a:r>
              <a:rPr sz="3200" spc="-185" dirty="0">
                <a:latin typeface="Times New Roman"/>
                <a:cs typeface="Times New Roman"/>
              </a:rPr>
              <a:t>wing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whe</a:t>
            </a:r>
            <a:r>
              <a:rPr sz="3200" spc="-110" dirty="0">
                <a:latin typeface="Times New Roman"/>
                <a:cs typeface="Times New Roman"/>
              </a:rPr>
              <a:t>r</a:t>
            </a:r>
            <a:r>
              <a:rPr sz="3200" spc="-125" dirty="0">
                <a:latin typeface="Times New Roman"/>
                <a:cs typeface="Times New Roman"/>
              </a:rPr>
              <a:t>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320" dirty="0">
                <a:latin typeface="Times New Roman"/>
                <a:cs typeface="Times New Roman"/>
              </a:rPr>
              <a:t>y</a:t>
            </a:r>
            <a:r>
              <a:rPr sz="3200" spc="-140" dirty="0">
                <a:latin typeface="Times New Roman"/>
                <a:cs typeface="Times New Roman"/>
              </a:rPr>
              <a:t>o</a:t>
            </a:r>
            <a:r>
              <a:rPr sz="3200" spc="-135" dirty="0">
                <a:latin typeface="Times New Roman"/>
                <a:cs typeface="Times New Roman"/>
              </a:rPr>
              <a:t>u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a</a:t>
            </a:r>
            <a:r>
              <a:rPr sz="3200" spc="-120" dirty="0">
                <a:latin typeface="Times New Roman"/>
                <a:cs typeface="Times New Roman"/>
              </a:rPr>
              <a:t>r</a:t>
            </a:r>
            <a:r>
              <a:rPr sz="3200" spc="-125" dirty="0">
                <a:latin typeface="Times New Roman"/>
                <a:cs typeface="Times New Roman"/>
              </a:rPr>
              <a:t>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o</a:t>
            </a:r>
            <a:r>
              <a:rPr sz="3200" spc="-135" dirty="0">
                <a:latin typeface="Times New Roman"/>
                <a:cs typeface="Times New Roman"/>
              </a:rPr>
              <a:t>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4" dirty="0">
                <a:latin typeface="Times New Roman"/>
                <a:cs typeface="Times New Roman"/>
              </a:rPr>
              <a:t>s</a:t>
            </a:r>
            <a:r>
              <a:rPr sz="3200" spc="-165" dirty="0">
                <a:latin typeface="Times New Roman"/>
                <a:cs typeface="Times New Roman"/>
              </a:rPr>
              <a:t>c</a:t>
            </a:r>
            <a:r>
              <a:rPr sz="3200" spc="-180" dirty="0">
                <a:latin typeface="Times New Roman"/>
                <a:cs typeface="Times New Roman"/>
              </a:rPr>
              <a:t>hedule?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E6EC5"/>
              </a:buClr>
              <a:buFont typeface="Times New Roman"/>
              <a:buAutoNum type="arabicPeriod"/>
            </a:pPr>
            <a:endParaRPr sz="35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buClr>
                <a:srgbClr val="0E6EC5"/>
              </a:buClr>
              <a:buSzPct val="84375"/>
              <a:buAutoNum type="arabicPeriod"/>
              <a:tabLst>
                <a:tab pos="527685" algn="l"/>
                <a:tab pos="528320" algn="l"/>
              </a:tabLst>
            </a:pPr>
            <a:r>
              <a:rPr sz="3200" spc="-220" dirty="0">
                <a:latin typeface="Times New Roman"/>
                <a:cs typeface="Times New Roman"/>
              </a:rPr>
              <a:t>Kn</a:t>
            </a:r>
            <a:r>
              <a:rPr sz="3200" spc="-285" dirty="0">
                <a:latin typeface="Times New Roman"/>
                <a:cs typeface="Times New Roman"/>
              </a:rPr>
              <a:t>o</a:t>
            </a:r>
            <a:r>
              <a:rPr sz="3200" spc="-185" dirty="0">
                <a:latin typeface="Times New Roman"/>
                <a:cs typeface="Times New Roman"/>
              </a:rPr>
              <a:t>wing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whe</a:t>
            </a:r>
            <a:r>
              <a:rPr sz="3200" spc="-110" dirty="0">
                <a:latin typeface="Times New Roman"/>
                <a:cs typeface="Times New Roman"/>
              </a:rPr>
              <a:t>r</a:t>
            </a:r>
            <a:r>
              <a:rPr sz="3200" spc="-125" dirty="0">
                <a:latin typeface="Times New Roman"/>
                <a:cs typeface="Times New Roman"/>
              </a:rPr>
              <a:t>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320" dirty="0">
                <a:latin typeface="Times New Roman"/>
                <a:cs typeface="Times New Roman"/>
              </a:rPr>
              <a:t>y</a:t>
            </a:r>
            <a:r>
              <a:rPr sz="3200" spc="-140" dirty="0">
                <a:latin typeface="Times New Roman"/>
                <a:cs typeface="Times New Roman"/>
              </a:rPr>
              <a:t>o</a:t>
            </a:r>
            <a:r>
              <a:rPr sz="3200" spc="-135" dirty="0">
                <a:latin typeface="Times New Roman"/>
                <a:cs typeface="Times New Roman"/>
              </a:rPr>
              <a:t>u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a</a:t>
            </a:r>
            <a:r>
              <a:rPr sz="3200" spc="-120" dirty="0">
                <a:latin typeface="Times New Roman"/>
                <a:cs typeface="Times New Roman"/>
              </a:rPr>
              <a:t>r</a:t>
            </a:r>
            <a:r>
              <a:rPr sz="3200" spc="-125" dirty="0">
                <a:latin typeface="Times New Roman"/>
                <a:cs typeface="Times New Roman"/>
              </a:rPr>
              <a:t>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o</a:t>
            </a:r>
            <a:r>
              <a:rPr sz="3200" spc="-135" dirty="0">
                <a:latin typeface="Times New Roman"/>
                <a:cs typeface="Times New Roman"/>
              </a:rPr>
              <a:t>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0" dirty="0">
                <a:latin typeface="Times New Roman"/>
                <a:cs typeface="Times New Roman"/>
              </a:rPr>
              <a:t>b</a:t>
            </a:r>
            <a:r>
              <a:rPr sz="3200" spc="-175" dirty="0">
                <a:latin typeface="Times New Roman"/>
                <a:cs typeface="Times New Roman"/>
              </a:rPr>
              <a:t>udget?</a:t>
            </a:r>
            <a:endParaRPr sz="3200">
              <a:latin typeface="Times New Roman"/>
              <a:cs typeface="Times New Roman"/>
            </a:endParaRPr>
          </a:p>
          <a:p>
            <a:pPr marL="527685" marR="640715" indent="-515620">
              <a:lnSpc>
                <a:spcPct val="190000"/>
              </a:lnSpc>
              <a:spcBef>
                <a:spcPts val="605"/>
              </a:spcBef>
              <a:buClr>
                <a:srgbClr val="0E6EC5"/>
              </a:buClr>
              <a:buSzPct val="84375"/>
              <a:buAutoNum type="arabicPeriod"/>
              <a:tabLst>
                <a:tab pos="527685" algn="l"/>
                <a:tab pos="528320" algn="l"/>
              </a:tabLst>
            </a:pPr>
            <a:r>
              <a:rPr sz="3200" spc="-220" dirty="0">
                <a:latin typeface="Times New Roman"/>
                <a:cs typeface="Times New Roman"/>
              </a:rPr>
              <a:t>Kn</a:t>
            </a:r>
            <a:r>
              <a:rPr sz="3200" spc="-285" dirty="0">
                <a:latin typeface="Times New Roman"/>
                <a:cs typeface="Times New Roman"/>
              </a:rPr>
              <a:t>o</a:t>
            </a:r>
            <a:r>
              <a:rPr sz="3200" spc="-185" dirty="0">
                <a:latin typeface="Times New Roman"/>
                <a:cs typeface="Times New Roman"/>
              </a:rPr>
              <a:t>wing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whe</a:t>
            </a:r>
            <a:r>
              <a:rPr sz="3200" spc="-110" dirty="0">
                <a:latin typeface="Times New Roman"/>
                <a:cs typeface="Times New Roman"/>
              </a:rPr>
              <a:t>r</a:t>
            </a:r>
            <a:r>
              <a:rPr sz="3200" spc="-125" dirty="0">
                <a:latin typeface="Times New Roman"/>
                <a:cs typeface="Times New Roman"/>
              </a:rPr>
              <a:t>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320" dirty="0">
                <a:latin typeface="Times New Roman"/>
                <a:cs typeface="Times New Roman"/>
              </a:rPr>
              <a:t>y</a:t>
            </a:r>
            <a:r>
              <a:rPr sz="3200" spc="-140" dirty="0">
                <a:latin typeface="Times New Roman"/>
                <a:cs typeface="Times New Roman"/>
              </a:rPr>
              <a:t>o</a:t>
            </a:r>
            <a:r>
              <a:rPr sz="3200" spc="-135" dirty="0">
                <a:latin typeface="Times New Roman"/>
                <a:cs typeface="Times New Roman"/>
              </a:rPr>
              <a:t>u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a</a:t>
            </a:r>
            <a:r>
              <a:rPr sz="3200" spc="-120" dirty="0">
                <a:latin typeface="Times New Roman"/>
                <a:cs typeface="Times New Roman"/>
              </a:rPr>
              <a:t>r</a:t>
            </a:r>
            <a:r>
              <a:rPr sz="3200" spc="-125" dirty="0">
                <a:latin typeface="Times New Roman"/>
                <a:cs typeface="Times New Roman"/>
              </a:rPr>
              <a:t>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o</a:t>
            </a:r>
            <a:r>
              <a:rPr sz="3200" spc="-135" dirty="0">
                <a:latin typeface="Times New Roman"/>
                <a:cs typeface="Times New Roman"/>
              </a:rPr>
              <a:t>n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Times New Roman"/>
                <a:cs typeface="Times New Roman"/>
              </a:rPr>
              <a:t>w</a:t>
            </a:r>
            <a:r>
              <a:rPr sz="3200" spc="-90" dirty="0">
                <a:latin typeface="Times New Roman"/>
                <a:cs typeface="Times New Roman"/>
              </a:rPr>
              <a:t>ork  </a:t>
            </a:r>
            <a:r>
              <a:rPr sz="3200" spc="-190" dirty="0">
                <a:latin typeface="Times New Roman"/>
                <a:cs typeface="Times New Roman"/>
              </a:rPr>
              <a:t>accomplished?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2125979"/>
            <a:ext cx="2590546" cy="4114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664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9502" y="880618"/>
            <a:ext cx="58108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Earned</a:t>
            </a:r>
            <a:r>
              <a:rPr sz="3200" spc="-25" dirty="0"/>
              <a:t> </a:t>
            </a:r>
            <a:r>
              <a:rPr sz="3200" spc="-45" dirty="0"/>
              <a:t>Value</a:t>
            </a:r>
            <a:r>
              <a:rPr sz="3200" spc="-20" dirty="0"/>
              <a:t> </a:t>
            </a:r>
            <a:r>
              <a:rPr sz="3200" spc="-45" dirty="0"/>
              <a:t>Management</a:t>
            </a:r>
            <a:r>
              <a:rPr sz="3200" spc="-15" dirty="0"/>
              <a:t> </a:t>
            </a:r>
            <a:r>
              <a:rPr sz="3200" spc="-75" dirty="0"/>
              <a:t>Terms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551559"/>
            <a:ext cx="8059420" cy="353301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86385" marR="92075" indent="-274320">
              <a:lnSpc>
                <a:spcPct val="90000"/>
              </a:lnSpc>
              <a:spcBef>
                <a:spcPts val="430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Planned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45" dirty="0">
                <a:latin typeface="Times New Roman"/>
                <a:cs typeface="Times New Roman"/>
              </a:rPr>
              <a:t>v</a:t>
            </a:r>
            <a:r>
              <a:rPr sz="2400" b="1" dirty="0">
                <a:latin typeface="Times New Roman"/>
                <a:cs typeface="Times New Roman"/>
              </a:rPr>
              <a:t>alue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75" dirty="0">
                <a:latin typeface="Times New Roman"/>
                <a:cs typeface="Times New Roman"/>
              </a:rPr>
              <a:t>(PV)</a:t>
            </a:r>
            <a:r>
              <a:rPr sz="2400" b="1" spc="-35" dirty="0">
                <a:latin typeface="Times New Roman"/>
                <a:cs typeface="Times New Roman"/>
              </a:rPr>
              <a:t>,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f</a:t>
            </a:r>
            <a:r>
              <a:rPr sz="2400" spc="-195" dirty="0">
                <a:latin typeface="Times New Roman"/>
                <a:cs typeface="Times New Roman"/>
              </a:rPr>
              <a:t>o</a:t>
            </a:r>
            <a:r>
              <a:rPr sz="2400" spc="105" dirty="0">
                <a:latin typeface="Times New Roman"/>
                <a:cs typeface="Times New Roman"/>
              </a:rPr>
              <a:t>r</a:t>
            </a:r>
            <a:r>
              <a:rPr sz="2400" spc="-185" dirty="0">
                <a:latin typeface="Times New Roman"/>
                <a:cs typeface="Times New Roman"/>
              </a:rPr>
              <a:t>m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100" dirty="0">
                <a:latin typeface="Times New Roman"/>
                <a:cs typeface="Times New Roman"/>
              </a:rPr>
              <a:t>l</a:t>
            </a:r>
            <a:r>
              <a:rPr sz="2400" spc="-235" dirty="0">
                <a:latin typeface="Times New Roman"/>
                <a:cs typeface="Times New Roman"/>
              </a:rPr>
              <a:t>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called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b="1" spc="-185" dirty="0">
                <a:latin typeface="Times New Roman"/>
                <a:cs typeface="Times New Roman"/>
              </a:rPr>
              <a:t>b</a:t>
            </a:r>
            <a:r>
              <a:rPr sz="2400" b="1" spc="-150" dirty="0">
                <a:latin typeface="Times New Roman"/>
                <a:cs typeface="Times New Roman"/>
              </a:rPr>
              <a:t>udg</a:t>
            </a:r>
            <a:r>
              <a:rPr sz="2400" b="1" spc="-130" dirty="0">
                <a:latin typeface="Times New Roman"/>
                <a:cs typeface="Times New Roman"/>
              </a:rPr>
              <a:t>e</a:t>
            </a:r>
            <a:r>
              <a:rPr sz="2400" b="1" spc="-65" dirty="0">
                <a:latin typeface="Times New Roman"/>
                <a:cs typeface="Times New Roman"/>
              </a:rPr>
              <a:t>ted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35" dirty="0">
                <a:latin typeface="Times New Roman"/>
                <a:cs typeface="Times New Roman"/>
              </a:rPr>
              <a:t>c</a:t>
            </a:r>
            <a:r>
              <a:rPr sz="2400" b="1" spc="-150" dirty="0">
                <a:latin typeface="Times New Roman"/>
                <a:cs typeface="Times New Roman"/>
              </a:rPr>
              <a:t>o</a:t>
            </a:r>
            <a:r>
              <a:rPr sz="2400" b="1" spc="-90" dirty="0">
                <a:latin typeface="Times New Roman"/>
                <a:cs typeface="Times New Roman"/>
              </a:rPr>
              <a:t>st </a:t>
            </a:r>
            <a:r>
              <a:rPr sz="2400" b="1" spc="-135" dirty="0">
                <a:latin typeface="Times New Roman"/>
                <a:cs typeface="Times New Roman"/>
              </a:rPr>
              <a:t>of  work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30" dirty="0">
                <a:latin typeface="Times New Roman"/>
                <a:cs typeface="Times New Roman"/>
              </a:rPr>
              <a:t>scheduled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55" dirty="0">
                <a:latin typeface="Times New Roman"/>
                <a:cs typeface="Times New Roman"/>
              </a:rPr>
              <a:t>(BCWS),</a:t>
            </a:r>
            <a:r>
              <a:rPr sz="2400" b="1" spc="-195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also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called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b="1" spc="-85" dirty="0">
                <a:latin typeface="Times New Roman"/>
                <a:cs typeface="Times New Roman"/>
              </a:rPr>
              <a:t>budget</a:t>
            </a:r>
            <a:r>
              <a:rPr sz="2400" spc="-85" dirty="0">
                <a:latin typeface="Times New Roman"/>
                <a:cs typeface="Times New Roman"/>
              </a:rPr>
              <a:t>,</a:t>
            </a:r>
            <a:r>
              <a:rPr sz="2400" spc="-180" dirty="0">
                <a:latin typeface="Times New Roman"/>
                <a:cs typeface="Times New Roman"/>
              </a:rPr>
              <a:t> 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that 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portion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approved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total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cost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estimate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planned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be 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s</a:t>
            </a:r>
            <a:r>
              <a:rPr sz="2400" spc="-185" dirty="0">
                <a:latin typeface="Times New Roman"/>
                <a:cs typeface="Times New Roman"/>
              </a:rPr>
              <a:t>p</a:t>
            </a:r>
            <a:r>
              <a:rPr sz="2400" spc="-110" dirty="0">
                <a:latin typeface="Times New Roman"/>
                <a:cs typeface="Times New Roman"/>
              </a:rPr>
              <a:t>e</a:t>
            </a:r>
            <a:r>
              <a:rPr sz="2400" spc="-114" dirty="0">
                <a:latin typeface="Times New Roman"/>
                <a:cs typeface="Times New Roman"/>
              </a:rPr>
              <a:t>n</a:t>
            </a:r>
            <a:r>
              <a:rPr sz="2400" spc="35" dirty="0">
                <a:latin typeface="Times New Roman"/>
                <a:cs typeface="Times New Roman"/>
              </a:rPr>
              <a:t>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85" dirty="0">
                <a:latin typeface="Times New Roman"/>
                <a:cs typeface="Times New Roman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ac</a:t>
            </a:r>
            <a:r>
              <a:rPr sz="2400" spc="-85" dirty="0">
                <a:latin typeface="Times New Roman"/>
                <a:cs typeface="Times New Roman"/>
              </a:rPr>
              <a:t>t</a:t>
            </a:r>
            <a:r>
              <a:rPr sz="2400" spc="-145" dirty="0">
                <a:latin typeface="Times New Roman"/>
                <a:cs typeface="Times New Roman"/>
              </a:rPr>
              <a:t>ivity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d</a:t>
            </a:r>
            <a:r>
              <a:rPr sz="2400" spc="-114" dirty="0">
                <a:latin typeface="Times New Roman"/>
                <a:cs typeface="Times New Roman"/>
              </a:rPr>
              <a:t>u</a:t>
            </a:r>
            <a:r>
              <a:rPr sz="2400" spc="85" dirty="0">
                <a:latin typeface="Times New Roman"/>
                <a:cs typeface="Times New Roman"/>
              </a:rPr>
              <a:t>r</a:t>
            </a:r>
            <a:r>
              <a:rPr sz="2400" spc="-165" dirty="0">
                <a:latin typeface="Times New Roman"/>
                <a:cs typeface="Times New Roman"/>
              </a:rPr>
              <a:t>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g</a:t>
            </a:r>
            <a:r>
              <a:rPr sz="2400" spc="-135" dirty="0">
                <a:latin typeface="Times New Roman"/>
                <a:cs typeface="Times New Roman"/>
              </a:rPr>
              <a:t>i</a:t>
            </a:r>
            <a:r>
              <a:rPr sz="2400" spc="-305" dirty="0">
                <a:latin typeface="Times New Roman"/>
                <a:cs typeface="Times New Roman"/>
              </a:rPr>
              <a:t>v</a:t>
            </a:r>
            <a:r>
              <a:rPr sz="2400" spc="-114" dirty="0">
                <a:latin typeface="Times New Roman"/>
                <a:cs typeface="Times New Roman"/>
              </a:rPr>
              <a:t>en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p</a:t>
            </a:r>
            <a:r>
              <a:rPr sz="2400" spc="-105" dirty="0">
                <a:latin typeface="Times New Roman"/>
                <a:cs typeface="Times New Roman"/>
              </a:rPr>
              <a:t>e</a:t>
            </a:r>
            <a:r>
              <a:rPr sz="2400" spc="85" dirty="0">
                <a:latin typeface="Times New Roman"/>
                <a:cs typeface="Times New Roman"/>
              </a:rPr>
              <a:t>r</a:t>
            </a:r>
            <a:r>
              <a:rPr sz="2400" spc="-130" dirty="0">
                <a:latin typeface="Times New Roman"/>
                <a:cs typeface="Times New Roman"/>
              </a:rPr>
              <a:t>iod</a:t>
            </a:r>
            <a:r>
              <a:rPr lang="en-US" sz="2400" spc="-13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90000"/>
              </a:lnSpc>
              <a:spcBef>
                <a:spcPts val="600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400" b="1" spc="-25" dirty="0">
                <a:latin typeface="Times New Roman"/>
                <a:cs typeface="Times New Roman"/>
              </a:rPr>
              <a:t>Actual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30" dirty="0">
                <a:latin typeface="Times New Roman"/>
                <a:cs typeface="Times New Roman"/>
              </a:rPr>
              <a:t>cost</a:t>
            </a:r>
            <a:r>
              <a:rPr sz="2400" b="1" spc="-70" dirty="0">
                <a:latin typeface="Times New Roman"/>
                <a:cs typeface="Times New Roman"/>
              </a:rPr>
              <a:t> (AC), </a:t>
            </a:r>
            <a:r>
              <a:rPr sz="2400" spc="-110" dirty="0">
                <a:latin typeface="Times New Roman"/>
                <a:cs typeface="Times New Roman"/>
              </a:rPr>
              <a:t>formerly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called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140" dirty="0">
                <a:latin typeface="Times New Roman"/>
                <a:cs typeface="Times New Roman"/>
              </a:rPr>
              <a:t>actual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14" dirty="0">
                <a:latin typeface="Times New Roman"/>
                <a:cs typeface="Times New Roman"/>
              </a:rPr>
              <a:t>cost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65" dirty="0">
                <a:latin typeface="Times New Roman"/>
                <a:cs typeface="Times New Roman"/>
              </a:rPr>
              <a:t>of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35" dirty="0">
                <a:latin typeface="Times New Roman"/>
                <a:cs typeface="Times New Roman"/>
              </a:rPr>
              <a:t>work 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90" dirty="0">
                <a:latin typeface="Times New Roman"/>
                <a:cs typeface="Times New Roman"/>
              </a:rPr>
              <a:t>performed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30" dirty="0">
                <a:latin typeface="Times New Roman"/>
                <a:cs typeface="Times New Roman"/>
              </a:rPr>
              <a:t>(ACWP)</a:t>
            </a:r>
            <a:r>
              <a:rPr sz="2400" spc="-130" dirty="0">
                <a:latin typeface="Times New Roman"/>
                <a:cs typeface="Times New Roman"/>
              </a:rPr>
              <a:t>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is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total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of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direct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indirect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costs 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in</a:t>
            </a:r>
            <a:r>
              <a:rPr sz="2400" spc="-150" dirty="0">
                <a:latin typeface="Times New Roman"/>
                <a:cs typeface="Times New Roman"/>
              </a:rPr>
              <a:t>c</a:t>
            </a:r>
            <a:r>
              <a:rPr sz="2400" spc="-55" dirty="0">
                <a:latin typeface="Times New Roman"/>
                <a:cs typeface="Times New Roman"/>
              </a:rPr>
              <a:t>u</a:t>
            </a:r>
            <a:r>
              <a:rPr sz="2400" spc="2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14" dirty="0">
                <a:latin typeface="Times New Roman"/>
                <a:cs typeface="Times New Roman"/>
              </a:rPr>
              <a:t>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ac</a:t>
            </a:r>
            <a:r>
              <a:rPr sz="2400" spc="-180" dirty="0">
                <a:latin typeface="Times New Roman"/>
                <a:cs typeface="Times New Roman"/>
              </a:rPr>
              <a:t>c</a:t>
            </a:r>
            <a:r>
              <a:rPr sz="2400" spc="-114" dirty="0">
                <a:latin typeface="Times New Roman"/>
                <a:cs typeface="Times New Roman"/>
              </a:rPr>
              <a:t>o</a:t>
            </a:r>
            <a:r>
              <a:rPr sz="2400" spc="-165" dirty="0">
                <a:latin typeface="Times New Roman"/>
                <a:cs typeface="Times New Roman"/>
              </a:rPr>
              <a:t>m</a:t>
            </a:r>
            <a:r>
              <a:rPr sz="2400" spc="-145" dirty="0">
                <a:latin typeface="Times New Roman"/>
                <a:cs typeface="Times New Roman"/>
              </a:rPr>
              <a:t>p</a:t>
            </a:r>
            <a:r>
              <a:rPr sz="2400" spc="-80" dirty="0">
                <a:latin typeface="Times New Roman"/>
                <a:cs typeface="Times New Roman"/>
              </a:rPr>
              <a:t>l</a:t>
            </a:r>
            <a:r>
              <a:rPr sz="2400" spc="-170" dirty="0">
                <a:latin typeface="Times New Roman"/>
                <a:cs typeface="Times New Roman"/>
              </a:rPr>
              <a:t>ishing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254" dirty="0">
                <a:latin typeface="Times New Roman"/>
                <a:cs typeface="Times New Roman"/>
              </a:rPr>
              <a:t>w</a:t>
            </a:r>
            <a:r>
              <a:rPr sz="2400" spc="-90" dirty="0">
                <a:latin typeface="Times New Roman"/>
                <a:cs typeface="Times New Roman"/>
              </a:rPr>
              <a:t>ork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85" dirty="0">
                <a:latin typeface="Times New Roman"/>
                <a:cs typeface="Times New Roman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ac</a:t>
            </a:r>
            <a:r>
              <a:rPr sz="2400" spc="-85" dirty="0">
                <a:latin typeface="Times New Roman"/>
                <a:cs typeface="Times New Roman"/>
              </a:rPr>
              <a:t>t</a:t>
            </a:r>
            <a:r>
              <a:rPr sz="2400" spc="-145" dirty="0">
                <a:latin typeface="Times New Roman"/>
                <a:cs typeface="Times New Roman"/>
              </a:rPr>
              <a:t>ivity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d</a:t>
            </a:r>
            <a:r>
              <a:rPr sz="2400" spc="-114" dirty="0">
                <a:latin typeface="Times New Roman"/>
                <a:cs typeface="Times New Roman"/>
              </a:rPr>
              <a:t>u</a:t>
            </a:r>
            <a:r>
              <a:rPr sz="2400" spc="85" dirty="0">
                <a:latin typeface="Times New Roman"/>
                <a:cs typeface="Times New Roman"/>
              </a:rPr>
              <a:t>r</a:t>
            </a:r>
            <a:r>
              <a:rPr sz="2400" spc="-165" dirty="0">
                <a:latin typeface="Times New Roman"/>
                <a:cs typeface="Times New Roman"/>
              </a:rPr>
              <a:t>ing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g</a:t>
            </a:r>
            <a:r>
              <a:rPr sz="2400" spc="-135" dirty="0">
                <a:latin typeface="Times New Roman"/>
                <a:cs typeface="Times New Roman"/>
              </a:rPr>
              <a:t>i</a:t>
            </a:r>
            <a:r>
              <a:rPr sz="2400" spc="-305" dirty="0">
                <a:latin typeface="Times New Roman"/>
                <a:cs typeface="Times New Roman"/>
              </a:rPr>
              <a:t>v</a:t>
            </a:r>
            <a:r>
              <a:rPr sz="2400" spc="-90" dirty="0">
                <a:latin typeface="Times New Roman"/>
                <a:cs typeface="Times New Roman"/>
              </a:rPr>
              <a:t>en  </a:t>
            </a:r>
            <a:r>
              <a:rPr sz="2400" spc="-85" dirty="0">
                <a:latin typeface="Times New Roman"/>
                <a:cs typeface="Times New Roman"/>
              </a:rPr>
              <a:t>period</a:t>
            </a:r>
            <a:r>
              <a:rPr lang="en-US" sz="2400" spc="-8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286385" marR="257175" indent="-274320">
              <a:lnSpc>
                <a:spcPct val="90000"/>
              </a:lnSpc>
              <a:spcBef>
                <a:spcPts val="600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400" b="1" spc="-75" dirty="0">
                <a:latin typeface="Times New Roman"/>
                <a:cs typeface="Times New Roman"/>
              </a:rPr>
              <a:t>Earned </a:t>
            </a:r>
            <a:r>
              <a:rPr sz="2400" b="1" spc="-10" dirty="0">
                <a:latin typeface="Times New Roman"/>
                <a:cs typeface="Times New Roman"/>
              </a:rPr>
              <a:t>value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14" dirty="0">
                <a:latin typeface="Times New Roman"/>
                <a:cs typeface="Times New Roman"/>
              </a:rPr>
              <a:t>(EV),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formerly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called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</a:t>
            </a:r>
            <a:r>
              <a:rPr sz="2400" b="1" spc="-85" dirty="0">
                <a:latin typeface="Times New Roman"/>
                <a:cs typeface="Times New Roman"/>
              </a:rPr>
              <a:t>he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20" dirty="0">
                <a:latin typeface="Times New Roman"/>
                <a:cs typeface="Times New Roman"/>
              </a:rPr>
              <a:t>budgeted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14" dirty="0">
                <a:latin typeface="Times New Roman"/>
                <a:cs typeface="Times New Roman"/>
              </a:rPr>
              <a:t>cost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65" dirty="0">
                <a:latin typeface="Times New Roman"/>
                <a:cs typeface="Times New Roman"/>
              </a:rPr>
              <a:t>of </a:t>
            </a:r>
            <a:r>
              <a:rPr sz="2400" b="1" spc="-685" dirty="0">
                <a:latin typeface="Times New Roman"/>
                <a:cs typeface="Times New Roman"/>
              </a:rPr>
              <a:t> </a:t>
            </a:r>
            <a:r>
              <a:rPr sz="2400" b="1" spc="-135" dirty="0">
                <a:latin typeface="Times New Roman"/>
                <a:cs typeface="Times New Roman"/>
              </a:rPr>
              <a:t>work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90" dirty="0">
                <a:latin typeface="Times New Roman"/>
                <a:cs typeface="Times New Roman"/>
              </a:rPr>
              <a:t>performed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20" dirty="0">
                <a:latin typeface="Times New Roman"/>
                <a:cs typeface="Times New Roman"/>
              </a:rPr>
              <a:t>(BCWP)</a:t>
            </a:r>
            <a:r>
              <a:rPr sz="2400" spc="-120" dirty="0">
                <a:latin typeface="Times New Roman"/>
                <a:cs typeface="Times New Roman"/>
              </a:rPr>
              <a:t>,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percentage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work 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actually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completed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multiplied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25" dirty="0">
                <a:latin typeface="Times New Roman"/>
                <a:cs typeface="Times New Roman"/>
              </a:rPr>
              <a:t>by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planned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value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664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98068"/>
            <a:ext cx="39884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0000FF"/>
                </a:solidFill>
              </a:rPr>
              <a:t>Earned</a:t>
            </a:r>
            <a:r>
              <a:rPr sz="3200" spc="-45" dirty="0">
                <a:solidFill>
                  <a:srgbClr val="0000FF"/>
                </a:solidFill>
              </a:rPr>
              <a:t> Value </a:t>
            </a:r>
            <a:r>
              <a:rPr sz="3200" spc="-40" dirty="0">
                <a:solidFill>
                  <a:srgbClr val="0000FF"/>
                </a:solidFill>
              </a:rPr>
              <a:t>Formulas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88340" y="5227701"/>
            <a:ext cx="816165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estimate</a:t>
            </a:r>
            <a:r>
              <a:rPr sz="2000" dirty="0">
                <a:latin typeface="Times New Roman"/>
                <a:cs typeface="Times New Roman"/>
              </a:rPr>
              <a:t> what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cost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complete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project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how</a:t>
            </a:r>
            <a:r>
              <a:rPr sz="2000" dirty="0">
                <a:latin typeface="Times New Roman"/>
                <a:cs typeface="Times New Roman"/>
              </a:rPr>
              <a:t> long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take</a:t>
            </a:r>
            <a:r>
              <a:rPr sz="2000" dirty="0">
                <a:latin typeface="Times New Roman"/>
                <a:cs typeface="Times New Roman"/>
              </a:rPr>
              <a:t> based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performance to date, divide the budgeted cost or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by the appropriate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index.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4837" y="1396936"/>
          <a:ext cx="8153400" cy="338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3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9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0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000" b="1" spc="-18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TERM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6388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000" b="1" spc="-1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FORMULA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890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7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sz="2000" spc="5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ned</a:t>
                      </a:r>
                      <a:r>
                        <a:rPr sz="2000" spc="-3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8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al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388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EV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Segoe UI Symbol"/>
                          <a:cs typeface="Segoe UI Symbol"/>
                        </a:rPr>
                        <a:t>🞩</a:t>
                      </a:r>
                      <a:r>
                        <a:rPr sz="2000" spc="-90" dirty="0">
                          <a:latin typeface="Segoe UI Symbol"/>
                          <a:cs typeface="Segoe UI Symbol"/>
                        </a:rPr>
                        <a:t> 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ent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Com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let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0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Cos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spc="-3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8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ia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44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388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EV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000" spc="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AC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446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5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hed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spc="-3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85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ia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44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388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SV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EV </a:t>
                      </a:r>
                      <a:r>
                        <a:rPr sz="20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– </a:t>
                      </a:r>
                      <a:r>
                        <a:rPr sz="20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PV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446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5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Cos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4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dex</a:t>
                      </a:r>
                    </a:p>
                  </a:txBody>
                  <a:tcPr marL="0" marR="0" marT="12446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388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EV/</a:t>
                      </a:r>
                      <a:r>
                        <a:rPr sz="2000" spc="-1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446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du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8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fo</a:t>
                      </a:r>
                      <a:r>
                        <a:rPr sz="2000" spc="5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ma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ce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ex</a:t>
                      </a:r>
                    </a:p>
                  </a:txBody>
                  <a:tcPr marL="0" marR="0" marT="12509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388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EV/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V</a:t>
                      </a:r>
                    </a:p>
                  </a:txBody>
                  <a:tcPr marL="0" marR="0" marT="12509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664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874268"/>
            <a:ext cx="56807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/>
              <a:t>Rules</a:t>
            </a:r>
            <a:r>
              <a:rPr sz="3200" spc="-20" dirty="0"/>
              <a:t> </a:t>
            </a:r>
            <a:r>
              <a:rPr sz="3200" spc="-40" dirty="0"/>
              <a:t>of</a:t>
            </a:r>
            <a:r>
              <a:rPr sz="3200" spc="-5" dirty="0"/>
              <a:t> </a:t>
            </a:r>
            <a:r>
              <a:rPr sz="3200" spc="-40" dirty="0"/>
              <a:t>Thumb</a:t>
            </a:r>
            <a:r>
              <a:rPr sz="3200" spc="-30" dirty="0"/>
              <a:t> </a:t>
            </a:r>
            <a:r>
              <a:rPr sz="3200" spc="-55" dirty="0"/>
              <a:t>for</a:t>
            </a:r>
            <a:r>
              <a:rPr sz="3200" spc="-5" dirty="0"/>
              <a:t> </a:t>
            </a:r>
            <a:r>
              <a:rPr sz="3200" spc="-110" dirty="0"/>
              <a:t>EVA</a:t>
            </a:r>
            <a:r>
              <a:rPr sz="3200" spc="-20" dirty="0"/>
              <a:t> </a:t>
            </a:r>
            <a:r>
              <a:rPr sz="3200" spc="-25" dirty="0"/>
              <a:t>Numbers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32917" y="1621662"/>
            <a:ext cx="7952105" cy="454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50000"/>
              </a:lnSpc>
              <a:spcBef>
                <a:spcPts val="10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40" dirty="0">
                <a:solidFill>
                  <a:srgbClr val="FF0000"/>
                </a:solidFill>
                <a:latin typeface="Times New Roman"/>
                <a:cs typeface="Times New Roman"/>
              </a:rPr>
              <a:t>Negative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numbers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cost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schedule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variance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indicate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FF0000"/>
                </a:solidFill>
                <a:latin typeface="Times New Roman"/>
                <a:cs typeface="Times New Roman"/>
              </a:rPr>
              <a:t>problems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tho</a:t>
            </a:r>
            <a:r>
              <a:rPr sz="2400" spc="-90" dirty="0">
                <a:latin typeface="Times New Roman"/>
                <a:cs typeface="Times New Roman"/>
              </a:rPr>
              <a:t>s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r</a:t>
            </a:r>
            <a:r>
              <a:rPr sz="2400" spc="-165" dirty="0">
                <a:latin typeface="Times New Roman"/>
                <a:cs typeface="Times New Roman"/>
              </a:rPr>
              <a:t>ea</a:t>
            </a:r>
            <a:r>
              <a:rPr sz="2400" spc="-190" dirty="0">
                <a:latin typeface="Times New Roman"/>
                <a:cs typeface="Times New Roman"/>
              </a:rPr>
              <a:t>s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561340" lvl="1" indent="-229235">
              <a:lnSpc>
                <a:spcPct val="100000"/>
              </a:lnSpc>
              <a:spcBef>
                <a:spcPts val="1770"/>
              </a:spcBef>
              <a:buClr>
                <a:srgbClr val="009DD9"/>
              </a:buClr>
              <a:buSzPct val="84090"/>
              <a:buFont typeface="Segoe UI Symbol"/>
              <a:buChar char="⚫"/>
              <a:tabLst>
                <a:tab pos="561340" algn="l"/>
              </a:tabLst>
            </a:pPr>
            <a:r>
              <a:rPr sz="2200" spc="-114" dirty="0">
                <a:latin typeface="Times New Roman"/>
                <a:cs typeface="Times New Roman"/>
              </a:rPr>
              <a:t>The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project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is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costing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more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than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planned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or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taking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longer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than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planned</a:t>
            </a:r>
            <a:endParaRPr sz="2200" dirty="0">
              <a:latin typeface="Times New Roman"/>
              <a:cs typeface="Times New Roman"/>
            </a:endParaRPr>
          </a:p>
          <a:p>
            <a:pPr marL="561340" lvl="1" indent="-229235">
              <a:lnSpc>
                <a:spcPct val="100000"/>
              </a:lnSpc>
              <a:spcBef>
                <a:spcPts val="1730"/>
              </a:spcBef>
              <a:buClr>
                <a:srgbClr val="009DD9"/>
              </a:buClr>
              <a:buSzPct val="84090"/>
              <a:buFont typeface="Segoe UI Symbol"/>
              <a:buChar char="⚫"/>
              <a:tabLst>
                <a:tab pos="561340" algn="l"/>
              </a:tabLst>
            </a:pPr>
            <a:r>
              <a:rPr sz="2200" spc="-75" dirty="0">
                <a:latin typeface="Times New Roman"/>
                <a:cs typeface="Times New Roman"/>
              </a:rPr>
              <a:t>Zero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variance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5" dirty="0">
                <a:latin typeface="Times New Roman"/>
                <a:cs typeface="Times New Roman"/>
              </a:rPr>
              <a:t>shows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that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the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project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is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running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according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to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plan</a:t>
            </a:r>
            <a:endParaRPr sz="22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975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80" dirty="0">
                <a:latin typeface="Times New Roman"/>
                <a:cs typeface="Times New Roman"/>
              </a:rPr>
              <a:t>CP</a:t>
            </a:r>
            <a:r>
              <a:rPr sz="2400" spc="-95" dirty="0">
                <a:latin typeface="Times New Roman"/>
                <a:cs typeface="Times New Roman"/>
              </a:rPr>
              <a:t>I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</a:t>
            </a:r>
            <a:r>
              <a:rPr sz="2400" spc="-140" dirty="0">
                <a:latin typeface="Times New Roman"/>
                <a:cs typeface="Times New Roman"/>
              </a:rPr>
              <a:t>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15" dirty="0">
                <a:latin typeface="Times New Roman"/>
                <a:cs typeface="Times New Roman"/>
              </a:rPr>
              <a:t>SPI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1.0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in</a:t>
            </a:r>
            <a:r>
              <a:rPr sz="2400" spc="-120" dirty="0">
                <a:latin typeface="Times New Roman"/>
                <a:cs typeface="Times New Roman"/>
              </a:rPr>
              <a:t>d</a:t>
            </a:r>
            <a:r>
              <a:rPr sz="2400" spc="-140" dirty="0">
                <a:latin typeface="Times New Roman"/>
                <a:cs typeface="Times New Roman"/>
              </a:rPr>
              <a:t>ic</a:t>
            </a:r>
            <a:r>
              <a:rPr sz="2400" spc="-2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te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FF0000"/>
                </a:solidFill>
                <a:latin typeface="Times New Roman"/>
                <a:cs typeface="Times New Roman"/>
              </a:rPr>
              <a:t>excepti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nal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perfo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160" dirty="0">
                <a:solidFill>
                  <a:srgbClr val="FF0000"/>
                </a:solidFill>
                <a:latin typeface="Times New Roman"/>
                <a:cs typeface="Times New Roman"/>
              </a:rPr>
              <a:t>ma</a:t>
            </a:r>
            <a:r>
              <a:rPr sz="2400" spc="-12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120" dirty="0">
                <a:solidFill>
                  <a:srgbClr val="FF0000"/>
                </a:solidFill>
                <a:latin typeface="Times New Roman"/>
                <a:cs typeface="Times New Roman"/>
              </a:rPr>
              <a:t>ce</a:t>
            </a:r>
            <a:endParaRPr sz="24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2039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400" spc="-180" dirty="0">
                <a:latin typeface="Times New Roman"/>
                <a:cs typeface="Times New Roman"/>
              </a:rPr>
              <a:t>CP</a:t>
            </a:r>
            <a:r>
              <a:rPr sz="2400" spc="-95" dirty="0">
                <a:latin typeface="Times New Roman"/>
                <a:cs typeface="Times New Roman"/>
              </a:rPr>
              <a:t>I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an</a:t>
            </a:r>
            <a:r>
              <a:rPr sz="2400" spc="-140" dirty="0">
                <a:latin typeface="Times New Roman"/>
                <a:cs typeface="Times New Roman"/>
              </a:rPr>
              <a:t>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15" dirty="0">
                <a:latin typeface="Times New Roman"/>
                <a:cs typeface="Times New Roman"/>
              </a:rPr>
              <a:t>SPI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45" dirty="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1.0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in</a:t>
            </a:r>
            <a:r>
              <a:rPr sz="2400" spc="-120" dirty="0">
                <a:latin typeface="Times New Roman"/>
                <a:cs typeface="Times New Roman"/>
              </a:rPr>
              <a:t>d</a:t>
            </a:r>
            <a:r>
              <a:rPr sz="2400" spc="-140" dirty="0">
                <a:latin typeface="Times New Roman"/>
                <a:cs typeface="Times New Roman"/>
              </a:rPr>
              <a:t>ic</a:t>
            </a:r>
            <a:r>
              <a:rPr sz="2400" spc="-2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te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400" spc="-1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perfo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-160" dirty="0">
                <a:solidFill>
                  <a:srgbClr val="FF0000"/>
                </a:solidFill>
                <a:latin typeface="Times New Roman"/>
                <a:cs typeface="Times New Roman"/>
              </a:rPr>
              <a:t>ma</a:t>
            </a:r>
            <a:r>
              <a:rPr sz="2400" spc="-12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120" dirty="0">
                <a:solidFill>
                  <a:srgbClr val="FF0000"/>
                </a:solidFill>
                <a:latin typeface="Times New Roman"/>
                <a:cs typeface="Times New Roman"/>
              </a:rPr>
              <a:t>ce</a:t>
            </a:r>
            <a:endParaRPr sz="2400" dirty="0">
              <a:latin typeface="Times New Roman"/>
              <a:cs typeface="Times New Roman"/>
            </a:endParaRPr>
          </a:p>
          <a:p>
            <a:pPr marL="560705" marR="76835" lvl="1" indent="-228600">
              <a:lnSpc>
                <a:spcPct val="150000"/>
              </a:lnSpc>
              <a:spcBef>
                <a:spcPts val="465"/>
              </a:spcBef>
              <a:buClr>
                <a:srgbClr val="009DD9"/>
              </a:buClr>
              <a:buSzPct val="84090"/>
              <a:buFont typeface="Segoe UI Symbol"/>
              <a:buChar char="⚫"/>
              <a:tabLst>
                <a:tab pos="561340" algn="l"/>
              </a:tabLst>
            </a:pPr>
            <a:r>
              <a:rPr sz="2200" spc="-165" dirty="0">
                <a:latin typeface="Times New Roman"/>
                <a:cs typeface="Times New Roman"/>
              </a:rPr>
              <a:t>If </a:t>
            </a:r>
            <a:r>
              <a:rPr sz="2200" spc="-135" dirty="0">
                <a:latin typeface="Times New Roman"/>
                <a:cs typeface="Times New Roman"/>
              </a:rPr>
              <a:t>CPI </a:t>
            </a:r>
            <a:r>
              <a:rPr sz="2200" spc="-40" dirty="0">
                <a:latin typeface="Times New Roman"/>
                <a:cs typeface="Times New Roman"/>
              </a:rPr>
              <a:t>or </a:t>
            </a:r>
            <a:r>
              <a:rPr sz="2200" spc="-200" dirty="0">
                <a:latin typeface="Times New Roman"/>
                <a:cs typeface="Times New Roman"/>
              </a:rPr>
              <a:t>SPI</a:t>
            </a:r>
            <a:r>
              <a:rPr sz="2200" spc="-195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= </a:t>
            </a:r>
            <a:r>
              <a:rPr sz="2200" spc="-5" dirty="0">
                <a:latin typeface="Times New Roman"/>
                <a:cs typeface="Times New Roman"/>
              </a:rPr>
              <a:t>1, </a:t>
            </a:r>
            <a:r>
              <a:rPr sz="2200" spc="-40" dirty="0">
                <a:latin typeface="Times New Roman"/>
                <a:cs typeface="Times New Roman"/>
              </a:rPr>
              <a:t>it </a:t>
            </a:r>
            <a:r>
              <a:rPr sz="2200" spc="-155" dirty="0">
                <a:latin typeface="Times New Roman"/>
                <a:cs typeface="Times New Roman"/>
              </a:rPr>
              <a:t>shows </a:t>
            </a:r>
            <a:r>
              <a:rPr sz="2200" spc="-70" dirty="0">
                <a:latin typeface="Times New Roman"/>
                <a:cs typeface="Times New Roman"/>
              </a:rPr>
              <a:t>that </a:t>
            </a:r>
            <a:r>
              <a:rPr sz="2200" spc="-65" dirty="0">
                <a:latin typeface="Times New Roman"/>
                <a:cs typeface="Times New Roman"/>
              </a:rPr>
              <a:t>the </a:t>
            </a:r>
            <a:r>
              <a:rPr sz="2200" spc="-70" dirty="0">
                <a:latin typeface="Times New Roman"/>
                <a:cs typeface="Times New Roman"/>
              </a:rPr>
              <a:t>project </a:t>
            </a:r>
            <a:r>
              <a:rPr sz="2200" spc="-140" dirty="0">
                <a:latin typeface="Times New Roman"/>
                <a:cs typeface="Times New Roman"/>
              </a:rPr>
              <a:t>is </a:t>
            </a:r>
            <a:r>
              <a:rPr sz="2200" spc="-85" dirty="0">
                <a:latin typeface="Times New Roman"/>
                <a:cs typeface="Times New Roman"/>
              </a:rPr>
              <a:t>performing </a:t>
            </a:r>
            <a:r>
              <a:rPr sz="2200" spc="-114" dirty="0">
                <a:latin typeface="Times New Roman"/>
                <a:cs typeface="Times New Roman"/>
              </a:rPr>
              <a:t>according </a:t>
            </a:r>
            <a:r>
              <a:rPr sz="2200" spc="-35" dirty="0">
                <a:latin typeface="Times New Roman"/>
                <a:cs typeface="Times New Roman"/>
              </a:rPr>
              <a:t>to </a:t>
            </a:r>
            <a:r>
              <a:rPr sz="2200" spc="-85" dirty="0">
                <a:latin typeface="Times New Roman"/>
                <a:cs typeface="Times New Roman"/>
              </a:rPr>
              <a:t>its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plan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2140" y="1176604"/>
            <a:ext cx="16662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/>
              <a:t>Exa</a:t>
            </a:r>
            <a:r>
              <a:rPr sz="3600" spc="-150" dirty="0"/>
              <a:t>m</a:t>
            </a:r>
            <a:r>
              <a:rPr sz="3600" spc="-35" dirty="0"/>
              <a:t>ple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2001138"/>
            <a:ext cx="7865109" cy="3607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95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287655" algn="l"/>
              </a:tabLst>
            </a:pPr>
            <a:r>
              <a:rPr sz="2800" spc="-170" dirty="0">
                <a:latin typeface="Times New Roman"/>
                <a:cs typeface="Times New Roman"/>
              </a:rPr>
              <a:t>Suppose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you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have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software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project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which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85" dirty="0">
                <a:latin typeface="Times New Roman"/>
                <a:cs typeface="Times New Roman"/>
              </a:rPr>
              <a:t>is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planned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be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co</a:t>
            </a:r>
            <a:r>
              <a:rPr sz="2800" spc="-195" dirty="0">
                <a:latin typeface="Times New Roman"/>
                <a:cs typeface="Times New Roman"/>
              </a:rPr>
              <a:t>m</a:t>
            </a:r>
            <a:r>
              <a:rPr sz="2800" spc="-110" dirty="0">
                <a:latin typeface="Times New Roman"/>
                <a:cs typeface="Times New Roman"/>
              </a:rPr>
              <a:t>pl</a:t>
            </a:r>
            <a:r>
              <a:rPr sz="2800" spc="-120" dirty="0">
                <a:latin typeface="Times New Roman"/>
                <a:cs typeface="Times New Roman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ted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in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9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m</a:t>
            </a:r>
            <a:r>
              <a:rPr sz="2800" spc="-120" dirty="0">
                <a:latin typeface="Times New Roman"/>
                <a:cs typeface="Times New Roman"/>
              </a:rPr>
              <a:t>onths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with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b</a:t>
            </a:r>
            <a:r>
              <a:rPr sz="2800" spc="-150" dirty="0">
                <a:latin typeface="Times New Roman"/>
                <a:cs typeface="Times New Roman"/>
              </a:rPr>
              <a:t>udg</a:t>
            </a:r>
            <a:r>
              <a:rPr sz="2800" spc="-130" dirty="0">
                <a:latin typeface="Times New Roman"/>
                <a:cs typeface="Times New Roman"/>
              </a:rPr>
              <a:t>e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Bi</a:t>
            </a:r>
            <a:r>
              <a:rPr sz="2800" spc="-95" dirty="0">
                <a:latin typeface="Times New Roman"/>
                <a:cs typeface="Times New Roman"/>
              </a:rPr>
              <a:t>r</a:t>
            </a:r>
            <a:r>
              <a:rPr sz="2800" spc="30" dirty="0">
                <a:latin typeface="Times New Roman"/>
                <a:cs typeface="Times New Roman"/>
              </a:rPr>
              <a:t>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900,0</a:t>
            </a:r>
            <a:r>
              <a:rPr sz="2800" spc="-85" dirty="0">
                <a:latin typeface="Times New Roman"/>
                <a:cs typeface="Times New Roman"/>
              </a:rPr>
              <a:t>0</a:t>
            </a:r>
            <a:r>
              <a:rPr sz="2800" spc="-5" dirty="0">
                <a:latin typeface="Times New Roman"/>
                <a:cs typeface="Times New Roman"/>
              </a:rPr>
              <a:t>0.</a:t>
            </a:r>
            <a:endParaRPr sz="2800">
              <a:latin typeface="Times New Roman"/>
              <a:cs typeface="Times New Roman"/>
            </a:endParaRPr>
          </a:p>
          <a:p>
            <a:pPr marL="287020" marR="185420" indent="-274955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287655" algn="l"/>
              </a:tabLst>
            </a:pPr>
            <a:r>
              <a:rPr sz="2800" spc="-125" dirty="0">
                <a:latin typeface="Times New Roman"/>
                <a:cs typeface="Times New Roman"/>
              </a:rPr>
              <a:t>After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month,10%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90" dirty="0">
                <a:latin typeface="Times New Roman"/>
                <a:cs typeface="Times New Roman"/>
              </a:rPr>
              <a:t>project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is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completed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at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total 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expense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Birr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100,000,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but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planned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completion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15" dirty="0">
                <a:latin typeface="Times New Roman"/>
                <a:cs typeface="Times New Roman"/>
              </a:rPr>
              <a:t>was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15%.</a:t>
            </a:r>
            <a:endParaRPr sz="2800">
              <a:latin typeface="Times New Roman"/>
              <a:cs typeface="Times New Roman"/>
            </a:endParaRPr>
          </a:p>
          <a:p>
            <a:pPr marL="561340" lvl="1" indent="-229235">
              <a:lnSpc>
                <a:spcPct val="100000"/>
              </a:lnSpc>
              <a:spcBef>
                <a:spcPts val="465"/>
              </a:spcBef>
              <a:buClr>
                <a:srgbClr val="009DD9"/>
              </a:buClr>
              <a:buSzPct val="85416"/>
              <a:buFont typeface="Segoe UI Symbol"/>
              <a:buChar char="⚫"/>
              <a:tabLst>
                <a:tab pos="561975" algn="l"/>
              </a:tabLst>
            </a:pPr>
            <a:r>
              <a:rPr sz="2400" spc="-114" dirty="0">
                <a:latin typeface="Times New Roman"/>
                <a:cs typeface="Times New Roman"/>
              </a:rPr>
              <a:t>Given:</a:t>
            </a:r>
            <a:endParaRPr sz="2400">
              <a:latin typeface="Times New Roman"/>
              <a:cs typeface="Times New Roman"/>
            </a:endParaRPr>
          </a:p>
          <a:p>
            <a:pPr marL="835660" lvl="2" indent="-229235">
              <a:lnSpc>
                <a:spcPct val="100000"/>
              </a:lnSpc>
              <a:spcBef>
                <a:spcPts val="345"/>
              </a:spcBef>
              <a:buClr>
                <a:srgbClr val="AABADF"/>
              </a:buClr>
              <a:buSzPct val="83928"/>
              <a:buFont typeface="Segoe UI Symbol"/>
              <a:buChar char="⚫"/>
              <a:tabLst>
                <a:tab pos="836294" algn="l"/>
              </a:tabLst>
            </a:pPr>
            <a:r>
              <a:rPr sz="2800" spc="-240" dirty="0">
                <a:latin typeface="Times New Roman"/>
                <a:cs typeface="Times New Roman"/>
              </a:rPr>
              <a:t>Bu</a:t>
            </a:r>
            <a:r>
              <a:rPr sz="2800" spc="-200" dirty="0">
                <a:latin typeface="Times New Roman"/>
                <a:cs typeface="Times New Roman"/>
              </a:rPr>
              <a:t>d</a:t>
            </a:r>
            <a:r>
              <a:rPr sz="2800" spc="-105" dirty="0">
                <a:latin typeface="Times New Roman"/>
                <a:cs typeface="Times New Roman"/>
              </a:rPr>
              <a:t>get</a:t>
            </a:r>
            <a:r>
              <a:rPr sz="2800" spc="-290" dirty="0">
                <a:latin typeface="Times New Roman"/>
                <a:cs typeface="Times New Roman"/>
              </a:rPr>
              <a:t> </a:t>
            </a:r>
            <a:r>
              <a:rPr sz="2800" spc="-240" dirty="0">
                <a:latin typeface="Times New Roman"/>
                <a:cs typeface="Times New Roman"/>
              </a:rPr>
              <a:t>A</a:t>
            </a:r>
            <a:r>
              <a:rPr sz="2800" spc="-90" dirty="0">
                <a:latin typeface="Times New Roman"/>
                <a:cs typeface="Times New Roman"/>
              </a:rPr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Com</a:t>
            </a:r>
            <a:r>
              <a:rPr sz="2800" spc="-110" dirty="0">
                <a:latin typeface="Times New Roman"/>
                <a:cs typeface="Times New Roman"/>
              </a:rPr>
              <a:t>p</a:t>
            </a:r>
            <a:r>
              <a:rPr sz="2800" spc="-75" dirty="0">
                <a:latin typeface="Times New Roman"/>
                <a:cs typeface="Times New Roman"/>
              </a:rPr>
              <a:t>let</a:t>
            </a:r>
            <a:r>
              <a:rPr sz="2800" spc="-90" dirty="0">
                <a:latin typeface="Times New Roman"/>
                <a:cs typeface="Times New Roman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250" dirty="0">
                <a:latin typeface="Times New Roman"/>
                <a:cs typeface="Times New Roman"/>
              </a:rPr>
              <a:t>(B</a:t>
            </a:r>
            <a:r>
              <a:rPr sz="2800" spc="-520" dirty="0">
                <a:latin typeface="Times New Roman"/>
                <a:cs typeface="Times New Roman"/>
              </a:rPr>
              <a:t>A</a:t>
            </a:r>
            <a:r>
              <a:rPr sz="2800" spc="-145" dirty="0">
                <a:latin typeface="Times New Roman"/>
                <a:cs typeface="Times New Roman"/>
              </a:rPr>
              <a:t>C</a:t>
            </a:r>
            <a:r>
              <a:rPr sz="2800" spc="-70" dirty="0">
                <a:latin typeface="Times New Roman"/>
                <a:cs typeface="Times New Roman"/>
              </a:rPr>
              <a:t>)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Times New Roman"/>
                <a:cs typeface="Times New Roman"/>
              </a:rPr>
              <a:t>=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Bi</a:t>
            </a:r>
            <a:r>
              <a:rPr sz="2800" spc="-95" dirty="0">
                <a:latin typeface="Times New Roman"/>
                <a:cs typeface="Times New Roman"/>
              </a:rPr>
              <a:t>r</a:t>
            </a:r>
            <a:r>
              <a:rPr sz="2800" spc="30" dirty="0">
                <a:latin typeface="Times New Roman"/>
                <a:cs typeface="Times New Roman"/>
              </a:rPr>
              <a:t>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0" dirty="0">
                <a:latin typeface="Times New Roman"/>
                <a:cs typeface="Times New Roman"/>
              </a:rPr>
              <a:t>900,0</a:t>
            </a:r>
            <a:r>
              <a:rPr sz="2800" spc="-85" dirty="0">
                <a:latin typeface="Times New Roman"/>
                <a:cs typeface="Times New Roman"/>
              </a:rPr>
              <a:t>0</a:t>
            </a:r>
            <a:r>
              <a:rPr sz="2800" spc="-120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  <a:p>
            <a:pPr marL="835660" lvl="2" indent="-229235">
              <a:lnSpc>
                <a:spcPct val="100000"/>
              </a:lnSpc>
              <a:spcBef>
                <a:spcPts val="395"/>
              </a:spcBef>
              <a:buClr>
                <a:srgbClr val="AABADF"/>
              </a:buClr>
              <a:buSzPct val="83928"/>
              <a:buFont typeface="Segoe UI Symbol"/>
              <a:buChar char="⚫"/>
              <a:tabLst>
                <a:tab pos="836294" algn="l"/>
              </a:tabLst>
            </a:pPr>
            <a:r>
              <a:rPr sz="2800" spc="-515" dirty="0">
                <a:latin typeface="Times New Roman"/>
                <a:cs typeface="Times New Roman"/>
              </a:rPr>
              <a:t>A</a:t>
            </a:r>
            <a:r>
              <a:rPr sz="2800" spc="-150" dirty="0">
                <a:latin typeface="Times New Roman"/>
                <a:cs typeface="Times New Roman"/>
              </a:rPr>
              <a:t>C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285" dirty="0">
                <a:latin typeface="Times New Roman"/>
                <a:cs typeface="Times New Roman"/>
              </a:rPr>
              <a:t>=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204" dirty="0">
                <a:latin typeface="Times New Roman"/>
                <a:cs typeface="Times New Roman"/>
              </a:rPr>
              <a:t>Bi</a:t>
            </a:r>
            <a:r>
              <a:rPr sz="2800" spc="-95" dirty="0">
                <a:latin typeface="Times New Roman"/>
                <a:cs typeface="Times New Roman"/>
              </a:rPr>
              <a:t>r</a:t>
            </a:r>
            <a:r>
              <a:rPr sz="2800" spc="30" dirty="0">
                <a:latin typeface="Times New Roman"/>
                <a:cs typeface="Times New Roman"/>
              </a:rPr>
              <a:t>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100,000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642873"/>
            <a:ext cx="1946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Compute</a:t>
            </a: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1617" y="1430553"/>
            <a:ext cx="4968875" cy="45529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00"/>
              </a:spcBef>
              <a:buClr>
                <a:srgbClr val="0E6EC5"/>
              </a:buClr>
              <a:buSzPct val="83928"/>
              <a:buAutoNum type="alphaLcParenR"/>
              <a:tabLst>
                <a:tab pos="527685" algn="l"/>
                <a:tab pos="528320" algn="l"/>
              </a:tabLst>
            </a:pPr>
            <a:r>
              <a:rPr sz="2800" spc="-254" dirty="0">
                <a:latin typeface="Times New Roman"/>
                <a:cs typeface="Times New Roman"/>
              </a:rPr>
              <a:t>PV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3928"/>
              <a:buAutoNum type="alphaLcParenR"/>
              <a:tabLst>
                <a:tab pos="527685" algn="l"/>
                <a:tab pos="528320" algn="l"/>
              </a:tabLst>
            </a:pPr>
            <a:r>
              <a:rPr sz="2800" spc="-325" dirty="0">
                <a:latin typeface="Times New Roman"/>
                <a:cs typeface="Times New Roman"/>
              </a:rPr>
              <a:t>EV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3928"/>
              <a:buAutoNum type="alphaLcParenR"/>
              <a:tabLst>
                <a:tab pos="527685" algn="l"/>
                <a:tab pos="528320" algn="l"/>
              </a:tabLst>
            </a:pPr>
            <a:r>
              <a:rPr sz="2800" spc="-250" dirty="0">
                <a:latin typeface="Times New Roman"/>
                <a:cs typeface="Times New Roman"/>
              </a:rPr>
              <a:t>C</a:t>
            </a:r>
            <a:r>
              <a:rPr sz="2800" spc="-265" dirty="0">
                <a:latin typeface="Times New Roman"/>
                <a:cs typeface="Times New Roman"/>
              </a:rPr>
              <a:t>V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-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inte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5" dirty="0">
                <a:latin typeface="Times New Roman"/>
                <a:cs typeface="Times New Roman"/>
              </a:rPr>
              <a:t>p</a:t>
            </a:r>
            <a:r>
              <a:rPr sz="2800" spc="-65" dirty="0">
                <a:latin typeface="Times New Roman"/>
                <a:cs typeface="Times New Roman"/>
              </a:rPr>
              <a:t>r</a:t>
            </a:r>
            <a:r>
              <a:rPr sz="2800" spc="-90" dirty="0">
                <a:latin typeface="Times New Roman"/>
                <a:cs typeface="Times New Roman"/>
              </a:rPr>
              <a:t>et</a:t>
            </a:r>
            <a:r>
              <a:rPr sz="2800" spc="-135" dirty="0">
                <a:latin typeface="Times New Roman"/>
                <a:cs typeface="Times New Roman"/>
              </a:rPr>
              <a:t>a</a:t>
            </a:r>
            <a:r>
              <a:rPr sz="2800" spc="-85" dirty="0">
                <a:latin typeface="Times New Roman"/>
                <a:cs typeface="Times New Roman"/>
              </a:rPr>
              <a:t>tion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3928"/>
              <a:buAutoNum type="alphaLcParenR"/>
              <a:tabLst>
                <a:tab pos="527685" algn="l"/>
                <a:tab pos="528320" algn="l"/>
              </a:tabLst>
            </a:pPr>
            <a:r>
              <a:rPr sz="2800" spc="-380" dirty="0">
                <a:latin typeface="Times New Roman"/>
                <a:cs typeface="Times New Roman"/>
              </a:rPr>
              <a:t>SV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-</a:t>
            </a:r>
            <a:r>
              <a:rPr sz="2800" spc="-80" dirty="0">
                <a:latin typeface="Times New Roman"/>
                <a:cs typeface="Times New Roman"/>
              </a:rPr>
              <a:t> int</a:t>
            </a:r>
            <a:r>
              <a:rPr sz="2800" spc="-90" dirty="0">
                <a:latin typeface="Times New Roman"/>
                <a:cs typeface="Times New Roman"/>
              </a:rPr>
              <a:t>e</a:t>
            </a:r>
            <a:r>
              <a:rPr sz="2800" spc="85" dirty="0">
                <a:latin typeface="Times New Roman"/>
                <a:cs typeface="Times New Roman"/>
              </a:rPr>
              <a:t>r</a:t>
            </a:r>
            <a:r>
              <a:rPr sz="2800" spc="-55" dirty="0">
                <a:latin typeface="Times New Roman"/>
                <a:cs typeface="Times New Roman"/>
              </a:rPr>
              <a:t>p</a:t>
            </a:r>
            <a:r>
              <a:rPr sz="2800" spc="-60" dirty="0">
                <a:latin typeface="Times New Roman"/>
                <a:cs typeface="Times New Roman"/>
              </a:rPr>
              <a:t>r</a:t>
            </a:r>
            <a:r>
              <a:rPr sz="2800" spc="-45" dirty="0">
                <a:latin typeface="Times New Roman"/>
                <a:cs typeface="Times New Roman"/>
              </a:rPr>
              <a:t>e</a:t>
            </a:r>
            <a:r>
              <a:rPr sz="2800" spc="-25" dirty="0">
                <a:latin typeface="Times New Roman"/>
                <a:cs typeface="Times New Roman"/>
              </a:rPr>
              <a:t>t</a:t>
            </a:r>
            <a:r>
              <a:rPr sz="2800" spc="-250" dirty="0">
                <a:latin typeface="Times New Roman"/>
                <a:cs typeface="Times New Roman"/>
              </a:rPr>
              <a:t>a</a:t>
            </a:r>
            <a:r>
              <a:rPr sz="2800" spc="-85" dirty="0">
                <a:latin typeface="Times New Roman"/>
                <a:cs typeface="Times New Roman"/>
              </a:rPr>
              <a:t>tion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3928"/>
              <a:buAutoNum type="alphaLcParenR"/>
              <a:tabLst>
                <a:tab pos="527685" algn="l"/>
                <a:tab pos="528320" algn="l"/>
              </a:tabLst>
            </a:pPr>
            <a:r>
              <a:rPr sz="2800" spc="-210" dirty="0">
                <a:latin typeface="Times New Roman"/>
                <a:cs typeface="Times New Roman"/>
              </a:rPr>
              <a:t>CP</a:t>
            </a:r>
            <a:r>
              <a:rPr sz="2800" spc="-110" dirty="0">
                <a:latin typeface="Times New Roman"/>
                <a:cs typeface="Times New Roman"/>
              </a:rPr>
              <a:t>I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-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inte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5" dirty="0">
                <a:latin typeface="Times New Roman"/>
                <a:cs typeface="Times New Roman"/>
              </a:rPr>
              <a:t>p</a:t>
            </a:r>
            <a:r>
              <a:rPr sz="2800" spc="-65" dirty="0">
                <a:latin typeface="Times New Roman"/>
                <a:cs typeface="Times New Roman"/>
              </a:rPr>
              <a:t>r</a:t>
            </a:r>
            <a:r>
              <a:rPr sz="2800" spc="-95" dirty="0">
                <a:latin typeface="Times New Roman"/>
                <a:cs typeface="Times New Roman"/>
              </a:rPr>
              <a:t>et</a:t>
            </a:r>
            <a:r>
              <a:rPr sz="2800" spc="-135" dirty="0">
                <a:latin typeface="Times New Roman"/>
                <a:cs typeface="Times New Roman"/>
              </a:rPr>
              <a:t>a</a:t>
            </a:r>
            <a:r>
              <a:rPr sz="2800" spc="-85" dirty="0">
                <a:latin typeface="Times New Roman"/>
                <a:cs typeface="Times New Roman"/>
              </a:rPr>
              <a:t>tion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5"/>
              </a:spcBef>
              <a:buClr>
                <a:srgbClr val="0E6EC5"/>
              </a:buClr>
              <a:buSzPct val="83928"/>
              <a:buAutoNum type="alphaLcParenR"/>
              <a:tabLst>
                <a:tab pos="527685" algn="l"/>
                <a:tab pos="528320" algn="l"/>
              </a:tabLst>
            </a:pPr>
            <a:r>
              <a:rPr sz="2800" spc="-254" dirty="0">
                <a:latin typeface="Times New Roman"/>
                <a:cs typeface="Times New Roman"/>
              </a:rPr>
              <a:t>SPI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-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inte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5" dirty="0">
                <a:latin typeface="Times New Roman"/>
                <a:cs typeface="Times New Roman"/>
              </a:rPr>
              <a:t>p</a:t>
            </a:r>
            <a:r>
              <a:rPr sz="2800" spc="-65" dirty="0">
                <a:latin typeface="Times New Roman"/>
                <a:cs typeface="Times New Roman"/>
              </a:rPr>
              <a:t>r</a:t>
            </a:r>
            <a:r>
              <a:rPr sz="2800" spc="-95" dirty="0">
                <a:latin typeface="Times New Roman"/>
                <a:cs typeface="Times New Roman"/>
              </a:rPr>
              <a:t>et</a:t>
            </a:r>
            <a:r>
              <a:rPr sz="2800" spc="-135" dirty="0">
                <a:latin typeface="Times New Roman"/>
                <a:cs typeface="Times New Roman"/>
              </a:rPr>
              <a:t>a</a:t>
            </a:r>
            <a:r>
              <a:rPr sz="2800" spc="-85" dirty="0">
                <a:latin typeface="Times New Roman"/>
                <a:cs typeface="Times New Roman"/>
              </a:rPr>
              <a:t>tion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3928"/>
              <a:buAutoNum type="alphaLcParenR"/>
              <a:tabLst>
                <a:tab pos="527685" algn="l"/>
                <a:tab pos="528320" algn="l"/>
              </a:tabLst>
            </a:pPr>
            <a:r>
              <a:rPr sz="2800" spc="-365" dirty="0">
                <a:latin typeface="Times New Roman"/>
                <a:cs typeface="Times New Roman"/>
              </a:rPr>
              <a:t>F</a:t>
            </a:r>
            <a:r>
              <a:rPr sz="2800" spc="-55" dirty="0">
                <a:latin typeface="Times New Roman"/>
                <a:cs typeface="Times New Roman"/>
              </a:rPr>
              <a:t>o</a:t>
            </a:r>
            <a:r>
              <a:rPr sz="2800" spc="-65" dirty="0">
                <a:latin typeface="Times New Roman"/>
                <a:cs typeface="Times New Roman"/>
              </a:rPr>
              <a:t>r</a:t>
            </a:r>
            <a:r>
              <a:rPr sz="2800" spc="-185" dirty="0">
                <a:latin typeface="Times New Roman"/>
                <a:cs typeface="Times New Roman"/>
              </a:rPr>
              <a:t>eca</a:t>
            </a:r>
            <a:r>
              <a:rPr sz="2800" spc="-160" dirty="0">
                <a:latin typeface="Times New Roman"/>
                <a:cs typeface="Times New Roman"/>
              </a:rPr>
              <a:t>s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-</a:t>
            </a:r>
            <a:r>
              <a:rPr sz="2800" spc="-240" dirty="0">
                <a:latin typeface="Times New Roman"/>
                <a:cs typeface="Times New Roman"/>
              </a:rPr>
              <a:t>Bu</a:t>
            </a:r>
            <a:r>
              <a:rPr sz="2800" spc="-200" dirty="0">
                <a:latin typeface="Times New Roman"/>
                <a:cs typeface="Times New Roman"/>
              </a:rPr>
              <a:t>d</a:t>
            </a:r>
            <a:r>
              <a:rPr sz="2800" spc="-105" dirty="0">
                <a:latin typeface="Times New Roman"/>
                <a:cs typeface="Times New Roman"/>
              </a:rPr>
              <a:t>get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54" dirty="0">
                <a:latin typeface="Times New Roman"/>
                <a:cs typeface="Times New Roman"/>
              </a:rPr>
              <a:t>a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com</a:t>
            </a:r>
            <a:r>
              <a:rPr sz="2800" spc="-125" dirty="0">
                <a:latin typeface="Times New Roman"/>
                <a:cs typeface="Times New Roman"/>
              </a:rPr>
              <a:t>p</a:t>
            </a:r>
            <a:r>
              <a:rPr sz="2800" spc="-80" dirty="0">
                <a:latin typeface="Times New Roman"/>
                <a:cs typeface="Times New Roman"/>
              </a:rPr>
              <a:t>lete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3928"/>
              <a:buAutoNum type="alphaLcParenR"/>
              <a:tabLst>
                <a:tab pos="527685" algn="l"/>
                <a:tab pos="528320" algn="l"/>
              </a:tabLst>
            </a:pPr>
            <a:r>
              <a:rPr sz="2800" spc="-365" dirty="0">
                <a:latin typeface="Times New Roman"/>
                <a:cs typeface="Times New Roman"/>
              </a:rPr>
              <a:t>F</a:t>
            </a:r>
            <a:r>
              <a:rPr sz="2800" spc="-55" dirty="0">
                <a:latin typeface="Times New Roman"/>
                <a:cs typeface="Times New Roman"/>
              </a:rPr>
              <a:t>o</a:t>
            </a:r>
            <a:r>
              <a:rPr sz="2800" spc="-65" dirty="0">
                <a:latin typeface="Times New Roman"/>
                <a:cs typeface="Times New Roman"/>
              </a:rPr>
              <a:t>r</a:t>
            </a:r>
            <a:r>
              <a:rPr sz="2800" spc="-135" dirty="0">
                <a:latin typeface="Times New Roman"/>
                <a:cs typeface="Times New Roman"/>
              </a:rPr>
              <a:t>ecast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-</a:t>
            </a:r>
            <a:r>
              <a:rPr sz="2800" spc="-41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Time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60" dirty="0">
                <a:latin typeface="Times New Roman"/>
                <a:cs typeface="Times New Roman"/>
              </a:rPr>
              <a:t>a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compl</a:t>
            </a:r>
            <a:r>
              <a:rPr sz="2800" spc="-114" dirty="0">
                <a:latin typeface="Times New Roman"/>
                <a:cs typeface="Times New Roman"/>
              </a:rPr>
              <a:t>e</a:t>
            </a:r>
            <a:r>
              <a:rPr sz="2800" spc="-35" dirty="0">
                <a:latin typeface="Times New Roman"/>
                <a:cs typeface="Times New Roman"/>
              </a:rPr>
              <a:t>te</a:t>
            </a:r>
            <a:endParaRPr sz="2800">
              <a:latin typeface="Times New Roman"/>
              <a:cs typeface="Times New Roman"/>
            </a:endParaRPr>
          </a:p>
          <a:p>
            <a:pPr marL="527685" indent="-51562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3928"/>
              <a:buAutoNum type="alphaLcParenR"/>
              <a:tabLst>
                <a:tab pos="527685" algn="l"/>
                <a:tab pos="528320" algn="l"/>
              </a:tabLst>
            </a:pPr>
            <a:r>
              <a:rPr sz="2800" spc="-130" dirty="0">
                <a:latin typeface="Times New Roman"/>
                <a:cs typeface="Times New Roman"/>
              </a:rPr>
              <a:t>O</a:t>
            </a:r>
            <a:r>
              <a:rPr sz="2800" spc="-155" dirty="0">
                <a:latin typeface="Times New Roman"/>
                <a:cs typeface="Times New Roman"/>
              </a:rPr>
              <a:t>v</a:t>
            </a:r>
            <a:r>
              <a:rPr sz="2800" spc="-105" dirty="0">
                <a:latin typeface="Times New Roman"/>
                <a:cs typeface="Times New Roman"/>
              </a:rPr>
              <a:t>erall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p</a:t>
            </a:r>
            <a:r>
              <a:rPr sz="2800" spc="-65" dirty="0">
                <a:latin typeface="Times New Roman"/>
                <a:cs typeface="Times New Roman"/>
              </a:rPr>
              <a:t>r</a:t>
            </a:r>
            <a:r>
              <a:rPr sz="2800" spc="-100" dirty="0">
                <a:latin typeface="Times New Roman"/>
                <a:cs typeface="Times New Roman"/>
              </a:rPr>
              <a:t>oject</a:t>
            </a:r>
            <a:r>
              <a:rPr sz="2800" spc="-370" dirty="0">
                <a:latin typeface="Times New Roman"/>
                <a:cs typeface="Times New Roman"/>
              </a:rPr>
              <a:t>’</a:t>
            </a:r>
            <a:r>
              <a:rPr sz="2800" spc="-215" dirty="0">
                <a:latin typeface="Times New Roman"/>
                <a:cs typeface="Times New Roman"/>
              </a:rPr>
              <a:t>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traffic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ligh</a:t>
            </a:r>
            <a:r>
              <a:rPr sz="2800" spc="-95" dirty="0">
                <a:latin typeface="Times New Roman"/>
                <a:cs typeface="Times New Roman"/>
              </a:rPr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st</a:t>
            </a:r>
            <a:r>
              <a:rPr sz="2800" spc="-185" dirty="0">
                <a:latin typeface="Times New Roman"/>
                <a:cs typeface="Times New Roman"/>
              </a:rPr>
              <a:t>a</a:t>
            </a:r>
            <a:r>
              <a:rPr sz="2800" spc="-100" dirty="0">
                <a:latin typeface="Times New Roman"/>
                <a:cs typeface="Times New Roman"/>
              </a:rPr>
              <a:t>tus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4813" y="688974"/>
            <a:ext cx="2102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…solu</a:t>
            </a:r>
            <a:r>
              <a:rPr spc="-35" dirty="0"/>
              <a:t>t</a:t>
            </a:r>
            <a:r>
              <a:rPr spc="-40" dirty="0"/>
              <a:t>ion</a:t>
            </a: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5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spc="-145" dirty="0"/>
              <a:t>a)</a:t>
            </a:r>
            <a:r>
              <a:rPr spc="-75" dirty="0"/>
              <a:t> </a:t>
            </a:r>
            <a:r>
              <a:rPr spc="-140" dirty="0"/>
              <a:t>Planned</a:t>
            </a:r>
            <a:r>
              <a:rPr spc="-450" dirty="0"/>
              <a:t> </a:t>
            </a:r>
            <a:r>
              <a:rPr spc="-245" dirty="0"/>
              <a:t>Value</a:t>
            </a:r>
            <a:r>
              <a:rPr spc="-85" dirty="0"/>
              <a:t> </a:t>
            </a:r>
            <a:r>
              <a:rPr spc="300" dirty="0"/>
              <a:t>=</a:t>
            </a:r>
            <a:r>
              <a:rPr spc="-70" dirty="0"/>
              <a:t> </a:t>
            </a:r>
            <a:r>
              <a:rPr spc="-140" dirty="0"/>
              <a:t>Planned</a:t>
            </a:r>
            <a:r>
              <a:rPr spc="-90" dirty="0"/>
              <a:t> </a:t>
            </a:r>
            <a:r>
              <a:rPr spc="-120" dirty="0"/>
              <a:t>Completion</a:t>
            </a:r>
            <a:r>
              <a:rPr spc="-100" dirty="0"/>
              <a:t> </a:t>
            </a:r>
            <a:r>
              <a:rPr spc="-120" dirty="0"/>
              <a:t>(%)</a:t>
            </a:r>
            <a:r>
              <a:rPr spc="-90" dirty="0"/>
              <a:t> </a:t>
            </a:r>
            <a:r>
              <a:rPr spc="-120" dirty="0"/>
              <a:t>*</a:t>
            </a:r>
            <a:r>
              <a:rPr spc="-70" dirty="0"/>
              <a:t> </a:t>
            </a:r>
            <a:r>
              <a:rPr spc="-375" dirty="0"/>
              <a:t>BAC</a:t>
            </a:r>
          </a:p>
          <a:p>
            <a:pPr marL="2756535">
              <a:lnSpc>
                <a:spcPct val="100000"/>
              </a:lnSpc>
              <a:spcBef>
                <a:spcPts val="1995"/>
              </a:spcBef>
            </a:pPr>
            <a:r>
              <a:rPr spc="300" dirty="0"/>
              <a:t>=</a:t>
            </a:r>
            <a:r>
              <a:rPr spc="-75" dirty="0"/>
              <a:t> </a:t>
            </a:r>
            <a:r>
              <a:rPr spc="-160" dirty="0"/>
              <a:t>15%</a:t>
            </a:r>
            <a:r>
              <a:rPr spc="-95" dirty="0"/>
              <a:t> </a:t>
            </a:r>
            <a:r>
              <a:rPr spc="-120" dirty="0"/>
              <a:t>*</a:t>
            </a:r>
            <a:r>
              <a:rPr spc="-90" dirty="0"/>
              <a:t> </a:t>
            </a:r>
            <a:r>
              <a:rPr spc="-420" dirty="0"/>
              <a:t>B</a:t>
            </a:r>
            <a:r>
              <a:rPr spc="-185" dirty="0"/>
              <a:t>i</a:t>
            </a:r>
            <a:r>
              <a:rPr spc="80" dirty="0"/>
              <a:t>r</a:t>
            </a:r>
            <a:r>
              <a:rPr spc="30" dirty="0"/>
              <a:t>r</a:t>
            </a:r>
            <a:r>
              <a:rPr spc="-75" dirty="0"/>
              <a:t> </a:t>
            </a:r>
            <a:r>
              <a:rPr spc="-120" dirty="0"/>
              <a:t>90</a:t>
            </a:r>
            <a:r>
              <a:rPr spc="-114" dirty="0"/>
              <a:t>0</a:t>
            </a:r>
            <a:r>
              <a:rPr spc="-60" dirty="0"/>
              <a:t>,000</a:t>
            </a:r>
          </a:p>
          <a:p>
            <a:pPr marL="2756535">
              <a:lnSpc>
                <a:spcPct val="100000"/>
              </a:lnSpc>
              <a:spcBef>
                <a:spcPts val="1995"/>
              </a:spcBef>
            </a:pPr>
            <a:r>
              <a:rPr spc="300" dirty="0"/>
              <a:t>=</a:t>
            </a:r>
            <a:r>
              <a:rPr spc="-100" dirty="0"/>
              <a:t> </a:t>
            </a:r>
            <a:r>
              <a:rPr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Birr</a:t>
            </a:r>
            <a:r>
              <a:rPr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135,000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535940" y="4103370"/>
            <a:ext cx="209804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spc="-105" dirty="0">
                <a:latin typeface="Times New Roman"/>
                <a:cs typeface="Times New Roman"/>
              </a:rPr>
              <a:t>b)</a:t>
            </a:r>
            <a:r>
              <a:rPr sz="2900" spc="-75" dirty="0">
                <a:latin typeface="Times New Roman"/>
                <a:cs typeface="Times New Roman"/>
              </a:rPr>
              <a:t> </a:t>
            </a:r>
            <a:r>
              <a:rPr sz="2900" spc="-185" dirty="0">
                <a:latin typeface="Times New Roman"/>
                <a:cs typeface="Times New Roman"/>
              </a:rPr>
              <a:t>Ea</a:t>
            </a:r>
            <a:r>
              <a:rPr sz="2900" spc="-50" dirty="0">
                <a:latin typeface="Times New Roman"/>
                <a:cs typeface="Times New Roman"/>
              </a:rPr>
              <a:t>r</a:t>
            </a:r>
            <a:r>
              <a:rPr sz="2900" spc="-120" dirty="0">
                <a:latin typeface="Times New Roman"/>
                <a:cs typeface="Times New Roman"/>
              </a:rPr>
              <a:t>ned</a:t>
            </a:r>
            <a:r>
              <a:rPr sz="2900" spc="-450" dirty="0">
                <a:latin typeface="Times New Roman"/>
                <a:cs typeface="Times New Roman"/>
              </a:rPr>
              <a:t> </a:t>
            </a:r>
            <a:r>
              <a:rPr sz="2900" spc="-635" dirty="0">
                <a:latin typeface="Times New Roman"/>
                <a:cs typeface="Times New Roman"/>
              </a:rPr>
              <a:t>V</a:t>
            </a:r>
            <a:r>
              <a:rPr sz="2900" spc="-150" dirty="0">
                <a:latin typeface="Times New Roman"/>
                <a:cs typeface="Times New Roman"/>
              </a:rPr>
              <a:t>alue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9775" y="3851508"/>
            <a:ext cx="4479925" cy="2110105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sz="2900" spc="300" dirty="0">
                <a:latin typeface="Times New Roman"/>
                <a:cs typeface="Times New Roman"/>
              </a:rPr>
              <a:t>=</a:t>
            </a:r>
            <a:r>
              <a:rPr sz="2900" spc="-75" dirty="0">
                <a:latin typeface="Times New Roman"/>
                <a:cs typeface="Times New Roman"/>
              </a:rPr>
              <a:t> </a:t>
            </a:r>
            <a:r>
              <a:rPr sz="2900" spc="-285" dirty="0">
                <a:latin typeface="Times New Roman"/>
                <a:cs typeface="Times New Roman"/>
              </a:rPr>
              <a:t>P</a:t>
            </a:r>
            <a:r>
              <a:rPr sz="2900" spc="-90" dirty="0">
                <a:latin typeface="Times New Roman"/>
                <a:cs typeface="Times New Roman"/>
              </a:rPr>
              <a:t>erc</a:t>
            </a:r>
            <a:r>
              <a:rPr sz="2900" spc="-110" dirty="0">
                <a:latin typeface="Times New Roman"/>
                <a:cs typeface="Times New Roman"/>
              </a:rPr>
              <a:t>e</a:t>
            </a:r>
            <a:r>
              <a:rPr sz="2900" spc="-40" dirty="0">
                <a:latin typeface="Times New Roman"/>
                <a:cs typeface="Times New Roman"/>
              </a:rPr>
              <a:t>nt</a:t>
            </a:r>
            <a:r>
              <a:rPr sz="2900" spc="-85" dirty="0">
                <a:latin typeface="Times New Roman"/>
                <a:cs typeface="Times New Roman"/>
              </a:rPr>
              <a:t> </a:t>
            </a:r>
            <a:r>
              <a:rPr sz="2900" spc="-114" dirty="0">
                <a:latin typeface="Times New Roman"/>
                <a:cs typeface="Times New Roman"/>
              </a:rPr>
              <a:t>Complete</a:t>
            </a:r>
            <a:r>
              <a:rPr sz="2900" spc="-110" dirty="0">
                <a:latin typeface="Times New Roman"/>
                <a:cs typeface="Times New Roman"/>
              </a:rPr>
              <a:t>d</a:t>
            </a:r>
            <a:r>
              <a:rPr sz="2900" spc="-100" dirty="0">
                <a:latin typeface="Times New Roman"/>
                <a:cs typeface="Times New Roman"/>
              </a:rPr>
              <a:t> </a:t>
            </a:r>
            <a:r>
              <a:rPr sz="2900" spc="-85" dirty="0">
                <a:latin typeface="Times New Roman"/>
                <a:cs typeface="Times New Roman"/>
              </a:rPr>
              <a:t>(</a:t>
            </a:r>
            <a:r>
              <a:rPr sz="2900" spc="-210" dirty="0">
                <a:latin typeface="Times New Roman"/>
                <a:cs typeface="Times New Roman"/>
              </a:rPr>
              <a:t>%</a:t>
            </a:r>
            <a:r>
              <a:rPr sz="2900" spc="-60" dirty="0">
                <a:latin typeface="Times New Roman"/>
                <a:cs typeface="Times New Roman"/>
              </a:rPr>
              <a:t>)</a:t>
            </a:r>
            <a:r>
              <a:rPr sz="2900" spc="-75" dirty="0">
                <a:latin typeface="Times New Roman"/>
                <a:cs typeface="Times New Roman"/>
              </a:rPr>
              <a:t> </a:t>
            </a:r>
            <a:r>
              <a:rPr sz="2900" spc="-120" dirty="0">
                <a:latin typeface="Times New Roman"/>
                <a:cs typeface="Times New Roman"/>
              </a:rPr>
              <a:t>*</a:t>
            </a:r>
            <a:r>
              <a:rPr sz="2900" spc="-75" dirty="0">
                <a:latin typeface="Times New Roman"/>
                <a:cs typeface="Times New Roman"/>
              </a:rPr>
              <a:t> </a:t>
            </a:r>
            <a:r>
              <a:rPr sz="2900" spc="-470" dirty="0">
                <a:latin typeface="Times New Roman"/>
                <a:cs typeface="Times New Roman"/>
              </a:rPr>
              <a:t>B</a:t>
            </a:r>
            <a:r>
              <a:rPr sz="2900" spc="-515" dirty="0">
                <a:latin typeface="Times New Roman"/>
                <a:cs typeface="Times New Roman"/>
              </a:rPr>
              <a:t>A</a:t>
            </a:r>
            <a:r>
              <a:rPr sz="2900" spc="-150" dirty="0">
                <a:latin typeface="Times New Roman"/>
                <a:cs typeface="Times New Roman"/>
              </a:rPr>
              <a:t>C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sz="2900" spc="300" dirty="0">
                <a:latin typeface="Times New Roman"/>
                <a:cs typeface="Times New Roman"/>
              </a:rPr>
              <a:t>=</a:t>
            </a:r>
            <a:r>
              <a:rPr sz="2900" spc="-75" dirty="0">
                <a:latin typeface="Times New Roman"/>
                <a:cs typeface="Times New Roman"/>
              </a:rPr>
              <a:t> </a:t>
            </a:r>
            <a:r>
              <a:rPr sz="2900" spc="-160" dirty="0">
                <a:latin typeface="Times New Roman"/>
                <a:cs typeface="Times New Roman"/>
              </a:rPr>
              <a:t>10%</a:t>
            </a:r>
            <a:r>
              <a:rPr sz="2900" spc="-95" dirty="0">
                <a:latin typeface="Times New Roman"/>
                <a:cs typeface="Times New Roman"/>
              </a:rPr>
              <a:t> </a:t>
            </a:r>
            <a:r>
              <a:rPr sz="2900" spc="-120" dirty="0">
                <a:latin typeface="Times New Roman"/>
                <a:cs typeface="Times New Roman"/>
              </a:rPr>
              <a:t>*</a:t>
            </a:r>
            <a:r>
              <a:rPr sz="2900" spc="-90" dirty="0">
                <a:latin typeface="Times New Roman"/>
                <a:cs typeface="Times New Roman"/>
              </a:rPr>
              <a:t> </a:t>
            </a:r>
            <a:r>
              <a:rPr sz="2900" spc="-420" dirty="0">
                <a:latin typeface="Times New Roman"/>
                <a:cs typeface="Times New Roman"/>
              </a:rPr>
              <a:t>B</a:t>
            </a:r>
            <a:r>
              <a:rPr sz="2900" spc="-190" dirty="0">
                <a:latin typeface="Times New Roman"/>
                <a:cs typeface="Times New Roman"/>
              </a:rPr>
              <a:t>i</a:t>
            </a:r>
            <a:r>
              <a:rPr sz="2900" spc="80" dirty="0">
                <a:latin typeface="Times New Roman"/>
                <a:cs typeface="Times New Roman"/>
              </a:rPr>
              <a:t>r</a:t>
            </a:r>
            <a:r>
              <a:rPr sz="2900" spc="30" dirty="0">
                <a:latin typeface="Times New Roman"/>
                <a:cs typeface="Times New Roman"/>
              </a:rPr>
              <a:t>r</a:t>
            </a:r>
            <a:r>
              <a:rPr sz="2900" spc="-75" dirty="0">
                <a:latin typeface="Times New Roman"/>
                <a:cs typeface="Times New Roman"/>
              </a:rPr>
              <a:t> </a:t>
            </a:r>
            <a:r>
              <a:rPr sz="2900" spc="-70" dirty="0">
                <a:latin typeface="Times New Roman"/>
                <a:cs typeface="Times New Roman"/>
              </a:rPr>
              <a:t>900,</a:t>
            </a:r>
            <a:r>
              <a:rPr sz="2900" spc="-75" dirty="0">
                <a:latin typeface="Times New Roman"/>
                <a:cs typeface="Times New Roman"/>
              </a:rPr>
              <a:t>0</a:t>
            </a:r>
            <a:r>
              <a:rPr sz="2900" spc="-120" dirty="0">
                <a:latin typeface="Times New Roman"/>
                <a:cs typeface="Times New Roman"/>
              </a:rPr>
              <a:t>00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89"/>
              </a:spcBef>
            </a:pPr>
            <a:r>
              <a:rPr sz="2900" spc="300" dirty="0">
                <a:latin typeface="Times New Roman"/>
                <a:cs typeface="Times New Roman"/>
              </a:rPr>
              <a:t>=</a:t>
            </a:r>
            <a:r>
              <a:rPr sz="2900" spc="-90" dirty="0">
                <a:latin typeface="Times New Roman"/>
                <a:cs typeface="Times New Roman"/>
              </a:rPr>
              <a:t> </a:t>
            </a:r>
            <a:r>
              <a:rPr sz="29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Birr</a:t>
            </a:r>
            <a:r>
              <a:rPr sz="29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90,000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9877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…continued</a:t>
            </a: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1729313"/>
            <a:ext cx="3975100" cy="34093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695"/>
              </a:spcBef>
              <a:buClr>
                <a:srgbClr val="0E6EC5"/>
              </a:buClr>
              <a:buSzPct val="84375"/>
              <a:buFont typeface="Segoe UI Symbol"/>
              <a:buChar char="⚫"/>
              <a:tabLst>
                <a:tab pos="287655" algn="l"/>
              </a:tabLst>
            </a:pPr>
            <a:r>
              <a:rPr sz="3200" spc="-280" dirty="0">
                <a:latin typeface="Times New Roman"/>
                <a:cs typeface="Times New Roman"/>
              </a:rPr>
              <a:t>C</a:t>
            </a:r>
            <a:r>
              <a:rPr sz="3200" spc="-300" dirty="0">
                <a:latin typeface="Times New Roman"/>
                <a:cs typeface="Times New Roman"/>
              </a:rPr>
              <a:t>V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=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365" dirty="0">
                <a:latin typeface="Times New Roman"/>
                <a:cs typeface="Times New Roman"/>
              </a:rPr>
              <a:t>EV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315" dirty="0">
                <a:latin typeface="Times New Roman"/>
                <a:cs typeface="Times New Roman"/>
              </a:rPr>
              <a:t> </a:t>
            </a:r>
            <a:r>
              <a:rPr sz="3200" spc="-440" dirty="0">
                <a:latin typeface="Times New Roman"/>
                <a:cs typeface="Times New Roman"/>
              </a:rPr>
              <a:t>AC</a:t>
            </a:r>
            <a:endParaRPr sz="3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3200" spc="330" dirty="0">
                <a:latin typeface="Times New Roman"/>
                <a:cs typeface="Times New Roman"/>
              </a:rPr>
              <a:t>=</a:t>
            </a:r>
            <a:r>
              <a:rPr sz="3200" spc="-80" dirty="0">
                <a:latin typeface="Times New Roman"/>
                <a:cs typeface="Times New Roman"/>
              </a:rPr>
              <a:t> 90,0</a:t>
            </a:r>
            <a:r>
              <a:rPr sz="3200" spc="-100" dirty="0">
                <a:latin typeface="Times New Roman"/>
                <a:cs typeface="Times New Roman"/>
              </a:rPr>
              <a:t>0</a:t>
            </a:r>
            <a:r>
              <a:rPr sz="3200" spc="-135" dirty="0">
                <a:latin typeface="Times New Roman"/>
                <a:cs typeface="Times New Roman"/>
              </a:rPr>
              <a:t>0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10</a:t>
            </a:r>
            <a:r>
              <a:rPr sz="3200" spc="-150" dirty="0">
                <a:latin typeface="Times New Roman"/>
                <a:cs typeface="Times New Roman"/>
              </a:rPr>
              <a:t>0</a:t>
            </a:r>
            <a:r>
              <a:rPr sz="3200" spc="-65" dirty="0">
                <a:latin typeface="Times New Roman"/>
                <a:cs typeface="Times New Roman"/>
              </a:rPr>
              <a:t>,000</a:t>
            </a:r>
            <a:endParaRPr sz="3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3200" spc="330" dirty="0">
                <a:latin typeface="Times New Roman"/>
                <a:cs typeface="Times New Roman"/>
              </a:rPr>
              <a:t>=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-10,000</a:t>
            </a:r>
            <a:endParaRPr sz="32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4375"/>
              <a:buFont typeface="Segoe UI Symbol"/>
              <a:buChar char="⚫"/>
              <a:tabLst>
                <a:tab pos="287655" algn="l"/>
              </a:tabLst>
            </a:pPr>
            <a:r>
              <a:rPr sz="3200" spc="-425" dirty="0">
                <a:latin typeface="Times New Roman"/>
                <a:cs typeface="Times New Roman"/>
              </a:rPr>
              <a:t>SV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=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365" dirty="0">
                <a:latin typeface="Times New Roman"/>
                <a:cs typeface="Times New Roman"/>
              </a:rPr>
              <a:t>EV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90" dirty="0">
                <a:latin typeface="Times New Roman"/>
                <a:cs typeface="Times New Roman"/>
              </a:rPr>
              <a:t>PV</a:t>
            </a:r>
            <a:endParaRPr sz="3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5"/>
              </a:spcBef>
            </a:pPr>
            <a:r>
              <a:rPr sz="3200" spc="330" dirty="0">
                <a:latin typeface="Times New Roman"/>
                <a:cs typeface="Times New Roman"/>
              </a:rPr>
              <a:t>=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Times New Roman"/>
                <a:cs typeface="Times New Roman"/>
              </a:rPr>
              <a:t>90,</a:t>
            </a:r>
            <a:r>
              <a:rPr sz="3200" spc="-85" dirty="0">
                <a:latin typeface="Times New Roman"/>
                <a:cs typeface="Times New Roman"/>
              </a:rPr>
              <a:t>0</a:t>
            </a:r>
            <a:r>
              <a:rPr sz="3200" spc="-140" dirty="0">
                <a:latin typeface="Times New Roman"/>
                <a:cs typeface="Times New Roman"/>
              </a:rPr>
              <a:t>0</a:t>
            </a:r>
            <a:r>
              <a:rPr sz="3200" spc="-135" dirty="0">
                <a:latin typeface="Times New Roman"/>
                <a:cs typeface="Times New Roman"/>
              </a:rPr>
              <a:t>0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13</a:t>
            </a:r>
            <a:r>
              <a:rPr sz="3200" spc="-145" dirty="0">
                <a:latin typeface="Times New Roman"/>
                <a:cs typeface="Times New Roman"/>
              </a:rPr>
              <a:t>5</a:t>
            </a:r>
            <a:r>
              <a:rPr sz="3200" spc="-70" dirty="0">
                <a:latin typeface="Times New Roman"/>
                <a:cs typeface="Times New Roman"/>
              </a:rPr>
              <a:t>,000</a:t>
            </a:r>
            <a:endParaRPr sz="3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3200" spc="330" dirty="0">
                <a:latin typeface="Times New Roman"/>
                <a:cs typeface="Times New Roman"/>
              </a:rPr>
              <a:t>=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b="1" spc="10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32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45,000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88435" y="1946148"/>
            <a:ext cx="5076825" cy="1742439"/>
            <a:chOff x="3488435" y="1946148"/>
            <a:chExt cx="5076825" cy="174243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435" y="1946148"/>
              <a:ext cx="5076444" cy="17419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99941" y="2057400"/>
              <a:ext cx="4858385" cy="1524000"/>
            </a:xfrm>
            <a:custGeom>
              <a:avLst/>
              <a:gdLst/>
              <a:ahLst/>
              <a:cxnLst/>
              <a:rect l="l" t="t" r="r" b="b"/>
              <a:pathLst>
                <a:path w="4858384" h="1524000">
                  <a:moveTo>
                    <a:pt x="4858258" y="0"/>
                  </a:moveTo>
                  <a:lnTo>
                    <a:pt x="2648458" y="0"/>
                  </a:lnTo>
                  <a:lnTo>
                    <a:pt x="2648458" y="889000"/>
                  </a:lnTo>
                  <a:lnTo>
                    <a:pt x="0" y="1420240"/>
                  </a:lnTo>
                  <a:lnTo>
                    <a:pt x="2648458" y="1270000"/>
                  </a:lnTo>
                  <a:lnTo>
                    <a:pt x="2648458" y="1524000"/>
                  </a:lnTo>
                  <a:lnTo>
                    <a:pt x="4858258" y="1524000"/>
                  </a:lnTo>
                  <a:lnTo>
                    <a:pt x="4858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99941" y="2057400"/>
              <a:ext cx="4858385" cy="1524000"/>
            </a:xfrm>
            <a:custGeom>
              <a:avLst/>
              <a:gdLst/>
              <a:ahLst/>
              <a:cxnLst/>
              <a:rect l="l" t="t" r="r" b="b"/>
              <a:pathLst>
                <a:path w="4858384" h="1524000">
                  <a:moveTo>
                    <a:pt x="2648458" y="0"/>
                  </a:moveTo>
                  <a:lnTo>
                    <a:pt x="3016758" y="0"/>
                  </a:lnTo>
                  <a:lnTo>
                    <a:pt x="3569208" y="0"/>
                  </a:lnTo>
                  <a:lnTo>
                    <a:pt x="4858258" y="0"/>
                  </a:lnTo>
                  <a:lnTo>
                    <a:pt x="4858258" y="889000"/>
                  </a:lnTo>
                  <a:lnTo>
                    <a:pt x="4858258" y="1270000"/>
                  </a:lnTo>
                  <a:lnTo>
                    <a:pt x="4858258" y="1524000"/>
                  </a:lnTo>
                  <a:lnTo>
                    <a:pt x="3569208" y="1524000"/>
                  </a:lnTo>
                  <a:lnTo>
                    <a:pt x="3016758" y="1524000"/>
                  </a:lnTo>
                  <a:lnTo>
                    <a:pt x="2648458" y="1524000"/>
                  </a:lnTo>
                  <a:lnTo>
                    <a:pt x="2648458" y="1270000"/>
                  </a:lnTo>
                  <a:lnTo>
                    <a:pt x="0" y="1420240"/>
                  </a:lnTo>
                  <a:lnTo>
                    <a:pt x="2648458" y="889000"/>
                  </a:lnTo>
                  <a:lnTo>
                    <a:pt x="2648458" y="0"/>
                  </a:lnTo>
                  <a:close/>
                </a:path>
              </a:pathLst>
            </a:custGeom>
            <a:ln w="12192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08750" y="2089530"/>
            <a:ext cx="16910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435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The project </a:t>
            </a:r>
            <a:r>
              <a:rPr sz="1800" b="1" dirty="0">
                <a:latin typeface="Tahoma"/>
                <a:cs typeface="Tahoma"/>
              </a:rPr>
              <a:t>is </a:t>
            </a:r>
            <a:r>
              <a:rPr sz="1800" b="1" spc="-5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costing </a:t>
            </a:r>
            <a:r>
              <a:rPr sz="1800" b="1" dirty="0">
                <a:latin typeface="Tahoma"/>
                <a:cs typeface="Tahoma"/>
              </a:rPr>
              <a:t>more 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than planned </a:t>
            </a:r>
            <a:r>
              <a:rPr sz="1800" b="1" dirty="0">
                <a:latin typeface="Tahoma"/>
                <a:cs typeface="Tahoma"/>
              </a:rPr>
              <a:t> because </a:t>
            </a:r>
            <a:r>
              <a:rPr sz="1800" b="1" spc="-5" dirty="0">
                <a:latin typeface="Tahoma"/>
                <a:cs typeface="Tahoma"/>
              </a:rPr>
              <a:t>CV is </a:t>
            </a:r>
            <a:r>
              <a:rPr sz="1800" b="1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less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than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zero.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26764" y="4308360"/>
            <a:ext cx="4738370" cy="1666239"/>
            <a:chOff x="3826764" y="4308360"/>
            <a:chExt cx="4738370" cy="1666239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6764" y="4308360"/>
              <a:ext cx="4738116" cy="16657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37508" y="4419599"/>
              <a:ext cx="4521200" cy="1447800"/>
            </a:xfrm>
            <a:custGeom>
              <a:avLst/>
              <a:gdLst/>
              <a:ahLst/>
              <a:cxnLst/>
              <a:rect l="l" t="t" r="r" b="b"/>
              <a:pathLst>
                <a:path w="4521200" h="1447800">
                  <a:moveTo>
                    <a:pt x="4520692" y="0"/>
                  </a:moveTo>
                  <a:lnTo>
                    <a:pt x="2310891" y="0"/>
                  </a:lnTo>
                  <a:lnTo>
                    <a:pt x="2310891" y="844550"/>
                  </a:lnTo>
                  <a:lnTo>
                    <a:pt x="0" y="884555"/>
                  </a:lnTo>
                  <a:lnTo>
                    <a:pt x="2310891" y="1206500"/>
                  </a:lnTo>
                  <a:lnTo>
                    <a:pt x="2310891" y="1447800"/>
                  </a:lnTo>
                  <a:lnTo>
                    <a:pt x="4520692" y="1447800"/>
                  </a:lnTo>
                  <a:lnTo>
                    <a:pt x="45206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37508" y="4419599"/>
              <a:ext cx="4521200" cy="1447800"/>
            </a:xfrm>
            <a:custGeom>
              <a:avLst/>
              <a:gdLst/>
              <a:ahLst/>
              <a:cxnLst/>
              <a:rect l="l" t="t" r="r" b="b"/>
              <a:pathLst>
                <a:path w="4521200" h="1447800">
                  <a:moveTo>
                    <a:pt x="2310891" y="0"/>
                  </a:moveTo>
                  <a:lnTo>
                    <a:pt x="2679191" y="0"/>
                  </a:lnTo>
                  <a:lnTo>
                    <a:pt x="3231641" y="0"/>
                  </a:lnTo>
                  <a:lnTo>
                    <a:pt x="4520692" y="0"/>
                  </a:lnTo>
                  <a:lnTo>
                    <a:pt x="4520692" y="844550"/>
                  </a:lnTo>
                  <a:lnTo>
                    <a:pt x="4520692" y="1206500"/>
                  </a:lnTo>
                  <a:lnTo>
                    <a:pt x="4520692" y="1447800"/>
                  </a:lnTo>
                  <a:lnTo>
                    <a:pt x="3231641" y="1447800"/>
                  </a:lnTo>
                  <a:lnTo>
                    <a:pt x="2679191" y="1447800"/>
                  </a:lnTo>
                  <a:lnTo>
                    <a:pt x="2310891" y="1447800"/>
                  </a:lnTo>
                  <a:lnTo>
                    <a:pt x="2310891" y="1206500"/>
                  </a:lnTo>
                  <a:lnTo>
                    <a:pt x="0" y="884555"/>
                  </a:lnTo>
                  <a:lnTo>
                    <a:pt x="2310891" y="844550"/>
                  </a:lnTo>
                  <a:lnTo>
                    <a:pt x="2310891" y="0"/>
                  </a:lnTo>
                  <a:close/>
                </a:path>
              </a:pathLst>
            </a:custGeom>
            <a:ln w="12192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507860" y="4452366"/>
            <a:ext cx="1691005" cy="137477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51435" algn="just">
              <a:lnSpc>
                <a:spcPct val="97900"/>
              </a:lnSpc>
              <a:spcBef>
                <a:spcPts val="145"/>
              </a:spcBef>
            </a:pPr>
            <a:r>
              <a:rPr sz="1800" b="1" spc="-5" dirty="0">
                <a:latin typeface="Tahoma"/>
                <a:cs typeface="Tahoma"/>
              </a:rPr>
              <a:t>The project </a:t>
            </a:r>
            <a:r>
              <a:rPr sz="1800" b="1" dirty="0">
                <a:latin typeface="Tahoma"/>
                <a:cs typeface="Tahoma"/>
              </a:rPr>
              <a:t>is </a:t>
            </a:r>
            <a:r>
              <a:rPr sz="1800" b="1" spc="-5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taking </a:t>
            </a:r>
            <a:r>
              <a:rPr sz="1800" b="1" dirty="0">
                <a:latin typeface="Tahoma"/>
                <a:cs typeface="Tahoma"/>
              </a:rPr>
              <a:t>longer 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than </a:t>
            </a:r>
            <a:r>
              <a:rPr sz="1800" b="1" spc="-5" dirty="0">
                <a:latin typeface="Tahoma"/>
                <a:cs typeface="Tahoma"/>
              </a:rPr>
              <a:t>planned </a:t>
            </a:r>
            <a:r>
              <a:rPr sz="1800" b="1" dirty="0">
                <a:latin typeface="Tahoma"/>
                <a:cs typeface="Tahoma"/>
              </a:rPr>
              <a:t> because </a:t>
            </a:r>
            <a:r>
              <a:rPr sz="1800" b="1" spc="-5" dirty="0">
                <a:latin typeface="Tahoma"/>
                <a:cs typeface="Tahoma"/>
              </a:rPr>
              <a:t>SV </a:t>
            </a:r>
            <a:r>
              <a:rPr sz="1800" b="1" dirty="0">
                <a:latin typeface="Tahoma"/>
                <a:cs typeface="Tahoma"/>
              </a:rPr>
              <a:t>is 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less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than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zero.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9877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…continued</a:t>
            </a: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7244" y="1918289"/>
            <a:ext cx="3974465" cy="34093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95"/>
              </a:spcBef>
              <a:buClr>
                <a:srgbClr val="0E6EC5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65" dirty="0">
                <a:latin typeface="Times New Roman"/>
                <a:cs typeface="Times New Roman"/>
              </a:rPr>
              <a:t>CPI=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365" dirty="0">
                <a:latin typeface="Times New Roman"/>
                <a:cs typeface="Times New Roman"/>
              </a:rPr>
              <a:t>EV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710" dirty="0">
                <a:latin typeface="Times New Roman"/>
                <a:cs typeface="Times New Roman"/>
              </a:rPr>
              <a:t>/</a:t>
            </a:r>
            <a:r>
              <a:rPr sz="3200" spc="-320" dirty="0">
                <a:latin typeface="Times New Roman"/>
                <a:cs typeface="Times New Roman"/>
              </a:rPr>
              <a:t> </a:t>
            </a:r>
            <a:r>
              <a:rPr sz="3200" spc="-565" dirty="0">
                <a:latin typeface="Times New Roman"/>
                <a:cs typeface="Times New Roman"/>
              </a:rPr>
              <a:t>A</a:t>
            </a:r>
            <a:r>
              <a:rPr sz="3200" spc="-165" dirty="0">
                <a:latin typeface="Times New Roman"/>
                <a:cs typeface="Times New Roman"/>
              </a:rPr>
              <a:t>C</a:t>
            </a:r>
            <a:endParaRPr sz="3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3200" spc="330" dirty="0">
                <a:latin typeface="Times New Roman"/>
                <a:cs typeface="Times New Roman"/>
              </a:rPr>
              <a:t>=</a:t>
            </a:r>
            <a:r>
              <a:rPr sz="3200" spc="-80" dirty="0">
                <a:latin typeface="Times New Roman"/>
                <a:cs typeface="Times New Roman"/>
              </a:rPr>
              <a:t> 90,0</a:t>
            </a:r>
            <a:r>
              <a:rPr sz="3200" spc="-100" dirty="0">
                <a:latin typeface="Times New Roman"/>
                <a:cs typeface="Times New Roman"/>
              </a:rPr>
              <a:t>0</a:t>
            </a:r>
            <a:r>
              <a:rPr sz="3200" spc="-135" dirty="0">
                <a:latin typeface="Times New Roman"/>
                <a:cs typeface="Times New Roman"/>
              </a:rPr>
              <a:t>0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710" dirty="0">
                <a:latin typeface="Times New Roman"/>
                <a:cs typeface="Times New Roman"/>
              </a:rPr>
              <a:t>/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10</a:t>
            </a:r>
            <a:r>
              <a:rPr sz="3200" spc="-145" dirty="0">
                <a:latin typeface="Times New Roman"/>
                <a:cs typeface="Times New Roman"/>
              </a:rPr>
              <a:t>0</a:t>
            </a:r>
            <a:r>
              <a:rPr sz="3200" spc="-65" dirty="0">
                <a:latin typeface="Times New Roman"/>
                <a:cs typeface="Times New Roman"/>
              </a:rPr>
              <a:t>,000</a:t>
            </a:r>
            <a:endParaRPr sz="3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3200" b="1" spc="31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2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0.90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35" dirty="0">
                <a:latin typeface="Times New Roman"/>
                <a:cs typeface="Times New Roman"/>
              </a:rPr>
              <a:t>SPI=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335" dirty="0">
                <a:latin typeface="Times New Roman"/>
                <a:cs typeface="Times New Roman"/>
              </a:rPr>
              <a:t>E</a:t>
            </a:r>
            <a:r>
              <a:rPr sz="3200" spc="-390" dirty="0">
                <a:latin typeface="Times New Roman"/>
                <a:cs typeface="Times New Roman"/>
              </a:rPr>
              <a:t>V</a:t>
            </a:r>
            <a:r>
              <a:rPr sz="3200" spc="175" dirty="0">
                <a:latin typeface="Times New Roman"/>
                <a:cs typeface="Times New Roman"/>
              </a:rPr>
              <a:t>/</a:t>
            </a:r>
            <a:r>
              <a:rPr sz="3200" spc="360" dirty="0">
                <a:latin typeface="Times New Roman"/>
                <a:cs typeface="Times New Roman"/>
              </a:rPr>
              <a:t>P</a:t>
            </a:r>
            <a:r>
              <a:rPr sz="3200" spc="-409" dirty="0"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605"/>
              </a:spcBef>
            </a:pPr>
            <a:r>
              <a:rPr sz="3200" spc="330" dirty="0">
                <a:latin typeface="Times New Roman"/>
                <a:cs typeface="Times New Roman"/>
              </a:rPr>
              <a:t>=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Times New Roman"/>
                <a:cs typeface="Times New Roman"/>
              </a:rPr>
              <a:t>90,</a:t>
            </a:r>
            <a:r>
              <a:rPr sz="3200" spc="-85" dirty="0">
                <a:latin typeface="Times New Roman"/>
                <a:cs typeface="Times New Roman"/>
              </a:rPr>
              <a:t>0</a:t>
            </a:r>
            <a:r>
              <a:rPr sz="3200" spc="-140" dirty="0">
                <a:latin typeface="Times New Roman"/>
                <a:cs typeface="Times New Roman"/>
              </a:rPr>
              <a:t>0</a:t>
            </a:r>
            <a:r>
              <a:rPr sz="3200" spc="-135" dirty="0">
                <a:latin typeface="Times New Roman"/>
                <a:cs typeface="Times New Roman"/>
              </a:rPr>
              <a:t>0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710" dirty="0">
                <a:latin typeface="Times New Roman"/>
                <a:cs typeface="Times New Roman"/>
              </a:rPr>
              <a:t>/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Times New Roman"/>
                <a:cs typeface="Times New Roman"/>
              </a:rPr>
              <a:t>135,0</a:t>
            </a:r>
            <a:r>
              <a:rPr sz="3200" spc="-114" dirty="0">
                <a:latin typeface="Times New Roman"/>
                <a:cs typeface="Times New Roman"/>
              </a:rPr>
              <a:t>0</a:t>
            </a:r>
            <a:r>
              <a:rPr sz="3200" spc="-135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3200" b="1" spc="31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200" b="1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0.67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04103" y="2279904"/>
            <a:ext cx="3746500" cy="3670300"/>
            <a:chOff x="5404103" y="2279904"/>
            <a:chExt cx="3746500" cy="3670300"/>
          </a:xfrm>
        </p:grpSpPr>
        <p:sp>
          <p:nvSpPr>
            <p:cNvPr id="6" name="object 6"/>
            <p:cNvSpPr/>
            <p:nvPr/>
          </p:nvSpPr>
          <p:spPr>
            <a:xfrm>
              <a:off x="5410199" y="2286000"/>
              <a:ext cx="3733800" cy="3657600"/>
            </a:xfrm>
            <a:custGeom>
              <a:avLst/>
              <a:gdLst/>
              <a:ahLst/>
              <a:cxnLst/>
              <a:rect l="l" t="t" r="r" b="b"/>
              <a:pathLst>
                <a:path w="3733800" h="3657600">
                  <a:moveTo>
                    <a:pt x="1866900" y="0"/>
                  </a:moveTo>
                  <a:lnTo>
                    <a:pt x="1504569" y="503936"/>
                  </a:lnTo>
                  <a:lnTo>
                    <a:pt x="933450" y="244983"/>
                  </a:lnTo>
                  <a:lnTo>
                    <a:pt x="876808" y="858901"/>
                  </a:lnTo>
                  <a:lnTo>
                    <a:pt x="250062" y="914400"/>
                  </a:lnTo>
                  <a:lnTo>
                    <a:pt x="514476" y="1473835"/>
                  </a:lnTo>
                  <a:lnTo>
                    <a:pt x="0" y="1828800"/>
                  </a:lnTo>
                  <a:lnTo>
                    <a:pt x="514476" y="2183765"/>
                  </a:lnTo>
                  <a:lnTo>
                    <a:pt x="250062" y="2743200"/>
                  </a:lnTo>
                  <a:lnTo>
                    <a:pt x="876808" y="2798699"/>
                  </a:lnTo>
                  <a:lnTo>
                    <a:pt x="933450" y="3412591"/>
                  </a:lnTo>
                  <a:lnTo>
                    <a:pt x="1504569" y="3153664"/>
                  </a:lnTo>
                  <a:lnTo>
                    <a:pt x="1866900" y="3657600"/>
                  </a:lnTo>
                  <a:lnTo>
                    <a:pt x="2229230" y="3153664"/>
                  </a:lnTo>
                  <a:lnTo>
                    <a:pt x="2800350" y="3412591"/>
                  </a:lnTo>
                  <a:lnTo>
                    <a:pt x="2856992" y="2798699"/>
                  </a:lnTo>
                  <a:lnTo>
                    <a:pt x="3483736" y="2743200"/>
                  </a:lnTo>
                  <a:lnTo>
                    <a:pt x="3219323" y="2183765"/>
                  </a:lnTo>
                  <a:lnTo>
                    <a:pt x="3733800" y="1828800"/>
                  </a:lnTo>
                  <a:lnTo>
                    <a:pt x="3219323" y="1473835"/>
                  </a:lnTo>
                  <a:lnTo>
                    <a:pt x="3483736" y="914400"/>
                  </a:lnTo>
                  <a:lnTo>
                    <a:pt x="2856992" y="858901"/>
                  </a:lnTo>
                  <a:lnTo>
                    <a:pt x="2800350" y="244983"/>
                  </a:lnTo>
                  <a:lnTo>
                    <a:pt x="2229230" y="503936"/>
                  </a:lnTo>
                  <a:lnTo>
                    <a:pt x="1866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10199" y="2286000"/>
              <a:ext cx="3733800" cy="3657600"/>
            </a:xfrm>
            <a:custGeom>
              <a:avLst/>
              <a:gdLst/>
              <a:ahLst/>
              <a:cxnLst/>
              <a:rect l="l" t="t" r="r" b="b"/>
              <a:pathLst>
                <a:path w="3733800" h="3657600">
                  <a:moveTo>
                    <a:pt x="0" y="1828800"/>
                  </a:moveTo>
                  <a:lnTo>
                    <a:pt x="514476" y="1473835"/>
                  </a:lnTo>
                  <a:lnTo>
                    <a:pt x="250062" y="914400"/>
                  </a:lnTo>
                  <a:lnTo>
                    <a:pt x="876808" y="858901"/>
                  </a:lnTo>
                  <a:lnTo>
                    <a:pt x="933450" y="244983"/>
                  </a:lnTo>
                  <a:lnTo>
                    <a:pt x="1504569" y="503936"/>
                  </a:lnTo>
                  <a:lnTo>
                    <a:pt x="1866900" y="0"/>
                  </a:lnTo>
                  <a:lnTo>
                    <a:pt x="2229230" y="503936"/>
                  </a:lnTo>
                  <a:lnTo>
                    <a:pt x="2800350" y="244983"/>
                  </a:lnTo>
                  <a:lnTo>
                    <a:pt x="2856992" y="858901"/>
                  </a:lnTo>
                  <a:lnTo>
                    <a:pt x="3483736" y="914400"/>
                  </a:lnTo>
                  <a:lnTo>
                    <a:pt x="3219323" y="1473835"/>
                  </a:lnTo>
                  <a:lnTo>
                    <a:pt x="3733800" y="1828800"/>
                  </a:lnTo>
                  <a:lnTo>
                    <a:pt x="3219323" y="2183765"/>
                  </a:lnTo>
                  <a:lnTo>
                    <a:pt x="3483736" y="2743200"/>
                  </a:lnTo>
                  <a:lnTo>
                    <a:pt x="2856992" y="2798699"/>
                  </a:lnTo>
                  <a:lnTo>
                    <a:pt x="2800350" y="3412591"/>
                  </a:lnTo>
                  <a:lnTo>
                    <a:pt x="2229230" y="3153664"/>
                  </a:lnTo>
                  <a:lnTo>
                    <a:pt x="1866900" y="3657600"/>
                  </a:lnTo>
                  <a:lnTo>
                    <a:pt x="1504569" y="3153664"/>
                  </a:lnTo>
                  <a:lnTo>
                    <a:pt x="933450" y="3412591"/>
                  </a:lnTo>
                  <a:lnTo>
                    <a:pt x="876808" y="2798699"/>
                  </a:lnTo>
                  <a:lnTo>
                    <a:pt x="250062" y="2743200"/>
                  </a:lnTo>
                  <a:lnTo>
                    <a:pt x="514476" y="2183765"/>
                  </a:lnTo>
                  <a:lnTo>
                    <a:pt x="0" y="1828800"/>
                  </a:lnTo>
                  <a:close/>
                </a:path>
              </a:pathLst>
            </a:custGeom>
            <a:ln w="12192">
              <a:solidFill>
                <a:srgbClr val="7BC9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378955" y="3177286"/>
            <a:ext cx="179832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Tahoma"/>
                <a:cs typeface="Tahoma"/>
              </a:rPr>
              <a:t>It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shows</a:t>
            </a:r>
            <a:r>
              <a:rPr sz="2000" b="1" spc="-6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Poor </a:t>
            </a:r>
            <a:r>
              <a:rPr sz="2000" b="1" spc="-57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Performance </a:t>
            </a:r>
            <a:r>
              <a:rPr sz="2000" b="1" dirty="0">
                <a:latin typeface="Tahoma"/>
                <a:cs typeface="Tahoma"/>
              </a:rPr>
              <a:t> because </a:t>
            </a:r>
            <a:r>
              <a:rPr sz="2000" b="1" spc="-5" dirty="0">
                <a:latin typeface="Tahoma"/>
                <a:cs typeface="Tahoma"/>
              </a:rPr>
              <a:t>CPI </a:t>
            </a:r>
            <a:r>
              <a:rPr sz="2000" b="1" dirty="0">
                <a:latin typeface="Tahoma"/>
                <a:cs typeface="Tahoma"/>
              </a:rPr>
              <a:t> and SPI are </a:t>
            </a:r>
            <a:r>
              <a:rPr sz="2000" b="1" spc="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less</a:t>
            </a:r>
            <a:r>
              <a:rPr sz="2000" b="1" spc="-4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than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one.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767841"/>
            <a:ext cx="76822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The</a:t>
            </a:r>
            <a:r>
              <a:rPr sz="3200" spc="-35" dirty="0"/>
              <a:t> </a:t>
            </a:r>
            <a:r>
              <a:rPr sz="3200" spc="-30" dirty="0"/>
              <a:t>Importance</a:t>
            </a:r>
            <a:r>
              <a:rPr sz="3200" spc="-45" dirty="0"/>
              <a:t> </a:t>
            </a:r>
            <a:r>
              <a:rPr sz="3200" spc="-40" dirty="0"/>
              <a:t>of</a:t>
            </a:r>
            <a:r>
              <a:rPr sz="3200" spc="-5" dirty="0"/>
              <a:t> </a:t>
            </a:r>
            <a:r>
              <a:rPr sz="3200" spc="-50" dirty="0"/>
              <a:t>Project</a:t>
            </a:r>
            <a:r>
              <a:rPr sz="3200" spc="-25" dirty="0"/>
              <a:t> </a:t>
            </a:r>
            <a:r>
              <a:rPr sz="3200" spc="-15" dirty="0"/>
              <a:t>Cost</a:t>
            </a:r>
            <a:r>
              <a:rPr sz="3200" spc="-5" dirty="0"/>
              <a:t> </a:t>
            </a:r>
            <a:r>
              <a:rPr sz="3200" spc="-40" dirty="0"/>
              <a:t>Management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9740" y="1698276"/>
            <a:ext cx="8147684" cy="4262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30000"/>
              </a:lnSpc>
              <a:spcBef>
                <a:spcPts val="95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287020" algn="l"/>
              </a:tabLst>
            </a:pPr>
            <a:r>
              <a:rPr sz="3000" spc="-160" dirty="0">
                <a:latin typeface="Times New Roman"/>
                <a:cs typeface="Times New Roman"/>
              </a:rPr>
              <a:t>Software</a:t>
            </a:r>
            <a:r>
              <a:rPr sz="3000" spc="240" dirty="0">
                <a:latin typeface="Times New Roman"/>
                <a:cs typeface="Times New Roman"/>
              </a:rPr>
              <a:t> </a:t>
            </a:r>
            <a:r>
              <a:rPr sz="3000" spc="-110" dirty="0">
                <a:latin typeface="Times New Roman"/>
                <a:cs typeface="Times New Roman"/>
              </a:rPr>
              <a:t>projects</a:t>
            </a:r>
            <a:r>
              <a:rPr sz="3000" spc="240" dirty="0">
                <a:latin typeface="Times New Roman"/>
                <a:cs typeface="Times New Roman"/>
              </a:rPr>
              <a:t> </a:t>
            </a:r>
            <a:r>
              <a:rPr sz="3000" spc="-240" dirty="0">
                <a:latin typeface="Times New Roman"/>
                <a:cs typeface="Times New Roman"/>
              </a:rPr>
              <a:t>have</a:t>
            </a:r>
            <a:r>
              <a:rPr sz="3000" spc="240" dirty="0">
                <a:latin typeface="Times New Roman"/>
                <a:cs typeface="Times New Roman"/>
              </a:rPr>
              <a:t> </a:t>
            </a:r>
            <a:r>
              <a:rPr sz="3000" spc="-240" dirty="0">
                <a:latin typeface="Times New Roman"/>
                <a:cs typeface="Times New Roman"/>
              </a:rPr>
              <a:t>a</a:t>
            </a:r>
            <a:r>
              <a:rPr sz="3000" spc="240" dirty="0">
                <a:latin typeface="Times New Roman"/>
                <a:cs typeface="Times New Roman"/>
              </a:rPr>
              <a:t> </a:t>
            </a:r>
            <a:r>
              <a:rPr sz="3000" spc="-85" dirty="0">
                <a:latin typeface="Times New Roman"/>
                <a:cs typeface="Times New Roman"/>
              </a:rPr>
              <a:t>poor</a:t>
            </a:r>
            <a:r>
              <a:rPr sz="3000" spc="245" dirty="0">
                <a:latin typeface="Times New Roman"/>
                <a:cs typeface="Times New Roman"/>
              </a:rPr>
              <a:t> </a:t>
            </a:r>
            <a:r>
              <a:rPr sz="3000" spc="-95" dirty="0">
                <a:latin typeface="Times New Roman"/>
                <a:cs typeface="Times New Roman"/>
              </a:rPr>
              <a:t>track</a:t>
            </a:r>
            <a:r>
              <a:rPr sz="3000" spc="240" dirty="0">
                <a:latin typeface="Times New Roman"/>
                <a:cs typeface="Times New Roman"/>
              </a:rPr>
              <a:t> </a:t>
            </a:r>
            <a:r>
              <a:rPr sz="3000" spc="-85" dirty="0">
                <a:latin typeface="Times New Roman"/>
                <a:cs typeface="Times New Roman"/>
              </a:rPr>
              <a:t>record</a:t>
            </a:r>
            <a:r>
              <a:rPr sz="3000" spc="254" dirty="0">
                <a:latin typeface="Times New Roman"/>
                <a:cs typeface="Times New Roman"/>
              </a:rPr>
              <a:t> </a:t>
            </a:r>
            <a:r>
              <a:rPr sz="3000" spc="-105" dirty="0">
                <a:latin typeface="Times New Roman"/>
                <a:cs typeface="Times New Roman"/>
              </a:rPr>
              <a:t>for</a:t>
            </a:r>
            <a:r>
              <a:rPr sz="3000" spc="250" dirty="0">
                <a:latin typeface="Times New Roman"/>
                <a:cs typeface="Times New Roman"/>
              </a:rPr>
              <a:t> </a:t>
            </a:r>
            <a:r>
              <a:rPr sz="3000" spc="-135" dirty="0">
                <a:latin typeface="Times New Roman"/>
                <a:cs typeface="Times New Roman"/>
              </a:rPr>
              <a:t>meeting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185" dirty="0">
                <a:latin typeface="Times New Roman"/>
                <a:cs typeface="Times New Roman"/>
              </a:rPr>
              <a:t>b</a:t>
            </a:r>
            <a:r>
              <a:rPr sz="3000" spc="-125" dirty="0">
                <a:latin typeface="Times New Roman"/>
                <a:cs typeface="Times New Roman"/>
              </a:rPr>
              <a:t>u</a:t>
            </a:r>
            <a:r>
              <a:rPr sz="3000" spc="-120" dirty="0">
                <a:latin typeface="Times New Roman"/>
                <a:cs typeface="Times New Roman"/>
              </a:rPr>
              <a:t>d</a:t>
            </a:r>
            <a:r>
              <a:rPr sz="3000" spc="-195" dirty="0">
                <a:latin typeface="Times New Roman"/>
                <a:cs typeface="Times New Roman"/>
              </a:rPr>
              <a:t>g</a:t>
            </a:r>
            <a:r>
              <a:rPr sz="3000" spc="-185" dirty="0">
                <a:latin typeface="Times New Roman"/>
                <a:cs typeface="Times New Roman"/>
              </a:rPr>
              <a:t>e</a:t>
            </a:r>
            <a:r>
              <a:rPr sz="3000" spc="40" dirty="0">
                <a:latin typeface="Times New Roman"/>
                <a:cs typeface="Times New Roman"/>
              </a:rPr>
              <a:t>t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190" dirty="0">
                <a:latin typeface="Times New Roman"/>
                <a:cs typeface="Times New Roman"/>
              </a:rPr>
              <a:t>goals</a:t>
            </a:r>
            <a:r>
              <a:rPr lang="en-US" sz="3000" spc="-190" dirty="0">
                <a:latin typeface="Times New Roman"/>
                <a:cs typeface="Times New Roman"/>
              </a:rPr>
              <a:t>.</a:t>
            </a:r>
            <a:endParaRPr sz="3000" dirty="0">
              <a:latin typeface="Times New Roman"/>
              <a:cs typeface="Times New Roman"/>
            </a:endParaRPr>
          </a:p>
          <a:p>
            <a:pPr marL="286385" marR="20320" indent="-274320">
              <a:lnSpc>
                <a:spcPct val="130000"/>
              </a:lnSpc>
              <a:spcBef>
                <a:spcPts val="600"/>
              </a:spcBef>
              <a:buClr>
                <a:srgbClr val="0E6EC5"/>
              </a:buClr>
              <a:buSzPct val="85000"/>
              <a:buFont typeface="Segoe UI Symbol"/>
              <a:buChar char="⚫"/>
              <a:tabLst>
                <a:tab pos="287020" algn="l"/>
              </a:tabLst>
            </a:pPr>
            <a:r>
              <a:rPr sz="3000" spc="-150" dirty="0">
                <a:latin typeface="Times New Roman"/>
                <a:cs typeface="Times New Roman"/>
              </a:rPr>
              <a:t>The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160" dirty="0">
                <a:latin typeface="Times New Roman"/>
                <a:cs typeface="Times New Roman"/>
              </a:rPr>
              <a:t>C</a:t>
            </a:r>
            <a:r>
              <a:rPr sz="3000" spc="-165" dirty="0">
                <a:latin typeface="Times New Roman"/>
                <a:cs typeface="Times New Roman"/>
              </a:rPr>
              <a:t>H</a:t>
            </a:r>
            <a:r>
              <a:rPr sz="3000" spc="-525" dirty="0">
                <a:latin typeface="Times New Roman"/>
                <a:cs typeface="Times New Roman"/>
              </a:rPr>
              <a:t>A</a:t>
            </a:r>
            <a:r>
              <a:rPr sz="3000" spc="-200" dirty="0">
                <a:latin typeface="Times New Roman"/>
                <a:cs typeface="Times New Roman"/>
              </a:rPr>
              <a:t>OS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40" dirty="0">
                <a:latin typeface="Times New Roman"/>
                <a:cs typeface="Times New Roman"/>
              </a:rPr>
              <a:t>s</a:t>
            </a:r>
            <a:r>
              <a:rPr sz="3000" spc="-65" dirty="0">
                <a:latin typeface="Times New Roman"/>
                <a:cs typeface="Times New Roman"/>
              </a:rPr>
              <a:t>tu</a:t>
            </a:r>
            <a:r>
              <a:rPr sz="3000" spc="-80" dirty="0">
                <a:latin typeface="Times New Roman"/>
                <a:cs typeface="Times New Roman"/>
              </a:rPr>
              <a:t>d</a:t>
            </a:r>
            <a:r>
              <a:rPr sz="3000" spc="-105" dirty="0">
                <a:latin typeface="Times New Roman"/>
                <a:cs typeface="Times New Roman"/>
              </a:rPr>
              <a:t>i</a:t>
            </a:r>
            <a:r>
              <a:rPr sz="3000" spc="-175" dirty="0">
                <a:latin typeface="Times New Roman"/>
                <a:cs typeface="Times New Roman"/>
              </a:rPr>
              <a:t>e</a:t>
            </a:r>
            <a:r>
              <a:rPr sz="3000" spc="-229" dirty="0">
                <a:latin typeface="Times New Roman"/>
                <a:cs typeface="Times New Roman"/>
              </a:rPr>
              <a:t>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45" dirty="0">
                <a:latin typeface="Times New Roman"/>
                <a:cs typeface="Times New Roman"/>
              </a:rPr>
              <a:t>fou</a:t>
            </a:r>
            <a:r>
              <a:rPr sz="3000" spc="-160" dirty="0">
                <a:latin typeface="Times New Roman"/>
                <a:cs typeface="Times New Roman"/>
              </a:rPr>
              <a:t>n</a:t>
            </a:r>
            <a:r>
              <a:rPr sz="3000" spc="-130" dirty="0">
                <a:latin typeface="Times New Roman"/>
                <a:cs typeface="Times New Roman"/>
              </a:rPr>
              <a:t>d</a:t>
            </a:r>
            <a:r>
              <a:rPr sz="3000" spc="-100" dirty="0">
                <a:latin typeface="Times New Roman"/>
                <a:cs typeface="Times New Roman"/>
              </a:rPr>
              <a:t> </a:t>
            </a:r>
            <a:r>
              <a:rPr sz="3000" spc="-90" dirty="0">
                <a:latin typeface="Times New Roman"/>
                <a:cs typeface="Times New Roman"/>
              </a:rPr>
              <a:t>the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330" dirty="0">
                <a:latin typeface="Times New Roman"/>
                <a:cs typeface="Times New Roman"/>
              </a:rPr>
              <a:t>a</a:t>
            </a:r>
            <a:r>
              <a:rPr sz="3000" spc="-315" dirty="0">
                <a:latin typeface="Times New Roman"/>
                <a:cs typeface="Times New Roman"/>
              </a:rPr>
              <a:t>v</a:t>
            </a:r>
            <a:r>
              <a:rPr sz="3000" spc="-105" dirty="0">
                <a:latin typeface="Times New Roman"/>
                <a:cs typeface="Times New Roman"/>
              </a:rPr>
              <a:t>er</a:t>
            </a:r>
            <a:r>
              <a:rPr sz="3000" spc="-125" dirty="0">
                <a:latin typeface="Times New Roman"/>
                <a:cs typeface="Times New Roman"/>
              </a:rPr>
              <a:t>a</a:t>
            </a:r>
            <a:r>
              <a:rPr sz="3000" spc="-185" dirty="0">
                <a:latin typeface="Times New Roman"/>
                <a:cs typeface="Times New Roman"/>
              </a:rPr>
              <a:t>ge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125" dirty="0">
                <a:latin typeface="Times New Roman"/>
                <a:cs typeface="Times New Roman"/>
              </a:rPr>
              <a:t>cost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b="1" spc="35" dirty="0">
                <a:latin typeface="Times New Roman"/>
                <a:cs typeface="Times New Roman"/>
              </a:rPr>
              <a:t>o</a:t>
            </a:r>
            <a:r>
              <a:rPr sz="3000" b="1" spc="-60" dirty="0">
                <a:latin typeface="Times New Roman"/>
                <a:cs typeface="Times New Roman"/>
              </a:rPr>
              <a:t>v</a:t>
            </a:r>
            <a:r>
              <a:rPr sz="3000" b="1" spc="-25" dirty="0">
                <a:latin typeface="Times New Roman"/>
                <a:cs typeface="Times New Roman"/>
              </a:rPr>
              <a:t>e</a:t>
            </a:r>
            <a:r>
              <a:rPr sz="3000" b="1" spc="55" dirty="0">
                <a:latin typeface="Times New Roman"/>
                <a:cs typeface="Times New Roman"/>
              </a:rPr>
              <a:t>r</a:t>
            </a:r>
            <a:r>
              <a:rPr sz="3000" b="1" spc="-50" dirty="0">
                <a:latin typeface="Times New Roman"/>
                <a:cs typeface="Times New Roman"/>
              </a:rPr>
              <a:t>r</a:t>
            </a:r>
            <a:r>
              <a:rPr sz="3000" b="1" spc="10" dirty="0">
                <a:latin typeface="Times New Roman"/>
                <a:cs typeface="Times New Roman"/>
              </a:rPr>
              <a:t>un  </a:t>
            </a:r>
            <a:r>
              <a:rPr sz="3000" spc="-85" dirty="0">
                <a:latin typeface="Times New Roman"/>
                <a:cs typeface="Times New Roman"/>
              </a:rPr>
              <a:t>(the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40" dirty="0">
                <a:latin typeface="Times New Roman"/>
                <a:cs typeface="Times New Roman"/>
              </a:rPr>
              <a:t>additional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20" dirty="0">
                <a:latin typeface="Times New Roman"/>
                <a:cs typeface="Times New Roman"/>
              </a:rPr>
              <a:t>percentage</a:t>
            </a:r>
            <a:r>
              <a:rPr sz="3000" spc="-90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Times New Roman"/>
                <a:cs typeface="Times New Roman"/>
              </a:rPr>
              <a:t>or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114" dirty="0">
                <a:latin typeface="Times New Roman"/>
                <a:cs typeface="Times New Roman"/>
              </a:rPr>
              <a:t>dollar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spc="-130" dirty="0">
                <a:latin typeface="Times New Roman"/>
                <a:cs typeface="Times New Roman"/>
              </a:rPr>
              <a:t>amount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235" dirty="0">
                <a:latin typeface="Times New Roman"/>
                <a:cs typeface="Times New Roman"/>
              </a:rPr>
              <a:t>by</a:t>
            </a:r>
            <a:r>
              <a:rPr sz="3000" spc="-95" dirty="0">
                <a:latin typeface="Times New Roman"/>
                <a:cs typeface="Times New Roman"/>
              </a:rPr>
              <a:t> </a:t>
            </a:r>
            <a:r>
              <a:rPr sz="3000" spc="-165" dirty="0">
                <a:latin typeface="Times New Roman"/>
                <a:cs typeface="Times New Roman"/>
              </a:rPr>
              <a:t>which </a:t>
            </a:r>
            <a:r>
              <a:rPr sz="3000" spc="-160" dirty="0">
                <a:latin typeface="Times New Roman"/>
                <a:cs typeface="Times New Roman"/>
              </a:rPr>
              <a:t> </a:t>
            </a:r>
            <a:r>
              <a:rPr sz="3000" spc="-145" dirty="0">
                <a:latin typeface="Times New Roman"/>
                <a:cs typeface="Times New Roman"/>
              </a:rPr>
              <a:t>actual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145" dirty="0">
                <a:latin typeface="Times New Roman"/>
                <a:cs typeface="Times New Roman"/>
              </a:rPr>
              <a:t>costs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135" dirty="0">
                <a:latin typeface="Times New Roman"/>
                <a:cs typeface="Times New Roman"/>
              </a:rPr>
              <a:t>exceed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130" dirty="0">
                <a:latin typeface="Times New Roman"/>
                <a:cs typeface="Times New Roman"/>
              </a:rPr>
              <a:t>estimates)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140" dirty="0">
                <a:latin typeface="Times New Roman"/>
                <a:cs typeface="Times New Roman"/>
              </a:rPr>
              <a:t>ranged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130" dirty="0">
                <a:latin typeface="Times New Roman"/>
                <a:cs typeface="Times New Roman"/>
              </a:rPr>
              <a:t>from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160" dirty="0">
                <a:latin typeface="Times New Roman"/>
                <a:cs typeface="Times New Roman"/>
              </a:rPr>
              <a:t>180%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140" dirty="0">
                <a:latin typeface="Times New Roman"/>
                <a:cs typeface="Times New Roman"/>
              </a:rPr>
              <a:t>in </a:t>
            </a:r>
            <a:r>
              <a:rPr sz="3000" spc="-135" dirty="0">
                <a:latin typeface="Times New Roman"/>
                <a:cs typeface="Times New Roman"/>
              </a:rPr>
              <a:t> </a:t>
            </a:r>
            <a:r>
              <a:rPr sz="3000" spc="-125" dirty="0">
                <a:latin typeface="Times New Roman"/>
                <a:cs typeface="Times New Roman"/>
              </a:rPr>
              <a:t>1994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Times New Roman"/>
                <a:cs typeface="Times New Roman"/>
              </a:rPr>
              <a:t>to</a:t>
            </a:r>
            <a:r>
              <a:rPr sz="3000" spc="-90" dirty="0">
                <a:latin typeface="Times New Roman"/>
                <a:cs typeface="Times New Roman"/>
              </a:rPr>
              <a:t> </a:t>
            </a:r>
            <a:r>
              <a:rPr sz="3000" spc="-165" dirty="0">
                <a:latin typeface="Times New Roman"/>
                <a:cs typeface="Times New Roman"/>
              </a:rPr>
              <a:t>43%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45" dirty="0">
                <a:latin typeface="Times New Roman"/>
                <a:cs typeface="Times New Roman"/>
              </a:rPr>
              <a:t>in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90" dirty="0">
                <a:latin typeface="Times New Roman"/>
                <a:cs typeface="Times New Roman"/>
              </a:rPr>
              <a:t>2002;</a:t>
            </a:r>
            <a:r>
              <a:rPr sz="3000" spc="-210" dirty="0">
                <a:latin typeface="Times New Roman"/>
                <a:cs typeface="Times New Roman"/>
              </a:rPr>
              <a:t> </a:t>
            </a:r>
            <a:r>
              <a:rPr sz="3000" spc="-75" dirty="0">
                <a:latin typeface="Times New Roman"/>
                <a:cs typeface="Times New Roman"/>
              </a:rPr>
              <a:t>other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135" dirty="0">
                <a:latin typeface="Times New Roman"/>
                <a:cs typeface="Times New Roman"/>
              </a:rPr>
              <a:t>studies</a:t>
            </a:r>
            <a:r>
              <a:rPr sz="3000" spc="-95" dirty="0">
                <a:latin typeface="Times New Roman"/>
                <a:cs typeface="Times New Roman"/>
              </a:rPr>
              <a:t> </a:t>
            </a:r>
            <a:r>
              <a:rPr sz="3000" spc="-145" dirty="0">
                <a:latin typeface="Times New Roman"/>
                <a:cs typeface="Times New Roman"/>
              </a:rPr>
              <a:t>found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120" dirty="0">
                <a:latin typeface="Times New Roman"/>
                <a:cs typeface="Times New Roman"/>
              </a:rPr>
              <a:t>overruns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Times New Roman"/>
                <a:cs typeface="Times New Roman"/>
              </a:rPr>
              <a:t>to</a:t>
            </a:r>
            <a:r>
              <a:rPr sz="3000" spc="-95" dirty="0">
                <a:latin typeface="Times New Roman"/>
                <a:cs typeface="Times New Roman"/>
              </a:rPr>
              <a:t> </a:t>
            </a:r>
            <a:r>
              <a:rPr sz="3000" spc="-135" dirty="0">
                <a:latin typeface="Times New Roman"/>
                <a:cs typeface="Times New Roman"/>
              </a:rPr>
              <a:t>be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135" dirty="0">
                <a:latin typeface="Times New Roman"/>
                <a:cs typeface="Times New Roman"/>
              </a:rPr>
              <a:t>33-34%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073" y="6291736"/>
            <a:ext cx="263525" cy="3041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585"/>
              </a:spcBef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3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580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Forecasting</a:t>
            </a:r>
            <a:r>
              <a:rPr spc="-55" dirty="0"/>
              <a:t> </a:t>
            </a:r>
            <a:r>
              <a:rPr spc="-25" dirty="0"/>
              <a:t>Cost</a:t>
            </a: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7244" y="1804543"/>
            <a:ext cx="7540625" cy="3695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5"/>
              </a:spcBef>
              <a:buClr>
                <a:srgbClr val="0E6EC5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235" dirty="0">
                <a:latin typeface="Times New Roman"/>
                <a:cs typeface="Times New Roman"/>
              </a:rPr>
              <a:t>If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p</a:t>
            </a:r>
            <a:r>
              <a:rPr sz="3200" spc="-70" dirty="0">
                <a:latin typeface="Times New Roman"/>
                <a:cs typeface="Times New Roman"/>
              </a:rPr>
              <a:t>r</a:t>
            </a:r>
            <a:r>
              <a:rPr sz="3200" spc="-130" dirty="0">
                <a:latin typeface="Times New Roman"/>
                <a:cs typeface="Times New Roman"/>
              </a:rPr>
              <a:t>oj</a:t>
            </a:r>
            <a:r>
              <a:rPr sz="3200" spc="-160" dirty="0">
                <a:latin typeface="Times New Roman"/>
                <a:cs typeface="Times New Roman"/>
              </a:rPr>
              <a:t>e</a:t>
            </a:r>
            <a:r>
              <a:rPr sz="3200" spc="-75" dirty="0">
                <a:latin typeface="Times New Roman"/>
                <a:cs typeface="Times New Roman"/>
              </a:rPr>
              <a:t>ct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Times New Roman"/>
                <a:cs typeface="Times New Roman"/>
              </a:rPr>
              <a:t>contin</a:t>
            </a:r>
            <a:r>
              <a:rPr sz="3200" spc="-155" dirty="0">
                <a:latin typeface="Times New Roman"/>
                <a:cs typeface="Times New Roman"/>
              </a:rPr>
              <a:t>u</a:t>
            </a:r>
            <a:r>
              <a:rPr sz="3200" spc="-185" dirty="0">
                <a:latin typeface="Times New Roman"/>
                <a:cs typeface="Times New Roman"/>
              </a:rPr>
              <a:t>es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Times New Roman"/>
                <a:cs typeface="Times New Roman"/>
              </a:rPr>
              <a:t>a</a:t>
            </a:r>
            <a:r>
              <a:rPr sz="3200" spc="45" dirty="0">
                <a:latin typeface="Times New Roman"/>
                <a:cs typeface="Times New Roman"/>
              </a:rPr>
              <a:t>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Times New Roman"/>
                <a:cs typeface="Times New Roman"/>
              </a:rPr>
              <a:t>cu</a:t>
            </a:r>
            <a:r>
              <a:rPr sz="3200" spc="-2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r</a:t>
            </a:r>
            <a:r>
              <a:rPr sz="3200" spc="-60" dirty="0">
                <a:latin typeface="Times New Roman"/>
                <a:cs typeface="Times New Roman"/>
              </a:rPr>
              <a:t>ent  </a:t>
            </a:r>
            <a:r>
              <a:rPr sz="3200" spc="-135" dirty="0">
                <a:latin typeface="Times New Roman"/>
                <a:cs typeface="Times New Roman"/>
              </a:rPr>
              <a:t>p</a:t>
            </a:r>
            <a:r>
              <a:rPr sz="3200" spc="-130" dirty="0">
                <a:latin typeface="Times New Roman"/>
                <a:cs typeface="Times New Roman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rfo</a:t>
            </a:r>
            <a:r>
              <a:rPr sz="3200" spc="15" dirty="0">
                <a:latin typeface="Times New Roman"/>
                <a:cs typeface="Times New Roman"/>
              </a:rPr>
              <a:t>r</a:t>
            </a:r>
            <a:r>
              <a:rPr sz="3200" spc="-190" dirty="0">
                <a:latin typeface="Times New Roman"/>
                <a:cs typeface="Times New Roman"/>
              </a:rPr>
              <a:t>manc</a:t>
            </a:r>
            <a:r>
              <a:rPr sz="3200" spc="-215" dirty="0">
                <a:latin typeface="Times New Roman"/>
                <a:cs typeface="Times New Roman"/>
              </a:rPr>
              <a:t>e</a:t>
            </a:r>
            <a:r>
              <a:rPr sz="3200" spc="135" dirty="0">
                <a:latin typeface="Times New Roman"/>
                <a:cs typeface="Times New Roman"/>
              </a:rPr>
              <a:t>,</a:t>
            </a:r>
            <a:r>
              <a:rPr sz="3200" spc="-204" dirty="0">
                <a:latin typeface="Times New Roman"/>
                <a:cs typeface="Times New Roman"/>
              </a:rPr>
              <a:t> </a:t>
            </a:r>
            <a:r>
              <a:rPr sz="3200" spc="-229" dirty="0">
                <a:latin typeface="Times New Roman"/>
                <a:cs typeface="Times New Roman"/>
              </a:rPr>
              <a:t>wh</a:t>
            </a:r>
            <a:r>
              <a:rPr sz="3200" spc="-200" dirty="0">
                <a:latin typeface="Times New Roman"/>
                <a:cs typeface="Times New Roman"/>
              </a:rPr>
              <a:t>a</a:t>
            </a:r>
            <a:r>
              <a:rPr sz="3200" spc="45" dirty="0">
                <a:latin typeface="Times New Roman"/>
                <a:cs typeface="Times New Roman"/>
              </a:rPr>
              <a:t>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0" dirty="0">
                <a:latin typeface="Times New Roman"/>
                <a:cs typeface="Times New Roman"/>
              </a:rPr>
              <a:t>is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Times New Roman"/>
                <a:cs typeface="Times New Roman"/>
              </a:rPr>
              <a:t>t</a:t>
            </a:r>
            <a:r>
              <a:rPr sz="3200" spc="125" dirty="0">
                <a:latin typeface="Times New Roman"/>
                <a:cs typeface="Times New Roman"/>
              </a:rPr>
              <a:t>r</a:t>
            </a:r>
            <a:r>
              <a:rPr sz="3200" spc="-130" dirty="0">
                <a:latin typeface="Times New Roman"/>
                <a:cs typeface="Times New Roman"/>
              </a:rPr>
              <a:t>ue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cost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85" dirty="0">
                <a:latin typeface="Times New Roman"/>
                <a:cs typeface="Times New Roman"/>
              </a:rPr>
              <a:t>of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p</a:t>
            </a:r>
            <a:r>
              <a:rPr sz="3200" spc="-80" dirty="0">
                <a:latin typeface="Times New Roman"/>
                <a:cs typeface="Times New Roman"/>
              </a:rPr>
              <a:t>r</a:t>
            </a:r>
            <a:r>
              <a:rPr sz="3200" spc="-130" dirty="0">
                <a:latin typeface="Times New Roman"/>
                <a:cs typeface="Times New Roman"/>
              </a:rPr>
              <a:t>oj</a:t>
            </a:r>
            <a:r>
              <a:rPr sz="3200" spc="-165" dirty="0">
                <a:latin typeface="Times New Roman"/>
                <a:cs typeface="Times New Roman"/>
              </a:rPr>
              <a:t>e</a:t>
            </a:r>
            <a:r>
              <a:rPr sz="3200" spc="-190" dirty="0">
                <a:latin typeface="Times New Roman"/>
                <a:cs typeface="Times New Roman"/>
              </a:rPr>
              <a:t>ct?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90" dirty="0">
                <a:latin typeface="Times New Roman"/>
                <a:cs typeface="Times New Roman"/>
              </a:rPr>
              <a:t>Estim</a:t>
            </a:r>
            <a:r>
              <a:rPr sz="3200" spc="-210" dirty="0">
                <a:latin typeface="Times New Roman"/>
                <a:cs typeface="Times New Roman"/>
              </a:rPr>
              <a:t>a</a:t>
            </a:r>
            <a:r>
              <a:rPr sz="3200" spc="-40" dirty="0">
                <a:latin typeface="Times New Roman"/>
                <a:cs typeface="Times New Roman"/>
              </a:rPr>
              <a:t>te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80" dirty="0">
                <a:latin typeface="Times New Roman"/>
                <a:cs typeface="Times New Roman"/>
              </a:rPr>
              <a:t>a</a:t>
            </a:r>
            <a:r>
              <a:rPr sz="3200" spc="45" dirty="0">
                <a:latin typeface="Times New Roman"/>
                <a:cs typeface="Times New Roman"/>
              </a:rPr>
              <a:t>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70" dirty="0">
                <a:latin typeface="Times New Roman"/>
                <a:cs typeface="Times New Roman"/>
              </a:rPr>
              <a:t>Comp</a:t>
            </a:r>
            <a:r>
              <a:rPr sz="3200" spc="-90" dirty="0">
                <a:latin typeface="Times New Roman"/>
                <a:cs typeface="Times New Roman"/>
              </a:rPr>
              <a:t>l</a:t>
            </a:r>
            <a:r>
              <a:rPr sz="3200" spc="-65" dirty="0">
                <a:latin typeface="Times New Roman"/>
                <a:cs typeface="Times New Roman"/>
              </a:rPr>
              <a:t>ete</a:t>
            </a:r>
            <a:endParaRPr sz="32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395"/>
              </a:spcBef>
            </a:pPr>
            <a:r>
              <a:rPr sz="3200" spc="330" dirty="0">
                <a:latin typeface="Times New Roman"/>
                <a:cs typeface="Times New Roman"/>
              </a:rPr>
              <a:t>=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Times New Roman"/>
                <a:cs typeface="Times New Roman"/>
              </a:rPr>
              <a:t>Budget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Times New Roman"/>
                <a:cs typeface="Times New Roman"/>
              </a:rPr>
              <a:t>at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Times New Roman"/>
                <a:cs typeface="Times New Roman"/>
              </a:rPr>
              <a:t>Complete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75" dirty="0">
                <a:latin typeface="Times New Roman"/>
                <a:cs typeface="Times New Roman"/>
              </a:rPr>
              <a:t>(BAC)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710" dirty="0">
                <a:latin typeface="Times New Roman"/>
                <a:cs typeface="Times New Roman"/>
              </a:rPr>
              <a:t>/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0" dirty="0">
                <a:latin typeface="Times New Roman"/>
                <a:cs typeface="Times New Roman"/>
              </a:rPr>
              <a:t>CPI</a:t>
            </a:r>
            <a:endParaRPr sz="32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409"/>
              </a:spcBef>
              <a:tabLst>
                <a:tab pos="2793365" algn="l"/>
              </a:tabLst>
            </a:pPr>
            <a:r>
              <a:rPr sz="3200" spc="330" dirty="0">
                <a:latin typeface="Times New Roman"/>
                <a:cs typeface="Times New Roman"/>
              </a:rPr>
              <a:t>=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Birr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0" dirty="0">
                <a:latin typeface="Times New Roman"/>
                <a:cs typeface="Times New Roman"/>
              </a:rPr>
              <a:t>900,000	</a:t>
            </a:r>
            <a:r>
              <a:rPr sz="3200" spc="710" dirty="0">
                <a:latin typeface="Times New Roman"/>
                <a:cs typeface="Times New Roman"/>
              </a:rPr>
              <a:t>/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Times New Roman"/>
                <a:cs typeface="Times New Roman"/>
              </a:rPr>
              <a:t>0.90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=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Birr</a:t>
            </a:r>
            <a:r>
              <a:rPr sz="32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1,000,000</a:t>
            </a:r>
            <a:endParaRPr sz="3200">
              <a:latin typeface="Times New Roman"/>
              <a:cs typeface="Times New Roman"/>
            </a:endParaRPr>
          </a:p>
          <a:p>
            <a:pPr marL="286385" marR="396875" indent="-27432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270" dirty="0">
                <a:latin typeface="Times New Roman"/>
                <a:cs typeface="Times New Roman"/>
              </a:rPr>
              <a:t>A</a:t>
            </a:r>
            <a:r>
              <a:rPr sz="3200" spc="-105" dirty="0">
                <a:latin typeface="Times New Roman"/>
                <a:cs typeface="Times New Roman"/>
              </a:rPr>
              <a:t>t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end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25" dirty="0">
                <a:latin typeface="Times New Roman"/>
                <a:cs typeface="Times New Roman"/>
              </a:rPr>
              <a:t>o</a:t>
            </a:r>
            <a:r>
              <a:rPr sz="3200" spc="-150" dirty="0">
                <a:latin typeface="Times New Roman"/>
                <a:cs typeface="Times New Roman"/>
              </a:rPr>
              <a:t>f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the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p</a:t>
            </a:r>
            <a:r>
              <a:rPr sz="3200" spc="-80" dirty="0">
                <a:latin typeface="Times New Roman"/>
                <a:cs typeface="Times New Roman"/>
              </a:rPr>
              <a:t>r</a:t>
            </a:r>
            <a:r>
              <a:rPr sz="3200" spc="-130" dirty="0">
                <a:latin typeface="Times New Roman"/>
                <a:cs typeface="Times New Roman"/>
              </a:rPr>
              <a:t>oj</a:t>
            </a:r>
            <a:r>
              <a:rPr sz="3200" spc="-160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ct,</a:t>
            </a:r>
            <a:r>
              <a:rPr sz="3200" spc="-204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Times New Roman"/>
                <a:cs typeface="Times New Roman"/>
              </a:rPr>
              <a:t>tot</a:t>
            </a:r>
            <a:r>
              <a:rPr sz="3200" spc="-85" dirty="0">
                <a:latin typeface="Times New Roman"/>
                <a:cs typeface="Times New Roman"/>
              </a:rPr>
              <a:t>a</a:t>
            </a:r>
            <a:r>
              <a:rPr sz="3200" spc="-120" dirty="0">
                <a:latin typeface="Times New Roman"/>
                <a:cs typeface="Times New Roman"/>
              </a:rPr>
              <a:t>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p</a:t>
            </a:r>
            <a:r>
              <a:rPr sz="3200" spc="-80" dirty="0">
                <a:latin typeface="Times New Roman"/>
                <a:cs typeface="Times New Roman"/>
              </a:rPr>
              <a:t>r</a:t>
            </a:r>
            <a:r>
              <a:rPr sz="3200" spc="-130" dirty="0">
                <a:latin typeface="Times New Roman"/>
                <a:cs typeface="Times New Roman"/>
              </a:rPr>
              <a:t>oj</a:t>
            </a:r>
            <a:r>
              <a:rPr sz="3200" spc="-160" dirty="0">
                <a:latin typeface="Times New Roman"/>
                <a:cs typeface="Times New Roman"/>
              </a:rPr>
              <a:t>e</a:t>
            </a:r>
            <a:r>
              <a:rPr sz="3200" spc="-75" dirty="0">
                <a:latin typeface="Times New Roman"/>
                <a:cs typeface="Times New Roman"/>
              </a:rPr>
              <a:t>ct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Times New Roman"/>
                <a:cs typeface="Times New Roman"/>
              </a:rPr>
              <a:t>cost  </a:t>
            </a:r>
            <a:r>
              <a:rPr sz="3200" spc="-145" dirty="0">
                <a:latin typeface="Times New Roman"/>
                <a:cs typeface="Times New Roman"/>
              </a:rPr>
              <a:t>will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be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29" dirty="0">
                <a:latin typeface="Times New Roman"/>
                <a:cs typeface="Times New Roman"/>
              </a:rPr>
              <a:t>Bi</a:t>
            </a:r>
            <a:r>
              <a:rPr sz="3200" spc="-105" dirty="0">
                <a:latin typeface="Times New Roman"/>
                <a:cs typeface="Times New Roman"/>
              </a:rPr>
              <a:t>r</a:t>
            </a:r>
            <a:r>
              <a:rPr sz="3200" spc="35" dirty="0">
                <a:latin typeface="Times New Roman"/>
                <a:cs typeface="Times New Roman"/>
              </a:rPr>
              <a:t>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Times New Roman"/>
                <a:cs typeface="Times New Roman"/>
              </a:rPr>
              <a:t>1,0</a:t>
            </a:r>
            <a:r>
              <a:rPr sz="3200" spc="-90" dirty="0">
                <a:latin typeface="Times New Roman"/>
                <a:cs typeface="Times New Roman"/>
              </a:rPr>
              <a:t>0</a:t>
            </a:r>
            <a:r>
              <a:rPr sz="3200" spc="-65" dirty="0">
                <a:latin typeface="Times New Roman"/>
                <a:cs typeface="Times New Roman"/>
              </a:rPr>
              <a:t>0,0</a:t>
            </a:r>
            <a:r>
              <a:rPr sz="3200" spc="-90" dirty="0">
                <a:latin typeface="Times New Roman"/>
                <a:cs typeface="Times New Roman"/>
              </a:rPr>
              <a:t>0</a:t>
            </a:r>
            <a:r>
              <a:rPr sz="3200" spc="-135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3671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Forecasting</a:t>
            </a:r>
            <a:r>
              <a:rPr spc="-55" dirty="0"/>
              <a:t> </a:t>
            </a:r>
            <a:r>
              <a:rPr spc="-85" dirty="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1617" y="1956943"/>
            <a:ext cx="6748780" cy="38417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6385" marR="393700" indent="-274320">
              <a:lnSpc>
                <a:spcPts val="3460"/>
              </a:lnSpc>
              <a:spcBef>
                <a:spcPts val="535"/>
              </a:spcBef>
              <a:buClr>
                <a:srgbClr val="0E6EC5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235" dirty="0">
                <a:latin typeface="Times New Roman"/>
                <a:cs typeface="Times New Roman"/>
              </a:rPr>
              <a:t>If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p</a:t>
            </a:r>
            <a:r>
              <a:rPr sz="3200" spc="-70" dirty="0">
                <a:latin typeface="Times New Roman"/>
                <a:cs typeface="Times New Roman"/>
              </a:rPr>
              <a:t>r</a:t>
            </a:r>
            <a:r>
              <a:rPr sz="3200" spc="-130" dirty="0">
                <a:latin typeface="Times New Roman"/>
                <a:cs typeface="Times New Roman"/>
              </a:rPr>
              <a:t>oj</a:t>
            </a:r>
            <a:r>
              <a:rPr sz="3200" spc="-160" dirty="0">
                <a:latin typeface="Times New Roman"/>
                <a:cs typeface="Times New Roman"/>
              </a:rPr>
              <a:t>e</a:t>
            </a:r>
            <a:r>
              <a:rPr sz="3200" spc="-75" dirty="0">
                <a:latin typeface="Times New Roman"/>
                <a:cs typeface="Times New Roman"/>
              </a:rPr>
              <a:t>ct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Times New Roman"/>
                <a:cs typeface="Times New Roman"/>
              </a:rPr>
              <a:t>contin</a:t>
            </a:r>
            <a:r>
              <a:rPr sz="3200" spc="-155" dirty="0">
                <a:latin typeface="Times New Roman"/>
                <a:cs typeface="Times New Roman"/>
              </a:rPr>
              <a:t>u</a:t>
            </a:r>
            <a:r>
              <a:rPr sz="3200" spc="-185" dirty="0">
                <a:latin typeface="Times New Roman"/>
                <a:cs typeface="Times New Roman"/>
              </a:rPr>
              <a:t>es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Times New Roman"/>
                <a:cs typeface="Times New Roman"/>
              </a:rPr>
              <a:t>a</a:t>
            </a:r>
            <a:r>
              <a:rPr sz="3200" spc="45" dirty="0">
                <a:latin typeface="Times New Roman"/>
                <a:cs typeface="Times New Roman"/>
              </a:rPr>
              <a:t>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Times New Roman"/>
                <a:cs typeface="Times New Roman"/>
              </a:rPr>
              <a:t>cu</a:t>
            </a:r>
            <a:r>
              <a:rPr sz="3200" spc="-20" dirty="0">
                <a:latin typeface="Times New Roman"/>
                <a:cs typeface="Times New Roman"/>
              </a:rPr>
              <a:t>r</a:t>
            </a:r>
            <a:r>
              <a:rPr sz="3200" spc="-5" dirty="0">
                <a:latin typeface="Times New Roman"/>
                <a:cs typeface="Times New Roman"/>
              </a:rPr>
              <a:t>r</a:t>
            </a:r>
            <a:r>
              <a:rPr sz="3200" spc="-60" dirty="0">
                <a:latin typeface="Times New Roman"/>
                <a:cs typeface="Times New Roman"/>
              </a:rPr>
              <a:t>ent  </a:t>
            </a:r>
            <a:r>
              <a:rPr sz="3200" spc="-120" dirty="0">
                <a:latin typeface="Times New Roman"/>
                <a:cs typeface="Times New Roman"/>
              </a:rPr>
              <a:t>per</a:t>
            </a:r>
            <a:r>
              <a:rPr sz="3200" spc="-110" dirty="0">
                <a:latin typeface="Times New Roman"/>
                <a:cs typeface="Times New Roman"/>
              </a:rPr>
              <a:t>f</a:t>
            </a:r>
            <a:r>
              <a:rPr sz="3200" spc="-60" dirty="0">
                <a:latin typeface="Times New Roman"/>
                <a:cs typeface="Times New Roman"/>
              </a:rPr>
              <a:t>o</a:t>
            </a:r>
            <a:r>
              <a:rPr sz="3200" spc="45" dirty="0">
                <a:latin typeface="Times New Roman"/>
                <a:cs typeface="Times New Roman"/>
              </a:rPr>
              <a:t>r</a:t>
            </a:r>
            <a:r>
              <a:rPr sz="3200" spc="-190" dirty="0">
                <a:latin typeface="Times New Roman"/>
                <a:cs typeface="Times New Roman"/>
              </a:rPr>
              <a:t>manc</a:t>
            </a:r>
            <a:r>
              <a:rPr sz="3200" spc="-210" dirty="0">
                <a:latin typeface="Times New Roman"/>
                <a:cs typeface="Times New Roman"/>
              </a:rPr>
              <a:t>e</a:t>
            </a:r>
            <a:r>
              <a:rPr sz="3200" spc="135" dirty="0">
                <a:latin typeface="Times New Roman"/>
                <a:cs typeface="Times New Roman"/>
              </a:rPr>
              <a:t>,</a:t>
            </a:r>
            <a:r>
              <a:rPr sz="3200" spc="-204" dirty="0">
                <a:latin typeface="Times New Roman"/>
                <a:cs typeface="Times New Roman"/>
              </a:rPr>
              <a:t> </a:t>
            </a:r>
            <a:r>
              <a:rPr sz="3200" spc="-229" dirty="0">
                <a:latin typeface="Times New Roman"/>
                <a:cs typeface="Times New Roman"/>
              </a:rPr>
              <a:t>wh</a:t>
            </a:r>
            <a:r>
              <a:rPr sz="3200" spc="-200" dirty="0">
                <a:latin typeface="Times New Roman"/>
                <a:cs typeface="Times New Roman"/>
              </a:rPr>
              <a:t>a</a:t>
            </a:r>
            <a:r>
              <a:rPr sz="3200" spc="45" dirty="0">
                <a:latin typeface="Times New Roman"/>
                <a:cs typeface="Times New Roman"/>
              </a:rPr>
              <a:t>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0" dirty="0">
                <a:latin typeface="Times New Roman"/>
                <a:cs typeface="Times New Roman"/>
              </a:rPr>
              <a:t>is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Times New Roman"/>
                <a:cs typeface="Times New Roman"/>
              </a:rPr>
              <a:t>t</a:t>
            </a:r>
            <a:r>
              <a:rPr sz="3200" spc="114" dirty="0">
                <a:latin typeface="Times New Roman"/>
                <a:cs typeface="Times New Roman"/>
              </a:rPr>
              <a:t>r</a:t>
            </a:r>
            <a:r>
              <a:rPr sz="3200" spc="-140" dirty="0">
                <a:latin typeface="Times New Roman"/>
                <a:cs typeface="Times New Roman"/>
              </a:rPr>
              <a:t>u</a:t>
            </a:r>
            <a:r>
              <a:rPr sz="3200" spc="-120" dirty="0">
                <a:latin typeface="Times New Roman"/>
                <a:cs typeface="Times New Roman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Times New Roman"/>
                <a:cs typeface="Times New Roman"/>
              </a:rPr>
              <a:t>t</a:t>
            </a:r>
            <a:r>
              <a:rPr sz="3200" spc="-65" dirty="0">
                <a:latin typeface="Times New Roman"/>
                <a:cs typeface="Times New Roman"/>
              </a:rPr>
              <a:t>i</a:t>
            </a:r>
            <a:r>
              <a:rPr sz="3200" spc="-200" dirty="0">
                <a:latin typeface="Times New Roman"/>
                <a:cs typeface="Times New Roman"/>
              </a:rPr>
              <a:t>m</a:t>
            </a:r>
            <a:r>
              <a:rPr sz="3200" spc="-114" dirty="0">
                <a:latin typeface="Times New Roman"/>
                <a:cs typeface="Times New Roman"/>
              </a:rPr>
              <a:t>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25" dirty="0">
                <a:latin typeface="Times New Roman"/>
                <a:cs typeface="Times New Roman"/>
              </a:rPr>
              <a:t>o</a:t>
            </a:r>
            <a:r>
              <a:rPr sz="3200" spc="-150" dirty="0">
                <a:latin typeface="Times New Roman"/>
                <a:cs typeface="Times New Roman"/>
              </a:rPr>
              <a:t>f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Times New Roman"/>
                <a:cs typeface="Times New Roman"/>
              </a:rPr>
              <a:t>t</a:t>
            </a:r>
            <a:r>
              <a:rPr sz="3200" spc="-125" dirty="0">
                <a:latin typeface="Times New Roman"/>
                <a:cs typeface="Times New Roman"/>
              </a:rPr>
              <a:t>he  </a:t>
            </a:r>
            <a:r>
              <a:rPr sz="3200" spc="-140" dirty="0">
                <a:latin typeface="Times New Roman"/>
                <a:cs typeface="Times New Roman"/>
              </a:rPr>
              <a:t>project?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155"/>
              </a:spcBef>
              <a:buClr>
                <a:srgbClr val="0E6EC5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90" dirty="0">
                <a:latin typeface="Times New Roman"/>
                <a:cs typeface="Times New Roman"/>
              </a:rPr>
              <a:t>Estim</a:t>
            </a:r>
            <a:r>
              <a:rPr sz="3200" spc="-210" dirty="0">
                <a:latin typeface="Times New Roman"/>
                <a:cs typeface="Times New Roman"/>
              </a:rPr>
              <a:t>a</a:t>
            </a:r>
            <a:r>
              <a:rPr sz="3200" spc="-40" dirty="0">
                <a:latin typeface="Times New Roman"/>
                <a:cs typeface="Times New Roman"/>
              </a:rPr>
              <a:t>te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80" dirty="0">
                <a:latin typeface="Times New Roman"/>
                <a:cs typeface="Times New Roman"/>
              </a:rPr>
              <a:t>a</a:t>
            </a:r>
            <a:r>
              <a:rPr sz="3200" spc="45" dirty="0">
                <a:latin typeface="Times New Roman"/>
                <a:cs typeface="Times New Roman"/>
              </a:rPr>
              <a:t>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70" dirty="0">
                <a:latin typeface="Times New Roman"/>
                <a:cs typeface="Times New Roman"/>
              </a:rPr>
              <a:t>Comp</a:t>
            </a:r>
            <a:r>
              <a:rPr sz="3200" spc="-90" dirty="0">
                <a:latin typeface="Times New Roman"/>
                <a:cs typeface="Times New Roman"/>
              </a:rPr>
              <a:t>l</a:t>
            </a:r>
            <a:r>
              <a:rPr sz="3200" spc="-65" dirty="0">
                <a:latin typeface="Times New Roman"/>
                <a:cs typeface="Times New Roman"/>
              </a:rPr>
              <a:t>ete</a:t>
            </a:r>
            <a:endParaRPr sz="32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15"/>
              </a:spcBef>
            </a:pPr>
            <a:r>
              <a:rPr sz="3200" spc="330" dirty="0">
                <a:latin typeface="Times New Roman"/>
                <a:cs typeface="Times New Roman"/>
              </a:rPr>
              <a:t>=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Times New Roman"/>
                <a:cs typeface="Times New Roman"/>
              </a:rPr>
              <a:t>O</a:t>
            </a:r>
            <a:r>
              <a:rPr sz="3200" spc="90" dirty="0">
                <a:latin typeface="Times New Roman"/>
                <a:cs typeface="Times New Roman"/>
              </a:rPr>
              <a:t>r</a:t>
            </a:r>
            <a:r>
              <a:rPr sz="3200" spc="-150" dirty="0">
                <a:latin typeface="Times New Roman"/>
                <a:cs typeface="Times New Roman"/>
              </a:rPr>
              <a:t>i</a:t>
            </a:r>
            <a:r>
              <a:rPr sz="3200" spc="-225" dirty="0">
                <a:latin typeface="Times New Roman"/>
                <a:cs typeface="Times New Roman"/>
              </a:rPr>
              <a:t>g</a:t>
            </a:r>
            <a:r>
              <a:rPr sz="3200" spc="-165" dirty="0">
                <a:latin typeface="Times New Roman"/>
                <a:cs typeface="Times New Roman"/>
              </a:rPr>
              <a:t>inal</a:t>
            </a:r>
            <a:r>
              <a:rPr sz="3200" spc="-445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Time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Times New Roman"/>
                <a:cs typeface="Times New Roman"/>
              </a:rPr>
              <a:t>Estim</a:t>
            </a:r>
            <a:r>
              <a:rPr sz="3200" spc="-215" dirty="0">
                <a:latin typeface="Times New Roman"/>
                <a:cs typeface="Times New Roman"/>
              </a:rPr>
              <a:t>a</a:t>
            </a:r>
            <a:r>
              <a:rPr sz="3200" spc="-40" dirty="0">
                <a:latin typeface="Times New Roman"/>
                <a:cs typeface="Times New Roman"/>
              </a:rPr>
              <a:t>te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710" dirty="0">
                <a:latin typeface="Times New Roman"/>
                <a:cs typeface="Times New Roman"/>
              </a:rPr>
              <a:t>/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Times New Roman"/>
                <a:cs typeface="Times New Roman"/>
              </a:rPr>
              <a:t>SPI</a:t>
            </a:r>
            <a:endParaRPr sz="32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25"/>
              </a:spcBef>
            </a:pPr>
            <a:r>
              <a:rPr sz="3200" spc="330" dirty="0">
                <a:latin typeface="Times New Roman"/>
                <a:cs typeface="Times New Roman"/>
              </a:rPr>
              <a:t>=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9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70" dirty="0">
                <a:latin typeface="Times New Roman"/>
                <a:cs typeface="Times New Roman"/>
              </a:rPr>
              <a:t>mo</a:t>
            </a:r>
            <a:r>
              <a:rPr sz="3200" spc="-145" dirty="0">
                <a:latin typeface="Times New Roman"/>
                <a:cs typeface="Times New Roman"/>
              </a:rPr>
              <a:t>n</a:t>
            </a:r>
            <a:r>
              <a:rPr sz="3200" spc="-135" dirty="0">
                <a:latin typeface="Times New Roman"/>
                <a:cs typeface="Times New Roman"/>
              </a:rPr>
              <a:t>ths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710" dirty="0">
                <a:latin typeface="Times New Roman"/>
                <a:cs typeface="Times New Roman"/>
              </a:rPr>
              <a:t>/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Times New Roman"/>
                <a:cs typeface="Times New Roman"/>
              </a:rPr>
              <a:t>0.67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330" dirty="0">
                <a:latin typeface="Times New Roman"/>
                <a:cs typeface="Times New Roman"/>
              </a:rPr>
              <a:t>=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13</a:t>
            </a:r>
            <a:r>
              <a:rPr sz="32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32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320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32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months</a:t>
            </a:r>
            <a:endParaRPr sz="3200">
              <a:latin typeface="Times New Roman"/>
              <a:cs typeface="Times New Roman"/>
            </a:endParaRPr>
          </a:p>
          <a:p>
            <a:pPr marL="287020" indent="-274320">
              <a:lnSpc>
                <a:spcPts val="3650"/>
              </a:lnSpc>
              <a:spcBef>
                <a:spcPts val="215"/>
              </a:spcBef>
              <a:buClr>
                <a:srgbClr val="0E6EC5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60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Times New Roman"/>
                <a:cs typeface="Times New Roman"/>
              </a:rPr>
              <a:t>project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will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be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Times New Roman"/>
                <a:cs typeface="Times New Roman"/>
              </a:rPr>
              <a:t>completed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45" dirty="0">
                <a:latin typeface="Times New Roman"/>
                <a:cs typeface="Times New Roman"/>
              </a:rPr>
              <a:t>by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the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Times New Roman"/>
                <a:cs typeface="Times New Roman"/>
              </a:rPr>
              <a:t>end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90" dirty="0">
                <a:latin typeface="Times New Roman"/>
                <a:cs typeface="Times New Roman"/>
              </a:rPr>
              <a:t>of</a:t>
            </a:r>
            <a:endParaRPr sz="3200">
              <a:latin typeface="Times New Roman"/>
              <a:cs typeface="Times New Roman"/>
            </a:endParaRPr>
          </a:p>
          <a:p>
            <a:pPr marL="286385">
              <a:lnSpc>
                <a:spcPts val="3650"/>
              </a:lnSpc>
            </a:pPr>
            <a:r>
              <a:rPr sz="3200" spc="-85" dirty="0">
                <a:latin typeface="Times New Roman"/>
                <a:cs typeface="Times New Roman"/>
              </a:rPr>
              <a:t>13.34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Times New Roman"/>
                <a:cs typeface="Times New Roman"/>
              </a:rPr>
              <a:t>months.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4540" y="498094"/>
            <a:ext cx="8002905" cy="3930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00" marR="706755">
              <a:lnSpc>
                <a:spcPct val="100000"/>
              </a:lnSpc>
              <a:spcBef>
                <a:spcPts val="105"/>
              </a:spcBef>
            </a:pPr>
            <a:r>
              <a:rPr sz="3200" spc="-15" dirty="0">
                <a:solidFill>
                  <a:srgbClr val="17406C"/>
                </a:solidFill>
                <a:latin typeface="Franklin Gothic Medium"/>
                <a:cs typeface="Franklin Gothic Medium"/>
              </a:rPr>
              <a:t>Establish</a:t>
            </a:r>
            <a:r>
              <a:rPr sz="3200" spc="-5" dirty="0">
                <a:solidFill>
                  <a:srgbClr val="17406C"/>
                </a:solidFill>
                <a:latin typeface="Franklin Gothic Medium"/>
                <a:cs typeface="Franklin Gothic Medium"/>
              </a:rPr>
              <a:t> </a:t>
            </a:r>
            <a:r>
              <a:rPr sz="3200" spc="-30" dirty="0">
                <a:solidFill>
                  <a:srgbClr val="17406C"/>
                </a:solidFill>
                <a:latin typeface="Franklin Gothic Medium"/>
                <a:cs typeface="Franklin Gothic Medium"/>
              </a:rPr>
              <a:t>Ranges</a:t>
            </a:r>
            <a:r>
              <a:rPr sz="3200" spc="-25" dirty="0">
                <a:solidFill>
                  <a:srgbClr val="17406C"/>
                </a:solidFill>
                <a:latin typeface="Franklin Gothic Medium"/>
                <a:cs typeface="Franklin Gothic Medium"/>
              </a:rPr>
              <a:t> </a:t>
            </a:r>
            <a:r>
              <a:rPr sz="3200" spc="-65" dirty="0">
                <a:solidFill>
                  <a:srgbClr val="17406C"/>
                </a:solidFill>
                <a:latin typeface="Franklin Gothic Medium"/>
                <a:cs typeface="Franklin Gothic Medium"/>
              </a:rPr>
              <a:t>to</a:t>
            </a:r>
            <a:r>
              <a:rPr sz="3200" dirty="0">
                <a:solidFill>
                  <a:srgbClr val="17406C"/>
                </a:solidFill>
                <a:latin typeface="Franklin Gothic Medium"/>
                <a:cs typeface="Franklin Gothic Medium"/>
              </a:rPr>
              <a:t> </a:t>
            </a:r>
            <a:r>
              <a:rPr sz="3200" spc="-10" dirty="0">
                <a:solidFill>
                  <a:srgbClr val="17406C"/>
                </a:solidFill>
                <a:latin typeface="Franklin Gothic Medium"/>
                <a:cs typeface="Franklin Gothic Medium"/>
              </a:rPr>
              <a:t>Guide</a:t>
            </a:r>
            <a:r>
              <a:rPr sz="3200" spc="-15" dirty="0">
                <a:solidFill>
                  <a:srgbClr val="17406C"/>
                </a:solidFill>
                <a:latin typeface="Franklin Gothic Medium"/>
                <a:cs typeface="Franklin Gothic Medium"/>
              </a:rPr>
              <a:t> </a:t>
            </a:r>
            <a:r>
              <a:rPr sz="3200" spc="-45" dirty="0">
                <a:solidFill>
                  <a:srgbClr val="17406C"/>
                </a:solidFill>
                <a:latin typeface="Franklin Gothic Medium"/>
                <a:cs typeface="Franklin Gothic Medium"/>
              </a:rPr>
              <a:t>Traffic</a:t>
            </a:r>
            <a:r>
              <a:rPr sz="3200" spc="-40" dirty="0">
                <a:solidFill>
                  <a:srgbClr val="17406C"/>
                </a:solidFill>
                <a:latin typeface="Franklin Gothic Medium"/>
                <a:cs typeface="Franklin Gothic Medium"/>
              </a:rPr>
              <a:t> </a:t>
            </a:r>
            <a:r>
              <a:rPr sz="3200" spc="-45" dirty="0">
                <a:solidFill>
                  <a:srgbClr val="17406C"/>
                </a:solidFill>
                <a:latin typeface="Franklin Gothic Medium"/>
                <a:cs typeface="Franklin Gothic Medium"/>
              </a:rPr>
              <a:t>Light </a:t>
            </a:r>
            <a:r>
              <a:rPr sz="3200" spc="-785" dirty="0">
                <a:solidFill>
                  <a:srgbClr val="17406C"/>
                </a:solidFill>
                <a:latin typeface="Franklin Gothic Medium"/>
                <a:cs typeface="Franklin Gothic Medium"/>
              </a:rPr>
              <a:t> </a:t>
            </a:r>
            <a:r>
              <a:rPr sz="3200" spc="-20" dirty="0">
                <a:solidFill>
                  <a:srgbClr val="17406C"/>
                </a:solidFill>
                <a:latin typeface="Franklin Gothic Medium"/>
                <a:cs typeface="Franklin Gothic Medium"/>
              </a:rPr>
              <a:t>Status</a:t>
            </a:r>
            <a:endParaRPr sz="32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450">
              <a:latin typeface="Franklin Gothic Medium"/>
              <a:cs typeface="Franklin Gothic Medium"/>
            </a:endParaRPr>
          </a:p>
          <a:p>
            <a:pPr marL="287020" indent="-274955">
              <a:lnSpc>
                <a:spcPct val="100000"/>
              </a:lnSpc>
              <a:buClr>
                <a:srgbClr val="0E6EC5"/>
              </a:buClr>
              <a:buSzPct val="83928"/>
              <a:buFont typeface="Segoe UI Symbol"/>
              <a:buChar char="⚫"/>
              <a:tabLst>
                <a:tab pos="287655" algn="l"/>
              </a:tabLst>
            </a:pPr>
            <a:r>
              <a:rPr sz="2800" spc="-185" dirty="0">
                <a:latin typeface="Times New Roman"/>
                <a:cs typeface="Times New Roman"/>
              </a:rPr>
              <a:t>Traffic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light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status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is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useful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in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85" dirty="0">
                <a:latin typeface="Times New Roman"/>
                <a:cs typeface="Times New Roman"/>
              </a:rPr>
              <a:t>conveying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overall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project’s</a:t>
            </a:r>
            <a:endParaRPr sz="280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2800" spc="-120" dirty="0">
                <a:latin typeface="Times New Roman"/>
                <a:cs typeface="Times New Roman"/>
              </a:rPr>
              <a:t>st</a:t>
            </a:r>
            <a:r>
              <a:rPr sz="2800" spc="-190" dirty="0">
                <a:latin typeface="Times New Roman"/>
                <a:cs typeface="Times New Roman"/>
              </a:rPr>
              <a:t>a</a:t>
            </a:r>
            <a:r>
              <a:rPr sz="2800" spc="-100" dirty="0">
                <a:latin typeface="Times New Roman"/>
                <a:cs typeface="Times New Roman"/>
              </a:rPr>
              <a:t>tus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w</a:t>
            </a:r>
            <a:r>
              <a:rPr sz="2800" spc="-95" dirty="0">
                <a:latin typeface="Times New Roman"/>
                <a:cs typeface="Times New Roman"/>
              </a:rPr>
              <a:t>ith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one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color</a:t>
            </a:r>
            <a:endParaRPr sz="2800">
              <a:latin typeface="Times New Roman"/>
              <a:cs typeface="Times New Roman"/>
            </a:endParaRPr>
          </a:p>
          <a:p>
            <a:pPr marL="287020" marR="5080" indent="-274955">
              <a:lnSpc>
                <a:spcPct val="100000"/>
              </a:lnSpc>
              <a:spcBef>
                <a:spcPts val="605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287655" algn="l"/>
              </a:tabLst>
            </a:pPr>
            <a:r>
              <a:rPr sz="2800" spc="-170" dirty="0">
                <a:latin typeface="Times New Roman"/>
                <a:cs typeface="Times New Roman"/>
              </a:rPr>
              <a:t>Establish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objective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54" dirty="0">
                <a:latin typeface="Times New Roman"/>
                <a:cs typeface="Times New Roman"/>
              </a:rPr>
              <a:t>SPI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CPI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ranges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determine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true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project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color.</a:t>
            </a:r>
            <a:endParaRPr sz="280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287655" algn="l"/>
              </a:tabLst>
            </a:pPr>
            <a:r>
              <a:rPr sz="2800" spc="-515" dirty="0">
                <a:latin typeface="Times New Roman"/>
                <a:cs typeface="Times New Roman"/>
              </a:rPr>
              <a:t>A</a:t>
            </a:r>
            <a:r>
              <a:rPr sz="2800" spc="-300" dirty="0">
                <a:latin typeface="Times New Roman"/>
                <a:cs typeface="Times New Roman"/>
              </a:rPr>
              <a:t>v</a:t>
            </a:r>
            <a:r>
              <a:rPr sz="2800" spc="-130" dirty="0">
                <a:latin typeface="Times New Roman"/>
                <a:cs typeface="Times New Roman"/>
              </a:rPr>
              <a:t>erage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C</a:t>
            </a:r>
            <a:r>
              <a:rPr sz="2800" spc="-185" dirty="0">
                <a:latin typeface="Times New Roman"/>
                <a:cs typeface="Times New Roman"/>
              </a:rPr>
              <a:t>PI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459" dirty="0">
                <a:latin typeface="Times New Roman"/>
                <a:cs typeface="Times New Roman"/>
              </a:rPr>
              <a:t>&amp;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280" dirty="0">
                <a:latin typeface="Times New Roman"/>
                <a:cs typeface="Times New Roman"/>
              </a:rPr>
              <a:t>S</a:t>
            </a:r>
            <a:r>
              <a:rPr sz="2800" spc="-275" dirty="0">
                <a:latin typeface="Times New Roman"/>
                <a:cs typeface="Times New Roman"/>
              </a:rPr>
              <a:t>P</a:t>
            </a:r>
            <a:r>
              <a:rPr sz="2800" spc="-210" dirty="0">
                <a:latin typeface="Times New Roman"/>
                <a:cs typeface="Times New Roman"/>
              </a:rPr>
              <a:t>I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i.</a:t>
            </a:r>
            <a:r>
              <a:rPr sz="2800" spc="-120" dirty="0">
                <a:latin typeface="Times New Roman"/>
                <a:cs typeface="Times New Roman"/>
              </a:rPr>
              <a:t>e</a:t>
            </a:r>
            <a:r>
              <a:rPr sz="2800" spc="114" dirty="0">
                <a:latin typeface="Times New Roman"/>
                <a:cs typeface="Times New Roman"/>
              </a:rPr>
              <a:t>.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(CPI+SP</a:t>
            </a:r>
            <a:r>
              <a:rPr sz="2800" spc="-85" dirty="0">
                <a:latin typeface="Times New Roman"/>
                <a:cs typeface="Times New Roman"/>
              </a:rPr>
              <a:t>I</a:t>
            </a:r>
            <a:r>
              <a:rPr sz="2800" spc="145" dirty="0">
                <a:latin typeface="Times New Roman"/>
                <a:cs typeface="Times New Roman"/>
              </a:rPr>
              <a:t>)/2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6837" y="4795837"/>
            <a:ext cx="5800725" cy="1910080"/>
            <a:chOff x="1366837" y="4795837"/>
            <a:chExt cx="5800725" cy="1910080"/>
          </a:xfrm>
        </p:grpSpPr>
        <p:sp>
          <p:nvSpPr>
            <p:cNvPr id="5" name="object 5"/>
            <p:cNvSpPr/>
            <p:nvPr/>
          </p:nvSpPr>
          <p:spPr>
            <a:xfrm>
              <a:off x="1371600" y="4800600"/>
              <a:ext cx="5791200" cy="1900555"/>
            </a:xfrm>
            <a:custGeom>
              <a:avLst/>
              <a:gdLst/>
              <a:ahLst/>
              <a:cxnLst/>
              <a:rect l="l" t="t" r="r" b="b"/>
              <a:pathLst>
                <a:path w="5791200" h="1900554">
                  <a:moveTo>
                    <a:pt x="5791200" y="0"/>
                  </a:moveTo>
                  <a:lnTo>
                    <a:pt x="0" y="0"/>
                  </a:lnTo>
                  <a:lnTo>
                    <a:pt x="0" y="1900427"/>
                  </a:lnTo>
                  <a:lnTo>
                    <a:pt x="5791200" y="1900427"/>
                  </a:lnTo>
                  <a:lnTo>
                    <a:pt x="5791200" y="0"/>
                  </a:lnTo>
                  <a:close/>
                </a:path>
              </a:pathLst>
            </a:custGeom>
            <a:solidFill>
              <a:srgbClr val="0C1F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600" y="4800600"/>
              <a:ext cx="5791200" cy="1900555"/>
            </a:xfrm>
            <a:custGeom>
              <a:avLst/>
              <a:gdLst/>
              <a:ahLst/>
              <a:cxnLst/>
              <a:rect l="l" t="t" r="r" b="b"/>
              <a:pathLst>
                <a:path w="5791200" h="1900554">
                  <a:moveTo>
                    <a:pt x="0" y="1900427"/>
                  </a:moveTo>
                  <a:lnTo>
                    <a:pt x="5791200" y="1900427"/>
                  </a:lnTo>
                  <a:lnTo>
                    <a:pt x="5791200" y="0"/>
                  </a:lnTo>
                  <a:lnTo>
                    <a:pt x="0" y="0"/>
                  </a:lnTo>
                  <a:lnTo>
                    <a:pt x="0" y="190042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07794" y="4770577"/>
            <a:ext cx="113855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spc="-135" dirty="0">
                <a:solidFill>
                  <a:srgbClr val="00AF50"/>
                </a:solidFill>
                <a:latin typeface="Times New Roman"/>
                <a:cs typeface="Times New Roman"/>
              </a:rPr>
              <a:t>Green </a:t>
            </a:r>
            <a:r>
              <a:rPr sz="3600" spc="-8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600" spc="-975" dirty="0">
                <a:solidFill>
                  <a:srgbClr val="FFFF00"/>
                </a:solidFill>
                <a:latin typeface="Times New Roman"/>
                <a:cs typeface="Times New Roman"/>
              </a:rPr>
              <a:t>Y</a:t>
            </a:r>
            <a:r>
              <a:rPr sz="3600" spc="-140" dirty="0">
                <a:solidFill>
                  <a:srgbClr val="FFFF00"/>
                </a:solidFill>
                <a:latin typeface="Times New Roman"/>
                <a:cs typeface="Times New Roman"/>
              </a:rPr>
              <a:t>ell</a:t>
            </a:r>
            <a:r>
              <a:rPr sz="3600" spc="-270" dirty="0">
                <a:solidFill>
                  <a:srgbClr val="FFFF00"/>
                </a:solidFill>
                <a:latin typeface="Times New Roman"/>
                <a:cs typeface="Times New Roman"/>
              </a:rPr>
              <a:t>o</a:t>
            </a:r>
            <a:r>
              <a:rPr sz="3600" spc="-114" dirty="0">
                <a:solidFill>
                  <a:srgbClr val="FFFF00"/>
                </a:solidFill>
                <a:latin typeface="Times New Roman"/>
                <a:cs typeface="Times New Roman"/>
              </a:rPr>
              <a:t>w  </a:t>
            </a:r>
            <a:r>
              <a:rPr sz="3600" spc="-190" dirty="0">
                <a:solidFill>
                  <a:srgbClr val="FF0000"/>
                </a:solidFill>
                <a:latin typeface="Times New Roman"/>
                <a:cs typeface="Times New Roman"/>
              </a:rPr>
              <a:t>Red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9775" y="4770577"/>
            <a:ext cx="30505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00AF50"/>
                </a:solidFill>
                <a:latin typeface="Times New Roman"/>
                <a:cs typeface="Times New Roman"/>
              </a:rPr>
              <a:t>[1.0</a:t>
            </a:r>
            <a:r>
              <a:rPr sz="3600" spc="-1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600" spc="-75" dirty="0">
                <a:solidFill>
                  <a:srgbClr val="00AF50"/>
                </a:solidFill>
                <a:latin typeface="Times New Roman"/>
                <a:cs typeface="Times New Roman"/>
              </a:rPr>
              <a:t>-</a:t>
            </a:r>
            <a:r>
              <a:rPr sz="3600" spc="-10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600" spc="-120" dirty="0">
                <a:solidFill>
                  <a:srgbClr val="00AF50"/>
                </a:solidFill>
                <a:latin typeface="Times New Roman"/>
                <a:cs typeface="Times New Roman"/>
              </a:rPr>
              <a:t>0.95]</a:t>
            </a:r>
            <a:endParaRPr sz="3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3600" spc="-114" dirty="0">
                <a:solidFill>
                  <a:srgbClr val="FFFF00"/>
                </a:solidFill>
                <a:latin typeface="Times New Roman"/>
                <a:cs typeface="Times New Roman"/>
              </a:rPr>
              <a:t>[0.94</a:t>
            </a:r>
            <a:r>
              <a:rPr sz="3600" spc="-9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spc="-75" dirty="0">
                <a:solidFill>
                  <a:srgbClr val="FFFF00"/>
                </a:solidFill>
                <a:latin typeface="Times New Roman"/>
                <a:cs typeface="Times New Roman"/>
              </a:rPr>
              <a:t>-</a:t>
            </a:r>
            <a:r>
              <a:rPr sz="3600" spc="-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spc="-114" dirty="0">
                <a:solidFill>
                  <a:srgbClr val="FFFF00"/>
                </a:solidFill>
                <a:latin typeface="Times New Roman"/>
                <a:cs typeface="Times New Roman"/>
              </a:rPr>
              <a:t>0.85]</a:t>
            </a:r>
            <a:endParaRPr sz="36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2260600" algn="l"/>
              </a:tabLst>
            </a:pPr>
            <a:r>
              <a:rPr sz="3600" spc="-114" dirty="0">
                <a:solidFill>
                  <a:srgbClr val="FF0000"/>
                </a:solidFill>
                <a:latin typeface="Times New Roman"/>
                <a:cs typeface="Times New Roman"/>
              </a:rPr>
              <a:t>[0.84</a:t>
            </a:r>
            <a:r>
              <a:rPr sz="36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75" dirty="0">
                <a:solidFill>
                  <a:srgbClr val="FF0000"/>
                </a:solidFill>
                <a:latin typeface="Times New Roman"/>
                <a:cs typeface="Times New Roman"/>
              </a:rPr>
              <a:t>-	</a:t>
            </a:r>
            <a:r>
              <a:rPr sz="3600" spc="-220" dirty="0">
                <a:solidFill>
                  <a:srgbClr val="FF0000"/>
                </a:solidFill>
                <a:latin typeface="Times New Roman"/>
                <a:cs typeface="Times New Roman"/>
              </a:rPr>
              <a:t>0]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56971"/>
            <a:ext cx="1104900" cy="1900427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6808343" y="4876800"/>
            <a:ext cx="456565" cy="1338580"/>
          </a:xfrm>
          <a:custGeom>
            <a:avLst/>
            <a:gdLst/>
            <a:ahLst/>
            <a:cxnLst/>
            <a:rect l="l" t="t" r="r" b="b"/>
            <a:pathLst>
              <a:path w="456565" h="1338579">
                <a:moveTo>
                  <a:pt x="456310" y="0"/>
                </a:moveTo>
                <a:lnTo>
                  <a:pt x="456310" y="381000"/>
                </a:lnTo>
              </a:path>
              <a:path w="456565" h="1338579">
                <a:moveTo>
                  <a:pt x="456310" y="71374"/>
                </a:moveTo>
                <a:lnTo>
                  <a:pt x="0" y="428625"/>
                </a:lnTo>
              </a:path>
              <a:path w="456565" h="1338579">
                <a:moveTo>
                  <a:pt x="456310" y="457200"/>
                </a:moveTo>
                <a:lnTo>
                  <a:pt x="456310" y="838200"/>
                </a:lnTo>
              </a:path>
              <a:path w="456565" h="1338579">
                <a:moveTo>
                  <a:pt x="456310" y="528574"/>
                </a:moveTo>
                <a:lnTo>
                  <a:pt x="0" y="885825"/>
                </a:lnTo>
              </a:path>
              <a:path w="456565" h="1338579">
                <a:moveTo>
                  <a:pt x="456310" y="909828"/>
                </a:moveTo>
                <a:lnTo>
                  <a:pt x="456310" y="1290828"/>
                </a:lnTo>
              </a:path>
              <a:path w="456565" h="1338579">
                <a:moveTo>
                  <a:pt x="456310" y="981265"/>
                </a:moveTo>
                <a:lnTo>
                  <a:pt x="0" y="1338453"/>
                </a:lnTo>
              </a:path>
            </a:pathLst>
          </a:custGeom>
          <a:ln w="9144">
            <a:solidFill>
              <a:srgbClr val="58A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91400" y="4876800"/>
            <a:ext cx="1521460" cy="381000"/>
          </a:xfrm>
          <a:prstGeom prst="rect">
            <a:avLst/>
          </a:prstGeom>
          <a:solidFill>
            <a:srgbClr val="00AF50"/>
          </a:solidFill>
          <a:ln w="9144">
            <a:solidFill>
              <a:srgbClr val="58AAF1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Tahoma"/>
                <a:cs typeface="Tahoma"/>
              </a:rPr>
              <a:t>Good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7391400" y="5334000"/>
            <a:ext cx="1521460" cy="381000"/>
          </a:xfrm>
          <a:prstGeom prst="rect">
            <a:avLst/>
          </a:prstGeom>
          <a:solidFill>
            <a:srgbClr val="FFFF00"/>
          </a:solidFill>
          <a:ln w="9144">
            <a:solidFill>
              <a:srgbClr val="58AAF1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9"/>
              </a:spcBef>
            </a:pPr>
            <a:r>
              <a:rPr sz="1800" spc="-15" dirty="0">
                <a:latin typeface="Tahoma"/>
                <a:cs typeface="Tahoma"/>
              </a:rPr>
              <a:t>Warning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91400" y="5786628"/>
            <a:ext cx="1521460" cy="381000"/>
          </a:xfrm>
          <a:prstGeom prst="rect">
            <a:avLst/>
          </a:prstGeom>
          <a:solidFill>
            <a:srgbClr val="FF0000"/>
          </a:solidFill>
          <a:ln w="9144">
            <a:solidFill>
              <a:srgbClr val="58AAF1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Tahoma"/>
                <a:cs typeface="Tahoma"/>
              </a:rPr>
              <a:t>Bad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61617" y="1133404"/>
            <a:ext cx="6367780" cy="3055620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2025"/>
              </a:spcBef>
              <a:buClr>
                <a:srgbClr val="0E6EC5"/>
              </a:buClr>
              <a:buSzPct val="84375"/>
              <a:buFont typeface="Segoe UI Symbol"/>
              <a:buChar char="⚫"/>
              <a:tabLst>
                <a:tab pos="287020" algn="l"/>
              </a:tabLst>
            </a:pPr>
            <a:r>
              <a:rPr sz="3200" spc="-170" dirty="0">
                <a:latin typeface="Times New Roman"/>
                <a:cs typeface="Times New Roman"/>
              </a:rPr>
              <a:t>Th</a:t>
            </a:r>
            <a:r>
              <a:rPr sz="3200" spc="-150" dirty="0">
                <a:latin typeface="Times New Roman"/>
                <a:cs typeface="Times New Roman"/>
              </a:rPr>
              <a:t>e</a:t>
            </a:r>
            <a:r>
              <a:rPr sz="3200" spc="-5" dirty="0">
                <a:latin typeface="Times New Roman"/>
                <a:cs typeface="Times New Roman"/>
              </a:rPr>
              <a:t>r</a:t>
            </a:r>
            <a:r>
              <a:rPr sz="3200" spc="-204" dirty="0">
                <a:latin typeface="Times New Roman"/>
                <a:cs typeface="Times New Roman"/>
              </a:rPr>
              <a:t>e</a:t>
            </a:r>
            <a:r>
              <a:rPr sz="3200" spc="-170" dirty="0">
                <a:latin typeface="Times New Roman"/>
                <a:cs typeface="Times New Roman"/>
              </a:rPr>
              <a:t>f</a:t>
            </a:r>
            <a:r>
              <a:rPr sz="3200" spc="-60" dirty="0">
                <a:latin typeface="Times New Roman"/>
                <a:cs typeface="Times New Roman"/>
              </a:rPr>
              <a:t>o</a:t>
            </a:r>
            <a:r>
              <a:rPr sz="3200" spc="-80" dirty="0">
                <a:latin typeface="Times New Roman"/>
                <a:cs typeface="Times New Roman"/>
              </a:rPr>
              <a:t>r</a:t>
            </a:r>
            <a:r>
              <a:rPr sz="3200" spc="-190" dirty="0">
                <a:latin typeface="Times New Roman"/>
                <a:cs typeface="Times New Roman"/>
              </a:rPr>
              <a:t>e</a:t>
            </a:r>
            <a:r>
              <a:rPr sz="3200" spc="135" dirty="0">
                <a:latin typeface="Times New Roman"/>
                <a:cs typeface="Times New Roman"/>
              </a:rPr>
              <a:t>,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Times New Roman"/>
                <a:cs typeface="Times New Roman"/>
              </a:rPr>
              <a:t>f</a:t>
            </a:r>
            <a:r>
              <a:rPr sz="3200" spc="-229" dirty="0">
                <a:latin typeface="Times New Roman"/>
                <a:cs typeface="Times New Roman"/>
              </a:rPr>
              <a:t>o</a:t>
            </a:r>
            <a:r>
              <a:rPr sz="3200" spc="35" dirty="0">
                <a:latin typeface="Times New Roman"/>
                <a:cs typeface="Times New Roman"/>
              </a:rPr>
              <a:t>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Times New Roman"/>
                <a:cs typeface="Times New Roman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85" dirty="0">
                <a:latin typeface="Times New Roman"/>
                <a:cs typeface="Times New Roman"/>
              </a:rPr>
              <a:t>ab</a:t>
            </a:r>
            <a:r>
              <a:rPr sz="3200" spc="-295" dirty="0">
                <a:latin typeface="Times New Roman"/>
                <a:cs typeface="Times New Roman"/>
              </a:rPr>
              <a:t>o</a:t>
            </a:r>
            <a:r>
              <a:rPr sz="3200" spc="-330" dirty="0">
                <a:latin typeface="Times New Roman"/>
                <a:cs typeface="Times New Roman"/>
              </a:rPr>
              <a:t>v</a:t>
            </a:r>
            <a:r>
              <a:rPr sz="3200" spc="-120" dirty="0">
                <a:latin typeface="Times New Roman"/>
                <a:cs typeface="Times New Roman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exampl</a:t>
            </a:r>
            <a:r>
              <a:rPr sz="3200" spc="-215" dirty="0">
                <a:latin typeface="Times New Roman"/>
                <a:cs typeface="Times New Roman"/>
              </a:rPr>
              <a:t>e</a:t>
            </a:r>
            <a:r>
              <a:rPr sz="3200" spc="135" dirty="0">
                <a:latin typeface="Times New Roman"/>
                <a:cs typeface="Times New Roman"/>
              </a:rPr>
              <a:t>,</a:t>
            </a:r>
            <a:r>
              <a:rPr sz="3200" spc="-204" dirty="0">
                <a:latin typeface="Times New Roman"/>
                <a:cs typeface="Times New Roman"/>
              </a:rPr>
              <a:t> </a:t>
            </a:r>
            <a:r>
              <a:rPr sz="3200" spc="-235" dirty="0">
                <a:latin typeface="Times New Roman"/>
                <a:cs typeface="Times New Roman"/>
              </a:rPr>
              <a:t>o</a:t>
            </a:r>
            <a:r>
              <a:rPr sz="3200" spc="-330" dirty="0">
                <a:latin typeface="Times New Roman"/>
                <a:cs typeface="Times New Roman"/>
              </a:rPr>
              <a:t>v</a:t>
            </a:r>
            <a:r>
              <a:rPr sz="3200" spc="-114" dirty="0">
                <a:latin typeface="Times New Roman"/>
                <a:cs typeface="Times New Roman"/>
              </a:rPr>
              <a:t>erall</a:t>
            </a:r>
            <a:endParaRPr sz="32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1920"/>
              </a:spcBef>
            </a:pPr>
            <a:r>
              <a:rPr sz="3200" spc="-60" dirty="0">
                <a:latin typeface="Times New Roman"/>
                <a:cs typeface="Times New Roman"/>
              </a:rPr>
              <a:t>p</a:t>
            </a:r>
            <a:r>
              <a:rPr sz="3200" spc="-80" dirty="0">
                <a:latin typeface="Times New Roman"/>
                <a:cs typeface="Times New Roman"/>
              </a:rPr>
              <a:t>r</a:t>
            </a:r>
            <a:r>
              <a:rPr sz="3200" spc="-130" dirty="0">
                <a:latin typeface="Times New Roman"/>
                <a:cs typeface="Times New Roman"/>
              </a:rPr>
              <a:t>oj</a:t>
            </a:r>
            <a:r>
              <a:rPr sz="3200" spc="-160" dirty="0">
                <a:latin typeface="Times New Roman"/>
                <a:cs typeface="Times New Roman"/>
              </a:rPr>
              <a:t>e</a:t>
            </a:r>
            <a:r>
              <a:rPr sz="3200" spc="-75" dirty="0">
                <a:latin typeface="Times New Roman"/>
                <a:cs typeface="Times New Roman"/>
              </a:rPr>
              <a:t>ct</a:t>
            </a:r>
            <a:r>
              <a:rPr sz="3200" spc="-420" dirty="0">
                <a:latin typeface="Times New Roman"/>
                <a:cs typeface="Times New Roman"/>
              </a:rPr>
              <a:t>’</a:t>
            </a:r>
            <a:r>
              <a:rPr sz="3200" spc="-245" dirty="0">
                <a:latin typeface="Times New Roman"/>
                <a:cs typeface="Times New Roman"/>
              </a:rPr>
              <a:t>s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40" dirty="0">
                <a:latin typeface="Times New Roman"/>
                <a:cs typeface="Times New Roman"/>
              </a:rPr>
              <a:t>traffic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Times New Roman"/>
                <a:cs typeface="Times New Roman"/>
              </a:rPr>
              <a:t>ligh</a:t>
            </a:r>
            <a:r>
              <a:rPr sz="3200" spc="-105" dirty="0">
                <a:latin typeface="Times New Roman"/>
                <a:cs typeface="Times New Roman"/>
              </a:rPr>
              <a:t>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Times New Roman"/>
                <a:cs typeface="Times New Roman"/>
              </a:rPr>
              <a:t>st</a:t>
            </a:r>
            <a:r>
              <a:rPr sz="3200" spc="-204" dirty="0">
                <a:latin typeface="Times New Roman"/>
                <a:cs typeface="Times New Roman"/>
              </a:rPr>
              <a:t>a</a:t>
            </a:r>
            <a:r>
              <a:rPr sz="3200" spc="-110" dirty="0">
                <a:latin typeface="Times New Roman"/>
                <a:cs typeface="Times New Roman"/>
              </a:rPr>
              <a:t>tus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00" dirty="0">
                <a:latin typeface="Times New Roman"/>
                <a:cs typeface="Times New Roman"/>
              </a:rPr>
              <a:t>is</a:t>
            </a:r>
            <a:endParaRPr sz="3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320"/>
              </a:spcBef>
            </a:pPr>
            <a:r>
              <a:rPr sz="3200" spc="330" dirty="0">
                <a:latin typeface="Times New Roman"/>
                <a:cs typeface="Times New Roman"/>
              </a:rPr>
              <a:t>=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(CPI+SPI)/2</a:t>
            </a:r>
            <a:endParaRPr sz="3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2330"/>
              </a:spcBef>
            </a:pPr>
            <a:r>
              <a:rPr sz="3200" spc="330" dirty="0">
                <a:latin typeface="Times New Roman"/>
                <a:cs typeface="Times New Roman"/>
              </a:rPr>
              <a:t>=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(0.90+0.67)/2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6017" y="4456938"/>
            <a:ext cx="10680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30" dirty="0">
                <a:latin typeface="Times New Roman"/>
                <a:cs typeface="Times New Roman"/>
              </a:rPr>
              <a:t>=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-70" dirty="0">
                <a:solidFill>
                  <a:srgbClr val="FF0000"/>
                </a:solidFill>
                <a:latin typeface="Times New Roman"/>
                <a:cs typeface="Times New Roman"/>
              </a:rPr>
              <a:t>0.78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48863" y="4648200"/>
            <a:ext cx="398145" cy="457200"/>
          </a:xfrm>
          <a:custGeom>
            <a:avLst/>
            <a:gdLst/>
            <a:ahLst/>
            <a:cxnLst/>
            <a:rect l="l" t="t" r="r" b="b"/>
            <a:pathLst>
              <a:path w="398145" h="457200">
                <a:moveTo>
                  <a:pt x="397637" y="0"/>
                </a:moveTo>
                <a:lnTo>
                  <a:pt x="397637" y="457200"/>
                </a:lnTo>
              </a:path>
              <a:path w="398145" h="457200">
                <a:moveTo>
                  <a:pt x="397637" y="85725"/>
                </a:moveTo>
                <a:lnTo>
                  <a:pt x="0" y="205867"/>
                </a:lnTo>
              </a:path>
            </a:pathLst>
          </a:custGeom>
          <a:ln w="9144">
            <a:solidFill>
              <a:srgbClr val="58AA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86200" y="4648200"/>
            <a:ext cx="1676400" cy="457200"/>
          </a:xfrm>
          <a:prstGeom prst="rect">
            <a:avLst/>
          </a:prstGeom>
          <a:solidFill>
            <a:srgbClr val="FF0000"/>
          </a:solidFill>
          <a:ln w="9144">
            <a:solidFill>
              <a:srgbClr val="58AAF1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546735">
              <a:lnSpc>
                <a:spcPct val="100000"/>
              </a:lnSpc>
              <a:spcBef>
                <a:spcPts val="355"/>
              </a:spcBef>
            </a:pPr>
            <a:r>
              <a:rPr sz="2400" b="1" spc="-5" dirty="0">
                <a:solidFill>
                  <a:srgbClr val="FFFFFF"/>
                </a:solidFill>
                <a:latin typeface="Tahoma"/>
                <a:cs typeface="Tahoma"/>
              </a:rPr>
              <a:t>Bad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7942" y="1491090"/>
            <a:ext cx="6333863" cy="36900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64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0094" y="705358"/>
            <a:ext cx="5137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Reasons</a:t>
            </a:r>
            <a:r>
              <a:rPr sz="3600" spc="-15" dirty="0"/>
              <a:t> </a:t>
            </a:r>
            <a:r>
              <a:rPr sz="3600" spc="-65" dirty="0"/>
              <a:t>for</a:t>
            </a:r>
            <a:r>
              <a:rPr sz="3600" spc="-15" dirty="0"/>
              <a:t> </a:t>
            </a:r>
            <a:r>
              <a:rPr sz="3600" spc="-20" dirty="0"/>
              <a:t>Cost </a:t>
            </a:r>
            <a:r>
              <a:rPr sz="3600" spc="-10" dirty="0"/>
              <a:t>Overruns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4073" y="1583562"/>
            <a:ext cx="8713623" cy="40953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620395" indent="-274320">
              <a:lnSpc>
                <a:spcPct val="100000"/>
              </a:lnSpc>
              <a:spcBef>
                <a:spcPts val="95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80" dirty="0">
                <a:latin typeface="Times New Roman"/>
                <a:cs typeface="Times New Roman"/>
              </a:rPr>
              <a:t>Not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emphasizing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importance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realistic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project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cost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e</a:t>
            </a:r>
            <a:r>
              <a:rPr sz="2800" spc="-150" dirty="0">
                <a:latin typeface="Times New Roman"/>
                <a:cs typeface="Times New Roman"/>
              </a:rPr>
              <a:t>s</a:t>
            </a:r>
            <a:r>
              <a:rPr sz="2800" spc="-125" dirty="0">
                <a:latin typeface="Times New Roman"/>
                <a:cs typeface="Times New Roman"/>
              </a:rPr>
              <a:t>tim</a:t>
            </a:r>
            <a:r>
              <a:rPr sz="2800" spc="-140" dirty="0">
                <a:latin typeface="Times New Roman"/>
                <a:cs typeface="Times New Roman"/>
              </a:rPr>
              <a:t>a</a:t>
            </a:r>
            <a:r>
              <a:rPr sz="2800" spc="-30" dirty="0">
                <a:latin typeface="Times New Roman"/>
                <a:cs typeface="Times New Roman"/>
              </a:rPr>
              <a:t>t</a:t>
            </a:r>
            <a:r>
              <a:rPr sz="2800" spc="-40" dirty="0">
                <a:latin typeface="Times New Roman"/>
                <a:cs typeface="Times New Roman"/>
              </a:rPr>
              <a:t>e</a:t>
            </a:r>
            <a:r>
              <a:rPr sz="2800" spc="-215" dirty="0">
                <a:latin typeface="Times New Roman"/>
                <a:cs typeface="Times New Roman"/>
              </a:rPr>
              <a:t>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f</a:t>
            </a:r>
            <a:r>
              <a:rPr sz="2800" spc="-110" dirty="0">
                <a:latin typeface="Times New Roman"/>
                <a:cs typeface="Times New Roman"/>
              </a:rPr>
              <a:t>r</a:t>
            </a:r>
            <a:r>
              <a:rPr sz="2800" spc="-145" dirty="0">
                <a:latin typeface="Times New Roman"/>
                <a:cs typeface="Times New Roman"/>
              </a:rPr>
              <a:t>om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o</a:t>
            </a:r>
            <a:r>
              <a:rPr sz="2800" spc="-114" dirty="0">
                <a:latin typeface="Times New Roman"/>
                <a:cs typeface="Times New Roman"/>
              </a:rPr>
              <a:t>u</a:t>
            </a:r>
            <a:r>
              <a:rPr sz="2800" spc="-90" dirty="0">
                <a:latin typeface="Times New Roman"/>
                <a:cs typeface="Times New Roman"/>
              </a:rPr>
              <a:t>ts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lang="en-US" sz="2800" spc="3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561340" marR="124460" lvl="1" indent="-229235">
              <a:lnSpc>
                <a:spcPct val="100000"/>
              </a:lnSpc>
              <a:spcBef>
                <a:spcPts val="405"/>
              </a:spcBef>
              <a:buClr>
                <a:srgbClr val="009DD9"/>
              </a:buClr>
              <a:buSzPct val="83928"/>
              <a:buFont typeface="Segoe UI Symbol"/>
              <a:buChar char="⚫"/>
              <a:tabLst>
                <a:tab pos="561975" algn="l"/>
              </a:tabLst>
            </a:pPr>
            <a:r>
              <a:rPr sz="2800" spc="-245" dirty="0">
                <a:latin typeface="Times New Roman"/>
                <a:cs typeface="Times New Roman"/>
              </a:rPr>
              <a:t>Many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original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cost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estimates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for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IT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projects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are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low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begin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with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based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on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very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unclear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project 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requirements</a:t>
            </a:r>
            <a:endParaRPr sz="28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ct val="100000"/>
              </a:lnSpc>
              <a:spcBef>
                <a:spcPts val="605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240" dirty="0">
                <a:latin typeface="Times New Roman"/>
                <a:cs typeface="Times New Roman"/>
              </a:rPr>
              <a:t>Many </a:t>
            </a:r>
            <a:r>
              <a:rPr sz="2800" spc="-130" dirty="0">
                <a:latin typeface="Times New Roman"/>
                <a:cs typeface="Times New Roman"/>
              </a:rPr>
              <a:t>software </a:t>
            </a:r>
            <a:r>
              <a:rPr sz="2800" spc="-145" dirty="0">
                <a:latin typeface="Times New Roman"/>
                <a:cs typeface="Times New Roman"/>
              </a:rPr>
              <a:t>professionals </a:t>
            </a:r>
            <a:r>
              <a:rPr sz="2800" spc="-114" dirty="0">
                <a:latin typeface="Times New Roman"/>
                <a:cs typeface="Times New Roman"/>
              </a:rPr>
              <a:t>think </a:t>
            </a:r>
            <a:r>
              <a:rPr sz="2800" spc="-110" dirty="0">
                <a:latin typeface="Times New Roman"/>
                <a:cs typeface="Times New Roman"/>
              </a:rPr>
              <a:t>preparing </a:t>
            </a:r>
            <a:r>
              <a:rPr sz="2800" spc="-114" dirty="0">
                <a:latin typeface="Times New Roman"/>
                <a:cs typeface="Times New Roman"/>
              </a:rPr>
              <a:t>cost </a:t>
            </a:r>
            <a:r>
              <a:rPr sz="2800" spc="-125" dirty="0">
                <a:latin typeface="Times New Roman"/>
                <a:cs typeface="Times New Roman"/>
              </a:rPr>
              <a:t>estimates </a:t>
            </a:r>
            <a:r>
              <a:rPr sz="2800" spc="-180" dirty="0">
                <a:latin typeface="Times New Roman"/>
                <a:cs typeface="Times New Roman"/>
              </a:rPr>
              <a:t>is </a:t>
            </a:r>
            <a:r>
              <a:rPr sz="2800" spc="-175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 </a:t>
            </a:r>
            <a:r>
              <a:rPr sz="2800" spc="-135" dirty="0">
                <a:latin typeface="Times New Roman"/>
                <a:cs typeface="Times New Roman"/>
              </a:rPr>
              <a:t>job </a:t>
            </a:r>
            <a:r>
              <a:rPr sz="2800" spc="-100" dirty="0">
                <a:latin typeface="Times New Roman"/>
                <a:cs typeface="Times New Roman"/>
              </a:rPr>
              <a:t>for </a:t>
            </a:r>
            <a:r>
              <a:rPr sz="2800" spc="-130" dirty="0">
                <a:latin typeface="Times New Roman"/>
                <a:cs typeface="Times New Roman"/>
              </a:rPr>
              <a:t>accountants </a:t>
            </a:r>
            <a:r>
              <a:rPr sz="2800" spc="-145" dirty="0">
                <a:latin typeface="Times New Roman"/>
                <a:cs typeface="Times New Roman"/>
              </a:rPr>
              <a:t>when </a:t>
            </a:r>
            <a:r>
              <a:rPr sz="2800" spc="-130" dirty="0">
                <a:latin typeface="Times New Roman"/>
                <a:cs typeface="Times New Roman"/>
              </a:rPr>
              <a:t>in </a:t>
            </a:r>
            <a:r>
              <a:rPr sz="2800" spc="-140" dirty="0">
                <a:latin typeface="Times New Roman"/>
                <a:cs typeface="Times New Roman"/>
              </a:rPr>
              <a:t>fact </a:t>
            </a:r>
            <a:r>
              <a:rPr sz="2800" spc="-50" dirty="0">
                <a:latin typeface="Times New Roman"/>
                <a:cs typeface="Times New Roman"/>
              </a:rPr>
              <a:t>it </a:t>
            </a:r>
            <a:r>
              <a:rPr sz="2800" spc="-180" dirty="0">
                <a:latin typeface="Times New Roman"/>
                <a:cs typeface="Times New Roman"/>
              </a:rPr>
              <a:t>is </a:t>
            </a:r>
            <a:r>
              <a:rPr sz="2800" spc="-225" dirty="0">
                <a:latin typeface="Times New Roman"/>
                <a:cs typeface="Times New Roman"/>
              </a:rPr>
              <a:t>a </a:t>
            </a:r>
            <a:r>
              <a:rPr sz="2800" spc="-150" dirty="0">
                <a:latin typeface="Times New Roman"/>
                <a:cs typeface="Times New Roman"/>
              </a:rPr>
              <a:t>very demanding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im</a:t>
            </a:r>
            <a:r>
              <a:rPr sz="2800" spc="-135" dirty="0">
                <a:latin typeface="Times New Roman"/>
                <a:cs typeface="Times New Roman"/>
              </a:rPr>
              <a:t>p</a:t>
            </a:r>
            <a:r>
              <a:rPr sz="2800" spc="-55" dirty="0">
                <a:latin typeface="Times New Roman"/>
                <a:cs typeface="Times New Roman"/>
              </a:rPr>
              <a:t>o</a:t>
            </a:r>
            <a:r>
              <a:rPr sz="2800" spc="60" dirty="0">
                <a:latin typeface="Times New Roman"/>
                <a:cs typeface="Times New Roman"/>
              </a:rPr>
              <a:t>r</a:t>
            </a:r>
            <a:r>
              <a:rPr sz="2800" spc="-90" dirty="0">
                <a:latin typeface="Times New Roman"/>
                <a:cs typeface="Times New Roman"/>
              </a:rPr>
              <a:t>ta</a:t>
            </a:r>
            <a:r>
              <a:rPr sz="2800" spc="-120" dirty="0">
                <a:latin typeface="Times New Roman"/>
                <a:cs typeface="Times New Roman"/>
              </a:rPr>
              <a:t>n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skill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th</a:t>
            </a:r>
            <a:r>
              <a:rPr sz="2800" spc="-155" dirty="0">
                <a:latin typeface="Times New Roman"/>
                <a:cs typeface="Times New Roman"/>
              </a:rPr>
              <a:t>a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p</a:t>
            </a:r>
            <a:r>
              <a:rPr sz="2800" spc="-60" dirty="0">
                <a:latin typeface="Times New Roman"/>
                <a:cs typeface="Times New Roman"/>
              </a:rPr>
              <a:t>r</a:t>
            </a:r>
            <a:r>
              <a:rPr sz="2800" spc="-120" dirty="0">
                <a:latin typeface="Times New Roman"/>
                <a:cs typeface="Times New Roman"/>
              </a:rPr>
              <a:t>oj</a:t>
            </a:r>
            <a:r>
              <a:rPr sz="2800" spc="-130" dirty="0">
                <a:latin typeface="Times New Roman"/>
                <a:cs typeface="Times New Roman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ct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m</a:t>
            </a:r>
            <a:r>
              <a:rPr sz="2800" spc="-200" dirty="0">
                <a:latin typeface="Times New Roman"/>
                <a:cs typeface="Times New Roman"/>
              </a:rPr>
              <a:t>an</a:t>
            </a:r>
            <a:r>
              <a:rPr sz="2800" spc="-180" dirty="0">
                <a:latin typeface="Times New Roman"/>
                <a:cs typeface="Times New Roman"/>
              </a:rPr>
              <a:t>a</a:t>
            </a:r>
            <a:r>
              <a:rPr sz="2800" spc="-120" dirty="0">
                <a:latin typeface="Times New Roman"/>
                <a:cs typeface="Times New Roman"/>
              </a:rPr>
              <a:t>ge</a:t>
            </a:r>
            <a:r>
              <a:rPr sz="2800" spc="-25" dirty="0">
                <a:latin typeface="Times New Roman"/>
                <a:cs typeface="Times New Roman"/>
              </a:rPr>
              <a:t>r</a:t>
            </a:r>
            <a:r>
              <a:rPr sz="2800" spc="-215" dirty="0">
                <a:latin typeface="Times New Roman"/>
                <a:cs typeface="Times New Roman"/>
              </a:rPr>
              <a:t>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n</a:t>
            </a:r>
            <a:r>
              <a:rPr sz="2800" spc="-100" dirty="0">
                <a:latin typeface="Times New Roman"/>
                <a:cs typeface="Times New Roman"/>
              </a:rPr>
              <a:t>e</a:t>
            </a:r>
            <a:r>
              <a:rPr sz="2800" spc="-114" dirty="0">
                <a:latin typeface="Times New Roman"/>
                <a:cs typeface="Times New Roman"/>
              </a:rPr>
              <a:t>ed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00" dirty="0">
                <a:latin typeface="Times New Roman"/>
                <a:cs typeface="Times New Roman"/>
              </a:rPr>
              <a:t>a</a:t>
            </a:r>
            <a:r>
              <a:rPr sz="2800" spc="-190" dirty="0">
                <a:latin typeface="Times New Roman"/>
                <a:cs typeface="Times New Roman"/>
              </a:rPr>
              <a:t>c</a:t>
            </a:r>
            <a:r>
              <a:rPr sz="2800" spc="-100" dirty="0">
                <a:latin typeface="Times New Roman"/>
                <a:cs typeface="Times New Roman"/>
              </a:rPr>
              <a:t>qui</a:t>
            </a:r>
            <a:r>
              <a:rPr sz="2800" spc="-105" dirty="0">
                <a:latin typeface="Times New Roman"/>
                <a:cs typeface="Times New Roman"/>
              </a:rPr>
              <a:t>r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lang="en-US" sz="2800" spc="-11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286385" marR="10795" indent="-274320" algn="just">
              <a:lnSpc>
                <a:spcPct val="100000"/>
              </a:lnSpc>
              <a:spcBef>
                <a:spcPts val="605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240" dirty="0">
                <a:latin typeface="Times New Roman"/>
                <a:cs typeface="Times New Roman"/>
              </a:rPr>
              <a:t>Many </a:t>
            </a:r>
            <a:r>
              <a:rPr sz="2800" spc="-130" dirty="0">
                <a:latin typeface="Times New Roman"/>
                <a:cs typeface="Times New Roman"/>
              </a:rPr>
              <a:t>software </a:t>
            </a:r>
            <a:r>
              <a:rPr sz="2800" spc="-105" dirty="0">
                <a:latin typeface="Times New Roman"/>
                <a:cs typeface="Times New Roman"/>
              </a:rPr>
              <a:t>projects </a:t>
            </a:r>
            <a:r>
              <a:rPr sz="2800" spc="-180" dirty="0">
                <a:latin typeface="Times New Roman"/>
                <a:cs typeface="Times New Roman"/>
              </a:rPr>
              <a:t>involve </a:t>
            </a:r>
            <a:r>
              <a:rPr sz="2800" spc="-140" dirty="0">
                <a:latin typeface="Times New Roman"/>
                <a:cs typeface="Times New Roman"/>
              </a:rPr>
              <a:t>new </a:t>
            </a:r>
            <a:r>
              <a:rPr sz="2800" spc="-130" dirty="0">
                <a:latin typeface="Times New Roman"/>
                <a:cs typeface="Times New Roman"/>
              </a:rPr>
              <a:t>technology </a:t>
            </a:r>
            <a:r>
              <a:rPr sz="2800" spc="-45" dirty="0">
                <a:latin typeface="Times New Roman"/>
                <a:cs typeface="Times New Roman"/>
              </a:rPr>
              <a:t>or </a:t>
            </a:r>
            <a:r>
              <a:rPr sz="2800" spc="-165" dirty="0">
                <a:latin typeface="Times New Roman"/>
                <a:cs typeface="Times New Roman"/>
              </a:rPr>
              <a:t>business 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processes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which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involve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untested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products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and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inherent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risks</a:t>
            </a:r>
            <a:r>
              <a:rPr lang="en-US" sz="2800" spc="-13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073" y="6291736"/>
            <a:ext cx="263525" cy="3041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585"/>
              </a:spcBef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4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781558"/>
            <a:ext cx="7084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/>
              <a:t>Project</a:t>
            </a:r>
            <a:r>
              <a:rPr sz="3600" spc="-15" dirty="0"/>
              <a:t> </a:t>
            </a:r>
            <a:r>
              <a:rPr sz="3600" spc="-20" dirty="0"/>
              <a:t>Cost </a:t>
            </a:r>
            <a:r>
              <a:rPr sz="3600" spc="-45" dirty="0"/>
              <a:t>Management</a:t>
            </a:r>
            <a:r>
              <a:rPr sz="3600" spc="-40" dirty="0"/>
              <a:t> </a:t>
            </a:r>
            <a:r>
              <a:rPr sz="3600" spc="-20" dirty="0"/>
              <a:t>Processes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552618"/>
            <a:ext cx="8169275" cy="450278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527685" marR="313690" indent="-515620">
              <a:lnSpc>
                <a:spcPct val="119600"/>
              </a:lnSpc>
              <a:spcBef>
                <a:spcPts val="155"/>
              </a:spcBef>
              <a:buSzPct val="85000"/>
              <a:buAutoNum type="arabicPeriod"/>
              <a:tabLst>
                <a:tab pos="527685" algn="l"/>
                <a:tab pos="528320" algn="l"/>
              </a:tabLst>
            </a:pPr>
            <a:r>
              <a:rPr sz="3000" b="1" spc="-5" dirty="0">
                <a:solidFill>
                  <a:srgbClr val="0E6EC5"/>
                </a:solidFill>
                <a:latin typeface="Times New Roman"/>
                <a:cs typeface="Times New Roman"/>
              </a:rPr>
              <a:t>Resource</a:t>
            </a:r>
            <a:r>
              <a:rPr sz="3000" b="1" spc="-4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3000" b="1" spc="-15" dirty="0">
                <a:solidFill>
                  <a:srgbClr val="0E6EC5"/>
                </a:solidFill>
                <a:latin typeface="Times New Roman"/>
                <a:cs typeface="Times New Roman"/>
              </a:rPr>
              <a:t>planning:</a:t>
            </a:r>
            <a:r>
              <a:rPr sz="3000" b="1" spc="-26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determining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40" dirty="0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resources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55" dirty="0">
                <a:solidFill>
                  <a:srgbClr val="FF0000"/>
                </a:solidFill>
                <a:latin typeface="Times New Roman"/>
                <a:cs typeface="Times New Roman"/>
              </a:rPr>
              <a:t>quan</a:t>
            </a:r>
            <a:r>
              <a:rPr sz="2800" spc="-90" dirty="0">
                <a:solidFill>
                  <a:srgbClr val="FF0000"/>
                </a:solidFill>
                <a:latin typeface="Times New Roman"/>
                <a:cs typeface="Times New Roman"/>
              </a:rPr>
              <a:t>tities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them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should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be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used</a:t>
            </a:r>
            <a:r>
              <a:rPr lang="en-US" sz="2800" spc="-14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19600"/>
              </a:lnSpc>
              <a:spcBef>
                <a:spcPts val="580"/>
              </a:spcBef>
              <a:buSzPct val="85000"/>
              <a:buAutoNum type="arabicPeriod"/>
              <a:tabLst>
                <a:tab pos="527685" algn="l"/>
                <a:tab pos="528320" algn="l"/>
              </a:tabLst>
            </a:pPr>
            <a:r>
              <a:rPr sz="3000" b="1" spc="-65" dirty="0">
                <a:solidFill>
                  <a:srgbClr val="0E6EC5"/>
                </a:solidFill>
                <a:latin typeface="Times New Roman"/>
                <a:cs typeface="Times New Roman"/>
              </a:rPr>
              <a:t>Cost</a:t>
            </a:r>
            <a:r>
              <a:rPr sz="3000" b="1" spc="-5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3000" b="1" spc="-30" dirty="0">
                <a:solidFill>
                  <a:srgbClr val="0E6EC5"/>
                </a:solidFill>
                <a:latin typeface="Times New Roman"/>
                <a:cs typeface="Times New Roman"/>
              </a:rPr>
              <a:t>estimating:</a:t>
            </a:r>
            <a:r>
              <a:rPr sz="3000" b="1" spc="-20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developing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an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estimate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costs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resources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needed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complete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project</a:t>
            </a:r>
            <a:r>
              <a:rPr lang="en-US" sz="2800" spc="-9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527685" marR="168910" indent="-515620" algn="just">
              <a:lnSpc>
                <a:spcPct val="119800"/>
              </a:lnSpc>
              <a:spcBef>
                <a:spcPts val="580"/>
              </a:spcBef>
              <a:buSzPct val="85000"/>
              <a:buAutoNum type="arabicPeriod"/>
              <a:tabLst>
                <a:tab pos="528320" algn="l"/>
              </a:tabLst>
            </a:pPr>
            <a:r>
              <a:rPr sz="3000" b="1" spc="-65" dirty="0">
                <a:solidFill>
                  <a:srgbClr val="0E6EC5"/>
                </a:solidFill>
                <a:latin typeface="Times New Roman"/>
                <a:cs typeface="Times New Roman"/>
              </a:rPr>
              <a:t>Cost </a:t>
            </a:r>
            <a:r>
              <a:rPr sz="3000" b="1" dirty="0">
                <a:solidFill>
                  <a:srgbClr val="0E6EC5"/>
                </a:solidFill>
                <a:latin typeface="Times New Roman"/>
                <a:cs typeface="Times New Roman"/>
              </a:rPr>
              <a:t>budgeting: </a:t>
            </a:r>
            <a:r>
              <a:rPr sz="2800" spc="-145" dirty="0">
                <a:latin typeface="Times New Roman"/>
                <a:cs typeface="Times New Roman"/>
              </a:rPr>
              <a:t>allocating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145" dirty="0">
                <a:latin typeface="Times New Roman"/>
                <a:cs typeface="Times New Roman"/>
              </a:rPr>
              <a:t>overall </a:t>
            </a:r>
            <a:r>
              <a:rPr sz="2800" spc="-120" dirty="0">
                <a:latin typeface="Times New Roman"/>
                <a:cs typeface="Times New Roman"/>
              </a:rPr>
              <a:t>cost </a:t>
            </a:r>
            <a:r>
              <a:rPr sz="2800" spc="-114" dirty="0">
                <a:latin typeface="Times New Roman"/>
                <a:cs typeface="Times New Roman"/>
              </a:rPr>
              <a:t>estimate </a:t>
            </a:r>
            <a:r>
              <a:rPr sz="2800" spc="-45" dirty="0">
                <a:latin typeface="Times New Roman"/>
                <a:cs typeface="Times New Roman"/>
              </a:rPr>
              <a:t>to 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individual </a:t>
            </a:r>
            <a:r>
              <a:rPr sz="2800" spc="-135" dirty="0">
                <a:latin typeface="Times New Roman"/>
                <a:cs typeface="Times New Roman"/>
              </a:rPr>
              <a:t>work </a:t>
            </a:r>
            <a:r>
              <a:rPr sz="2800" spc="-120" dirty="0">
                <a:latin typeface="Times New Roman"/>
                <a:cs typeface="Times New Roman"/>
              </a:rPr>
              <a:t>items </a:t>
            </a:r>
            <a:r>
              <a:rPr sz="2800" spc="-45" dirty="0">
                <a:latin typeface="Times New Roman"/>
                <a:cs typeface="Times New Roman"/>
              </a:rPr>
              <a:t>to </a:t>
            </a:r>
            <a:r>
              <a:rPr sz="2800" spc="-150" dirty="0">
                <a:latin typeface="Times New Roman"/>
                <a:cs typeface="Times New Roman"/>
              </a:rPr>
              <a:t>establish </a:t>
            </a:r>
            <a:r>
              <a:rPr sz="2800" spc="-225" dirty="0">
                <a:latin typeface="Times New Roman"/>
                <a:cs typeface="Times New Roman"/>
              </a:rPr>
              <a:t>a </a:t>
            </a:r>
            <a:r>
              <a:rPr sz="2800" spc="-150" dirty="0">
                <a:latin typeface="Times New Roman"/>
                <a:cs typeface="Times New Roman"/>
              </a:rPr>
              <a:t>baseline </a:t>
            </a:r>
            <a:r>
              <a:rPr sz="2800" spc="-100" dirty="0">
                <a:latin typeface="Times New Roman"/>
                <a:cs typeface="Times New Roman"/>
              </a:rPr>
              <a:t>for </a:t>
            </a:r>
            <a:r>
              <a:rPr sz="2800" spc="-140" dirty="0">
                <a:latin typeface="Times New Roman"/>
                <a:cs typeface="Times New Roman"/>
              </a:rPr>
              <a:t>measuring 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performance</a:t>
            </a:r>
            <a:r>
              <a:rPr lang="en-US" sz="2800" spc="-11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527685" indent="-515620" algn="just">
              <a:lnSpc>
                <a:spcPct val="100000"/>
              </a:lnSpc>
              <a:spcBef>
                <a:spcPts val="1290"/>
              </a:spcBef>
              <a:buSzPct val="85000"/>
              <a:buAutoNum type="arabicPeriod"/>
              <a:tabLst>
                <a:tab pos="528320" algn="l"/>
              </a:tabLst>
            </a:pPr>
            <a:r>
              <a:rPr sz="3000" b="1" spc="-65" dirty="0">
                <a:solidFill>
                  <a:srgbClr val="0E6EC5"/>
                </a:solidFill>
                <a:latin typeface="Times New Roman"/>
                <a:cs typeface="Times New Roman"/>
              </a:rPr>
              <a:t>Cost</a:t>
            </a:r>
            <a:r>
              <a:rPr sz="3000" b="1" spc="-55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3000" b="1" spc="5" dirty="0">
                <a:solidFill>
                  <a:srgbClr val="0E6EC5"/>
                </a:solidFill>
                <a:latin typeface="Times New Roman"/>
                <a:cs typeface="Times New Roman"/>
              </a:rPr>
              <a:t>control:</a:t>
            </a:r>
            <a:r>
              <a:rPr sz="3000" b="1" spc="-200" dirty="0">
                <a:solidFill>
                  <a:srgbClr val="0E6EC5"/>
                </a:solidFill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controlling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changes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project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budget</a:t>
            </a:r>
            <a:r>
              <a:rPr lang="en-US" sz="2800" spc="-12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6248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4073" y="6291736"/>
            <a:ext cx="263525" cy="3041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585"/>
              </a:spcBef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5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735584"/>
            <a:ext cx="7196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Basic</a:t>
            </a:r>
            <a:r>
              <a:rPr sz="3600" spc="-15" dirty="0"/>
              <a:t> </a:t>
            </a:r>
            <a:r>
              <a:rPr sz="3600" spc="-35" dirty="0"/>
              <a:t>Principles</a:t>
            </a:r>
            <a:r>
              <a:rPr sz="3600" spc="-15" dirty="0"/>
              <a:t> </a:t>
            </a:r>
            <a:r>
              <a:rPr sz="3600" spc="-50" dirty="0"/>
              <a:t>of</a:t>
            </a:r>
            <a:r>
              <a:rPr sz="3600" spc="-5" dirty="0"/>
              <a:t> </a:t>
            </a:r>
            <a:r>
              <a:rPr sz="3600" spc="-20" dirty="0"/>
              <a:t>Cost</a:t>
            </a:r>
            <a:r>
              <a:rPr sz="3600" spc="-15" dirty="0"/>
              <a:t> </a:t>
            </a:r>
            <a:r>
              <a:rPr sz="3600" spc="-50" dirty="0"/>
              <a:t>Management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93133"/>
            <a:ext cx="7842250" cy="4411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13970" indent="-274320">
              <a:lnSpc>
                <a:spcPct val="140000"/>
              </a:lnSpc>
              <a:spcBef>
                <a:spcPts val="95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299720" algn="l"/>
              </a:tabLst>
            </a:pPr>
            <a:r>
              <a:rPr sz="2800" b="1" spc="-100" dirty="0">
                <a:latin typeface="Times New Roman"/>
                <a:cs typeface="Times New Roman"/>
              </a:rPr>
              <a:t>Life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55" dirty="0">
                <a:latin typeface="Times New Roman"/>
                <a:cs typeface="Times New Roman"/>
              </a:rPr>
              <a:t>cycle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25" dirty="0">
                <a:latin typeface="Times New Roman"/>
                <a:cs typeface="Times New Roman"/>
              </a:rPr>
              <a:t>costing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is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estimating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cost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project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over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its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114" dirty="0">
                <a:latin typeface="Times New Roman"/>
                <a:cs typeface="Times New Roman"/>
              </a:rPr>
              <a:t>n</a:t>
            </a:r>
            <a:r>
              <a:rPr sz="2800" spc="-25" dirty="0">
                <a:latin typeface="Times New Roman"/>
                <a:cs typeface="Times New Roman"/>
              </a:rPr>
              <a:t>ti</a:t>
            </a:r>
            <a:r>
              <a:rPr sz="2800" spc="-60" dirty="0">
                <a:latin typeface="Times New Roman"/>
                <a:cs typeface="Times New Roman"/>
              </a:rPr>
              <a:t>r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li</a:t>
            </a:r>
            <a:r>
              <a:rPr sz="2800" spc="-165" dirty="0">
                <a:latin typeface="Times New Roman"/>
                <a:cs typeface="Times New Roman"/>
              </a:rPr>
              <a:t>f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lang="en-US" sz="2800" spc="-11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286385" marR="195580" indent="-274320">
              <a:lnSpc>
                <a:spcPct val="140000"/>
              </a:lnSpc>
              <a:spcBef>
                <a:spcPts val="605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299720" algn="l"/>
              </a:tabLst>
            </a:pPr>
            <a:r>
              <a:rPr sz="2800" b="1" spc="-125" dirty="0">
                <a:latin typeface="Times New Roman"/>
                <a:cs typeface="Times New Roman"/>
              </a:rPr>
              <a:t>Cash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25" dirty="0">
                <a:latin typeface="Times New Roman"/>
                <a:cs typeface="Times New Roman"/>
              </a:rPr>
              <a:t>flow</a:t>
            </a:r>
            <a:r>
              <a:rPr sz="2800" b="1" spc="-65" dirty="0">
                <a:latin typeface="Times New Roman"/>
                <a:cs typeface="Times New Roman"/>
              </a:rPr>
              <a:t> </a:t>
            </a:r>
            <a:r>
              <a:rPr sz="2800" b="1" spc="-45" dirty="0">
                <a:latin typeface="Times New Roman"/>
                <a:cs typeface="Times New Roman"/>
              </a:rPr>
              <a:t>analysis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is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determining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estimated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annual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c</a:t>
            </a:r>
            <a:r>
              <a:rPr sz="2800" spc="-150" dirty="0">
                <a:latin typeface="Times New Roman"/>
                <a:cs typeface="Times New Roman"/>
              </a:rPr>
              <a:t>o</a:t>
            </a:r>
            <a:r>
              <a:rPr sz="2800" spc="-130" dirty="0">
                <a:latin typeface="Times New Roman"/>
                <a:cs typeface="Times New Roman"/>
              </a:rPr>
              <a:t>sts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an</a:t>
            </a:r>
            <a:r>
              <a:rPr sz="2800" spc="-160" dirty="0">
                <a:latin typeface="Times New Roman"/>
                <a:cs typeface="Times New Roman"/>
              </a:rPr>
              <a:t>d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ben</a:t>
            </a:r>
            <a:r>
              <a:rPr sz="2800" spc="-105" dirty="0">
                <a:latin typeface="Times New Roman"/>
                <a:cs typeface="Times New Roman"/>
              </a:rPr>
              <a:t>e</a:t>
            </a:r>
            <a:r>
              <a:rPr sz="2800" spc="-130" dirty="0">
                <a:latin typeface="Times New Roman"/>
                <a:cs typeface="Times New Roman"/>
              </a:rPr>
              <a:t>fits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for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pr</a:t>
            </a:r>
            <a:r>
              <a:rPr sz="2800" spc="-120" dirty="0">
                <a:latin typeface="Times New Roman"/>
                <a:cs typeface="Times New Roman"/>
              </a:rPr>
              <a:t>oj</a:t>
            </a:r>
            <a:r>
              <a:rPr sz="2800" spc="-130" dirty="0">
                <a:latin typeface="Times New Roman"/>
                <a:cs typeface="Times New Roman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ct</a:t>
            </a:r>
            <a:r>
              <a:rPr lang="en-US" sz="2800" spc="-6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286385" marR="138430" indent="-274320">
              <a:lnSpc>
                <a:spcPct val="140000"/>
              </a:lnSpc>
              <a:spcBef>
                <a:spcPts val="600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299720" algn="l"/>
              </a:tabLst>
            </a:pPr>
            <a:r>
              <a:rPr sz="2800" b="1" spc="-60" dirty="0">
                <a:latin typeface="Times New Roman"/>
                <a:cs typeface="Times New Roman"/>
              </a:rPr>
              <a:t>Sunk </a:t>
            </a:r>
            <a:r>
              <a:rPr sz="2800" b="1" spc="30" dirty="0">
                <a:latin typeface="Times New Roman"/>
                <a:cs typeface="Times New Roman"/>
              </a:rPr>
              <a:t>cost</a:t>
            </a:r>
            <a:r>
              <a:rPr sz="2800" b="1" spc="-8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are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retrospective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(past)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costs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that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have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already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been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incurred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cannot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be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recovered</a:t>
            </a:r>
            <a:endParaRPr sz="2800" dirty="0">
              <a:latin typeface="Times New Roman"/>
              <a:cs typeface="Times New Roman"/>
            </a:endParaRPr>
          </a:p>
          <a:p>
            <a:pPr marL="1120775" lvl="1" indent="-285750">
              <a:lnSpc>
                <a:spcPct val="100000"/>
              </a:lnSpc>
              <a:spcBef>
                <a:spcPts val="1755"/>
              </a:spcBef>
              <a:buClr>
                <a:srgbClr val="0AD0D9"/>
              </a:buClr>
              <a:buSzPct val="79166"/>
              <a:buFont typeface="Segoe UI Symbol"/>
              <a:buChar char="⚫"/>
              <a:tabLst>
                <a:tab pos="1120775" algn="l"/>
                <a:tab pos="1121410" algn="l"/>
              </a:tabLst>
            </a:pPr>
            <a:r>
              <a:rPr sz="2400" spc="-175" dirty="0">
                <a:latin typeface="Times New Roman"/>
                <a:cs typeface="Times New Roman"/>
              </a:rPr>
              <a:t>Sunk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costs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should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not </a:t>
            </a:r>
            <a:r>
              <a:rPr sz="2800" spc="-130" dirty="0">
                <a:latin typeface="Times New Roman"/>
                <a:cs typeface="Times New Roman"/>
              </a:rPr>
              <a:t>be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criteria </a:t>
            </a:r>
            <a:r>
              <a:rPr sz="2800" spc="-130" dirty="0">
                <a:latin typeface="Times New Roman"/>
                <a:cs typeface="Times New Roman"/>
              </a:rPr>
              <a:t>in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project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selection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4073" y="6291736"/>
            <a:ext cx="263525" cy="3041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585"/>
              </a:spcBef>
            </a:pPr>
            <a:fld id="{81D60167-4931-47E6-BA6A-407CBD079E47}" type="slidenum">
              <a:rPr sz="1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6</a:t>
            </a:fld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2783" y="735584"/>
            <a:ext cx="4780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00FF"/>
                </a:solidFill>
              </a:rPr>
              <a:t>Cost</a:t>
            </a:r>
            <a:r>
              <a:rPr sz="3600" spc="-25" dirty="0">
                <a:solidFill>
                  <a:srgbClr val="0000FF"/>
                </a:solidFill>
              </a:rPr>
              <a:t> </a:t>
            </a:r>
            <a:r>
              <a:rPr sz="3600" spc="-50" dirty="0">
                <a:solidFill>
                  <a:srgbClr val="0000FF"/>
                </a:solidFill>
              </a:rPr>
              <a:t>of</a:t>
            </a:r>
            <a:r>
              <a:rPr sz="3600" spc="-15" dirty="0">
                <a:solidFill>
                  <a:srgbClr val="0000FF"/>
                </a:solidFill>
              </a:rPr>
              <a:t> </a:t>
            </a:r>
            <a:r>
              <a:rPr sz="3600" spc="-35" dirty="0">
                <a:solidFill>
                  <a:srgbClr val="0000FF"/>
                </a:solidFill>
              </a:rPr>
              <a:t>Software</a:t>
            </a:r>
            <a:r>
              <a:rPr sz="3600" spc="-15" dirty="0">
                <a:solidFill>
                  <a:srgbClr val="0000FF"/>
                </a:solidFill>
              </a:rPr>
              <a:t> </a:t>
            </a:r>
            <a:r>
              <a:rPr sz="3600" spc="-35" dirty="0">
                <a:solidFill>
                  <a:srgbClr val="0000FF"/>
                </a:solidFill>
              </a:rPr>
              <a:t>Defects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9473" y="6314947"/>
            <a:ext cx="1301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7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689" y="4360545"/>
            <a:ext cx="8307070" cy="2296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621665" indent="-273050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400" spc="-75" dirty="0">
                <a:latin typeface="Times New Roman"/>
                <a:cs typeface="Times New Roman"/>
              </a:rPr>
              <a:t>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much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more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cost-effective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spend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money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defining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user </a:t>
            </a:r>
            <a:r>
              <a:rPr sz="2400" spc="-85" dirty="0">
                <a:latin typeface="Times New Roman"/>
                <a:cs typeface="Times New Roman"/>
              </a:rPr>
              <a:t> requirements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doing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early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testing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IT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projects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than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wait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for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114" dirty="0">
                <a:latin typeface="Times New Roman"/>
                <a:cs typeface="Times New Roman"/>
              </a:rPr>
              <a:t>o</a:t>
            </a:r>
            <a:r>
              <a:rPr sz="2400" spc="-145" dirty="0">
                <a:latin typeface="Times New Roman"/>
                <a:cs typeface="Times New Roman"/>
              </a:rPr>
              <a:t>b</a:t>
            </a:r>
            <a:r>
              <a:rPr sz="2400" spc="-140" dirty="0">
                <a:latin typeface="Times New Roman"/>
                <a:cs typeface="Times New Roman"/>
              </a:rPr>
              <a:t>lem</a:t>
            </a:r>
            <a:r>
              <a:rPr sz="2400" spc="-105" dirty="0">
                <a:latin typeface="Times New Roman"/>
                <a:cs typeface="Times New Roman"/>
              </a:rPr>
              <a:t>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appea</a:t>
            </a:r>
            <a:r>
              <a:rPr sz="2400" spc="-80" dirty="0">
                <a:latin typeface="Times New Roman"/>
                <a:cs typeface="Times New Roman"/>
              </a:rPr>
              <a:t>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aft</a:t>
            </a:r>
            <a:r>
              <a:rPr sz="2400" spc="-140" dirty="0">
                <a:latin typeface="Times New Roman"/>
                <a:cs typeface="Times New Roman"/>
              </a:rPr>
              <a:t>e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imp</a:t>
            </a:r>
            <a:r>
              <a:rPr sz="2400" spc="-95" dirty="0">
                <a:latin typeface="Times New Roman"/>
                <a:cs typeface="Times New Roman"/>
              </a:rPr>
              <a:t>lemen</a:t>
            </a:r>
            <a:r>
              <a:rPr sz="2400" spc="-65" dirty="0">
                <a:latin typeface="Times New Roman"/>
                <a:cs typeface="Times New Roman"/>
              </a:rPr>
              <a:t>t</a:t>
            </a:r>
            <a:r>
              <a:rPr sz="2400" spc="-215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tion</a:t>
            </a:r>
            <a:endParaRPr sz="2400" dirty="0">
              <a:latin typeface="Times New Roman"/>
              <a:cs typeface="Times New Roman"/>
            </a:endParaRPr>
          </a:p>
          <a:p>
            <a:pPr marL="742315" marR="5080" lvl="1" indent="-27305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5416"/>
              <a:buFont typeface="Segoe UI Symbol"/>
              <a:buChar char="⚫"/>
              <a:tabLst>
                <a:tab pos="742315" algn="l"/>
                <a:tab pos="742950" algn="l"/>
              </a:tabLst>
            </a:pPr>
            <a:r>
              <a:rPr sz="2400" spc="-180" dirty="0">
                <a:latin typeface="Times New Roman"/>
                <a:cs typeface="Times New Roman"/>
              </a:rPr>
              <a:t>If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29" dirty="0">
                <a:latin typeface="Times New Roman"/>
                <a:cs typeface="Times New Roman"/>
              </a:rPr>
              <a:t>w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u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125" dirty="0">
                <a:latin typeface="Times New Roman"/>
                <a:cs typeface="Times New Roman"/>
              </a:rPr>
              <a:t>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co</a:t>
            </a:r>
            <a:r>
              <a:rPr sz="2400" spc="-120" dirty="0">
                <a:latin typeface="Times New Roman"/>
                <a:cs typeface="Times New Roman"/>
              </a:rPr>
              <a:t>s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$</a:t>
            </a:r>
            <a:r>
              <a:rPr sz="2400" spc="-100" dirty="0">
                <a:latin typeface="Times New Roman"/>
                <a:cs typeface="Times New Roman"/>
              </a:rPr>
              <a:t>1</a:t>
            </a:r>
            <a:r>
              <a:rPr sz="2400" spc="-55" dirty="0">
                <a:latin typeface="Times New Roman"/>
                <a:cs typeface="Times New Roman"/>
              </a:rPr>
              <a:t>,000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95" dirty="0">
                <a:latin typeface="Times New Roman"/>
                <a:cs typeface="Times New Roman"/>
              </a:rPr>
              <a:t>epair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</a:t>
            </a:r>
            <a:r>
              <a:rPr sz="2400" spc="-155" dirty="0">
                <a:latin typeface="Times New Roman"/>
                <a:cs typeface="Times New Roman"/>
              </a:rPr>
              <a:t>o</a:t>
            </a:r>
            <a:r>
              <a:rPr sz="2400" spc="-65" dirty="0">
                <a:latin typeface="Times New Roman"/>
                <a:cs typeface="Times New Roman"/>
              </a:rPr>
              <a:t>ft</a:t>
            </a:r>
            <a:r>
              <a:rPr sz="2400" spc="-185" dirty="0">
                <a:latin typeface="Times New Roman"/>
                <a:cs typeface="Times New Roman"/>
              </a:rPr>
              <a:t>w</a:t>
            </a:r>
            <a:r>
              <a:rPr sz="2400" spc="-1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defect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</a:t>
            </a:r>
            <a:r>
              <a:rPr sz="2400" spc="-60" dirty="0">
                <a:latin typeface="Times New Roman"/>
                <a:cs typeface="Times New Roman"/>
              </a:rPr>
              <a:t> the  </a:t>
            </a:r>
            <a:r>
              <a:rPr sz="2400" spc="-85" dirty="0">
                <a:latin typeface="Times New Roman"/>
                <a:cs typeface="Times New Roman"/>
              </a:rPr>
              <a:t>requirements </a:t>
            </a:r>
            <a:r>
              <a:rPr sz="2400" spc="-135" dirty="0">
                <a:latin typeface="Times New Roman"/>
                <a:cs typeface="Times New Roman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analysis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phase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but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would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cost</a:t>
            </a:r>
            <a:r>
              <a:rPr sz="2400" spc="-75" dirty="0">
                <a:latin typeface="Times New Roman"/>
                <a:cs typeface="Times New Roman"/>
              </a:rPr>
              <a:t> $30,000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fix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in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post</a:t>
            </a:r>
            <a:r>
              <a:rPr sz="2400" spc="-50" dirty="0">
                <a:latin typeface="Times New Roman"/>
                <a:cs typeface="Times New Roman"/>
              </a:rPr>
              <a:t>-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100" dirty="0">
                <a:latin typeface="Times New Roman"/>
                <a:cs typeface="Times New Roman"/>
              </a:rPr>
              <a:t>od</a:t>
            </a:r>
            <a:r>
              <a:rPr sz="2400" spc="-70" dirty="0">
                <a:latin typeface="Times New Roman"/>
                <a:cs typeface="Times New Roman"/>
              </a:rPr>
              <a:t>uct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85" dirty="0">
                <a:latin typeface="Times New Roman"/>
                <a:cs typeface="Times New Roman"/>
              </a:rPr>
              <a:t>el</a:t>
            </a:r>
            <a:r>
              <a:rPr sz="2400" spc="-114" dirty="0">
                <a:latin typeface="Times New Roman"/>
                <a:cs typeface="Times New Roman"/>
              </a:rPr>
              <a:t>e</a:t>
            </a:r>
            <a:r>
              <a:rPr sz="2400" spc="-160" dirty="0">
                <a:latin typeface="Times New Roman"/>
                <a:cs typeface="Times New Roman"/>
              </a:rPr>
              <a:t>ase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Times New Roman"/>
                <a:cs typeface="Times New Roman"/>
              </a:rPr>
              <a:t>pha</a:t>
            </a:r>
            <a:r>
              <a:rPr sz="2400" spc="-130" dirty="0">
                <a:latin typeface="Times New Roman"/>
                <a:cs typeface="Times New Roman"/>
              </a:rPr>
              <a:t>s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30022" y="1392237"/>
          <a:ext cx="8252459" cy="2976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9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1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Phase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Development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50038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Relative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Repair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Defects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9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Requi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eme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ts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spc="-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Ana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ysis</a:t>
                      </a:r>
                    </a:p>
                  </a:txBody>
                  <a:tcPr marL="0" marR="0" marT="952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259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800" spc="-13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-130" dirty="0">
                          <a:latin typeface="Segoe UI Symbol"/>
                          <a:cs typeface="Segoe UI Symbol"/>
                        </a:rPr>
                        <a:t>🞩</a:t>
                      </a:r>
                      <a:endParaRPr sz="1800" dirty="0">
                        <a:latin typeface="Segoe UI Symbol"/>
                        <a:cs typeface="Segoe UI Symbol"/>
                      </a:endParaRPr>
                    </a:p>
                  </a:txBody>
                  <a:tcPr marL="0" marR="0" marT="1524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Codin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sz="1800" spc="-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3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est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259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25" dirty="0"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1800" spc="-125" dirty="0">
                          <a:latin typeface="Segoe UI Symbol"/>
                          <a:cs typeface="Segoe UI Symbol"/>
                        </a:rPr>
                        <a:t>🞩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2032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Inte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rat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stem</a:t>
                      </a:r>
                      <a:r>
                        <a:rPr sz="1800" spc="-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3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est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386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10" dirty="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sz="1800" spc="-110" dirty="0">
                          <a:latin typeface="Segoe UI Symbol"/>
                          <a:cs typeface="Segoe UI Symbol"/>
                        </a:rPr>
                        <a:t>🞩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2032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eta</a:t>
                      </a:r>
                      <a:r>
                        <a:rPr sz="1800" spc="-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3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est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386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10" dirty="0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sz="1800" spc="-110" dirty="0">
                          <a:latin typeface="Segoe UI Symbol"/>
                          <a:cs typeface="Segoe UI Symbol"/>
                        </a:rPr>
                        <a:t>🞩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2032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os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-P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Release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386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10" dirty="0">
                          <a:latin typeface="Times New Roman"/>
                          <a:cs typeface="Times New Roman"/>
                        </a:rPr>
                        <a:t>30</a:t>
                      </a:r>
                      <a:r>
                        <a:rPr sz="1800" spc="-110" dirty="0">
                          <a:latin typeface="Segoe UI Symbol"/>
                          <a:cs typeface="Segoe UI Symbol"/>
                        </a:rPr>
                        <a:t>🞩</a:t>
                      </a:r>
                      <a:endParaRPr sz="1800">
                        <a:latin typeface="Segoe UI Symbol"/>
                        <a:cs typeface="Segoe UI Symbol"/>
                      </a:endParaRPr>
                    </a:p>
                  </a:txBody>
                  <a:tcPr marL="0" marR="0" marT="2032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76605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110" dirty="0">
                          <a:latin typeface="Times New Roman"/>
                          <a:cs typeface="Times New Roman"/>
                        </a:rPr>
                        <a:t>NB:</a:t>
                      </a:r>
                      <a:r>
                        <a:rPr sz="1800" b="1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75" dirty="0">
                          <a:latin typeface="Segoe UI Symbol"/>
                          <a:cs typeface="Segoe UI Symbol"/>
                        </a:rPr>
                        <a:t>🞩</a:t>
                      </a:r>
                      <a:r>
                        <a:rPr sz="1800" spc="-110" dirty="0">
                          <a:latin typeface="Segoe UI Symbol"/>
                          <a:cs typeface="Segoe UI Symbol"/>
                        </a:rPr>
                        <a:t> </a:t>
                      </a:r>
                      <a:r>
                        <a:rPr sz="1800" spc="-114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4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normalized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cost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1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expressed</a:t>
                      </a: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 in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dollars,</a:t>
                      </a:r>
                      <a:r>
                        <a:rPr sz="1800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person-hours,</a:t>
                      </a:r>
                      <a:r>
                        <a:rPr sz="1800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et.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4450" y="615441"/>
            <a:ext cx="32181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0" dirty="0"/>
              <a:t>Resource</a:t>
            </a:r>
            <a:r>
              <a:rPr sz="3200" spc="-85" dirty="0"/>
              <a:t> </a:t>
            </a:r>
            <a:r>
              <a:rPr sz="3200" spc="-45" dirty="0"/>
              <a:t>Planning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59740" y="1201877"/>
            <a:ext cx="8373109" cy="5001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847725" indent="-274320">
              <a:lnSpc>
                <a:spcPct val="100000"/>
              </a:lnSpc>
              <a:spcBef>
                <a:spcPts val="95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4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n</a:t>
            </a:r>
            <a:r>
              <a:rPr sz="2800" spc="-19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tu</a:t>
            </a:r>
            <a:r>
              <a:rPr sz="2800" spc="-45" dirty="0">
                <a:latin typeface="Times New Roman"/>
                <a:cs typeface="Times New Roman"/>
              </a:rPr>
              <a:t>r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of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p</a:t>
            </a:r>
            <a:r>
              <a:rPr sz="2800" spc="-70" dirty="0">
                <a:latin typeface="Times New Roman"/>
                <a:cs typeface="Times New Roman"/>
              </a:rPr>
              <a:t>r</a:t>
            </a:r>
            <a:r>
              <a:rPr sz="2800" spc="-100" dirty="0">
                <a:latin typeface="Times New Roman"/>
                <a:cs typeface="Times New Roman"/>
              </a:rPr>
              <a:t>oject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an</a:t>
            </a:r>
            <a:r>
              <a:rPr sz="2800" spc="-160" dirty="0">
                <a:latin typeface="Times New Roman"/>
                <a:cs typeface="Times New Roman"/>
              </a:rPr>
              <a:t>d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spc="-145" dirty="0">
                <a:latin typeface="Times New Roman"/>
                <a:cs typeface="Times New Roman"/>
              </a:rPr>
              <a:t>organi</a:t>
            </a:r>
            <a:r>
              <a:rPr sz="2800" spc="-165" dirty="0">
                <a:latin typeface="Times New Roman"/>
                <a:cs typeface="Times New Roman"/>
              </a:rPr>
              <a:t>z</a:t>
            </a:r>
            <a:r>
              <a:rPr sz="2800" spc="-254" dirty="0">
                <a:latin typeface="Times New Roman"/>
                <a:cs typeface="Times New Roman"/>
              </a:rPr>
              <a:t>a</a:t>
            </a:r>
            <a:r>
              <a:rPr sz="2800" spc="-85" dirty="0">
                <a:latin typeface="Times New Roman"/>
                <a:cs typeface="Times New Roman"/>
              </a:rPr>
              <a:t>tion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15" dirty="0">
                <a:latin typeface="Times New Roman"/>
                <a:cs typeface="Times New Roman"/>
              </a:rPr>
              <a:t>w</a:t>
            </a:r>
            <a:r>
              <a:rPr sz="2800" spc="-95" dirty="0">
                <a:latin typeface="Times New Roman"/>
                <a:cs typeface="Times New Roman"/>
              </a:rPr>
              <a:t>i</a:t>
            </a:r>
            <a:r>
              <a:rPr sz="2800" spc="-114" dirty="0">
                <a:latin typeface="Times New Roman"/>
                <a:cs typeface="Times New Roman"/>
              </a:rPr>
              <a:t>l</a:t>
            </a:r>
            <a:r>
              <a:rPr sz="2800" spc="-110" dirty="0">
                <a:latin typeface="Times New Roman"/>
                <a:cs typeface="Times New Roman"/>
              </a:rPr>
              <a:t>l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50" dirty="0">
                <a:latin typeface="Times New Roman"/>
                <a:cs typeface="Times New Roman"/>
              </a:rPr>
              <a:t>a</a:t>
            </a:r>
            <a:r>
              <a:rPr sz="2800" spc="-180" dirty="0">
                <a:latin typeface="Times New Roman"/>
                <a:cs typeface="Times New Roman"/>
              </a:rPr>
              <a:t>f</a:t>
            </a:r>
            <a:r>
              <a:rPr sz="2800" spc="-155" dirty="0">
                <a:latin typeface="Times New Roman"/>
                <a:cs typeface="Times New Roman"/>
              </a:rPr>
              <a:t>fe</a:t>
            </a:r>
            <a:r>
              <a:rPr sz="2800" spc="-170" dirty="0">
                <a:latin typeface="Times New Roman"/>
                <a:cs typeface="Times New Roman"/>
              </a:rPr>
              <a:t>c</a:t>
            </a:r>
            <a:r>
              <a:rPr sz="2800" spc="35" dirty="0">
                <a:latin typeface="Times New Roman"/>
                <a:cs typeface="Times New Roman"/>
              </a:rPr>
              <a:t>t  </a:t>
            </a:r>
            <a:r>
              <a:rPr sz="2800" spc="-105" dirty="0">
                <a:latin typeface="Times New Roman"/>
                <a:cs typeface="Times New Roman"/>
              </a:rPr>
              <a:t>resource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planning</a:t>
            </a:r>
            <a:endParaRPr sz="28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0E6EC5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200" dirty="0">
                <a:latin typeface="Times New Roman"/>
                <a:cs typeface="Times New Roman"/>
              </a:rPr>
              <a:t>So</a:t>
            </a:r>
            <a:r>
              <a:rPr sz="2800" spc="-285" dirty="0">
                <a:latin typeface="Times New Roman"/>
                <a:cs typeface="Times New Roman"/>
              </a:rPr>
              <a:t>m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questions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co</a:t>
            </a:r>
            <a:r>
              <a:rPr sz="2800" spc="-140" dirty="0">
                <a:latin typeface="Times New Roman"/>
                <a:cs typeface="Times New Roman"/>
              </a:rPr>
              <a:t>n</a:t>
            </a:r>
            <a:r>
              <a:rPr sz="2800" spc="-114" dirty="0">
                <a:latin typeface="Times New Roman"/>
                <a:cs typeface="Times New Roman"/>
              </a:rPr>
              <a:t>side</a:t>
            </a:r>
            <a:r>
              <a:rPr sz="2800" spc="-120" dirty="0">
                <a:latin typeface="Times New Roman"/>
                <a:cs typeface="Times New Roman"/>
              </a:rPr>
              <a:t>r</a:t>
            </a:r>
            <a:r>
              <a:rPr sz="2800" spc="35" dirty="0">
                <a:latin typeface="Times New Roman"/>
                <a:cs typeface="Times New Roman"/>
              </a:rPr>
              <a:t>: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9"/>
              </a:spcBef>
              <a:buClr>
                <a:srgbClr val="009DD9"/>
              </a:buClr>
              <a:buSzPct val="83928"/>
              <a:buFont typeface="Segoe UI Symbol"/>
              <a:buChar char="⚫"/>
              <a:tabLst>
                <a:tab pos="756920" algn="l"/>
              </a:tabLst>
            </a:pPr>
            <a:r>
              <a:rPr sz="2800" spc="-175" dirty="0">
                <a:latin typeface="Times New Roman"/>
                <a:cs typeface="Times New Roman"/>
              </a:rPr>
              <a:t>How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b="1" spc="15" dirty="0">
                <a:latin typeface="Times New Roman"/>
                <a:cs typeface="Times New Roman"/>
              </a:rPr>
              <a:t>difficult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will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it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35" dirty="0">
                <a:latin typeface="Times New Roman"/>
                <a:cs typeface="Times New Roman"/>
              </a:rPr>
              <a:t>be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to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do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specific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tasks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on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project?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95"/>
              </a:spcBef>
              <a:buClr>
                <a:srgbClr val="009DD9"/>
              </a:buClr>
              <a:buSzPct val="83928"/>
              <a:buFont typeface="Segoe UI Symbol"/>
              <a:buChar char="⚫"/>
              <a:tabLst>
                <a:tab pos="756920" algn="l"/>
              </a:tabLst>
            </a:pPr>
            <a:r>
              <a:rPr sz="2800" spc="-215" dirty="0">
                <a:latin typeface="Times New Roman"/>
                <a:cs typeface="Times New Roman"/>
              </a:rPr>
              <a:t>Is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6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r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a</a:t>
            </a:r>
            <a:r>
              <a:rPr sz="2800" spc="-245" dirty="0">
                <a:latin typeface="Times New Roman"/>
                <a:cs typeface="Times New Roman"/>
              </a:rPr>
              <a:t>n</a:t>
            </a:r>
            <a:r>
              <a:rPr sz="2800" spc="-145" dirty="0">
                <a:latin typeface="Times New Roman"/>
                <a:cs typeface="Times New Roman"/>
              </a:rPr>
              <a:t>ything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b="1" spc="25" dirty="0">
                <a:latin typeface="Times New Roman"/>
                <a:cs typeface="Times New Roman"/>
              </a:rPr>
              <a:t>uni</a:t>
            </a:r>
            <a:r>
              <a:rPr sz="2800" b="1" spc="15" dirty="0">
                <a:latin typeface="Times New Roman"/>
                <a:cs typeface="Times New Roman"/>
              </a:rPr>
              <a:t>q</a:t>
            </a:r>
            <a:r>
              <a:rPr sz="2800" b="1" spc="40" dirty="0">
                <a:latin typeface="Times New Roman"/>
                <a:cs typeface="Times New Roman"/>
              </a:rPr>
              <a:t>ue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25" dirty="0">
                <a:latin typeface="Times New Roman"/>
                <a:cs typeface="Times New Roman"/>
              </a:rPr>
              <a:t>in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th</a:t>
            </a:r>
            <a:r>
              <a:rPr sz="2800" b="1" spc="-15" dirty="0">
                <a:latin typeface="Times New Roman"/>
                <a:cs typeface="Times New Roman"/>
              </a:rPr>
              <a:t>is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project</a:t>
            </a:r>
            <a:r>
              <a:rPr sz="2800" b="1" spc="-440" dirty="0">
                <a:latin typeface="Times New Roman"/>
                <a:cs typeface="Times New Roman"/>
              </a:rPr>
              <a:t>’</a:t>
            </a:r>
            <a:r>
              <a:rPr sz="2800" b="1" spc="-70" dirty="0">
                <a:latin typeface="Times New Roman"/>
                <a:cs typeface="Times New Roman"/>
              </a:rPr>
              <a:t>s</a:t>
            </a:r>
            <a:r>
              <a:rPr sz="2800" b="1" spc="-75" dirty="0">
                <a:latin typeface="Times New Roman"/>
                <a:cs typeface="Times New Roman"/>
              </a:rPr>
              <a:t> </a:t>
            </a:r>
            <a:r>
              <a:rPr sz="2800" b="1" spc="40" dirty="0">
                <a:latin typeface="Times New Roman"/>
                <a:cs typeface="Times New Roman"/>
              </a:rPr>
              <a:t>scope</a:t>
            </a:r>
            <a:endParaRPr sz="28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800" spc="-120" dirty="0">
                <a:latin typeface="Times New Roman"/>
                <a:cs typeface="Times New Roman"/>
              </a:rPr>
              <a:t>st</a:t>
            </a:r>
            <a:r>
              <a:rPr sz="2800" spc="-190" dirty="0">
                <a:latin typeface="Times New Roman"/>
                <a:cs typeface="Times New Roman"/>
              </a:rPr>
              <a:t>a</a:t>
            </a:r>
            <a:r>
              <a:rPr sz="2800" spc="-60" dirty="0">
                <a:latin typeface="Times New Roman"/>
                <a:cs typeface="Times New Roman"/>
              </a:rPr>
              <a:t>te</a:t>
            </a:r>
            <a:r>
              <a:rPr sz="2800" spc="-120" dirty="0">
                <a:latin typeface="Times New Roman"/>
                <a:cs typeface="Times New Roman"/>
              </a:rPr>
              <a:t>m</a:t>
            </a:r>
            <a:r>
              <a:rPr sz="2800" spc="-65" dirty="0">
                <a:latin typeface="Times New Roman"/>
                <a:cs typeface="Times New Roman"/>
              </a:rPr>
              <a:t>ent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th</a:t>
            </a:r>
            <a:r>
              <a:rPr sz="2800" spc="-165" dirty="0">
                <a:latin typeface="Times New Roman"/>
                <a:cs typeface="Times New Roman"/>
              </a:rPr>
              <a:t>a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w</a:t>
            </a:r>
            <a:r>
              <a:rPr sz="2800" spc="-120" dirty="0">
                <a:latin typeface="Times New Roman"/>
                <a:cs typeface="Times New Roman"/>
              </a:rPr>
              <a:t>ill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85" dirty="0">
                <a:latin typeface="Times New Roman"/>
                <a:cs typeface="Times New Roman"/>
              </a:rPr>
              <a:t>affe</a:t>
            </a:r>
            <a:r>
              <a:rPr sz="2800" spc="-200" dirty="0">
                <a:latin typeface="Times New Roman"/>
                <a:cs typeface="Times New Roman"/>
              </a:rPr>
              <a:t>c</a:t>
            </a:r>
            <a:r>
              <a:rPr sz="2800" spc="35" dirty="0">
                <a:latin typeface="Times New Roman"/>
                <a:cs typeface="Times New Roman"/>
              </a:rPr>
              <a:t>t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140" dirty="0">
                <a:latin typeface="Times New Roman"/>
                <a:cs typeface="Times New Roman"/>
              </a:rPr>
              <a:t>es</a:t>
            </a:r>
            <a:r>
              <a:rPr sz="2800" spc="-165" dirty="0">
                <a:latin typeface="Times New Roman"/>
                <a:cs typeface="Times New Roman"/>
              </a:rPr>
              <a:t>o</a:t>
            </a:r>
            <a:r>
              <a:rPr sz="2800" spc="-95" dirty="0">
                <a:latin typeface="Times New Roman"/>
                <a:cs typeface="Times New Roman"/>
              </a:rPr>
              <a:t>urc</a:t>
            </a:r>
            <a:r>
              <a:rPr sz="2800" spc="-90" dirty="0">
                <a:latin typeface="Times New Roman"/>
                <a:cs typeface="Times New Roman"/>
              </a:rPr>
              <a:t>e</a:t>
            </a:r>
            <a:r>
              <a:rPr sz="2800" spc="-295" dirty="0">
                <a:latin typeface="Times New Roman"/>
                <a:cs typeface="Times New Roman"/>
              </a:rPr>
              <a:t>s?</a:t>
            </a:r>
            <a:endParaRPr sz="2800" dirty="0">
              <a:latin typeface="Times New Roman"/>
              <a:cs typeface="Times New Roman"/>
            </a:endParaRPr>
          </a:p>
          <a:p>
            <a:pPr marL="756285" marR="720090" lvl="1" indent="-287020">
              <a:lnSpc>
                <a:spcPct val="100000"/>
              </a:lnSpc>
              <a:spcBef>
                <a:spcPts val="400"/>
              </a:spcBef>
              <a:buClr>
                <a:srgbClr val="009DD9"/>
              </a:buClr>
              <a:buSzPct val="83928"/>
              <a:buFont typeface="Segoe UI Symbol"/>
              <a:buChar char="⚫"/>
              <a:tabLst>
                <a:tab pos="756920" algn="l"/>
              </a:tabLst>
            </a:pPr>
            <a:r>
              <a:rPr sz="2800" spc="-120" dirty="0">
                <a:latin typeface="Times New Roman"/>
                <a:cs typeface="Times New Roman"/>
              </a:rPr>
              <a:t>What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85" dirty="0">
                <a:latin typeface="Times New Roman"/>
                <a:cs typeface="Times New Roman"/>
              </a:rPr>
              <a:t>is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 </a:t>
            </a:r>
            <a:r>
              <a:rPr sz="2800" b="1" spc="-35" dirty="0">
                <a:latin typeface="Times New Roman"/>
                <a:cs typeface="Times New Roman"/>
              </a:rPr>
              <a:t>organization’s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10" dirty="0">
                <a:latin typeface="Times New Roman"/>
                <a:cs typeface="Times New Roman"/>
              </a:rPr>
              <a:t>history</a:t>
            </a:r>
            <a:r>
              <a:rPr sz="2800" b="1" spc="-10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in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doing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similar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95" dirty="0">
                <a:latin typeface="Times New Roman"/>
                <a:cs typeface="Times New Roman"/>
              </a:rPr>
              <a:t>tasks?</a:t>
            </a:r>
            <a:endParaRPr sz="2800" dirty="0">
              <a:latin typeface="Times New Roman"/>
              <a:cs typeface="Times New Roman"/>
            </a:endParaRPr>
          </a:p>
          <a:p>
            <a:pPr marL="756285" marR="150495" lvl="1" indent="-287020">
              <a:lnSpc>
                <a:spcPct val="100000"/>
              </a:lnSpc>
              <a:spcBef>
                <a:spcPts val="409"/>
              </a:spcBef>
              <a:buClr>
                <a:srgbClr val="009DD9"/>
              </a:buClr>
              <a:buSzPct val="83928"/>
              <a:buFont typeface="Segoe UI Symbol"/>
              <a:buChar char="⚫"/>
              <a:tabLst>
                <a:tab pos="756920" algn="l"/>
              </a:tabLst>
            </a:pPr>
            <a:r>
              <a:rPr sz="2800" spc="-150" dirty="0">
                <a:latin typeface="Times New Roman"/>
                <a:cs typeface="Times New Roman"/>
              </a:rPr>
              <a:t>Does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t</a:t>
            </a:r>
            <a:r>
              <a:rPr sz="2800" spc="-100" dirty="0">
                <a:latin typeface="Times New Roman"/>
                <a:cs typeface="Times New Roman"/>
              </a:rPr>
              <a:t>h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organ</a:t>
            </a:r>
            <a:r>
              <a:rPr sz="2800" spc="-100" dirty="0">
                <a:latin typeface="Times New Roman"/>
                <a:cs typeface="Times New Roman"/>
              </a:rPr>
              <a:t>i</a:t>
            </a:r>
            <a:r>
              <a:rPr sz="2800" spc="-229" dirty="0">
                <a:latin typeface="Times New Roman"/>
                <a:cs typeface="Times New Roman"/>
              </a:rPr>
              <a:t>z</a:t>
            </a:r>
            <a:r>
              <a:rPr sz="2800" spc="-254" dirty="0">
                <a:latin typeface="Times New Roman"/>
                <a:cs typeface="Times New Roman"/>
              </a:rPr>
              <a:t>a</a:t>
            </a:r>
            <a:r>
              <a:rPr sz="2800" spc="-85" dirty="0">
                <a:latin typeface="Times New Roman"/>
                <a:cs typeface="Times New Roman"/>
              </a:rPr>
              <a:t>tion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210" dirty="0">
                <a:latin typeface="Times New Roman"/>
                <a:cs typeface="Times New Roman"/>
              </a:rPr>
              <a:t>h</a:t>
            </a:r>
            <a:r>
              <a:rPr sz="2800" spc="-280" dirty="0">
                <a:latin typeface="Times New Roman"/>
                <a:cs typeface="Times New Roman"/>
              </a:rPr>
              <a:t>a</a:t>
            </a:r>
            <a:r>
              <a:rPr sz="2800" spc="-300" dirty="0">
                <a:latin typeface="Times New Roman"/>
                <a:cs typeface="Times New Roman"/>
              </a:rPr>
              <a:t>v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or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70" dirty="0">
                <a:latin typeface="Times New Roman"/>
                <a:cs typeface="Times New Roman"/>
              </a:rPr>
              <a:t>can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it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35" dirty="0">
                <a:latin typeface="Times New Roman"/>
                <a:cs typeface="Times New Roman"/>
              </a:rPr>
              <a:t>a</a:t>
            </a:r>
            <a:r>
              <a:rPr sz="2800" spc="-114" dirty="0">
                <a:latin typeface="Times New Roman"/>
                <a:cs typeface="Times New Roman"/>
              </a:rPr>
              <a:t>cqui</a:t>
            </a:r>
            <a:r>
              <a:rPr sz="2800" spc="-125" dirty="0">
                <a:latin typeface="Times New Roman"/>
                <a:cs typeface="Times New Roman"/>
              </a:rPr>
              <a:t>r</a:t>
            </a:r>
            <a:r>
              <a:rPr sz="2800" spc="-110" dirty="0">
                <a:latin typeface="Times New Roman"/>
                <a:cs typeface="Times New Roman"/>
              </a:rPr>
              <a:t>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peopl</a:t>
            </a:r>
            <a:r>
              <a:rPr sz="2800" spc="-170" dirty="0">
                <a:latin typeface="Times New Roman"/>
                <a:cs typeface="Times New Roman"/>
              </a:rPr>
              <a:t>e</a:t>
            </a:r>
            <a:r>
              <a:rPr sz="2800" spc="114" dirty="0">
                <a:latin typeface="Times New Roman"/>
                <a:cs typeface="Times New Roman"/>
              </a:rPr>
              <a:t>,  </a:t>
            </a:r>
            <a:r>
              <a:rPr sz="2800" spc="-90" dirty="0">
                <a:latin typeface="Times New Roman"/>
                <a:cs typeface="Times New Roman"/>
              </a:rPr>
              <a:t>equipment,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120" dirty="0">
                <a:latin typeface="Times New Roman"/>
                <a:cs typeface="Times New Roman"/>
              </a:rPr>
              <a:t>materials </a:t>
            </a:r>
            <a:r>
              <a:rPr sz="2800" spc="-90" dirty="0">
                <a:latin typeface="Times New Roman"/>
                <a:cs typeface="Times New Roman"/>
              </a:rPr>
              <a:t>that </a:t>
            </a:r>
            <a:r>
              <a:rPr sz="2800" spc="-114" dirty="0">
                <a:latin typeface="Times New Roman"/>
                <a:cs typeface="Times New Roman"/>
              </a:rPr>
              <a:t>are </a:t>
            </a:r>
            <a:r>
              <a:rPr sz="2800" spc="-165" dirty="0">
                <a:latin typeface="Times New Roman"/>
                <a:cs typeface="Times New Roman"/>
              </a:rPr>
              <a:t>capable </a:t>
            </a:r>
            <a:r>
              <a:rPr sz="2800" spc="-160" dirty="0">
                <a:latin typeface="Times New Roman"/>
                <a:cs typeface="Times New Roman"/>
              </a:rPr>
              <a:t>and </a:t>
            </a:r>
            <a:r>
              <a:rPr sz="2800" spc="-195" dirty="0">
                <a:latin typeface="Times New Roman"/>
                <a:cs typeface="Times New Roman"/>
              </a:rPr>
              <a:t>available</a:t>
            </a:r>
            <a:r>
              <a:rPr sz="2800" spc="-190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for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per</a:t>
            </a:r>
            <a:r>
              <a:rPr sz="2800" spc="-80" dirty="0">
                <a:latin typeface="Times New Roman"/>
                <a:cs typeface="Times New Roman"/>
              </a:rPr>
              <a:t>f</a:t>
            </a:r>
            <a:r>
              <a:rPr sz="2800" spc="-55" dirty="0">
                <a:latin typeface="Times New Roman"/>
                <a:cs typeface="Times New Roman"/>
              </a:rPr>
              <a:t>o</a:t>
            </a:r>
            <a:r>
              <a:rPr sz="2800" spc="40" dirty="0">
                <a:latin typeface="Times New Roman"/>
                <a:cs typeface="Times New Roman"/>
              </a:rPr>
              <a:t>r</a:t>
            </a:r>
            <a:r>
              <a:rPr sz="2800" spc="-175" dirty="0">
                <a:latin typeface="Times New Roman"/>
                <a:cs typeface="Times New Roman"/>
              </a:rPr>
              <a:t>min</a:t>
            </a:r>
            <a:r>
              <a:rPr sz="2800" spc="-165" dirty="0">
                <a:latin typeface="Times New Roman"/>
                <a:cs typeface="Times New Roman"/>
              </a:rPr>
              <a:t>g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265" dirty="0">
                <a:latin typeface="Times New Roman"/>
                <a:cs typeface="Times New Roman"/>
              </a:rPr>
              <a:t>w</a:t>
            </a:r>
            <a:r>
              <a:rPr sz="2800" spc="-160" dirty="0">
                <a:latin typeface="Times New Roman"/>
                <a:cs typeface="Times New Roman"/>
              </a:rPr>
              <a:t>ork?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664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894334"/>
            <a:ext cx="8534400" cy="368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372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17406C"/>
                </a:solidFill>
                <a:latin typeface="Franklin Gothic Medium"/>
                <a:cs typeface="Franklin Gothic Medium"/>
              </a:rPr>
              <a:t>Cost</a:t>
            </a:r>
            <a:r>
              <a:rPr sz="2800" spc="-35" dirty="0">
                <a:solidFill>
                  <a:srgbClr val="17406C"/>
                </a:solidFill>
                <a:latin typeface="Franklin Gothic Medium"/>
                <a:cs typeface="Franklin Gothic Medium"/>
              </a:rPr>
              <a:t> </a:t>
            </a:r>
            <a:r>
              <a:rPr sz="2800" spc="-50" dirty="0">
                <a:solidFill>
                  <a:srgbClr val="17406C"/>
                </a:solidFill>
                <a:latin typeface="Franklin Gothic Medium"/>
                <a:cs typeface="Franklin Gothic Medium"/>
              </a:rPr>
              <a:t>Estimating</a:t>
            </a:r>
            <a:endParaRPr sz="2800" dirty="0">
              <a:latin typeface="Franklin Gothic Medium"/>
              <a:cs typeface="Franklin Gothic Medium"/>
            </a:endParaRPr>
          </a:p>
          <a:p>
            <a:pPr marL="287020" marR="1476375" indent="-274955">
              <a:lnSpc>
                <a:spcPct val="110000"/>
              </a:lnSpc>
              <a:spcBef>
                <a:spcPts val="2195"/>
              </a:spcBef>
              <a:buClr>
                <a:srgbClr val="0E6EC5"/>
              </a:buClr>
              <a:buSzPct val="84722"/>
              <a:buFont typeface="Segoe UI Symbol"/>
              <a:buChar char="⚫"/>
              <a:tabLst>
                <a:tab pos="287655" algn="l"/>
              </a:tabLst>
            </a:pPr>
            <a:r>
              <a:rPr sz="2800" spc="-370" dirty="0">
                <a:latin typeface="Times New Roman"/>
                <a:cs typeface="Times New Roman"/>
              </a:rPr>
              <a:t>A</a:t>
            </a:r>
            <a:r>
              <a:rPr sz="2800" spc="-254" dirty="0">
                <a:latin typeface="Times New Roman"/>
                <a:cs typeface="Times New Roman"/>
              </a:rPr>
              <a:t>n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40" dirty="0">
                <a:latin typeface="Times New Roman"/>
                <a:cs typeface="Times New Roman"/>
              </a:rPr>
              <a:t>impo</a:t>
            </a:r>
            <a:r>
              <a:rPr sz="2800" spc="25" dirty="0">
                <a:latin typeface="Times New Roman"/>
                <a:cs typeface="Times New Roman"/>
              </a:rPr>
              <a:t>r</a:t>
            </a:r>
            <a:r>
              <a:rPr sz="2800" spc="-85" dirty="0">
                <a:latin typeface="Times New Roman"/>
                <a:cs typeface="Times New Roman"/>
              </a:rPr>
              <a:t>tant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outpu</a:t>
            </a:r>
            <a:r>
              <a:rPr sz="2800" spc="-55" dirty="0">
                <a:latin typeface="Times New Roman"/>
                <a:cs typeface="Times New Roman"/>
              </a:rPr>
              <a:t>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254" dirty="0">
                <a:latin typeface="Times New Roman"/>
                <a:cs typeface="Times New Roman"/>
              </a:rPr>
              <a:t>o</a:t>
            </a:r>
            <a:r>
              <a:rPr sz="2800" spc="-170" dirty="0">
                <a:latin typeface="Times New Roman"/>
                <a:cs typeface="Times New Roman"/>
              </a:rPr>
              <a:t>f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p</a:t>
            </a:r>
            <a:r>
              <a:rPr sz="2800" spc="-90" dirty="0">
                <a:latin typeface="Times New Roman"/>
                <a:cs typeface="Times New Roman"/>
              </a:rPr>
              <a:t>r</a:t>
            </a:r>
            <a:r>
              <a:rPr sz="2800" spc="-140" dirty="0">
                <a:latin typeface="Times New Roman"/>
                <a:cs typeface="Times New Roman"/>
              </a:rPr>
              <a:t>ojec</a:t>
            </a:r>
            <a:r>
              <a:rPr sz="2800" spc="-90" dirty="0">
                <a:latin typeface="Times New Roman"/>
                <a:cs typeface="Times New Roman"/>
              </a:rPr>
              <a:t>t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cost  </a:t>
            </a:r>
            <a:r>
              <a:rPr sz="2800" spc="-195" dirty="0">
                <a:latin typeface="Times New Roman"/>
                <a:cs typeface="Times New Roman"/>
              </a:rPr>
              <a:t>managemen</a:t>
            </a:r>
            <a:r>
              <a:rPr sz="2800" spc="-100" dirty="0">
                <a:latin typeface="Times New Roman"/>
                <a:cs typeface="Times New Roman"/>
              </a:rPr>
              <a:t>t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is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285" dirty="0">
                <a:latin typeface="Times New Roman"/>
                <a:cs typeface="Times New Roman"/>
              </a:rPr>
              <a:t>a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c</a:t>
            </a:r>
            <a:r>
              <a:rPr sz="2800" spc="-150" dirty="0">
                <a:latin typeface="Times New Roman"/>
                <a:cs typeface="Times New Roman"/>
              </a:rPr>
              <a:t>os</a:t>
            </a:r>
            <a:r>
              <a:rPr sz="2800" spc="-90" dirty="0">
                <a:latin typeface="Times New Roman"/>
                <a:cs typeface="Times New Roman"/>
              </a:rPr>
              <a:t>t </a:t>
            </a:r>
            <a:r>
              <a:rPr sz="2800" spc="-145" dirty="0">
                <a:latin typeface="Times New Roman"/>
                <a:cs typeface="Times New Roman"/>
              </a:rPr>
              <a:t>est</a:t>
            </a:r>
            <a:r>
              <a:rPr sz="2800" spc="-100" dirty="0">
                <a:latin typeface="Times New Roman"/>
                <a:cs typeface="Times New Roman"/>
              </a:rPr>
              <a:t>i</a:t>
            </a:r>
            <a:r>
              <a:rPr sz="2800" spc="-320" dirty="0">
                <a:latin typeface="Times New Roman"/>
                <a:cs typeface="Times New Roman"/>
              </a:rPr>
              <a:t>m</a:t>
            </a:r>
            <a:r>
              <a:rPr sz="2800" spc="-210" dirty="0">
                <a:latin typeface="Times New Roman"/>
                <a:cs typeface="Times New Roman"/>
              </a:rPr>
              <a:t>a</a:t>
            </a:r>
            <a:r>
              <a:rPr sz="2800" spc="-45" dirty="0">
                <a:latin typeface="Times New Roman"/>
                <a:cs typeface="Times New Roman"/>
              </a:rPr>
              <a:t>te</a:t>
            </a:r>
            <a:r>
              <a:rPr lang="en-US" sz="2800" spc="-4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287020" marR="5080" indent="-274955">
              <a:lnSpc>
                <a:spcPct val="110000"/>
              </a:lnSpc>
              <a:spcBef>
                <a:spcPts val="605"/>
              </a:spcBef>
              <a:buClr>
                <a:srgbClr val="0E6EC5"/>
              </a:buClr>
              <a:buSzPct val="84722"/>
              <a:buFont typeface="Segoe UI Symbol"/>
              <a:buChar char="⚫"/>
              <a:tabLst>
                <a:tab pos="287655" algn="l"/>
              </a:tabLst>
            </a:pPr>
            <a:r>
              <a:rPr sz="2800" spc="-140" dirty="0">
                <a:latin typeface="Times New Roman"/>
                <a:cs typeface="Times New Roman"/>
              </a:rPr>
              <a:t>The</a:t>
            </a:r>
            <a:r>
              <a:rPr sz="2800" spc="-130" dirty="0">
                <a:latin typeface="Times New Roman"/>
                <a:cs typeface="Times New Roman"/>
              </a:rPr>
              <a:t>r</a:t>
            </a:r>
            <a:r>
              <a:rPr sz="2800" spc="-140" dirty="0">
                <a:latin typeface="Times New Roman"/>
                <a:cs typeface="Times New Roman"/>
              </a:rPr>
              <a:t>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275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r</a:t>
            </a:r>
            <a:r>
              <a:rPr sz="2800" spc="-140" dirty="0">
                <a:latin typeface="Times New Roman"/>
                <a:cs typeface="Times New Roman"/>
              </a:rPr>
              <a:t>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95" dirty="0">
                <a:latin typeface="Times New Roman"/>
                <a:cs typeface="Times New Roman"/>
              </a:rPr>
              <a:t>s</a:t>
            </a:r>
            <a:r>
              <a:rPr sz="2800" spc="-285" dirty="0">
                <a:latin typeface="Times New Roman"/>
                <a:cs typeface="Times New Roman"/>
              </a:rPr>
              <a:t>e</a:t>
            </a:r>
            <a:r>
              <a:rPr sz="2800" spc="-375" dirty="0">
                <a:latin typeface="Times New Roman"/>
                <a:cs typeface="Times New Roman"/>
              </a:rPr>
              <a:t>v</a:t>
            </a:r>
            <a:r>
              <a:rPr sz="2800" spc="-130" dirty="0">
                <a:latin typeface="Times New Roman"/>
                <a:cs typeface="Times New Roman"/>
              </a:rPr>
              <a:t>eral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types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254" dirty="0">
                <a:latin typeface="Times New Roman"/>
                <a:cs typeface="Times New Roman"/>
              </a:rPr>
              <a:t>o</a:t>
            </a:r>
            <a:r>
              <a:rPr sz="2800" spc="-170" dirty="0">
                <a:latin typeface="Times New Roman"/>
                <a:cs typeface="Times New Roman"/>
              </a:rPr>
              <a:t>f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cost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est</a:t>
            </a:r>
            <a:r>
              <a:rPr sz="2800" spc="-105" dirty="0">
                <a:latin typeface="Times New Roman"/>
                <a:cs typeface="Times New Roman"/>
              </a:rPr>
              <a:t>i</a:t>
            </a:r>
            <a:r>
              <a:rPr sz="2800" spc="-320" dirty="0">
                <a:latin typeface="Times New Roman"/>
                <a:cs typeface="Times New Roman"/>
              </a:rPr>
              <a:t>m</a:t>
            </a:r>
            <a:r>
              <a:rPr sz="2800" spc="-210" dirty="0">
                <a:latin typeface="Times New Roman"/>
                <a:cs typeface="Times New Roman"/>
              </a:rPr>
              <a:t>a</a:t>
            </a:r>
            <a:r>
              <a:rPr sz="2800" spc="-55" dirty="0">
                <a:latin typeface="Times New Roman"/>
                <a:cs typeface="Times New Roman"/>
              </a:rPr>
              <a:t>tes,</a:t>
            </a:r>
            <a:r>
              <a:rPr sz="2800" spc="-26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and  </a:t>
            </a:r>
            <a:r>
              <a:rPr sz="2800" spc="-135" dirty="0">
                <a:latin typeface="Times New Roman"/>
                <a:cs typeface="Times New Roman"/>
              </a:rPr>
              <a:t>tools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200" dirty="0">
                <a:latin typeface="Times New Roman"/>
                <a:cs typeface="Times New Roman"/>
              </a:rPr>
              <a:t>an</a:t>
            </a:r>
            <a:r>
              <a:rPr sz="2800" spc="-204" dirty="0">
                <a:latin typeface="Times New Roman"/>
                <a:cs typeface="Times New Roman"/>
              </a:rPr>
              <a:t>d</a:t>
            </a:r>
            <a:r>
              <a:rPr sz="2800" spc="-95" dirty="0">
                <a:latin typeface="Times New Roman"/>
                <a:cs typeface="Times New Roman"/>
              </a:rPr>
              <a:t> te</a:t>
            </a:r>
            <a:r>
              <a:rPr sz="2800" spc="-55" dirty="0">
                <a:latin typeface="Times New Roman"/>
                <a:cs typeface="Times New Roman"/>
              </a:rPr>
              <a:t>c</a:t>
            </a:r>
            <a:r>
              <a:rPr sz="2800" spc="-190" dirty="0">
                <a:latin typeface="Times New Roman"/>
                <a:cs typeface="Times New Roman"/>
              </a:rPr>
              <a:t>h</a:t>
            </a:r>
            <a:r>
              <a:rPr sz="2800" spc="-204" dirty="0">
                <a:latin typeface="Times New Roman"/>
                <a:cs typeface="Times New Roman"/>
              </a:rPr>
              <a:t>n</a:t>
            </a:r>
            <a:r>
              <a:rPr sz="2800" spc="-185" dirty="0">
                <a:latin typeface="Times New Roman"/>
                <a:cs typeface="Times New Roman"/>
              </a:rPr>
              <a:t>iques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t</a:t>
            </a:r>
            <a:r>
              <a:rPr sz="2800" spc="-155" dirty="0">
                <a:latin typeface="Times New Roman"/>
                <a:cs typeface="Times New Roman"/>
              </a:rPr>
              <a:t>o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help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c</a:t>
            </a:r>
            <a:r>
              <a:rPr sz="2800" spc="-125" dirty="0">
                <a:latin typeface="Times New Roman"/>
                <a:cs typeface="Times New Roman"/>
              </a:rPr>
              <a:t>r</a:t>
            </a:r>
            <a:r>
              <a:rPr sz="2800" spc="-210" dirty="0">
                <a:latin typeface="Times New Roman"/>
                <a:cs typeface="Times New Roman"/>
              </a:rPr>
              <a:t>e</a:t>
            </a:r>
            <a:r>
              <a:rPr sz="2800" spc="-240" dirty="0">
                <a:latin typeface="Times New Roman"/>
                <a:cs typeface="Times New Roman"/>
              </a:rPr>
              <a:t>a</a:t>
            </a:r>
            <a:r>
              <a:rPr sz="2800" spc="-45" dirty="0">
                <a:latin typeface="Times New Roman"/>
                <a:cs typeface="Times New Roman"/>
              </a:rPr>
              <a:t>te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them</a:t>
            </a:r>
            <a:r>
              <a:rPr lang="en-US" sz="2800" spc="-13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287020" marR="584200" indent="-274955">
              <a:lnSpc>
                <a:spcPct val="110000"/>
              </a:lnSpc>
              <a:spcBef>
                <a:spcPts val="600"/>
              </a:spcBef>
              <a:buClr>
                <a:srgbClr val="0E6EC5"/>
              </a:buClr>
              <a:buSzPct val="84722"/>
              <a:buFont typeface="Segoe UI Symbol"/>
              <a:buChar char="⚫"/>
              <a:tabLst>
                <a:tab pos="287655" algn="l"/>
              </a:tabLst>
            </a:pPr>
            <a:r>
              <a:rPr sz="2800" spc="-110" dirty="0">
                <a:latin typeface="Times New Roman"/>
                <a:cs typeface="Times New Roman"/>
              </a:rPr>
              <a:t>It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is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275" dirty="0">
                <a:latin typeface="Times New Roman"/>
                <a:cs typeface="Times New Roman"/>
              </a:rPr>
              <a:t>a</a:t>
            </a:r>
            <a:r>
              <a:rPr sz="2800" spc="-170" dirty="0">
                <a:latin typeface="Times New Roman"/>
                <a:cs typeface="Times New Roman"/>
              </a:rPr>
              <a:t>ls</a:t>
            </a:r>
            <a:r>
              <a:rPr sz="2800" spc="-245" dirty="0">
                <a:latin typeface="Times New Roman"/>
                <a:cs typeface="Times New Roman"/>
              </a:rPr>
              <a:t>o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imp</a:t>
            </a:r>
            <a:r>
              <a:rPr sz="2800" spc="-185" dirty="0">
                <a:latin typeface="Times New Roman"/>
                <a:cs typeface="Times New Roman"/>
              </a:rPr>
              <a:t>o</a:t>
            </a:r>
            <a:r>
              <a:rPr sz="2800" spc="165" dirty="0">
                <a:latin typeface="Times New Roman"/>
                <a:cs typeface="Times New Roman"/>
              </a:rPr>
              <a:t>r</a:t>
            </a:r>
            <a:r>
              <a:rPr sz="2800" spc="-85" dirty="0">
                <a:latin typeface="Times New Roman"/>
                <a:cs typeface="Times New Roman"/>
              </a:rPr>
              <a:t>tant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5" dirty="0">
                <a:latin typeface="Times New Roman"/>
                <a:cs typeface="Times New Roman"/>
              </a:rPr>
              <a:t>to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d</a:t>
            </a:r>
            <a:r>
              <a:rPr sz="2800" spc="-204" dirty="0">
                <a:latin typeface="Times New Roman"/>
                <a:cs typeface="Times New Roman"/>
              </a:rPr>
              <a:t>e</a:t>
            </a:r>
            <a:r>
              <a:rPr sz="2800" spc="-375" dirty="0">
                <a:latin typeface="Times New Roman"/>
                <a:cs typeface="Times New Roman"/>
              </a:rPr>
              <a:t>v</a:t>
            </a:r>
            <a:r>
              <a:rPr sz="2800" spc="-145" dirty="0">
                <a:latin typeface="Times New Roman"/>
                <a:cs typeface="Times New Roman"/>
              </a:rPr>
              <a:t>elop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285" dirty="0">
                <a:latin typeface="Times New Roman"/>
                <a:cs typeface="Times New Roman"/>
              </a:rPr>
              <a:t>a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c</a:t>
            </a:r>
            <a:r>
              <a:rPr sz="2800" spc="-204" dirty="0">
                <a:latin typeface="Times New Roman"/>
                <a:cs typeface="Times New Roman"/>
              </a:rPr>
              <a:t>o</a:t>
            </a:r>
            <a:r>
              <a:rPr sz="2800" spc="-100" dirty="0">
                <a:latin typeface="Times New Roman"/>
                <a:cs typeface="Times New Roman"/>
              </a:rPr>
              <a:t>st  </a:t>
            </a:r>
            <a:r>
              <a:rPr sz="2800" spc="-195" dirty="0">
                <a:latin typeface="Times New Roman"/>
                <a:cs typeface="Times New Roman"/>
              </a:rPr>
              <a:t>managemen</a:t>
            </a:r>
            <a:r>
              <a:rPr sz="2800" spc="-100" dirty="0">
                <a:latin typeface="Times New Roman"/>
                <a:cs typeface="Times New Roman"/>
              </a:rPr>
              <a:t>t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175" dirty="0">
                <a:latin typeface="Times New Roman"/>
                <a:cs typeface="Times New Roman"/>
              </a:rPr>
              <a:t>pla</a:t>
            </a:r>
            <a:r>
              <a:rPr sz="2800" spc="-210" dirty="0">
                <a:latin typeface="Times New Roman"/>
                <a:cs typeface="Times New Roman"/>
              </a:rPr>
              <a:t>n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45" dirty="0">
                <a:latin typeface="Times New Roman"/>
                <a:cs typeface="Times New Roman"/>
              </a:rPr>
              <a:t>th</a:t>
            </a:r>
            <a:r>
              <a:rPr sz="2800" spc="-204" dirty="0">
                <a:latin typeface="Times New Roman"/>
                <a:cs typeface="Times New Roman"/>
              </a:rPr>
              <a:t>a</a:t>
            </a:r>
            <a:r>
              <a:rPr sz="2800" spc="50" dirty="0">
                <a:latin typeface="Times New Roman"/>
                <a:cs typeface="Times New Roman"/>
              </a:rPr>
              <a:t>t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195" dirty="0">
                <a:latin typeface="Times New Roman"/>
                <a:cs typeface="Times New Roman"/>
              </a:rPr>
              <a:t>des</a:t>
            </a:r>
            <a:r>
              <a:rPr sz="2800" spc="-210" dirty="0">
                <a:latin typeface="Times New Roman"/>
                <a:cs typeface="Times New Roman"/>
              </a:rPr>
              <a:t>c</a:t>
            </a:r>
            <a:r>
              <a:rPr sz="2800" spc="100" dirty="0">
                <a:latin typeface="Times New Roman"/>
                <a:cs typeface="Times New Roman"/>
              </a:rPr>
              <a:t>r</a:t>
            </a:r>
            <a:r>
              <a:rPr sz="2800" spc="-195" dirty="0">
                <a:latin typeface="Times New Roman"/>
                <a:cs typeface="Times New Roman"/>
              </a:rPr>
              <a:t>ibes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225" dirty="0">
                <a:latin typeface="Times New Roman"/>
                <a:cs typeface="Times New Roman"/>
              </a:rPr>
              <a:t>h</a:t>
            </a:r>
            <a:r>
              <a:rPr sz="2800" spc="-275" dirty="0">
                <a:latin typeface="Times New Roman"/>
                <a:cs typeface="Times New Roman"/>
              </a:rPr>
              <a:t>o</a:t>
            </a:r>
            <a:r>
              <a:rPr sz="2800" spc="-200" dirty="0">
                <a:latin typeface="Times New Roman"/>
                <a:cs typeface="Times New Roman"/>
              </a:rPr>
              <a:t>w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cost  </a:t>
            </a:r>
            <a:r>
              <a:rPr sz="2800" spc="-365" dirty="0">
                <a:latin typeface="Times New Roman"/>
                <a:cs typeface="Times New Roman"/>
              </a:rPr>
              <a:t>v</a:t>
            </a:r>
            <a:r>
              <a:rPr sz="2800" spc="-145" dirty="0">
                <a:latin typeface="Times New Roman"/>
                <a:cs typeface="Times New Roman"/>
              </a:rPr>
              <a:t>a</a:t>
            </a:r>
            <a:r>
              <a:rPr sz="2800" spc="-35" dirty="0">
                <a:latin typeface="Times New Roman"/>
                <a:cs typeface="Times New Roman"/>
              </a:rPr>
              <a:t>r</a:t>
            </a:r>
            <a:r>
              <a:rPr sz="2800" spc="-210" dirty="0">
                <a:latin typeface="Times New Roman"/>
                <a:cs typeface="Times New Roman"/>
              </a:rPr>
              <a:t>iances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275" dirty="0">
                <a:latin typeface="Times New Roman"/>
                <a:cs typeface="Times New Roman"/>
              </a:rPr>
              <a:t>w</a:t>
            </a:r>
            <a:r>
              <a:rPr sz="2800" spc="-100" dirty="0">
                <a:latin typeface="Times New Roman"/>
                <a:cs typeface="Times New Roman"/>
              </a:rPr>
              <a:t>i</a:t>
            </a:r>
            <a:r>
              <a:rPr sz="2800" spc="-145" dirty="0">
                <a:latin typeface="Times New Roman"/>
                <a:cs typeface="Times New Roman"/>
              </a:rPr>
              <a:t>l</a:t>
            </a:r>
            <a:r>
              <a:rPr sz="2800" spc="-140" dirty="0">
                <a:latin typeface="Times New Roman"/>
                <a:cs typeface="Times New Roman"/>
              </a:rPr>
              <a:t>l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200" dirty="0">
                <a:latin typeface="Times New Roman"/>
                <a:cs typeface="Times New Roman"/>
              </a:rPr>
              <a:t>b</a:t>
            </a:r>
            <a:r>
              <a:rPr sz="2800" spc="-140" dirty="0">
                <a:latin typeface="Times New Roman"/>
                <a:cs typeface="Times New Roman"/>
              </a:rPr>
              <a:t>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210" dirty="0">
                <a:latin typeface="Times New Roman"/>
                <a:cs typeface="Times New Roman"/>
              </a:rPr>
              <a:t>m</a:t>
            </a:r>
            <a:r>
              <a:rPr sz="2800" spc="-220" dirty="0">
                <a:latin typeface="Times New Roman"/>
                <a:cs typeface="Times New Roman"/>
              </a:rPr>
              <a:t>anage</a:t>
            </a:r>
            <a:r>
              <a:rPr sz="2800" spc="-235" dirty="0">
                <a:latin typeface="Times New Roman"/>
                <a:cs typeface="Times New Roman"/>
              </a:rPr>
              <a:t>d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on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55" dirty="0">
                <a:latin typeface="Times New Roman"/>
                <a:cs typeface="Times New Roman"/>
              </a:rPr>
              <a:t>t</a:t>
            </a:r>
            <a:r>
              <a:rPr sz="2800" spc="-185" dirty="0">
                <a:latin typeface="Times New Roman"/>
                <a:cs typeface="Times New Roman"/>
              </a:rPr>
              <a:t>he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p</a:t>
            </a:r>
            <a:r>
              <a:rPr sz="2800" spc="-85" dirty="0">
                <a:latin typeface="Times New Roman"/>
                <a:cs typeface="Times New Roman"/>
              </a:rPr>
              <a:t>r</a:t>
            </a:r>
            <a:r>
              <a:rPr sz="2800" spc="-130" dirty="0">
                <a:latin typeface="Times New Roman"/>
                <a:cs typeface="Times New Roman"/>
              </a:rPr>
              <a:t>oject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0E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664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1874</Words>
  <Application>Microsoft Office PowerPoint</Application>
  <PresentationFormat>On-screen Show (4:3)</PresentationFormat>
  <Paragraphs>241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 MT</vt:lpstr>
      <vt:lpstr>Calibri</vt:lpstr>
      <vt:lpstr>Franklin Gothic Medium</vt:lpstr>
      <vt:lpstr>Segoe UI Symbol</vt:lpstr>
      <vt:lpstr>Tahoma</vt:lpstr>
      <vt:lpstr>Times New Roman</vt:lpstr>
      <vt:lpstr>Office Theme</vt:lpstr>
      <vt:lpstr>Project Cost Management</vt:lpstr>
      <vt:lpstr>What is Cost and Project Cost Management?</vt:lpstr>
      <vt:lpstr>The Importance of Project Cost Management</vt:lpstr>
      <vt:lpstr>Reasons for Cost Overruns</vt:lpstr>
      <vt:lpstr>Project Cost Management Processes</vt:lpstr>
      <vt:lpstr>Basic Principles of Cost Management</vt:lpstr>
      <vt:lpstr>Cost of Software Defects</vt:lpstr>
      <vt:lpstr>Resource Planning</vt:lpstr>
      <vt:lpstr>PowerPoint Presentation</vt:lpstr>
      <vt:lpstr>Types of Cost Estimates</vt:lpstr>
      <vt:lpstr>vv</vt:lpstr>
      <vt:lpstr>PowerPoint Presentation</vt:lpstr>
      <vt:lpstr>PowerPoint Presentation</vt:lpstr>
      <vt:lpstr>Cost Estimation Tools and Techniques</vt:lpstr>
      <vt:lpstr>Typical Problems with Cost Estimates</vt:lpstr>
      <vt:lpstr>Cost Budgeting</vt:lpstr>
      <vt:lpstr>Cost Control</vt:lpstr>
      <vt:lpstr>Earned Value Management (EVM)</vt:lpstr>
      <vt:lpstr>Earned Value Management (EVM)</vt:lpstr>
      <vt:lpstr>Earned Value Management</vt:lpstr>
      <vt:lpstr>EMV enables</vt:lpstr>
      <vt:lpstr>Earned Value Management Terms</vt:lpstr>
      <vt:lpstr>Earned Value Formulas</vt:lpstr>
      <vt:lpstr>Rules of Thumb for EVA Numbers</vt:lpstr>
      <vt:lpstr>Example</vt:lpstr>
      <vt:lpstr>Compute</vt:lpstr>
      <vt:lpstr>…solution</vt:lpstr>
      <vt:lpstr>…continued</vt:lpstr>
      <vt:lpstr>…continued</vt:lpstr>
      <vt:lpstr>Forecasting Cost</vt:lpstr>
      <vt:lpstr>Forecasting Time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Project Cost Management</dc:title>
  <dc:creator>Your User Name</dc:creator>
  <cp:lastModifiedBy>etseye dese</cp:lastModifiedBy>
  <cp:revision>3</cp:revision>
  <dcterms:created xsi:type="dcterms:W3CDTF">2024-04-15T06:51:09Z</dcterms:created>
  <dcterms:modified xsi:type="dcterms:W3CDTF">2024-11-20T06:22:55Z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2024-04-15T00:00:00Z</vt:filetime>
  </property>
</Properties>
</file>