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2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eye dese" userId="ac8704d341b229fd" providerId="LiveId" clId="{ED58B303-080B-47EB-B703-4E3C2AB02345}"/>
    <pc:docChg chg="modSld">
      <pc:chgData name="etseye dese" userId="ac8704d341b229fd" providerId="LiveId" clId="{ED58B303-080B-47EB-B703-4E3C2AB02345}" dt="2024-05-15T09:22:18.370" v="11" actId="20577"/>
      <pc:docMkLst>
        <pc:docMk/>
      </pc:docMkLst>
      <pc:sldChg chg="modSp mod">
        <pc:chgData name="etseye dese" userId="ac8704d341b229fd" providerId="LiveId" clId="{ED58B303-080B-47EB-B703-4E3C2AB02345}" dt="2024-05-09T08:53:28.955" v="2" actId="20577"/>
        <pc:sldMkLst>
          <pc:docMk/>
          <pc:sldMk cId="0" sldId="258"/>
        </pc:sldMkLst>
        <pc:spChg chg="mod">
          <ac:chgData name="etseye dese" userId="ac8704d341b229fd" providerId="LiveId" clId="{ED58B303-080B-47EB-B703-4E3C2AB02345}" dt="2024-05-09T08:11:20.625" v="1" actId="205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etseye dese" userId="ac8704d341b229fd" providerId="LiveId" clId="{ED58B303-080B-47EB-B703-4E3C2AB02345}" dt="2024-05-09T08:53:28.955" v="2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etseye dese" userId="ac8704d341b229fd" providerId="LiveId" clId="{ED58B303-080B-47EB-B703-4E3C2AB02345}" dt="2024-05-11T12:41:19.052" v="5" actId="255"/>
        <pc:sldMkLst>
          <pc:docMk/>
          <pc:sldMk cId="0" sldId="266"/>
        </pc:sldMkLst>
        <pc:spChg chg="mod">
          <ac:chgData name="etseye dese" userId="ac8704d341b229fd" providerId="LiveId" clId="{ED58B303-080B-47EB-B703-4E3C2AB02345}" dt="2024-05-11T12:41:19.052" v="5" actId="255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etseye dese" userId="ac8704d341b229fd" providerId="LiveId" clId="{ED58B303-080B-47EB-B703-4E3C2AB02345}" dt="2024-05-09T09:43:25.420" v="3" actId="113"/>
        <pc:sldMkLst>
          <pc:docMk/>
          <pc:sldMk cId="0" sldId="268"/>
        </pc:sldMkLst>
        <pc:spChg chg="mod">
          <ac:chgData name="etseye dese" userId="ac8704d341b229fd" providerId="LiveId" clId="{ED58B303-080B-47EB-B703-4E3C2AB02345}" dt="2024-05-09T09:43:25.420" v="3" actId="113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etseye dese" userId="ac8704d341b229fd" providerId="LiveId" clId="{ED58B303-080B-47EB-B703-4E3C2AB02345}" dt="2024-05-15T08:11:02.001" v="7" actId="404"/>
        <pc:sldMkLst>
          <pc:docMk/>
          <pc:sldMk cId="0" sldId="274"/>
        </pc:sldMkLst>
        <pc:spChg chg="mod">
          <ac:chgData name="etseye dese" userId="ac8704d341b229fd" providerId="LiveId" clId="{ED58B303-080B-47EB-B703-4E3C2AB02345}" dt="2024-05-15T08:11:02.001" v="7" actId="404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etseye dese" userId="ac8704d341b229fd" providerId="LiveId" clId="{ED58B303-080B-47EB-B703-4E3C2AB02345}" dt="2024-05-15T09:22:18.370" v="11" actId="20577"/>
        <pc:sldMkLst>
          <pc:docMk/>
          <pc:sldMk cId="0" sldId="280"/>
        </pc:sldMkLst>
        <pc:spChg chg="mod">
          <ac:chgData name="etseye dese" userId="ac8704d341b229fd" providerId="LiveId" clId="{ED58B303-080B-47EB-B703-4E3C2AB02345}" dt="2024-05-15T09:22:18.370" v="11" actId="20577"/>
          <ac:spMkLst>
            <pc:docMk/>
            <pc:sldMk cId="0" sldId="28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9532F-6EB6-4B2E-AD14-581BB670220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F90F4-644F-4854-9EE8-AA69A27F4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8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FACULTY OF</a:t>
            </a:r>
            <a:r>
              <a:rPr spc="-40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BAHIR</a:t>
            </a:r>
            <a:r>
              <a:rPr spc="-2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dirty="0"/>
              <a:t>INSTITUTE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TECHNOLOGY</a:t>
            </a:r>
            <a:r>
              <a:rPr dirty="0"/>
              <a:t> |BAHIR</a:t>
            </a:r>
            <a:r>
              <a:rPr spc="1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46C8F-2EA4-4CA2-9754-48CE26EEAA1A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FACULTY OF</a:t>
            </a:r>
            <a:r>
              <a:rPr spc="-40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BAHIR</a:t>
            </a:r>
            <a:r>
              <a:rPr spc="-2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dirty="0"/>
              <a:t>INSTITUTE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TECHNOLOGY</a:t>
            </a:r>
            <a:r>
              <a:rPr dirty="0"/>
              <a:t> |BAHIR</a:t>
            </a:r>
            <a:r>
              <a:rPr spc="1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26E0-7539-4B9F-9B9D-5B847913FF9E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FACULTY OF</a:t>
            </a:r>
            <a:r>
              <a:rPr spc="-40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BAHIR</a:t>
            </a:r>
            <a:r>
              <a:rPr spc="-2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dirty="0"/>
              <a:t>INSTITUTE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TECHNOLOGY</a:t>
            </a:r>
            <a:r>
              <a:rPr dirty="0"/>
              <a:t> |BAHIR</a:t>
            </a:r>
            <a:r>
              <a:rPr spc="1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DFBD-E6C2-402A-9E54-26DA6DCE57B1}" type="datetime1">
              <a:rPr lang="en-US" smtClean="0"/>
              <a:t>5/15/2024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FACULTY OF</a:t>
            </a:r>
            <a:r>
              <a:rPr spc="-40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BAHIR</a:t>
            </a:r>
            <a:r>
              <a:rPr spc="-2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dirty="0"/>
              <a:t>INSTITUTE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TECHNOLOGY</a:t>
            </a:r>
            <a:r>
              <a:rPr dirty="0"/>
              <a:t> |BAHIR</a:t>
            </a:r>
            <a:r>
              <a:rPr spc="1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5E657-FCED-4FD5-B523-D9331092961B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FACULTY OF</a:t>
            </a:r>
            <a:r>
              <a:rPr spc="-40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BAHIR</a:t>
            </a:r>
            <a:r>
              <a:rPr spc="-2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dirty="0"/>
              <a:t>INSTITUTE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TECHNOLOGY</a:t>
            </a:r>
            <a:r>
              <a:rPr dirty="0"/>
              <a:t> |BAHIR</a:t>
            </a:r>
            <a:r>
              <a:rPr spc="1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6057-1066-42CC-9308-BB39FCBDF4C8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395" y="574040"/>
            <a:ext cx="7273264" cy="11948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532" y="1894577"/>
            <a:ext cx="7272934" cy="435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3911" y="6626402"/>
            <a:ext cx="512889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FACULTY OF</a:t>
            </a:r>
            <a:r>
              <a:rPr spc="-40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|</a:t>
            </a:r>
            <a:r>
              <a:rPr spc="-35" dirty="0"/>
              <a:t> </a:t>
            </a:r>
            <a:r>
              <a:rPr dirty="0"/>
              <a:t>BAHIR</a:t>
            </a:r>
            <a:r>
              <a:rPr spc="-2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dirty="0"/>
              <a:t>INSTITUTE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TECHNOLOGY</a:t>
            </a:r>
            <a:r>
              <a:rPr dirty="0"/>
              <a:t> |BAHIR</a:t>
            </a:r>
            <a:r>
              <a:rPr spc="1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spc="-1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0F21-FC29-4E54-A405-3ABB61CA5764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6033" y="6616977"/>
            <a:ext cx="223520" cy="173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009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1460" cy="64135"/>
            </a:xfrm>
            <a:custGeom>
              <a:avLst/>
              <a:gdLst/>
              <a:ahLst/>
              <a:cxnLst/>
              <a:rect l="l" t="t" r="r" b="b"/>
              <a:pathLst>
                <a:path w="9141460" h="64135">
                  <a:moveTo>
                    <a:pt x="9140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0952" y="6400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5255" y="4343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87317" y="3636340"/>
            <a:ext cx="4007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solidFill>
                  <a:srgbClr val="404040"/>
                </a:solidFill>
                <a:latin typeface="Times New Roman"/>
                <a:cs typeface="Times New Roman"/>
              </a:rPr>
              <a:t>MANAGEMENT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124200"/>
            <a:ext cx="2857500" cy="208635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372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95"/>
              </a:spcBef>
            </a:pPr>
            <a:r>
              <a:rPr sz="4000" spc="-75" dirty="0"/>
              <a:t>Sample</a:t>
            </a:r>
            <a:r>
              <a:rPr sz="4000" spc="-85" dirty="0"/>
              <a:t> </a:t>
            </a:r>
            <a:r>
              <a:rPr sz="4000" dirty="0"/>
              <a:t>Pareto</a:t>
            </a:r>
            <a:r>
              <a:rPr sz="4000" spc="-80" dirty="0"/>
              <a:t> </a:t>
            </a:r>
            <a:r>
              <a:rPr sz="4000" spc="-10" dirty="0"/>
              <a:t>Diagram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707134" y="2011673"/>
            <a:ext cx="7780020" cy="4552315"/>
            <a:chOff x="707134" y="2011673"/>
            <a:chExt cx="7780020" cy="4552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7134" y="2011673"/>
              <a:ext cx="7780023" cy="45521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2057400"/>
              <a:ext cx="7620000" cy="44013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2949" y="2038350"/>
              <a:ext cx="7658100" cy="4439920"/>
            </a:xfrm>
            <a:custGeom>
              <a:avLst/>
              <a:gdLst/>
              <a:ahLst/>
              <a:cxnLst/>
              <a:rect l="l" t="t" r="r" b="b"/>
              <a:pathLst>
                <a:path w="7658100" h="4439920">
                  <a:moveTo>
                    <a:pt x="0" y="4439412"/>
                  </a:moveTo>
                  <a:lnTo>
                    <a:pt x="7658100" y="4439412"/>
                  </a:lnTo>
                  <a:lnTo>
                    <a:pt x="7658100" y="0"/>
                  </a:lnTo>
                  <a:lnTo>
                    <a:pt x="0" y="0"/>
                  </a:lnTo>
                  <a:lnTo>
                    <a:pt x="0" y="44394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2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Statistical</a:t>
            </a:r>
            <a:r>
              <a:rPr sz="3200" spc="-135" dirty="0"/>
              <a:t> </a:t>
            </a:r>
            <a:r>
              <a:rPr sz="3200" spc="-35" dirty="0"/>
              <a:t>Sampling</a:t>
            </a:r>
            <a:r>
              <a:rPr sz="3200" spc="-125" dirty="0"/>
              <a:t> </a:t>
            </a:r>
            <a:r>
              <a:rPr sz="3200" dirty="0"/>
              <a:t>and</a:t>
            </a:r>
            <a:r>
              <a:rPr sz="3200" spc="-125" dirty="0"/>
              <a:t> </a:t>
            </a:r>
            <a:r>
              <a:rPr sz="3200" dirty="0"/>
              <a:t>Standard</a:t>
            </a:r>
            <a:r>
              <a:rPr sz="3200" spc="-125" dirty="0"/>
              <a:t> </a:t>
            </a:r>
            <a:r>
              <a:rPr sz="3200" spc="-10" dirty="0"/>
              <a:t>Deviation</a:t>
            </a:r>
            <a:endParaRPr sz="32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76300" y="1848738"/>
            <a:ext cx="7962900" cy="28065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420" marR="30480" indent="-256540">
              <a:lnSpc>
                <a:spcPct val="100000"/>
              </a:lnSpc>
              <a:spcBef>
                <a:spcPts val="105"/>
              </a:spcBef>
              <a:tabLst>
                <a:tab pos="312420" algn="l"/>
              </a:tabLst>
            </a:pPr>
            <a:r>
              <a:rPr sz="24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4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400" dirty="0">
                <a:latin typeface="Times New Roman"/>
                <a:cs typeface="Times New Roman"/>
              </a:rPr>
              <a:t>Statistical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choosing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part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population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interest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inspection</a:t>
            </a:r>
            <a:endParaRPr sz="2400" dirty="0">
              <a:latin typeface="Times New Roman"/>
              <a:cs typeface="Times New Roman"/>
            </a:endParaRPr>
          </a:p>
          <a:p>
            <a:pPr marL="312420" marR="369570" indent="-256540">
              <a:lnSpc>
                <a:spcPct val="100000"/>
              </a:lnSpc>
              <a:spcBef>
                <a:spcPts val="1200"/>
              </a:spcBef>
              <a:tabLst>
                <a:tab pos="312420" algn="l"/>
              </a:tabLst>
            </a:pPr>
            <a:r>
              <a:rPr sz="24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4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how </a:t>
            </a:r>
            <a:r>
              <a:rPr sz="2400" dirty="0">
                <a:latin typeface="Times New Roman"/>
                <a:cs typeface="Times New Roman"/>
              </a:rPr>
              <a:t>representative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endParaRPr sz="2400" dirty="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  <a:spcBef>
                <a:spcPts val="1205"/>
              </a:spcBef>
            </a:pPr>
            <a:r>
              <a:rPr sz="24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4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400" dirty="0">
                <a:latin typeface="Times New Roman"/>
                <a:cs typeface="Times New Roman"/>
              </a:rPr>
              <a:t>Sample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formula:</a:t>
            </a:r>
            <a:endParaRPr sz="24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40"/>
              </a:spcBef>
            </a:pPr>
            <a:r>
              <a:rPr sz="2400" dirty="0">
                <a:latin typeface="Times New Roman"/>
                <a:cs typeface="Times New Roman"/>
              </a:rPr>
              <a:t>Sample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size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0.25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×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(certainty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Factor/acceptable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error)</a:t>
            </a:r>
            <a:r>
              <a:rPr sz="2400" spc="-15" baseline="24305" dirty="0">
                <a:latin typeface="Times New Roman"/>
                <a:cs typeface="Times New Roman"/>
              </a:rPr>
              <a:t>2</a:t>
            </a:r>
            <a:endParaRPr sz="2400" baseline="24305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44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Commonly</a:t>
            </a:r>
            <a:r>
              <a:rPr sz="4000" spc="-145" dirty="0"/>
              <a:t> </a:t>
            </a:r>
            <a:r>
              <a:rPr sz="4000" spc="-155" dirty="0"/>
              <a:t>Used</a:t>
            </a:r>
            <a:r>
              <a:rPr sz="4000" spc="-114" dirty="0"/>
              <a:t> </a:t>
            </a:r>
            <a:r>
              <a:rPr sz="4000" spc="-35" dirty="0"/>
              <a:t>Certainty</a:t>
            </a:r>
            <a:r>
              <a:rPr sz="4000" spc="-140" dirty="0"/>
              <a:t> </a:t>
            </a:r>
            <a:r>
              <a:rPr sz="4000" spc="-10" dirty="0"/>
              <a:t>Factors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6609" y="2355850"/>
          <a:ext cx="7543800" cy="269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3735">
                <a:tc>
                  <a:txBody>
                    <a:bodyPr/>
                    <a:lstStyle/>
                    <a:p>
                      <a:pPr marL="12033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Confidence</a:t>
                      </a:r>
                      <a:r>
                        <a:rPr sz="2400" b="1" spc="-1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Level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3752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Certainty</a:t>
                      </a:r>
                      <a:r>
                        <a:rPr sz="24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Factor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95%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1.960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90%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1.645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spc="-25" dirty="0">
                          <a:latin typeface="Times New Roman"/>
                          <a:cs typeface="Times New Roman"/>
                        </a:rPr>
                        <a:t>80%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200" spc="-10" dirty="0">
                          <a:latin typeface="Times New Roman"/>
                          <a:cs typeface="Times New Roman"/>
                        </a:rPr>
                        <a:t>1.281</a:t>
                      </a:r>
                      <a:endParaRPr sz="3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889203"/>
            <a:ext cx="47307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Standard</a:t>
            </a:r>
            <a:r>
              <a:rPr spc="15" dirty="0"/>
              <a:t> </a:t>
            </a:r>
            <a:r>
              <a:rPr spc="-20" dirty="0"/>
              <a:t>Deviation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35532" y="1692402"/>
            <a:ext cx="7373620" cy="472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5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2400" spc="56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4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400" spc="9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measures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268605" marR="48895" indent="-256540">
              <a:lnSpc>
                <a:spcPct val="15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2400" spc="56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4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400" spc="10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closely </a:t>
            </a:r>
            <a:r>
              <a:rPr sz="2400" dirty="0">
                <a:latin typeface="Times New Roman"/>
                <a:cs typeface="Times New Roman"/>
              </a:rPr>
              <a:t>around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middle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distribution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little </a:t>
            </a:r>
            <a:r>
              <a:rPr sz="2400" dirty="0">
                <a:latin typeface="Times New Roman"/>
                <a:cs typeface="Times New Roman"/>
              </a:rPr>
              <a:t>variability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</a:t>
            </a:r>
            <a:endParaRPr sz="2400" dirty="0">
              <a:latin typeface="Times New Roman"/>
              <a:cs typeface="Times New Roman"/>
            </a:endParaRPr>
          </a:p>
          <a:p>
            <a:pPr marL="268605" marR="941069" indent="-256540" algn="just">
              <a:lnSpc>
                <a:spcPct val="15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2400" spc="56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4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400" spc="10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 distribution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bell-shaped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symmetrical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population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3330" y="1734311"/>
            <a:ext cx="7704455" cy="4824095"/>
            <a:chOff x="783330" y="1734311"/>
            <a:chExt cx="7704455" cy="4824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330" y="1783050"/>
              <a:ext cx="7703830" cy="477473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1828800"/>
              <a:ext cx="7543800" cy="46238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9149" y="1809749"/>
              <a:ext cx="7581900" cy="4662170"/>
            </a:xfrm>
            <a:custGeom>
              <a:avLst/>
              <a:gdLst/>
              <a:ahLst/>
              <a:cxnLst/>
              <a:rect l="l" t="t" r="r" b="b"/>
              <a:pathLst>
                <a:path w="7581900" h="4662170">
                  <a:moveTo>
                    <a:pt x="0" y="4661916"/>
                  </a:moveTo>
                  <a:lnTo>
                    <a:pt x="7581900" y="4661916"/>
                  </a:lnTo>
                  <a:lnTo>
                    <a:pt x="7581900" y="0"/>
                  </a:lnTo>
                  <a:lnTo>
                    <a:pt x="0" y="0"/>
                  </a:lnTo>
                  <a:lnTo>
                    <a:pt x="0" y="466191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1482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Normal</a:t>
            </a:r>
            <a:r>
              <a:rPr sz="3200" spc="-135" dirty="0"/>
              <a:t> </a:t>
            </a:r>
            <a:r>
              <a:rPr sz="3200" dirty="0"/>
              <a:t>Distribution</a:t>
            </a:r>
            <a:r>
              <a:rPr sz="3200" spc="-110" dirty="0"/>
              <a:t> </a:t>
            </a:r>
            <a:r>
              <a:rPr sz="3200" dirty="0"/>
              <a:t>and</a:t>
            </a:r>
            <a:r>
              <a:rPr sz="3200" spc="-120" dirty="0"/>
              <a:t> </a:t>
            </a:r>
            <a:r>
              <a:rPr sz="3200" dirty="0"/>
              <a:t>Standard</a:t>
            </a:r>
            <a:r>
              <a:rPr sz="3200" spc="-125" dirty="0"/>
              <a:t> </a:t>
            </a:r>
            <a:r>
              <a:rPr sz="3200" spc="-10" dirty="0"/>
              <a:t>Deviation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8363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3600" spc="-85" dirty="0"/>
              <a:t>Sigma</a:t>
            </a:r>
            <a:r>
              <a:rPr sz="3600" spc="-110" dirty="0"/>
              <a:t> </a:t>
            </a:r>
            <a:r>
              <a:rPr sz="3600" dirty="0"/>
              <a:t>and</a:t>
            </a:r>
            <a:r>
              <a:rPr sz="3600" spc="-90" dirty="0"/>
              <a:t> </a:t>
            </a:r>
            <a:r>
              <a:rPr sz="3600" spc="-114" dirty="0"/>
              <a:t>Defective</a:t>
            </a:r>
            <a:r>
              <a:rPr sz="3600" spc="-120" dirty="0"/>
              <a:t> </a:t>
            </a:r>
            <a:r>
              <a:rPr sz="3600" spc="-10" dirty="0"/>
              <a:t>Units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45741" y="1881909"/>
          <a:ext cx="5801994" cy="3864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6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5230">
                <a:tc>
                  <a:txBody>
                    <a:bodyPr/>
                    <a:lstStyle/>
                    <a:p>
                      <a:pPr marL="95885" marR="358140">
                        <a:lnSpc>
                          <a:spcPts val="2580"/>
                        </a:lnSpc>
                        <a:spcBef>
                          <a:spcPts val="55"/>
                        </a:spcBef>
                      </a:pPr>
                      <a:r>
                        <a:rPr sz="2200" b="1" spc="-10" dirty="0">
                          <a:latin typeface="Times New Roman"/>
                          <a:cs typeface="Times New Roman"/>
                        </a:rPr>
                        <a:t>Specification Range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(in</a:t>
                      </a:r>
                      <a:r>
                        <a:rPr sz="22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dirty="0">
                          <a:latin typeface="Times New Roman"/>
                          <a:cs typeface="Times New Roman"/>
                        </a:rPr>
                        <a:t>+/-</a:t>
                      </a:r>
                      <a:r>
                        <a:rPr sz="2200" b="1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10" dirty="0">
                          <a:latin typeface="Times New Roman"/>
                          <a:cs typeface="Times New Roman"/>
                        </a:rPr>
                        <a:t>Sigmas)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marR="708660">
                        <a:lnSpc>
                          <a:spcPts val="2580"/>
                        </a:lnSpc>
                        <a:spcBef>
                          <a:spcPts val="5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Percent</a:t>
                      </a:r>
                      <a:r>
                        <a:rPr sz="2200" b="1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200" b="1" spc="-10" dirty="0">
                          <a:latin typeface="Times New Roman"/>
                          <a:cs typeface="Times New Roman"/>
                        </a:rPr>
                        <a:t>Population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2200" b="1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10" dirty="0">
                          <a:latin typeface="Times New Roman"/>
                          <a:cs typeface="Times New Roman"/>
                        </a:rPr>
                        <a:t>Range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 marR="411480">
                        <a:lnSpc>
                          <a:spcPts val="2580"/>
                        </a:lnSpc>
                        <a:spcBef>
                          <a:spcPts val="55"/>
                        </a:spcBef>
                      </a:pPr>
                      <a:r>
                        <a:rPr sz="2200" b="1" spc="-10" dirty="0">
                          <a:latin typeface="Times New Roman"/>
                          <a:cs typeface="Times New Roman"/>
                        </a:rPr>
                        <a:t>Defective Units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200" b="1" dirty="0">
                          <a:latin typeface="Times New Roman"/>
                          <a:cs typeface="Times New Roman"/>
                        </a:rPr>
                        <a:t>Per</a:t>
                      </a:r>
                      <a:r>
                        <a:rPr sz="22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b="1" spc="-10" dirty="0">
                          <a:latin typeface="Times New Roman"/>
                          <a:cs typeface="Times New Roman"/>
                        </a:rPr>
                        <a:t>Billion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69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510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68.27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510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317,300,000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510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95.45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510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45,400,000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510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99.73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510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2,700,000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ts val="2515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515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99.9937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515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63,000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510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99.999943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510"/>
                        </a:lnSpc>
                      </a:pP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57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595"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2510"/>
                        </a:lnSpc>
                      </a:pP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99.9999998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510"/>
                        </a:lnSpc>
                      </a:pP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340" y="6024778"/>
            <a:ext cx="72707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Note:</a:t>
            </a:r>
            <a:r>
              <a:rPr sz="1600" b="1" spc="3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“Six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sigma”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often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refers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to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+/-</a:t>
            </a:r>
            <a:r>
              <a:rPr sz="1600" b="1" dirty="0">
                <a:latin typeface="Times New Roman"/>
                <a:cs typeface="Times New Roman"/>
              </a:rPr>
              <a:t>3</a:t>
            </a:r>
            <a:r>
              <a:rPr sz="1600" b="1" spc="-3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sigma,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meaning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2.7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million</a:t>
            </a:r>
            <a:r>
              <a:rPr sz="1600" b="1" spc="-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defects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per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billion </a:t>
            </a:r>
            <a:r>
              <a:rPr sz="1600" b="1" dirty="0">
                <a:latin typeface="Times New Roman"/>
                <a:cs typeface="Times New Roman"/>
              </a:rPr>
              <a:t>units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produced,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or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2.7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defects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per</a:t>
            </a:r>
            <a:r>
              <a:rPr sz="1600" b="1" spc="-5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million.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7940" marR="5080">
              <a:lnSpc>
                <a:spcPts val="4079"/>
              </a:lnSpc>
              <a:spcBef>
                <a:spcPts val="830"/>
              </a:spcBef>
            </a:pPr>
            <a:r>
              <a:rPr sz="4000" spc="-25" dirty="0"/>
              <a:t>Quality</a:t>
            </a:r>
            <a:r>
              <a:rPr sz="4000" spc="-215" dirty="0"/>
              <a:t> </a:t>
            </a:r>
            <a:r>
              <a:rPr sz="4000" spc="-80" dirty="0"/>
              <a:t>Control</a:t>
            </a:r>
            <a:r>
              <a:rPr sz="4000" spc="-170" dirty="0"/>
              <a:t> </a:t>
            </a:r>
            <a:r>
              <a:rPr sz="4000" spc="-40" dirty="0"/>
              <a:t>Charts,</a:t>
            </a:r>
            <a:r>
              <a:rPr sz="4000" spc="-190" dirty="0"/>
              <a:t> </a:t>
            </a:r>
            <a:r>
              <a:rPr sz="4000" spc="-30" dirty="0"/>
              <a:t>Six</a:t>
            </a:r>
            <a:r>
              <a:rPr sz="4000" spc="-165" dirty="0"/>
              <a:t> </a:t>
            </a:r>
            <a:r>
              <a:rPr sz="4000" spc="-50" dirty="0"/>
              <a:t>Sigma, </a:t>
            </a:r>
            <a:r>
              <a:rPr sz="4000" dirty="0"/>
              <a:t>and</a:t>
            </a:r>
            <a:r>
              <a:rPr sz="4000" spc="-80" dirty="0"/>
              <a:t> </a:t>
            </a:r>
            <a:r>
              <a:rPr sz="4000" dirty="0"/>
              <a:t>the</a:t>
            </a:r>
            <a:r>
              <a:rPr sz="4000" spc="-90" dirty="0"/>
              <a:t> </a:t>
            </a:r>
            <a:r>
              <a:rPr sz="4000" spc="-175" dirty="0"/>
              <a:t>Seven</a:t>
            </a:r>
            <a:r>
              <a:rPr sz="4000" spc="-90" dirty="0"/>
              <a:t> </a:t>
            </a:r>
            <a:r>
              <a:rPr sz="4000" spc="70" dirty="0"/>
              <a:t>Run</a:t>
            </a:r>
            <a:r>
              <a:rPr sz="4000" spc="-80" dirty="0"/>
              <a:t> </a:t>
            </a:r>
            <a:r>
              <a:rPr sz="4000" spc="-20" dirty="0"/>
              <a:t>Rule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35532" y="1886838"/>
            <a:ext cx="7482205" cy="429450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415"/>
              </a:spcBef>
              <a:tabLst>
                <a:tab pos="268605" algn="l"/>
                <a:tab pos="6223635" algn="l"/>
              </a:tabLst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control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chart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graphic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display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that </a:t>
            </a:r>
            <a:r>
              <a:rPr sz="2600" dirty="0">
                <a:latin typeface="Times New Roman"/>
                <a:cs typeface="Times New Roman"/>
              </a:rPr>
              <a:t>illustrates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results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process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over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time.</a:t>
            </a:r>
            <a:r>
              <a:rPr sz="2600" dirty="0">
                <a:latin typeface="Times New Roman"/>
                <a:cs typeface="Times New Roman"/>
              </a:rPr>
              <a:t>	It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helps </a:t>
            </a:r>
            <a:r>
              <a:rPr sz="2600" dirty="0">
                <a:latin typeface="Times New Roman"/>
                <a:cs typeface="Times New Roman"/>
              </a:rPr>
              <a:t>prevent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defects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allows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you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determine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whether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a </a:t>
            </a:r>
            <a:r>
              <a:rPr sz="2600" dirty="0">
                <a:latin typeface="Times New Roman"/>
                <a:cs typeface="Times New Roman"/>
              </a:rPr>
              <a:t>process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control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10" dirty="0">
                <a:latin typeface="Times New Roman"/>
                <a:cs typeface="Times New Roman"/>
              </a:rPr>
              <a:t>control</a:t>
            </a:r>
            <a:endParaRPr sz="2600" dirty="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9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Operating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higher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sigma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value,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like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sigma,</a:t>
            </a:r>
            <a:r>
              <a:rPr sz="2600" spc="6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means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product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tolerance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control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limits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have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less </a:t>
            </a:r>
            <a:r>
              <a:rPr sz="2600" spc="-10" dirty="0">
                <a:latin typeface="Times New Roman"/>
                <a:cs typeface="Times New Roman"/>
              </a:rPr>
              <a:t>variability</a:t>
            </a:r>
            <a:endParaRPr sz="2600" dirty="0">
              <a:latin typeface="Times New Roman"/>
              <a:cs typeface="Times New Roman"/>
            </a:endParaRPr>
          </a:p>
          <a:p>
            <a:pPr marL="268605" marR="144780" indent="-256540">
              <a:lnSpc>
                <a:spcPct val="9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b="1" dirty="0">
                <a:solidFill>
                  <a:srgbClr val="0E6EC5"/>
                </a:solidFill>
                <a:latin typeface="Times New Roman"/>
                <a:cs typeface="Times New Roman"/>
              </a:rPr>
              <a:t>The</a:t>
            </a:r>
            <a:r>
              <a:rPr sz="2600" b="1" spc="-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E6EC5"/>
                </a:solidFill>
                <a:latin typeface="Times New Roman"/>
                <a:cs typeface="Times New Roman"/>
              </a:rPr>
              <a:t>seven</a:t>
            </a:r>
            <a:r>
              <a:rPr sz="2600" b="1" spc="-1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E6EC5"/>
                </a:solidFill>
                <a:latin typeface="Times New Roman"/>
                <a:cs typeface="Times New Roman"/>
              </a:rPr>
              <a:t>run</a:t>
            </a:r>
            <a:r>
              <a:rPr sz="2600" b="1" spc="-1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E6EC5"/>
                </a:solidFill>
                <a:latin typeface="Times New Roman"/>
                <a:cs typeface="Times New Roman"/>
              </a:rPr>
              <a:t>rule</a:t>
            </a:r>
            <a:r>
              <a:rPr sz="2600" b="1" spc="-1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states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if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seven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points</a:t>
            </a:r>
            <a:r>
              <a:rPr sz="2600" spc="-25" dirty="0">
                <a:latin typeface="Times New Roman"/>
                <a:cs typeface="Times New Roman"/>
              </a:rPr>
              <a:t> in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row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all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below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mean,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above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mean,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or </a:t>
            </a:r>
            <a:r>
              <a:rPr sz="2600" dirty="0">
                <a:latin typeface="Times New Roman"/>
                <a:cs typeface="Times New Roman"/>
              </a:rPr>
              <a:t>increasing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decreasing,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process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needs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be </a:t>
            </a:r>
            <a:r>
              <a:rPr sz="2600" dirty="0">
                <a:latin typeface="Times New Roman"/>
                <a:cs typeface="Times New Roman"/>
              </a:rPr>
              <a:t>examined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non-random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problems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4588" y="1734311"/>
            <a:ext cx="7475220" cy="4855845"/>
            <a:chOff x="894588" y="1734311"/>
            <a:chExt cx="7475220" cy="4855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5192" y="1764791"/>
              <a:ext cx="7036308" cy="48249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1828799"/>
              <a:ext cx="6858000" cy="46466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0150" y="1809749"/>
              <a:ext cx="6896100" cy="4685030"/>
            </a:xfrm>
            <a:custGeom>
              <a:avLst/>
              <a:gdLst/>
              <a:ahLst/>
              <a:cxnLst/>
              <a:rect l="l" t="t" r="r" b="b"/>
              <a:pathLst>
                <a:path w="6896100" h="4685030">
                  <a:moveTo>
                    <a:pt x="0" y="4684776"/>
                  </a:moveTo>
                  <a:lnTo>
                    <a:pt x="6896100" y="4684776"/>
                  </a:lnTo>
                  <a:lnTo>
                    <a:pt x="6896100" y="0"/>
                  </a:lnTo>
                  <a:lnTo>
                    <a:pt x="0" y="0"/>
                  </a:lnTo>
                  <a:lnTo>
                    <a:pt x="0" y="468477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37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5"/>
              </a:spcBef>
            </a:pPr>
            <a:r>
              <a:rPr sz="4000" spc="-75" dirty="0"/>
              <a:t>Sample</a:t>
            </a:r>
            <a:r>
              <a:rPr sz="4000" spc="-150" dirty="0"/>
              <a:t> </a:t>
            </a:r>
            <a:r>
              <a:rPr sz="4000" spc="-25" dirty="0"/>
              <a:t>Quality</a:t>
            </a:r>
            <a:r>
              <a:rPr sz="4000" spc="-160" dirty="0"/>
              <a:t> </a:t>
            </a:r>
            <a:r>
              <a:rPr sz="4000" spc="-80" dirty="0"/>
              <a:t>Control</a:t>
            </a:r>
            <a:r>
              <a:rPr sz="4000" spc="-160" dirty="0"/>
              <a:t> </a:t>
            </a:r>
            <a:r>
              <a:rPr sz="4000" spc="-10" dirty="0"/>
              <a:t>Chart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4588" y="1734311"/>
            <a:ext cx="7475220" cy="4933315"/>
            <a:chOff x="894588" y="1734311"/>
            <a:chExt cx="7475220" cy="4933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08" y="1764791"/>
              <a:ext cx="6031992" cy="490270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3916" y="1828799"/>
              <a:ext cx="5853684" cy="4724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94866" y="1809749"/>
              <a:ext cx="5892165" cy="4762500"/>
            </a:xfrm>
            <a:custGeom>
              <a:avLst/>
              <a:gdLst/>
              <a:ahLst/>
              <a:cxnLst/>
              <a:rect l="l" t="t" r="r" b="b"/>
              <a:pathLst>
                <a:path w="5892165" h="4762500">
                  <a:moveTo>
                    <a:pt x="0" y="4762500"/>
                  </a:moveTo>
                  <a:lnTo>
                    <a:pt x="5891784" y="4762500"/>
                  </a:lnTo>
                  <a:lnTo>
                    <a:pt x="5891784" y="0"/>
                  </a:lnTo>
                  <a:lnTo>
                    <a:pt x="0" y="0"/>
                  </a:lnTo>
                  <a:lnTo>
                    <a:pt x="0" y="47625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444" y="1015695"/>
            <a:ext cx="66440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Reducing</a:t>
            </a:r>
            <a:r>
              <a:rPr sz="4000" spc="-125" dirty="0"/>
              <a:t> Defects</a:t>
            </a:r>
            <a:r>
              <a:rPr sz="4000" spc="-114" dirty="0"/>
              <a:t> </a:t>
            </a:r>
            <a:r>
              <a:rPr sz="4000" dirty="0"/>
              <a:t>with</a:t>
            </a:r>
            <a:r>
              <a:rPr sz="4000" spc="-114" dirty="0"/>
              <a:t> </a:t>
            </a:r>
            <a:r>
              <a:rPr sz="4000" spc="-30" dirty="0"/>
              <a:t>Six</a:t>
            </a:r>
            <a:r>
              <a:rPr sz="4000" spc="-100" dirty="0"/>
              <a:t> </a:t>
            </a:r>
            <a:r>
              <a:rPr sz="4000" spc="-25" dirty="0"/>
              <a:t>Sigma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0292" y="1968061"/>
            <a:ext cx="7094855" cy="38050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 algn="just">
              <a:lnSpc>
                <a:spcPct val="14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3000" spc="113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000" spc="42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dirty="0">
                <a:latin typeface="Times New Roman"/>
                <a:cs typeface="Times New Roman"/>
              </a:rPr>
              <a:t>Many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SW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professionals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think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testing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a </a:t>
            </a:r>
            <a:r>
              <a:rPr sz="2800" dirty="0">
                <a:latin typeface="Times New Roman"/>
                <a:cs typeface="Times New Roman"/>
              </a:rPr>
              <a:t>stage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comes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near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SW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product development</a:t>
            </a:r>
            <a:endParaRPr sz="2800" dirty="0">
              <a:latin typeface="Times New Roman"/>
              <a:cs typeface="Times New Roman"/>
            </a:endParaRPr>
          </a:p>
          <a:p>
            <a:pPr marL="268605" marR="153035" indent="-256540">
              <a:lnSpc>
                <a:spcPct val="140000"/>
              </a:lnSpc>
              <a:spcBef>
                <a:spcPts val="1205"/>
              </a:spcBef>
              <a:tabLst>
                <a:tab pos="268605" algn="l"/>
              </a:tabLst>
            </a:pPr>
            <a:r>
              <a:rPr sz="3000" spc="70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0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000" spc="-37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Testing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should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done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during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almost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every </a:t>
            </a:r>
            <a:r>
              <a:rPr sz="2800" dirty="0">
                <a:latin typeface="Times New Roman"/>
                <a:cs typeface="Times New Roman"/>
              </a:rPr>
              <a:t>phase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SW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product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development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life </a:t>
            </a:r>
            <a:r>
              <a:rPr sz="2800" spc="-10" dirty="0">
                <a:latin typeface="Times New Roman"/>
                <a:cs typeface="Times New Roman"/>
              </a:rPr>
              <a:t>cycle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Session</a:t>
            </a:r>
            <a:r>
              <a:rPr spc="-140" dirty="0"/>
              <a:t> </a:t>
            </a:r>
            <a:r>
              <a:rPr spc="-125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59027" y="2359279"/>
            <a:ext cx="6632575" cy="2663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Explain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quality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software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project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management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Explain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project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quality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management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processes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600" spc="61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Describe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tools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techniques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Explain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types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project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quality</a:t>
            </a:r>
            <a:r>
              <a:rPr sz="2600" spc="-10" dirty="0">
                <a:latin typeface="Times New Roman"/>
                <a:cs typeface="Times New Roman"/>
              </a:rPr>
              <a:t> costs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191" y="0"/>
            <a:ext cx="9156700" cy="6858000"/>
            <a:chOff x="-12191" y="0"/>
            <a:chExt cx="9156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8584" y="0"/>
              <a:ext cx="7455415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456" y="0"/>
              <a:ext cx="7324344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4406" y="758"/>
              <a:ext cx="7362825" cy="6857365"/>
            </a:xfrm>
            <a:custGeom>
              <a:avLst/>
              <a:gdLst/>
              <a:ahLst/>
              <a:cxnLst/>
              <a:rect l="l" t="t" r="r" b="b"/>
              <a:pathLst>
                <a:path w="7362825" h="6857365">
                  <a:moveTo>
                    <a:pt x="7362444" y="6857241"/>
                  </a:moveTo>
                  <a:lnTo>
                    <a:pt x="7362444" y="0"/>
                  </a:lnTo>
                </a:path>
                <a:path w="7362825" h="6857365">
                  <a:moveTo>
                    <a:pt x="0" y="5486403"/>
                  </a:moveTo>
                  <a:lnTo>
                    <a:pt x="0" y="6857241"/>
                  </a:lnTo>
                </a:path>
                <a:path w="7362825" h="6857365">
                  <a:moveTo>
                    <a:pt x="0" y="0"/>
                  </a:moveTo>
                  <a:lnTo>
                    <a:pt x="0" y="388620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" y="3886961"/>
              <a:ext cx="3733800" cy="1600200"/>
            </a:xfrm>
            <a:custGeom>
              <a:avLst/>
              <a:gdLst/>
              <a:ahLst/>
              <a:cxnLst/>
              <a:rect l="l" t="t" r="r" b="b"/>
              <a:pathLst>
                <a:path w="3733800" h="1600200">
                  <a:moveTo>
                    <a:pt x="3733800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3733800" y="16002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" y="3886961"/>
              <a:ext cx="3733800" cy="1600200"/>
            </a:xfrm>
            <a:custGeom>
              <a:avLst/>
              <a:gdLst/>
              <a:ahLst/>
              <a:cxnLst/>
              <a:rect l="l" t="t" r="r" b="b"/>
              <a:pathLst>
                <a:path w="3733800" h="1600200">
                  <a:moveTo>
                    <a:pt x="0" y="1600200"/>
                  </a:moveTo>
                  <a:lnTo>
                    <a:pt x="3733800" y="16002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1" y="3886961"/>
            <a:ext cx="3733800" cy="1600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90170" marR="144145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r>
              <a:rPr sz="32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tasks</a:t>
            </a:r>
            <a:r>
              <a:rPr sz="32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114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3200" spc="-30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32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Times New Roman"/>
                <a:cs typeface="Times New Roman"/>
              </a:rPr>
              <a:t>development </a:t>
            </a:r>
            <a:r>
              <a:rPr sz="3200" dirty="0">
                <a:solidFill>
                  <a:srgbClr val="FFFFFF"/>
                </a:solidFill>
                <a:latin typeface="Times New Roman"/>
                <a:cs typeface="Times New Roman"/>
              </a:rPr>
              <a:t>life</a:t>
            </a:r>
            <a:r>
              <a:rPr sz="3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Times New Roman"/>
                <a:cs typeface="Times New Roman"/>
              </a:rPr>
              <a:t>cycle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64959-8DC1-5F61-6C0F-495ABD3292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lang="en-US" spc="-25" smtClean="0"/>
              <a:t>20</a:t>
            </a:fld>
            <a:endParaRPr lang="en-US"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119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Types</a:t>
            </a:r>
            <a:r>
              <a:rPr spc="-140" dirty="0"/>
              <a:t> </a:t>
            </a:r>
            <a:r>
              <a:rPr spc="-50" dirty="0"/>
              <a:t>of</a:t>
            </a:r>
            <a:r>
              <a:rPr spc="-229" dirty="0"/>
              <a:t> </a:t>
            </a:r>
            <a:r>
              <a:rPr spc="-100" dirty="0"/>
              <a:t>Tests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35532" y="2002663"/>
            <a:ext cx="7409180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Unit</a:t>
            </a:r>
            <a:r>
              <a:rPr sz="2600" spc="-1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testing</a:t>
            </a:r>
            <a:r>
              <a:rPr sz="2600" spc="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done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test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each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individual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component </a:t>
            </a:r>
            <a:r>
              <a:rPr sz="2600" dirty="0">
                <a:latin typeface="Times New Roman"/>
                <a:cs typeface="Times New Roman"/>
              </a:rPr>
              <a:t>(often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program)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ensure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defect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free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as </a:t>
            </a:r>
            <a:r>
              <a:rPr sz="2600" spc="-10" dirty="0">
                <a:latin typeface="Times New Roman"/>
                <a:cs typeface="Times New Roman"/>
              </a:rPr>
              <a:t>possible</a:t>
            </a:r>
            <a:endParaRPr sz="2600">
              <a:latin typeface="Times New Roman"/>
              <a:cs typeface="Times New Roman"/>
            </a:endParaRPr>
          </a:p>
          <a:p>
            <a:pPr marL="268605" marR="440690" indent="-256540">
              <a:lnSpc>
                <a:spcPct val="10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Integration</a:t>
            </a:r>
            <a:r>
              <a:rPr sz="2600" spc="-3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testing</a:t>
            </a:r>
            <a:r>
              <a:rPr sz="2600" spc="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occurs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between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unit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system </a:t>
            </a:r>
            <a:r>
              <a:rPr sz="2600" dirty="0">
                <a:latin typeface="Times New Roman"/>
                <a:cs typeface="Times New Roman"/>
              </a:rPr>
              <a:t>testing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test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functionally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grouped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components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7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System</a:t>
            </a:r>
            <a:r>
              <a:rPr sz="2600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testing </a:t>
            </a:r>
            <a:r>
              <a:rPr sz="2600" dirty="0">
                <a:latin typeface="Times New Roman"/>
                <a:cs typeface="Times New Roman"/>
              </a:rPr>
              <a:t>tests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entire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entity</a:t>
            </a:r>
            <a:endParaRPr sz="2600">
              <a:latin typeface="Times New Roman"/>
              <a:cs typeface="Times New Roman"/>
            </a:endParaRPr>
          </a:p>
          <a:p>
            <a:pPr marL="268605" marR="775335" indent="-256540">
              <a:lnSpc>
                <a:spcPct val="10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7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User</a:t>
            </a:r>
            <a:r>
              <a:rPr sz="2600" spc="-3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acceptance</a:t>
            </a:r>
            <a:r>
              <a:rPr sz="2600" spc="-3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testing</a:t>
            </a:r>
            <a:r>
              <a:rPr sz="2600" spc="-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independent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test </a:t>
            </a:r>
            <a:r>
              <a:rPr sz="2600" dirty="0">
                <a:latin typeface="Times New Roman"/>
                <a:cs typeface="Times New Roman"/>
              </a:rPr>
              <a:t>performed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user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prior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accepting</a:t>
            </a:r>
            <a:r>
              <a:rPr sz="2600" spc="-25" dirty="0">
                <a:latin typeface="Times New Roman"/>
                <a:cs typeface="Times New Roman"/>
              </a:rPr>
              <a:t> the </a:t>
            </a:r>
            <a:r>
              <a:rPr sz="2600" dirty="0">
                <a:latin typeface="Times New Roman"/>
                <a:cs typeface="Times New Roman"/>
              </a:rPr>
              <a:t>delivered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system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0391" y="1734311"/>
            <a:ext cx="7519670" cy="4906010"/>
            <a:chOff x="850391" y="1734311"/>
            <a:chExt cx="7519670" cy="49060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391" y="1764791"/>
              <a:ext cx="7313676" cy="48752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1828799"/>
              <a:ext cx="7135368" cy="46969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95349" y="1809749"/>
              <a:ext cx="7173595" cy="4735195"/>
            </a:xfrm>
            <a:custGeom>
              <a:avLst/>
              <a:gdLst/>
              <a:ahLst/>
              <a:cxnLst/>
              <a:rect l="l" t="t" r="r" b="b"/>
              <a:pathLst>
                <a:path w="7173595" h="4735195">
                  <a:moveTo>
                    <a:pt x="0" y="4735068"/>
                  </a:moveTo>
                  <a:lnTo>
                    <a:pt x="7173468" y="4735068"/>
                  </a:lnTo>
                  <a:lnTo>
                    <a:pt x="7173468" y="0"/>
                  </a:lnTo>
                  <a:lnTo>
                    <a:pt x="0" y="0"/>
                  </a:lnTo>
                  <a:lnTo>
                    <a:pt x="0" y="4735068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2344" rIns="0" bIns="0" rtlCol="0">
            <a:spAutoFit/>
          </a:bodyPr>
          <a:lstStyle/>
          <a:p>
            <a:pPr marL="104139" marR="5080">
              <a:lnSpc>
                <a:spcPts val="3670"/>
              </a:lnSpc>
              <a:spcBef>
                <a:spcPts val="760"/>
              </a:spcBef>
            </a:pPr>
            <a:r>
              <a:rPr sz="3600" dirty="0"/>
              <a:t>Gantt</a:t>
            </a:r>
            <a:r>
              <a:rPr sz="3600" spc="-114" dirty="0"/>
              <a:t> </a:t>
            </a:r>
            <a:r>
              <a:rPr sz="3600" dirty="0"/>
              <a:t>Chart</a:t>
            </a:r>
            <a:r>
              <a:rPr sz="3600" spc="-100" dirty="0"/>
              <a:t> </a:t>
            </a:r>
            <a:r>
              <a:rPr sz="3600" dirty="0"/>
              <a:t>for</a:t>
            </a:r>
            <a:r>
              <a:rPr sz="3600" spc="-100" dirty="0"/>
              <a:t> </a:t>
            </a:r>
            <a:r>
              <a:rPr sz="3600" dirty="0"/>
              <a:t>Building</a:t>
            </a:r>
            <a:r>
              <a:rPr sz="3600" spc="-100" dirty="0"/>
              <a:t> </a:t>
            </a:r>
            <a:r>
              <a:rPr sz="3600" spc="-65" dirty="0"/>
              <a:t>Testing</a:t>
            </a:r>
            <a:r>
              <a:rPr sz="3600" spc="-105" dirty="0"/>
              <a:t> </a:t>
            </a:r>
            <a:r>
              <a:rPr sz="3600" dirty="0"/>
              <a:t>into</a:t>
            </a:r>
            <a:r>
              <a:rPr sz="3600" spc="-105" dirty="0"/>
              <a:t> </a:t>
            </a:r>
            <a:r>
              <a:rPr sz="3600" spc="10" dirty="0"/>
              <a:t>a </a:t>
            </a:r>
            <a:r>
              <a:rPr sz="3600" spc="-155" dirty="0"/>
              <a:t>Systems</a:t>
            </a:r>
            <a:r>
              <a:rPr sz="3600" spc="-140" dirty="0"/>
              <a:t> </a:t>
            </a:r>
            <a:r>
              <a:rPr sz="3600" spc="-114" dirty="0"/>
              <a:t>Development</a:t>
            </a:r>
            <a:r>
              <a:rPr sz="3600" spc="-130" dirty="0"/>
              <a:t> </a:t>
            </a:r>
            <a:r>
              <a:rPr sz="3600" dirty="0"/>
              <a:t>Project</a:t>
            </a:r>
            <a:r>
              <a:rPr sz="3600" spc="-125" dirty="0"/>
              <a:t> </a:t>
            </a:r>
            <a:r>
              <a:rPr sz="3600" spc="105" dirty="0"/>
              <a:t>Plan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44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Improving</a:t>
            </a:r>
            <a:r>
              <a:rPr sz="4000" spc="-135" dirty="0"/>
              <a:t> </a:t>
            </a:r>
            <a:r>
              <a:rPr sz="4000" spc="-75" dirty="0"/>
              <a:t>Software</a:t>
            </a:r>
            <a:r>
              <a:rPr sz="4000" spc="-140" dirty="0"/>
              <a:t> </a:t>
            </a:r>
            <a:r>
              <a:rPr sz="4000" dirty="0"/>
              <a:t>Project</a:t>
            </a:r>
            <a:r>
              <a:rPr sz="4000" spc="-140" dirty="0"/>
              <a:t> </a:t>
            </a:r>
            <a:r>
              <a:rPr sz="4000" spc="-10" dirty="0"/>
              <a:t>Quality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0292" y="1886264"/>
            <a:ext cx="7100570" cy="4062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95"/>
              </a:spcBef>
              <a:tabLst>
                <a:tab pos="268605" algn="l"/>
                <a:tab pos="2512695" algn="l"/>
              </a:tabLst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Several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suggestions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improving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quality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Software</a:t>
            </a:r>
            <a:r>
              <a:rPr sz="3200" dirty="0">
                <a:latin typeface="Times New Roman"/>
                <a:cs typeface="Times New Roman"/>
              </a:rPr>
              <a:t>	projects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include:</a:t>
            </a:r>
            <a:endParaRPr sz="32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1590"/>
              </a:spcBef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Leadership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quality</a:t>
            </a:r>
            <a:endParaRPr sz="28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1535"/>
              </a:spcBef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10" dirty="0">
                <a:latin typeface="Times New Roman"/>
                <a:cs typeface="Times New Roman"/>
              </a:rPr>
              <a:t>quality</a:t>
            </a:r>
            <a:endParaRPr sz="2800">
              <a:latin typeface="Times New Roman"/>
              <a:cs typeface="Times New Roman"/>
            </a:endParaRPr>
          </a:p>
          <a:p>
            <a:pPr marL="451484" marR="633730" indent="-256540">
              <a:lnSpc>
                <a:spcPct val="110000"/>
              </a:lnSpc>
              <a:spcBef>
                <a:spcPts val="1205"/>
              </a:spcBef>
              <a:tabLst>
                <a:tab pos="451484" algn="l"/>
              </a:tabLst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Focusing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organizational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influences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workplace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affect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quality</a:t>
            </a:r>
            <a:endParaRPr sz="280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1535"/>
              </a:spcBef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Following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maturity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quality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Leadership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01700" y="1973548"/>
            <a:ext cx="7478395" cy="3788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“It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important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top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be </a:t>
            </a:r>
            <a:r>
              <a:rPr sz="2800" spc="-10" dirty="0">
                <a:latin typeface="Times New Roman"/>
                <a:cs typeface="Times New Roman"/>
              </a:rPr>
              <a:t>quality-</a:t>
            </a:r>
            <a:r>
              <a:rPr sz="2800" dirty="0">
                <a:latin typeface="Times New Roman"/>
                <a:cs typeface="Times New Roman"/>
              </a:rPr>
              <a:t>minded.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 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absence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sincere </a:t>
            </a:r>
            <a:r>
              <a:rPr sz="2800" dirty="0">
                <a:latin typeface="Times New Roman"/>
                <a:cs typeface="Times New Roman"/>
              </a:rPr>
              <a:t>manifestation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interest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top,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little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will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happen below.”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(Juran,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1945)</a:t>
            </a:r>
            <a:endParaRPr sz="2800">
              <a:latin typeface="Times New Roman"/>
              <a:cs typeface="Times New Roman"/>
            </a:endParaRPr>
          </a:p>
          <a:p>
            <a:pPr marL="12700" marR="427355">
              <a:lnSpc>
                <a:spcPct val="140000"/>
              </a:lnSpc>
              <a:spcBef>
                <a:spcPts val="141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large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percentage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quality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problems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are </a:t>
            </a:r>
            <a:r>
              <a:rPr sz="2800" dirty="0">
                <a:latin typeface="Times New Roman"/>
                <a:cs typeface="Times New Roman"/>
              </a:rPr>
              <a:t>associated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with management,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technical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issues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25" dirty="0"/>
              <a:t> </a:t>
            </a:r>
            <a:r>
              <a:rPr spc="-260" dirty="0"/>
              <a:t>Cost</a:t>
            </a:r>
            <a:r>
              <a:rPr spc="-140" dirty="0"/>
              <a:t> </a:t>
            </a:r>
            <a:r>
              <a:rPr spc="-50" dirty="0"/>
              <a:t>of</a:t>
            </a:r>
            <a:r>
              <a:rPr spc="-175" dirty="0"/>
              <a:t> </a:t>
            </a:r>
            <a:r>
              <a:rPr spc="-10" dirty="0"/>
              <a:t>Quality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35532" y="1894577"/>
            <a:ext cx="7272934" cy="3270775"/>
          </a:xfrm>
          <a:prstGeom prst="rect">
            <a:avLst/>
          </a:prstGeom>
        </p:spPr>
        <p:txBody>
          <a:bodyPr vert="horz" wrap="square" lIns="0" tIns="12294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cost</a:t>
            </a:r>
            <a:r>
              <a:rPr spc="-2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quality</a:t>
            </a:r>
            <a:r>
              <a:rPr spc="-40" dirty="0"/>
              <a:t> </a:t>
            </a:r>
            <a:r>
              <a:rPr spc="-25" dirty="0"/>
              <a:t>is</a:t>
            </a:r>
          </a:p>
          <a:p>
            <a:pPr marL="435609" marR="184150" indent="-256540">
              <a:lnSpc>
                <a:spcPct val="150000"/>
              </a:lnSpc>
              <a:spcBef>
                <a:spcPts val="1300"/>
              </a:spcBef>
              <a:tabLst>
                <a:tab pos="436245" algn="l"/>
              </a:tabLst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4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4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400" dirty="0"/>
              <a:t>the</a:t>
            </a:r>
            <a:r>
              <a:rPr sz="2400" spc="-65" dirty="0"/>
              <a:t> </a:t>
            </a:r>
            <a:r>
              <a:rPr sz="2400" dirty="0"/>
              <a:t>cost</a:t>
            </a:r>
            <a:r>
              <a:rPr sz="2400" spc="-30" dirty="0"/>
              <a:t> </a:t>
            </a:r>
            <a:r>
              <a:rPr sz="2400" dirty="0"/>
              <a:t>of</a:t>
            </a:r>
            <a:r>
              <a:rPr sz="2400" spc="-35" dirty="0"/>
              <a:t> </a:t>
            </a:r>
            <a:r>
              <a:rPr sz="2400" dirty="0"/>
              <a:t>conformance</a:t>
            </a:r>
            <a:r>
              <a:rPr sz="2400" spc="-40" dirty="0"/>
              <a:t> </a:t>
            </a:r>
            <a:r>
              <a:rPr sz="2400" dirty="0"/>
              <a:t>or</a:t>
            </a:r>
            <a:r>
              <a:rPr sz="2400" spc="-20" dirty="0"/>
              <a:t> </a:t>
            </a:r>
            <a:r>
              <a:rPr sz="2400" dirty="0"/>
              <a:t>delivering</a:t>
            </a:r>
            <a:r>
              <a:rPr sz="2400" spc="-50" dirty="0"/>
              <a:t> </a:t>
            </a:r>
            <a:r>
              <a:rPr sz="2400" spc="-10" dirty="0"/>
              <a:t>products </a:t>
            </a:r>
            <a:r>
              <a:rPr sz="2400" dirty="0"/>
              <a:t>that</a:t>
            </a:r>
            <a:r>
              <a:rPr sz="2400" spc="-65" dirty="0"/>
              <a:t> </a:t>
            </a:r>
            <a:r>
              <a:rPr sz="2400" dirty="0"/>
              <a:t>meet</a:t>
            </a:r>
            <a:r>
              <a:rPr sz="2400" spc="-30" dirty="0"/>
              <a:t> </a:t>
            </a:r>
            <a:r>
              <a:rPr sz="2400" dirty="0"/>
              <a:t>requirements</a:t>
            </a:r>
            <a:r>
              <a:rPr sz="2400" spc="-45" dirty="0"/>
              <a:t> </a:t>
            </a:r>
            <a:r>
              <a:rPr sz="2400" dirty="0"/>
              <a:t>and</a:t>
            </a:r>
            <a:r>
              <a:rPr sz="2400" spc="-40" dirty="0"/>
              <a:t> </a:t>
            </a:r>
            <a:r>
              <a:rPr sz="2400" dirty="0"/>
              <a:t>fitness</a:t>
            </a:r>
            <a:r>
              <a:rPr sz="2400" spc="-65" dirty="0"/>
              <a:t> </a:t>
            </a:r>
            <a:r>
              <a:rPr sz="2400" dirty="0"/>
              <a:t>for</a:t>
            </a:r>
            <a:r>
              <a:rPr sz="2400" spc="-45" dirty="0"/>
              <a:t> </a:t>
            </a:r>
            <a:r>
              <a:rPr sz="2400" spc="-25" dirty="0"/>
              <a:t>use</a:t>
            </a:r>
            <a:r>
              <a:rPr lang="en-US" sz="2400" spc="-25" dirty="0"/>
              <a:t>.</a:t>
            </a:r>
            <a:endParaRPr sz="2400" dirty="0">
              <a:latin typeface="Microsoft Sans Serif"/>
              <a:cs typeface="Microsoft Sans Serif"/>
            </a:endParaRPr>
          </a:p>
          <a:p>
            <a:pPr marL="435609" marR="5080" indent="-256540">
              <a:lnSpc>
                <a:spcPct val="150000"/>
              </a:lnSpc>
              <a:spcBef>
                <a:spcPts val="1200"/>
              </a:spcBef>
              <a:tabLst>
                <a:tab pos="436245" algn="l"/>
              </a:tabLst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4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4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400" dirty="0"/>
              <a:t>the</a:t>
            </a:r>
            <a:r>
              <a:rPr sz="2400" spc="-65" dirty="0"/>
              <a:t> </a:t>
            </a:r>
            <a:r>
              <a:rPr sz="2400" dirty="0"/>
              <a:t>cost</a:t>
            </a:r>
            <a:r>
              <a:rPr sz="2400" spc="-40" dirty="0"/>
              <a:t> </a:t>
            </a:r>
            <a:r>
              <a:rPr sz="2400" dirty="0"/>
              <a:t>of</a:t>
            </a:r>
            <a:r>
              <a:rPr sz="2400" spc="-35" dirty="0"/>
              <a:t> </a:t>
            </a:r>
            <a:r>
              <a:rPr sz="2400" dirty="0"/>
              <a:t>nonconformance</a:t>
            </a:r>
            <a:r>
              <a:rPr sz="2400" spc="-45" dirty="0"/>
              <a:t> </a:t>
            </a:r>
            <a:r>
              <a:rPr sz="2400" dirty="0"/>
              <a:t>or</a:t>
            </a:r>
            <a:r>
              <a:rPr sz="2400" spc="-35" dirty="0"/>
              <a:t> </a:t>
            </a:r>
            <a:r>
              <a:rPr sz="2400" spc="-10" dirty="0"/>
              <a:t>taking </a:t>
            </a:r>
            <a:r>
              <a:rPr sz="2400" dirty="0"/>
              <a:t>responsibility</a:t>
            </a:r>
            <a:r>
              <a:rPr sz="2400" spc="-80" dirty="0"/>
              <a:t> </a:t>
            </a:r>
            <a:r>
              <a:rPr sz="2400" dirty="0"/>
              <a:t>for</a:t>
            </a:r>
            <a:r>
              <a:rPr sz="2400" spc="-35" dirty="0"/>
              <a:t> </a:t>
            </a:r>
            <a:r>
              <a:rPr sz="2400" dirty="0"/>
              <a:t>failures</a:t>
            </a:r>
            <a:r>
              <a:rPr sz="2400" spc="-40" dirty="0"/>
              <a:t> </a:t>
            </a:r>
            <a:r>
              <a:rPr sz="2400" dirty="0"/>
              <a:t>or</a:t>
            </a:r>
            <a:r>
              <a:rPr sz="2400" spc="-40" dirty="0"/>
              <a:t> </a:t>
            </a:r>
            <a:r>
              <a:rPr sz="2400" dirty="0"/>
              <a:t>not</a:t>
            </a:r>
            <a:r>
              <a:rPr sz="2400" spc="-40" dirty="0"/>
              <a:t> </a:t>
            </a:r>
            <a:r>
              <a:rPr sz="2400" dirty="0"/>
              <a:t>meeting</a:t>
            </a:r>
            <a:r>
              <a:rPr sz="2400" spc="-40" dirty="0"/>
              <a:t> </a:t>
            </a:r>
            <a:r>
              <a:rPr sz="2400" spc="-10" dirty="0"/>
              <a:t>quality expectations</a:t>
            </a:r>
            <a:r>
              <a:rPr lang="en-US" sz="2400" spc="-10" dirty="0"/>
              <a:t>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44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25" dirty="0"/>
              <a:t>Cost</a:t>
            </a:r>
            <a:r>
              <a:rPr sz="4000" spc="-120" dirty="0"/>
              <a:t> </a:t>
            </a:r>
            <a:r>
              <a:rPr sz="4000" spc="-135" dirty="0"/>
              <a:t>Categories</a:t>
            </a:r>
            <a:r>
              <a:rPr sz="4000" spc="-145" dirty="0"/>
              <a:t> </a:t>
            </a:r>
            <a:r>
              <a:rPr sz="4000" spc="-30" dirty="0"/>
              <a:t>Related</a:t>
            </a:r>
            <a:r>
              <a:rPr sz="4000" spc="-215" dirty="0"/>
              <a:t> </a:t>
            </a:r>
            <a:r>
              <a:rPr sz="4000" dirty="0"/>
              <a:t>to</a:t>
            </a:r>
            <a:r>
              <a:rPr sz="4000" spc="-135" dirty="0"/>
              <a:t> </a:t>
            </a:r>
            <a:r>
              <a:rPr sz="4000" spc="-10" dirty="0"/>
              <a:t>Quality</a:t>
            </a:r>
            <a:endParaRPr sz="40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275" marR="5080" indent="-256540">
              <a:lnSpc>
                <a:spcPct val="100000"/>
              </a:lnSpc>
              <a:spcBef>
                <a:spcPts val="105"/>
              </a:spcBef>
              <a:tabLst>
                <a:tab pos="295910" algn="l"/>
              </a:tabLst>
            </a:pPr>
            <a:r>
              <a:rPr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Cost</a:t>
            </a:r>
            <a:r>
              <a:rPr spc="-2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Quality</a:t>
            </a:r>
            <a:r>
              <a:rPr spc="-35" dirty="0"/>
              <a:t> </a:t>
            </a:r>
            <a:r>
              <a:rPr dirty="0"/>
              <a:t>category</a:t>
            </a:r>
            <a:r>
              <a:rPr spc="-40" dirty="0"/>
              <a:t> </a:t>
            </a:r>
            <a:r>
              <a:rPr dirty="0"/>
              <a:t>codes</a:t>
            </a:r>
            <a:r>
              <a:rPr spc="-3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spc="-25" dirty="0"/>
              <a:t>the </a:t>
            </a:r>
            <a:r>
              <a:rPr spc="-10" dirty="0"/>
              <a:t>following:</a:t>
            </a:r>
          </a:p>
          <a:p>
            <a:pPr marL="737235" lvl="1" indent="-514984">
              <a:lnSpc>
                <a:spcPct val="100000"/>
              </a:lnSpc>
              <a:spcBef>
                <a:spcPts val="1205"/>
              </a:spcBef>
              <a:buClr>
                <a:srgbClr val="0E6EC5"/>
              </a:buClr>
              <a:buAutoNum type="arabicParenR"/>
              <a:tabLst>
                <a:tab pos="737870" algn="l"/>
              </a:tabLst>
            </a:pPr>
            <a:r>
              <a:rPr sz="2800" dirty="0">
                <a:latin typeface="Times New Roman"/>
                <a:cs typeface="Times New Roman"/>
              </a:rPr>
              <a:t>Prevention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Costs</a:t>
            </a:r>
            <a:endParaRPr sz="2800">
              <a:latin typeface="Times New Roman"/>
              <a:cs typeface="Times New Roman"/>
            </a:endParaRPr>
          </a:p>
          <a:p>
            <a:pPr marL="737235" lvl="1" indent="-514984">
              <a:lnSpc>
                <a:spcPct val="100000"/>
              </a:lnSpc>
              <a:spcBef>
                <a:spcPts val="1200"/>
              </a:spcBef>
              <a:buClr>
                <a:srgbClr val="0E6EC5"/>
              </a:buClr>
              <a:buAutoNum type="arabicParenR"/>
              <a:tabLst>
                <a:tab pos="737870" algn="l"/>
              </a:tabLst>
            </a:pPr>
            <a:r>
              <a:rPr sz="2800" dirty="0">
                <a:latin typeface="Times New Roman"/>
                <a:cs typeface="Times New Roman"/>
              </a:rPr>
              <a:t>Appraisal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Costs</a:t>
            </a:r>
            <a:endParaRPr sz="2800">
              <a:latin typeface="Times New Roman"/>
              <a:cs typeface="Times New Roman"/>
            </a:endParaRPr>
          </a:p>
          <a:p>
            <a:pPr marL="737235" lvl="1" indent="-514984">
              <a:lnSpc>
                <a:spcPct val="100000"/>
              </a:lnSpc>
              <a:spcBef>
                <a:spcPts val="1200"/>
              </a:spcBef>
              <a:buClr>
                <a:srgbClr val="0E6EC5"/>
              </a:buClr>
              <a:buAutoNum type="arabicParenR"/>
              <a:tabLst>
                <a:tab pos="737870" algn="l"/>
              </a:tabLst>
            </a:pPr>
            <a:r>
              <a:rPr sz="2800" dirty="0">
                <a:latin typeface="Times New Roman"/>
                <a:cs typeface="Times New Roman"/>
              </a:rPr>
              <a:t>Internal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Error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Costs</a:t>
            </a:r>
            <a:endParaRPr sz="2800">
              <a:latin typeface="Times New Roman"/>
              <a:cs typeface="Times New Roman"/>
            </a:endParaRPr>
          </a:p>
          <a:p>
            <a:pPr marL="737235" lvl="1" indent="-514984">
              <a:lnSpc>
                <a:spcPct val="100000"/>
              </a:lnSpc>
              <a:spcBef>
                <a:spcPts val="1200"/>
              </a:spcBef>
              <a:buClr>
                <a:srgbClr val="0E6EC5"/>
              </a:buClr>
              <a:buAutoNum type="arabicParenR"/>
              <a:tabLst>
                <a:tab pos="737870" algn="l"/>
              </a:tabLst>
            </a:pPr>
            <a:r>
              <a:rPr sz="2800" dirty="0">
                <a:latin typeface="Times New Roman"/>
                <a:cs typeface="Times New Roman"/>
              </a:rPr>
              <a:t>External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Error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Costs</a:t>
            </a:r>
            <a:endParaRPr sz="2800">
              <a:latin typeface="Times New Roman"/>
              <a:cs typeface="Times New Roman"/>
            </a:endParaRPr>
          </a:p>
          <a:p>
            <a:pPr marL="737235" lvl="1" indent="-514984">
              <a:lnSpc>
                <a:spcPct val="100000"/>
              </a:lnSpc>
              <a:spcBef>
                <a:spcPts val="1205"/>
              </a:spcBef>
              <a:buClr>
                <a:srgbClr val="0E6EC5"/>
              </a:buClr>
              <a:buAutoNum type="arabicParenR"/>
              <a:tabLst>
                <a:tab pos="737870" algn="l"/>
              </a:tabLst>
            </a:pPr>
            <a:r>
              <a:rPr sz="2800" dirty="0">
                <a:latin typeface="Times New Roman"/>
                <a:cs typeface="Times New Roman"/>
              </a:rPr>
              <a:t>Measurement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test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equipment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costs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1.</a:t>
            </a:r>
            <a:r>
              <a:rPr spc="-114" dirty="0"/>
              <a:t> </a:t>
            </a:r>
            <a:r>
              <a:rPr dirty="0"/>
              <a:t>Prevention</a:t>
            </a:r>
            <a:r>
              <a:rPr spc="-185" dirty="0"/>
              <a:t> </a:t>
            </a:r>
            <a:r>
              <a:rPr spc="-280" dirty="0"/>
              <a:t>Costs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0292" y="1879560"/>
            <a:ext cx="7409815" cy="414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47625" indent="-256540">
              <a:lnSpc>
                <a:spcPct val="11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3600" spc="95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600" spc="10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600" dirty="0">
                <a:latin typeface="Times New Roman"/>
                <a:cs typeface="Times New Roman"/>
              </a:rPr>
              <a:t>Prevention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costs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investments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made </a:t>
            </a:r>
            <a:r>
              <a:rPr sz="3600" dirty="0">
                <a:latin typeface="Times New Roman"/>
                <a:cs typeface="Times New Roman"/>
              </a:rPr>
              <a:t>ahead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time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effort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ensure </a:t>
            </a:r>
            <a:r>
              <a:rPr sz="3600" dirty="0">
                <a:latin typeface="Times New Roman"/>
                <a:cs typeface="Times New Roman"/>
              </a:rPr>
              <a:t>conformance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requirements.</a:t>
            </a:r>
            <a:endParaRPr sz="3600" dirty="0">
              <a:latin typeface="Times New Roman"/>
              <a:cs typeface="Times New Roman"/>
            </a:endParaRPr>
          </a:p>
          <a:p>
            <a:pPr marL="451484" marR="5080" indent="-256540">
              <a:lnSpc>
                <a:spcPct val="110000"/>
              </a:lnSpc>
              <a:spcBef>
                <a:spcPts val="1255"/>
              </a:spcBef>
              <a:tabLst>
                <a:tab pos="451484" algn="l"/>
              </a:tabLst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Examples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include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activities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as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orientation</a:t>
            </a:r>
            <a:r>
              <a:rPr sz="3200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of team</a:t>
            </a:r>
            <a:r>
              <a:rPr sz="3200" spc="2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members,</a:t>
            </a:r>
            <a:r>
              <a:rPr sz="3200" spc="-3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training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development</a:t>
            </a:r>
            <a:r>
              <a:rPr sz="3200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standards</a:t>
            </a:r>
            <a:r>
              <a:rPr sz="3200" spc="-1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 </a:t>
            </a:r>
            <a:r>
              <a:rPr sz="3200" spc="-10" dirty="0">
                <a:solidFill>
                  <a:srgbClr val="0E6EC5"/>
                </a:solidFill>
                <a:latin typeface="Times New Roman"/>
                <a:cs typeface="Times New Roman"/>
              </a:rPr>
              <a:t>procedures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2.</a:t>
            </a:r>
            <a:r>
              <a:rPr spc="-114" dirty="0"/>
              <a:t> </a:t>
            </a:r>
            <a:r>
              <a:rPr dirty="0"/>
              <a:t>Appraisal</a:t>
            </a:r>
            <a:r>
              <a:rPr spc="-195" dirty="0"/>
              <a:t> </a:t>
            </a:r>
            <a:r>
              <a:rPr spc="-280" dirty="0"/>
              <a:t>Costs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0292" y="1992336"/>
            <a:ext cx="7256145" cy="2464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364490" indent="-256540">
              <a:lnSpc>
                <a:spcPct val="11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3600" spc="95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600" spc="10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600" dirty="0">
                <a:latin typeface="Times New Roman"/>
                <a:cs typeface="Times New Roman"/>
              </a:rPr>
              <a:t>Appraisal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costs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costs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incurred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to </a:t>
            </a:r>
            <a:r>
              <a:rPr sz="3600" dirty="0">
                <a:latin typeface="Times New Roman"/>
                <a:cs typeface="Times New Roman"/>
              </a:rPr>
              <a:t>identify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defects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after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fact.</a:t>
            </a:r>
            <a:endParaRPr sz="3600">
              <a:latin typeface="Times New Roman"/>
              <a:cs typeface="Times New Roman"/>
            </a:endParaRPr>
          </a:p>
          <a:p>
            <a:pPr marL="451484" marR="5080" indent="-256540">
              <a:lnSpc>
                <a:spcPct val="110000"/>
              </a:lnSpc>
              <a:spcBef>
                <a:spcPts val="1255"/>
              </a:spcBef>
              <a:tabLst>
                <a:tab pos="451484" algn="l"/>
              </a:tabLst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Examples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include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activities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such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Times New Roman"/>
                <a:cs typeface="Times New Roman"/>
              </a:rPr>
              <a:t>walk-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throughs</a:t>
            </a:r>
            <a:r>
              <a:rPr sz="3200" spc="-3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Times New Roman"/>
                <a:cs typeface="Times New Roman"/>
              </a:rPr>
              <a:t>testing.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3.</a:t>
            </a:r>
            <a:r>
              <a:rPr spc="-100" dirty="0"/>
              <a:t> </a:t>
            </a:r>
            <a:r>
              <a:rPr spc="110" dirty="0"/>
              <a:t>Internal</a:t>
            </a:r>
            <a:r>
              <a:rPr spc="-130" dirty="0"/>
              <a:t> </a:t>
            </a:r>
            <a:r>
              <a:rPr spc="155" dirty="0"/>
              <a:t>Error</a:t>
            </a:r>
            <a:r>
              <a:rPr spc="-120" dirty="0"/>
              <a:t> </a:t>
            </a:r>
            <a:r>
              <a:rPr spc="-280" dirty="0"/>
              <a:t>Costs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0292" y="2031365"/>
            <a:ext cx="7213600" cy="306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100"/>
              </a:spcBef>
              <a:tabLst>
                <a:tab pos="268605" algn="l"/>
              </a:tabLst>
            </a:pPr>
            <a:r>
              <a:rPr sz="3600" spc="95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600" spc="10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600" dirty="0">
                <a:latin typeface="Times New Roman"/>
                <a:cs typeface="Times New Roman"/>
              </a:rPr>
              <a:t>Internal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error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costs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costs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of </a:t>
            </a:r>
            <a:r>
              <a:rPr sz="3600" dirty="0">
                <a:latin typeface="Times New Roman"/>
                <a:cs typeface="Times New Roman"/>
              </a:rPr>
              <a:t>rework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repair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before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delivery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a </a:t>
            </a:r>
            <a:r>
              <a:rPr sz="3600" spc="-10" dirty="0">
                <a:latin typeface="Times New Roman"/>
                <a:cs typeface="Times New Roman"/>
              </a:rPr>
              <a:t>customer.</a:t>
            </a:r>
            <a:endParaRPr sz="3600">
              <a:latin typeface="Times New Roman"/>
              <a:cs typeface="Times New Roman"/>
            </a:endParaRPr>
          </a:p>
          <a:p>
            <a:pPr marL="451484" marR="869315" indent="-256540">
              <a:lnSpc>
                <a:spcPct val="110000"/>
              </a:lnSpc>
              <a:spcBef>
                <a:spcPts val="1255"/>
              </a:spcBef>
              <a:tabLst>
                <a:tab pos="451484" algn="l"/>
              </a:tabLst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fixing</a:t>
            </a:r>
            <a:r>
              <a:rPr sz="3200" spc="-3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faults</a:t>
            </a:r>
            <a:r>
              <a:rPr sz="3200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Times New Roman"/>
                <a:cs typeface="Times New Roman"/>
              </a:rPr>
              <a:t>detected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during</a:t>
            </a:r>
            <a:r>
              <a:rPr sz="3200" spc="-5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internal</a:t>
            </a:r>
            <a:r>
              <a:rPr sz="3200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Times New Roman"/>
                <a:cs typeface="Times New Roman"/>
              </a:rPr>
              <a:t>testing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0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/>
              <a:t>What</a:t>
            </a:r>
            <a:r>
              <a:rPr sz="3600" spc="-145" dirty="0"/>
              <a:t> </a:t>
            </a:r>
            <a:r>
              <a:rPr sz="3600" spc="50" dirty="0"/>
              <a:t>Is</a:t>
            </a:r>
            <a:r>
              <a:rPr sz="3600" spc="-130" dirty="0"/>
              <a:t> </a:t>
            </a:r>
            <a:r>
              <a:rPr sz="3600" dirty="0"/>
              <a:t>Project</a:t>
            </a:r>
            <a:r>
              <a:rPr sz="3600" spc="-150" dirty="0"/>
              <a:t> </a:t>
            </a:r>
            <a:r>
              <a:rPr sz="3600" spc="-25" dirty="0"/>
              <a:t>Quality</a:t>
            </a:r>
            <a:r>
              <a:rPr sz="3600" spc="-140" dirty="0"/>
              <a:t> </a:t>
            </a:r>
            <a:r>
              <a:rPr sz="3600" spc="-55" dirty="0"/>
              <a:t>Management?</a:t>
            </a:r>
            <a:endParaRPr sz="3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0292" y="1781255"/>
            <a:ext cx="7388859" cy="4747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94615" indent="-256540">
              <a:lnSpc>
                <a:spcPct val="15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7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International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Organization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Standardization </a:t>
            </a:r>
            <a:r>
              <a:rPr sz="2600" dirty="0">
                <a:latin typeface="Times New Roman"/>
                <a:cs typeface="Times New Roman"/>
              </a:rPr>
              <a:t>(ISO)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defines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quality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total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characteristics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an </a:t>
            </a:r>
            <a:r>
              <a:rPr sz="2600" dirty="0">
                <a:latin typeface="Times New Roman"/>
                <a:cs typeface="Times New Roman"/>
              </a:rPr>
              <a:t>entity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bear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its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ability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satisfy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or </a:t>
            </a:r>
            <a:r>
              <a:rPr sz="2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implied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needs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Other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experts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define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quality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based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on</a:t>
            </a:r>
            <a:endParaRPr sz="2600" dirty="0">
              <a:latin typeface="Times New Roman"/>
              <a:cs typeface="Times New Roman"/>
            </a:endParaRPr>
          </a:p>
          <a:p>
            <a:pPr marL="523875" lvl="1" indent="-182245">
              <a:lnSpc>
                <a:spcPct val="100000"/>
              </a:lnSpc>
              <a:spcBef>
                <a:spcPts val="1720"/>
              </a:spcBef>
              <a:buFont typeface="Verdana"/>
              <a:buChar char="◦"/>
              <a:tabLst>
                <a:tab pos="523875" algn="l"/>
              </a:tabLst>
            </a:pPr>
            <a:r>
              <a:rPr sz="2200" dirty="0">
                <a:solidFill>
                  <a:srgbClr val="0E6EC5"/>
                </a:solidFill>
                <a:latin typeface="Times New Roman"/>
                <a:cs typeface="Times New Roman"/>
              </a:rPr>
              <a:t>Conformance</a:t>
            </a:r>
            <a:r>
              <a:rPr sz="2200" spc="-5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E6EC5"/>
                </a:solidFill>
                <a:latin typeface="Times New Roman"/>
                <a:cs typeface="Times New Roman"/>
              </a:rPr>
              <a:t>to</a:t>
            </a:r>
            <a:r>
              <a:rPr sz="2200" spc="-6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E6EC5"/>
                </a:solidFill>
                <a:latin typeface="Times New Roman"/>
                <a:cs typeface="Times New Roman"/>
              </a:rPr>
              <a:t>requirements:</a:t>
            </a:r>
            <a:r>
              <a:rPr sz="2200" spc="-3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meeting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written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specifications</a:t>
            </a:r>
            <a:endParaRPr sz="2200" dirty="0">
              <a:latin typeface="Times New Roman"/>
              <a:cs typeface="Times New Roman"/>
            </a:endParaRPr>
          </a:p>
          <a:p>
            <a:pPr marL="524510" marR="600075" lvl="1" indent="-182880">
              <a:lnSpc>
                <a:spcPct val="150000"/>
              </a:lnSpc>
              <a:spcBef>
                <a:spcPts val="305"/>
              </a:spcBef>
              <a:buFont typeface="Verdana"/>
              <a:buChar char="◦"/>
              <a:tabLst>
                <a:tab pos="524510" algn="l"/>
              </a:tabLst>
            </a:pPr>
            <a:r>
              <a:rPr sz="2200" dirty="0">
                <a:solidFill>
                  <a:srgbClr val="0E6EC5"/>
                </a:solidFill>
                <a:latin typeface="Times New Roman"/>
                <a:cs typeface="Times New Roman"/>
              </a:rPr>
              <a:t>Fitness</a:t>
            </a:r>
            <a:r>
              <a:rPr sz="2200" spc="-3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E6EC5"/>
                </a:solidFill>
                <a:latin typeface="Times New Roman"/>
                <a:cs typeface="Times New Roman"/>
              </a:rPr>
              <a:t>for</a:t>
            </a:r>
            <a:r>
              <a:rPr sz="2200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E6EC5"/>
                </a:solidFill>
                <a:latin typeface="Times New Roman"/>
                <a:cs typeface="Times New Roman"/>
              </a:rPr>
              <a:t>use:</a:t>
            </a:r>
            <a:r>
              <a:rPr sz="2200" spc="-1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ensuring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product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25" dirty="0">
                <a:latin typeface="Times New Roman"/>
                <a:cs typeface="Times New Roman"/>
              </a:rPr>
              <a:t> was </a:t>
            </a:r>
            <a:r>
              <a:rPr sz="2200" spc="-10" dirty="0">
                <a:latin typeface="Times New Roman"/>
                <a:cs typeface="Times New Roman"/>
              </a:rPr>
              <a:t>intended</a:t>
            </a:r>
            <a:r>
              <a:rPr lang="en-US" sz="2200" spc="-1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4.</a:t>
            </a:r>
            <a:r>
              <a:rPr spc="-100" dirty="0"/>
              <a:t> </a:t>
            </a:r>
            <a:r>
              <a:rPr spc="75" dirty="0"/>
              <a:t>External</a:t>
            </a:r>
            <a:r>
              <a:rPr spc="-135" dirty="0"/>
              <a:t> </a:t>
            </a:r>
            <a:r>
              <a:rPr spc="155" dirty="0"/>
              <a:t>Error</a:t>
            </a:r>
            <a:r>
              <a:rPr spc="-120" dirty="0"/>
              <a:t> </a:t>
            </a:r>
            <a:r>
              <a:rPr spc="-280" dirty="0"/>
              <a:t>Costs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30427" y="1992336"/>
            <a:ext cx="8151495" cy="3690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3600" spc="95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600" spc="10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600" dirty="0">
                <a:latin typeface="Times New Roman"/>
                <a:cs typeface="Times New Roman"/>
              </a:rPr>
              <a:t>External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error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costs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are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the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costs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rework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repair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after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delivery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customer.</a:t>
            </a:r>
            <a:endParaRPr sz="3600">
              <a:latin typeface="Times New Roman"/>
              <a:cs typeface="Times New Roman"/>
            </a:endParaRPr>
          </a:p>
          <a:p>
            <a:pPr marL="451484" marR="937894" indent="-256540">
              <a:lnSpc>
                <a:spcPct val="110000"/>
              </a:lnSpc>
              <a:spcBef>
                <a:spcPts val="1255"/>
              </a:spcBef>
              <a:tabLst>
                <a:tab pos="451484" algn="l"/>
              </a:tabLst>
            </a:pPr>
            <a:r>
              <a:rPr sz="3200" spc="107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2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One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would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rework</a:t>
            </a:r>
            <a:r>
              <a:rPr sz="3200" spc="-3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and</a:t>
            </a:r>
            <a:r>
              <a:rPr sz="3200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Times New Roman"/>
                <a:cs typeface="Times New Roman"/>
              </a:rPr>
              <a:t>repair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resulting</a:t>
            </a:r>
            <a:r>
              <a:rPr sz="3200" spc="-5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from</a:t>
            </a:r>
            <a:r>
              <a:rPr sz="3200" spc="-5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acceptance</a:t>
            </a:r>
            <a:r>
              <a:rPr sz="3200" spc="-5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Times New Roman"/>
                <a:cs typeface="Times New Roman"/>
              </a:rPr>
              <a:t>testing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451484" marR="692150" indent="-256540">
              <a:lnSpc>
                <a:spcPct val="110000"/>
              </a:lnSpc>
              <a:spcBef>
                <a:spcPts val="1205"/>
              </a:spcBef>
              <a:tabLst>
                <a:tab pos="451484" algn="l"/>
              </a:tabLst>
            </a:pPr>
            <a:r>
              <a:rPr sz="3200" spc="107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2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Another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example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would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actual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costs </a:t>
            </a:r>
            <a:r>
              <a:rPr sz="3200" dirty="0">
                <a:latin typeface="Times New Roman"/>
                <a:cs typeface="Times New Roman"/>
              </a:rPr>
              <a:t>incurred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during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warranty</a:t>
            </a:r>
            <a:r>
              <a:rPr sz="3200" spc="-3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6EC5"/>
                </a:solidFill>
                <a:latin typeface="Times New Roman"/>
                <a:cs typeface="Times New Roman"/>
              </a:rPr>
              <a:t>support</a:t>
            </a:r>
            <a:r>
              <a:rPr sz="3200" spc="-1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571487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511"/>
                </a:lnTo>
                <a:lnTo>
                  <a:pt x="9144000" y="286511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4588" y="1737360"/>
            <a:ext cx="7475220" cy="0"/>
          </a:xfrm>
          <a:custGeom>
            <a:avLst/>
            <a:gdLst/>
            <a:ahLst/>
            <a:cxnLst/>
            <a:rect l="l" t="t" r="r" b="b"/>
            <a:pathLst>
              <a:path w="7475220">
                <a:moveTo>
                  <a:pt x="0" y="0"/>
                </a:moveTo>
                <a:lnTo>
                  <a:pt x="7475219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8172" y="1125677"/>
            <a:ext cx="7552055" cy="334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419100" algn="l"/>
              </a:tabLst>
            </a:pPr>
            <a:r>
              <a:rPr sz="3600" spc="-75" dirty="0">
                <a:latin typeface="Times New Roman"/>
                <a:cs typeface="Times New Roman"/>
              </a:rPr>
              <a:t>Measurement</a:t>
            </a:r>
            <a:r>
              <a:rPr sz="3600" spc="-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95" dirty="0">
                <a:latin typeface="Times New Roman"/>
                <a:cs typeface="Times New Roman"/>
              </a:rPr>
              <a:t>Test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Equipment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spc="-120" dirty="0">
                <a:latin typeface="Times New Roman"/>
                <a:cs typeface="Times New Roman"/>
              </a:rPr>
              <a:t>Costs</a:t>
            </a:r>
            <a:endParaRPr sz="3600">
              <a:latin typeface="Times New Roman"/>
              <a:cs typeface="Times New Roman"/>
            </a:endParaRPr>
          </a:p>
          <a:p>
            <a:pPr marL="286385" marR="167640" indent="-256540">
              <a:lnSpc>
                <a:spcPct val="110000"/>
              </a:lnSpc>
              <a:spcBef>
                <a:spcPts val="2810"/>
              </a:spcBef>
              <a:tabLst>
                <a:tab pos="286385" algn="l"/>
              </a:tabLst>
            </a:pPr>
            <a:r>
              <a:rPr sz="3600" spc="95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600" spc="10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600" dirty="0">
                <a:latin typeface="Times New Roman"/>
                <a:cs typeface="Times New Roman"/>
              </a:rPr>
              <a:t>Measurement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test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equipment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costs </a:t>
            </a:r>
            <a:r>
              <a:rPr sz="3600" dirty="0">
                <a:latin typeface="Times New Roman"/>
                <a:cs typeface="Times New Roman"/>
              </a:rPr>
              <a:t>include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capital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cost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of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equipment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used </a:t>
            </a:r>
            <a:r>
              <a:rPr sz="3600" dirty="0">
                <a:latin typeface="Times New Roman"/>
                <a:cs typeface="Times New Roman"/>
              </a:rPr>
              <a:t>to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perform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prevention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and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appraisal activities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037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ISO</a:t>
            </a:r>
            <a:r>
              <a:rPr spc="-210" dirty="0"/>
              <a:t> </a:t>
            </a:r>
            <a:r>
              <a:rPr spc="-290" dirty="0"/>
              <a:t>9000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35532" y="2036191"/>
            <a:ext cx="7472680" cy="39820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8605" marR="1000760" indent="-256540">
              <a:lnSpc>
                <a:spcPts val="3020"/>
              </a:lnSpc>
              <a:spcBef>
                <a:spcPts val="480"/>
              </a:spcBef>
              <a:tabLst>
                <a:tab pos="268605" algn="l"/>
              </a:tabLst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international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standards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quality management.</a:t>
            </a:r>
            <a:endParaRPr sz="2800">
              <a:latin typeface="Times New Roman"/>
              <a:cs typeface="Times New Roman"/>
            </a:endParaRPr>
          </a:p>
          <a:p>
            <a:pPr marL="268605" marR="1010285" indent="-256540">
              <a:lnSpc>
                <a:spcPts val="3020"/>
              </a:lnSpc>
              <a:spcBef>
                <a:spcPts val="1210"/>
              </a:spcBef>
              <a:tabLst>
                <a:tab pos="268605" algn="l"/>
              </a:tabLst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Applicable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range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organisations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manufacturing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service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industries.</a:t>
            </a:r>
            <a:endParaRPr sz="2800">
              <a:latin typeface="Times New Roman"/>
              <a:cs typeface="Times New Roman"/>
            </a:endParaRPr>
          </a:p>
          <a:p>
            <a:pPr marL="268605" marR="979169" indent="-256540">
              <a:lnSpc>
                <a:spcPts val="303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ISO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9001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applicable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organisations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which </a:t>
            </a:r>
            <a:r>
              <a:rPr sz="2800" dirty="0">
                <a:latin typeface="Times New Roman"/>
                <a:cs typeface="Times New Roman"/>
              </a:rPr>
              <a:t>design,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develop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maintain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products.</a:t>
            </a:r>
            <a:endParaRPr sz="28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90000"/>
              </a:lnSpc>
              <a:spcBef>
                <a:spcPts val="1150"/>
              </a:spcBef>
              <a:tabLst>
                <a:tab pos="268605" algn="l"/>
              </a:tabLst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ISO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9001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generic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model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quality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must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instantiated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each</a:t>
            </a:r>
            <a:r>
              <a:rPr sz="2800" spc="-10" dirty="0">
                <a:latin typeface="Times New Roman"/>
                <a:cs typeface="Times New Roman"/>
              </a:rPr>
              <a:t> organisation </a:t>
            </a:r>
            <a:r>
              <a:rPr sz="2800" dirty="0">
                <a:latin typeface="Times New Roman"/>
                <a:cs typeface="Times New Roman"/>
              </a:rPr>
              <a:t>using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standard.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017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ISO</a:t>
            </a:r>
            <a:r>
              <a:rPr spc="-225" dirty="0"/>
              <a:t> </a:t>
            </a:r>
            <a:r>
              <a:rPr spc="-265" dirty="0"/>
              <a:t>9000</a:t>
            </a:r>
            <a:r>
              <a:rPr spc="-140" dirty="0"/>
              <a:t> </a:t>
            </a:r>
            <a:r>
              <a:rPr spc="-10" dirty="0"/>
              <a:t>certification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11123" y="1874596"/>
            <a:ext cx="7287259" cy="43313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68605" marR="5080" indent="-256540">
              <a:lnSpc>
                <a:spcPct val="90000"/>
              </a:lnSpc>
              <a:spcBef>
                <a:spcPts val="490"/>
              </a:spcBef>
              <a:tabLst>
                <a:tab pos="268605" algn="l"/>
              </a:tabLst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Quality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standards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procedures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should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documented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organisational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quality manual.</a:t>
            </a:r>
            <a:endParaRPr sz="3200">
              <a:latin typeface="Times New Roman"/>
              <a:cs typeface="Times New Roman"/>
            </a:endParaRPr>
          </a:p>
          <a:p>
            <a:pPr marL="268605" marR="156210" indent="-256540">
              <a:lnSpc>
                <a:spcPct val="9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An external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body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may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certify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25" dirty="0">
                <a:latin typeface="Times New Roman"/>
                <a:cs typeface="Times New Roman"/>
              </a:rPr>
              <a:t>an </a:t>
            </a:r>
            <a:r>
              <a:rPr sz="3200" spc="-20" dirty="0">
                <a:latin typeface="Times New Roman"/>
                <a:cs typeface="Times New Roman"/>
              </a:rPr>
              <a:t>organisation’s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quality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manual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conforms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ISO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9000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standards.</a:t>
            </a:r>
            <a:endParaRPr sz="3200">
              <a:latin typeface="Times New Roman"/>
              <a:cs typeface="Times New Roman"/>
            </a:endParaRPr>
          </a:p>
          <a:p>
            <a:pPr marL="268605" marR="177800" indent="-256540">
              <a:lnSpc>
                <a:spcPts val="3460"/>
              </a:lnSpc>
              <a:spcBef>
                <a:spcPts val="1250"/>
              </a:spcBef>
              <a:tabLst>
                <a:tab pos="268605" algn="l"/>
              </a:tabLst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Some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customers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require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suppliers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be </a:t>
            </a:r>
            <a:r>
              <a:rPr sz="3200" dirty="0">
                <a:latin typeface="Times New Roman"/>
                <a:cs typeface="Times New Roman"/>
              </a:rPr>
              <a:t>ISO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9000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certified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although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</a:t>
            </a:r>
            <a:r>
              <a:rPr sz="3200" spc="-25" dirty="0">
                <a:latin typeface="Times New Roman"/>
                <a:cs typeface="Times New Roman"/>
              </a:rPr>
              <a:t> for </a:t>
            </a:r>
            <a:r>
              <a:rPr sz="3200" dirty="0">
                <a:latin typeface="Times New Roman"/>
                <a:cs typeface="Times New Roman"/>
              </a:rPr>
              <a:t>flexibility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here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 increasingly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recognised.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Software</a:t>
            </a:r>
            <a:r>
              <a:rPr spc="-120" dirty="0"/>
              <a:t> </a:t>
            </a:r>
            <a:r>
              <a:rPr dirty="0"/>
              <a:t>quality</a:t>
            </a:r>
            <a:r>
              <a:rPr spc="-125" dirty="0"/>
              <a:t> </a:t>
            </a:r>
            <a:r>
              <a:rPr spc="-10" dirty="0"/>
              <a:t>attributes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2959" y="2432050"/>
          <a:ext cx="7545069" cy="3363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3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914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Safety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16535" marB="0">
                    <a:lnT w="12700">
                      <a:solidFill>
                        <a:srgbClr val="009D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Understandability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16535" marB="0">
                    <a:lnT w="12700">
                      <a:solidFill>
                        <a:srgbClr val="009DD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Portability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216535" marB="0">
                    <a:lnT w="12700">
                      <a:solidFill>
                        <a:srgbClr val="009DD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8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Security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Testability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Usability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8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Reliability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Adaptability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Reusability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8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Resilience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Modularity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Efficiency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395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Robustness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B w="12700">
                      <a:solidFill>
                        <a:srgbClr val="009D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Complexity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B w="12700">
                      <a:solidFill>
                        <a:srgbClr val="009D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2800" spc="-10" dirty="0">
                          <a:latin typeface="Times New Roman"/>
                          <a:cs typeface="Times New Roman"/>
                        </a:rPr>
                        <a:t>Learnability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B w="12700">
                      <a:solidFill>
                        <a:srgbClr val="009D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1940814"/>
            <a:ext cx="3733800" cy="362178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610" y="4404105"/>
            <a:ext cx="2983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17406C"/>
                </a:solidFill>
              </a:rPr>
              <a:t>Many</a:t>
            </a:r>
            <a:r>
              <a:rPr sz="4400" spc="-125" dirty="0">
                <a:solidFill>
                  <a:srgbClr val="17406C"/>
                </a:solidFill>
              </a:rPr>
              <a:t> </a:t>
            </a:r>
            <a:r>
              <a:rPr sz="4400" spc="75" dirty="0">
                <a:solidFill>
                  <a:srgbClr val="17406C"/>
                </a:solidFill>
              </a:rPr>
              <a:t>thanks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0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Project</a:t>
            </a:r>
            <a:r>
              <a:rPr sz="3600" spc="-135" dirty="0"/>
              <a:t> </a:t>
            </a:r>
            <a:r>
              <a:rPr sz="3600" spc="-25" dirty="0"/>
              <a:t>Quality</a:t>
            </a:r>
            <a:r>
              <a:rPr sz="3600" spc="-135" dirty="0"/>
              <a:t> </a:t>
            </a:r>
            <a:r>
              <a:rPr sz="3600" spc="-75" dirty="0"/>
              <a:t>Management</a:t>
            </a:r>
            <a:r>
              <a:rPr sz="3600" spc="-200" dirty="0"/>
              <a:t> </a:t>
            </a:r>
            <a:r>
              <a:rPr sz="3600" spc="-80" dirty="0">
                <a:solidFill>
                  <a:srgbClr val="0E6EC5"/>
                </a:solidFill>
              </a:rPr>
              <a:t>Processes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0292" y="2002663"/>
            <a:ext cx="7232650" cy="428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marR="5080" indent="-515620">
              <a:lnSpc>
                <a:spcPct val="120000"/>
              </a:lnSpc>
              <a:spcBef>
                <a:spcPts val="100"/>
              </a:spcBef>
              <a:buAutoNum type="arabicPeriod"/>
              <a:tabLst>
                <a:tab pos="527685" algn="l"/>
              </a:tabLst>
            </a:pPr>
            <a:r>
              <a:rPr sz="2400" b="1" dirty="0">
                <a:solidFill>
                  <a:srgbClr val="0E6EC5"/>
                </a:solidFill>
                <a:latin typeface="Times New Roman"/>
                <a:cs typeface="Times New Roman"/>
              </a:rPr>
              <a:t>Quality</a:t>
            </a:r>
            <a:r>
              <a:rPr sz="2400" b="1" spc="-4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imes New Roman"/>
                <a:cs typeface="Times New Roman"/>
              </a:rPr>
              <a:t>planning:</a:t>
            </a:r>
            <a:r>
              <a:rPr sz="2400" b="1" spc="-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standards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relevant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satisfy</a:t>
            </a:r>
            <a:r>
              <a:rPr sz="2400" spc="-20" dirty="0">
                <a:latin typeface="Times New Roman"/>
                <a:cs typeface="Times New Roman"/>
              </a:rPr>
              <a:t> them</a:t>
            </a:r>
            <a:endParaRPr sz="2400">
              <a:latin typeface="Times New Roman"/>
              <a:cs typeface="Times New Roman"/>
            </a:endParaRPr>
          </a:p>
          <a:p>
            <a:pPr marL="527685" marR="737870" indent="-515620">
              <a:lnSpc>
                <a:spcPct val="120000"/>
              </a:lnSpc>
              <a:spcBef>
                <a:spcPts val="1200"/>
              </a:spcBef>
              <a:buAutoNum type="arabicPeriod"/>
              <a:tabLst>
                <a:tab pos="527685" algn="l"/>
              </a:tabLst>
            </a:pPr>
            <a:r>
              <a:rPr sz="2400" b="1" dirty="0">
                <a:solidFill>
                  <a:srgbClr val="0E6EC5"/>
                </a:solidFill>
                <a:latin typeface="Times New Roman"/>
                <a:cs typeface="Times New Roman"/>
              </a:rPr>
              <a:t>Quality</a:t>
            </a:r>
            <a:r>
              <a:rPr sz="2400" b="1" spc="-5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imes New Roman"/>
                <a:cs typeface="Times New Roman"/>
              </a:rPr>
              <a:t>assurance:</a:t>
            </a:r>
            <a:r>
              <a:rPr sz="2400" b="1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overall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project </a:t>
            </a:r>
            <a:r>
              <a:rPr sz="2400" dirty="0">
                <a:latin typeface="Times New Roman"/>
                <a:cs typeface="Times New Roman"/>
              </a:rPr>
              <a:t>performance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satisfy</a:t>
            </a:r>
            <a:r>
              <a:rPr sz="2400" spc="-2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relevant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standards</a:t>
            </a:r>
            <a:endParaRPr sz="2400">
              <a:latin typeface="Times New Roman"/>
              <a:cs typeface="Times New Roman"/>
            </a:endParaRPr>
          </a:p>
          <a:p>
            <a:pPr marL="527685" marR="57785" indent="-515620">
              <a:lnSpc>
                <a:spcPct val="120000"/>
              </a:lnSpc>
              <a:spcBef>
                <a:spcPts val="1205"/>
              </a:spcBef>
              <a:buAutoNum type="arabicPeriod"/>
              <a:tabLst>
                <a:tab pos="527685" algn="l"/>
              </a:tabLst>
            </a:pPr>
            <a:r>
              <a:rPr sz="2400" b="1" dirty="0">
                <a:solidFill>
                  <a:srgbClr val="0E6EC5"/>
                </a:solidFill>
                <a:latin typeface="Times New Roman"/>
                <a:cs typeface="Times New Roman"/>
              </a:rPr>
              <a:t>Quality</a:t>
            </a:r>
            <a:r>
              <a:rPr sz="2400" b="1" spc="-4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E6EC5"/>
                </a:solidFill>
                <a:latin typeface="Times New Roman"/>
                <a:cs typeface="Times New Roman"/>
              </a:rPr>
              <a:t>control:</a:t>
            </a:r>
            <a:r>
              <a:rPr sz="2400" b="1" spc="-1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monitoring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relevant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quality </a:t>
            </a:r>
            <a:r>
              <a:rPr sz="2400" dirty="0">
                <a:latin typeface="Times New Roman"/>
                <a:cs typeface="Times New Roman"/>
              </a:rPr>
              <a:t>standards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overall quality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Modern</a:t>
            </a:r>
            <a:r>
              <a:rPr spc="-245" dirty="0"/>
              <a:t> </a:t>
            </a:r>
            <a:r>
              <a:rPr spc="-10" dirty="0"/>
              <a:t>Quality</a:t>
            </a:r>
            <a:r>
              <a:rPr spc="-250" dirty="0"/>
              <a:t> </a:t>
            </a:r>
            <a:r>
              <a:rPr spc="-45" dirty="0"/>
              <a:t>Management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06627" y="2170303"/>
            <a:ext cx="7270115" cy="377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6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600" spc="11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600" dirty="0">
                <a:latin typeface="Times New Roman"/>
                <a:cs typeface="Times New Roman"/>
              </a:rPr>
              <a:t>Modern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quality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management</a:t>
            </a:r>
            <a:endParaRPr sz="3600" dirty="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2825"/>
              </a:spcBef>
            </a:pPr>
            <a:r>
              <a:rPr sz="3200" spc="107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2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requires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customer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satisfaction</a:t>
            </a:r>
            <a:endParaRPr sz="3200" dirty="0">
              <a:latin typeface="Times New Roman"/>
              <a:cs typeface="Times New Roman"/>
            </a:endParaRPr>
          </a:p>
          <a:p>
            <a:pPr marL="195580">
              <a:lnSpc>
                <a:spcPct val="100000"/>
              </a:lnSpc>
              <a:spcBef>
                <a:spcPts val="2735"/>
              </a:spcBef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prefers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prevention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inspection</a:t>
            </a:r>
            <a:endParaRPr sz="3200" dirty="0">
              <a:latin typeface="Times New Roman"/>
              <a:cs typeface="Times New Roman"/>
            </a:endParaRPr>
          </a:p>
          <a:p>
            <a:pPr marL="451484" marR="5080" indent="-256540">
              <a:lnSpc>
                <a:spcPct val="140100"/>
              </a:lnSpc>
              <a:spcBef>
                <a:spcPts val="1200"/>
              </a:spcBef>
              <a:tabLst>
                <a:tab pos="451484" algn="l"/>
              </a:tabLst>
            </a:pPr>
            <a:r>
              <a:rPr sz="3200" spc="107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2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recognizes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management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responsibility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for </a:t>
            </a:r>
            <a:r>
              <a:rPr sz="3200" spc="-10" dirty="0">
                <a:latin typeface="Times New Roman"/>
                <a:cs typeface="Times New Roman"/>
              </a:rPr>
              <a:t>quality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1663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Quality</a:t>
            </a:r>
            <a:r>
              <a:rPr spc="-285" dirty="0"/>
              <a:t> </a:t>
            </a:r>
            <a:r>
              <a:rPr spc="80" dirty="0"/>
              <a:t>Planning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28191" y="1816467"/>
            <a:ext cx="7456805" cy="4555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38100" indent="-256540">
              <a:lnSpc>
                <a:spcPct val="11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important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design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quality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communicate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important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directly </a:t>
            </a:r>
            <a:r>
              <a:rPr sz="2800" dirty="0">
                <a:latin typeface="Times New Roman"/>
                <a:cs typeface="Times New Roman"/>
              </a:rPr>
              <a:t>contribute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E6EC5"/>
                </a:solidFill>
                <a:latin typeface="Times New Roman"/>
                <a:cs typeface="Times New Roman"/>
              </a:rPr>
              <a:t>meeting</a:t>
            </a:r>
            <a:r>
              <a:rPr sz="2800" spc="-4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E6EC5"/>
                </a:solidFill>
                <a:latin typeface="Times New Roman"/>
                <a:cs typeface="Times New Roman"/>
              </a:rPr>
              <a:t>the</a:t>
            </a:r>
            <a:r>
              <a:rPr sz="2800" spc="-4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E6EC5"/>
                </a:solidFill>
                <a:latin typeface="Times New Roman"/>
                <a:cs typeface="Times New Roman"/>
              </a:rPr>
              <a:t>customer’s</a:t>
            </a:r>
            <a:r>
              <a:rPr sz="2800" spc="-4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Times New Roman"/>
                <a:cs typeface="Times New Roman"/>
              </a:rPr>
              <a:t>requirements</a:t>
            </a:r>
            <a:endParaRPr sz="2800">
              <a:latin typeface="Times New Roman"/>
              <a:cs typeface="Times New Roman"/>
            </a:endParaRPr>
          </a:p>
          <a:p>
            <a:pPr marL="268605" marR="386715" indent="-256540">
              <a:lnSpc>
                <a:spcPct val="11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Design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experiments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helps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E6EC5"/>
                </a:solidFill>
                <a:latin typeface="Times New Roman"/>
                <a:cs typeface="Times New Roman"/>
              </a:rPr>
              <a:t>which </a:t>
            </a:r>
            <a:r>
              <a:rPr sz="2800" dirty="0">
                <a:solidFill>
                  <a:srgbClr val="0E6EC5"/>
                </a:solidFill>
                <a:latin typeface="Times New Roman"/>
                <a:cs typeface="Times New Roman"/>
              </a:rPr>
              <a:t>variables</a:t>
            </a:r>
            <a:r>
              <a:rPr sz="2800" spc="-3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E6EC5"/>
                </a:solidFill>
                <a:latin typeface="Times New Roman"/>
                <a:cs typeface="Times New Roman"/>
              </a:rPr>
              <a:t>have</a:t>
            </a:r>
            <a:r>
              <a:rPr sz="2800" spc="-1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E6EC5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E6EC5"/>
                </a:solidFill>
                <a:latin typeface="Times New Roman"/>
                <a:cs typeface="Times New Roman"/>
              </a:rPr>
              <a:t>most</a:t>
            </a:r>
            <a:r>
              <a:rPr sz="2800" spc="-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E6EC5"/>
                </a:solidFill>
                <a:latin typeface="Times New Roman"/>
                <a:cs typeface="Times New Roman"/>
              </a:rPr>
              <a:t>influence</a:t>
            </a:r>
            <a:r>
              <a:rPr sz="2800" spc="-2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overall </a:t>
            </a:r>
            <a:r>
              <a:rPr sz="2800" dirty="0">
                <a:latin typeface="Times New Roman"/>
                <a:cs typeface="Times New Roman"/>
              </a:rPr>
              <a:t>outcome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process</a:t>
            </a:r>
            <a:endParaRPr sz="2800">
              <a:latin typeface="Times New Roman"/>
              <a:cs typeface="Times New Roman"/>
            </a:endParaRPr>
          </a:p>
          <a:p>
            <a:pPr marL="268605" marR="5080" indent="-256540">
              <a:lnSpc>
                <a:spcPct val="11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Many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scope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aspects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software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affect </a:t>
            </a:r>
            <a:r>
              <a:rPr sz="2800" dirty="0">
                <a:latin typeface="Times New Roman"/>
                <a:cs typeface="Times New Roman"/>
              </a:rPr>
              <a:t>quality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like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functionality,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features,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system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outputs, </a:t>
            </a:r>
            <a:r>
              <a:rPr sz="2800" dirty="0">
                <a:latin typeface="Times New Roman"/>
                <a:cs typeface="Times New Roman"/>
              </a:rPr>
              <a:t>performance,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reliability,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and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maintainability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862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Quality</a:t>
            </a:r>
            <a:r>
              <a:rPr spc="-285" dirty="0"/>
              <a:t> </a:t>
            </a:r>
            <a:r>
              <a:rPr spc="-65" dirty="0"/>
              <a:t>Assurance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62660" y="2049333"/>
            <a:ext cx="7310120" cy="3970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95"/>
              </a:spcBef>
              <a:tabLst>
                <a:tab pos="268605" algn="l"/>
              </a:tabLst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7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Quality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assurance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includes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all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activities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related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satisfying</a:t>
            </a:r>
            <a:r>
              <a:rPr sz="2600" spc="-2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the</a:t>
            </a:r>
            <a:r>
              <a:rPr sz="2600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relevant</a:t>
            </a:r>
            <a:r>
              <a:rPr sz="2600" spc="-4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quality</a:t>
            </a:r>
            <a:r>
              <a:rPr sz="2600" spc="-3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standards</a:t>
            </a:r>
            <a:r>
              <a:rPr sz="2600" spc="-3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project</a:t>
            </a:r>
            <a:endParaRPr sz="2600">
              <a:latin typeface="Times New Roman"/>
              <a:cs typeface="Times New Roman"/>
            </a:endParaRPr>
          </a:p>
          <a:p>
            <a:pPr marL="268605" marR="739775" indent="-256540">
              <a:lnSpc>
                <a:spcPct val="11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6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Another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goal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quality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assurance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E6EC5"/>
                </a:solidFill>
                <a:latin typeface="Times New Roman"/>
                <a:cs typeface="Times New Roman"/>
              </a:rPr>
              <a:t>continuous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quality</a:t>
            </a:r>
            <a:r>
              <a:rPr sz="2600" spc="-3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E6EC5"/>
                </a:solidFill>
                <a:latin typeface="Times New Roman"/>
                <a:cs typeface="Times New Roman"/>
              </a:rPr>
              <a:t>improvement</a:t>
            </a:r>
            <a:endParaRPr sz="2600">
              <a:latin typeface="Times New Roman"/>
              <a:cs typeface="Times New Roman"/>
            </a:endParaRPr>
          </a:p>
          <a:p>
            <a:pPr marL="268605" marR="694055" indent="-256540">
              <a:lnSpc>
                <a:spcPct val="110000"/>
              </a:lnSpc>
              <a:spcBef>
                <a:spcPts val="1205"/>
              </a:spcBef>
              <a:tabLst>
                <a:tab pos="268605" algn="l"/>
              </a:tabLst>
            </a:pPr>
            <a:r>
              <a:rPr sz="2600" spc="61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5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Benchmarking</a:t>
            </a:r>
            <a:r>
              <a:rPr sz="2600" spc="-3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 be used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generate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ideas </a:t>
            </a:r>
            <a:r>
              <a:rPr sz="2600" spc="-25" dirty="0">
                <a:latin typeface="Times New Roman"/>
                <a:cs typeface="Times New Roman"/>
              </a:rPr>
              <a:t>for </a:t>
            </a:r>
            <a:r>
              <a:rPr sz="2600" dirty="0">
                <a:latin typeface="Times New Roman"/>
                <a:cs typeface="Times New Roman"/>
              </a:rPr>
              <a:t>quality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improvements</a:t>
            </a:r>
            <a:endParaRPr sz="2600">
              <a:latin typeface="Times New Roman"/>
              <a:cs typeface="Times New Roman"/>
            </a:endParaRPr>
          </a:p>
          <a:p>
            <a:pPr marL="268605" marR="203835" indent="-256540">
              <a:lnSpc>
                <a:spcPct val="110100"/>
              </a:lnSpc>
              <a:spcBef>
                <a:spcPts val="1195"/>
              </a:spcBef>
              <a:tabLst>
                <a:tab pos="268605" algn="l"/>
              </a:tabLst>
            </a:pPr>
            <a:r>
              <a:rPr sz="2600" spc="615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6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600" spc="-7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Quality</a:t>
            </a:r>
            <a:r>
              <a:rPr sz="2600" spc="-2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E6EC5"/>
                </a:solidFill>
                <a:latin typeface="Times New Roman"/>
                <a:cs typeface="Times New Roman"/>
              </a:rPr>
              <a:t>audits</a:t>
            </a:r>
            <a:r>
              <a:rPr sz="2600" spc="-2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help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identify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lessons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learned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25" dirty="0">
                <a:latin typeface="Times New Roman"/>
                <a:cs typeface="Times New Roman"/>
              </a:rPr>
              <a:t> can </a:t>
            </a:r>
            <a:r>
              <a:rPr sz="2600" dirty="0">
                <a:latin typeface="Times New Roman"/>
                <a:cs typeface="Times New Roman"/>
              </a:rPr>
              <a:t>improve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performance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current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future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projects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4063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Quality</a:t>
            </a:r>
            <a:r>
              <a:rPr spc="-285" dirty="0"/>
              <a:t> </a:t>
            </a:r>
            <a:r>
              <a:rPr spc="-65" dirty="0"/>
              <a:t>Control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main</a:t>
            </a:r>
            <a:r>
              <a:rPr spc="-15" dirty="0"/>
              <a:t> </a:t>
            </a:r>
            <a:r>
              <a:rPr dirty="0"/>
              <a:t>outputs</a:t>
            </a:r>
            <a:r>
              <a:rPr spc="-25" dirty="0"/>
              <a:t> </a:t>
            </a:r>
            <a:r>
              <a:rPr dirty="0"/>
              <a:t>of quality</a:t>
            </a:r>
            <a:r>
              <a:rPr spc="-30" dirty="0"/>
              <a:t> </a:t>
            </a:r>
            <a:r>
              <a:rPr dirty="0"/>
              <a:t>control</a:t>
            </a:r>
            <a:r>
              <a:rPr spc="-40" dirty="0"/>
              <a:t> </a:t>
            </a:r>
            <a:r>
              <a:rPr spc="-25" dirty="0"/>
              <a:t>are</a:t>
            </a:r>
          </a:p>
          <a:p>
            <a:pPr marL="304800">
              <a:lnSpc>
                <a:spcPct val="100000"/>
              </a:lnSpc>
              <a:spcBef>
                <a:spcPts val="210"/>
              </a:spcBef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/>
              <a:t>Acceptance</a:t>
            </a:r>
            <a:r>
              <a:rPr sz="2800" spc="-35" dirty="0"/>
              <a:t> </a:t>
            </a:r>
            <a:r>
              <a:rPr sz="2800" spc="-10" dirty="0"/>
              <a:t>decisions</a:t>
            </a:r>
            <a:endParaRPr sz="2800" dirty="0">
              <a:latin typeface="Microsoft Sans Serif"/>
              <a:cs typeface="Microsoft Sans Serif"/>
            </a:endParaRPr>
          </a:p>
          <a:p>
            <a:pPr marL="304800">
              <a:lnSpc>
                <a:spcPct val="100000"/>
              </a:lnSpc>
              <a:spcBef>
                <a:spcPts val="204"/>
              </a:spcBef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/>
              <a:t>Rework</a:t>
            </a:r>
            <a:endParaRPr sz="2800" dirty="0">
              <a:latin typeface="Microsoft Sans Serif"/>
              <a:cs typeface="Microsoft Sans Serif"/>
            </a:endParaRPr>
          </a:p>
          <a:p>
            <a:pPr marL="304800">
              <a:lnSpc>
                <a:spcPct val="100000"/>
              </a:lnSpc>
              <a:spcBef>
                <a:spcPts val="195"/>
              </a:spcBef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/>
              <a:t>Process</a:t>
            </a:r>
            <a:r>
              <a:rPr sz="2800" spc="-25" dirty="0"/>
              <a:t> </a:t>
            </a:r>
            <a:r>
              <a:rPr sz="2800" spc="-10" dirty="0"/>
              <a:t>adjustments</a:t>
            </a:r>
            <a:endParaRPr sz="28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dirty="0"/>
              <a:t>Some</a:t>
            </a:r>
            <a:r>
              <a:rPr spc="-40" dirty="0"/>
              <a:t> </a:t>
            </a:r>
            <a:r>
              <a:rPr dirty="0"/>
              <a:t>tools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techniques</a:t>
            </a:r>
            <a:r>
              <a:rPr spc="-50" dirty="0"/>
              <a:t> </a:t>
            </a:r>
            <a:r>
              <a:rPr spc="-10" dirty="0"/>
              <a:t>include</a:t>
            </a:r>
          </a:p>
          <a:p>
            <a:pPr marL="304800">
              <a:lnSpc>
                <a:spcPct val="100000"/>
              </a:lnSpc>
              <a:spcBef>
                <a:spcPts val="210"/>
              </a:spcBef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/>
              <a:t>Pareto</a:t>
            </a:r>
            <a:r>
              <a:rPr sz="2800" spc="-75" dirty="0"/>
              <a:t> </a:t>
            </a:r>
            <a:r>
              <a:rPr sz="2800" spc="-10" dirty="0"/>
              <a:t>analysis</a:t>
            </a:r>
            <a:endParaRPr sz="2800" dirty="0">
              <a:latin typeface="Microsoft Sans Serif"/>
              <a:cs typeface="Microsoft Sans Serif"/>
            </a:endParaRPr>
          </a:p>
          <a:p>
            <a:pPr marL="304800">
              <a:lnSpc>
                <a:spcPct val="100000"/>
              </a:lnSpc>
              <a:spcBef>
                <a:spcPts val="204"/>
              </a:spcBef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5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/>
              <a:t>Statistical</a:t>
            </a:r>
            <a:r>
              <a:rPr sz="2800" spc="-40" dirty="0"/>
              <a:t> </a:t>
            </a:r>
            <a:r>
              <a:rPr sz="2800" spc="-10" dirty="0"/>
              <a:t>sampling</a:t>
            </a:r>
            <a:endParaRPr sz="2800" dirty="0">
              <a:latin typeface="Microsoft Sans Serif"/>
              <a:cs typeface="Microsoft Sans Serif"/>
            </a:endParaRPr>
          </a:p>
          <a:p>
            <a:pPr marL="304800">
              <a:lnSpc>
                <a:spcPct val="100000"/>
              </a:lnSpc>
              <a:spcBef>
                <a:spcPts val="195"/>
              </a:spcBef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dirty="0"/>
              <a:t>Quality</a:t>
            </a:r>
            <a:r>
              <a:rPr sz="2800" spc="-75" dirty="0"/>
              <a:t> </a:t>
            </a:r>
            <a:r>
              <a:rPr sz="2800" dirty="0"/>
              <a:t>control</a:t>
            </a:r>
            <a:r>
              <a:rPr sz="2800" spc="-50" dirty="0"/>
              <a:t> </a:t>
            </a:r>
            <a:r>
              <a:rPr sz="2800" spc="-10" dirty="0"/>
              <a:t>charts</a:t>
            </a:r>
            <a:endParaRPr sz="2800" dirty="0">
              <a:latin typeface="Microsoft Sans Serif"/>
              <a:cs typeface="Microsoft Sans Serif"/>
            </a:endParaRPr>
          </a:p>
          <a:p>
            <a:pPr marL="304800">
              <a:lnSpc>
                <a:spcPct val="100000"/>
              </a:lnSpc>
              <a:spcBef>
                <a:spcPts val="200"/>
              </a:spcBef>
            </a:pPr>
            <a:r>
              <a:rPr sz="2800" spc="65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2800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2800" spc="-210" dirty="0">
                <a:solidFill>
                  <a:srgbClr val="0E6EC5"/>
                </a:solidFill>
                <a:latin typeface="Microsoft Sans Serif"/>
                <a:cs typeface="Microsoft Sans Serif"/>
              </a:rPr>
              <a:t> </a:t>
            </a:r>
            <a:r>
              <a:rPr sz="2800" spc="-10" dirty="0"/>
              <a:t>Testing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5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Pareto</a:t>
            </a:r>
            <a:r>
              <a:rPr spc="70" dirty="0"/>
              <a:t> </a:t>
            </a:r>
            <a:r>
              <a:rPr spc="-4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20292" y="1924938"/>
            <a:ext cx="7029450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tabLst>
                <a:tab pos="268605" algn="l"/>
              </a:tabLst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Pareto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analysis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involves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identifying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vital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few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contributors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account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the </a:t>
            </a:r>
            <a:r>
              <a:rPr sz="3200" dirty="0">
                <a:latin typeface="Times New Roman"/>
                <a:cs typeface="Times New Roman"/>
              </a:rPr>
              <a:t>most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quality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a </a:t>
            </a:r>
            <a:r>
              <a:rPr sz="3200" spc="-10" dirty="0">
                <a:latin typeface="Times New Roman"/>
                <a:cs typeface="Times New Roman"/>
              </a:rPr>
              <a:t>system</a:t>
            </a:r>
            <a:endParaRPr sz="3200">
              <a:latin typeface="Times New Roman"/>
              <a:cs typeface="Times New Roman"/>
            </a:endParaRPr>
          </a:p>
          <a:p>
            <a:pPr marL="268605" marR="27305" indent="-256540">
              <a:lnSpc>
                <a:spcPct val="100000"/>
              </a:lnSpc>
              <a:spcBef>
                <a:spcPts val="1200"/>
              </a:spcBef>
              <a:tabLst>
                <a:tab pos="268605" algn="l"/>
              </a:tabLst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Also called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the 80-20</a:t>
            </a:r>
            <a:r>
              <a:rPr sz="3200" spc="-3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6EC5"/>
                </a:solidFill>
                <a:latin typeface="Times New Roman"/>
                <a:cs typeface="Times New Roman"/>
              </a:rPr>
              <a:t>rule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meaning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that </a:t>
            </a:r>
            <a:r>
              <a:rPr sz="3200" dirty="0">
                <a:latin typeface="Times New Roman"/>
                <a:cs typeface="Times New Roman"/>
              </a:rPr>
              <a:t>80%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often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due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20%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the </a:t>
            </a:r>
            <a:r>
              <a:rPr sz="3200" spc="-10" dirty="0">
                <a:latin typeface="Times New Roman"/>
                <a:cs typeface="Times New Roman"/>
              </a:rPr>
              <a:t>causes</a:t>
            </a:r>
            <a:endParaRPr sz="3200">
              <a:latin typeface="Times New Roman"/>
              <a:cs typeface="Times New Roman"/>
            </a:endParaRPr>
          </a:p>
          <a:p>
            <a:pPr marL="268605" marR="127000" indent="-256540">
              <a:lnSpc>
                <a:spcPct val="100000"/>
              </a:lnSpc>
              <a:spcBef>
                <a:spcPts val="1205"/>
              </a:spcBef>
              <a:tabLst>
                <a:tab pos="268605" algn="l"/>
              </a:tabLst>
            </a:pPr>
            <a:r>
              <a:rPr sz="3200" spc="1070" dirty="0">
                <a:solidFill>
                  <a:srgbClr val="0E6EC5"/>
                </a:solidFill>
                <a:latin typeface="Microsoft Sans Serif"/>
                <a:cs typeface="Microsoft Sans Serif"/>
              </a:rPr>
              <a:t>🞂</a:t>
            </a:r>
            <a:r>
              <a:rPr sz="3200" spc="315" dirty="0">
                <a:solidFill>
                  <a:srgbClr val="0E6EC5"/>
                </a:solidFill>
                <a:latin typeface="Microsoft Sans Serif"/>
                <a:cs typeface="Microsoft Sans Serif"/>
              </a:rPr>
              <a:t>​</a:t>
            </a:r>
            <a:r>
              <a:rPr sz="3200" dirty="0">
                <a:latin typeface="Times New Roman"/>
                <a:cs typeface="Times New Roman"/>
              </a:rPr>
              <a:t>Pareto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diagrams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histograms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help </a:t>
            </a:r>
            <a:r>
              <a:rPr sz="3200" dirty="0">
                <a:latin typeface="Times New Roman"/>
                <a:cs typeface="Times New Roman"/>
              </a:rPr>
              <a:t>identify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prioritize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areas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</TotalTime>
  <Words>1418</Words>
  <Application>Microsoft Office PowerPoint</Application>
  <PresentationFormat>On-screen Show (4:3)</PresentationFormat>
  <Paragraphs>201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Microsoft Sans Serif</vt:lpstr>
      <vt:lpstr>Times New Roman</vt:lpstr>
      <vt:lpstr>Verdana</vt:lpstr>
      <vt:lpstr>Office Theme</vt:lpstr>
      <vt:lpstr>PowerPoint Presentation</vt:lpstr>
      <vt:lpstr>Session objectives</vt:lpstr>
      <vt:lpstr>What Is Project Quality Management?</vt:lpstr>
      <vt:lpstr>Project Quality Management Processes</vt:lpstr>
      <vt:lpstr>Modern Quality Management</vt:lpstr>
      <vt:lpstr>Quality Planning</vt:lpstr>
      <vt:lpstr>Quality Assurance</vt:lpstr>
      <vt:lpstr>Quality Control</vt:lpstr>
      <vt:lpstr>Pareto Analysis</vt:lpstr>
      <vt:lpstr>Sample Pareto Diagram</vt:lpstr>
      <vt:lpstr>Statistical Sampling and Standard Deviation</vt:lpstr>
      <vt:lpstr>Commonly Used Certainty Factors</vt:lpstr>
      <vt:lpstr>Standard Deviation</vt:lpstr>
      <vt:lpstr>Normal Distribution and Standard Deviation</vt:lpstr>
      <vt:lpstr>Sigma and Defective Units</vt:lpstr>
      <vt:lpstr>Quality Control Charts, Six Sigma, and the Seven Run Rule</vt:lpstr>
      <vt:lpstr>Sample Quality Control Chart</vt:lpstr>
      <vt:lpstr>Reducing Defects with Six Sigma</vt:lpstr>
      <vt:lpstr>Testing</vt:lpstr>
      <vt:lpstr>PowerPoint Presentation</vt:lpstr>
      <vt:lpstr>Types of Tests</vt:lpstr>
      <vt:lpstr>Gantt Chart for Building Testing into a Systems Development Project Plan</vt:lpstr>
      <vt:lpstr>Improving Software Project Quality</vt:lpstr>
      <vt:lpstr>Leadership</vt:lpstr>
      <vt:lpstr>The Cost of Quality</vt:lpstr>
      <vt:lpstr>Cost Categories Related to Quality</vt:lpstr>
      <vt:lpstr>1. Prevention Costs</vt:lpstr>
      <vt:lpstr>2. Appraisal Costs</vt:lpstr>
      <vt:lpstr>3. Internal Error Costs</vt:lpstr>
      <vt:lpstr>4. External Error Costs</vt:lpstr>
      <vt:lpstr>PowerPoint Presentation</vt:lpstr>
      <vt:lpstr>ISO 9000</vt:lpstr>
      <vt:lpstr>ISO 9000 certification</vt:lpstr>
      <vt:lpstr>Software quality attributes</vt:lpstr>
      <vt:lpstr>Many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Quality Management</dc:title>
  <dc:creator>Your User Name</dc:creator>
  <cp:lastModifiedBy>etseye dese</cp:lastModifiedBy>
  <cp:revision>1</cp:revision>
  <dcterms:created xsi:type="dcterms:W3CDTF">2024-04-15T06:54:15Z</dcterms:created>
  <dcterms:modified xsi:type="dcterms:W3CDTF">2024-05-15T09:34:19Z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2024-04-15T00:00:00Z</vt:filetime>
  </property>
  <property fmtid="{D5CDD505-2E9C-101B-9397-08002B2CF9AE}" pid="5" name="Producer">
    <vt:lpwstr>Microsoft® PowerPoint® 2019</vt:lpwstr>
  </property>
</Properties>
</file>