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44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87096" y="2546604"/>
            <a:ext cx="583692" cy="473964"/>
          </a:xfrm>
          <a:custGeom>
            <a:avLst/>
            <a:gdLst/>
            <a:ahLst/>
            <a:cxnLst/>
            <a:rect l="l" t="t" r="r" b="b"/>
            <a:pathLst>
              <a:path w="583692" h="473964">
                <a:moveTo>
                  <a:pt x="0" y="473964"/>
                </a:moveTo>
                <a:lnTo>
                  <a:pt x="583692" y="473964"/>
                </a:lnTo>
                <a:lnTo>
                  <a:pt x="583692" y="0"/>
                </a:lnTo>
                <a:lnTo>
                  <a:pt x="0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6" y="2546604"/>
            <a:ext cx="437388" cy="4739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53212" y="29687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39" y="2968751"/>
            <a:ext cx="492251" cy="473964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5600"/>
            <a:ext cx="746760" cy="422148"/>
          </a:xfrm>
          <a:prstGeom prst="rect">
            <a:avLst/>
          </a:prstGeom>
        </p:spPr>
      </p:pic>
      <p:sp>
        <p:nvSpPr>
          <p:cNvPr id="11" name="object 4"/>
          <p:cNvSpPr/>
          <p:nvPr/>
        </p:nvSpPr>
        <p:spPr>
          <a:xfrm>
            <a:off x="847344" y="2438400"/>
            <a:ext cx="41148" cy="1053085"/>
          </a:xfrm>
          <a:custGeom>
            <a:avLst/>
            <a:gdLst/>
            <a:ahLst/>
            <a:cxnLst/>
            <a:rect l="l" t="t" r="r" b="b"/>
            <a:pathLst>
              <a:path w="41148" h="1053085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3261359"/>
            <a:ext cx="11591544" cy="54864"/>
          </a:xfrm>
          <a:prstGeom prst="rect">
            <a:avLst/>
          </a:prstGeom>
        </p:spPr>
      </p:pic>
      <p:sp>
        <p:nvSpPr>
          <p:cNvPr id="12" name="text 1"/>
          <p:cNvSpPr txBox="1"/>
          <p:nvPr/>
        </p:nvSpPr>
        <p:spPr>
          <a:xfrm>
            <a:off x="1782826" y="2482037"/>
            <a:ext cx="8745278" cy="4935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333399"/>
                </a:solidFill>
                <a:latin typeface="Tahoma"/>
                <a:cs typeface="Tahoma"/>
              </a:rPr>
              <a:t>Project Human Resource Management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96" y="3319271"/>
            <a:ext cx="5324856" cy="35387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4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2" name="object 41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2072894" y="943305"/>
            <a:ext cx="1541163" cy="4935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333399"/>
                </a:solidFill>
                <a:latin typeface="Tahoma"/>
                <a:cs typeface="Tahoma"/>
              </a:rPr>
              <a:t>Power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31112" y="1923542"/>
            <a:ext cx="9036734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Power is the potential ability to influence behavior to get people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74343" y="2289683"/>
            <a:ext cx="5631486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to do things they would not otherwise do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31112" y="2728595"/>
            <a:ext cx="3669817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Types of power include: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62151" y="3179394"/>
            <a:ext cx="1922301" cy="36183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F0000"/>
                </a:solidFill>
                <a:latin typeface="Arial"/>
                <a:cs typeface="Arial"/>
              </a:rPr>
              <a:t>•  </a:t>
            </a:r>
            <a:r>
              <a:rPr sz="2800" b="1" spc="10" dirty="0">
                <a:latin typeface="Tahoma"/>
                <a:cs typeface="Tahoma"/>
              </a:rPr>
              <a:t>Coercive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861439" y="3667633"/>
            <a:ext cx="8051541" cy="5521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3333CC"/>
                </a:solidFill>
                <a:latin typeface="Arial"/>
                <a:cs typeface="Arial"/>
              </a:rPr>
              <a:t>•     </a:t>
            </a:r>
            <a:r>
              <a:rPr sz="2000" spc="10" dirty="0">
                <a:latin typeface="Tahoma"/>
                <a:cs typeface="Tahoma"/>
              </a:rPr>
              <a:t>The ability of a manager </a:t>
            </a:r>
            <a:r>
              <a:rPr sz="2000" spc="10" dirty="0">
                <a:solidFill>
                  <a:srgbClr val="FF0000"/>
                </a:solidFill>
                <a:latin typeface="Tahoma"/>
                <a:cs typeface="Tahoma"/>
              </a:rPr>
              <a:t>to force an employee to follow an order </a:t>
            </a:r>
            <a:r>
              <a:rPr sz="2000" spc="10" dirty="0">
                <a:latin typeface="Tahoma"/>
                <a:cs typeface="Tahoma"/>
              </a:rPr>
              <a:t>by</a:t>
            </a:r>
            <a:endParaRPr sz="2000">
              <a:latin typeface="Tahoma"/>
              <a:cs typeface="Tahoma"/>
            </a:endParaRPr>
          </a:p>
          <a:p>
            <a:pPr marL="286511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threatening the employee with </a:t>
            </a:r>
            <a:r>
              <a:rPr sz="2000" spc="10" dirty="0">
                <a:solidFill>
                  <a:srgbClr val="FF0000"/>
                </a:solidFill>
                <a:latin typeface="Tahoma"/>
                <a:cs typeface="Tahoma"/>
              </a:rPr>
              <a:t>punishment </a:t>
            </a:r>
            <a:r>
              <a:rPr sz="2000" spc="10" dirty="0">
                <a:latin typeface="Tahoma"/>
                <a:cs typeface="Tahoma"/>
              </a:rPr>
              <a:t>if the employee does not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147951" y="4277233"/>
            <a:ext cx="2543043" cy="247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comply with the order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462151" y="4667072"/>
            <a:ext cx="2297600" cy="3618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F0000"/>
                </a:solidFill>
                <a:latin typeface="Arial"/>
                <a:cs typeface="Arial"/>
              </a:rPr>
              <a:t>•  </a:t>
            </a:r>
            <a:r>
              <a:rPr sz="2800" b="1" spc="10" dirty="0">
                <a:latin typeface="Tahoma"/>
                <a:cs typeface="Tahoma"/>
              </a:rPr>
              <a:t>Legitimate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861439" y="5155438"/>
            <a:ext cx="8276791" cy="5521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70" spc="10" dirty="0">
                <a:solidFill>
                  <a:srgbClr val="3333CC"/>
                </a:solidFill>
                <a:latin typeface="Arial"/>
                <a:cs typeface="Arial"/>
              </a:rPr>
              <a:t>•     </a:t>
            </a:r>
            <a:r>
              <a:rPr sz="1970" spc="10" dirty="0">
                <a:latin typeface="Tahoma"/>
                <a:cs typeface="Tahoma"/>
              </a:rPr>
              <a:t>It is based on the reality that a person holds a particular position in an</a:t>
            </a:r>
            <a:endParaRPr sz="1900">
              <a:latin typeface="Tahoma"/>
              <a:cs typeface="Tahoma"/>
            </a:endParaRPr>
          </a:p>
          <a:p>
            <a:pPr marL="286511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organization. It's also based on the </a:t>
            </a:r>
            <a:r>
              <a:rPr sz="2000" spc="10" dirty="0">
                <a:solidFill>
                  <a:srgbClr val="FF0000"/>
                </a:solidFill>
                <a:latin typeface="Tahoma"/>
                <a:cs typeface="Tahoma"/>
              </a:rPr>
              <a:t>perception of an employee that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147951" y="5764987"/>
            <a:ext cx="7911778" cy="247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FF0000"/>
                </a:solidFill>
                <a:latin typeface="Tahoma"/>
                <a:cs typeface="Tahoma"/>
              </a:rPr>
              <a:t>someone holding that position has authority to exert control over her</a:t>
            </a:r>
            <a:r>
              <a:rPr sz="2000" spc="10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1600688" y="6413271"/>
            <a:ext cx="237804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latin typeface="Arial Black"/>
                <a:cs typeface="Arial Black"/>
              </a:rPr>
              <a:t>10</a:t>
            </a:r>
            <a:endParaRPr sz="1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814120" y="289560"/>
            <a:ext cx="1743753" cy="4143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FF0000"/>
                </a:solidFill>
                <a:latin typeface="Arial"/>
                <a:cs typeface="Arial"/>
              </a:rPr>
              <a:t>•  </a:t>
            </a:r>
            <a:r>
              <a:rPr sz="3200" b="1" spc="10" dirty="0">
                <a:latin typeface="Tahoma"/>
                <a:cs typeface="Tahoma"/>
              </a:rPr>
              <a:t>Expert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13408" y="851611"/>
            <a:ext cx="10395806" cy="6625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40" spc="10" dirty="0">
                <a:solidFill>
                  <a:srgbClr val="3333CC"/>
                </a:solidFill>
                <a:latin typeface="Arial"/>
                <a:cs typeface="Arial"/>
              </a:rPr>
              <a:t>•    </a:t>
            </a:r>
            <a:r>
              <a:rPr sz="2340" spc="10" dirty="0">
                <a:latin typeface="Tahoma"/>
                <a:cs typeface="Tahoma"/>
              </a:rPr>
              <a:t>A power based upon employees' perception that a manager or some other</a:t>
            </a:r>
            <a:endParaRPr sz="2300">
              <a:latin typeface="Tahoma"/>
              <a:cs typeface="Tahoma"/>
            </a:endParaRPr>
          </a:p>
          <a:p>
            <a:pPr marL="286461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member of an organization has a </a:t>
            </a:r>
            <a:r>
              <a:rPr sz="2400" spc="10" dirty="0">
                <a:solidFill>
                  <a:srgbClr val="FF0000"/>
                </a:solidFill>
                <a:latin typeface="Tahoma"/>
                <a:cs typeface="Tahoma"/>
              </a:rPr>
              <a:t>high level of knowledge or a specialized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99870" y="1583690"/>
            <a:ext cx="9831096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Tahoma"/>
                <a:cs typeface="Tahoma"/>
              </a:rPr>
              <a:t>set of skills </a:t>
            </a:r>
            <a:r>
              <a:rPr sz="2400" spc="10" dirty="0">
                <a:latin typeface="Tahoma"/>
                <a:cs typeface="Tahoma"/>
              </a:rPr>
              <a:t>that other employees or members of the organization do not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99870" y="1949145"/>
            <a:ext cx="1134685" cy="2965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possess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14120" y="2411603"/>
            <a:ext cx="1980573" cy="4143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FF0000"/>
                </a:solidFill>
                <a:latin typeface="Arial"/>
                <a:cs typeface="Arial"/>
              </a:rPr>
              <a:t>•  </a:t>
            </a:r>
            <a:r>
              <a:rPr sz="3200" b="1" spc="10" dirty="0">
                <a:latin typeface="Tahoma"/>
                <a:cs typeface="Tahoma"/>
              </a:rPr>
              <a:t>Reward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13408" y="2973959"/>
            <a:ext cx="10383369" cy="6620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3333CC"/>
                </a:solidFill>
                <a:latin typeface="Arial"/>
                <a:cs typeface="Arial"/>
              </a:rPr>
              <a:t>•    </a:t>
            </a:r>
            <a:r>
              <a:rPr sz="2400" spc="10" dirty="0">
                <a:latin typeface="Tahoma"/>
                <a:cs typeface="Tahoma"/>
              </a:rPr>
              <a:t>Power that arises from the ability of a person to </a:t>
            </a:r>
            <a:r>
              <a:rPr sz="2400" spc="10" dirty="0">
                <a:solidFill>
                  <a:srgbClr val="FF0000"/>
                </a:solidFill>
                <a:latin typeface="Tahoma"/>
                <a:cs typeface="Tahoma"/>
              </a:rPr>
              <a:t>influence the allocation of</a:t>
            </a:r>
            <a:endParaRPr sz="2400">
              <a:latin typeface="Tahoma"/>
              <a:cs typeface="Tahoma"/>
            </a:endParaRPr>
          </a:p>
          <a:p>
            <a:pPr marL="286461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Tahoma"/>
                <a:cs typeface="Tahoma"/>
              </a:rPr>
              <a:t>incentives </a:t>
            </a:r>
            <a:r>
              <a:rPr sz="2400" spc="10" dirty="0">
                <a:latin typeface="Tahoma"/>
                <a:cs typeface="Tahoma"/>
              </a:rPr>
              <a:t>in an organization. These incentives include salary increments,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499870" y="3705733"/>
            <a:ext cx="4845101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positive appraisals and promotions.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14120" y="4167200"/>
            <a:ext cx="2188708" cy="4146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FF0000"/>
                </a:solidFill>
                <a:latin typeface="Arial"/>
                <a:cs typeface="Arial"/>
              </a:rPr>
              <a:t>•  </a:t>
            </a:r>
            <a:r>
              <a:rPr sz="3200" b="1" spc="10" dirty="0">
                <a:latin typeface="Tahoma"/>
                <a:cs typeface="Tahoma"/>
              </a:rPr>
              <a:t>Referent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13408" y="4730242"/>
            <a:ext cx="10528656" cy="6620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40" spc="10" dirty="0">
                <a:solidFill>
                  <a:srgbClr val="3333CC"/>
                </a:solidFill>
                <a:latin typeface="Arial"/>
                <a:cs typeface="Arial"/>
              </a:rPr>
              <a:t>•    </a:t>
            </a:r>
            <a:r>
              <a:rPr sz="2340" spc="10" dirty="0">
                <a:latin typeface="Tahoma"/>
                <a:cs typeface="Tahoma"/>
              </a:rPr>
              <a:t>It arises from interpersonal relationships that a person cultivates with other</a:t>
            </a:r>
            <a:endParaRPr sz="2300">
              <a:latin typeface="Tahoma"/>
              <a:cs typeface="Tahoma"/>
            </a:endParaRPr>
          </a:p>
          <a:p>
            <a:pPr marL="286461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people in the organization. People possess reference power when others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499870" y="5461711"/>
            <a:ext cx="9160256" cy="2962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Tahoma"/>
                <a:cs typeface="Tahoma"/>
              </a:rPr>
              <a:t>respect </a:t>
            </a:r>
            <a:r>
              <a:rPr sz="2400" spc="10" dirty="0">
                <a:latin typeface="Tahoma"/>
                <a:cs typeface="Tahoma"/>
              </a:rPr>
              <a:t>and like them. Referent power arises from </a:t>
            </a:r>
            <a:r>
              <a:rPr sz="2400" spc="10" dirty="0">
                <a:solidFill>
                  <a:srgbClr val="FF0000"/>
                </a:solidFill>
                <a:latin typeface="Tahoma"/>
                <a:cs typeface="Tahoma"/>
              </a:rPr>
              <a:t>charisma</a:t>
            </a:r>
            <a:r>
              <a:rPr sz="2400" spc="10" dirty="0">
                <a:latin typeface="Tahoma"/>
                <a:cs typeface="Tahoma"/>
              </a:rPr>
              <a:t>, as the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499870" y="5827776"/>
            <a:ext cx="9999065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charismatic person influences others via the </a:t>
            </a:r>
            <a:r>
              <a:rPr sz="2400" spc="10" dirty="0">
                <a:solidFill>
                  <a:srgbClr val="FF0000"/>
                </a:solidFill>
                <a:latin typeface="Tahoma"/>
                <a:cs typeface="Tahoma"/>
              </a:rPr>
              <a:t>admiration, respect and trust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499870" y="6193536"/>
            <a:ext cx="2769718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others have for her.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/>
          <p:nvPr/>
        </p:nvSpPr>
        <p:spPr>
          <a:xfrm>
            <a:off x="0" y="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2" name="object 45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4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3" name="object 46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1997710" y="1237488"/>
            <a:ext cx="7785693" cy="3955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333399"/>
                </a:solidFill>
                <a:latin typeface="Tahoma"/>
                <a:cs typeface="Tahoma"/>
              </a:rPr>
              <a:t>Improving Effectiveness - Covey’s 7 Habits</a:t>
            </a:r>
            <a:endParaRPr sz="3200" dirty="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43914" y="2162505"/>
            <a:ext cx="7457243" cy="3454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800" spc="10" dirty="0">
                <a:latin typeface="Tahoma"/>
                <a:cs typeface="Tahoma"/>
              </a:rPr>
              <a:t>Project managers can apply </a:t>
            </a:r>
            <a:r>
              <a:rPr sz="2800" spc="10" dirty="0">
                <a:solidFill>
                  <a:srgbClr val="FF0000"/>
                </a:solidFill>
                <a:latin typeface="Tahoma"/>
                <a:cs typeface="Tahoma"/>
              </a:rPr>
              <a:t>Covey’s 7 habits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47"/>
          <p:cNvSpPr/>
          <p:nvPr/>
        </p:nvSpPr>
        <p:spPr>
          <a:xfrm>
            <a:off x="5950331" y="2546350"/>
            <a:ext cx="2653284" cy="22860"/>
          </a:xfrm>
          <a:custGeom>
            <a:avLst/>
            <a:gdLst/>
            <a:ahLst/>
            <a:cxnLst/>
            <a:rect l="l" t="t" r="r" b="b"/>
            <a:pathLst>
              <a:path w="2653284" h="22860">
                <a:moveTo>
                  <a:pt x="1326642" y="22860"/>
                </a:moveTo>
                <a:lnTo>
                  <a:pt x="0" y="22860"/>
                </a:lnTo>
                <a:lnTo>
                  <a:pt x="0" y="0"/>
                </a:lnTo>
                <a:lnTo>
                  <a:pt x="1326642" y="0"/>
                </a:lnTo>
                <a:lnTo>
                  <a:pt x="2653284" y="0"/>
                </a:lnTo>
                <a:lnTo>
                  <a:pt x="2653284" y="228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8604504" y="2162505"/>
            <a:ext cx="1796530" cy="3454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to improve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486789" y="2803271"/>
            <a:ext cx="4002952" cy="3451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effectiveness on projects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01089" y="3527170"/>
            <a:ext cx="207934" cy="1629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Tahoma"/>
                <a:cs typeface="Tahoma"/>
              </a:rPr>
              <a:t>1)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058289" y="3389706"/>
            <a:ext cx="1759844" cy="2965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Be proactive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601089" y="3966337"/>
            <a:ext cx="207934" cy="1629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Tahoma"/>
                <a:cs typeface="Tahoma"/>
              </a:rPr>
              <a:t>2)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058289" y="3829177"/>
            <a:ext cx="3721607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Begin with the end in mind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601089" y="4405249"/>
            <a:ext cx="207934" cy="1629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Tahoma"/>
                <a:cs typeface="Tahoma"/>
              </a:rPr>
              <a:t>3)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058289" y="4268089"/>
            <a:ext cx="2665781" cy="2962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Put first things first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601089" y="4844161"/>
            <a:ext cx="207934" cy="1629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Tahoma"/>
                <a:cs typeface="Tahoma"/>
              </a:rPr>
              <a:t>4)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058289" y="4706696"/>
            <a:ext cx="1977994" cy="2965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Think win/win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601089" y="5283454"/>
            <a:ext cx="207934" cy="1629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Tahoma"/>
                <a:cs typeface="Tahoma"/>
              </a:rPr>
              <a:t>5)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2058289" y="5146294"/>
            <a:ext cx="6505651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Seek first to understand, then to be understood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601089" y="5722315"/>
            <a:ext cx="207934" cy="1629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Tahoma"/>
                <a:cs typeface="Tahoma"/>
              </a:rPr>
              <a:t>6)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2058289" y="5585155"/>
            <a:ext cx="1392021" cy="2962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Synergize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601089" y="6160922"/>
            <a:ext cx="207814" cy="1632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Tahoma"/>
                <a:cs typeface="Tahoma"/>
              </a:rPr>
              <a:t>7)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2058289" y="6023762"/>
            <a:ext cx="2347781" cy="2965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Sharpen the saw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11600688" y="6413271"/>
            <a:ext cx="237804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latin typeface="Arial Black"/>
                <a:cs typeface="Arial Black"/>
              </a:rPr>
              <a:t>12</a:t>
            </a:r>
            <a:endParaRPr sz="1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48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5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4" name="object 51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2048001" y="1167968"/>
            <a:ext cx="8027647" cy="543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333399"/>
                </a:solidFill>
                <a:latin typeface="Tahoma"/>
                <a:cs typeface="Tahoma"/>
              </a:rPr>
              <a:t>Empathic Listening and Rapport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06119" y="2144217"/>
            <a:ext cx="9423387" cy="2965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Good project managers are empathic listeners; they </a:t>
            </a:r>
            <a:r>
              <a:rPr sz="2400" spc="10" dirty="0">
                <a:solidFill>
                  <a:srgbClr val="FF0000"/>
                </a:solidFill>
                <a:latin typeface="Tahoma"/>
                <a:cs typeface="Tahoma"/>
              </a:rPr>
              <a:t>listen with the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49070" y="2693543"/>
            <a:ext cx="2840736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0000"/>
                </a:solidFill>
                <a:latin typeface="Tahoma"/>
                <a:cs typeface="Tahoma"/>
              </a:rPr>
              <a:t>intent to understand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106119" y="3315334"/>
            <a:ext cx="9542398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Before you can communicate with others, you have to have </a:t>
            </a:r>
            <a:r>
              <a:rPr sz="2400" spc="10" dirty="0">
                <a:solidFill>
                  <a:srgbClr val="FF0000"/>
                </a:solidFill>
                <a:latin typeface="Tahoma"/>
                <a:cs typeface="Tahoma"/>
              </a:rPr>
              <a:t>rapport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106119" y="3937381"/>
            <a:ext cx="6980578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Mirroring is a technique to help establish rapport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106119" y="4559173"/>
            <a:ext cx="9639045" cy="2962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Software professionals often need to develop empathic listening and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449070" y="5108194"/>
            <a:ext cx="8706918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other people skills to improve relationships with users and other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449070" y="5656783"/>
            <a:ext cx="1787042" cy="2962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stakeholders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1600688" y="6413271"/>
            <a:ext cx="237804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latin typeface="Arial Black"/>
                <a:cs typeface="Arial Black"/>
              </a:rPr>
              <a:t>13</a:t>
            </a:r>
            <a:endParaRPr sz="1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5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4" name="object 55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626107" y="1139901"/>
            <a:ext cx="10150186" cy="395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333399"/>
                </a:solidFill>
                <a:latin typeface="Tahoma"/>
                <a:cs typeface="Tahoma"/>
              </a:rPr>
              <a:t>Improving Relationships Between Users and Developers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43914" y="2107057"/>
            <a:ext cx="9985221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Some organizations require business people, not IT people, to take the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86789" y="2655392"/>
            <a:ext cx="8662842" cy="2965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lead in determining and justifying investments in new computer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486789" y="3204718"/>
            <a:ext cx="1173175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systems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143914" y="3826205"/>
            <a:ext cx="9947880" cy="2965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CEOs push their staff to recognize that the needs of the business must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486789" y="4375404"/>
            <a:ext cx="4020921" cy="2962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drive all technology decisions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143914" y="4996891"/>
            <a:ext cx="9019446" cy="2965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Some companies reshape their IT units to look and perform like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486789" y="5546141"/>
            <a:ext cx="2220468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consulting firms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1600688" y="6413271"/>
            <a:ext cx="237804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latin typeface="Arial Black"/>
                <a:cs typeface="Arial Black"/>
              </a:rPr>
              <a:t>14</a:t>
            </a:r>
            <a:endParaRPr sz="1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5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4" name="object 59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997710" y="1166825"/>
            <a:ext cx="5433934" cy="4935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333399"/>
                </a:solidFill>
                <a:latin typeface="Tahoma"/>
                <a:cs typeface="Tahoma"/>
              </a:rPr>
              <a:t>Organizational Planning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93901" y="2182368"/>
            <a:ext cx="8786193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Organizational planning involves identifying, documenting and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36827" y="2731008"/>
            <a:ext cx="8951062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assigning project roles, responsibilities and reporting relationships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193901" y="3353054"/>
            <a:ext cx="4550080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Outputs and processes include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51126" y="3974846"/>
            <a:ext cx="4196487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project organizational charts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651126" y="4597019"/>
            <a:ext cx="5700980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work definition and assignment process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651126" y="5218811"/>
            <a:ext cx="4992929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responsibility assignment matrixes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651126" y="5840882"/>
            <a:ext cx="3104388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resource histograms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1600688" y="6413271"/>
            <a:ext cx="237804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latin typeface="Arial Black"/>
                <a:cs typeface="Arial Black"/>
              </a:rPr>
              <a:t>15</a:t>
            </a:r>
            <a:endParaRPr sz="1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60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62" name="object 62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6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4" name="object 63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2072894" y="652526"/>
            <a:ext cx="7671844" cy="3955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333399"/>
                </a:solidFill>
                <a:latin typeface="Tahoma"/>
                <a:cs typeface="Tahoma"/>
              </a:rPr>
              <a:t>SAMPLE ORGANIZATIONAL CHART FOR A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072894" y="1139901"/>
            <a:ext cx="3615236" cy="395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333399"/>
                </a:solidFill>
                <a:latin typeface="Tahoma"/>
                <a:cs typeface="Tahoma"/>
              </a:rPr>
              <a:t>LARGE IT PROJECT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600688" y="6413271"/>
            <a:ext cx="237804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latin typeface="Arial Black"/>
                <a:cs typeface="Arial Black"/>
              </a:rPr>
              <a:t>16</a:t>
            </a:r>
            <a:endParaRPr sz="1300">
              <a:latin typeface="Arial Black"/>
              <a:cs typeface="Arial Black"/>
            </a:endParaRPr>
          </a:p>
        </p:txBody>
      </p:sp>
      <p:pic>
        <p:nvPicPr>
          <p:cNvPr id="6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176" y="2089416"/>
            <a:ext cx="8523732" cy="4561332"/>
          </a:xfrm>
          <a:prstGeom prst="rect">
            <a:avLst/>
          </a:prstGeom>
        </p:spPr>
      </p:pic>
      <p:pic>
        <p:nvPicPr>
          <p:cNvPr id="6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81428"/>
            <a:ext cx="81534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object 64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66" name="object 66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6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2" name="object 67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2072894" y="1063701"/>
            <a:ext cx="7379510" cy="395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333399"/>
                </a:solidFill>
                <a:latin typeface="Tahoma"/>
                <a:cs typeface="Tahoma"/>
              </a:rPr>
              <a:t>Work Definition and Assignment Process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600688" y="6413271"/>
            <a:ext cx="237804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latin typeface="Arial Black"/>
                <a:cs typeface="Arial Black"/>
              </a:rPr>
              <a:t>17</a:t>
            </a:r>
            <a:endParaRPr sz="1300">
              <a:latin typeface="Arial Black"/>
              <a:cs typeface="Arial Black"/>
            </a:endParaRPr>
          </a:p>
        </p:txBody>
      </p:sp>
      <p:pic>
        <p:nvPicPr>
          <p:cNvPr id="7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176" y="1712950"/>
            <a:ext cx="8671560" cy="4408932"/>
          </a:xfrm>
          <a:prstGeom prst="rect">
            <a:avLst/>
          </a:prstGeom>
        </p:spPr>
      </p:pic>
      <p:pic>
        <p:nvPicPr>
          <p:cNvPr id="72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05000"/>
            <a:ext cx="8301228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70" name="object 70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7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072894" y="974090"/>
            <a:ext cx="7591155" cy="3451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3399"/>
                </a:solidFill>
                <a:latin typeface="Tahoma"/>
                <a:cs typeface="Tahoma"/>
              </a:rPr>
              <a:t>Sample Responsibility Assignment Matrix (RAM)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600688" y="6413271"/>
            <a:ext cx="237804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latin typeface="Arial Black"/>
                <a:cs typeface="Arial Black"/>
              </a:rPr>
              <a:t>18</a:t>
            </a:r>
            <a:endParaRPr sz="1300">
              <a:latin typeface="Arial Black"/>
              <a:cs typeface="Arial Black"/>
            </a:endParaRPr>
          </a:p>
        </p:txBody>
      </p:sp>
      <p:pic>
        <p:nvPicPr>
          <p:cNvPr id="7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48" y="2077225"/>
            <a:ext cx="8595360" cy="4344923"/>
          </a:xfrm>
          <a:prstGeom prst="rect">
            <a:avLst/>
          </a:prstGeom>
        </p:spPr>
      </p:pic>
      <p:pic>
        <p:nvPicPr>
          <p:cNvPr id="7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72" y="2269236"/>
            <a:ext cx="8225028" cy="397459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72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74" name="object 74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8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75" name="object 75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377694" y="1138174"/>
            <a:ext cx="5923766" cy="3955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333399"/>
                </a:solidFill>
                <a:latin typeface="Tahoma"/>
                <a:cs typeface="Tahoma"/>
              </a:rPr>
              <a:t>RAM Showing Stakeholder Roles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600688" y="6413271"/>
            <a:ext cx="237804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latin typeface="Arial Black"/>
                <a:cs typeface="Arial Black"/>
              </a:rPr>
              <a:t>19</a:t>
            </a:r>
            <a:endParaRPr sz="1300">
              <a:latin typeface="Arial Black"/>
              <a:cs typeface="Arial Black"/>
            </a:endParaRPr>
          </a:p>
        </p:txBody>
      </p:sp>
      <p:pic>
        <p:nvPicPr>
          <p:cNvPr id="8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576" y="1697707"/>
            <a:ext cx="8218932" cy="5181600"/>
          </a:xfrm>
          <a:prstGeom prst="rect">
            <a:avLst/>
          </a:prstGeom>
        </p:spPr>
      </p:pic>
      <p:pic>
        <p:nvPicPr>
          <p:cNvPr id="8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89760"/>
            <a:ext cx="7848600" cy="48112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11719560" y="6413271"/>
            <a:ext cx="118931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10" b="1" spc="10" dirty="0">
                <a:latin typeface="Arial Black"/>
                <a:cs typeface="Arial Black"/>
              </a:rPr>
              <a:t>2</a:t>
            </a:r>
            <a:endParaRPr sz="1300">
              <a:latin typeface="Arial Black"/>
              <a:cs typeface="Arial Black"/>
            </a:endParaRPr>
          </a:p>
        </p:txBody>
      </p:sp>
      <p:pic>
        <p:nvPicPr>
          <p:cNvPr id="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76" y="1636801"/>
            <a:ext cx="8904732" cy="4448557"/>
          </a:xfrm>
          <a:prstGeom prst="rect">
            <a:avLst/>
          </a:prstGeom>
        </p:spPr>
      </p:pic>
      <p:pic>
        <p:nvPicPr>
          <p:cNvPr id="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28800"/>
            <a:ext cx="8534400" cy="407822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581400" y="950976"/>
            <a:ext cx="5504688" cy="522732"/>
          </a:xfrm>
          <a:custGeom>
            <a:avLst/>
            <a:gdLst/>
            <a:ahLst/>
            <a:cxnLst/>
            <a:rect l="l" t="t" r="r" b="b"/>
            <a:pathLst>
              <a:path w="5504688" h="522732">
                <a:moveTo>
                  <a:pt x="0" y="522732"/>
                </a:moveTo>
                <a:lnTo>
                  <a:pt x="5504688" y="522732"/>
                </a:lnTo>
                <a:lnTo>
                  <a:pt x="55046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52444" y="922020"/>
            <a:ext cx="5562600" cy="580644"/>
          </a:xfrm>
          <a:custGeom>
            <a:avLst/>
            <a:gdLst/>
            <a:ahLst/>
            <a:cxnLst/>
            <a:rect l="l" t="t" r="r" b="b"/>
            <a:pathLst>
              <a:path w="5562600" h="580644">
                <a:moveTo>
                  <a:pt x="28956" y="551688"/>
                </a:moveTo>
                <a:lnTo>
                  <a:pt x="5533644" y="551688"/>
                </a:lnTo>
                <a:lnTo>
                  <a:pt x="5533644" y="28956"/>
                </a:lnTo>
                <a:lnTo>
                  <a:pt x="28956" y="28956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8"/>
          <p:cNvSpPr/>
          <p:nvPr/>
        </p:nvSpPr>
        <p:spPr>
          <a:xfrm>
            <a:off x="3093720" y="922020"/>
            <a:ext cx="57912" cy="580644"/>
          </a:xfrm>
          <a:custGeom>
            <a:avLst/>
            <a:gdLst/>
            <a:ahLst/>
            <a:cxnLst/>
            <a:rect l="l" t="t" r="r" b="b"/>
            <a:pathLst>
              <a:path w="57912" h="580644">
                <a:moveTo>
                  <a:pt x="28956" y="28956"/>
                </a:moveTo>
                <a:lnTo>
                  <a:pt x="28956" y="551688"/>
                </a:lnTo>
                <a:close/>
              </a:path>
            </a:pathLst>
          </a:custGeom>
          <a:ln w="57912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9"/>
          <p:cNvSpPr/>
          <p:nvPr/>
        </p:nvSpPr>
        <p:spPr>
          <a:xfrm>
            <a:off x="1473073" y="1179703"/>
            <a:ext cx="2009649" cy="3990340"/>
          </a:xfrm>
          <a:custGeom>
            <a:avLst/>
            <a:gdLst/>
            <a:ahLst/>
            <a:cxnLst/>
            <a:rect l="l" t="t" r="r" b="b"/>
            <a:pathLst>
              <a:path w="2009649" h="3990340">
                <a:moveTo>
                  <a:pt x="0" y="0"/>
                </a:moveTo>
                <a:lnTo>
                  <a:pt x="13843" y="28956"/>
                </a:lnTo>
                <a:lnTo>
                  <a:pt x="22416" y="8477"/>
                </a:lnTo>
                <a:lnTo>
                  <a:pt x="42799" y="0"/>
                </a:lnTo>
                <a:lnTo>
                  <a:pt x="1649603" y="0"/>
                </a:lnTo>
                <a:lnTo>
                  <a:pt x="1649603" y="57912"/>
                </a:lnTo>
                <a:close/>
              </a:path>
              <a:path w="2009649" h="3990340">
                <a:moveTo>
                  <a:pt x="8509" y="3930015"/>
                </a:moveTo>
                <a:lnTo>
                  <a:pt x="0" y="0"/>
                </a:lnTo>
                <a:lnTo>
                  <a:pt x="29083" y="3938524"/>
                </a:lnTo>
                <a:close/>
              </a:path>
              <a:path w="2009649" h="3990340">
                <a:moveTo>
                  <a:pt x="0" y="0"/>
                </a:moveTo>
                <a:lnTo>
                  <a:pt x="8509" y="3930015"/>
                </a:lnTo>
                <a:lnTo>
                  <a:pt x="0" y="3909441"/>
                </a:lnTo>
                <a:lnTo>
                  <a:pt x="13843" y="28956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835658" y="3816604"/>
                </a:lnTo>
                <a:lnTo>
                  <a:pt x="2009648" y="3902964"/>
                </a:lnTo>
                <a:lnTo>
                  <a:pt x="1836293" y="39903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3673094" y="995426"/>
            <a:ext cx="4915893" cy="3451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FF"/>
                </a:solidFill>
                <a:latin typeface="Tahoma"/>
                <a:cs typeface="Tahoma"/>
              </a:rPr>
              <a:t>Human Resource Management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bject 7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78" name="object 78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8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79" name="object 79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072894" y="1050290"/>
            <a:ext cx="8003771" cy="3451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3399"/>
                </a:solidFill>
                <a:latin typeface="Tahoma"/>
                <a:cs typeface="Tahoma"/>
              </a:rPr>
              <a:t>Sample Resource Histogram for a Large IT Project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600688" y="6413271"/>
            <a:ext cx="237804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latin typeface="Arial Black"/>
                <a:cs typeface="Arial Black"/>
              </a:rPr>
              <a:t>20</a:t>
            </a:r>
            <a:endParaRPr sz="1300">
              <a:latin typeface="Arial Black"/>
              <a:cs typeface="Arial Black"/>
            </a:endParaRPr>
          </a:p>
        </p:txBody>
      </p:sp>
      <p:pic>
        <p:nvPicPr>
          <p:cNvPr id="8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036" y="1814875"/>
            <a:ext cx="9739891" cy="503550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bject 80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82" name="object 82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9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83" name="object 83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238756" y="1059764"/>
            <a:ext cx="4880436" cy="4935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333399"/>
                </a:solidFill>
                <a:latin typeface="Tahoma"/>
                <a:cs typeface="Tahoma"/>
              </a:rPr>
              <a:t>STAFF ACQUISITION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31112" y="2033981"/>
            <a:ext cx="9741012" cy="6786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540" spc="10" dirty="0">
                <a:latin typeface="Tahoma"/>
                <a:cs typeface="Tahoma"/>
              </a:rPr>
              <a:t>Staffing plans and good hiring procedures are important in staff</a:t>
            </a:r>
            <a:endParaRPr sz="2500">
              <a:latin typeface="Tahoma"/>
              <a:cs typeface="Tahoma"/>
            </a:endParaRPr>
          </a:p>
          <a:p>
            <a:pPr marL="343230">
              <a:lnSpc>
                <a:spcPct val="100000"/>
              </a:lnSpc>
            </a:pPr>
            <a:r>
              <a:rPr sz="2600" spc="10" dirty="0">
                <a:latin typeface="Tahoma"/>
                <a:cs typeface="Tahoma"/>
              </a:rPr>
              <a:t>acquisition, as are incentives for recruiting and retention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31112" y="2827020"/>
            <a:ext cx="10029003" cy="678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510" spc="10" dirty="0">
                <a:latin typeface="Tahoma"/>
                <a:cs typeface="Tahoma"/>
              </a:rPr>
              <a:t>Some companies give their employees one dollar for every hour a</a:t>
            </a:r>
            <a:endParaRPr sz="2500">
              <a:latin typeface="Tahoma"/>
              <a:cs typeface="Tahoma"/>
            </a:endParaRPr>
          </a:p>
          <a:p>
            <a:pPr marL="343230">
              <a:lnSpc>
                <a:spcPct val="100000"/>
              </a:lnSpc>
            </a:pPr>
            <a:r>
              <a:rPr sz="2600" spc="10" dirty="0">
                <a:latin typeface="Tahoma"/>
                <a:cs typeface="Tahoma"/>
              </a:rPr>
              <a:t>new person they helped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31112" y="3619753"/>
            <a:ext cx="9010092" cy="6780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510" spc="10" dirty="0">
                <a:latin typeface="Tahoma"/>
                <a:cs typeface="Tahoma"/>
              </a:rPr>
              <a:t>Some organizations allow people to work from home as an</a:t>
            </a:r>
            <a:endParaRPr sz="2500">
              <a:latin typeface="Tahoma"/>
              <a:cs typeface="Tahoma"/>
            </a:endParaRPr>
          </a:p>
          <a:p>
            <a:pPr marL="343230">
              <a:lnSpc>
                <a:spcPct val="100000"/>
              </a:lnSpc>
            </a:pPr>
            <a:r>
              <a:rPr sz="2600" spc="10" dirty="0">
                <a:latin typeface="Tahoma"/>
                <a:cs typeface="Tahoma"/>
              </a:rPr>
              <a:t>incentive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31112" y="4411929"/>
            <a:ext cx="9726604" cy="6787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600" spc="10" dirty="0">
                <a:latin typeface="Tahoma"/>
                <a:cs typeface="Tahoma"/>
              </a:rPr>
              <a:t>Research shows that </a:t>
            </a:r>
            <a:r>
              <a:rPr sz="2600" spc="10" dirty="0">
                <a:solidFill>
                  <a:srgbClr val="FF0000"/>
                </a:solidFill>
                <a:latin typeface="Tahoma"/>
                <a:cs typeface="Tahoma"/>
              </a:rPr>
              <a:t>people leave their jobs </a:t>
            </a:r>
            <a:r>
              <a:rPr sz="2600" spc="10" dirty="0">
                <a:latin typeface="Tahoma"/>
                <a:cs typeface="Tahoma"/>
              </a:rPr>
              <a:t>because they don’t</a:t>
            </a:r>
            <a:endParaRPr sz="2600">
              <a:latin typeface="Tahoma"/>
              <a:cs typeface="Tahoma"/>
            </a:endParaRPr>
          </a:p>
          <a:p>
            <a:pPr marL="343230">
              <a:lnSpc>
                <a:spcPct val="100000"/>
              </a:lnSpc>
            </a:pPr>
            <a:r>
              <a:rPr sz="2600" spc="10" dirty="0">
                <a:latin typeface="Tahoma"/>
                <a:cs typeface="Tahoma"/>
              </a:rPr>
              <a:t>make a difference, don’t get proper recognition, aren’t learning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74343" y="5482133"/>
            <a:ext cx="1083736" cy="3217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Tahoma"/>
                <a:cs typeface="Tahoma"/>
              </a:rPr>
              <a:t>money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1600688" y="6413271"/>
            <a:ext cx="237804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Arial Black"/>
                <a:cs typeface="Arial Black"/>
              </a:rPr>
              <a:t>21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bject 84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86" name="object 86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9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87" name="object 87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111629" y="1074369"/>
            <a:ext cx="7109665" cy="4935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333399"/>
                </a:solidFill>
                <a:latin typeface="Tahoma"/>
                <a:cs typeface="Tahoma"/>
              </a:rPr>
              <a:t>Resource Loading and Leveling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81404" y="2049729"/>
            <a:ext cx="8502402" cy="3454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800" spc="10" dirty="0">
                <a:latin typeface="Tahoma"/>
                <a:cs typeface="Tahoma"/>
              </a:rPr>
              <a:t>Resource loading refers to the amount of individual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524254" y="2690495"/>
            <a:ext cx="8588609" cy="3451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resources an existing project schedule requires during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24254" y="3330270"/>
            <a:ext cx="3305190" cy="3454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specific time periods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81404" y="4056253"/>
            <a:ext cx="7347749" cy="3451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800" spc="10" dirty="0">
                <a:latin typeface="Tahoma"/>
                <a:cs typeface="Tahoma"/>
              </a:rPr>
              <a:t>Resource histograms show resource loading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81404" y="4782058"/>
            <a:ext cx="9386769" cy="3451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800" spc="10" dirty="0">
                <a:latin typeface="Tahoma"/>
                <a:cs typeface="Tahoma"/>
              </a:rPr>
              <a:t>Over-allocation means more resources than are available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524254" y="5422087"/>
            <a:ext cx="7206946" cy="3451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are assigned to perform work at a given time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1600688" y="6413271"/>
            <a:ext cx="237804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latin typeface="Arial Black"/>
                <a:cs typeface="Arial Black"/>
              </a:rPr>
              <a:t>22</a:t>
            </a:r>
            <a:endParaRPr sz="1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object 88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90" name="object 90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10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91" name="object 91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0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225294" y="779983"/>
            <a:ext cx="6109935" cy="358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spc="10" dirty="0">
                <a:solidFill>
                  <a:srgbClr val="333399"/>
                </a:solidFill>
                <a:latin typeface="Tahoma"/>
                <a:cs typeface="Tahoma"/>
              </a:rPr>
              <a:t>Sample Histogram Showing an Over-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225294" y="1222501"/>
            <a:ext cx="3264688" cy="3584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900" spc="10" dirty="0">
                <a:solidFill>
                  <a:srgbClr val="333399"/>
                </a:solidFill>
                <a:latin typeface="Tahoma"/>
                <a:cs typeface="Tahoma"/>
              </a:rPr>
              <a:t>allocated Individual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600688" y="6413271"/>
            <a:ext cx="237804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latin typeface="Arial Black"/>
                <a:cs typeface="Arial Black"/>
              </a:rPr>
              <a:t>23</a:t>
            </a:r>
            <a:endParaRPr sz="1300">
              <a:latin typeface="Arial Black"/>
              <a:cs typeface="Arial Black"/>
            </a:endParaRPr>
          </a:p>
        </p:txBody>
      </p:sp>
      <p:pic>
        <p:nvPicPr>
          <p:cNvPr id="10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968" y="1860770"/>
            <a:ext cx="8148828" cy="5018531"/>
          </a:xfrm>
          <a:prstGeom prst="rect">
            <a:avLst/>
          </a:prstGeom>
        </p:spPr>
      </p:pic>
      <p:pic>
        <p:nvPicPr>
          <p:cNvPr id="103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92" y="2052828"/>
            <a:ext cx="7778496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bject 92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0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94" name="object 94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0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10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95" name="object 95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0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102231" y="1047876"/>
            <a:ext cx="4628833" cy="5436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333399"/>
                </a:solidFill>
                <a:latin typeface="Tahoma"/>
                <a:cs typeface="Tahoma"/>
              </a:rPr>
              <a:t>Resource Leveling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43914" y="2254885"/>
            <a:ext cx="8582226" cy="3955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3200" spc="10" dirty="0">
                <a:latin typeface="Tahoma"/>
                <a:cs typeface="Tahoma"/>
              </a:rPr>
              <a:t>Resource leveling is </a:t>
            </a:r>
            <a:r>
              <a:rPr sz="3200" spc="10" dirty="0">
                <a:solidFill>
                  <a:srgbClr val="0000FF"/>
                </a:solidFill>
                <a:latin typeface="Tahoma"/>
                <a:cs typeface="Tahoma"/>
              </a:rPr>
              <a:t>a technique for resolving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86789" y="2986786"/>
            <a:ext cx="6467803" cy="3955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00FF"/>
                </a:solidFill>
                <a:latin typeface="Tahoma"/>
                <a:cs typeface="Tahoma"/>
              </a:rPr>
              <a:t>resource conflicts by delaying tasks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43914" y="3815537"/>
            <a:ext cx="9821326" cy="395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3200" spc="10" dirty="0">
                <a:latin typeface="Tahoma"/>
                <a:cs typeface="Tahoma"/>
              </a:rPr>
              <a:t>The main purpose of resource leveling is </a:t>
            </a:r>
            <a:r>
              <a:rPr sz="3200" spc="10" dirty="0">
                <a:solidFill>
                  <a:srgbClr val="0000FF"/>
                </a:solidFill>
                <a:latin typeface="Tahoma"/>
                <a:cs typeface="Tahoma"/>
              </a:rPr>
              <a:t>to create a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486789" y="4547616"/>
            <a:ext cx="9412858" cy="3955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00FF"/>
                </a:solidFill>
                <a:latin typeface="Tahoma"/>
                <a:cs typeface="Tahoma"/>
              </a:rPr>
              <a:t>smoother distribution of resource usage </a:t>
            </a:r>
            <a:r>
              <a:rPr sz="3200" spc="10" dirty="0">
                <a:latin typeface="Tahoma"/>
                <a:cs typeface="Tahoma"/>
              </a:rPr>
              <a:t>and </a:t>
            </a:r>
            <a:r>
              <a:rPr sz="3200" spc="10" dirty="0">
                <a:solidFill>
                  <a:srgbClr val="0000FF"/>
                </a:solidFill>
                <a:latin typeface="Tahoma"/>
                <a:cs typeface="Tahoma"/>
              </a:rPr>
              <a:t>reduce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86789" y="5278831"/>
            <a:ext cx="2758223" cy="3958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0000FF"/>
                </a:solidFill>
                <a:latin typeface="Tahoma"/>
                <a:cs typeface="Tahoma"/>
              </a:rPr>
              <a:t>over-allocation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1600688" y="6413271"/>
            <a:ext cx="237804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latin typeface="Arial Black"/>
                <a:cs typeface="Arial Black"/>
              </a:rPr>
              <a:t>24</a:t>
            </a:r>
            <a:endParaRPr sz="1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bject 9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0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98" name="object 98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0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11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99" name="object 99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1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072894" y="1103122"/>
            <a:ext cx="6201549" cy="4192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400" spc="10" dirty="0">
                <a:solidFill>
                  <a:srgbClr val="333399"/>
                </a:solidFill>
                <a:latin typeface="Tahoma"/>
                <a:cs typeface="Tahoma"/>
              </a:rPr>
              <a:t>RESOURCE LEVELING EXAMPLE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600688" y="6413271"/>
            <a:ext cx="237804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latin typeface="Arial Black"/>
                <a:cs typeface="Arial Black"/>
              </a:rPr>
              <a:t>25</a:t>
            </a:r>
            <a:endParaRPr sz="1300">
              <a:latin typeface="Arial Black"/>
              <a:cs typeface="Arial Black"/>
            </a:endParaRPr>
          </a:p>
        </p:txBody>
      </p:sp>
      <p:pic>
        <p:nvPicPr>
          <p:cNvPr id="112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66900"/>
            <a:ext cx="7315200" cy="450037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bject 100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1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102" name="object 102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1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11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103" name="object 103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1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186686" y="982675"/>
            <a:ext cx="4985031" cy="5439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333399"/>
                </a:solidFill>
                <a:latin typeface="Tahoma"/>
                <a:cs typeface="Tahoma"/>
              </a:rPr>
              <a:t>Team Development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56411" y="2100326"/>
            <a:ext cx="9464194" cy="3451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800" spc="10" dirty="0">
                <a:latin typeface="Tahoma"/>
                <a:cs typeface="Tahoma"/>
              </a:rPr>
              <a:t>It takes teamwork to successfully complete most projects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56411" y="2825445"/>
            <a:ext cx="9022451" cy="3454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800" spc="10" dirty="0">
                <a:latin typeface="Tahoma"/>
                <a:cs typeface="Tahoma"/>
              </a:rPr>
              <a:t>Training can help people understand themselves, each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99362" y="3466211"/>
            <a:ext cx="6302528" cy="3451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other, and how to work better in teams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56411" y="4191330"/>
            <a:ext cx="5360798" cy="3454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800" spc="10" dirty="0">
                <a:latin typeface="Tahoma"/>
                <a:cs typeface="Tahoma"/>
              </a:rPr>
              <a:t>Team building activities include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13662" y="4886833"/>
            <a:ext cx="2951988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physical challenges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613662" y="5508345"/>
            <a:ext cx="5677105" cy="2965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psychological preference indicator tools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1600688" y="6413271"/>
            <a:ext cx="237804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latin typeface="Arial Black"/>
                <a:cs typeface="Arial Black"/>
              </a:rPr>
              <a:t>26</a:t>
            </a:r>
            <a:endParaRPr sz="1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bject 104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1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106" name="object 106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1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11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107" name="object 107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2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626107" y="1019505"/>
            <a:ext cx="9801041" cy="4935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333399"/>
                </a:solidFill>
                <a:latin typeface="Tahoma"/>
                <a:cs typeface="Tahoma"/>
              </a:rPr>
              <a:t>MEYERS-BRIGGS TYPE INDICATOR (MBTI)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87882" y="2254631"/>
            <a:ext cx="190804" cy="1481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3333CC"/>
                </a:solidFill>
                <a:latin typeface="Tahoma"/>
                <a:cs typeface="Tahoma"/>
              </a:rPr>
              <a:t>1.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97457" y="2152523"/>
            <a:ext cx="2052098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Tahoma"/>
                <a:cs typeface="Tahoma"/>
              </a:rPr>
              <a:t>Favorite World: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553714" y="2152523"/>
            <a:ext cx="1930952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Do you prefer to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484876" y="2152523"/>
            <a:ext cx="5613174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0000FF"/>
                </a:solidFill>
                <a:latin typeface="Tahoma"/>
                <a:cs typeface="Tahoma"/>
              </a:rPr>
              <a:t>focus on the outer world or your own inner world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019155" y="2152523"/>
            <a:ext cx="821553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?  This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497457" y="2609723"/>
            <a:ext cx="2437263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is called Extraversion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2468118" y="2884932"/>
            <a:ext cx="1385316" cy="16765"/>
          </a:xfrm>
          <a:custGeom>
            <a:avLst/>
            <a:gdLst/>
            <a:ahLst/>
            <a:cxnLst/>
            <a:rect l="l" t="t" r="r" b="b"/>
            <a:pathLst>
              <a:path w="1385316" h="16765">
                <a:moveTo>
                  <a:pt x="0" y="16764"/>
                </a:moveTo>
                <a:lnTo>
                  <a:pt x="1385316" y="16764"/>
                </a:lnTo>
                <a:lnTo>
                  <a:pt x="1385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3931665" y="2609723"/>
            <a:ext cx="2161104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(E) or Introversion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4656582" y="2884932"/>
            <a:ext cx="1356361" cy="16765"/>
          </a:xfrm>
          <a:custGeom>
            <a:avLst/>
            <a:gdLst/>
            <a:ahLst/>
            <a:cxnLst/>
            <a:rect l="l" t="t" r="r" b="b"/>
            <a:pathLst>
              <a:path w="1356361" h="16765">
                <a:moveTo>
                  <a:pt x="0" y="16764"/>
                </a:moveTo>
                <a:lnTo>
                  <a:pt x="1356361" y="16764"/>
                </a:lnTo>
                <a:lnTo>
                  <a:pt x="13563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6092952" y="2609723"/>
            <a:ext cx="369546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(I)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87882" y="3230245"/>
            <a:ext cx="190804" cy="1481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3333CC"/>
                </a:solidFill>
                <a:latin typeface="Tahoma"/>
                <a:cs typeface="Tahoma"/>
              </a:rPr>
              <a:t>2.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497457" y="3128137"/>
            <a:ext cx="1714112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Tahoma"/>
                <a:cs typeface="Tahoma"/>
              </a:rPr>
              <a:t>Information: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212338" y="3128137"/>
            <a:ext cx="1930952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Do you prefer to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5143246" y="3128137"/>
            <a:ext cx="4800275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0000FF"/>
                </a:solidFill>
                <a:latin typeface="Tahoma"/>
                <a:cs typeface="Tahoma"/>
              </a:rPr>
              <a:t>focus on the basic information you take in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9938258" y="3128137"/>
            <a:ext cx="309482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or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0247630" y="3128137"/>
            <a:ext cx="1594492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0000FF"/>
                </a:solidFill>
                <a:latin typeface="Tahoma"/>
                <a:cs typeface="Tahoma"/>
              </a:rPr>
              <a:t>do you prefer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497457" y="3585337"/>
            <a:ext cx="5963407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0000FF"/>
                </a:solidFill>
                <a:latin typeface="Tahoma"/>
                <a:cs typeface="Tahoma"/>
              </a:rPr>
              <a:t>to interrupt and add meaning</a:t>
            </a:r>
            <a:r>
              <a:rPr sz="2000" spc="10" dirty="0">
                <a:latin typeface="Tahoma"/>
                <a:cs typeface="Tahoma"/>
              </a:rPr>
              <a:t>? This is called Sensing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508242" y="3860292"/>
            <a:ext cx="946405" cy="16764"/>
          </a:xfrm>
          <a:custGeom>
            <a:avLst/>
            <a:gdLst/>
            <a:ahLst/>
            <a:cxnLst/>
            <a:rect l="l" t="t" r="r" b="b"/>
            <a:pathLst>
              <a:path w="946405" h="16764">
                <a:moveTo>
                  <a:pt x="1" y="16764"/>
                </a:moveTo>
                <a:lnTo>
                  <a:pt x="946405" y="16764"/>
                </a:lnTo>
                <a:lnTo>
                  <a:pt x="946405" y="0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7455407" y="3585337"/>
            <a:ext cx="1748549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(S) or Intuition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8178546" y="3860292"/>
            <a:ext cx="944880" cy="16764"/>
          </a:xfrm>
          <a:custGeom>
            <a:avLst/>
            <a:gdLst/>
            <a:ahLst/>
            <a:cxnLst/>
            <a:rect l="l" t="t" r="r" b="b"/>
            <a:pathLst>
              <a:path w="944880" h="16764">
                <a:moveTo>
                  <a:pt x="0" y="16764"/>
                </a:moveTo>
                <a:lnTo>
                  <a:pt x="944880" y="16764"/>
                </a:lnTo>
                <a:lnTo>
                  <a:pt x="9448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9205214" y="3585337"/>
            <a:ext cx="444371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(N)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887882" y="4205605"/>
            <a:ext cx="190804" cy="1481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3333CC"/>
                </a:solidFill>
                <a:latin typeface="Tahoma"/>
                <a:cs typeface="Tahoma"/>
              </a:rPr>
              <a:t>3.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497457" y="4103192"/>
            <a:ext cx="1379047" cy="2476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Tahoma"/>
                <a:cs typeface="Tahoma"/>
              </a:rPr>
              <a:t>Decisions: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2872486" y="4103192"/>
            <a:ext cx="6030909" cy="2476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When making decisions, do you prefer to first look at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8903462" y="4103192"/>
            <a:ext cx="2454867" cy="2476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0000FF"/>
                </a:solidFill>
                <a:latin typeface="Tahoma"/>
                <a:cs typeface="Tahoma"/>
              </a:rPr>
              <a:t>logic and consistency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11355959" y="4103192"/>
            <a:ext cx="309852" cy="2476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or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1497457" y="4561078"/>
            <a:ext cx="8265327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first look at </a:t>
            </a:r>
            <a:r>
              <a:rPr sz="2000" spc="10" dirty="0">
                <a:solidFill>
                  <a:srgbClr val="0000FF"/>
                </a:solidFill>
                <a:latin typeface="Tahoma"/>
                <a:cs typeface="Tahoma"/>
              </a:rPr>
              <a:t>the people and special circumstances</a:t>
            </a:r>
            <a:r>
              <a:rPr sz="2000" spc="10" dirty="0">
                <a:latin typeface="Tahoma"/>
                <a:cs typeface="Tahoma"/>
              </a:rPr>
              <a:t>? This is called Thinking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8724138" y="4835652"/>
            <a:ext cx="957072" cy="16764"/>
          </a:xfrm>
          <a:custGeom>
            <a:avLst/>
            <a:gdLst/>
            <a:ahLst/>
            <a:cxnLst/>
            <a:rect l="l" t="t" r="r" b="b"/>
            <a:pathLst>
              <a:path w="957072" h="16764">
                <a:moveTo>
                  <a:pt x="0" y="16764"/>
                </a:moveTo>
                <a:lnTo>
                  <a:pt x="957072" y="16764"/>
                </a:lnTo>
                <a:lnTo>
                  <a:pt x="9570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text 1"/>
          <p:cNvSpPr txBox="1"/>
          <p:nvPr/>
        </p:nvSpPr>
        <p:spPr>
          <a:xfrm>
            <a:off x="9759950" y="4561078"/>
            <a:ext cx="1609830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(T) or Feeling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0488930" y="4835652"/>
            <a:ext cx="798576" cy="16764"/>
          </a:xfrm>
          <a:custGeom>
            <a:avLst/>
            <a:gdLst/>
            <a:ahLst/>
            <a:cxnLst/>
            <a:rect l="l" t="t" r="r" b="b"/>
            <a:pathLst>
              <a:path w="798576" h="16764">
                <a:moveTo>
                  <a:pt x="0" y="16764"/>
                </a:moveTo>
                <a:lnTo>
                  <a:pt x="798576" y="16764"/>
                </a:lnTo>
                <a:lnTo>
                  <a:pt x="7985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11366627" y="4561078"/>
            <a:ext cx="407451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(F)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887882" y="5181346"/>
            <a:ext cx="190804" cy="1481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3333CC"/>
                </a:solidFill>
                <a:latin typeface="Tahoma"/>
                <a:cs typeface="Tahoma"/>
              </a:rPr>
              <a:t>4.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1497457" y="5079238"/>
            <a:ext cx="1368235" cy="247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Tahoma"/>
                <a:cs typeface="Tahoma"/>
              </a:rPr>
              <a:t>Structure: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2945638" y="5079238"/>
            <a:ext cx="5753154" cy="247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In dealing with the outside world, do you prefer to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8699246" y="5079238"/>
            <a:ext cx="2140157" cy="247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0000FF"/>
                </a:solidFill>
                <a:latin typeface="Tahoma"/>
                <a:cs typeface="Tahoma"/>
              </a:rPr>
              <a:t>get things decided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10837799" y="5079238"/>
            <a:ext cx="668084" cy="247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or do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1497457" y="5536082"/>
            <a:ext cx="8885281" cy="2476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you prefer to </a:t>
            </a:r>
            <a:r>
              <a:rPr sz="2000" spc="10" dirty="0">
                <a:solidFill>
                  <a:srgbClr val="0000FF"/>
                </a:solidFill>
                <a:latin typeface="Tahoma"/>
                <a:cs typeface="Tahoma"/>
              </a:rPr>
              <a:t>stay open to new information and options</a:t>
            </a:r>
            <a:r>
              <a:rPr sz="2000" spc="10" dirty="0">
                <a:latin typeface="Tahoma"/>
                <a:cs typeface="Tahoma"/>
              </a:rPr>
              <a:t>? This is called Judging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9432798" y="5810948"/>
            <a:ext cx="946404" cy="16765"/>
          </a:xfrm>
          <a:custGeom>
            <a:avLst/>
            <a:gdLst/>
            <a:ahLst/>
            <a:cxnLst/>
            <a:rect l="l" t="t" r="r" b="b"/>
            <a:pathLst>
              <a:path w="946404" h="16765">
                <a:moveTo>
                  <a:pt x="0" y="16765"/>
                </a:moveTo>
                <a:lnTo>
                  <a:pt x="946404" y="16765"/>
                </a:lnTo>
                <a:lnTo>
                  <a:pt x="946404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text 1"/>
          <p:cNvSpPr txBox="1"/>
          <p:nvPr/>
        </p:nvSpPr>
        <p:spPr>
          <a:xfrm>
            <a:off x="10380218" y="5536082"/>
            <a:ext cx="690033" cy="2476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(J) or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1497457" y="5993892"/>
            <a:ext cx="1221638" cy="247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Perceiving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1497330" y="6268148"/>
            <a:ext cx="1141476" cy="16765"/>
          </a:xfrm>
          <a:custGeom>
            <a:avLst/>
            <a:gdLst/>
            <a:ahLst/>
            <a:cxnLst/>
            <a:rect l="l" t="t" r="r" b="b"/>
            <a:pathLst>
              <a:path w="1141476" h="16765">
                <a:moveTo>
                  <a:pt x="0" y="16765"/>
                </a:moveTo>
                <a:lnTo>
                  <a:pt x="1141476" y="16765"/>
                </a:lnTo>
                <a:lnTo>
                  <a:pt x="1141476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text 1"/>
          <p:cNvSpPr txBox="1"/>
          <p:nvPr/>
        </p:nvSpPr>
        <p:spPr>
          <a:xfrm>
            <a:off x="2718562" y="5993892"/>
            <a:ext cx="415085" cy="247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(P)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bject 11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2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118" name="object 118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2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12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119" name="object 119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2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113534" y="1110691"/>
            <a:ext cx="7854565" cy="3958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333399"/>
                </a:solidFill>
                <a:latin typeface="Tahoma"/>
                <a:cs typeface="Tahoma"/>
              </a:rPr>
              <a:t>MEYERS-BRIGGS TYPE INDICATOR (MBTI)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18641" y="2377831"/>
            <a:ext cx="171038" cy="777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61567" y="2272538"/>
            <a:ext cx="8787614" cy="2221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latin typeface="Tahoma"/>
                <a:cs typeface="Tahoma"/>
              </a:rPr>
              <a:t>MBTI is a popular tool for determining personality preferences and helping teammates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61567" y="2739263"/>
            <a:ext cx="2353208" cy="2221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understand each other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18641" y="3365764"/>
            <a:ext cx="171038" cy="777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61567" y="3260471"/>
            <a:ext cx="3525926" cy="2221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Four dimensions of MBTI include: 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888357" y="3260471"/>
            <a:ext cx="2633927" cy="2221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0000"/>
                </a:solidFill>
                <a:latin typeface="Tahoma"/>
                <a:cs typeface="Tahoma"/>
              </a:rPr>
              <a:t>Reading Assignment 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475867" y="3864543"/>
            <a:ext cx="138731" cy="63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762379" y="3761562"/>
            <a:ext cx="2234589" cy="1973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Tahoma"/>
                <a:cs typeface="Tahoma"/>
              </a:rPr>
              <a:t>Extrovert/Introvert (E/I)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475867" y="4328093"/>
            <a:ext cx="138731" cy="63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762379" y="4225417"/>
            <a:ext cx="2306229" cy="1970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Tahoma"/>
                <a:cs typeface="Tahoma"/>
              </a:rPr>
              <a:t>Sensation/Intuition (S/N)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475867" y="4791389"/>
            <a:ext cx="138731" cy="63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762379" y="4688713"/>
            <a:ext cx="2061175" cy="1970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Tahoma"/>
                <a:cs typeface="Tahoma"/>
              </a:rPr>
              <a:t>Thinking/Feeling (T/F)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475867" y="5254411"/>
            <a:ext cx="139111" cy="631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762379" y="5151704"/>
            <a:ext cx="2457885" cy="1973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Tahoma"/>
                <a:cs typeface="Tahoma"/>
              </a:rPr>
              <a:t>Judgment/Perception (J/P)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018641" y="5740740"/>
            <a:ext cx="171038" cy="777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361567" y="5635447"/>
            <a:ext cx="4971821" cy="2221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latin typeface="Tahoma"/>
                <a:cs typeface="Tahoma"/>
              </a:rPr>
              <a:t>NTs or rational are attracted to technology fields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018641" y="6261948"/>
            <a:ext cx="171038" cy="777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361567" y="6156655"/>
            <a:ext cx="8601074" cy="2221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latin typeface="Tahoma"/>
                <a:cs typeface="Tahoma"/>
              </a:rPr>
              <a:t>IT people vary most from the general population in not being extroverted or sensing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1600688" y="6413271"/>
            <a:ext cx="237804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latin typeface="Arial Black"/>
                <a:cs typeface="Arial Black"/>
              </a:rPr>
              <a:t>28</a:t>
            </a:r>
            <a:endParaRPr sz="1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bject 120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2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122" name="object 122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2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12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123" name="object 123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2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626107" y="957021"/>
            <a:ext cx="4934107" cy="5439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333399"/>
                </a:solidFill>
                <a:latin typeface="Tahoma"/>
                <a:cs typeface="Tahoma"/>
              </a:rPr>
              <a:t>Social Styles Profile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43076" y="2086610"/>
            <a:ext cx="9429348" cy="3451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800" spc="10" dirty="0">
                <a:latin typeface="Tahoma"/>
                <a:cs typeface="Tahoma"/>
              </a:rPr>
              <a:t>People are perceived as behaving primarily in one of four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85976" y="2513330"/>
            <a:ext cx="8977789" cy="3451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zones, based on their assertiveness and responsiveness: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00226" y="3012897"/>
            <a:ext cx="1327529" cy="2965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Drivers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501261" y="3012897"/>
            <a:ext cx="3513283" cy="2965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FF0000"/>
                </a:solidFill>
                <a:latin typeface="Tahoma"/>
                <a:cs typeface="Tahoma"/>
              </a:rPr>
              <a:t>Reading Assignment 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00226" y="3452495"/>
            <a:ext cx="1932127" cy="2962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Expressives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300226" y="3891407"/>
            <a:ext cx="1795577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Analyticals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300226" y="4330014"/>
            <a:ext cx="1586564" cy="2965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Amiables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43076" y="4781677"/>
            <a:ext cx="10033830" cy="3451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800" spc="10" dirty="0">
                <a:latin typeface="Tahoma"/>
                <a:cs typeface="Tahoma"/>
              </a:rPr>
              <a:t>People on opposite corners (drivers and amiables, analyticals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185976" y="5208397"/>
            <a:ext cx="8235117" cy="3451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and expressives) may have difficulties getting along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1600688" y="6413271"/>
            <a:ext cx="237804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latin typeface="Arial Black"/>
                <a:cs typeface="Arial Black"/>
              </a:rPr>
              <a:t>29</a:t>
            </a:r>
            <a:endParaRPr sz="1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857756" y="1063701"/>
            <a:ext cx="8669153" cy="395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333399"/>
                </a:solidFill>
                <a:latin typeface="Tahoma"/>
                <a:cs typeface="Tahoma"/>
              </a:rPr>
              <a:t>What is Project Human Resource Management?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31722" y="2175078"/>
            <a:ext cx="9755937" cy="3454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800" spc="10" dirty="0">
                <a:latin typeface="Tahoma"/>
                <a:cs typeface="Tahoma"/>
              </a:rPr>
              <a:t>Project human resource management is a subset of project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674622" y="2815717"/>
            <a:ext cx="9337143" cy="3451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management that includes the processes required to make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74622" y="3455492"/>
            <a:ext cx="9843578" cy="3454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FF0000"/>
                </a:solidFill>
                <a:latin typeface="Tahoma"/>
                <a:cs typeface="Tahoma"/>
              </a:rPr>
              <a:t>the most effective use of the people </a:t>
            </a:r>
            <a:r>
              <a:rPr sz="2800" spc="10" dirty="0">
                <a:latin typeface="Tahoma"/>
                <a:cs typeface="Tahoma"/>
              </a:rPr>
              <a:t>involved within a project.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331722" y="4181602"/>
            <a:ext cx="3201390" cy="3451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800" spc="10" dirty="0">
                <a:latin typeface="Tahoma"/>
                <a:cs typeface="Tahoma"/>
              </a:rPr>
              <a:t>Processes include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788922" y="5013960"/>
            <a:ext cx="207934" cy="1629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Tahoma"/>
                <a:cs typeface="Tahoma"/>
              </a:rPr>
              <a:t>1)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246122" y="4876800"/>
            <a:ext cx="3263494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70C0"/>
                </a:solidFill>
                <a:latin typeface="Tahoma"/>
                <a:cs typeface="Tahoma"/>
              </a:rPr>
              <a:t>Organizational planning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788922" y="5635752"/>
            <a:ext cx="207934" cy="1629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Tahoma"/>
                <a:cs typeface="Tahoma"/>
              </a:rPr>
              <a:t>2)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2246122" y="5498592"/>
            <a:ext cx="2239061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70C0"/>
                </a:solidFill>
                <a:latin typeface="Tahoma"/>
                <a:cs typeface="Tahoma"/>
              </a:rPr>
              <a:t>Staff acquisition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788922" y="6257849"/>
            <a:ext cx="207934" cy="1629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Tahoma"/>
                <a:cs typeface="Tahoma"/>
              </a:rPr>
              <a:t>3)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2246122" y="6120689"/>
            <a:ext cx="2679497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70C0"/>
                </a:solidFill>
                <a:latin typeface="Tahoma"/>
                <a:cs typeface="Tahoma"/>
              </a:rPr>
              <a:t>Team development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1719560" y="6413271"/>
            <a:ext cx="118931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10" b="1" spc="10" dirty="0">
                <a:latin typeface="Arial Black"/>
                <a:cs typeface="Arial Black"/>
              </a:rPr>
              <a:t>3</a:t>
            </a:r>
            <a:endParaRPr sz="1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bject 124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2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126" name="object 126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13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127" name="object 127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972691" y="775411"/>
            <a:ext cx="4600018" cy="5439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333399"/>
                </a:solidFill>
                <a:latin typeface="Tahoma"/>
                <a:cs typeface="Tahoma"/>
              </a:rPr>
              <a:t>Social Style Types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600688" y="6413271"/>
            <a:ext cx="237804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latin typeface="Arial Black"/>
                <a:cs typeface="Arial Black"/>
              </a:rPr>
              <a:t>30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5650992" y="4296410"/>
            <a:ext cx="6230136" cy="3029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Assertiveness </a:t>
            </a:r>
            <a:r>
              <a:rPr sz="1800" spc="10" dirty="0">
                <a:solidFill>
                  <a:srgbClr val="0000FF"/>
                </a:solidFill>
                <a:latin typeface="Tahoma"/>
                <a:cs typeface="Tahoma"/>
              </a:rPr>
              <a:t>(Dominance) </a:t>
            </a:r>
            <a:r>
              <a:rPr sz="1800" spc="10" dirty="0">
                <a:latin typeface="Tahoma"/>
                <a:cs typeface="Tahoma"/>
              </a:rPr>
              <a:t>= degree to which a person: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519807" y="2101596"/>
            <a:ext cx="6872051" cy="2962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FF"/>
                </a:solidFill>
                <a:latin typeface="Tahoma"/>
                <a:cs typeface="Tahoma"/>
              </a:rPr>
              <a:t>Responsiveness </a:t>
            </a:r>
            <a:r>
              <a:rPr sz="2000" spc="10" dirty="0">
                <a:solidFill>
                  <a:srgbClr val="0000FF"/>
                </a:solidFill>
                <a:latin typeface="Tahoma"/>
                <a:cs typeface="Tahoma"/>
              </a:rPr>
              <a:t>(Sociability) </a:t>
            </a:r>
            <a:r>
              <a:rPr sz="2000" spc="10" dirty="0">
                <a:latin typeface="Tahoma"/>
                <a:cs typeface="Tahoma"/>
              </a:rPr>
              <a:t>= degree to which a person: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728839" y="2581910"/>
            <a:ext cx="3266539" cy="2221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- Makes his/her opinions known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728839" y="2856230"/>
            <a:ext cx="3421987" cy="2221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40" spc="10" dirty="0">
                <a:latin typeface="Tahoma"/>
                <a:cs typeface="Tahoma"/>
              </a:rPr>
              <a:t>- Tries to control/influence others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728839" y="3130245"/>
            <a:ext cx="3255586" cy="222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- Speaks out/makes statements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761222" y="4871593"/>
            <a:ext cx="2980563" cy="2221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- Expresses his/her emotions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761222" y="5145913"/>
            <a:ext cx="3219450" cy="2221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Tahoma"/>
                <a:cs typeface="Tahoma"/>
              </a:rPr>
              <a:t>- Enjoys interacting with others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3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7" y="1961535"/>
            <a:ext cx="7342761" cy="4388973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3721608" y="3474084"/>
            <a:ext cx="1730045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Tahoma"/>
                <a:cs typeface="Tahoma"/>
              </a:rPr>
              <a:t>Expressive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813683" y="5099939"/>
            <a:ext cx="1033272" cy="2962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Tahoma"/>
                <a:cs typeface="Tahoma"/>
              </a:rPr>
              <a:t>Driver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696212" y="3437508"/>
            <a:ext cx="1328318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Tahoma"/>
                <a:cs typeface="Tahoma"/>
              </a:rPr>
              <a:t>Amiable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665985" y="5099939"/>
            <a:ext cx="1595933" cy="2962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Tahoma"/>
                <a:cs typeface="Tahoma"/>
              </a:rPr>
              <a:t>Analytical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3476498" y="2703830"/>
            <a:ext cx="592494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High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781423" y="4612513"/>
            <a:ext cx="592494" cy="247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High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649857" y="4612513"/>
            <a:ext cx="533957" cy="247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Low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3563746" y="5853074"/>
            <a:ext cx="533449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Low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bject 128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130" name="object 130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13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131" name="object 131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072894" y="867105"/>
            <a:ext cx="7624569" cy="4935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333399"/>
                </a:solidFill>
                <a:latin typeface="Tahoma"/>
                <a:cs typeface="Tahoma"/>
              </a:rPr>
              <a:t>Reward and Recognition Systems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43914" y="2162505"/>
            <a:ext cx="9595189" cy="3454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800" spc="10" dirty="0">
                <a:latin typeface="Tahoma"/>
                <a:cs typeface="Tahoma"/>
              </a:rPr>
              <a:t>Team-based reward and recognition systems can promote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86789" y="2803271"/>
            <a:ext cx="1663606" cy="3451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teamwork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43914" y="3528390"/>
            <a:ext cx="8909002" cy="3454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800" spc="10" dirty="0">
                <a:latin typeface="Tahoma"/>
                <a:cs typeface="Tahoma"/>
              </a:rPr>
              <a:t>Focus on rewarding teams for achieving specific goals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43914" y="4254373"/>
            <a:ext cx="9070680" cy="3451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800" spc="10" dirty="0">
                <a:latin typeface="Tahoma"/>
                <a:cs typeface="Tahoma"/>
              </a:rPr>
              <a:t>Allow time for team members to mentor and help each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86789" y="4894834"/>
            <a:ext cx="9222803" cy="3451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Tahoma"/>
                <a:cs typeface="Tahoma"/>
              </a:rPr>
              <a:t>other to meet project goals and develop human resources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1600688" y="6413271"/>
            <a:ext cx="237804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Arial Black"/>
                <a:cs typeface="Arial Black"/>
              </a:rPr>
              <a:t>31</a:t>
            </a:r>
            <a:endParaRPr sz="1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object 132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134" name="object 134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14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135" name="object 135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013457" y="823849"/>
            <a:ext cx="6441551" cy="5436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333399"/>
                </a:solidFill>
                <a:latin typeface="Tahoma"/>
                <a:cs typeface="Tahoma"/>
              </a:rPr>
              <a:t>General Advice on Teams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18616" y="2620645"/>
            <a:ext cx="9807649" cy="3081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500" spc="10" dirty="0">
                <a:latin typeface="Tahoma"/>
                <a:cs typeface="Tahoma"/>
              </a:rPr>
              <a:t>Focus on meeting project objectives and producing positive results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18616" y="3191840"/>
            <a:ext cx="6362339" cy="3084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500" spc="10" dirty="0">
                <a:latin typeface="Tahoma"/>
                <a:cs typeface="Tahoma"/>
              </a:rPr>
              <a:t>Fix the problem instead of blaming people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18616" y="3764026"/>
            <a:ext cx="5527622" cy="3081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500" spc="10" dirty="0">
                <a:latin typeface="Tahoma"/>
                <a:cs typeface="Tahoma"/>
              </a:rPr>
              <a:t>Establish regular, effective meetings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18616" y="4335221"/>
            <a:ext cx="9397603" cy="3084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500" spc="10" dirty="0">
                <a:latin typeface="Tahoma"/>
                <a:cs typeface="Tahoma"/>
              </a:rPr>
              <a:t>Nurture team members and encourage them to help each other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18616" y="4907280"/>
            <a:ext cx="7748785" cy="3081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500" spc="10" dirty="0">
                <a:latin typeface="Tahoma"/>
                <a:cs typeface="Tahoma"/>
              </a:rPr>
              <a:t>Acknowledge individual and group accomplishments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1600688" y="6413271"/>
            <a:ext cx="237804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latin typeface="Arial Black"/>
                <a:cs typeface="Arial Black"/>
              </a:rPr>
              <a:t>32</a:t>
            </a:r>
            <a:endParaRPr sz="1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bject 136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138" name="object 138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14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139" name="object 139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501394" y="1254201"/>
            <a:ext cx="10547626" cy="395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333399"/>
                </a:solidFill>
                <a:latin typeface="Tahoma"/>
                <a:cs typeface="Tahoma"/>
              </a:rPr>
              <a:t>Using Software to Assist in Human Resource Management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31392" y="2120468"/>
            <a:ext cx="8160422" cy="3335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700" spc="10" dirty="0">
                <a:latin typeface="Tahoma"/>
                <a:cs typeface="Tahoma"/>
              </a:rPr>
              <a:t>Software can help in producing RAMs and resource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574292" y="2656078"/>
            <a:ext cx="1761477" cy="3332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Tahoma"/>
                <a:cs typeface="Tahoma"/>
              </a:rPr>
              <a:t>histograms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392" y="3272993"/>
            <a:ext cx="8833101" cy="3335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700" spc="10" dirty="0">
                <a:latin typeface="Tahoma"/>
                <a:cs typeface="Tahoma"/>
              </a:rPr>
              <a:t>Project management software includes several features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574292" y="3808476"/>
            <a:ext cx="7439901" cy="3332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Tahoma"/>
                <a:cs typeface="Tahoma"/>
              </a:rPr>
              <a:t>related to human resource management such as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88592" y="4410151"/>
            <a:ext cx="5170579" cy="2965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viewing resource usage information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688592" y="4959350"/>
            <a:ext cx="6603137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identifying under and over allocated resources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88592" y="5508041"/>
            <a:ext cx="2785516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leveling resources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1600688" y="6413271"/>
            <a:ext cx="237804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latin typeface="Arial Black"/>
                <a:cs typeface="Arial Black"/>
              </a:rPr>
              <a:t>33</a:t>
            </a:r>
            <a:endParaRPr sz="1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object 140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142" name="object 142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14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143" name="object 143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626107" y="286766"/>
            <a:ext cx="9208446" cy="5436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333399"/>
                </a:solidFill>
                <a:latin typeface="Tahoma"/>
                <a:cs typeface="Tahoma"/>
              </a:rPr>
              <a:t>Resource Usage View from Microsoft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626107" y="957021"/>
            <a:ext cx="1885895" cy="5439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333399"/>
                </a:solidFill>
                <a:latin typeface="Tahoma"/>
                <a:cs typeface="Tahoma"/>
              </a:rPr>
              <a:t>Project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 rot="5400000">
            <a:off x="10015645" y="1985895"/>
            <a:ext cx="238007" cy="165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solidFill>
                  <a:srgbClr val="333399"/>
                </a:solidFill>
                <a:latin typeface="Arial Black"/>
                <a:cs typeface="Arial Black"/>
              </a:rPr>
              <a:t>34</a:t>
            </a:r>
            <a:endParaRPr sz="1300">
              <a:latin typeface="Arial Black"/>
              <a:cs typeface="Arial Black"/>
            </a:endParaRPr>
          </a:p>
        </p:txBody>
      </p:sp>
      <p:pic>
        <p:nvPicPr>
          <p:cNvPr id="15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92" y="2264702"/>
            <a:ext cx="9285732" cy="3951732"/>
          </a:xfrm>
          <a:prstGeom prst="rect">
            <a:avLst/>
          </a:prstGeom>
        </p:spPr>
      </p:pic>
      <p:pic>
        <p:nvPicPr>
          <p:cNvPr id="15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16" y="2456688"/>
            <a:ext cx="891540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bject 144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5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146" name="object 146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5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15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147" name="object 147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5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626107" y="286766"/>
            <a:ext cx="9682740" cy="5436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333399"/>
                </a:solidFill>
                <a:latin typeface="Tahoma"/>
                <a:cs typeface="Tahoma"/>
              </a:rPr>
              <a:t>Resource Usage Report from Microsoft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626107" y="957021"/>
            <a:ext cx="1885895" cy="5439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400" spc="10" dirty="0">
                <a:solidFill>
                  <a:srgbClr val="333399"/>
                </a:solidFill>
                <a:latin typeface="Tahoma"/>
                <a:cs typeface="Tahoma"/>
              </a:rPr>
              <a:t>Project</a:t>
            </a:r>
            <a:endParaRPr sz="4400">
              <a:latin typeface="Tahoma"/>
              <a:cs typeface="Tahoma"/>
            </a:endParaRPr>
          </a:p>
        </p:txBody>
      </p:sp>
      <p:pic>
        <p:nvPicPr>
          <p:cNvPr id="15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76" y="2029943"/>
            <a:ext cx="9514332" cy="3723131"/>
          </a:xfrm>
          <a:prstGeom prst="rect">
            <a:avLst/>
          </a:prstGeom>
        </p:spPr>
      </p:pic>
      <p:pic>
        <p:nvPicPr>
          <p:cNvPr id="15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2221991"/>
            <a:ext cx="9144000" cy="335279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object 148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5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150" name="object 150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5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16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151" name="object 151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61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072894" y="732993"/>
            <a:ext cx="9327147" cy="4446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333399"/>
                </a:solidFill>
                <a:latin typeface="Tahoma"/>
                <a:cs typeface="Tahoma"/>
              </a:rPr>
              <a:t>Project Resource Management Involves Much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072894" y="1282319"/>
            <a:ext cx="5499660" cy="4443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333399"/>
                </a:solidFill>
                <a:latin typeface="Tahoma"/>
                <a:cs typeface="Tahoma"/>
              </a:rPr>
              <a:t>More Than Using Software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06398" y="2093087"/>
            <a:ext cx="4614595" cy="3955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3200" spc="10" dirty="0">
                <a:latin typeface="Tahoma"/>
                <a:cs typeface="Tahoma"/>
              </a:rPr>
              <a:t>Project managers must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63573" y="2893441"/>
            <a:ext cx="7296382" cy="3451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800" spc="10" dirty="0">
                <a:latin typeface="Tahoma"/>
                <a:cs typeface="Tahoma"/>
              </a:rPr>
              <a:t>Treat people with consideration and respect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63573" y="3618560"/>
            <a:ext cx="5627770" cy="3454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800" spc="10" dirty="0">
                <a:latin typeface="Tahoma"/>
                <a:cs typeface="Tahoma"/>
              </a:rPr>
              <a:t>Understand what motivates them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63573" y="4344670"/>
            <a:ext cx="5650887" cy="3451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800" spc="10" dirty="0">
                <a:latin typeface="Tahoma"/>
                <a:cs typeface="Tahoma"/>
              </a:rPr>
              <a:t>Communicate carefully with them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06398" y="5098745"/>
            <a:ext cx="8406094" cy="3958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3200" spc="10" dirty="0">
                <a:latin typeface="Tahoma"/>
                <a:cs typeface="Tahoma"/>
              </a:rPr>
              <a:t>Focus on your goal of enabling project team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549273" y="5830824"/>
            <a:ext cx="6418567" cy="3955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ahoma"/>
                <a:cs typeface="Tahoma"/>
              </a:rPr>
              <a:t>members to deliver their best work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1600688" y="6413271"/>
            <a:ext cx="237804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40" b="1" spc="10" dirty="0">
                <a:latin typeface="Arial Black"/>
                <a:cs typeface="Arial Black"/>
              </a:rPr>
              <a:t>36</a:t>
            </a:r>
            <a:endParaRPr sz="1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object 152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6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628" y="3221734"/>
            <a:ext cx="4853178" cy="3633978"/>
          </a:xfrm>
          <a:prstGeom prst="rect">
            <a:avLst/>
          </a:prstGeom>
        </p:spPr>
      </p:pic>
      <p:sp>
        <p:nvSpPr>
          <p:cNvPr id="153" name="object 153"/>
          <p:cNvSpPr/>
          <p:nvPr/>
        </p:nvSpPr>
        <p:spPr>
          <a:xfrm>
            <a:off x="4504690" y="1632966"/>
            <a:ext cx="2504441" cy="1994028"/>
          </a:xfrm>
          <a:custGeom>
            <a:avLst/>
            <a:gdLst/>
            <a:ahLst/>
            <a:cxnLst/>
            <a:rect l="l" t="t" r="r" b="b"/>
            <a:pathLst>
              <a:path w="2504441" h="1994028">
                <a:moveTo>
                  <a:pt x="1051306" y="1579372"/>
                </a:moveTo>
                <a:lnTo>
                  <a:pt x="827983" y="1537420"/>
                </a:lnTo>
                <a:lnTo>
                  <a:pt x="627890" y="1468975"/>
                </a:lnTo>
                <a:lnTo>
                  <a:pt x="454756" y="1377572"/>
                </a:lnTo>
                <a:lnTo>
                  <a:pt x="312309" y="1266746"/>
                </a:lnTo>
                <a:lnTo>
                  <a:pt x="204277" y="1140030"/>
                </a:lnTo>
                <a:lnTo>
                  <a:pt x="134388" y="1000961"/>
                </a:lnTo>
                <a:lnTo>
                  <a:pt x="106371" y="853071"/>
                </a:lnTo>
                <a:lnTo>
                  <a:pt x="123952" y="699897"/>
                </a:lnTo>
                <a:lnTo>
                  <a:pt x="187337" y="552165"/>
                </a:lnTo>
                <a:lnTo>
                  <a:pt x="290775" y="419795"/>
                </a:lnTo>
                <a:lnTo>
                  <a:pt x="428919" y="305254"/>
                </a:lnTo>
                <a:lnTo>
                  <a:pt x="596424" y="211011"/>
                </a:lnTo>
                <a:lnTo>
                  <a:pt x="787944" y="139532"/>
                </a:lnTo>
                <a:lnTo>
                  <a:pt x="998133" y="93286"/>
                </a:lnTo>
                <a:lnTo>
                  <a:pt x="1221645" y="74739"/>
                </a:lnTo>
                <a:lnTo>
                  <a:pt x="1453134" y="86360"/>
                </a:lnTo>
                <a:lnTo>
                  <a:pt x="1676458" y="128312"/>
                </a:lnTo>
                <a:lnTo>
                  <a:pt x="1876550" y="196757"/>
                </a:lnTo>
                <a:lnTo>
                  <a:pt x="2049684" y="288160"/>
                </a:lnTo>
                <a:lnTo>
                  <a:pt x="2192131" y="398986"/>
                </a:lnTo>
                <a:lnTo>
                  <a:pt x="2300163" y="525702"/>
                </a:lnTo>
                <a:lnTo>
                  <a:pt x="2370052" y="664772"/>
                </a:lnTo>
                <a:lnTo>
                  <a:pt x="2398070" y="812661"/>
                </a:lnTo>
                <a:lnTo>
                  <a:pt x="2380488" y="965835"/>
                </a:lnTo>
                <a:lnTo>
                  <a:pt x="2337397" y="1076715"/>
                </a:lnTo>
                <a:lnTo>
                  <a:pt x="2270861" y="1180340"/>
                </a:lnTo>
                <a:lnTo>
                  <a:pt x="2182832" y="1275371"/>
                </a:lnTo>
                <a:lnTo>
                  <a:pt x="2075260" y="1360472"/>
                </a:lnTo>
                <a:lnTo>
                  <a:pt x="1950096" y="1434303"/>
                </a:lnTo>
                <a:lnTo>
                  <a:pt x="1809292" y="1495526"/>
                </a:lnTo>
                <a:lnTo>
                  <a:pt x="1654799" y="1542805"/>
                </a:lnTo>
                <a:lnTo>
                  <a:pt x="1488567" y="1574800"/>
                </a:lnTo>
                <a:lnTo>
                  <a:pt x="1279652" y="1981073"/>
                </a:lnTo>
                <a:close/>
              </a:path>
            </a:pathLst>
          </a:custGeom>
          <a:ln w="25908">
            <a:solidFill>
              <a:srgbClr val="00E4A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5048758" y="1972310"/>
            <a:ext cx="1549145" cy="4443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solidFill>
                  <a:srgbClr val="0000FF"/>
                </a:solidFill>
                <a:latin typeface="Tahoma"/>
                <a:cs typeface="Tahoma"/>
              </a:rPr>
              <a:t>Thank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5336794" y="2520645"/>
            <a:ext cx="972655" cy="4446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b="1" spc="10" dirty="0">
                <a:solidFill>
                  <a:srgbClr val="0000FF"/>
                </a:solidFill>
                <a:latin typeface="Tahoma"/>
                <a:cs typeface="Tahoma"/>
              </a:rPr>
              <a:t>you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626107" y="1019505"/>
            <a:ext cx="5784822" cy="4935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333399"/>
                </a:solidFill>
                <a:latin typeface="Tahoma"/>
                <a:cs typeface="Tahoma"/>
              </a:rPr>
              <a:t>Keys to Managing People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21968" y="2553919"/>
            <a:ext cx="8153848" cy="3335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700" spc="10" dirty="0">
                <a:latin typeface="Tahoma"/>
                <a:cs typeface="Tahoma"/>
              </a:rPr>
              <a:t>Important areas related to project human resource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464818" y="3336290"/>
            <a:ext cx="3259607" cy="3332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Tahoma"/>
                <a:cs typeface="Tahoma"/>
              </a:rPr>
              <a:t>management include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579118" y="4164203"/>
            <a:ext cx="1774850" cy="2962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Motivation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579118" y="4931994"/>
            <a:ext cx="3152667" cy="2965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Influence and Power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579118" y="5700674"/>
            <a:ext cx="2134819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Effectiveness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1719560" y="6413271"/>
            <a:ext cx="118931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10" b="1" spc="10" dirty="0">
                <a:latin typeface="Arial Black"/>
                <a:cs typeface="Arial Black"/>
              </a:rPr>
              <a:t>4</a:t>
            </a:r>
            <a:endParaRPr sz="1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626107" y="1019505"/>
            <a:ext cx="2476525" cy="4935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333399"/>
                </a:solidFill>
                <a:latin typeface="Tahoma"/>
                <a:cs typeface="Tahoma"/>
              </a:rPr>
              <a:t>Motivation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26107" y="2168601"/>
            <a:ext cx="8991747" cy="2965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400" b="1" spc="10" dirty="0">
                <a:solidFill>
                  <a:srgbClr val="333399"/>
                </a:solidFill>
                <a:latin typeface="Tahoma"/>
                <a:cs typeface="Tahoma"/>
              </a:rPr>
              <a:t>Abraham Maslow </a:t>
            </a:r>
            <a:r>
              <a:rPr sz="2400" spc="10" dirty="0">
                <a:latin typeface="Tahoma"/>
                <a:cs typeface="Tahoma"/>
              </a:rPr>
              <a:t>developed a hierarchy of needs to illustrate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969262" y="2900807"/>
            <a:ext cx="8546290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his theory that people’s behaviors are guided by a sequence of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969262" y="3632581"/>
            <a:ext cx="890625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needs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626107" y="4437253"/>
            <a:ext cx="9048544" cy="2962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400" spc="10" dirty="0">
                <a:latin typeface="Tahoma"/>
                <a:cs typeface="Tahoma"/>
              </a:rPr>
              <a:t>Maslow argued that human beings possess unique qualities that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969262" y="5169154"/>
            <a:ext cx="8234172" cy="2962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enable them to make independent choices, thus giving them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969262" y="5900318"/>
            <a:ext cx="3135256" cy="2965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Tahoma"/>
                <a:cs typeface="Tahoma"/>
              </a:rPr>
              <a:t>control of their destiny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1719560" y="6413271"/>
            <a:ext cx="118931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10" b="1" spc="10" dirty="0">
                <a:latin typeface="Arial Black"/>
                <a:cs typeface="Arial Black"/>
              </a:rPr>
              <a:t>5</a:t>
            </a:r>
            <a:endParaRPr sz="1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3060192" y="966216"/>
            <a:ext cx="5754399" cy="43254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500" spc="10" dirty="0">
                <a:solidFill>
                  <a:srgbClr val="333399"/>
                </a:solidFill>
                <a:latin typeface="Tahoma"/>
                <a:cs typeface="Tahoma"/>
              </a:rPr>
              <a:t>Maslow’s Hierarchy of Needs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719560" y="6413271"/>
            <a:ext cx="118931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10" b="1" spc="10" dirty="0">
                <a:latin typeface="Arial Black"/>
                <a:cs typeface="Arial Black"/>
              </a:rPr>
              <a:t>6</a:t>
            </a:r>
            <a:endParaRPr sz="1300">
              <a:latin typeface="Arial Black"/>
              <a:cs typeface="Arial Black"/>
            </a:endParaRPr>
          </a:p>
        </p:txBody>
      </p:sp>
      <p:pic>
        <p:nvPicPr>
          <p:cNvPr id="2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320" y="1632234"/>
            <a:ext cx="8476488" cy="5323332"/>
          </a:xfrm>
          <a:prstGeom prst="rect">
            <a:avLst/>
          </a:prstGeom>
        </p:spPr>
      </p:pic>
      <p:pic>
        <p:nvPicPr>
          <p:cNvPr id="2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44" y="1824226"/>
            <a:ext cx="8106156" cy="4953000"/>
          </a:xfrm>
          <a:prstGeom prst="rect">
            <a:avLst/>
          </a:prstGeom>
        </p:spPr>
      </p:pic>
      <p:pic>
        <p:nvPicPr>
          <p:cNvPr id="2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948" y="2022348"/>
            <a:ext cx="1732026" cy="23980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3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2" name="object 29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2025396" y="1135634"/>
            <a:ext cx="8106829" cy="3955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solidFill>
                  <a:srgbClr val="333399"/>
                </a:solidFill>
                <a:latin typeface="Tahoma"/>
                <a:cs typeface="Tahoma"/>
              </a:rPr>
              <a:t>Herzberg’s Motivational and Hygiene Factors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44168" y="1987245"/>
            <a:ext cx="9163065" cy="3217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2600" spc="10" dirty="0">
                <a:latin typeface="Tahoma"/>
                <a:cs typeface="Tahoma"/>
              </a:rPr>
              <a:t>Frederick Herzberg wrote several famous books and articles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87068" y="2483231"/>
            <a:ext cx="7733938" cy="32144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Tahoma"/>
                <a:cs typeface="Tahoma"/>
              </a:rPr>
              <a:t>about worker motivation.  He distinguished between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801368" y="3057778"/>
            <a:ext cx="9077057" cy="32144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600" b="1" spc="10" dirty="0">
                <a:latin typeface="Tahoma"/>
                <a:cs typeface="Tahoma"/>
              </a:rPr>
              <a:t>Motivational factors: </a:t>
            </a:r>
            <a:r>
              <a:rPr sz="2600" spc="10" dirty="0">
                <a:latin typeface="Tahoma"/>
                <a:cs typeface="Tahoma"/>
              </a:rPr>
              <a:t>achievement, recognition, the work</a:t>
            </a:r>
            <a:endParaRPr sz="2600" dirty="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087879" y="3553333"/>
            <a:ext cx="7957166" cy="32144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Tahoma"/>
                <a:cs typeface="Tahoma"/>
              </a:rPr>
              <a:t>itself, responsibility, advancement, and growth, which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87879" y="4048633"/>
            <a:ext cx="3576937" cy="32144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0000FF"/>
                </a:solidFill>
                <a:latin typeface="Tahoma"/>
                <a:cs typeface="Tahoma"/>
              </a:rPr>
              <a:t>produce job satisfaction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801368" y="4622876"/>
            <a:ext cx="8936693" cy="3217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600" b="1" spc="10" dirty="0">
                <a:latin typeface="Tahoma"/>
                <a:cs typeface="Tahoma"/>
              </a:rPr>
              <a:t>Hygiene factors: </a:t>
            </a:r>
            <a:r>
              <a:rPr sz="2600" spc="10" dirty="0">
                <a:solidFill>
                  <a:srgbClr val="0000FF"/>
                </a:solidFill>
                <a:latin typeface="Tahoma"/>
                <a:cs typeface="Tahoma"/>
              </a:rPr>
              <a:t>cause dissatisfaction if not present, but</a:t>
            </a:r>
            <a:endParaRPr sz="2600" dirty="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087879" y="5118862"/>
            <a:ext cx="8195150" cy="32144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0000FF"/>
                </a:solidFill>
                <a:latin typeface="Tahoma"/>
                <a:cs typeface="Tahoma"/>
              </a:rPr>
              <a:t>do not motivate workers to do more</a:t>
            </a:r>
            <a:r>
              <a:rPr sz="2600" spc="10" dirty="0">
                <a:latin typeface="Tahoma"/>
                <a:cs typeface="Tahoma"/>
              </a:rPr>
              <a:t>.  Examples include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087879" y="5614111"/>
            <a:ext cx="8977400" cy="32144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Tahoma"/>
                <a:cs typeface="Tahoma"/>
              </a:rPr>
              <a:t>larger salaries, more supervision, and a more attractive work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087879" y="6109716"/>
            <a:ext cx="1932327" cy="32144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Tahoma"/>
                <a:cs typeface="Tahoma"/>
              </a:rPr>
              <a:t>environment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1719560" y="6413271"/>
            <a:ext cx="118931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10" b="1" spc="10" dirty="0">
                <a:latin typeface="Arial Black"/>
                <a:cs typeface="Arial Black"/>
              </a:rPr>
              <a:t>7</a:t>
            </a:r>
            <a:endParaRPr sz="1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30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3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2" name="object 33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2377694" y="1114933"/>
            <a:ext cx="6259914" cy="493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333399"/>
                </a:solidFill>
                <a:latin typeface="Tahoma"/>
                <a:cs typeface="Tahoma"/>
              </a:rPr>
              <a:t>McGregor’s Theory X and Y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05586" y="2239543"/>
            <a:ext cx="190042" cy="863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48486" y="2122043"/>
            <a:ext cx="10253872" cy="247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Tahoma"/>
                <a:cs typeface="Tahoma"/>
              </a:rPr>
              <a:t>Douglas McGregor popularized the human relations approach to management in the 1960s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05586" y="2818663"/>
            <a:ext cx="190042" cy="863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48486" y="2701163"/>
            <a:ext cx="1204332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Tahoma"/>
                <a:cs typeface="Tahoma"/>
              </a:rPr>
              <a:t>Theory X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277745" y="2701163"/>
            <a:ext cx="8511769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: assumes workers dislike and avoid work, so managers must use coercion,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148486" y="3219576"/>
            <a:ext cx="7983406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threats and various control schemes to get workers to meet objectives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05586" y="3916197"/>
            <a:ext cx="190042" cy="863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148486" y="3798696"/>
            <a:ext cx="1200514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Tahoma"/>
                <a:cs typeface="Tahoma"/>
              </a:rPr>
              <a:t>Theory 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274697" y="3798696"/>
            <a:ext cx="8584810" cy="2473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: assumes individuals consider work as natural as play or rest and enjoy the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148486" y="4317238"/>
            <a:ext cx="5721057" cy="247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satisfaction of esteem and self-actualization needs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805586" y="5013858"/>
            <a:ext cx="190042" cy="863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148486" y="4896358"/>
            <a:ext cx="1188552" cy="247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Tahoma"/>
                <a:cs typeface="Tahoma"/>
              </a:rPr>
              <a:t>Theory Z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262505" y="4896358"/>
            <a:ext cx="3662879" cy="247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:  introduced in 1981 by William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925312" y="4896358"/>
            <a:ext cx="718476" cy="247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Ouchi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6643116" y="4896358"/>
            <a:ext cx="4812236" cy="247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and is based on the Japanese approach to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148486" y="5414162"/>
            <a:ext cx="9793479" cy="2476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motivating workers, emphasizing trust, quality, collective decision making, and cultural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148486" y="5932932"/>
            <a:ext cx="787702" cy="2473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values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1719560" y="6413271"/>
            <a:ext cx="118931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10" b="1" spc="10" dirty="0">
                <a:latin typeface="Arial Black"/>
                <a:cs typeface="Arial Black"/>
              </a:rPr>
              <a:t>8</a:t>
            </a:r>
            <a:endParaRPr sz="1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6260" y="1098804"/>
            <a:ext cx="585216" cy="473964"/>
          </a:xfrm>
          <a:custGeom>
            <a:avLst/>
            <a:gdLst/>
            <a:ahLst/>
            <a:cxnLst/>
            <a:rect l="l" t="t" r="r" b="b"/>
            <a:pathLst>
              <a:path w="585216" h="473964">
                <a:moveTo>
                  <a:pt x="0" y="473964"/>
                </a:moveTo>
                <a:lnTo>
                  <a:pt x="585216" y="473964"/>
                </a:lnTo>
                <a:lnTo>
                  <a:pt x="585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98804"/>
            <a:ext cx="438912" cy="473964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722376" y="1520951"/>
            <a:ext cx="562356" cy="473965"/>
          </a:xfrm>
          <a:custGeom>
            <a:avLst/>
            <a:gdLst/>
            <a:ahLst/>
            <a:cxnLst/>
            <a:rect l="l" t="t" r="r" b="b"/>
            <a:pathLst>
              <a:path w="562356" h="473965">
                <a:moveTo>
                  <a:pt x="0" y="473965"/>
                </a:moveTo>
                <a:lnTo>
                  <a:pt x="562356" y="473965"/>
                </a:lnTo>
                <a:lnTo>
                  <a:pt x="562356" y="1"/>
                </a:lnTo>
                <a:lnTo>
                  <a:pt x="0" y="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" y="1520951"/>
            <a:ext cx="490728" cy="473964"/>
          </a:xfrm>
          <a:prstGeom prst="rect">
            <a:avLst/>
          </a:prstGeom>
        </p:spPr>
      </p:pic>
      <p:pic>
        <p:nvPicPr>
          <p:cNvPr id="3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" y="1447800"/>
            <a:ext cx="746759" cy="422148"/>
          </a:xfrm>
          <a:prstGeom prst="rect">
            <a:avLst/>
          </a:prstGeom>
        </p:spPr>
      </p:pic>
      <p:sp>
        <p:nvSpPr>
          <p:cNvPr id="2" name="object 37"/>
          <p:cNvSpPr/>
          <p:nvPr/>
        </p:nvSpPr>
        <p:spPr>
          <a:xfrm>
            <a:off x="1016508" y="990600"/>
            <a:ext cx="41148" cy="1053084"/>
          </a:xfrm>
          <a:custGeom>
            <a:avLst/>
            <a:gdLst/>
            <a:ahLst/>
            <a:cxnLst/>
            <a:rect l="l" t="t" r="r" b="b"/>
            <a:pathLst>
              <a:path w="41148" h="1053084">
                <a:moveTo>
                  <a:pt x="0" y="1053084"/>
                </a:moveTo>
                <a:lnTo>
                  <a:pt x="41148" y="1053084"/>
                </a:lnTo>
                <a:lnTo>
                  <a:pt x="41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2" y="1781556"/>
            <a:ext cx="10968228" cy="32004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626107" y="1078941"/>
            <a:ext cx="9449759" cy="4446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333399"/>
                </a:solidFill>
                <a:latin typeface="Tahoma"/>
                <a:cs typeface="Tahoma"/>
              </a:rPr>
              <a:t>Ways to Influence that Help and Hurt Projects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13841" y="2100707"/>
            <a:ext cx="9188266" cy="3955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3200" spc="10" dirty="0">
                <a:latin typeface="Tahoma"/>
                <a:cs typeface="Tahoma"/>
              </a:rPr>
              <a:t>Projects are more likely to succeed when project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56741" y="2588082"/>
            <a:ext cx="4514362" cy="3958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ahoma"/>
                <a:cs typeface="Tahoma"/>
              </a:rPr>
              <a:t>managers influence with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71041" y="3163189"/>
            <a:ext cx="1816983" cy="3451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800" spc="10" dirty="0">
                <a:latin typeface="Tahoma"/>
                <a:cs typeface="Tahoma"/>
              </a:rPr>
              <a:t>expertise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71041" y="3674948"/>
            <a:ext cx="2750859" cy="3454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800" spc="10" dirty="0">
                <a:latin typeface="Tahoma"/>
                <a:cs typeface="Tahoma"/>
              </a:rPr>
              <a:t>work challenge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13841" y="4198366"/>
            <a:ext cx="8281268" cy="3955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3333CC"/>
                </a:solidFill>
                <a:latin typeface="Wingdings"/>
                <a:cs typeface="Wingdings"/>
              </a:rPr>
              <a:t>◼</a:t>
            </a:r>
            <a:r>
              <a:rPr sz="3200" spc="10" dirty="0">
                <a:latin typeface="Tahoma"/>
                <a:cs typeface="Tahoma"/>
              </a:rPr>
              <a:t>Projects are more likely to fail when project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56741" y="4686046"/>
            <a:ext cx="5326019" cy="3955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Tahoma"/>
                <a:cs typeface="Tahoma"/>
              </a:rPr>
              <a:t>managers rely too heavily on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171041" y="5260848"/>
            <a:ext cx="1796388" cy="3451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800" spc="10" dirty="0">
                <a:latin typeface="Tahoma"/>
                <a:cs typeface="Tahoma"/>
              </a:rPr>
              <a:t>authority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171041" y="5772912"/>
            <a:ext cx="1451239" cy="3451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800" spc="10" dirty="0">
                <a:latin typeface="Tahoma"/>
                <a:cs typeface="Tahoma"/>
              </a:rPr>
              <a:t>money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171041" y="6284671"/>
            <a:ext cx="1543220" cy="3454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50" spc="10" dirty="0">
                <a:solidFill>
                  <a:srgbClr val="FF0000"/>
                </a:solidFill>
                <a:latin typeface="Wingdings"/>
                <a:cs typeface="Wingdings"/>
              </a:rPr>
              <a:t>◼</a:t>
            </a:r>
            <a:r>
              <a:rPr sz="2800" spc="10" dirty="0">
                <a:latin typeface="Tahoma"/>
                <a:cs typeface="Tahoma"/>
              </a:rPr>
              <a:t>penalty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1719560" y="6413271"/>
            <a:ext cx="118931" cy="1655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10" b="1" spc="10" dirty="0">
                <a:latin typeface="Arial Black"/>
                <a:cs typeface="Arial Black"/>
              </a:rPr>
              <a:t>9</a:t>
            </a:r>
            <a:endParaRPr sz="1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1642</Words>
  <Application>Microsoft Office PowerPoint</Application>
  <PresentationFormat>Widescreen</PresentationFormat>
  <Paragraphs>319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Arial Black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etseye dese</cp:lastModifiedBy>
  <cp:revision>2</cp:revision>
  <dcterms:created xsi:type="dcterms:W3CDTF">2024-04-15T06:54:48Z</dcterms:created>
  <dcterms:modified xsi:type="dcterms:W3CDTF">2024-11-26T13:41:12Z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2024-04-15T00:00:00Z</vt:filetime>
  </property>
  <property fmtid="{D5CDD505-2E9C-101B-9397-08002B2CF9AE}" pid="3" name="LastSaved">
    <vt:filetime>2024-04-15T00:00:00Z</vt:filetime>
  </property>
</Properties>
</file>