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8"/>
  </p:notesMasterIdLst>
  <p:sldIdLst>
    <p:sldId id="256" r:id="rId2"/>
    <p:sldId id="257" r:id="rId3"/>
    <p:sldId id="283" r:id="rId4"/>
    <p:sldId id="313" r:id="rId5"/>
    <p:sldId id="290" r:id="rId6"/>
    <p:sldId id="306" r:id="rId7"/>
    <p:sldId id="325" r:id="rId8"/>
    <p:sldId id="315" r:id="rId9"/>
    <p:sldId id="305" r:id="rId10"/>
    <p:sldId id="291" r:id="rId11"/>
    <p:sldId id="317" r:id="rId12"/>
    <p:sldId id="292" r:id="rId13"/>
    <p:sldId id="322" r:id="rId14"/>
    <p:sldId id="294" r:id="rId15"/>
    <p:sldId id="299" r:id="rId16"/>
    <p:sldId id="303" r:id="rId17"/>
    <p:sldId id="300" r:id="rId18"/>
    <p:sldId id="301" r:id="rId19"/>
    <p:sldId id="302" r:id="rId20"/>
    <p:sldId id="304" r:id="rId21"/>
    <p:sldId id="318" r:id="rId22"/>
    <p:sldId id="319" r:id="rId23"/>
    <p:sldId id="323" r:id="rId24"/>
    <p:sldId id="324" r:id="rId25"/>
    <p:sldId id="327" r:id="rId26"/>
    <p:sldId id="320"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897" autoAdjust="0"/>
    <p:restoredTop sz="91241" autoAdjust="0"/>
  </p:normalViewPr>
  <p:slideViewPr>
    <p:cSldViewPr>
      <p:cViewPr varScale="1">
        <p:scale>
          <a:sx n="64" d="100"/>
          <a:sy n="64" d="100"/>
        </p:scale>
        <p:origin x="1554" y="72"/>
      </p:cViewPr>
      <p:guideLst>
        <p:guide orient="horz" pos="2160"/>
        <p:guide pos="288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9F26B16-BD5F-4258-B538-B0734DD50C18}" type="datetimeFigureOut">
              <a:rPr lang="en-US" smtClean="0"/>
              <a:t>6/6/2024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6002461-088C-4AE7-BD87-2D23B8298F71}" type="slidenum">
              <a:rPr lang="en-US" smtClean="0"/>
              <a:t>‹#›</a:t>
            </a:fld>
            <a:endParaRPr lang="en-US"/>
          </a:p>
        </p:txBody>
      </p:sp>
    </p:spTree>
    <p:extLst>
      <p:ext uri="{BB962C8B-B14F-4D97-AF65-F5344CB8AC3E}">
        <p14:creationId xmlns:p14="http://schemas.microsoft.com/office/powerpoint/2010/main" val="13266038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6002461-088C-4AE7-BD87-2D23B8298F71}" type="slidenum">
              <a:rPr lang="en-US" smtClean="0"/>
              <a:t>12</a:t>
            </a:fld>
            <a:endParaRPr lang="en-US"/>
          </a:p>
        </p:txBody>
      </p:sp>
    </p:spTree>
    <p:extLst>
      <p:ext uri="{BB962C8B-B14F-4D97-AF65-F5344CB8AC3E}">
        <p14:creationId xmlns:p14="http://schemas.microsoft.com/office/powerpoint/2010/main" val="8347937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6002461-088C-4AE7-BD87-2D23B8298F71}" type="slidenum">
              <a:rPr lang="en-US" smtClean="0">
                <a:solidFill>
                  <a:prstClr val="black"/>
                </a:solidFill>
              </a:rPr>
              <a:pPr/>
              <a:t>13</a:t>
            </a:fld>
            <a:endParaRPr lang="en-US">
              <a:solidFill>
                <a:prstClr val="black"/>
              </a:solidFill>
            </a:endParaRPr>
          </a:p>
        </p:txBody>
      </p:sp>
    </p:spTree>
    <p:extLst>
      <p:ext uri="{BB962C8B-B14F-4D97-AF65-F5344CB8AC3E}">
        <p14:creationId xmlns:p14="http://schemas.microsoft.com/office/powerpoint/2010/main" val="2084075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172200" y="6191250"/>
            <a:ext cx="2476500" cy="476250"/>
          </a:xfrm>
          <a:prstGeom prst="rect">
            <a:avLst/>
          </a:prstGeom>
        </p:spPr>
        <p:txBody>
          <a:bodyPr/>
          <a:lstStyle/>
          <a:p>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581075D8-38E8-4B6D-BCF6-3EB5F81CC4F3}" type="slidenum">
              <a:rPr lang="en-US" smtClean="0"/>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b="1" dirty="0">
                <a:solidFill>
                  <a:srgbClr val="FFFFFF"/>
                </a:solidFill>
                <a:latin typeface="Times New Roman" pitchFamily="18" charset="0"/>
                <a:cs typeface="Times New Roman" pitchFamily="18" charset="0"/>
              </a:defRPr>
            </a:lvl1pPr>
          </a:lstStyle>
          <a:p>
            <a:r>
              <a:rPr kumimoji="0" lang="en-US" dirty="0" smtClean="0"/>
              <a:t>Click to edit Master title style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172200" y="6191250"/>
            <a:ext cx="2476500" cy="476250"/>
          </a:xfrm>
          <a:prstGeom prst="rect">
            <a:avLst/>
          </a:prstGeom>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1075D8-38E8-4B6D-BCF6-3EB5F81CC4F3}"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172200" y="6191250"/>
            <a:ext cx="2476500" cy="476250"/>
          </a:xfrm>
          <a:prstGeom prst="rect">
            <a:avLst/>
          </a:prstGeom>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1075D8-38E8-4B6D-BCF6-3EB5F81CC4F3}"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1075D8-38E8-4B6D-BCF6-3EB5F81CC4F3}" type="slidenum">
              <a:rPr lang="en-US" smtClean="0"/>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172200" y="6191250"/>
            <a:ext cx="2476500" cy="476250"/>
          </a:xfrm>
          <a:prstGeom prst="rect">
            <a:avLst/>
          </a:prstGeom>
        </p:spPr>
        <p:txBody>
          <a:bodyPr/>
          <a:lstStyle/>
          <a:p>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581075D8-38E8-4B6D-BCF6-3EB5F81CC4F3}"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Footer Placeholder 5"/>
          <p:cNvSpPr>
            <a:spLocks noGrp="1"/>
          </p:cNvSpPr>
          <p:nvPr>
            <p:ph type="ftr" sz="quarter" idx="11"/>
          </p:nvPr>
        </p:nvSpPr>
        <p:spPr>
          <a:xfrm>
            <a:off x="914400" y="6172200"/>
            <a:ext cx="5638800" cy="457200"/>
          </a:xfrm>
        </p:spPr>
        <p:txBody>
          <a:bodyPr/>
          <a:lstStyle/>
          <a:p>
            <a:endParaRPr lang="en-US" dirty="0"/>
          </a:p>
        </p:txBody>
      </p:sp>
      <p:sp>
        <p:nvSpPr>
          <p:cNvPr id="7" name="Slide Number Placeholder 6"/>
          <p:cNvSpPr>
            <a:spLocks noGrp="1"/>
          </p:cNvSpPr>
          <p:nvPr>
            <p:ph type="sldNum" sz="quarter" idx="12"/>
          </p:nvPr>
        </p:nvSpPr>
        <p:spPr/>
        <p:txBody>
          <a:bodyPr/>
          <a:lstStyle/>
          <a:p>
            <a:fld id="{581075D8-38E8-4B6D-BCF6-3EB5F81CC4F3}" type="slidenum">
              <a:rPr lang="en-US" smtClean="0"/>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a:xfrm>
            <a:off x="6172200" y="6191250"/>
            <a:ext cx="2476500" cy="476250"/>
          </a:xfrm>
          <a:prstGeom prst="rect">
            <a:avLst/>
          </a:prstGeom>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81075D8-38E8-4B6D-BCF6-3EB5F81CC4F3}" type="slidenum">
              <a:rPr lang="en-US" smtClean="0"/>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a:xfrm>
            <a:off x="6172200" y="6191250"/>
            <a:ext cx="2476500" cy="476250"/>
          </a:xfrm>
          <a:prstGeom prst="rect">
            <a:avLst/>
          </a:prstGeom>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81075D8-38E8-4B6D-BCF6-3EB5F81CC4F3}"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172200" y="6191250"/>
            <a:ext cx="2476500" cy="476250"/>
          </a:xfrm>
          <a:prstGeom prst="rect">
            <a:avLst/>
          </a:prstGeom>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81075D8-38E8-4B6D-BCF6-3EB5F81CC4F3}"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172200" y="6191250"/>
            <a:ext cx="2476500" cy="476250"/>
          </a:xfrm>
          <a:prstGeom prst="rect">
            <a:avLst/>
          </a:prstGeom>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1075D8-38E8-4B6D-BCF6-3EB5F81CC4F3}" type="slidenum">
              <a:rPr lang="en-US" smtClean="0"/>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172200" y="6191250"/>
            <a:ext cx="2476500" cy="476250"/>
          </a:xfrm>
          <a:prstGeom prst="rect">
            <a:avLst/>
          </a:prstGeom>
        </p:spPr>
        <p:txBody>
          <a:bodyPr/>
          <a:lstStyle/>
          <a:p>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581075D8-38E8-4B6D-BCF6-3EB5F81CC4F3}" type="slidenum">
              <a:rPr lang="en-US" smtClean="0"/>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715962"/>
          </a:xfrm>
          <a:prstGeom prst="rect">
            <a:avLst/>
          </a:prstGeom>
        </p:spPr>
        <p:txBody>
          <a:bodyPr bIns="91440" anchor="b" anchorCtr="0">
            <a:normAutofit/>
          </a:bodyPr>
          <a:lstStyle/>
          <a:p>
            <a:r>
              <a:rPr kumimoji="0" lang="en-US" dirty="0" smtClean="0"/>
              <a:t>Click to edit Master title style</a:t>
            </a:r>
            <a:endParaRPr kumimoji="0" lang="en-US" dirty="0"/>
          </a:p>
        </p:txBody>
      </p:sp>
      <p:sp>
        <p:nvSpPr>
          <p:cNvPr id="13" name="Text Placeholder 12"/>
          <p:cNvSpPr>
            <a:spLocks noGrp="1"/>
          </p:cNvSpPr>
          <p:nvPr>
            <p:ph type="body" idx="1"/>
          </p:nvPr>
        </p:nvSpPr>
        <p:spPr>
          <a:xfrm>
            <a:off x="685800" y="1066800"/>
            <a:ext cx="8001000" cy="4953000"/>
          </a:xfrm>
          <a:prstGeom prst="rect">
            <a:avLst/>
          </a:prstGeom>
        </p:spPr>
        <p:txBody>
          <a:bodyPr>
            <a:normAutofit/>
          </a:bodyPr>
          <a:lstStyle/>
          <a:p>
            <a:pPr lvl="0" eaLnBrk="1" latinLnBrk="0" hangingPunct="1"/>
            <a:r>
              <a:rPr kumimoji="0" lang="en-US" dirty="0" smtClean="0"/>
              <a:t>Click to edit Master text styles</a:t>
            </a:r>
          </a:p>
          <a:p>
            <a:pPr lvl="1" eaLnBrk="1" latinLnBrk="0" hangingPunct="1"/>
            <a:r>
              <a:rPr kumimoji="0" lang="en-US" dirty="0" smtClean="0"/>
              <a:t>Second level</a:t>
            </a:r>
          </a:p>
          <a:p>
            <a:pPr lvl="2" eaLnBrk="1" latinLnBrk="0" hangingPunct="1"/>
            <a:r>
              <a:rPr kumimoji="0" lang="en-US" dirty="0" smtClean="0"/>
              <a:t>Third level</a:t>
            </a:r>
          </a:p>
          <a:p>
            <a:pPr lvl="3" eaLnBrk="1" latinLnBrk="0" hangingPunct="1"/>
            <a:r>
              <a:rPr kumimoji="0" lang="en-US" dirty="0" smtClean="0"/>
              <a:t>Fourth level</a:t>
            </a:r>
          </a:p>
          <a:p>
            <a:pPr lvl="4" eaLnBrk="1" latinLnBrk="0" hangingPunct="1"/>
            <a:r>
              <a:rPr kumimoji="0" lang="en-US" dirty="0" smtClean="0"/>
              <a:t>Fifth level</a:t>
            </a:r>
            <a:endParaRPr kumimoji="0" lang="en-US" dirty="0"/>
          </a:p>
        </p:txBody>
      </p:sp>
      <p:sp>
        <p:nvSpPr>
          <p:cNvPr id="3" name="Footer Placeholder 2"/>
          <p:cNvSpPr>
            <a:spLocks noGrp="1"/>
          </p:cNvSpPr>
          <p:nvPr>
            <p:ph type="ftr" sz="quarter" idx="3"/>
          </p:nvPr>
        </p:nvSpPr>
        <p:spPr>
          <a:xfrm>
            <a:off x="914400" y="6172200"/>
            <a:ext cx="4876800" cy="457200"/>
          </a:xfrm>
          <a:prstGeom prst="rect">
            <a:avLst/>
          </a:prstGeom>
        </p:spPr>
        <p:txBody>
          <a:bodyPr anchor="ctr" anchorCtr="0"/>
          <a:lstStyle>
            <a:lvl1pPr eaLnBrk="1" latinLnBrk="0" hangingPunct="1">
              <a:defRPr kumimoji="0" sz="1400">
                <a:solidFill>
                  <a:schemeClr val="tx2"/>
                </a:solidFill>
                <a:latin typeface="Times New Roman" pitchFamily="18" charset="0"/>
                <a:cs typeface="Times New Roman" pitchFamily="18" charset="0"/>
              </a:defRPr>
            </a:lvl1pPr>
          </a:lstStyle>
          <a:p>
            <a:endParaRPr lang="en-US" dirty="0"/>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581075D8-38E8-4B6D-BCF6-3EB5F81CC4F3}"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rtl="0" eaLnBrk="1" latinLnBrk="0" hangingPunct="1">
        <a:spcBef>
          <a:spcPct val="0"/>
        </a:spcBef>
        <a:buNone/>
        <a:defRPr kumimoji="0" sz="3200" b="1" kern="1200">
          <a:solidFill>
            <a:schemeClr val="tx1"/>
          </a:solidFill>
          <a:latin typeface="Times New Roman" pitchFamily="18" charset="0"/>
          <a:ea typeface="+mj-ea"/>
          <a:cs typeface="Times New Roman" pitchFamily="18" charset="0"/>
        </a:defRPr>
      </a:lvl1pPr>
    </p:titleStyle>
    <p:bodyStyle>
      <a:lvl1pPr marL="274320" indent="-274320" algn="just" rtl="0" eaLnBrk="1" latinLnBrk="0" hangingPunct="1">
        <a:lnSpc>
          <a:spcPct val="150000"/>
        </a:lnSpc>
        <a:spcBef>
          <a:spcPts val="0"/>
        </a:spcBef>
        <a:buClr>
          <a:schemeClr val="accent1"/>
        </a:buClr>
        <a:buSzPct val="85000"/>
        <a:buFont typeface="Wingdings 2"/>
        <a:buChar char=""/>
        <a:defRPr kumimoji="0" sz="2400" b="1" kern="1200">
          <a:solidFill>
            <a:schemeClr val="tx1"/>
          </a:solidFill>
          <a:latin typeface="Times New Roman" pitchFamily="18" charset="0"/>
          <a:ea typeface="+mn-ea"/>
          <a:cs typeface="Times New Roman" pitchFamily="18" charset="0"/>
        </a:defRPr>
      </a:lvl1pPr>
      <a:lvl2pPr marL="548640" indent="-228600" algn="just" rtl="0" eaLnBrk="1" latinLnBrk="0" hangingPunct="1">
        <a:lnSpc>
          <a:spcPct val="150000"/>
        </a:lnSpc>
        <a:spcBef>
          <a:spcPts val="0"/>
        </a:spcBef>
        <a:buClr>
          <a:schemeClr val="accent2"/>
        </a:buClr>
        <a:buSzPct val="85000"/>
        <a:buFont typeface="Wingdings 2"/>
        <a:buChar char=""/>
        <a:defRPr kumimoji="0" sz="2400" kern="1200">
          <a:solidFill>
            <a:schemeClr val="tx1"/>
          </a:solidFill>
          <a:latin typeface="Times New Roman" pitchFamily="18" charset="0"/>
          <a:ea typeface="+mn-ea"/>
          <a:cs typeface="Times New Roman" pitchFamily="18" charset="0"/>
        </a:defRPr>
      </a:lvl2pPr>
      <a:lvl3pPr marL="822960" indent="-228600" algn="just" rtl="0" eaLnBrk="1" latinLnBrk="0" hangingPunct="1">
        <a:lnSpc>
          <a:spcPct val="150000"/>
        </a:lnSpc>
        <a:spcBef>
          <a:spcPts val="0"/>
        </a:spcBef>
        <a:buClr>
          <a:schemeClr val="accent1">
            <a:tint val="60000"/>
          </a:schemeClr>
        </a:buClr>
        <a:buSzPct val="85000"/>
        <a:buFont typeface="Wingdings 2"/>
        <a:buChar char=""/>
        <a:defRPr kumimoji="0" sz="2400" kern="1200">
          <a:solidFill>
            <a:schemeClr val="tx1"/>
          </a:solidFill>
          <a:latin typeface="Times New Roman" pitchFamily="18" charset="0"/>
          <a:ea typeface="+mn-ea"/>
          <a:cs typeface="Times New Roman" pitchFamily="18" charset="0"/>
        </a:defRPr>
      </a:lvl3pPr>
      <a:lvl4pPr marL="1097280" indent="-228600" algn="just" rtl="0" eaLnBrk="1" latinLnBrk="0" hangingPunct="1">
        <a:lnSpc>
          <a:spcPct val="150000"/>
        </a:lnSpc>
        <a:spcBef>
          <a:spcPts val="0"/>
        </a:spcBef>
        <a:buClr>
          <a:schemeClr val="accent3"/>
        </a:buClr>
        <a:buSzPct val="80000"/>
        <a:buFont typeface="Wingdings 2"/>
        <a:buChar char=""/>
        <a:defRPr kumimoji="0" sz="2400" kern="1200">
          <a:solidFill>
            <a:schemeClr val="tx1"/>
          </a:solidFill>
          <a:latin typeface="Times New Roman" pitchFamily="18" charset="0"/>
          <a:ea typeface="+mn-ea"/>
          <a:cs typeface="Times New Roman" pitchFamily="18" charset="0"/>
        </a:defRPr>
      </a:lvl4pPr>
      <a:lvl5pPr marL="1371600" indent="-228600" algn="just" rtl="0" eaLnBrk="1" latinLnBrk="0" hangingPunct="1">
        <a:lnSpc>
          <a:spcPct val="150000"/>
        </a:lnSpc>
        <a:spcBef>
          <a:spcPts val="0"/>
        </a:spcBef>
        <a:buClr>
          <a:schemeClr val="accent3"/>
        </a:buClr>
        <a:buFontTx/>
        <a:buChar char="o"/>
        <a:defRPr kumimoji="0" sz="2400" kern="1200">
          <a:solidFill>
            <a:schemeClr val="tx1"/>
          </a:solidFill>
          <a:latin typeface="Times New Roman" pitchFamily="18" charset="0"/>
          <a:ea typeface="+mn-ea"/>
          <a:cs typeface="Times New Roman" pitchFamily="18" charset="0"/>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295400" y="3200400"/>
            <a:ext cx="6858000" cy="2971800"/>
          </a:xfrm>
        </p:spPr>
        <p:txBody>
          <a:bodyPr>
            <a:normAutofit/>
          </a:bodyPr>
          <a:lstStyle/>
          <a:p>
            <a:pPr marL="515937" algn="just">
              <a:buClrTx/>
            </a:pPr>
            <a:endParaRPr lang="en-US" sz="2800" dirty="0" smtClean="0">
              <a:solidFill>
                <a:schemeClr val="tx1"/>
              </a:solidFill>
            </a:endParaRPr>
          </a:p>
          <a:p>
            <a:r>
              <a:rPr lang="en-US" sz="3600" dirty="0"/>
              <a:t>Architecture In The Life Cycle</a:t>
            </a:r>
          </a:p>
        </p:txBody>
      </p:sp>
      <p:sp>
        <p:nvSpPr>
          <p:cNvPr id="2" name="Title 1"/>
          <p:cNvSpPr>
            <a:spLocks noGrp="1"/>
          </p:cNvSpPr>
          <p:nvPr>
            <p:ph type="ctrTitle"/>
          </p:nvPr>
        </p:nvSpPr>
        <p:spPr/>
        <p:txBody>
          <a:bodyPr>
            <a:normAutofit/>
          </a:bodyPr>
          <a:lstStyle/>
          <a:p>
            <a:pPr lvl="0"/>
            <a:r>
              <a:rPr lang="en-US" sz="4000" dirty="0" smtClean="0"/>
              <a:t>Chapter Five</a:t>
            </a:r>
            <a:r>
              <a:rPr lang="en-US" dirty="0"/>
              <a:t/>
            </a:r>
            <a:br>
              <a:rPr lang="en-US" dirty="0"/>
            </a:br>
            <a:endParaRPr lang="en-US" dirty="0"/>
          </a:p>
        </p:txBody>
      </p:sp>
      <p:sp>
        <p:nvSpPr>
          <p:cNvPr id="5" name="Slide Number Placeholder 4"/>
          <p:cNvSpPr>
            <a:spLocks noGrp="1"/>
          </p:cNvSpPr>
          <p:nvPr>
            <p:ph type="sldNum" sz="quarter" idx="12"/>
          </p:nvPr>
        </p:nvSpPr>
        <p:spPr/>
        <p:txBody>
          <a:bodyPr/>
          <a:lstStyle/>
          <a:p>
            <a:fld id="{581075D8-38E8-4B6D-BCF6-3EB5F81CC4F3}" type="slidenum">
              <a:rPr lang="en-US" smtClean="0"/>
              <a:t>1</a:t>
            </a:fld>
            <a:endParaRPr lang="en-US"/>
          </a:p>
        </p:txBody>
      </p:sp>
    </p:spTree>
    <p:extLst>
      <p:ext uri="{BB962C8B-B14F-4D97-AF65-F5344CB8AC3E}">
        <p14:creationId xmlns:p14="http://schemas.microsoft.com/office/powerpoint/2010/main" val="11949578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Designing </a:t>
            </a:r>
            <a:r>
              <a:rPr lang="en-US" dirty="0"/>
              <a:t>and documentation</a:t>
            </a:r>
          </a:p>
        </p:txBody>
      </p:sp>
      <p:sp>
        <p:nvSpPr>
          <p:cNvPr id="3" name="Slide Number Placeholder 2"/>
          <p:cNvSpPr>
            <a:spLocks noGrp="1"/>
          </p:cNvSpPr>
          <p:nvPr>
            <p:ph type="sldNum" sz="quarter" idx="12"/>
          </p:nvPr>
        </p:nvSpPr>
        <p:spPr/>
        <p:txBody>
          <a:bodyPr/>
          <a:lstStyle/>
          <a:p>
            <a:fld id="{581075D8-38E8-4B6D-BCF6-3EB5F81CC4F3}" type="slidenum">
              <a:rPr lang="en-US" smtClean="0"/>
              <a:t>10</a:t>
            </a:fld>
            <a:endParaRPr lang="en-US"/>
          </a:p>
        </p:txBody>
      </p:sp>
      <p:sp>
        <p:nvSpPr>
          <p:cNvPr id="4" name="Content Placeholder 3"/>
          <p:cNvSpPr>
            <a:spLocks noGrp="1"/>
          </p:cNvSpPr>
          <p:nvPr>
            <p:ph sz="quarter" idx="1"/>
          </p:nvPr>
        </p:nvSpPr>
        <p:spPr>
          <a:xfrm>
            <a:off x="304800" y="914400"/>
            <a:ext cx="8382000" cy="5105400"/>
          </a:xfrm>
        </p:spPr>
        <p:txBody>
          <a:bodyPr>
            <a:normAutofit/>
          </a:bodyPr>
          <a:lstStyle/>
          <a:p>
            <a:r>
              <a:rPr lang="en-US" b="0" dirty="0" smtClean="0"/>
              <a:t>The </a:t>
            </a:r>
            <a:r>
              <a:rPr lang="en-US" b="0" dirty="0"/>
              <a:t>design phase of software development deals with transforming the customer requirements as described in the SRS documents into a form implementable using a programming language. </a:t>
            </a:r>
            <a:endParaRPr lang="en-US" b="0" dirty="0" smtClean="0"/>
          </a:p>
          <a:p>
            <a:r>
              <a:rPr lang="en-US" b="0" dirty="0" smtClean="0"/>
              <a:t>The </a:t>
            </a:r>
            <a:r>
              <a:rPr lang="en-US" b="0" dirty="0"/>
              <a:t>software design process can be divided into the following three levels of phases design</a:t>
            </a:r>
            <a:r>
              <a:rPr lang="en-US" b="0" dirty="0" smtClean="0"/>
              <a:t>:</a:t>
            </a:r>
          </a:p>
          <a:p>
            <a:pPr marL="1201738" indent="-179388">
              <a:buFont typeface="Wingdings" panose="05000000000000000000" pitchFamily="2" charset="2"/>
              <a:buChar char="Ø"/>
            </a:pPr>
            <a:r>
              <a:rPr lang="en-US" b="0" dirty="0" smtClean="0"/>
              <a:t>    </a:t>
            </a:r>
            <a:r>
              <a:rPr lang="en-US" b="0" dirty="0"/>
              <a:t>Interface Design</a:t>
            </a:r>
          </a:p>
          <a:p>
            <a:pPr marL="1201738" indent="-179388">
              <a:buFont typeface="Wingdings" panose="05000000000000000000" pitchFamily="2" charset="2"/>
              <a:buChar char="Ø"/>
            </a:pPr>
            <a:r>
              <a:rPr lang="en-US" b="0" dirty="0"/>
              <a:t>    Architectural Design</a:t>
            </a:r>
          </a:p>
          <a:p>
            <a:pPr marL="1201738" indent="-179388">
              <a:buFont typeface="Wingdings" panose="05000000000000000000" pitchFamily="2" charset="2"/>
              <a:buChar char="Ø"/>
            </a:pPr>
            <a:r>
              <a:rPr lang="en-US" b="0" dirty="0"/>
              <a:t>    Detailed Design</a:t>
            </a:r>
          </a:p>
          <a:p>
            <a:endParaRPr lang="en-US" b="0" dirty="0" smtClean="0"/>
          </a:p>
          <a:p>
            <a:endParaRPr lang="en-US" b="0" dirty="0" smtClean="0"/>
          </a:p>
          <a:p>
            <a:endParaRPr lang="en-US" b="0" dirty="0" smtClean="0"/>
          </a:p>
          <a:p>
            <a:endParaRPr lang="en-US" b="0" dirty="0" smtClean="0"/>
          </a:p>
          <a:p>
            <a:endParaRPr lang="en-US" b="0" dirty="0" smtClean="0"/>
          </a:p>
          <a:p>
            <a:endParaRPr lang="en-US" b="0" dirty="0" smtClean="0"/>
          </a:p>
          <a:p>
            <a:endParaRPr lang="en-US" b="0" dirty="0" smtClean="0"/>
          </a:p>
          <a:p>
            <a:endParaRPr lang="en-US" b="0" dirty="0"/>
          </a:p>
        </p:txBody>
      </p:sp>
    </p:spTree>
    <p:extLst>
      <p:ext uri="{BB962C8B-B14F-4D97-AF65-F5344CB8AC3E}">
        <p14:creationId xmlns:p14="http://schemas.microsoft.com/office/powerpoint/2010/main" val="146100951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Slide Number Placeholder 2"/>
          <p:cNvSpPr>
            <a:spLocks noGrp="1"/>
          </p:cNvSpPr>
          <p:nvPr>
            <p:ph type="sldNum" sz="quarter" idx="12"/>
          </p:nvPr>
        </p:nvSpPr>
        <p:spPr/>
        <p:txBody>
          <a:bodyPr/>
          <a:lstStyle/>
          <a:p>
            <a:fld id="{581075D8-38E8-4B6D-BCF6-3EB5F81CC4F3}" type="slidenum">
              <a:rPr lang="en-US" smtClean="0"/>
              <a:t>11</a:t>
            </a:fld>
            <a:endParaRPr lang="en-US"/>
          </a:p>
        </p:txBody>
      </p:sp>
      <p:sp>
        <p:nvSpPr>
          <p:cNvPr id="4" name="Content Placeholder 3"/>
          <p:cNvSpPr>
            <a:spLocks noGrp="1"/>
          </p:cNvSpPr>
          <p:nvPr>
            <p:ph sz="quarter" idx="1"/>
          </p:nvPr>
        </p:nvSpPr>
        <p:spPr>
          <a:xfrm>
            <a:off x="304800" y="1447800"/>
            <a:ext cx="8382000" cy="4762500"/>
          </a:xfrm>
        </p:spPr>
        <p:txBody>
          <a:bodyPr>
            <a:normAutofit/>
          </a:bodyPr>
          <a:lstStyle/>
          <a:p>
            <a:r>
              <a:rPr lang="en-US" b="0" dirty="0" smtClean="0"/>
              <a:t>Software </a:t>
            </a:r>
            <a:r>
              <a:rPr lang="en-US" b="0" dirty="0"/>
              <a:t>Design Document is a written document that provides </a:t>
            </a:r>
            <a:r>
              <a:rPr lang="en-US" b="0" dirty="0">
                <a:solidFill>
                  <a:srgbClr val="FF0000"/>
                </a:solidFill>
              </a:rPr>
              <a:t>a description of a software product </a:t>
            </a:r>
            <a:r>
              <a:rPr lang="en-US" b="0" dirty="0"/>
              <a:t>in terms of architecture of software with various components with specified functionality</a:t>
            </a:r>
            <a:r>
              <a:rPr lang="en-US" b="0" dirty="0" smtClean="0"/>
              <a:t>.</a:t>
            </a:r>
          </a:p>
          <a:p>
            <a:r>
              <a:rPr lang="en-US" b="0" dirty="0"/>
              <a:t>These design documents are written by </a:t>
            </a:r>
            <a:r>
              <a:rPr lang="en-US" b="0" dirty="0">
                <a:solidFill>
                  <a:srgbClr val="FF0000"/>
                </a:solidFill>
              </a:rPr>
              <a:t>software engineers/designers or project managers </a:t>
            </a:r>
            <a:r>
              <a:rPr lang="en-US" b="0" dirty="0"/>
              <a:t>and further passed to the </a:t>
            </a:r>
            <a:r>
              <a:rPr lang="en-US" b="0" dirty="0">
                <a:solidFill>
                  <a:srgbClr val="FF0000"/>
                </a:solidFill>
              </a:rPr>
              <a:t>software development team </a:t>
            </a:r>
            <a:r>
              <a:rPr lang="en-US" b="0" dirty="0"/>
              <a:t>to give them an overview of what needs to be built and how.</a:t>
            </a:r>
            <a:endParaRPr lang="en-US" b="0" dirty="0" smtClean="0"/>
          </a:p>
          <a:p>
            <a:endParaRPr lang="en-US" b="0" dirty="0" smtClean="0"/>
          </a:p>
          <a:p>
            <a:endParaRPr lang="en-US" b="0" dirty="0" smtClean="0"/>
          </a:p>
          <a:p>
            <a:endParaRPr lang="en-US" b="0" dirty="0" smtClean="0"/>
          </a:p>
          <a:p>
            <a:endParaRPr lang="en-US" b="0" dirty="0" smtClean="0"/>
          </a:p>
          <a:p>
            <a:endParaRPr lang="en-US" b="0" dirty="0" smtClean="0"/>
          </a:p>
          <a:p>
            <a:endParaRPr lang="en-US" b="0" dirty="0"/>
          </a:p>
        </p:txBody>
      </p:sp>
    </p:spTree>
    <p:extLst>
      <p:ext uri="{BB962C8B-B14F-4D97-AF65-F5344CB8AC3E}">
        <p14:creationId xmlns:p14="http://schemas.microsoft.com/office/powerpoint/2010/main" val="50614717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581075D8-38E8-4B6D-BCF6-3EB5F81CC4F3}" type="slidenum">
              <a:rPr lang="en-US" smtClean="0"/>
              <a:t>12</a:t>
            </a:fld>
            <a:endParaRPr lang="en-US"/>
          </a:p>
        </p:txBody>
      </p:sp>
      <p:sp>
        <p:nvSpPr>
          <p:cNvPr id="4" name="Content Placeholder 3"/>
          <p:cNvSpPr>
            <a:spLocks noGrp="1"/>
          </p:cNvSpPr>
          <p:nvPr>
            <p:ph sz="quarter" idx="1"/>
          </p:nvPr>
        </p:nvSpPr>
        <p:spPr>
          <a:xfrm>
            <a:off x="457200" y="1143000"/>
            <a:ext cx="8229600" cy="5524500"/>
          </a:xfrm>
        </p:spPr>
        <p:txBody>
          <a:bodyPr>
            <a:normAutofit/>
          </a:bodyPr>
          <a:lstStyle/>
          <a:p>
            <a:pPr marL="0" indent="0">
              <a:buNone/>
            </a:pPr>
            <a:endParaRPr lang="en-US" b="0" dirty="0" smtClean="0"/>
          </a:p>
          <a:p>
            <a:endParaRPr lang="en-US" b="0" dirty="0"/>
          </a:p>
          <a:p>
            <a:endParaRPr lang="en-US" b="0" dirty="0" smtClean="0"/>
          </a:p>
          <a:p>
            <a:endParaRPr lang="en-US" b="0" dirty="0" smtClean="0"/>
          </a:p>
          <a:p>
            <a:endParaRPr lang="en-US" b="0" dirty="0" smtClean="0"/>
          </a:p>
          <a:p>
            <a:pPr lvl="1"/>
            <a:endParaRPr lang="en-US" b="0" dirty="0" smtClean="0"/>
          </a:p>
          <a:p>
            <a:endParaRPr lang="en-US" b="0" dirty="0" smtClean="0"/>
          </a:p>
          <a:p>
            <a:endParaRPr lang="en-US" b="0" dirty="0" smtClean="0"/>
          </a:p>
          <a:p>
            <a:endParaRPr lang="en-US" b="0" dirty="0" smtClean="0"/>
          </a:p>
          <a:p>
            <a:endParaRPr lang="en-US" b="0" dirty="0" smtClean="0"/>
          </a:p>
          <a:p>
            <a:endParaRPr lang="en-US" b="0" dirty="0" smtClean="0"/>
          </a:p>
          <a:p>
            <a:endParaRPr lang="en-US" b="0" dirty="0" smtClean="0"/>
          </a:p>
          <a:p>
            <a:endParaRPr lang="en-US" b="0" dirty="0" smtClean="0"/>
          </a:p>
          <a:p>
            <a:endParaRPr lang="en-US" b="0" dirty="0" smtClean="0"/>
          </a:p>
          <a:p>
            <a:endParaRPr lang="en-US" b="0" dirty="0"/>
          </a:p>
        </p:txBody>
      </p:sp>
      <p:graphicFrame>
        <p:nvGraphicFramePr>
          <p:cNvPr id="5" name="Table 4"/>
          <p:cNvGraphicFramePr>
            <a:graphicFrameLocks noGrp="1"/>
          </p:cNvGraphicFramePr>
          <p:nvPr>
            <p:extLst>
              <p:ext uri="{D42A27DB-BD31-4B8C-83A1-F6EECF244321}">
                <p14:modId xmlns:p14="http://schemas.microsoft.com/office/powerpoint/2010/main" val="2734001480"/>
              </p:ext>
            </p:extLst>
          </p:nvPr>
        </p:nvGraphicFramePr>
        <p:xfrm>
          <a:off x="298704" y="381001"/>
          <a:ext cx="8388096" cy="6126479"/>
        </p:xfrm>
        <a:graphic>
          <a:graphicData uri="http://schemas.openxmlformats.org/drawingml/2006/table">
            <a:tbl>
              <a:tblPr firstRow="1" bandRow="1">
                <a:tableStyleId>{5C22544A-7EE6-4342-B048-85BDC9FD1C3A}</a:tableStyleId>
              </a:tblPr>
              <a:tblGrid>
                <a:gridCol w="691896"/>
                <a:gridCol w="2895600"/>
                <a:gridCol w="4800600"/>
              </a:tblGrid>
              <a:tr h="457199">
                <a:tc>
                  <a:txBody>
                    <a:bodyPr/>
                    <a:lstStyle/>
                    <a:p>
                      <a:r>
                        <a:rPr lang="en-US" dirty="0" err="1" smtClean="0"/>
                        <a:t>S.No</a:t>
                      </a:r>
                      <a:endParaRPr lang="en-US" dirty="0"/>
                    </a:p>
                  </a:txBody>
                  <a:tcPr/>
                </a:tc>
                <a:tc>
                  <a:txBody>
                    <a:bodyPr/>
                    <a:lstStyle/>
                    <a:p>
                      <a:r>
                        <a:rPr lang="en-US" dirty="0" smtClean="0"/>
                        <a:t>Software Design Document</a:t>
                      </a:r>
                      <a:endParaRPr lang="en-US" dirty="0"/>
                    </a:p>
                  </a:txBody>
                  <a:tcPr/>
                </a:tc>
                <a:tc>
                  <a:txBody>
                    <a:bodyPr/>
                    <a:lstStyle/>
                    <a:p>
                      <a:r>
                        <a:rPr lang="en-US" dirty="0" smtClean="0"/>
                        <a:t> Module, Subpart</a:t>
                      </a:r>
                      <a:endParaRPr lang="en-US" dirty="0"/>
                    </a:p>
                  </a:txBody>
                  <a:tcPr/>
                </a:tc>
              </a:tr>
              <a:tr h="370840">
                <a:tc>
                  <a:txBody>
                    <a:bodyPr/>
                    <a:lstStyle/>
                    <a:p>
                      <a:r>
                        <a:rPr lang="en-US" dirty="0" smtClean="0"/>
                        <a:t>01</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Reference Documents</a:t>
                      </a:r>
                    </a:p>
                    <a:p>
                      <a:endParaRPr lang="en-US" dirty="0"/>
                    </a:p>
                  </a:txBody>
                  <a:tcPr/>
                </a:tc>
                <a:tc>
                  <a:txBody>
                    <a:bodyPr/>
                    <a:lstStyle/>
                    <a:p>
                      <a:r>
                        <a:rPr lang="en-US" dirty="0" smtClean="0"/>
                        <a:t> 1. Existing software documentation</a:t>
                      </a:r>
                    </a:p>
                    <a:p>
                      <a:r>
                        <a:rPr lang="en-US" dirty="0" smtClean="0"/>
                        <a:t> 2.   System Documentation </a:t>
                      </a:r>
                    </a:p>
                    <a:p>
                      <a:r>
                        <a:rPr lang="en-US" dirty="0" smtClean="0"/>
                        <a:t> 3. Vendor(hardware or software) documents</a:t>
                      </a:r>
                    </a:p>
                    <a:p>
                      <a:r>
                        <a:rPr lang="en-US" dirty="0" smtClean="0"/>
                        <a:t> 4.  Technical reference</a:t>
                      </a:r>
                    </a:p>
                  </a:txBody>
                  <a:tcPr/>
                </a:tc>
              </a:tr>
              <a:tr h="370840">
                <a:tc>
                  <a:txBody>
                    <a:bodyPr/>
                    <a:lstStyle/>
                    <a:p>
                      <a:r>
                        <a:rPr lang="en-US" dirty="0" smtClean="0"/>
                        <a:t>02</a:t>
                      </a:r>
                      <a:endParaRPr lang="en-US" dirty="0"/>
                    </a:p>
                  </a:txBody>
                  <a:tcPr/>
                </a:tc>
                <a:tc>
                  <a:txBody>
                    <a:bodyPr/>
                    <a:lstStyle/>
                    <a:p>
                      <a:r>
                        <a:rPr lang="en-US" dirty="0" smtClean="0"/>
                        <a:t>Modules for each module </a:t>
                      </a:r>
                      <a:endParaRPr lang="en-US" dirty="0"/>
                    </a:p>
                  </a:txBody>
                  <a:tcPr/>
                </a:tc>
                <a:tc>
                  <a:txBody>
                    <a:bodyPr/>
                    <a:lstStyle/>
                    <a:p>
                      <a:r>
                        <a:rPr lang="en-US" dirty="0" smtClean="0"/>
                        <a:t>    1.  Processing narrative</a:t>
                      </a:r>
                    </a:p>
                    <a:p>
                      <a:r>
                        <a:rPr lang="en-US" dirty="0" smtClean="0"/>
                        <a:t>     2. Interface description </a:t>
                      </a:r>
                    </a:p>
                    <a:p>
                      <a:r>
                        <a:rPr lang="en-US" dirty="0" smtClean="0"/>
                        <a:t>    3.  Design language(or other) description</a:t>
                      </a:r>
                    </a:p>
                    <a:p>
                      <a:r>
                        <a:rPr lang="en-US" dirty="0" smtClean="0"/>
                        <a:t>     4. Modules used</a:t>
                      </a:r>
                    </a:p>
                  </a:txBody>
                  <a:tcPr/>
                </a:tc>
              </a:tr>
              <a:tr h="370840">
                <a:tc>
                  <a:txBody>
                    <a:bodyPr/>
                    <a:lstStyle/>
                    <a:p>
                      <a:r>
                        <a:rPr lang="en-US" dirty="0" smtClean="0"/>
                        <a:t>03 </a:t>
                      </a:r>
                      <a:endParaRPr lang="en-US" dirty="0"/>
                    </a:p>
                  </a:txBody>
                  <a:tcPr/>
                </a:tc>
                <a:tc>
                  <a:txBody>
                    <a:bodyPr/>
                    <a:lstStyle/>
                    <a:p>
                      <a:r>
                        <a:rPr lang="en-US" dirty="0" smtClean="0"/>
                        <a:t>Scope</a:t>
                      </a:r>
                      <a:endParaRPr lang="en-US" dirty="0"/>
                    </a:p>
                  </a:txBody>
                  <a:tcPr/>
                </a:tc>
                <a:tc>
                  <a:txBody>
                    <a:bodyPr/>
                    <a:lstStyle/>
                    <a:p>
                      <a:r>
                        <a:rPr lang="en-US" dirty="0" smtClean="0"/>
                        <a:t> 1.     System objective </a:t>
                      </a:r>
                    </a:p>
                    <a:p>
                      <a:r>
                        <a:rPr lang="en-US" dirty="0" smtClean="0"/>
                        <a:t> 2.   Hardware, software and human interfaces</a:t>
                      </a:r>
                    </a:p>
                    <a:p>
                      <a:r>
                        <a:rPr lang="en-US" dirty="0" smtClean="0"/>
                        <a:t> 3.    Major software functions</a:t>
                      </a:r>
                    </a:p>
                    <a:p>
                      <a:r>
                        <a:rPr lang="en-US" dirty="0" smtClean="0"/>
                        <a:t> 4.   Externally defined database</a:t>
                      </a:r>
                    </a:p>
                    <a:p>
                      <a:r>
                        <a:rPr lang="en-US" dirty="0" smtClean="0"/>
                        <a:t> 5.    Major design constraints, limitations</a:t>
                      </a:r>
                    </a:p>
                  </a:txBody>
                  <a:tcPr/>
                </a:tc>
              </a:tr>
              <a:tr h="370840">
                <a:tc>
                  <a:txBody>
                    <a:bodyPr/>
                    <a:lstStyle/>
                    <a:p>
                      <a:r>
                        <a:rPr lang="en-US" dirty="0" smtClean="0"/>
                        <a:t>04</a:t>
                      </a:r>
                      <a:endParaRPr lang="en-US" dirty="0"/>
                    </a:p>
                  </a:txBody>
                  <a:tcPr/>
                </a:tc>
                <a:tc>
                  <a:txBody>
                    <a:bodyPr/>
                    <a:lstStyle/>
                    <a:p>
                      <a:r>
                        <a:rPr lang="en-US" dirty="0" smtClean="0"/>
                        <a:t>Design Description</a:t>
                      </a:r>
                      <a:endParaRPr lang="en-US" dirty="0"/>
                    </a:p>
                  </a:txBody>
                  <a:tcPr/>
                </a:tc>
                <a:tc>
                  <a:txBody>
                    <a:bodyPr/>
                    <a:lstStyle/>
                    <a:p>
                      <a:r>
                        <a:rPr lang="en-US" dirty="0" smtClean="0"/>
                        <a:t>1. Data description</a:t>
                      </a:r>
                    </a:p>
                    <a:p>
                      <a:r>
                        <a:rPr lang="en-US" dirty="0" smtClean="0"/>
                        <a:t>2. Derived program structure</a:t>
                      </a:r>
                    </a:p>
                    <a:p>
                      <a:r>
                        <a:rPr lang="en-US" dirty="0" smtClean="0"/>
                        <a:t>3. Interface within structure</a:t>
                      </a:r>
                    </a:p>
                  </a:txBody>
                  <a:tcPr/>
                </a:tc>
              </a:tr>
              <a:tr h="370840">
                <a:tc>
                  <a:txBody>
                    <a:bodyPr/>
                    <a:lstStyle/>
                    <a:p>
                      <a:r>
                        <a:rPr lang="en-US" dirty="0" smtClean="0"/>
                        <a:t>05</a:t>
                      </a:r>
                      <a:endParaRPr lang="en-US" dirty="0"/>
                    </a:p>
                  </a:txBody>
                  <a:tcPr/>
                </a:tc>
                <a:tc>
                  <a:txBody>
                    <a:bodyPr/>
                    <a:lstStyle/>
                    <a:p>
                      <a:r>
                        <a:rPr lang="en-US" dirty="0" smtClean="0"/>
                        <a:t>Test Provisions</a:t>
                      </a:r>
                      <a:endParaRPr lang="en-US" dirty="0"/>
                    </a:p>
                  </a:txBody>
                  <a:tcPr/>
                </a:tc>
                <a:tc>
                  <a:txBody>
                    <a:bodyPr/>
                    <a:lstStyle/>
                    <a:p>
                      <a:r>
                        <a:rPr lang="en-US" dirty="0" smtClean="0"/>
                        <a:t> 1.    Test guidelines</a:t>
                      </a:r>
                    </a:p>
                    <a:p>
                      <a:r>
                        <a:rPr lang="en-US" dirty="0" smtClean="0"/>
                        <a:t>  2.   Integration strategy </a:t>
                      </a:r>
                    </a:p>
                    <a:p>
                      <a:r>
                        <a:rPr lang="en-US" dirty="0" smtClean="0"/>
                        <a:t>  3.   Special considerations</a:t>
                      </a:r>
                    </a:p>
                  </a:txBody>
                  <a:tcPr/>
                </a:tc>
              </a:tr>
            </a:tbl>
          </a:graphicData>
        </a:graphic>
      </p:graphicFrame>
    </p:spTree>
    <p:extLst>
      <p:ext uri="{BB962C8B-B14F-4D97-AF65-F5344CB8AC3E}">
        <p14:creationId xmlns:p14="http://schemas.microsoft.com/office/powerpoint/2010/main" val="379958953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581075D8-38E8-4B6D-BCF6-3EB5F81CC4F3}" type="slidenum">
              <a:rPr lang="en-US" smtClean="0"/>
              <a:pPr/>
              <a:t>13</a:t>
            </a:fld>
            <a:endParaRPr lang="en-US"/>
          </a:p>
        </p:txBody>
      </p:sp>
      <p:sp>
        <p:nvSpPr>
          <p:cNvPr id="4" name="Content Placeholder 3"/>
          <p:cNvSpPr>
            <a:spLocks noGrp="1"/>
          </p:cNvSpPr>
          <p:nvPr>
            <p:ph sz="quarter" idx="1"/>
          </p:nvPr>
        </p:nvSpPr>
        <p:spPr>
          <a:xfrm>
            <a:off x="457200" y="1143000"/>
            <a:ext cx="8229600" cy="5524500"/>
          </a:xfrm>
        </p:spPr>
        <p:txBody>
          <a:bodyPr>
            <a:normAutofit/>
          </a:bodyPr>
          <a:lstStyle/>
          <a:p>
            <a:pPr marL="0" indent="0">
              <a:buNone/>
            </a:pPr>
            <a:endParaRPr lang="en-US" b="0" dirty="0" smtClean="0"/>
          </a:p>
          <a:p>
            <a:endParaRPr lang="en-US" b="0" dirty="0"/>
          </a:p>
          <a:p>
            <a:endParaRPr lang="en-US" b="0" dirty="0" smtClean="0"/>
          </a:p>
          <a:p>
            <a:endParaRPr lang="en-US" b="0" dirty="0" smtClean="0"/>
          </a:p>
          <a:p>
            <a:endParaRPr lang="en-US" b="0" dirty="0" smtClean="0"/>
          </a:p>
          <a:p>
            <a:pPr lvl="1"/>
            <a:endParaRPr lang="en-US" b="0" dirty="0" smtClean="0"/>
          </a:p>
          <a:p>
            <a:endParaRPr lang="en-US" b="0" dirty="0" smtClean="0"/>
          </a:p>
          <a:p>
            <a:endParaRPr lang="en-US" b="0" dirty="0" smtClean="0"/>
          </a:p>
          <a:p>
            <a:endParaRPr lang="en-US" b="0" dirty="0" smtClean="0"/>
          </a:p>
          <a:p>
            <a:endParaRPr lang="en-US" b="0" dirty="0" smtClean="0"/>
          </a:p>
          <a:p>
            <a:endParaRPr lang="en-US" b="0" dirty="0" smtClean="0"/>
          </a:p>
          <a:p>
            <a:endParaRPr lang="en-US" b="0" dirty="0" smtClean="0"/>
          </a:p>
          <a:p>
            <a:endParaRPr lang="en-US" b="0" dirty="0" smtClean="0"/>
          </a:p>
          <a:p>
            <a:endParaRPr lang="en-US" b="0" dirty="0" smtClean="0"/>
          </a:p>
          <a:p>
            <a:endParaRPr lang="en-US" b="0" dirty="0"/>
          </a:p>
        </p:txBody>
      </p:sp>
      <p:graphicFrame>
        <p:nvGraphicFramePr>
          <p:cNvPr id="5" name="Table 4"/>
          <p:cNvGraphicFramePr>
            <a:graphicFrameLocks noGrp="1"/>
          </p:cNvGraphicFramePr>
          <p:nvPr>
            <p:extLst>
              <p:ext uri="{D42A27DB-BD31-4B8C-83A1-F6EECF244321}">
                <p14:modId xmlns:p14="http://schemas.microsoft.com/office/powerpoint/2010/main" val="404575777"/>
              </p:ext>
            </p:extLst>
          </p:nvPr>
        </p:nvGraphicFramePr>
        <p:xfrm>
          <a:off x="298704" y="1676400"/>
          <a:ext cx="8388096" cy="2931159"/>
        </p:xfrm>
        <a:graphic>
          <a:graphicData uri="http://schemas.openxmlformats.org/drawingml/2006/table">
            <a:tbl>
              <a:tblPr firstRow="1" bandRow="1">
                <a:tableStyleId>{5C22544A-7EE6-4342-B048-85BDC9FD1C3A}</a:tableStyleId>
              </a:tblPr>
              <a:tblGrid>
                <a:gridCol w="691896"/>
                <a:gridCol w="2895600"/>
                <a:gridCol w="4800600"/>
              </a:tblGrid>
              <a:tr h="457199">
                <a:tc>
                  <a:txBody>
                    <a:bodyPr/>
                    <a:lstStyle/>
                    <a:p>
                      <a:r>
                        <a:rPr lang="en-US" dirty="0" err="1" smtClean="0"/>
                        <a:t>S.No</a:t>
                      </a:r>
                      <a:endParaRPr lang="en-US" dirty="0"/>
                    </a:p>
                  </a:txBody>
                  <a:tcPr/>
                </a:tc>
                <a:tc>
                  <a:txBody>
                    <a:bodyPr/>
                    <a:lstStyle/>
                    <a:p>
                      <a:r>
                        <a:rPr lang="en-US" dirty="0" smtClean="0"/>
                        <a:t>Software Design Document</a:t>
                      </a:r>
                      <a:endParaRPr lang="en-US" dirty="0"/>
                    </a:p>
                  </a:txBody>
                  <a:tcPr/>
                </a:tc>
                <a:tc>
                  <a:txBody>
                    <a:bodyPr/>
                    <a:lstStyle/>
                    <a:p>
                      <a:r>
                        <a:rPr lang="en-US" dirty="0" smtClean="0"/>
                        <a:t> Module, Subpart</a:t>
                      </a:r>
                      <a:endParaRPr lang="en-US" dirty="0"/>
                    </a:p>
                  </a:txBody>
                  <a:tcPr/>
                </a:tc>
              </a:tr>
              <a:tr h="370840">
                <a:tc>
                  <a:txBody>
                    <a:bodyPr/>
                    <a:lstStyle/>
                    <a:p>
                      <a:r>
                        <a:rPr lang="en-US" dirty="0" smtClean="0"/>
                        <a:t>06</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Packaging</a:t>
                      </a:r>
                      <a:endParaRPr lang="en-US" dirty="0"/>
                    </a:p>
                  </a:txBody>
                  <a:tcPr/>
                </a:tc>
                <a:tc>
                  <a:txBody>
                    <a:bodyPr/>
                    <a:lstStyle/>
                    <a:p>
                      <a:r>
                        <a:rPr lang="en-US" dirty="0" smtClean="0"/>
                        <a:t>1.</a:t>
                      </a:r>
                      <a:r>
                        <a:rPr lang="en-US" baseline="0" dirty="0" smtClean="0"/>
                        <a:t> </a:t>
                      </a:r>
                      <a:r>
                        <a:rPr lang="en-US" dirty="0" smtClean="0"/>
                        <a:t>  Special program overlay provisions </a:t>
                      </a:r>
                    </a:p>
                    <a:p>
                      <a:r>
                        <a:rPr lang="en-US" dirty="0" smtClean="0"/>
                        <a:t> 2.</a:t>
                      </a:r>
                      <a:r>
                        <a:rPr lang="en-US" baseline="0" dirty="0" smtClean="0"/>
                        <a:t> </a:t>
                      </a:r>
                      <a:r>
                        <a:rPr lang="en-US" dirty="0" smtClean="0"/>
                        <a:t> Transfer consideration </a:t>
                      </a:r>
                    </a:p>
                    <a:p>
                      <a:endParaRPr lang="en-US" dirty="0" smtClean="0"/>
                    </a:p>
                  </a:txBody>
                  <a:tcPr/>
                </a:tc>
              </a:tr>
              <a:tr h="370840">
                <a:tc>
                  <a:txBody>
                    <a:bodyPr/>
                    <a:lstStyle/>
                    <a:p>
                      <a:r>
                        <a:rPr lang="en-US" dirty="0" smtClean="0"/>
                        <a:t>07</a:t>
                      </a:r>
                      <a:endParaRPr lang="en-US" dirty="0"/>
                    </a:p>
                  </a:txBody>
                  <a:tcPr/>
                </a:tc>
                <a:tc>
                  <a:txBody>
                    <a:bodyPr/>
                    <a:lstStyle/>
                    <a:p>
                      <a:r>
                        <a:rPr lang="en-US" dirty="0" smtClean="0"/>
                        <a:t>File Structure and global data</a:t>
                      </a:r>
                      <a:endParaRPr lang="en-US" dirty="0"/>
                    </a:p>
                  </a:txBody>
                  <a:tcPr/>
                </a:tc>
                <a:tc>
                  <a:txBody>
                    <a:bodyPr/>
                    <a:lstStyle/>
                    <a:p>
                      <a:r>
                        <a:rPr lang="en-US" dirty="0" smtClean="0"/>
                        <a:t>1. External Files structure</a:t>
                      </a:r>
                    </a:p>
                    <a:p>
                      <a:r>
                        <a:rPr lang="en-US" dirty="0" smtClean="0"/>
                        <a:t>2. Global data</a:t>
                      </a:r>
                    </a:p>
                    <a:p>
                      <a:r>
                        <a:rPr lang="en-US" dirty="0" smtClean="0"/>
                        <a:t>3.</a:t>
                      </a:r>
                      <a:r>
                        <a:rPr lang="en-US" baseline="0" dirty="0" smtClean="0"/>
                        <a:t> </a:t>
                      </a:r>
                      <a:r>
                        <a:rPr lang="en-US" dirty="0" smtClean="0"/>
                        <a:t>File and data cross – reference</a:t>
                      </a:r>
                    </a:p>
                    <a:p>
                      <a:endParaRPr lang="en-US" dirty="0" smtClean="0"/>
                    </a:p>
                  </a:txBody>
                  <a:tcPr/>
                </a:tc>
              </a:tr>
              <a:tr h="370840">
                <a:tc>
                  <a:txBody>
                    <a:bodyPr/>
                    <a:lstStyle/>
                    <a:p>
                      <a:r>
                        <a:rPr lang="en-US" dirty="0" smtClean="0"/>
                        <a:t>08</a:t>
                      </a:r>
                      <a:endParaRPr lang="en-US" dirty="0"/>
                    </a:p>
                  </a:txBody>
                  <a:tcPr/>
                </a:tc>
                <a:tc>
                  <a:txBody>
                    <a:bodyPr/>
                    <a:lstStyle/>
                    <a:p>
                      <a:r>
                        <a:rPr lang="en-US" dirty="0" smtClean="0"/>
                        <a:t>Requirement cross-reference</a:t>
                      </a:r>
                      <a:endParaRPr lang="en-US" dirty="0"/>
                    </a:p>
                  </a:txBody>
                  <a:tcPr/>
                </a:tc>
                <a:tc>
                  <a:txBody>
                    <a:bodyPr/>
                    <a:lstStyle/>
                    <a:p>
                      <a:r>
                        <a:rPr lang="en-US" dirty="0" smtClean="0"/>
                        <a:t> 1. cross-reference</a:t>
                      </a:r>
                    </a:p>
                  </a:txBody>
                  <a:tcPr/>
                </a:tc>
              </a:tr>
            </a:tbl>
          </a:graphicData>
        </a:graphic>
      </p:graphicFrame>
    </p:spTree>
    <p:extLst>
      <p:ext uri="{BB962C8B-B14F-4D97-AF65-F5344CB8AC3E}">
        <p14:creationId xmlns:p14="http://schemas.microsoft.com/office/powerpoint/2010/main" val="84406654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a:xfrm>
            <a:off x="381000" y="228600"/>
            <a:ext cx="7772400" cy="609600"/>
          </a:xfrm>
        </p:spPr>
        <p:txBody>
          <a:bodyPr>
            <a:normAutofit fontScale="90000"/>
          </a:bodyPr>
          <a:lstStyle/>
          <a:p>
            <a:r>
              <a:rPr lang="en-US" altLang="en-US" dirty="0">
                <a:ea typeface="ＭＳ Ｐゴシック" panose="020B0600070205080204" pitchFamily="34" charset="-128"/>
              </a:rPr>
              <a:t>Importance of Design Documentation: </a:t>
            </a:r>
            <a:endParaRPr lang="en-US" altLang="en-US" dirty="0" smtClean="0">
              <a:ea typeface="ＭＳ Ｐゴシック" panose="020B0600070205080204" pitchFamily="34" charset="-128"/>
            </a:endParaRPr>
          </a:p>
        </p:txBody>
      </p:sp>
      <p:sp>
        <p:nvSpPr>
          <p:cNvPr id="28675" name="Content Placeholder 2"/>
          <p:cNvSpPr>
            <a:spLocks noGrp="1"/>
          </p:cNvSpPr>
          <p:nvPr>
            <p:ph idx="1"/>
          </p:nvPr>
        </p:nvSpPr>
        <p:spPr>
          <a:xfrm>
            <a:off x="228600" y="1143000"/>
            <a:ext cx="8686800" cy="5029200"/>
          </a:xfrm>
        </p:spPr>
        <p:txBody>
          <a:bodyPr>
            <a:normAutofit fontScale="92500"/>
          </a:bodyPr>
          <a:lstStyle/>
          <a:p>
            <a:pPr marL="777240" lvl="1" indent="-457200">
              <a:buAutoNum type="arabicPeriod"/>
            </a:pPr>
            <a:r>
              <a:rPr lang="en-US" altLang="en-US" b="1" dirty="0" smtClean="0">
                <a:ea typeface="ＭＳ Ｐゴシック" panose="020B0600070205080204" pitchFamily="34" charset="-128"/>
              </a:rPr>
              <a:t>Requirements </a:t>
            </a:r>
            <a:r>
              <a:rPr lang="en-US" altLang="en-US" b="1" dirty="0">
                <a:ea typeface="ＭＳ Ｐゴシック" panose="020B0600070205080204" pitchFamily="34" charset="-128"/>
              </a:rPr>
              <a:t>are well understood</a:t>
            </a:r>
            <a:r>
              <a:rPr lang="en-US" altLang="en-US" dirty="0">
                <a:ea typeface="ＭＳ Ｐゴシック" panose="020B0600070205080204" pitchFamily="34" charset="-128"/>
              </a:rPr>
              <a:t>: With proper documentation, we can remove inconsistencies and conflicts about the requirements. Requirements are well understood by every team member. </a:t>
            </a:r>
            <a:endParaRPr lang="en-US" altLang="en-US" dirty="0" smtClean="0">
              <a:ea typeface="ＭＳ Ｐゴシック" panose="020B0600070205080204" pitchFamily="34" charset="-128"/>
            </a:endParaRPr>
          </a:p>
          <a:p>
            <a:pPr marL="777240" lvl="1" indent="-457200">
              <a:buAutoNum type="arabicPeriod"/>
            </a:pPr>
            <a:r>
              <a:rPr lang="en-US" altLang="en-US" b="1" dirty="0" smtClean="0">
                <a:ea typeface="ＭＳ Ｐゴシック" panose="020B0600070205080204" pitchFamily="34" charset="-128"/>
              </a:rPr>
              <a:t>Architecture/Design </a:t>
            </a:r>
            <a:r>
              <a:rPr lang="en-US" altLang="en-US" b="1" dirty="0">
                <a:ea typeface="ＭＳ Ｐゴシック" panose="020B0600070205080204" pitchFamily="34" charset="-128"/>
              </a:rPr>
              <a:t>of product</a:t>
            </a:r>
            <a:r>
              <a:rPr lang="en-US" altLang="en-US" dirty="0">
                <a:ea typeface="ＭＳ Ｐゴシック" panose="020B0600070205080204" pitchFamily="34" charset="-128"/>
              </a:rPr>
              <a:t>: Architecture/Design documents give us a complete overview of how the product look like and better insight to the customer/user about their product.</a:t>
            </a:r>
          </a:p>
          <a:p>
            <a:pPr marL="777240" lvl="1" indent="-457200">
              <a:buAutoNum type="arabicPeriod"/>
            </a:pPr>
            <a:r>
              <a:rPr lang="en-US" altLang="en-US" b="1" dirty="0" smtClean="0">
                <a:ea typeface="ＭＳ Ｐゴシック" panose="020B0600070205080204" pitchFamily="34" charset="-128"/>
              </a:rPr>
              <a:t>New </a:t>
            </a:r>
            <a:r>
              <a:rPr lang="en-US" altLang="en-US" b="1" dirty="0">
                <a:ea typeface="ＭＳ Ｐゴシック" panose="020B0600070205080204" pitchFamily="34" charset="-128"/>
              </a:rPr>
              <a:t>Person can also work on the project</a:t>
            </a:r>
            <a:r>
              <a:rPr lang="en-US" altLang="en-US" dirty="0">
                <a:ea typeface="ＭＳ Ｐゴシック" panose="020B0600070205080204" pitchFamily="34" charset="-128"/>
              </a:rPr>
              <a:t>: New person to the project can very easily understand the project through documentations and start working on it. </a:t>
            </a:r>
            <a:endParaRPr lang="en-US" altLang="en-US" dirty="0" smtClean="0">
              <a:ea typeface="ＭＳ Ｐゴシック" panose="020B0600070205080204" pitchFamily="34" charset="-128"/>
            </a:endParaRPr>
          </a:p>
        </p:txBody>
      </p:sp>
      <p:sp>
        <p:nvSpPr>
          <p:cNvPr id="28677"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Times" panose="02020603050405020304" pitchFamily="18" charset="0"/>
              <a:buChar char="•"/>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Font typeface="Times" panose="02020603050405020304" pitchFamily="18" charset="0"/>
              <a:buChar char="•"/>
              <a:defRPr sz="24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Font typeface="Times" panose="02020603050405020304" pitchFamily="18" charset="0"/>
              <a:buChar char="•"/>
              <a:defRPr sz="24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Font typeface="Times" panose="02020603050405020304" pitchFamily="18" charset="0"/>
              <a:buChar char="•"/>
              <a:defRPr sz="24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Font typeface="Times" panose="02020603050405020304" pitchFamily="18" charset="0"/>
              <a:buChar char="•"/>
              <a:defRPr sz="24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Times" panose="02020603050405020304" pitchFamily="18" charset="0"/>
              <a:buChar char="•"/>
              <a:defRPr sz="24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Times" panose="02020603050405020304" pitchFamily="18" charset="0"/>
              <a:buChar char="•"/>
              <a:defRPr sz="24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Times" panose="02020603050405020304" pitchFamily="18" charset="0"/>
              <a:buChar char="•"/>
              <a:defRPr sz="24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Times" panose="02020603050405020304" pitchFamily="18" charset="0"/>
              <a:buChar char="•"/>
              <a:defRPr sz="2400">
                <a:solidFill>
                  <a:schemeClr val="tx1"/>
                </a:solidFill>
                <a:latin typeface="Tahoma" panose="020B0604030504040204" pitchFamily="34" charset="0"/>
                <a:ea typeface="ＭＳ Ｐゴシック" panose="020B0600070205080204" pitchFamily="34" charset="-128"/>
              </a:defRPr>
            </a:lvl9pPr>
          </a:lstStyle>
          <a:p>
            <a:pPr>
              <a:spcBef>
                <a:spcPct val="0"/>
              </a:spcBef>
              <a:buFontTx/>
              <a:buNone/>
            </a:pPr>
            <a:fld id="{677D8633-2DF5-4E8F-A538-EB7D3FEE5DE9}" type="slidenum">
              <a:rPr lang="en-US" altLang="en-US" sz="1000" smtClean="0"/>
              <a:pPr>
                <a:spcBef>
                  <a:spcPct val="0"/>
                </a:spcBef>
                <a:buFontTx/>
                <a:buNone/>
              </a:pPr>
              <a:t>14</a:t>
            </a:fld>
            <a:endParaRPr lang="en-US" altLang="en-US" sz="1000" smtClean="0"/>
          </a:p>
        </p:txBody>
      </p:sp>
    </p:spTree>
    <p:extLst>
      <p:ext uri="{BB962C8B-B14F-4D97-AF65-F5344CB8AC3E}">
        <p14:creationId xmlns:p14="http://schemas.microsoft.com/office/powerpoint/2010/main" val="36466052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457200" y="188913"/>
            <a:ext cx="7772400" cy="762000"/>
          </a:xfrm>
        </p:spPr>
        <p:txBody>
          <a:bodyPr/>
          <a:lstStyle/>
          <a:p>
            <a:r>
              <a:rPr lang="en-US" altLang="en-US" dirty="0" smtClean="0">
                <a:ea typeface="ＭＳ Ｐゴシック" panose="020B0600070205080204" pitchFamily="34" charset="-128"/>
              </a:rPr>
              <a:t>Cont…</a:t>
            </a:r>
          </a:p>
        </p:txBody>
      </p:sp>
      <p:sp>
        <p:nvSpPr>
          <p:cNvPr id="13315" name="Content Placeholder 2"/>
          <p:cNvSpPr>
            <a:spLocks noGrp="1"/>
          </p:cNvSpPr>
          <p:nvPr>
            <p:ph idx="1"/>
          </p:nvPr>
        </p:nvSpPr>
        <p:spPr>
          <a:xfrm>
            <a:off x="323850" y="950913"/>
            <a:ext cx="8496300" cy="5449887"/>
          </a:xfrm>
        </p:spPr>
        <p:txBody>
          <a:bodyPr>
            <a:normAutofit/>
          </a:bodyPr>
          <a:lstStyle/>
          <a:p>
            <a:pPr marL="0" indent="0">
              <a:buNone/>
            </a:pPr>
            <a:r>
              <a:rPr lang="en-US" altLang="en-US" sz="2000" b="0" dirty="0" smtClean="0">
                <a:ea typeface="ＭＳ Ｐゴシック" panose="020B0600070205080204" pitchFamily="34" charset="-128"/>
              </a:rPr>
              <a:t>4. </a:t>
            </a:r>
            <a:r>
              <a:rPr lang="en-US" altLang="en-US" sz="2000" dirty="0" smtClean="0">
                <a:ea typeface="ＭＳ Ｐゴシック" panose="020B0600070205080204" pitchFamily="34" charset="-128"/>
              </a:rPr>
              <a:t>Everything </a:t>
            </a:r>
            <a:r>
              <a:rPr lang="en-US" altLang="en-US" sz="2000" dirty="0">
                <a:ea typeface="ＭＳ Ｐゴシック" panose="020B0600070205080204" pitchFamily="34" charset="-128"/>
              </a:rPr>
              <a:t>is well Stat</a:t>
            </a:r>
            <a:r>
              <a:rPr lang="en-US" altLang="en-US" sz="2000" b="0" dirty="0">
                <a:ea typeface="ＭＳ Ｐゴシック" panose="020B0600070205080204" pitchFamily="34" charset="-128"/>
              </a:rPr>
              <a:t>ed: This documentation is helpful to understand each and every working of the product. It explains each and every feature of the product/software</a:t>
            </a:r>
            <a:r>
              <a:rPr lang="en-US" altLang="en-US" sz="2000" b="0" dirty="0" smtClean="0">
                <a:ea typeface="ＭＳ Ｐゴシック" panose="020B0600070205080204" pitchFamily="34" charset="-128"/>
              </a:rPr>
              <a:t>.</a:t>
            </a:r>
          </a:p>
          <a:p>
            <a:pPr marL="0" indent="0">
              <a:buNone/>
            </a:pPr>
            <a:r>
              <a:rPr lang="en-US" altLang="en-US" sz="2000" b="0" dirty="0">
                <a:ea typeface="ＭＳ Ｐゴシック" panose="020B0600070205080204" pitchFamily="34" charset="-128"/>
              </a:rPr>
              <a:t>5. </a:t>
            </a:r>
            <a:r>
              <a:rPr lang="en-US" altLang="en-US" sz="2000" dirty="0" smtClean="0">
                <a:ea typeface="ＭＳ Ｐゴシック" panose="020B0600070205080204" pitchFamily="34" charset="-128"/>
              </a:rPr>
              <a:t>Proper Communication</a:t>
            </a:r>
            <a:r>
              <a:rPr lang="en-US" altLang="en-US" sz="2000" b="0" dirty="0">
                <a:ea typeface="ＭＳ Ｐゴシック" panose="020B0600070205080204" pitchFamily="34" charset="-128"/>
              </a:rPr>
              <a:t>: Through documentation, we have good communication with every member who is part of the project/software. Helpful in understanding role and contribution of each and every member.</a:t>
            </a:r>
          </a:p>
          <a:p>
            <a:pPr marL="0" indent="0">
              <a:buNone/>
            </a:pPr>
            <a:endParaRPr lang="en-US" altLang="en-US" sz="2000" b="0" dirty="0" smtClean="0">
              <a:ea typeface="ＭＳ Ｐゴシック" panose="020B0600070205080204" pitchFamily="34" charset="-128"/>
            </a:endParaRPr>
          </a:p>
        </p:txBody>
      </p:sp>
    </p:spTree>
    <p:extLst>
      <p:ext uri="{BB962C8B-B14F-4D97-AF65-F5344CB8AC3E}">
        <p14:creationId xmlns:p14="http://schemas.microsoft.com/office/powerpoint/2010/main" val="4891839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457200" y="188913"/>
            <a:ext cx="7772400" cy="762000"/>
          </a:xfrm>
        </p:spPr>
        <p:txBody>
          <a:bodyPr/>
          <a:lstStyle/>
          <a:p>
            <a:r>
              <a:rPr lang="en-US" altLang="en-US" dirty="0" smtClean="0">
                <a:ea typeface="ＭＳ Ｐゴシック" panose="020B0600070205080204" pitchFamily="34" charset="-128"/>
              </a:rPr>
              <a:t>Implementation </a:t>
            </a:r>
            <a:r>
              <a:rPr lang="en-US" altLang="en-US" dirty="0">
                <a:ea typeface="ＭＳ Ｐゴシック" panose="020B0600070205080204" pitchFamily="34" charset="-128"/>
              </a:rPr>
              <a:t>and testing</a:t>
            </a:r>
            <a:endParaRPr lang="en-US" altLang="en-US" dirty="0" smtClean="0">
              <a:ea typeface="ＭＳ Ｐゴシック" panose="020B0600070205080204" pitchFamily="34" charset="-128"/>
            </a:endParaRPr>
          </a:p>
        </p:txBody>
      </p:sp>
      <p:sp>
        <p:nvSpPr>
          <p:cNvPr id="13315" name="Content Placeholder 2"/>
          <p:cNvSpPr>
            <a:spLocks noGrp="1"/>
          </p:cNvSpPr>
          <p:nvPr>
            <p:ph idx="1"/>
          </p:nvPr>
        </p:nvSpPr>
        <p:spPr>
          <a:xfrm>
            <a:off x="323850" y="950913"/>
            <a:ext cx="8496300" cy="5449887"/>
          </a:xfrm>
        </p:spPr>
        <p:txBody>
          <a:bodyPr>
            <a:normAutofit/>
          </a:bodyPr>
          <a:lstStyle/>
          <a:p>
            <a:pPr>
              <a:buFont typeface="Wingdings" panose="05000000000000000000" pitchFamily="2" charset="2"/>
              <a:buChar char="§"/>
            </a:pPr>
            <a:r>
              <a:rPr lang="en-US" altLang="en-US" sz="2200" dirty="0">
                <a:ea typeface="ＭＳ Ｐゴシック" panose="020B0600070205080204" pitchFamily="34" charset="-128"/>
              </a:rPr>
              <a:t>I</a:t>
            </a:r>
            <a:r>
              <a:rPr lang="en-US" altLang="en-US" sz="2200" dirty="0" smtClean="0">
                <a:ea typeface="ＭＳ Ｐゴシック" panose="020B0600070205080204" pitchFamily="34" charset="-128"/>
              </a:rPr>
              <a:t>mplementation </a:t>
            </a:r>
            <a:r>
              <a:rPr lang="en-US" altLang="en-US" sz="2200" dirty="0">
                <a:ea typeface="ＭＳ Ｐゴシック" panose="020B0600070205080204" pitchFamily="34" charset="-128"/>
              </a:rPr>
              <a:t>is the process of:</a:t>
            </a:r>
          </a:p>
          <a:p>
            <a:pPr marL="793750" indent="-328613">
              <a:buFont typeface="Wingdings" panose="05000000000000000000" pitchFamily="2" charset="2"/>
              <a:buChar char="Ø"/>
            </a:pPr>
            <a:r>
              <a:rPr lang="en-US" altLang="en-US" sz="2000" b="0" dirty="0" smtClean="0">
                <a:ea typeface="ＭＳ Ｐゴシック" panose="020B0600070205080204" pitchFamily="34" charset="-128"/>
              </a:rPr>
              <a:t>defining </a:t>
            </a:r>
            <a:r>
              <a:rPr lang="en-US" altLang="en-US" sz="2000" b="0" dirty="0">
                <a:ea typeface="ＭＳ Ｐゴシック" panose="020B0600070205080204" pitchFamily="34" charset="-128"/>
              </a:rPr>
              <a:t>how the information system should be built (i.e., physical system design</a:t>
            </a:r>
            <a:r>
              <a:rPr lang="en-US" altLang="en-US" sz="2000" b="0" dirty="0" smtClean="0">
                <a:ea typeface="ＭＳ Ｐゴシック" panose="020B0600070205080204" pitchFamily="34" charset="-128"/>
              </a:rPr>
              <a:t>),</a:t>
            </a:r>
          </a:p>
          <a:p>
            <a:pPr marL="793750" indent="-328613">
              <a:buFont typeface="Wingdings" panose="05000000000000000000" pitchFamily="2" charset="2"/>
              <a:buChar char="Ø"/>
            </a:pPr>
            <a:r>
              <a:rPr lang="en-US" altLang="en-US" sz="2000" b="0" dirty="0" smtClean="0">
                <a:ea typeface="ＭＳ Ｐゴシック" panose="020B0600070205080204" pitchFamily="34" charset="-128"/>
              </a:rPr>
              <a:t>ensuring </a:t>
            </a:r>
            <a:r>
              <a:rPr lang="en-US" altLang="en-US" sz="2000" b="0" dirty="0">
                <a:ea typeface="ＭＳ Ｐゴシック" panose="020B0600070205080204" pitchFamily="34" charset="-128"/>
              </a:rPr>
              <a:t>that the information system is operational and </a:t>
            </a:r>
            <a:r>
              <a:rPr lang="en-US" altLang="en-US" sz="2000" b="0" dirty="0" smtClean="0">
                <a:ea typeface="ＭＳ Ｐゴシック" panose="020B0600070205080204" pitchFamily="34" charset="-128"/>
              </a:rPr>
              <a:t>used,</a:t>
            </a:r>
          </a:p>
          <a:p>
            <a:pPr marL="793750" indent="-328613">
              <a:buFont typeface="Wingdings" panose="05000000000000000000" pitchFamily="2" charset="2"/>
              <a:buChar char="Ø"/>
            </a:pPr>
            <a:r>
              <a:rPr lang="en-US" altLang="en-US" sz="2000" b="0" dirty="0" smtClean="0">
                <a:ea typeface="ＭＳ Ｐゴシック" panose="020B0600070205080204" pitchFamily="34" charset="-128"/>
              </a:rPr>
              <a:t>ensuring </a:t>
            </a:r>
            <a:r>
              <a:rPr lang="en-US" altLang="en-US" sz="2000" b="0" dirty="0">
                <a:ea typeface="ＭＳ Ｐゴシック" panose="020B0600070205080204" pitchFamily="34" charset="-128"/>
              </a:rPr>
              <a:t>that the information system meets quality standard (i.e., quality assurance).</a:t>
            </a:r>
          </a:p>
          <a:p>
            <a:pPr>
              <a:buFont typeface="Wingdings" panose="05000000000000000000" pitchFamily="2" charset="2"/>
              <a:buChar char="§"/>
            </a:pPr>
            <a:r>
              <a:rPr lang="en-US" altLang="en-US" sz="2000" dirty="0">
                <a:ea typeface="ＭＳ Ｐゴシック" panose="020B0600070205080204" pitchFamily="34" charset="-128"/>
              </a:rPr>
              <a:t>Testing </a:t>
            </a:r>
            <a:r>
              <a:rPr lang="en-US" altLang="en-US" sz="2000" dirty="0" smtClean="0">
                <a:ea typeface="ＭＳ Ｐゴシック" panose="020B0600070205080204" pitchFamily="34" charset="-128"/>
              </a:rPr>
              <a:t>process</a:t>
            </a:r>
          </a:p>
          <a:p>
            <a:pPr marL="793750" indent="-328613">
              <a:buFont typeface="Wingdings" panose="05000000000000000000" pitchFamily="2" charset="2"/>
              <a:buChar char="Ø"/>
            </a:pPr>
            <a:r>
              <a:rPr lang="en-US" altLang="en-US" sz="2000" b="0" dirty="0">
                <a:ea typeface="ＭＳ Ｐゴシック" panose="020B0600070205080204" pitchFamily="34" charset="-128"/>
              </a:rPr>
              <a:t> </a:t>
            </a:r>
            <a:r>
              <a:rPr lang="en-US" altLang="en-US" sz="2000" b="0" dirty="0" smtClean="0">
                <a:ea typeface="ＭＳ Ｐゴシック" panose="020B0600070205080204" pitchFamily="34" charset="-128"/>
              </a:rPr>
              <a:t>Program </a:t>
            </a:r>
            <a:r>
              <a:rPr lang="en-US" altLang="en-US" sz="2000" b="0" dirty="0">
                <a:ea typeface="ＭＳ Ｐゴシック" panose="020B0600070205080204" pitchFamily="34" charset="-128"/>
              </a:rPr>
              <a:t>testing with test data</a:t>
            </a:r>
          </a:p>
          <a:p>
            <a:pPr marL="793750" indent="-328613">
              <a:buFont typeface="Wingdings" panose="05000000000000000000" pitchFamily="2" charset="2"/>
              <a:buChar char="Ø"/>
            </a:pPr>
            <a:r>
              <a:rPr lang="en-US" altLang="en-US" sz="2000" b="0" dirty="0">
                <a:ea typeface="ＭＳ Ｐゴシック" panose="020B0600070205080204" pitchFamily="34" charset="-128"/>
              </a:rPr>
              <a:t> </a:t>
            </a:r>
            <a:r>
              <a:rPr lang="en-US" altLang="en-US" sz="2000" b="0" dirty="0" smtClean="0">
                <a:ea typeface="ＭＳ Ｐゴシック" panose="020B0600070205080204" pitchFamily="34" charset="-128"/>
              </a:rPr>
              <a:t>Link </a:t>
            </a:r>
            <a:r>
              <a:rPr lang="en-US" altLang="en-US" sz="2000" b="0" dirty="0">
                <a:ea typeface="ＭＳ Ｐゴシック" panose="020B0600070205080204" pitchFamily="34" charset="-128"/>
              </a:rPr>
              <a:t>testing with test data</a:t>
            </a:r>
          </a:p>
          <a:p>
            <a:pPr marL="793750" indent="-328613">
              <a:buFont typeface="Wingdings" panose="05000000000000000000" pitchFamily="2" charset="2"/>
              <a:buChar char="Ø"/>
            </a:pPr>
            <a:r>
              <a:rPr lang="en-US" altLang="en-US" sz="2000" b="0" dirty="0" smtClean="0">
                <a:ea typeface="ＭＳ Ｐゴシック" panose="020B0600070205080204" pitchFamily="34" charset="-128"/>
              </a:rPr>
              <a:t>Full </a:t>
            </a:r>
            <a:r>
              <a:rPr lang="en-US" altLang="en-US" sz="2000" b="0" dirty="0">
                <a:ea typeface="ＭＳ Ｐゴシック" panose="020B0600070205080204" pitchFamily="34" charset="-128"/>
              </a:rPr>
              <a:t>systems testing with test data </a:t>
            </a:r>
          </a:p>
          <a:p>
            <a:pPr marL="793750" indent="-328613">
              <a:buFont typeface="Wingdings" panose="05000000000000000000" pitchFamily="2" charset="2"/>
              <a:buChar char="Ø"/>
            </a:pPr>
            <a:r>
              <a:rPr lang="en-US" altLang="en-US" sz="2000" b="0" dirty="0" smtClean="0">
                <a:ea typeface="ＭＳ Ｐゴシック" panose="020B0600070205080204" pitchFamily="34" charset="-128"/>
              </a:rPr>
              <a:t>Full </a:t>
            </a:r>
            <a:r>
              <a:rPr lang="en-US" altLang="en-US" sz="2000" b="0" dirty="0">
                <a:ea typeface="ＭＳ Ｐゴシック" panose="020B0600070205080204" pitchFamily="34" charset="-128"/>
              </a:rPr>
              <a:t>systems testing with live </a:t>
            </a:r>
            <a:r>
              <a:rPr lang="en-US" altLang="en-US" sz="2000" b="0" dirty="0" smtClean="0">
                <a:ea typeface="ＭＳ Ｐゴシック" panose="020B0600070205080204" pitchFamily="34" charset="-128"/>
              </a:rPr>
              <a:t>data</a:t>
            </a:r>
            <a:endParaRPr lang="en-US" altLang="en-US" sz="2000" dirty="0" smtClean="0">
              <a:ea typeface="ＭＳ Ｐゴシック" panose="020B0600070205080204" pitchFamily="34" charset="-128"/>
            </a:endParaRPr>
          </a:p>
        </p:txBody>
      </p:sp>
    </p:spTree>
    <p:extLst>
      <p:ext uri="{BB962C8B-B14F-4D97-AF65-F5344CB8AC3E}">
        <p14:creationId xmlns:p14="http://schemas.microsoft.com/office/powerpoint/2010/main" val="2406339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457200" y="188913"/>
            <a:ext cx="7772400" cy="762000"/>
          </a:xfrm>
        </p:spPr>
        <p:txBody>
          <a:bodyPr/>
          <a:lstStyle/>
          <a:p>
            <a:r>
              <a:rPr lang="en-US" altLang="en-US" dirty="0" err="1" smtClean="0">
                <a:ea typeface="ＭＳ Ｐゴシック" panose="020B0600070205080204" pitchFamily="34" charset="-128"/>
              </a:rPr>
              <a:t>Cont</a:t>
            </a:r>
            <a:r>
              <a:rPr lang="en-US" altLang="en-US" dirty="0" smtClean="0">
                <a:ea typeface="ＭＳ Ｐゴシック" panose="020B0600070205080204" pitchFamily="34" charset="-128"/>
              </a:rPr>
              <a:t>…</a:t>
            </a:r>
          </a:p>
        </p:txBody>
      </p:sp>
      <p:sp>
        <p:nvSpPr>
          <p:cNvPr id="13315" name="Content Placeholder 2"/>
          <p:cNvSpPr>
            <a:spLocks noGrp="1"/>
          </p:cNvSpPr>
          <p:nvPr>
            <p:ph idx="1"/>
          </p:nvPr>
        </p:nvSpPr>
        <p:spPr>
          <a:xfrm>
            <a:off x="323850" y="950913"/>
            <a:ext cx="8496300" cy="5449887"/>
          </a:xfrm>
        </p:spPr>
        <p:txBody>
          <a:bodyPr>
            <a:normAutofit/>
          </a:bodyPr>
          <a:lstStyle/>
          <a:p>
            <a:pPr>
              <a:buFont typeface="Wingdings" panose="05000000000000000000" pitchFamily="2" charset="2"/>
              <a:buChar char="§"/>
            </a:pPr>
            <a:r>
              <a:rPr lang="en-US" sz="2200" dirty="0" smtClean="0"/>
              <a:t>Testing guidelines</a:t>
            </a:r>
            <a:endParaRPr lang="en-US" sz="2200" dirty="0"/>
          </a:p>
          <a:p>
            <a:pPr marL="793750" indent="-328613">
              <a:buFont typeface="Wingdings" panose="05000000000000000000" pitchFamily="2" charset="2"/>
              <a:buChar char="Ø"/>
            </a:pPr>
            <a:r>
              <a:rPr lang="en-US" sz="2000" b="0" dirty="0">
                <a:ea typeface="ＭＳ Ｐゴシック" panose="020B0600070205080204" pitchFamily="34" charset="-128"/>
              </a:rPr>
              <a:t>Test different aspects of the system, e.g., response time, response to boundary data, response to no input, response to heavy volumes of input</a:t>
            </a:r>
          </a:p>
          <a:p>
            <a:pPr marL="793750" indent="-328613">
              <a:buFont typeface="Wingdings" panose="05000000000000000000" pitchFamily="2" charset="2"/>
              <a:buChar char="Ø"/>
            </a:pPr>
            <a:r>
              <a:rPr lang="en-US" sz="2000" b="0" dirty="0">
                <a:ea typeface="ＭＳ Ｐゴシック" panose="020B0600070205080204" pitchFamily="34" charset="-128"/>
              </a:rPr>
              <a:t>Test anything that could go wrong or be wrong about a system</a:t>
            </a:r>
          </a:p>
          <a:p>
            <a:pPr marL="793750" indent="-328613">
              <a:buFont typeface="Wingdings" panose="05000000000000000000" pitchFamily="2" charset="2"/>
              <a:buChar char="Ø"/>
            </a:pPr>
            <a:r>
              <a:rPr lang="en-US" sz="2000" b="0" dirty="0">
                <a:ea typeface="ＭＳ Ｐゴシック" panose="020B0600070205080204" pitchFamily="34" charset="-128"/>
              </a:rPr>
              <a:t>Test the most frequently used parts of the system at a minimum</a:t>
            </a:r>
          </a:p>
          <a:p>
            <a:pPr marL="793750" indent="-328613">
              <a:buFont typeface="Wingdings" panose="05000000000000000000" pitchFamily="2" charset="2"/>
              <a:buChar char="Ø"/>
            </a:pPr>
            <a:r>
              <a:rPr lang="en-US" sz="2000" b="0" dirty="0">
                <a:ea typeface="ＭＳ Ｐゴシック" panose="020B0600070205080204" pitchFamily="34" charset="-128"/>
              </a:rPr>
              <a:t>The people who create the test cases should not be the same people as those who coded and tested the system</a:t>
            </a:r>
          </a:p>
          <a:p>
            <a:pPr marL="793750" indent="-328613">
              <a:buFont typeface="Wingdings" panose="05000000000000000000" pitchFamily="2" charset="2"/>
              <a:buChar char="Ø"/>
            </a:pPr>
            <a:r>
              <a:rPr lang="en-US" sz="2000" b="0" dirty="0">
                <a:ea typeface="ＭＳ Ｐゴシック" panose="020B0600070205080204" pitchFamily="34" charset="-128"/>
              </a:rPr>
              <a:t>Use debugging tools, e.g., symbolic debugger</a:t>
            </a:r>
          </a:p>
          <a:p>
            <a:pPr>
              <a:buFont typeface="Wingdings" panose="05000000000000000000" pitchFamily="2" charset="2"/>
              <a:buChar char="§"/>
            </a:pPr>
            <a:endParaRPr lang="en-US" sz="2200" b="0" dirty="0" smtClean="0"/>
          </a:p>
          <a:p>
            <a:pPr>
              <a:buFont typeface="Wingdings" panose="05000000000000000000" pitchFamily="2" charset="2"/>
              <a:buChar char="§"/>
            </a:pPr>
            <a:endParaRPr lang="en-US" altLang="en-US" sz="2000" dirty="0" smtClean="0">
              <a:ea typeface="ＭＳ Ｐゴシック" panose="020B0600070205080204" pitchFamily="34" charset="-128"/>
            </a:endParaRPr>
          </a:p>
        </p:txBody>
      </p:sp>
      <p:sp>
        <p:nvSpPr>
          <p:cNvPr id="2" name="Slide Number Placeholder 1"/>
          <p:cNvSpPr>
            <a:spLocks noGrp="1"/>
          </p:cNvSpPr>
          <p:nvPr>
            <p:ph type="sldNum" sz="quarter" idx="12"/>
          </p:nvPr>
        </p:nvSpPr>
        <p:spPr/>
        <p:txBody>
          <a:bodyPr/>
          <a:lstStyle/>
          <a:p>
            <a:fld id="{581075D8-38E8-4B6D-BCF6-3EB5F81CC4F3}" type="slidenum">
              <a:rPr lang="en-US" smtClean="0"/>
              <a:t>17</a:t>
            </a:fld>
            <a:endParaRPr lang="en-US"/>
          </a:p>
        </p:txBody>
      </p:sp>
    </p:spTree>
    <p:extLst>
      <p:ext uri="{BB962C8B-B14F-4D97-AF65-F5344CB8AC3E}">
        <p14:creationId xmlns:p14="http://schemas.microsoft.com/office/powerpoint/2010/main" val="2183535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457200" y="188913"/>
            <a:ext cx="7772400" cy="502920"/>
          </a:xfrm>
        </p:spPr>
        <p:txBody>
          <a:bodyPr>
            <a:normAutofit fontScale="90000"/>
          </a:bodyPr>
          <a:lstStyle/>
          <a:p>
            <a:r>
              <a:rPr lang="en-US" altLang="en-US" dirty="0" err="1" smtClean="0">
                <a:ea typeface="ＭＳ Ｐゴシック" panose="020B0600070205080204" pitchFamily="34" charset="-128"/>
              </a:rPr>
              <a:t>Cont</a:t>
            </a:r>
            <a:r>
              <a:rPr lang="en-US" altLang="en-US" dirty="0" smtClean="0">
                <a:ea typeface="ＭＳ Ｐゴシック" panose="020B0600070205080204" pitchFamily="34" charset="-128"/>
              </a:rPr>
              <a:t>…</a:t>
            </a:r>
          </a:p>
        </p:txBody>
      </p:sp>
      <p:sp>
        <p:nvSpPr>
          <p:cNvPr id="13315" name="Content Placeholder 2"/>
          <p:cNvSpPr>
            <a:spLocks noGrp="1"/>
          </p:cNvSpPr>
          <p:nvPr>
            <p:ph idx="1"/>
          </p:nvPr>
        </p:nvSpPr>
        <p:spPr>
          <a:xfrm>
            <a:off x="323850" y="691833"/>
            <a:ext cx="8496300" cy="5708967"/>
          </a:xfrm>
        </p:spPr>
        <p:txBody>
          <a:bodyPr>
            <a:normAutofit/>
          </a:bodyPr>
          <a:lstStyle/>
          <a:p>
            <a:pPr>
              <a:buFont typeface="Wingdings" panose="05000000000000000000" pitchFamily="2" charset="2"/>
              <a:buChar char="§"/>
            </a:pPr>
            <a:r>
              <a:rPr lang="en-US" dirty="0"/>
              <a:t>7 types of tests</a:t>
            </a:r>
            <a:endParaRPr lang="en-US" dirty="0" smtClean="0"/>
          </a:p>
          <a:p>
            <a:pPr>
              <a:buFont typeface="Wingdings" panose="05000000000000000000" pitchFamily="2" charset="2"/>
              <a:buChar char="§"/>
            </a:pPr>
            <a:endParaRPr lang="en-US" sz="2200" b="0" dirty="0" smtClean="0"/>
          </a:p>
          <a:p>
            <a:pPr>
              <a:buFont typeface="Wingdings" panose="05000000000000000000" pitchFamily="2" charset="2"/>
              <a:buChar char="§"/>
            </a:pPr>
            <a:endParaRPr lang="en-US" altLang="en-US" sz="2000" dirty="0" smtClean="0">
              <a:ea typeface="ＭＳ Ｐゴシック" panose="020B0600070205080204" pitchFamily="34" charset="-128"/>
            </a:endParaRPr>
          </a:p>
        </p:txBody>
      </p:sp>
      <p:sp>
        <p:nvSpPr>
          <p:cNvPr id="2" name="Slide Number Placeholder 1"/>
          <p:cNvSpPr>
            <a:spLocks noGrp="1"/>
          </p:cNvSpPr>
          <p:nvPr>
            <p:ph type="sldNum" sz="quarter" idx="12"/>
          </p:nvPr>
        </p:nvSpPr>
        <p:spPr/>
        <p:txBody>
          <a:bodyPr/>
          <a:lstStyle/>
          <a:p>
            <a:fld id="{581075D8-38E8-4B6D-BCF6-3EB5F81CC4F3}" type="slidenum">
              <a:rPr lang="en-US" smtClean="0"/>
              <a:t>18</a:t>
            </a:fld>
            <a:endParaRPr lang="en-US"/>
          </a:p>
        </p:txBody>
      </p:sp>
      <p:graphicFrame>
        <p:nvGraphicFramePr>
          <p:cNvPr id="3" name="Table 2"/>
          <p:cNvGraphicFramePr>
            <a:graphicFrameLocks noGrp="1"/>
          </p:cNvGraphicFramePr>
          <p:nvPr>
            <p:extLst>
              <p:ext uri="{D42A27DB-BD31-4B8C-83A1-F6EECF244321}">
                <p14:modId xmlns:p14="http://schemas.microsoft.com/office/powerpoint/2010/main" val="1851639689"/>
              </p:ext>
            </p:extLst>
          </p:nvPr>
        </p:nvGraphicFramePr>
        <p:xfrm>
          <a:off x="323850" y="1402080"/>
          <a:ext cx="8496300" cy="4693920"/>
        </p:xfrm>
        <a:graphic>
          <a:graphicData uri="http://schemas.openxmlformats.org/drawingml/2006/table">
            <a:tbl>
              <a:tblPr firstRow="1" bandRow="1">
                <a:tableStyleId>{5C22544A-7EE6-4342-B048-85BDC9FD1C3A}</a:tableStyleId>
              </a:tblPr>
              <a:tblGrid>
                <a:gridCol w="1657350"/>
                <a:gridCol w="4114800"/>
                <a:gridCol w="2724150"/>
              </a:tblGrid>
              <a:tr h="147320">
                <a:tc>
                  <a:txBody>
                    <a:bodyPr/>
                    <a:lstStyle/>
                    <a:p>
                      <a:r>
                        <a:rPr lang="en-US" sz="2800" b="1" dirty="0" smtClean="0">
                          <a:effectLst/>
                        </a:rPr>
                        <a:t>Test</a:t>
                      </a:r>
                      <a:endParaRPr lang="en-US" sz="2800" dirty="0">
                        <a:effectLst/>
                      </a:endParaRPr>
                    </a:p>
                  </a:txBody>
                  <a:tcPr marL="68580" marR="68580" marT="0" marB="0"/>
                </a:tc>
                <a:tc>
                  <a:txBody>
                    <a:bodyPr/>
                    <a:lstStyle/>
                    <a:p>
                      <a:r>
                        <a:rPr lang="en-US" sz="2800" b="1" dirty="0">
                          <a:effectLst/>
                        </a:rPr>
                        <a:t>Description</a:t>
                      </a:r>
                      <a:endParaRPr lang="en-US" sz="2800" dirty="0">
                        <a:effectLst/>
                      </a:endParaRPr>
                    </a:p>
                  </a:txBody>
                  <a:tcPr marL="68580" marR="68580" marT="0" marB="0"/>
                </a:tc>
                <a:tc>
                  <a:txBody>
                    <a:bodyPr/>
                    <a:lstStyle/>
                    <a:p>
                      <a:r>
                        <a:rPr lang="en-US" sz="2800" b="1" dirty="0">
                          <a:effectLst/>
                        </a:rPr>
                        <a:t>Characteristic</a:t>
                      </a:r>
                      <a:endParaRPr lang="en-US" sz="2800" dirty="0">
                        <a:effectLst/>
                      </a:endParaRPr>
                    </a:p>
                  </a:txBody>
                  <a:tcPr marL="68580" marR="68580" marT="0" marB="0"/>
                </a:tc>
              </a:tr>
              <a:tr h="370840">
                <a:tc>
                  <a:txBody>
                    <a:bodyPr/>
                    <a:lstStyle/>
                    <a:p>
                      <a:r>
                        <a:rPr lang="en-US" sz="2000" dirty="0">
                          <a:effectLst/>
                        </a:rPr>
                        <a:t>Inspection</a:t>
                      </a:r>
                    </a:p>
                  </a:txBody>
                  <a:tcPr marL="68580" marR="68580" marT="0" marB="0"/>
                </a:tc>
                <a:tc>
                  <a:txBody>
                    <a:bodyPr/>
                    <a:lstStyle/>
                    <a:p>
                      <a:r>
                        <a:rPr lang="en-US" sz="2000" dirty="0">
                          <a:effectLst/>
                        </a:rPr>
                        <a:t>Manually examine code for errors</a:t>
                      </a:r>
                    </a:p>
                  </a:txBody>
                  <a:tcPr marL="68580" marR="68580" marT="0" marB="0"/>
                </a:tc>
                <a:tc>
                  <a:txBody>
                    <a:bodyPr/>
                    <a:lstStyle/>
                    <a:p>
                      <a:r>
                        <a:rPr lang="en-US" sz="2000">
                          <a:effectLst/>
                        </a:rPr>
                        <a:t>Detect 60 to 90 percent of defects</a:t>
                      </a:r>
                    </a:p>
                  </a:txBody>
                  <a:tcPr marL="68580" marR="68580" marT="0" marB="0"/>
                </a:tc>
              </a:tr>
              <a:tr h="370840">
                <a:tc>
                  <a:txBody>
                    <a:bodyPr/>
                    <a:lstStyle/>
                    <a:p>
                      <a:r>
                        <a:rPr lang="en-US" sz="2000" dirty="0" smtClean="0">
                          <a:effectLst/>
                        </a:rPr>
                        <a:t>Walkthrough</a:t>
                      </a:r>
                      <a:endParaRPr lang="en-US" sz="2000" dirty="0">
                        <a:effectLst/>
                      </a:endParaRPr>
                    </a:p>
                  </a:txBody>
                  <a:tcPr marL="68580" marR="68580" marT="0" marB="0"/>
                </a:tc>
                <a:tc>
                  <a:txBody>
                    <a:bodyPr/>
                    <a:lstStyle/>
                    <a:p>
                      <a:r>
                        <a:rPr lang="en-US" sz="2000" dirty="0">
                          <a:effectLst/>
                        </a:rPr>
                        <a:t>Manually review code to find errors by examining what the code does</a:t>
                      </a:r>
                    </a:p>
                  </a:txBody>
                  <a:tcPr marL="68580" marR="68580" marT="0" marB="0"/>
                </a:tc>
                <a:tc>
                  <a:txBody>
                    <a:bodyPr/>
                    <a:lstStyle/>
                    <a:p>
                      <a:r>
                        <a:rPr lang="en-US" sz="2000">
                          <a:effectLst/>
                        </a:rPr>
                        <a:t>Should be done when the pieces of work are small</a:t>
                      </a:r>
                    </a:p>
                  </a:txBody>
                  <a:tcPr marL="68580" marR="68580" marT="0" marB="0"/>
                </a:tc>
              </a:tr>
              <a:tr h="370840">
                <a:tc>
                  <a:txBody>
                    <a:bodyPr/>
                    <a:lstStyle/>
                    <a:p>
                      <a:r>
                        <a:rPr lang="en-US" sz="2000" dirty="0">
                          <a:effectLst/>
                        </a:rPr>
                        <a:t>Desk checking</a:t>
                      </a:r>
                    </a:p>
                  </a:txBody>
                  <a:tcPr marL="68580" marR="68580" marT="0" marB="0"/>
                </a:tc>
                <a:tc>
                  <a:txBody>
                    <a:bodyPr/>
                    <a:lstStyle/>
                    <a:p>
                      <a:r>
                        <a:rPr lang="en-US" sz="2000" dirty="0">
                          <a:effectLst/>
                        </a:rPr>
                        <a:t>Manually work through the code, executing each instruction using test cases</a:t>
                      </a:r>
                    </a:p>
                  </a:txBody>
                  <a:tcPr marL="68580" marR="68580" marT="0" marB="0"/>
                </a:tc>
                <a:tc>
                  <a:txBody>
                    <a:bodyPr/>
                    <a:lstStyle/>
                    <a:p>
                      <a:r>
                        <a:rPr lang="en-US" sz="2000" dirty="0">
                          <a:effectLst/>
                        </a:rPr>
                        <a:t>The reviewer acts as a </a:t>
                      </a:r>
                      <a:r>
                        <a:rPr lang="en-US" sz="2000" dirty="0" smtClean="0">
                          <a:effectLst/>
                        </a:rPr>
                        <a:t>algorithm </a:t>
                      </a:r>
                      <a:endParaRPr lang="en-US" sz="2000" dirty="0">
                        <a:effectLst/>
                      </a:endParaRPr>
                    </a:p>
                  </a:txBody>
                  <a:tcPr marL="68580" marR="68580" marT="0" marB="0"/>
                </a:tc>
              </a:tr>
              <a:tr h="370840">
                <a:tc>
                  <a:txBody>
                    <a:bodyPr/>
                    <a:lstStyle/>
                    <a:p>
                      <a:r>
                        <a:rPr lang="en-US" sz="2000" dirty="0">
                          <a:effectLst/>
                        </a:rPr>
                        <a:t>Syntax checking</a:t>
                      </a:r>
                    </a:p>
                  </a:txBody>
                  <a:tcPr marL="68580" marR="68580" marT="0" marB="0"/>
                </a:tc>
                <a:tc>
                  <a:txBody>
                    <a:bodyPr/>
                    <a:lstStyle/>
                    <a:p>
                      <a:r>
                        <a:rPr lang="en-US" sz="2000" dirty="0">
                          <a:effectLst/>
                        </a:rPr>
                        <a:t>Uncover syntax errors by a </a:t>
                      </a:r>
                      <a:r>
                        <a:rPr lang="en-US" sz="2000" dirty="0" smtClean="0">
                          <a:effectLst/>
                        </a:rPr>
                        <a:t>compiler, </a:t>
                      </a:r>
                      <a:r>
                        <a:rPr kumimoji="0" lang="en-US" sz="2000" kern="1200" dirty="0" smtClean="0">
                          <a:solidFill>
                            <a:schemeClr val="dk1"/>
                          </a:solidFill>
                          <a:effectLst/>
                          <a:latin typeface="+mn-lt"/>
                          <a:ea typeface="+mn-ea"/>
                          <a:cs typeface="+mn-cs"/>
                        </a:rPr>
                        <a:t>used to examine the format and the gramma</a:t>
                      </a:r>
                      <a:endParaRPr kumimoji="0" lang="en-US" sz="2000" kern="1200" dirty="0">
                        <a:solidFill>
                          <a:schemeClr val="dk1"/>
                        </a:solidFill>
                        <a:effectLst/>
                        <a:latin typeface="+mn-lt"/>
                        <a:ea typeface="+mn-ea"/>
                        <a:cs typeface="+mn-cs"/>
                      </a:endParaRPr>
                    </a:p>
                  </a:txBody>
                  <a:tcPr marL="68580" marR="68580" marT="0" marB="0"/>
                </a:tc>
                <a:tc>
                  <a:txBody>
                    <a:bodyPr/>
                    <a:lstStyle/>
                    <a:p>
                      <a:r>
                        <a:rPr lang="en-US" sz="2000" dirty="0">
                          <a:effectLst/>
                        </a:rPr>
                        <a:t>The only automated testing technique that is static</a:t>
                      </a:r>
                    </a:p>
                  </a:txBody>
                  <a:tcPr marL="68580" marR="68580" marT="0" marB="0"/>
                </a:tc>
              </a:tr>
              <a:tr h="370840">
                <a:tc>
                  <a:txBody>
                    <a:bodyPr/>
                    <a:lstStyle/>
                    <a:p>
                      <a:r>
                        <a:rPr lang="en-US" sz="2000">
                          <a:effectLst/>
                        </a:rPr>
                        <a:t>Unit/module testing</a:t>
                      </a:r>
                    </a:p>
                  </a:txBody>
                  <a:tcPr marL="68580" marR="68580" marT="0" marB="0"/>
                </a:tc>
                <a:tc>
                  <a:txBody>
                    <a:bodyPr/>
                    <a:lstStyle/>
                    <a:p>
                      <a:r>
                        <a:rPr lang="en-US" sz="2000" dirty="0">
                          <a:effectLst/>
                        </a:rPr>
                        <a:t>Discover any error that may exist in a module's code</a:t>
                      </a:r>
                    </a:p>
                  </a:txBody>
                  <a:tcPr marL="68580" marR="68580" marT="0" marB="0"/>
                </a:tc>
                <a:tc>
                  <a:txBody>
                    <a:bodyPr/>
                    <a:lstStyle/>
                    <a:p>
                      <a:r>
                        <a:rPr lang="en-US" sz="2000" dirty="0">
                          <a:effectLst/>
                        </a:rPr>
                        <a:t>Each module is tested alone</a:t>
                      </a:r>
                    </a:p>
                  </a:txBody>
                  <a:tcPr marL="68580" marR="68580" marT="0" marB="0"/>
                </a:tc>
              </a:tr>
              <a:tr h="370840">
                <a:tc>
                  <a:txBody>
                    <a:bodyPr/>
                    <a:lstStyle/>
                    <a:p>
                      <a:r>
                        <a:rPr lang="en-US" sz="2000">
                          <a:effectLst/>
                        </a:rPr>
                        <a:t>Integration testing</a:t>
                      </a:r>
                    </a:p>
                  </a:txBody>
                  <a:tcPr marL="68580" marR="68580" marT="0" marB="0"/>
                </a:tc>
                <a:tc>
                  <a:txBody>
                    <a:bodyPr/>
                    <a:lstStyle/>
                    <a:p>
                      <a:r>
                        <a:rPr lang="en-US" sz="2000">
                          <a:effectLst/>
                        </a:rPr>
                        <a:t>Discover any error that may exist by combining modules</a:t>
                      </a:r>
                    </a:p>
                  </a:txBody>
                  <a:tcPr marL="68580" marR="68580" marT="0" marB="0"/>
                </a:tc>
                <a:tc>
                  <a:txBody>
                    <a:bodyPr/>
                    <a:lstStyle/>
                    <a:p>
                      <a:r>
                        <a:rPr lang="en-US" sz="2000" dirty="0">
                          <a:effectLst/>
                        </a:rPr>
                        <a:t>Top-down gradual testing </a:t>
                      </a:r>
                    </a:p>
                  </a:txBody>
                  <a:tcPr marL="68580" marR="68580" marT="0" marB="0"/>
                </a:tc>
              </a:tr>
              <a:tr h="370840">
                <a:tc>
                  <a:txBody>
                    <a:bodyPr/>
                    <a:lstStyle/>
                    <a:p>
                      <a:r>
                        <a:rPr lang="en-US" sz="2000" dirty="0">
                          <a:effectLst/>
                        </a:rPr>
                        <a:t>System testing</a:t>
                      </a:r>
                    </a:p>
                  </a:txBody>
                  <a:tcPr marL="68580" marR="68580" marT="0" marB="0"/>
                </a:tc>
                <a:tc>
                  <a:txBody>
                    <a:bodyPr/>
                    <a:lstStyle/>
                    <a:p>
                      <a:r>
                        <a:rPr lang="en-US" sz="2000" dirty="0">
                          <a:effectLst/>
                        </a:rPr>
                        <a:t>Discover any error that may exist by integrating programs into systems</a:t>
                      </a:r>
                    </a:p>
                  </a:txBody>
                  <a:tcPr marL="68580" marR="68580" marT="0" marB="0"/>
                </a:tc>
                <a:tc>
                  <a:txBody>
                    <a:bodyPr/>
                    <a:lstStyle/>
                    <a:p>
                      <a:r>
                        <a:rPr lang="en-US" sz="2000" dirty="0">
                          <a:effectLst/>
                        </a:rPr>
                        <a:t>Top-down gradual testing</a:t>
                      </a:r>
                    </a:p>
                  </a:txBody>
                  <a:tcPr marL="68580" marR="68580" marT="0" marB="0"/>
                </a:tc>
              </a:tr>
            </a:tbl>
          </a:graphicData>
        </a:graphic>
      </p:graphicFrame>
    </p:spTree>
    <p:extLst>
      <p:ext uri="{BB962C8B-B14F-4D97-AF65-F5344CB8AC3E}">
        <p14:creationId xmlns:p14="http://schemas.microsoft.com/office/powerpoint/2010/main" val="14980905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457200" y="188913"/>
            <a:ext cx="7924800" cy="762000"/>
          </a:xfrm>
        </p:spPr>
        <p:txBody>
          <a:bodyPr>
            <a:normAutofit fontScale="90000"/>
          </a:bodyPr>
          <a:lstStyle/>
          <a:p>
            <a:r>
              <a:rPr lang="en-US" altLang="en-US" dirty="0" smtClean="0">
                <a:ea typeface="ＭＳ Ｐゴシック" panose="020B0600070205080204" pitchFamily="34" charset="-128"/>
              </a:rPr>
              <a:t>Architecture </a:t>
            </a:r>
            <a:r>
              <a:rPr lang="en-US" altLang="en-US" dirty="0">
                <a:ea typeface="ＭＳ Ｐゴシック" panose="020B0600070205080204" pitchFamily="34" charset="-128"/>
              </a:rPr>
              <a:t>reconstruction and conformance</a:t>
            </a:r>
            <a:endParaRPr lang="en-US" altLang="en-US" dirty="0" smtClean="0">
              <a:ea typeface="ＭＳ Ｐゴシック" panose="020B0600070205080204" pitchFamily="34" charset="-128"/>
            </a:endParaRPr>
          </a:p>
        </p:txBody>
      </p:sp>
      <p:sp>
        <p:nvSpPr>
          <p:cNvPr id="13315" name="Content Placeholder 2"/>
          <p:cNvSpPr>
            <a:spLocks noGrp="1"/>
          </p:cNvSpPr>
          <p:nvPr>
            <p:ph idx="1"/>
          </p:nvPr>
        </p:nvSpPr>
        <p:spPr>
          <a:xfrm>
            <a:off x="323850" y="950913"/>
            <a:ext cx="8496300" cy="5449887"/>
          </a:xfrm>
        </p:spPr>
        <p:txBody>
          <a:bodyPr>
            <a:normAutofit fontScale="92500"/>
          </a:bodyPr>
          <a:lstStyle/>
          <a:p>
            <a:pPr>
              <a:buFont typeface="Wingdings" panose="05000000000000000000" pitchFamily="2" charset="2"/>
              <a:buChar char="§"/>
            </a:pPr>
            <a:r>
              <a:rPr lang="en-US" sz="2200" dirty="0"/>
              <a:t>Architecture </a:t>
            </a:r>
            <a:r>
              <a:rPr lang="en-US" sz="2200" dirty="0" smtClean="0"/>
              <a:t>reconstruction: </a:t>
            </a:r>
          </a:p>
          <a:p>
            <a:pPr>
              <a:buFont typeface="Wingdings" panose="05000000000000000000" pitchFamily="2" charset="2"/>
              <a:buChar char="Ø"/>
            </a:pPr>
            <a:r>
              <a:rPr lang="en-US" sz="2200" b="0" dirty="0" smtClean="0"/>
              <a:t>is an “as-built” architecture of an implemented of system </a:t>
            </a:r>
            <a:r>
              <a:rPr lang="en-US" sz="2200" b="0" dirty="0" err="1" smtClean="0"/>
              <a:t>i.e</a:t>
            </a:r>
            <a:r>
              <a:rPr lang="en-US" sz="2200" b="0" dirty="0" smtClean="0"/>
              <a:t> obtained from the existing system </a:t>
            </a:r>
          </a:p>
          <a:p>
            <a:pPr>
              <a:buFont typeface="Wingdings" panose="05000000000000000000" pitchFamily="2" charset="2"/>
              <a:buChar char="Ø"/>
            </a:pPr>
            <a:r>
              <a:rPr lang="en-US" sz="2200" b="0" dirty="0" smtClean="0"/>
              <a:t>It is done through the “detail analysis ” of the system, using tool support.</a:t>
            </a:r>
          </a:p>
          <a:p>
            <a:pPr marL="0" indent="0">
              <a:buNone/>
            </a:pPr>
            <a:r>
              <a:rPr lang="en-US" sz="2200" b="0" dirty="0" smtClean="0"/>
              <a:t>, If the tools are successful, the end result is an architectural representation.</a:t>
            </a:r>
          </a:p>
          <a:p>
            <a:pPr>
              <a:buFont typeface="Wingdings" panose="05000000000000000000" pitchFamily="2" charset="2"/>
              <a:buChar char="Ø"/>
            </a:pPr>
            <a:r>
              <a:rPr lang="en-US" sz="2200" b="0" dirty="0" smtClean="0"/>
              <a:t>Although it is not an </a:t>
            </a:r>
            <a:r>
              <a:rPr lang="en-US" sz="2200" dirty="0" smtClean="0"/>
              <a:t>automatic</a:t>
            </a:r>
            <a:r>
              <a:rPr lang="en-US" sz="2200" b="0" dirty="0" smtClean="0"/>
              <a:t> process  </a:t>
            </a:r>
          </a:p>
          <a:p>
            <a:pPr>
              <a:buFont typeface="Wingdings" panose="05000000000000000000" pitchFamily="2" charset="2"/>
              <a:buChar char="Ø"/>
            </a:pPr>
            <a:r>
              <a:rPr lang="en-US" sz="2200" b="0" dirty="0" smtClean="0"/>
              <a:t>It is an “interpretive ”, “interactive” and “iterative” process involving many activities.</a:t>
            </a:r>
          </a:p>
          <a:p>
            <a:pPr>
              <a:buFont typeface="Wingdings" panose="05000000000000000000" pitchFamily="2" charset="2"/>
              <a:buChar char="Ø"/>
            </a:pPr>
            <a:r>
              <a:rPr lang="en-US" sz="2200" b="0" dirty="0" smtClean="0"/>
              <a:t>Requires the skills and attention of both the engineering expert and the architect</a:t>
            </a:r>
          </a:p>
          <a:p>
            <a:pPr lvl="1">
              <a:buFont typeface="Wingdings" panose="05000000000000000000" pitchFamily="2" charset="2"/>
              <a:buChar char="§"/>
            </a:pPr>
            <a:endParaRPr lang="en-US" sz="2200" dirty="0"/>
          </a:p>
          <a:p>
            <a:pPr lvl="1">
              <a:buFont typeface="Wingdings" panose="05000000000000000000" pitchFamily="2" charset="2"/>
              <a:buChar char="§"/>
            </a:pPr>
            <a:endParaRPr lang="en-US" sz="2200" dirty="0" smtClean="0"/>
          </a:p>
          <a:p>
            <a:pPr lvl="1">
              <a:buFont typeface="Wingdings" panose="05000000000000000000" pitchFamily="2" charset="2"/>
              <a:buChar char="§"/>
            </a:pPr>
            <a:endParaRPr lang="en-US" sz="2200" b="0" dirty="0"/>
          </a:p>
          <a:p>
            <a:pPr>
              <a:buFont typeface="Wingdings" panose="05000000000000000000" pitchFamily="2" charset="2"/>
              <a:buChar char="§"/>
            </a:pPr>
            <a:endParaRPr lang="pt-BR" sz="2200" b="0" dirty="0"/>
          </a:p>
          <a:p>
            <a:pPr>
              <a:buFont typeface="Wingdings" panose="05000000000000000000" pitchFamily="2" charset="2"/>
              <a:buChar char="§"/>
            </a:pPr>
            <a:endParaRPr lang="en-US" sz="2200" dirty="0" smtClean="0"/>
          </a:p>
          <a:p>
            <a:pPr>
              <a:buFont typeface="Wingdings" panose="05000000000000000000" pitchFamily="2" charset="2"/>
              <a:buChar char="§"/>
            </a:pPr>
            <a:endParaRPr lang="en-US" sz="2200" b="0" dirty="0" smtClean="0"/>
          </a:p>
          <a:p>
            <a:pPr>
              <a:buFont typeface="Wingdings" panose="05000000000000000000" pitchFamily="2" charset="2"/>
              <a:buChar char="§"/>
            </a:pPr>
            <a:endParaRPr lang="en-US" altLang="en-US" sz="2000" dirty="0" smtClean="0">
              <a:ea typeface="ＭＳ Ｐゴシック" panose="020B0600070205080204" pitchFamily="34" charset="-128"/>
            </a:endParaRPr>
          </a:p>
        </p:txBody>
      </p:sp>
      <p:sp>
        <p:nvSpPr>
          <p:cNvPr id="2" name="Slide Number Placeholder 1"/>
          <p:cNvSpPr>
            <a:spLocks noGrp="1"/>
          </p:cNvSpPr>
          <p:nvPr>
            <p:ph type="sldNum" sz="quarter" idx="12"/>
          </p:nvPr>
        </p:nvSpPr>
        <p:spPr/>
        <p:txBody>
          <a:bodyPr/>
          <a:lstStyle/>
          <a:p>
            <a:fld id="{581075D8-38E8-4B6D-BCF6-3EB5F81CC4F3}" type="slidenum">
              <a:rPr lang="en-US" smtClean="0"/>
              <a:t>19</a:t>
            </a:fld>
            <a:endParaRPr lang="en-US"/>
          </a:p>
        </p:txBody>
      </p:sp>
    </p:spTree>
    <p:extLst>
      <p:ext uri="{BB962C8B-B14F-4D97-AF65-F5344CB8AC3E}">
        <p14:creationId xmlns:p14="http://schemas.microsoft.com/office/powerpoint/2010/main" val="7418139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81000"/>
            <a:ext cx="7772400" cy="609600"/>
          </a:xfrm>
        </p:spPr>
        <p:txBody>
          <a:bodyPr>
            <a:noAutofit/>
          </a:bodyPr>
          <a:lstStyle/>
          <a:p>
            <a:r>
              <a:rPr lang="en-US" dirty="0" smtClean="0"/>
              <a:t> </a:t>
            </a:r>
            <a:br>
              <a:rPr lang="en-US" dirty="0" smtClean="0"/>
            </a:br>
            <a:r>
              <a:rPr lang="en-US" dirty="0" smtClean="0"/>
              <a:t>Architecture </a:t>
            </a:r>
            <a:r>
              <a:rPr lang="en-US" dirty="0"/>
              <a:t>in the agile projects</a:t>
            </a:r>
          </a:p>
        </p:txBody>
      </p:sp>
      <p:sp>
        <p:nvSpPr>
          <p:cNvPr id="4" name="Slide Number Placeholder 3"/>
          <p:cNvSpPr>
            <a:spLocks noGrp="1"/>
          </p:cNvSpPr>
          <p:nvPr>
            <p:ph type="sldNum" sz="quarter" idx="12"/>
          </p:nvPr>
        </p:nvSpPr>
        <p:spPr/>
        <p:txBody>
          <a:bodyPr/>
          <a:lstStyle/>
          <a:p>
            <a:fld id="{581075D8-38E8-4B6D-BCF6-3EB5F81CC4F3}" type="slidenum">
              <a:rPr lang="en-US" smtClean="0"/>
              <a:t>2</a:t>
            </a:fld>
            <a:endParaRPr lang="en-US"/>
          </a:p>
        </p:txBody>
      </p:sp>
      <p:sp>
        <p:nvSpPr>
          <p:cNvPr id="5" name="Content Placeholder 4"/>
          <p:cNvSpPr>
            <a:spLocks noGrp="1"/>
          </p:cNvSpPr>
          <p:nvPr>
            <p:ph sz="quarter" idx="1"/>
          </p:nvPr>
        </p:nvSpPr>
        <p:spPr>
          <a:xfrm>
            <a:off x="339045" y="1219200"/>
            <a:ext cx="8610600" cy="5562600"/>
          </a:xfrm>
        </p:spPr>
        <p:txBody>
          <a:bodyPr>
            <a:normAutofit fontScale="92500" lnSpcReduction="20000"/>
          </a:bodyPr>
          <a:lstStyle/>
          <a:p>
            <a:pPr>
              <a:buClrTx/>
              <a:buFont typeface="Wingdings" panose="05000000000000000000" pitchFamily="2" charset="2"/>
              <a:buChar char="ü"/>
            </a:pPr>
            <a:r>
              <a:rPr lang="en-US" sz="2800" b="0" dirty="0" smtClean="0"/>
              <a:t>Architecture </a:t>
            </a:r>
            <a:r>
              <a:rPr lang="en-US" sz="2800" b="0" dirty="0"/>
              <a:t>is the blueprint that defines the structure, relationships, and principles of a system within its environment. </a:t>
            </a:r>
            <a:endParaRPr lang="en-US" sz="2800" b="0" dirty="0" smtClean="0"/>
          </a:p>
          <a:p>
            <a:pPr>
              <a:buClrTx/>
              <a:buFont typeface="Wingdings" panose="05000000000000000000" pitchFamily="2" charset="2"/>
              <a:buChar char="ü"/>
            </a:pPr>
            <a:r>
              <a:rPr lang="en-US" sz="2800" b="0" dirty="0" smtClean="0"/>
              <a:t>Grady </a:t>
            </a:r>
            <a:r>
              <a:rPr lang="en-US" sz="2800" b="0" dirty="0" err="1"/>
              <a:t>Booch</a:t>
            </a:r>
            <a:r>
              <a:rPr lang="en-US" sz="2800" b="0" dirty="0"/>
              <a:t> aptly stated, “All architecture is design but not all design is architecture.” </a:t>
            </a:r>
            <a:endParaRPr lang="en-US" sz="2800" b="0" dirty="0" smtClean="0"/>
          </a:p>
          <a:p>
            <a:pPr>
              <a:buClrTx/>
              <a:buFont typeface="Wingdings" panose="05000000000000000000" pitchFamily="2" charset="2"/>
              <a:buChar char="ü"/>
            </a:pPr>
            <a:r>
              <a:rPr lang="en-US" sz="2800" b="0" dirty="0"/>
              <a:t>It embodies the significant design decisions that shape a system, often </a:t>
            </a:r>
            <a:r>
              <a:rPr lang="en-US" sz="2800" b="0" dirty="0" smtClean="0"/>
              <a:t>defined </a:t>
            </a:r>
            <a:r>
              <a:rPr lang="en-US" sz="2800" b="0" dirty="0"/>
              <a:t>by the difficulty of change. </a:t>
            </a:r>
            <a:endParaRPr lang="en-US" sz="2800" b="0" dirty="0" smtClean="0"/>
          </a:p>
          <a:p>
            <a:pPr>
              <a:buClrTx/>
              <a:buFont typeface="Wingdings" panose="05000000000000000000" pitchFamily="2" charset="2"/>
              <a:buChar char="ü"/>
            </a:pPr>
            <a:r>
              <a:rPr lang="en-US" sz="2800" b="0" dirty="0" smtClean="0"/>
              <a:t>This </a:t>
            </a:r>
            <a:r>
              <a:rPr lang="en-US" sz="2800" b="0" dirty="0"/>
              <a:t>leads to Martin Fowler’s insightful observation that architecture is often defined by what is perceived as “hard to change.”</a:t>
            </a:r>
          </a:p>
          <a:p>
            <a:pPr>
              <a:buClrTx/>
              <a:buFont typeface="Wingdings" panose="05000000000000000000" pitchFamily="2" charset="2"/>
              <a:buChar char="ü"/>
            </a:pPr>
            <a:endParaRPr lang="en-US" sz="3000" b="0" dirty="0" smtClean="0"/>
          </a:p>
          <a:p>
            <a:pPr marL="0" indent="0">
              <a:buClrTx/>
              <a:buNone/>
            </a:pPr>
            <a:endParaRPr lang="en-US" sz="2800" b="0" dirty="0" smtClean="0"/>
          </a:p>
          <a:p>
            <a:pPr>
              <a:buClrTx/>
            </a:pPr>
            <a:endParaRPr lang="en-US" b="0" dirty="0" smtClean="0"/>
          </a:p>
          <a:p>
            <a:pPr>
              <a:buClrTx/>
            </a:pPr>
            <a:endParaRPr lang="en-US" b="0" dirty="0" smtClean="0"/>
          </a:p>
          <a:p>
            <a:pPr>
              <a:buClrTx/>
            </a:pPr>
            <a:endParaRPr lang="en-US" b="0" dirty="0" smtClean="0"/>
          </a:p>
          <a:p>
            <a:pPr>
              <a:buClrTx/>
            </a:pPr>
            <a:endParaRPr lang="en-US" b="0" dirty="0" smtClean="0"/>
          </a:p>
        </p:txBody>
      </p:sp>
    </p:spTree>
    <p:extLst>
      <p:ext uri="{BB962C8B-B14F-4D97-AF65-F5344CB8AC3E}">
        <p14:creationId xmlns:p14="http://schemas.microsoft.com/office/powerpoint/2010/main" val="191582008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457200" y="188913"/>
            <a:ext cx="7772400" cy="762000"/>
          </a:xfrm>
        </p:spPr>
        <p:txBody>
          <a:bodyPr>
            <a:normAutofit/>
          </a:bodyPr>
          <a:lstStyle/>
          <a:p>
            <a:r>
              <a:rPr lang="en-US" altLang="en-US" dirty="0" smtClean="0">
                <a:ea typeface="ＭＳ Ｐゴシック" panose="020B0600070205080204" pitchFamily="34" charset="-128"/>
              </a:rPr>
              <a:t>Reconstruction Activities </a:t>
            </a:r>
          </a:p>
        </p:txBody>
      </p:sp>
      <p:sp>
        <p:nvSpPr>
          <p:cNvPr id="13315" name="Content Placeholder 2"/>
          <p:cNvSpPr>
            <a:spLocks noGrp="1"/>
          </p:cNvSpPr>
          <p:nvPr>
            <p:ph idx="1"/>
          </p:nvPr>
        </p:nvSpPr>
        <p:spPr>
          <a:xfrm>
            <a:off x="323850" y="950913"/>
            <a:ext cx="8496300" cy="5716587"/>
          </a:xfrm>
        </p:spPr>
        <p:txBody>
          <a:bodyPr>
            <a:normAutofit/>
          </a:bodyPr>
          <a:lstStyle/>
          <a:p>
            <a:pPr lvl="1">
              <a:buFont typeface="Arial" panose="020B0604020202020204" pitchFamily="34" charset="0"/>
              <a:buChar char="•"/>
            </a:pPr>
            <a:r>
              <a:rPr lang="en-US" sz="2200" dirty="0" smtClean="0"/>
              <a:t>Software Architecture </a:t>
            </a:r>
            <a:r>
              <a:rPr lang="en-US" altLang="en-US" sz="2000" dirty="0" smtClean="0">
                <a:ea typeface="ＭＳ Ｐゴシック" panose="020B0600070205080204" pitchFamily="34" charset="-128"/>
              </a:rPr>
              <a:t>reconstruction comprise the following activities, carried out iteratively:-</a:t>
            </a:r>
          </a:p>
          <a:p>
            <a:pPr marL="914400" lvl="1" indent="-284163">
              <a:buFont typeface="Wingdings" panose="05000000000000000000" pitchFamily="2" charset="2"/>
              <a:buChar char="Ø"/>
              <a:tabLst>
                <a:tab pos="854075" algn="l"/>
              </a:tabLst>
            </a:pPr>
            <a:r>
              <a:rPr lang="en-US" sz="2000" dirty="0" smtClean="0">
                <a:ea typeface="ＭＳ Ｐゴシック" panose="020B0600070205080204" pitchFamily="34" charset="-128"/>
              </a:rPr>
              <a:t>Information Extraction </a:t>
            </a:r>
          </a:p>
          <a:p>
            <a:pPr marL="914400" lvl="1" indent="-284163">
              <a:buFont typeface="Wingdings" panose="05000000000000000000" pitchFamily="2" charset="2"/>
              <a:buChar char="Ø"/>
              <a:tabLst>
                <a:tab pos="854075" algn="l"/>
              </a:tabLst>
            </a:pPr>
            <a:r>
              <a:rPr lang="en-US" sz="2000" dirty="0" smtClean="0">
                <a:ea typeface="ＭＳ Ｐゴシック" panose="020B0600070205080204" pitchFamily="34" charset="-128"/>
              </a:rPr>
              <a:t>Database Construction</a:t>
            </a:r>
          </a:p>
          <a:p>
            <a:pPr marL="914400" lvl="1" indent="-284163">
              <a:buFont typeface="Wingdings" panose="05000000000000000000" pitchFamily="2" charset="2"/>
              <a:buChar char="Ø"/>
              <a:tabLst>
                <a:tab pos="854075" algn="l"/>
              </a:tabLst>
            </a:pPr>
            <a:r>
              <a:rPr lang="en-US" sz="2000" dirty="0" smtClean="0">
                <a:ea typeface="ＭＳ Ｐゴシック" panose="020B0600070205080204" pitchFamily="34" charset="-128"/>
              </a:rPr>
              <a:t>View Fusion </a:t>
            </a:r>
          </a:p>
          <a:p>
            <a:pPr marL="914400" lvl="1" indent="-284163">
              <a:buFont typeface="Wingdings" panose="05000000000000000000" pitchFamily="2" charset="2"/>
              <a:buChar char="Ø"/>
              <a:tabLst>
                <a:tab pos="854075" algn="l"/>
              </a:tabLst>
            </a:pPr>
            <a:r>
              <a:rPr lang="en-US" altLang="en-US" sz="2000" dirty="0" smtClean="0">
                <a:ea typeface="ＭＳ Ｐゴシック" panose="020B0600070205080204" pitchFamily="34" charset="-128"/>
              </a:rPr>
              <a:t>Reconstruction </a:t>
            </a:r>
            <a:r>
              <a:rPr lang="en-US" sz="2000" dirty="0" smtClean="0">
                <a:ea typeface="ＭＳ Ｐゴシック" panose="020B0600070205080204" pitchFamily="34" charset="-128"/>
              </a:rPr>
              <a:t> </a:t>
            </a:r>
            <a:endParaRPr lang="en-US" sz="2200" dirty="0" smtClean="0"/>
          </a:p>
          <a:p>
            <a:pPr lvl="1">
              <a:buFont typeface="Wingdings" panose="05000000000000000000" pitchFamily="2" charset="2"/>
              <a:buChar char="§"/>
            </a:pPr>
            <a:endParaRPr lang="en-US" sz="2200" dirty="0" smtClean="0"/>
          </a:p>
          <a:p>
            <a:pPr lvl="1">
              <a:buFont typeface="Wingdings" panose="05000000000000000000" pitchFamily="2" charset="2"/>
              <a:buChar char="§"/>
            </a:pPr>
            <a:endParaRPr lang="en-US" sz="2200" dirty="0"/>
          </a:p>
          <a:p>
            <a:pPr lvl="1">
              <a:buFont typeface="Wingdings" panose="05000000000000000000" pitchFamily="2" charset="2"/>
              <a:buChar char="§"/>
            </a:pPr>
            <a:endParaRPr lang="en-US" sz="2200" dirty="0" smtClean="0"/>
          </a:p>
          <a:p>
            <a:pPr lvl="1">
              <a:buFont typeface="Wingdings" panose="05000000000000000000" pitchFamily="2" charset="2"/>
              <a:buChar char="§"/>
            </a:pPr>
            <a:endParaRPr lang="en-US" sz="2200" b="0" dirty="0"/>
          </a:p>
          <a:p>
            <a:pPr marL="0" indent="0">
              <a:buNone/>
            </a:pPr>
            <a:r>
              <a:rPr lang="pt-BR" sz="2200" b="0" dirty="0" smtClean="0"/>
              <a:t>                          Figure</a:t>
            </a:r>
            <a:r>
              <a:rPr lang="pt-BR" sz="2200" b="0" dirty="0"/>
              <a:t>: ArchitectureReconstruction Activities   </a:t>
            </a:r>
          </a:p>
          <a:p>
            <a:pPr>
              <a:buFont typeface="Wingdings" panose="05000000000000000000" pitchFamily="2" charset="2"/>
              <a:buChar char="§"/>
            </a:pPr>
            <a:endParaRPr lang="en-US" sz="2200" dirty="0" smtClean="0"/>
          </a:p>
          <a:p>
            <a:pPr>
              <a:buFont typeface="Wingdings" panose="05000000000000000000" pitchFamily="2" charset="2"/>
              <a:buChar char="§"/>
            </a:pPr>
            <a:endParaRPr lang="en-US" sz="2200" b="0" dirty="0" smtClean="0"/>
          </a:p>
          <a:p>
            <a:pPr>
              <a:buFont typeface="Wingdings" panose="05000000000000000000" pitchFamily="2" charset="2"/>
              <a:buChar char="§"/>
            </a:pPr>
            <a:endParaRPr lang="en-US" altLang="en-US" sz="2000" dirty="0" smtClean="0">
              <a:ea typeface="ＭＳ Ｐゴシック" panose="020B0600070205080204" pitchFamily="34" charset="-128"/>
            </a:endParaRPr>
          </a:p>
        </p:txBody>
      </p:sp>
      <p:sp>
        <p:nvSpPr>
          <p:cNvPr id="2" name="Slide Number Placeholder 1"/>
          <p:cNvSpPr>
            <a:spLocks noGrp="1"/>
          </p:cNvSpPr>
          <p:nvPr>
            <p:ph type="sldNum" sz="quarter" idx="12"/>
          </p:nvPr>
        </p:nvSpPr>
        <p:spPr/>
        <p:txBody>
          <a:bodyPr/>
          <a:lstStyle/>
          <a:p>
            <a:fld id="{581075D8-38E8-4B6D-BCF6-3EB5F81CC4F3}" type="slidenum">
              <a:rPr lang="en-US" smtClean="0"/>
              <a:t>20</a:t>
            </a:fld>
            <a:endParaRPr lang="en-US"/>
          </a:p>
        </p:txBody>
      </p:sp>
      <p:pic>
        <p:nvPicPr>
          <p:cNvPr id="3" name="Picture 2"/>
          <p:cNvPicPr>
            <a:picLocks noChangeAspect="1"/>
          </p:cNvPicPr>
          <p:nvPr/>
        </p:nvPicPr>
        <p:blipFill>
          <a:blip r:embed="rId2"/>
          <a:stretch>
            <a:fillRect/>
          </a:stretch>
        </p:blipFill>
        <p:spPr>
          <a:xfrm>
            <a:off x="3063621" y="2819400"/>
            <a:ext cx="5934075" cy="3067050"/>
          </a:xfrm>
          <a:prstGeom prst="rect">
            <a:avLst/>
          </a:prstGeom>
        </p:spPr>
      </p:pic>
    </p:spTree>
    <p:extLst>
      <p:ext uri="{BB962C8B-B14F-4D97-AF65-F5344CB8AC3E}">
        <p14:creationId xmlns:p14="http://schemas.microsoft.com/office/powerpoint/2010/main" val="338680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457200" y="188913"/>
            <a:ext cx="7772400" cy="762000"/>
          </a:xfrm>
        </p:spPr>
        <p:txBody>
          <a:bodyPr>
            <a:normAutofit/>
          </a:bodyPr>
          <a:lstStyle/>
          <a:p>
            <a:r>
              <a:rPr lang="en-US" altLang="en-US" dirty="0">
                <a:ea typeface="ＭＳ Ｐゴシック" panose="020B0600070205080204" pitchFamily="34" charset="-128"/>
              </a:rPr>
              <a:t>Information Extraction </a:t>
            </a:r>
          </a:p>
        </p:txBody>
      </p:sp>
      <p:sp>
        <p:nvSpPr>
          <p:cNvPr id="13315" name="Content Placeholder 2"/>
          <p:cNvSpPr>
            <a:spLocks noGrp="1"/>
          </p:cNvSpPr>
          <p:nvPr>
            <p:ph idx="1"/>
          </p:nvPr>
        </p:nvSpPr>
        <p:spPr>
          <a:xfrm>
            <a:off x="323850" y="950913"/>
            <a:ext cx="8496300" cy="6059487"/>
          </a:xfrm>
        </p:spPr>
        <p:txBody>
          <a:bodyPr>
            <a:normAutofit/>
          </a:bodyPr>
          <a:lstStyle/>
          <a:p>
            <a:pPr>
              <a:buFont typeface="Wingdings" panose="05000000000000000000" pitchFamily="2" charset="2"/>
              <a:buChar char="§"/>
            </a:pPr>
            <a:r>
              <a:rPr lang="pt-BR" sz="2200" b="0" dirty="0" smtClean="0"/>
              <a:t>The purpose of this activity is to extract information from various Sources .</a:t>
            </a:r>
            <a:endParaRPr lang="pt-BR" sz="2200" b="0" dirty="0"/>
          </a:p>
          <a:p>
            <a:pPr>
              <a:buFont typeface="Wingdings" panose="05000000000000000000" pitchFamily="2" charset="2"/>
              <a:buChar char="§"/>
            </a:pPr>
            <a:endParaRPr lang="en-US" sz="2200" dirty="0" smtClean="0"/>
          </a:p>
          <a:p>
            <a:pPr>
              <a:buFont typeface="Wingdings" panose="05000000000000000000" pitchFamily="2" charset="2"/>
              <a:buChar char="§"/>
            </a:pPr>
            <a:endParaRPr lang="en-US" sz="2200" b="0" dirty="0" smtClean="0"/>
          </a:p>
          <a:p>
            <a:pPr>
              <a:buFont typeface="Wingdings" panose="05000000000000000000" pitchFamily="2" charset="2"/>
              <a:buChar char="§"/>
            </a:pPr>
            <a:endParaRPr lang="en-US" altLang="en-US" sz="2000" dirty="0" smtClean="0">
              <a:ea typeface="ＭＳ Ｐゴシック" panose="020B0600070205080204" pitchFamily="34" charset="-128"/>
            </a:endParaRPr>
          </a:p>
        </p:txBody>
      </p:sp>
      <p:sp>
        <p:nvSpPr>
          <p:cNvPr id="2" name="Slide Number Placeholder 1"/>
          <p:cNvSpPr>
            <a:spLocks noGrp="1"/>
          </p:cNvSpPr>
          <p:nvPr>
            <p:ph type="sldNum" sz="quarter" idx="12"/>
          </p:nvPr>
        </p:nvSpPr>
        <p:spPr/>
        <p:txBody>
          <a:bodyPr/>
          <a:lstStyle/>
          <a:p>
            <a:fld id="{581075D8-38E8-4B6D-BCF6-3EB5F81CC4F3}" type="slidenum">
              <a:rPr lang="en-US" smtClean="0"/>
              <a:t>21</a:t>
            </a:fld>
            <a:endParaRPr lang="en-US"/>
          </a:p>
        </p:txBody>
      </p:sp>
      <p:pic>
        <p:nvPicPr>
          <p:cNvPr id="3" name="Picture 2"/>
          <p:cNvPicPr>
            <a:picLocks noChangeAspect="1"/>
          </p:cNvPicPr>
          <p:nvPr/>
        </p:nvPicPr>
        <p:blipFill>
          <a:blip r:embed="rId2"/>
          <a:stretch>
            <a:fillRect/>
          </a:stretch>
        </p:blipFill>
        <p:spPr>
          <a:xfrm>
            <a:off x="298866" y="1981200"/>
            <a:ext cx="6353175" cy="2466975"/>
          </a:xfrm>
          <a:prstGeom prst="rect">
            <a:avLst/>
          </a:prstGeom>
        </p:spPr>
      </p:pic>
    </p:spTree>
    <p:extLst>
      <p:ext uri="{BB962C8B-B14F-4D97-AF65-F5344CB8AC3E}">
        <p14:creationId xmlns:p14="http://schemas.microsoft.com/office/powerpoint/2010/main" val="37073143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457200" y="188913"/>
            <a:ext cx="7772400" cy="762000"/>
          </a:xfrm>
        </p:spPr>
        <p:txBody>
          <a:bodyPr>
            <a:normAutofit/>
          </a:bodyPr>
          <a:lstStyle/>
          <a:p>
            <a:r>
              <a:rPr lang="en-US" altLang="en-US" dirty="0" smtClean="0">
                <a:ea typeface="ＭＳ Ｐゴシック" panose="020B0600070205080204" pitchFamily="34" charset="-128"/>
              </a:rPr>
              <a:t>Database Construction </a:t>
            </a:r>
          </a:p>
        </p:txBody>
      </p:sp>
      <p:sp>
        <p:nvSpPr>
          <p:cNvPr id="13315" name="Content Placeholder 2"/>
          <p:cNvSpPr>
            <a:spLocks noGrp="1"/>
          </p:cNvSpPr>
          <p:nvPr>
            <p:ph idx="1"/>
          </p:nvPr>
        </p:nvSpPr>
        <p:spPr>
          <a:xfrm>
            <a:off x="323850" y="950913"/>
            <a:ext cx="8496300" cy="6059487"/>
          </a:xfrm>
        </p:spPr>
        <p:txBody>
          <a:bodyPr>
            <a:normAutofit/>
          </a:bodyPr>
          <a:lstStyle/>
          <a:p>
            <a:pPr>
              <a:buFont typeface="Wingdings" panose="05000000000000000000" pitchFamily="2" charset="2"/>
              <a:buChar char="§"/>
            </a:pPr>
            <a:r>
              <a:rPr lang="en-US" sz="2200" b="0" dirty="0" smtClean="0"/>
              <a:t>Database construction involves converting information into a standard form, such as </a:t>
            </a:r>
            <a:r>
              <a:rPr lang="en-US" sz="2200" b="0" dirty="0"/>
              <a:t>Rigi(Receiving Inspection General Instruction) </a:t>
            </a:r>
            <a:r>
              <a:rPr lang="en-US" sz="2200" b="0" dirty="0" smtClean="0"/>
              <a:t>standard form(tuple based data format) and SQL based database format.</a:t>
            </a:r>
          </a:p>
          <a:p>
            <a:pPr>
              <a:buFont typeface="Wingdings" panose="05000000000000000000" pitchFamily="2" charset="2"/>
              <a:buChar char="§"/>
            </a:pPr>
            <a:r>
              <a:rPr lang="en-US" sz="2200" b="0" dirty="0" smtClean="0"/>
              <a:t>It is necessary  to chose a database model</a:t>
            </a:r>
          </a:p>
          <a:p>
            <a:pPr>
              <a:buFont typeface="Wingdings" panose="05000000000000000000" pitchFamily="2" charset="2"/>
              <a:buChar char="§"/>
            </a:pPr>
            <a:r>
              <a:rPr lang="en-US" sz="2200" b="0" dirty="0" smtClean="0"/>
              <a:t>For choosing model, consider the following </a:t>
            </a:r>
          </a:p>
          <a:p>
            <a:pPr marL="688975" indent="-284163">
              <a:buFont typeface="Wingdings" panose="05000000000000000000" pitchFamily="2" charset="2"/>
              <a:buChar char="Ø"/>
            </a:pPr>
            <a:r>
              <a:rPr lang="en-US" sz="2200" b="0" dirty="0" smtClean="0"/>
              <a:t>It should be a well known model</a:t>
            </a:r>
          </a:p>
          <a:p>
            <a:pPr marL="688975" indent="-284163">
              <a:buFont typeface="Wingdings" panose="05000000000000000000" pitchFamily="2" charset="2"/>
              <a:buChar char="Ø"/>
            </a:pPr>
            <a:r>
              <a:rPr lang="en-US" sz="2200" b="0" dirty="0" smtClean="0"/>
              <a:t>Sufficient queries are allowed </a:t>
            </a:r>
          </a:p>
          <a:p>
            <a:pPr marL="688975" indent="-284163">
              <a:buFont typeface="Wingdings" panose="05000000000000000000" pitchFamily="2" charset="2"/>
              <a:buChar char="Ø"/>
            </a:pPr>
            <a:r>
              <a:rPr lang="en-US" sz="2200" b="0" dirty="0" smtClean="0"/>
              <a:t>Support remote access to database </a:t>
            </a:r>
          </a:p>
          <a:p>
            <a:pPr marL="688975" indent="-284163">
              <a:buFont typeface="Wingdings" panose="05000000000000000000" pitchFamily="2" charset="2"/>
              <a:buChar char="Ø"/>
            </a:pPr>
            <a:r>
              <a:rPr lang="en-US" sz="2200" b="0" dirty="0" smtClean="0"/>
              <a:t>Supports view fusion by combining information from various tables</a:t>
            </a:r>
          </a:p>
          <a:p>
            <a:pPr marL="688975" indent="-284163">
              <a:buFont typeface="Wingdings" panose="05000000000000000000" pitchFamily="2" charset="2"/>
              <a:buChar char="Ø"/>
            </a:pPr>
            <a:r>
              <a:rPr lang="en-US" sz="2200" b="0" dirty="0" smtClean="0"/>
              <a:t>It supports query language </a:t>
            </a:r>
          </a:p>
          <a:p>
            <a:pPr>
              <a:buFont typeface="Wingdings" panose="05000000000000000000" pitchFamily="2" charset="2"/>
              <a:buChar char="§"/>
            </a:pPr>
            <a:endParaRPr lang="en-US" sz="2200" b="0" dirty="0" smtClean="0"/>
          </a:p>
          <a:p>
            <a:pPr>
              <a:buFont typeface="Wingdings" panose="05000000000000000000" pitchFamily="2" charset="2"/>
              <a:buChar char="§"/>
            </a:pPr>
            <a:endParaRPr lang="en-US" sz="2200" b="0" dirty="0" smtClean="0"/>
          </a:p>
          <a:p>
            <a:pPr>
              <a:buFont typeface="Wingdings" panose="05000000000000000000" pitchFamily="2" charset="2"/>
              <a:buChar char="§"/>
            </a:pPr>
            <a:endParaRPr lang="en-US" altLang="en-US" sz="2000" dirty="0" smtClean="0">
              <a:ea typeface="ＭＳ Ｐゴシック" panose="020B0600070205080204" pitchFamily="34" charset="-128"/>
            </a:endParaRPr>
          </a:p>
        </p:txBody>
      </p:sp>
      <p:sp>
        <p:nvSpPr>
          <p:cNvPr id="2" name="Slide Number Placeholder 1"/>
          <p:cNvSpPr>
            <a:spLocks noGrp="1"/>
          </p:cNvSpPr>
          <p:nvPr>
            <p:ph type="sldNum" sz="quarter" idx="12"/>
          </p:nvPr>
        </p:nvSpPr>
        <p:spPr/>
        <p:txBody>
          <a:bodyPr/>
          <a:lstStyle/>
          <a:p>
            <a:fld id="{581075D8-38E8-4B6D-BCF6-3EB5F81CC4F3}" type="slidenum">
              <a:rPr lang="en-US" smtClean="0"/>
              <a:t>22</a:t>
            </a:fld>
            <a:endParaRPr lang="en-US"/>
          </a:p>
        </p:txBody>
      </p:sp>
    </p:spTree>
    <p:extLst>
      <p:ext uri="{BB962C8B-B14F-4D97-AF65-F5344CB8AC3E}">
        <p14:creationId xmlns:p14="http://schemas.microsoft.com/office/powerpoint/2010/main" val="29443324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457200" y="188913"/>
            <a:ext cx="7772400" cy="762000"/>
          </a:xfrm>
        </p:spPr>
        <p:txBody>
          <a:bodyPr>
            <a:normAutofit/>
          </a:bodyPr>
          <a:lstStyle/>
          <a:p>
            <a:r>
              <a:rPr lang="en-US" altLang="en-US" dirty="0" smtClean="0">
                <a:ea typeface="ＭＳ Ｐゴシック" panose="020B0600070205080204" pitchFamily="34" charset="-128"/>
              </a:rPr>
              <a:t>View Fusion</a:t>
            </a:r>
          </a:p>
        </p:txBody>
      </p:sp>
      <p:sp>
        <p:nvSpPr>
          <p:cNvPr id="13315" name="Content Placeholder 2"/>
          <p:cNvSpPr>
            <a:spLocks noGrp="1"/>
          </p:cNvSpPr>
          <p:nvPr>
            <p:ph idx="1"/>
          </p:nvPr>
        </p:nvSpPr>
        <p:spPr>
          <a:xfrm>
            <a:off x="323850" y="950913"/>
            <a:ext cx="8496300" cy="6059487"/>
          </a:xfrm>
        </p:spPr>
        <p:txBody>
          <a:bodyPr>
            <a:normAutofit/>
          </a:bodyPr>
          <a:lstStyle/>
          <a:p>
            <a:pPr>
              <a:buFont typeface="Wingdings" panose="05000000000000000000" pitchFamily="2" charset="2"/>
              <a:buChar char="§"/>
            </a:pPr>
            <a:r>
              <a:rPr lang="en-US" altLang="en-US" sz="2000" b="0" dirty="0">
                <a:ea typeface="ＭＳ Ｐゴシック" panose="020B0600070205080204" pitchFamily="34" charset="-128"/>
              </a:rPr>
              <a:t>It combines information in the database to produce a coherent view of architecture.</a:t>
            </a:r>
          </a:p>
          <a:p>
            <a:pPr>
              <a:buFont typeface="Wingdings" panose="05000000000000000000" pitchFamily="2" charset="2"/>
              <a:buChar char="§"/>
            </a:pPr>
            <a:r>
              <a:rPr lang="en-US" altLang="en-US" sz="2000" b="0" dirty="0" smtClean="0">
                <a:ea typeface="ＭＳ Ｐゴシック" panose="020B0600070205080204" pitchFamily="34" charset="-128"/>
              </a:rPr>
              <a:t>It involves defining and manipulating extracted information to reconcile, augment and establish connections between the elements.</a:t>
            </a:r>
          </a:p>
        </p:txBody>
      </p:sp>
      <p:sp>
        <p:nvSpPr>
          <p:cNvPr id="2" name="Slide Number Placeholder 1"/>
          <p:cNvSpPr>
            <a:spLocks noGrp="1"/>
          </p:cNvSpPr>
          <p:nvPr>
            <p:ph type="sldNum" sz="quarter" idx="12"/>
          </p:nvPr>
        </p:nvSpPr>
        <p:spPr/>
        <p:txBody>
          <a:bodyPr/>
          <a:lstStyle/>
          <a:p>
            <a:fld id="{581075D8-38E8-4B6D-BCF6-3EB5F81CC4F3}" type="slidenum">
              <a:rPr lang="en-US" smtClean="0"/>
              <a:pPr/>
              <a:t>23</a:t>
            </a:fld>
            <a:endParaRPr lang="en-US"/>
          </a:p>
        </p:txBody>
      </p:sp>
    </p:spTree>
    <p:extLst>
      <p:ext uri="{BB962C8B-B14F-4D97-AF65-F5344CB8AC3E}">
        <p14:creationId xmlns:p14="http://schemas.microsoft.com/office/powerpoint/2010/main" val="35742802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457200" y="188913"/>
            <a:ext cx="7772400" cy="762000"/>
          </a:xfrm>
        </p:spPr>
        <p:txBody>
          <a:bodyPr>
            <a:normAutofit/>
          </a:bodyPr>
          <a:lstStyle/>
          <a:p>
            <a:r>
              <a:rPr lang="en-US" altLang="en-US" dirty="0" smtClean="0">
                <a:ea typeface="ＭＳ Ｐゴシック" panose="020B0600070205080204" pitchFamily="34" charset="-128"/>
              </a:rPr>
              <a:t>Reconstruction </a:t>
            </a:r>
          </a:p>
        </p:txBody>
      </p:sp>
      <p:sp>
        <p:nvSpPr>
          <p:cNvPr id="13315" name="Content Placeholder 2"/>
          <p:cNvSpPr>
            <a:spLocks noGrp="1"/>
          </p:cNvSpPr>
          <p:nvPr>
            <p:ph idx="1"/>
          </p:nvPr>
        </p:nvSpPr>
        <p:spPr>
          <a:xfrm>
            <a:off x="323850" y="950913"/>
            <a:ext cx="8496300" cy="6059487"/>
          </a:xfrm>
        </p:spPr>
        <p:txBody>
          <a:bodyPr>
            <a:normAutofit/>
          </a:bodyPr>
          <a:lstStyle/>
          <a:p>
            <a:pPr>
              <a:buFont typeface="Wingdings" panose="05000000000000000000" pitchFamily="2" charset="2"/>
              <a:buChar char="§"/>
            </a:pPr>
            <a:r>
              <a:rPr lang="en-US" altLang="en-US" b="0" dirty="0" smtClean="0">
                <a:ea typeface="ＭＳ Ｐゴシック" panose="020B0600070205080204" pitchFamily="34" charset="-128"/>
              </a:rPr>
              <a:t>The reconstruction activity is where the main work of building abstraction and various representation of the data to generate an architecture representation take place </a:t>
            </a:r>
          </a:p>
          <a:p>
            <a:pPr>
              <a:buFont typeface="Wingdings" panose="05000000000000000000" pitchFamily="2" charset="2"/>
              <a:buChar char="§"/>
            </a:pPr>
            <a:r>
              <a:rPr lang="en-US" altLang="en-US" b="0" dirty="0" smtClean="0">
                <a:ea typeface="ＭＳ Ｐゴシック" panose="020B0600070205080204" pitchFamily="34" charset="-128"/>
              </a:rPr>
              <a:t>Reconstruction provides two basic activities </a:t>
            </a:r>
          </a:p>
          <a:p>
            <a:pPr marL="1146175" indent="-293688">
              <a:buFont typeface="Wingdings" panose="05000000000000000000" pitchFamily="2" charset="2"/>
              <a:buChar char="Ø"/>
            </a:pPr>
            <a:r>
              <a:rPr lang="en-US" altLang="en-US" b="0" dirty="0" smtClean="0">
                <a:ea typeface="ＭＳ Ｐゴシック" panose="020B0600070205080204" pitchFamily="34" charset="-128"/>
              </a:rPr>
              <a:t>Visualization and interaction</a:t>
            </a:r>
          </a:p>
          <a:p>
            <a:pPr marL="1146175" indent="-293688">
              <a:buFont typeface="Wingdings" panose="05000000000000000000" pitchFamily="2" charset="2"/>
              <a:buChar char="Ø"/>
            </a:pPr>
            <a:r>
              <a:rPr lang="en-US" altLang="en-US" b="0" dirty="0" smtClean="0">
                <a:ea typeface="ＭＳ Ｐゴシック" panose="020B0600070205080204" pitchFamily="34" charset="-128"/>
              </a:rPr>
              <a:t> Pattern recognition and definition </a:t>
            </a:r>
          </a:p>
          <a:p>
            <a:pPr>
              <a:buFont typeface="Wingdings" panose="05000000000000000000" pitchFamily="2" charset="2"/>
              <a:buChar char="§"/>
            </a:pPr>
            <a:r>
              <a:rPr lang="en-US" altLang="en-US" sz="2000" dirty="0">
                <a:ea typeface="ＭＳ Ｐゴシック" panose="020B0600070205080204" pitchFamily="34" charset="-128"/>
              </a:rPr>
              <a:t>Visualization and </a:t>
            </a:r>
            <a:r>
              <a:rPr lang="en-US" altLang="en-US" sz="2000" dirty="0" smtClean="0">
                <a:ea typeface="ＭＳ Ｐゴシック" panose="020B0600070205080204" pitchFamily="34" charset="-128"/>
              </a:rPr>
              <a:t>interaction</a:t>
            </a:r>
            <a:r>
              <a:rPr lang="en-US" altLang="en-US" sz="2000" b="0" dirty="0" smtClean="0">
                <a:ea typeface="ＭＳ Ｐゴシック" panose="020B0600070205080204" pitchFamily="34" charset="-128"/>
              </a:rPr>
              <a:t>: A mechanism by which the user may interactively visualize, explore and manipulate views</a:t>
            </a:r>
            <a:endParaRPr lang="en-US" altLang="en-US" sz="2000" b="0" dirty="0">
              <a:ea typeface="ＭＳ Ｐゴシック" panose="020B0600070205080204" pitchFamily="34" charset="-128"/>
            </a:endParaRPr>
          </a:p>
          <a:p>
            <a:pPr>
              <a:buFont typeface="Wingdings" panose="05000000000000000000" pitchFamily="2" charset="2"/>
              <a:buChar char="§"/>
            </a:pPr>
            <a:r>
              <a:rPr lang="en-US" altLang="en-US" sz="2000" dirty="0">
                <a:ea typeface="ＭＳ Ｐゴシック" panose="020B0600070205080204" pitchFamily="34" charset="-128"/>
              </a:rPr>
              <a:t>Pattern recognition and </a:t>
            </a:r>
            <a:r>
              <a:rPr lang="en-US" altLang="en-US" sz="2000" dirty="0" smtClean="0">
                <a:ea typeface="ＭＳ Ｐゴシック" panose="020B0600070205080204" pitchFamily="34" charset="-128"/>
              </a:rPr>
              <a:t>definition</a:t>
            </a:r>
            <a:r>
              <a:rPr lang="en-US" altLang="en-US" sz="2000" b="0" dirty="0" smtClean="0">
                <a:ea typeface="ＭＳ Ｐゴシック" panose="020B0600070205080204" pitchFamily="34" charset="-128"/>
              </a:rPr>
              <a:t>: provides facilities for architectural reconstruction, the definition and recognition of the code manifestation of architectural patterns.</a:t>
            </a:r>
            <a:endParaRPr lang="en-US" altLang="en-US" sz="2000" b="0" dirty="0">
              <a:ea typeface="ＭＳ Ｐゴシック" panose="020B0600070205080204" pitchFamily="34" charset="-128"/>
            </a:endParaRPr>
          </a:p>
          <a:p>
            <a:pPr>
              <a:buFont typeface="Wingdings" panose="05000000000000000000" pitchFamily="2" charset="2"/>
              <a:buChar char="§"/>
            </a:pPr>
            <a:endParaRPr lang="en-US" altLang="en-US" sz="2000" b="0" dirty="0" smtClean="0">
              <a:ea typeface="ＭＳ Ｐゴシック" panose="020B0600070205080204" pitchFamily="34" charset="-128"/>
            </a:endParaRPr>
          </a:p>
        </p:txBody>
      </p:sp>
      <p:sp>
        <p:nvSpPr>
          <p:cNvPr id="2" name="Slide Number Placeholder 1"/>
          <p:cNvSpPr>
            <a:spLocks noGrp="1"/>
          </p:cNvSpPr>
          <p:nvPr>
            <p:ph type="sldNum" sz="quarter" idx="12"/>
          </p:nvPr>
        </p:nvSpPr>
        <p:spPr/>
        <p:txBody>
          <a:bodyPr/>
          <a:lstStyle/>
          <a:p>
            <a:fld id="{581075D8-38E8-4B6D-BCF6-3EB5F81CC4F3}" type="slidenum">
              <a:rPr lang="en-US" smtClean="0"/>
              <a:pPr/>
              <a:t>24</a:t>
            </a:fld>
            <a:endParaRPr lang="en-US"/>
          </a:p>
        </p:txBody>
      </p:sp>
    </p:spTree>
    <p:extLst>
      <p:ext uri="{BB962C8B-B14F-4D97-AF65-F5344CB8AC3E}">
        <p14:creationId xmlns:p14="http://schemas.microsoft.com/office/powerpoint/2010/main" val="12898920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457200" y="188913"/>
            <a:ext cx="7772400" cy="762000"/>
          </a:xfrm>
        </p:spPr>
        <p:txBody>
          <a:bodyPr>
            <a:normAutofit/>
          </a:bodyPr>
          <a:lstStyle/>
          <a:p>
            <a:r>
              <a:rPr lang="en-US" dirty="0" smtClean="0"/>
              <a:t>Reading Assignment</a:t>
            </a:r>
            <a:endParaRPr lang="en-US" altLang="en-US" dirty="0" smtClean="0">
              <a:ea typeface="ＭＳ Ｐゴシック" panose="020B0600070205080204" pitchFamily="34" charset="-128"/>
            </a:endParaRPr>
          </a:p>
        </p:txBody>
      </p:sp>
      <p:sp>
        <p:nvSpPr>
          <p:cNvPr id="13315" name="Content Placeholder 2"/>
          <p:cNvSpPr>
            <a:spLocks noGrp="1"/>
          </p:cNvSpPr>
          <p:nvPr>
            <p:ph idx="1"/>
          </p:nvPr>
        </p:nvSpPr>
        <p:spPr>
          <a:xfrm>
            <a:off x="323850" y="950913"/>
            <a:ext cx="8496300" cy="6059487"/>
          </a:xfrm>
        </p:spPr>
        <p:txBody>
          <a:bodyPr>
            <a:normAutofit/>
          </a:bodyPr>
          <a:lstStyle/>
          <a:p>
            <a:pPr marL="274320" lvl="1" indent="-274320">
              <a:buClr>
                <a:schemeClr val="accent1"/>
              </a:buClr>
            </a:pPr>
            <a:r>
              <a:rPr lang="en-US" b="1" dirty="0"/>
              <a:t>Economic analysis of Architecture</a:t>
            </a:r>
          </a:p>
          <a:p>
            <a:r>
              <a:rPr lang="en-US" dirty="0" smtClean="0"/>
              <a:t>Architecture competence</a:t>
            </a:r>
          </a:p>
          <a:p>
            <a:r>
              <a:rPr lang="en-US" dirty="0"/>
              <a:t>Architecture and Software product lines</a:t>
            </a:r>
            <a:endParaRPr lang="en-US" altLang="en-US" dirty="0"/>
          </a:p>
        </p:txBody>
      </p:sp>
      <p:sp>
        <p:nvSpPr>
          <p:cNvPr id="2" name="Slide Number Placeholder 1"/>
          <p:cNvSpPr>
            <a:spLocks noGrp="1"/>
          </p:cNvSpPr>
          <p:nvPr>
            <p:ph type="sldNum" sz="quarter" idx="12"/>
          </p:nvPr>
        </p:nvSpPr>
        <p:spPr/>
        <p:txBody>
          <a:bodyPr/>
          <a:lstStyle/>
          <a:p>
            <a:fld id="{581075D8-38E8-4B6D-BCF6-3EB5F81CC4F3}" type="slidenum">
              <a:rPr lang="en-US" smtClean="0"/>
              <a:pPr/>
              <a:t>25</a:t>
            </a:fld>
            <a:endParaRPr lang="en-US"/>
          </a:p>
        </p:txBody>
      </p:sp>
    </p:spTree>
    <p:extLst>
      <p:ext uri="{BB962C8B-B14F-4D97-AF65-F5344CB8AC3E}">
        <p14:creationId xmlns:p14="http://schemas.microsoft.com/office/powerpoint/2010/main" val="4302670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Reading Assignment </a:t>
            </a:r>
            <a:endParaRPr lang="en-US" dirty="0"/>
          </a:p>
        </p:txBody>
      </p:sp>
      <p:sp>
        <p:nvSpPr>
          <p:cNvPr id="3" name="Slide Number Placeholder 2"/>
          <p:cNvSpPr>
            <a:spLocks noGrp="1"/>
          </p:cNvSpPr>
          <p:nvPr>
            <p:ph type="sldNum" sz="quarter" idx="12"/>
          </p:nvPr>
        </p:nvSpPr>
        <p:spPr/>
        <p:txBody>
          <a:bodyPr/>
          <a:lstStyle/>
          <a:p>
            <a:fld id="{581075D8-38E8-4B6D-BCF6-3EB5F81CC4F3}" type="slidenum">
              <a:rPr lang="en-US" smtClean="0"/>
              <a:t>26</a:t>
            </a:fld>
            <a:endParaRPr lang="en-US"/>
          </a:p>
        </p:txBody>
      </p:sp>
      <p:sp>
        <p:nvSpPr>
          <p:cNvPr id="6" name="Content Placeholder 5"/>
          <p:cNvSpPr>
            <a:spLocks noGrp="1"/>
          </p:cNvSpPr>
          <p:nvPr>
            <p:ph sz="quarter" idx="1"/>
          </p:nvPr>
        </p:nvSpPr>
        <p:spPr/>
        <p:txBody>
          <a:bodyPr/>
          <a:lstStyle/>
          <a:p>
            <a:r>
              <a:rPr lang="en-US" dirty="0" smtClean="0"/>
              <a:t>Read about the advantage and dis advantage of using a framework for producing applications </a:t>
            </a:r>
          </a:p>
          <a:p>
            <a:r>
              <a:rPr lang="en-US" dirty="0" smtClean="0"/>
              <a:t>Refactoring </a:t>
            </a:r>
          </a:p>
          <a:p>
            <a:r>
              <a:rPr lang="en-US" dirty="0" smtClean="0"/>
              <a:t>Reengineering </a:t>
            </a:r>
            <a:endParaRPr lang="en-US" dirty="0"/>
          </a:p>
        </p:txBody>
      </p:sp>
    </p:spTree>
    <p:extLst>
      <p:ext uri="{BB962C8B-B14F-4D97-AF65-F5344CB8AC3E}">
        <p14:creationId xmlns:p14="http://schemas.microsoft.com/office/powerpoint/2010/main" val="142601643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fld id="{581075D8-38E8-4B6D-BCF6-3EB5F81CC4F3}" type="slidenum">
              <a:rPr lang="en-US" smtClean="0"/>
              <a:t>3</a:t>
            </a:fld>
            <a:endParaRPr lang="en-US"/>
          </a:p>
        </p:txBody>
      </p:sp>
      <p:sp>
        <p:nvSpPr>
          <p:cNvPr id="4" name="Content Placeholder 3"/>
          <p:cNvSpPr>
            <a:spLocks noGrp="1"/>
          </p:cNvSpPr>
          <p:nvPr>
            <p:ph sz="quarter" idx="1"/>
          </p:nvPr>
        </p:nvSpPr>
        <p:spPr>
          <a:xfrm>
            <a:off x="603504" y="1447800"/>
            <a:ext cx="8083296" cy="4572000"/>
          </a:xfrm>
        </p:spPr>
        <p:txBody>
          <a:bodyPr>
            <a:normAutofit fontScale="92500" lnSpcReduction="10000"/>
          </a:bodyPr>
          <a:lstStyle/>
          <a:p>
            <a:r>
              <a:rPr lang="en-US" b="0" dirty="0" smtClean="0"/>
              <a:t>Agile </a:t>
            </a:r>
            <a:r>
              <a:rPr lang="en-US" b="0" dirty="0"/>
              <a:t>methodology, on the other hand, is a philosophy that values </a:t>
            </a:r>
            <a:r>
              <a:rPr lang="en-US" b="0" dirty="0">
                <a:solidFill>
                  <a:srgbClr val="FF0000"/>
                </a:solidFill>
              </a:rPr>
              <a:t>flexibility</a:t>
            </a:r>
            <a:r>
              <a:rPr lang="en-US" b="0" dirty="0"/>
              <a:t> and </a:t>
            </a:r>
            <a:r>
              <a:rPr lang="en-US" b="0" dirty="0">
                <a:solidFill>
                  <a:srgbClr val="FF0000"/>
                </a:solidFill>
              </a:rPr>
              <a:t>responsiveness</a:t>
            </a:r>
            <a:r>
              <a:rPr lang="en-US" b="0" dirty="0"/>
              <a:t>. </a:t>
            </a:r>
            <a:endParaRPr lang="en-US" b="0" dirty="0" smtClean="0"/>
          </a:p>
          <a:p>
            <a:r>
              <a:rPr lang="en-US" b="0" dirty="0" smtClean="0"/>
              <a:t>It </a:t>
            </a:r>
            <a:r>
              <a:rPr lang="en-US" b="0" dirty="0"/>
              <a:t>empowers self-organizing teams, promoting incremental development and </a:t>
            </a:r>
            <a:r>
              <a:rPr lang="en-US" b="0" dirty="0">
                <a:solidFill>
                  <a:srgbClr val="FF0000"/>
                </a:solidFill>
              </a:rPr>
              <a:t>frequent iterations</a:t>
            </a:r>
            <a:r>
              <a:rPr lang="en-US" b="0" dirty="0"/>
              <a:t>. </a:t>
            </a:r>
            <a:endParaRPr lang="en-US" b="0" dirty="0" smtClean="0"/>
          </a:p>
          <a:p>
            <a:r>
              <a:rPr lang="en-US" b="0" dirty="0" smtClean="0"/>
              <a:t>Agile </a:t>
            </a:r>
            <a:r>
              <a:rPr lang="en-US" b="0" dirty="0"/>
              <a:t>recognizes that change is </a:t>
            </a:r>
            <a:r>
              <a:rPr lang="en-US" b="0" dirty="0" smtClean="0"/>
              <a:t>expectable </a:t>
            </a:r>
            <a:r>
              <a:rPr lang="en-US" b="0" dirty="0"/>
              <a:t>and embraces it as a natural part of the development process. </a:t>
            </a:r>
            <a:endParaRPr lang="en-US" b="0" dirty="0" smtClean="0"/>
          </a:p>
          <a:p>
            <a:r>
              <a:rPr lang="en-US" b="0" dirty="0"/>
              <a:t>The marriage of architecture and agility can be </a:t>
            </a:r>
            <a:r>
              <a:rPr lang="en-US" b="0" dirty="0" smtClean="0"/>
              <a:t>confusing. </a:t>
            </a:r>
          </a:p>
          <a:p>
            <a:r>
              <a:rPr lang="en-US" b="0" dirty="0" smtClean="0"/>
              <a:t>Agile </a:t>
            </a:r>
            <a:r>
              <a:rPr lang="en-US" b="0" dirty="0"/>
              <a:t>emphasizes </a:t>
            </a:r>
            <a:r>
              <a:rPr lang="en-US" b="0" dirty="0">
                <a:solidFill>
                  <a:srgbClr val="FF0000"/>
                </a:solidFill>
              </a:rPr>
              <a:t>ease of change</a:t>
            </a:r>
            <a:r>
              <a:rPr lang="en-US" b="0" dirty="0"/>
              <a:t>, while architecture typically encapsulates elements that are </a:t>
            </a:r>
            <a:r>
              <a:rPr lang="en-US" b="0" dirty="0">
                <a:solidFill>
                  <a:srgbClr val="FF0000"/>
                </a:solidFill>
              </a:rPr>
              <a:t>hard to alter</a:t>
            </a:r>
            <a:r>
              <a:rPr lang="en-US" b="0" dirty="0"/>
              <a:t>. </a:t>
            </a:r>
          </a:p>
        </p:txBody>
      </p:sp>
    </p:spTree>
    <p:extLst>
      <p:ext uri="{BB962C8B-B14F-4D97-AF65-F5344CB8AC3E}">
        <p14:creationId xmlns:p14="http://schemas.microsoft.com/office/powerpoint/2010/main" val="370842711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a:t>
            </a:r>
            <a:r>
              <a:rPr lang="en-US" dirty="0" smtClean="0"/>
              <a:t>…</a:t>
            </a:r>
            <a:endParaRPr lang="en-US" dirty="0"/>
          </a:p>
        </p:txBody>
      </p:sp>
      <p:sp>
        <p:nvSpPr>
          <p:cNvPr id="3" name="Slide Number Placeholder 2"/>
          <p:cNvSpPr>
            <a:spLocks noGrp="1"/>
          </p:cNvSpPr>
          <p:nvPr>
            <p:ph type="sldNum" sz="quarter" idx="12"/>
          </p:nvPr>
        </p:nvSpPr>
        <p:spPr/>
        <p:txBody>
          <a:bodyPr/>
          <a:lstStyle/>
          <a:p>
            <a:fld id="{581075D8-38E8-4B6D-BCF6-3EB5F81CC4F3}" type="slidenum">
              <a:rPr lang="en-US" smtClean="0"/>
              <a:t>4</a:t>
            </a:fld>
            <a:endParaRPr lang="en-US"/>
          </a:p>
        </p:txBody>
      </p:sp>
      <p:sp>
        <p:nvSpPr>
          <p:cNvPr id="4" name="Content Placeholder 3"/>
          <p:cNvSpPr>
            <a:spLocks noGrp="1"/>
          </p:cNvSpPr>
          <p:nvPr>
            <p:ph sz="quarter" idx="1"/>
          </p:nvPr>
        </p:nvSpPr>
        <p:spPr>
          <a:xfrm>
            <a:off x="603504" y="1219200"/>
            <a:ext cx="8083296" cy="5181600"/>
          </a:xfrm>
        </p:spPr>
        <p:txBody>
          <a:bodyPr>
            <a:normAutofit/>
          </a:bodyPr>
          <a:lstStyle/>
          <a:p>
            <a:r>
              <a:rPr lang="en-US" b="0" dirty="0" smtClean="0"/>
              <a:t>An </a:t>
            </a:r>
            <a:r>
              <a:rPr lang="en-US" b="0" dirty="0"/>
              <a:t>effective software architect acts as a city planner, creating a dynamic blueprint that allows for growth and change without </a:t>
            </a:r>
            <a:r>
              <a:rPr lang="en-US" b="0" dirty="0" smtClean="0"/>
              <a:t>forgoing </a:t>
            </a:r>
            <a:r>
              <a:rPr lang="en-US" b="0" dirty="0"/>
              <a:t>coherence.</a:t>
            </a:r>
            <a:endParaRPr lang="en-US" b="0" dirty="0" smtClean="0"/>
          </a:p>
          <a:p>
            <a:r>
              <a:rPr lang="en-US" b="0" dirty="0"/>
              <a:t>Software architecture spans various levels, from code-level design to enterprise-wide structures</a:t>
            </a:r>
            <a:r>
              <a:rPr lang="en-US" b="0" dirty="0" smtClean="0"/>
              <a:t>.</a:t>
            </a:r>
          </a:p>
          <a:p>
            <a:r>
              <a:rPr lang="en-US" b="0" dirty="0" smtClean="0"/>
              <a:t> </a:t>
            </a:r>
            <a:r>
              <a:rPr lang="en-US" b="0" dirty="0"/>
              <a:t>Each tier influences the system’s qualities, such as performance, scalability, and security.</a:t>
            </a:r>
            <a:endParaRPr lang="en-US" b="0" dirty="0" smtClean="0"/>
          </a:p>
          <a:p>
            <a:endParaRPr lang="en-US" b="0" dirty="0"/>
          </a:p>
        </p:txBody>
      </p:sp>
    </p:spTree>
    <p:extLst>
      <p:ext uri="{BB962C8B-B14F-4D97-AF65-F5344CB8AC3E}">
        <p14:creationId xmlns:p14="http://schemas.microsoft.com/office/powerpoint/2010/main" val="140449121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8255" y="228600"/>
            <a:ext cx="7772400" cy="1020762"/>
          </a:xfrm>
        </p:spPr>
        <p:txBody>
          <a:bodyPr>
            <a:normAutofit/>
          </a:bodyPr>
          <a:lstStyle/>
          <a:p>
            <a:r>
              <a:rPr lang="en-US" dirty="0" err="1"/>
              <a:t>Agile’s</a:t>
            </a:r>
            <a:r>
              <a:rPr lang="en-US" dirty="0"/>
              <a:t> Influence on Architecture</a:t>
            </a:r>
          </a:p>
        </p:txBody>
      </p:sp>
      <p:sp>
        <p:nvSpPr>
          <p:cNvPr id="3" name="Slide Number Placeholder 2"/>
          <p:cNvSpPr>
            <a:spLocks noGrp="1"/>
          </p:cNvSpPr>
          <p:nvPr>
            <p:ph type="sldNum" sz="quarter" idx="12"/>
          </p:nvPr>
        </p:nvSpPr>
        <p:spPr/>
        <p:txBody>
          <a:bodyPr/>
          <a:lstStyle/>
          <a:p>
            <a:fld id="{581075D8-38E8-4B6D-BCF6-3EB5F81CC4F3}" type="slidenum">
              <a:rPr lang="en-US" smtClean="0"/>
              <a:t>5</a:t>
            </a:fld>
            <a:endParaRPr lang="en-US"/>
          </a:p>
        </p:txBody>
      </p:sp>
      <p:sp>
        <p:nvSpPr>
          <p:cNvPr id="4" name="Content Placeholder 3"/>
          <p:cNvSpPr>
            <a:spLocks noGrp="1"/>
          </p:cNvSpPr>
          <p:nvPr>
            <p:ph sz="quarter" idx="1"/>
          </p:nvPr>
        </p:nvSpPr>
        <p:spPr/>
        <p:txBody>
          <a:bodyPr>
            <a:normAutofit/>
          </a:bodyPr>
          <a:lstStyle/>
          <a:p>
            <a:r>
              <a:rPr lang="en-US" b="0" dirty="0" smtClean="0"/>
              <a:t>Agile </a:t>
            </a:r>
            <a:r>
              <a:rPr lang="en-US" b="0" dirty="0"/>
              <a:t>methodology promotes </a:t>
            </a:r>
            <a:r>
              <a:rPr lang="en-US" b="0" dirty="0">
                <a:solidFill>
                  <a:srgbClr val="FF0000"/>
                </a:solidFill>
              </a:rPr>
              <a:t>collaboration</a:t>
            </a:r>
            <a:r>
              <a:rPr lang="en-US" b="0" dirty="0"/>
              <a:t>, </a:t>
            </a:r>
            <a:r>
              <a:rPr lang="en-US" b="0" dirty="0">
                <a:solidFill>
                  <a:srgbClr val="FF0000"/>
                </a:solidFill>
              </a:rPr>
              <a:t>iterative</a:t>
            </a:r>
            <a:r>
              <a:rPr lang="en-US" b="0" dirty="0"/>
              <a:t> </a:t>
            </a:r>
            <a:r>
              <a:rPr lang="en-US" b="0" dirty="0">
                <a:solidFill>
                  <a:srgbClr val="FF0000"/>
                </a:solidFill>
              </a:rPr>
              <a:t>development</a:t>
            </a:r>
            <a:r>
              <a:rPr lang="en-US" b="0" dirty="0"/>
              <a:t>, and </a:t>
            </a:r>
            <a:r>
              <a:rPr lang="en-US" b="0" dirty="0">
                <a:solidFill>
                  <a:srgbClr val="FF0000"/>
                </a:solidFill>
              </a:rPr>
              <a:t>a focus </a:t>
            </a:r>
            <a:r>
              <a:rPr lang="en-US" b="0" dirty="0"/>
              <a:t>on working software. </a:t>
            </a:r>
            <a:endParaRPr lang="en-US" b="0" dirty="0" smtClean="0"/>
          </a:p>
          <a:p>
            <a:r>
              <a:rPr lang="en-US" b="0" dirty="0" smtClean="0"/>
              <a:t>Architectural </a:t>
            </a:r>
            <a:r>
              <a:rPr lang="en-US" b="0" dirty="0"/>
              <a:t>decisions align with the Agile </a:t>
            </a:r>
            <a:r>
              <a:rPr lang="en-US" b="0" dirty="0" smtClean="0"/>
              <a:t>attitude </a:t>
            </a:r>
            <a:r>
              <a:rPr lang="en-US" b="0" dirty="0"/>
              <a:t>by favoring adaptability, responding to change, and promoting transparency. </a:t>
            </a:r>
            <a:endParaRPr lang="en-US" b="0" dirty="0" smtClean="0"/>
          </a:p>
          <a:p>
            <a:r>
              <a:rPr lang="en-US" b="0" dirty="0" smtClean="0"/>
              <a:t>Agile </a:t>
            </a:r>
            <a:r>
              <a:rPr lang="en-US" b="0" dirty="0"/>
              <a:t>architects embrace “just-in-time” architecture, where solutions evolve </a:t>
            </a:r>
            <a:r>
              <a:rPr lang="en-US" b="0" dirty="0">
                <a:solidFill>
                  <a:srgbClr val="FF0000"/>
                </a:solidFill>
              </a:rPr>
              <a:t>iteratively</a:t>
            </a:r>
            <a:r>
              <a:rPr lang="en-US" b="0" dirty="0"/>
              <a:t> in response to the </a:t>
            </a:r>
            <a:r>
              <a:rPr lang="en-US" b="0" dirty="0">
                <a:solidFill>
                  <a:srgbClr val="FF0000"/>
                </a:solidFill>
              </a:rPr>
              <a:t>dynamic</a:t>
            </a:r>
            <a:r>
              <a:rPr lang="en-US" b="0" dirty="0"/>
              <a:t> nature of software development.</a:t>
            </a:r>
            <a:endParaRPr lang="en-US" b="0" dirty="0" smtClean="0"/>
          </a:p>
          <a:p>
            <a:endParaRPr lang="en-US" b="0" dirty="0" smtClean="0"/>
          </a:p>
          <a:p>
            <a:endParaRPr lang="en-US" b="0" dirty="0" smtClean="0"/>
          </a:p>
          <a:p>
            <a:pPr lvl="1"/>
            <a:endParaRPr lang="en-US" b="0" dirty="0" smtClean="0"/>
          </a:p>
          <a:p>
            <a:endParaRPr lang="en-US" b="0" dirty="0" smtClean="0"/>
          </a:p>
          <a:p>
            <a:endParaRPr lang="en-US" b="0" dirty="0" smtClean="0"/>
          </a:p>
          <a:p>
            <a:endParaRPr lang="en-US" b="0" dirty="0" smtClean="0"/>
          </a:p>
          <a:p>
            <a:endParaRPr lang="en-US" b="0" dirty="0" smtClean="0"/>
          </a:p>
          <a:p>
            <a:endParaRPr lang="en-US" b="0" dirty="0" smtClean="0"/>
          </a:p>
          <a:p>
            <a:endParaRPr lang="en-US" b="0" dirty="0" smtClean="0"/>
          </a:p>
          <a:p>
            <a:endParaRPr lang="en-US" b="0" dirty="0" smtClean="0"/>
          </a:p>
          <a:p>
            <a:endParaRPr lang="en-US" b="0" dirty="0" smtClean="0"/>
          </a:p>
          <a:p>
            <a:endParaRPr lang="en-US" b="0" dirty="0"/>
          </a:p>
        </p:txBody>
      </p:sp>
    </p:spTree>
    <p:extLst>
      <p:ext uri="{BB962C8B-B14F-4D97-AF65-F5344CB8AC3E}">
        <p14:creationId xmlns:p14="http://schemas.microsoft.com/office/powerpoint/2010/main" val="7335297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Role of the Architect in </a:t>
            </a:r>
            <a:r>
              <a:rPr lang="en-US" dirty="0" smtClean="0"/>
              <a:t>Agile</a:t>
            </a:r>
            <a:endParaRPr lang="en-US" dirty="0"/>
          </a:p>
        </p:txBody>
      </p:sp>
      <p:sp>
        <p:nvSpPr>
          <p:cNvPr id="3" name="Slide Number Placeholder 2"/>
          <p:cNvSpPr>
            <a:spLocks noGrp="1"/>
          </p:cNvSpPr>
          <p:nvPr>
            <p:ph type="sldNum" sz="quarter" idx="12"/>
          </p:nvPr>
        </p:nvSpPr>
        <p:spPr/>
        <p:txBody>
          <a:bodyPr/>
          <a:lstStyle/>
          <a:p>
            <a:fld id="{581075D8-38E8-4B6D-BCF6-3EB5F81CC4F3}" type="slidenum">
              <a:rPr lang="en-US" smtClean="0"/>
              <a:t>6</a:t>
            </a:fld>
            <a:endParaRPr lang="en-US"/>
          </a:p>
        </p:txBody>
      </p:sp>
      <p:sp>
        <p:nvSpPr>
          <p:cNvPr id="4" name="Content Placeholder 3"/>
          <p:cNvSpPr>
            <a:spLocks noGrp="1"/>
          </p:cNvSpPr>
          <p:nvPr>
            <p:ph sz="quarter" idx="1"/>
          </p:nvPr>
        </p:nvSpPr>
        <p:spPr>
          <a:xfrm>
            <a:off x="603504" y="1219200"/>
            <a:ext cx="8101225" cy="5181600"/>
          </a:xfrm>
        </p:spPr>
        <p:txBody>
          <a:bodyPr>
            <a:normAutofit fontScale="85000" lnSpcReduction="10000"/>
          </a:bodyPr>
          <a:lstStyle/>
          <a:p>
            <a:r>
              <a:rPr lang="en-US" b="0" dirty="0" smtClean="0"/>
              <a:t>In </a:t>
            </a:r>
            <a:r>
              <a:rPr lang="en-US" b="0" dirty="0"/>
              <a:t>an Agile environment, the architect evolves from being a mere </a:t>
            </a:r>
            <a:r>
              <a:rPr lang="en-US" b="0" dirty="0">
                <a:solidFill>
                  <a:srgbClr val="FF0000"/>
                </a:solidFill>
              </a:rPr>
              <a:t>designer to a technical leader </a:t>
            </a:r>
            <a:r>
              <a:rPr lang="en-US" b="0" dirty="0"/>
              <a:t>who provides vision, guidance, and design principles. </a:t>
            </a:r>
            <a:endParaRPr lang="en-US" b="0" dirty="0" smtClean="0"/>
          </a:p>
          <a:p>
            <a:r>
              <a:rPr lang="en-US" b="0" dirty="0" smtClean="0"/>
              <a:t>architects </a:t>
            </a:r>
            <a:r>
              <a:rPr lang="en-US" b="0" dirty="0">
                <a:solidFill>
                  <a:srgbClr val="FF0000"/>
                </a:solidFill>
              </a:rPr>
              <a:t>facilitate</a:t>
            </a:r>
            <a:r>
              <a:rPr lang="en-US" b="0" dirty="0"/>
              <a:t> discussions, mentor developers, and ensure technical alignment. </a:t>
            </a:r>
            <a:endParaRPr lang="en-US" b="0" dirty="0" smtClean="0"/>
          </a:p>
          <a:p>
            <a:r>
              <a:rPr lang="en-US" b="0" dirty="0" smtClean="0"/>
              <a:t>The </a:t>
            </a:r>
            <a:r>
              <a:rPr lang="en-US" b="0" dirty="0"/>
              <a:t>architect’s involvement </a:t>
            </a:r>
            <a:r>
              <a:rPr lang="en-US" b="0" dirty="0">
                <a:solidFill>
                  <a:srgbClr val="FF0000"/>
                </a:solidFill>
              </a:rPr>
              <a:t>in actual code writing contributes </a:t>
            </a:r>
            <a:r>
              <a:rPr lang="en-US" b="0" dirty="0"/>
              <a:t>to a better understanding of implementation challenges</a:t>
            </a:r>
            <a:r>
              <a:rPr lang="en-US" b="0" dirty="0" smtClean="0"/>
              <a:t>.</a:t>
            </a:r>
          </a:p>
          <a:p>
            <a:r>
              <a:rPr lang="en-US" b="0" dirty="0"/>
              <a:t>Agile development methods have been </a:t>
            </a:r>
            <a:r>
              <a:rPr lang="en-US" b="0" dirty="0">
                <a:solidFill>
                  <a:srgbClr val="FF0000"/>
                </a:solidFill>
              </a:rPr>
              <a:t>designed to solve the problem of delivering high quality software </a:t>
            </a:r>
            <a:r>
              <a:rPr lang="en-US" b="0" dirty="0"/>
              <a:t>on time under constantly and rapidly changing requirements and business environments</a:t>
            </a:r>
            <a:r>
              <a:rPr lang="en-US" b="0" dirty="0" smtClean="0"/>
              <a:t>.</a:t>
            </a:r>
          </a:p>
          <a:p>
            <a:r>
              <a:rPr lang="en-US" b="0" dirty="0"/>
              <a:t>a software architect requires a wide range of both general and technical skills. </a:t>
            </a:r>
          </a:p>
          <a:p>
            <a:endParaRPr lang="en-US" b="0" dirty="0" smtClean="0"/>
          </a:p>
          <a:p>
            <a:pPr lvl="1"/>
            <a:endParaRPr lang="en-US" b="0" dirty="0" smtClean="0"/>
          </a:p>
          <a:p>
            <a:endParaRPr lang="en-US" b="0" dirty="0" smtClean="0"/>
          </a:p>
          <a:p>
            <a:endParaRPr lang="en-US" b="0" dirty="0" smtClean="0"/>
          </a:p>
          <a:p>
            <a:endParaRPr lang="en-US" b="0" dirty="0" smtClean="0"/>
          </a:p>
          <a:p>
            <a:endParaRPr lang="en-US" b="0" dirty="0" smtClean="0"/>
          </a:p>
          <a:p>
            <a:endParaRPr lang="en-US" b="0" dirty="0" smtClean="0"/>
          </a:p>
          <a:p>
            <a:endParaRPr lang="en-US" b="0" dirty="0" smtClean="0"/>
          </a:p>
          <a:p>
            <a:endParaRPr lang="en-US" b="0" dirty="0" smtClean="0"/>
          </a:p>
          <a:p>
            <a:endParaRPr lang="en-US" b="0" dirty="0" smtClean="0"/>
          </a:p>
          <a:p>
            <a:endParaRPr lang="en-US" b="0" dirty="0"/>
          </a:p>
        </p:txBody>
      </p:sp>
    </p:spTree>
    <p:extLst>
      <p:ext uri="{BB962C8B-B14F-4D97-AF65-F5344CB8AC3E}">
        <p14:creationId xmlns:p14="http://schemas.microsoft.com/office/powerpoint/2010/main" val="257466740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Slide Number Placeholder 2"/>
          <p:cNvSpPr>
            <a:spLocks noGrp="1"/>
          </p:cNvSpPr>
          <p:nvPr>
            <p:ph type="sldNum" sz="quarter" idx="12"/>
          </p:nvPr>
        </p:nvSpPr>
        <p:spPr/>
        <p:txBody>
          <a:bodyPr/>
          <a:lstStyle/>
          <a:p>
            <a:fld id="{581075D8-38E8-4B6D-BCF6-3EB5F81CC4F3}" type="slidenum">
              <a:rPr lang="en-US" smtClean="0"/>
              <a:pPr/>
              <a:t>7</a:t>
            </a:fld>
            <a:endParaRPr lang="en-US"/>
          </a:p>
        </p:txBody>
      </p:sp>
      <p:sp>
        <p:nvSpPr>
          <p:cNvPr id="4" name="Content Placeholder 3"/>
          <p:cNvSpPr>
            <a:spLocks noGrp="1"/>
          </p:cNvSpPr>
          <p:nvPr>
            <p:ph sz="quarter" idx="1"/>
          </p:nvPr>
        </p:nvSpPr>
        <p:spPr>
          <a:xfrm>
            <a:off x="374904" y="990600"/>
            <a:ext cx="8464296" cy="5867400"/>
          </a:xfrm>
        </p:spPr>
        <p:txBody>
          <a:bodyPr>
            <a:normAutofit fontScale="70000" lnSpcReduction="20000"/>
          </a:bodyPr>
          <a:lstStyle/>
          <a:p>
            <a:r>
              <a:rPr lang="en-US" sz="3100" b="0" dirty="0" smtClean="0"/>
              <a:t>The </a:t>
            </a:r>
            <a:r>
              <a:rPr lang="en-US" sz="3100" b="0" dirty="0"/>
              <a:t>software architect must also possess the technical skills required to understand how modern software systems, frames, and hardware support the requirements; how network and operating system factors can affect design decisions; and how trends and changes in these areas will have an impact on design</a:t>
            </a:r>
            <a:r>
              <a:rPr lang="en-US" sz="3100" b="0" dirty="0" smtClean="0"/>
              <a:t>.</a:t>
            </a:r>
          </a:p>
          <a:p>
            <a:r>
              <a:rPr lang="en-US" sz="3200" b="0" dirty="0" smtClean="0"/>
              <a:t>After </a:t>
            </a:r>
            <a:r>
              <a:rPr lang="en-US" sz="3200" b="0" dirty="0"/>
              <a:t>the initial requirements analysis, the software architect must also apply his technical skills around design patterns, communication and messaging standards, code capabilities, security issues and performance constraints. All of these require in-depth knowledge of the technologies that will be used to implement the final software. </a:t>
            </a:r>
            <a:endParaRPr lang="en-US" sz="3200" b="0" dirty="0" smtClean="0"/>
          </a:p>
          <a:p>
            <a:r>
              <a:rPr lang="en-US" sz="2800" b="0" dirty="0"/>
              <a:t>To do this modern architects need to master UML, especially if they plan to use new technologies and especially those oriented to objects. </a:t>
            </a:r>
            <a:endParaRPr lang="en-US" sz="3100" b="0" dirty="0"/>
          </a:p>
          <a:p>
            <a:endParaRPr lang="en-US" b="0" dirty="0" smtClean="0"/>
          </a:p>
          <a:p>
            <a:endParaRPr lang="en-US" b="0" dirty="0" smtClean="0"/>
          </a:p>
          <a:p>
            <a:pPr lvl="1"/>
            <a:endParaRPr lang="en-US" b="0" dirty="0" smtClean="0"/>
          </a:p>
          <a:p>
            <a:endParaRPr lang="en-US" b="0" dirty="0" smtClean="0"/>
          </a:p>
          <a:p>
            <a:endParaRPr lang="en-US" b="0" dirty="0" smtClean="0"/>
          </a:p>
          <a:p>
            <a:endParaRPr lang="en-US" b="0" dirty="0" smtClean="0"/>
          </a:p>
          <a:p>
            <a:endParaRPr lang="en-US" b="0" dirty="0" smtClean="0"/>
          </a:p>
          <a:p>
            <a:endParaRPr lang="en-US" b="0" dirty="0" smtClean="0"/>
          </a:p>
          <a:p>
            <a:endParaRPr lang="en-US" b="0" dirty="0" smtClean="0"/>
          </a:p>
          <a:p>
            <a:endParaRPr lang="en-US" b="0" dirty="0" smtClean="0"/>
          </a:p>
          <a:p>
            <a:endParaRPr lang="en-US" b="0" dirty="0" smtClean="0"/>
          </a:p>
          <a:p>
            <a:endParaRPr lang="en-US" b="0" dirty="0"/>
          </a:p>
        </p:txBody>
      </p:sp>
    </p:spTree>
    <p:extLst>
      <p:ext uri="{BB962C8B-B14F-4D97-AF65-F5344CB8AC3E}">
        <p14:creationId xmlns:p14="http://schemas.microsoft.com/office/powerpoint/2010/main" val="261713636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Principles of Agile</a:t>
            </a:r>
            <a:endParaRPr lang="en-US" dirty="0"/>
          </a:p>
        </p:txBody>
      </p:sp>
      <p:sp>
        <p:nvSpPr>
          <p:cNvPr id="3" name="Slide Number Placeholder 2"/>
          <p:cNvSpPr>
            <a:spLocks noGrp="1"/>
          </p:cNvSpPr>
          <p:nvPr>
            <p:ph type="sldNum" sz="quarter" idx="12"/>
          </p:nvPr>
        </p:nvSpPr>
        <p:spPr/>
        <p:txBody>
          <a:bodyPr/>
          <a:lstStyle/>
          <a:p>
            <a:fld id="{581075D8-38E8-4B6D-BCF6-3EB5F81CC4F3}" type="slidenum">
              <a:rPr lang="en-US" smtClean="0"/>
              <a:t>8</a:t>
            </a:fld>
            <a:endParaRPr lang="en-US"/>
          </a:p>
        </p:txBody>
      </p:sp>
      <p:sp>
        <p:nvSpPr>
          <p:cNvPr id="4" name="Content Placeholder 3"/>
          <p:cNvSpPr>
            <a:spLocks noGrp="1"/>
          </p:cNvSpPr>
          <p:nvPr>
            <p:ph sz="quarter" idx="1"/>
          </p:nvPr>
        </p:nvSpPr>
        <p:spPr>
          <a:xfrm>
            <a:off x="304800" y="1143000"/>
            <a:ext cx="8686800" cy="5334000"/>
          </a:xfrm>
        </p:spPr>
        <p:txBody>
          <a:bodyPr>
            <a:noAutofit/>
          </a:bodyPr>
          <a:lstStyle/>
          <a:p>
            <a:r>
              <a:rPr lang="en-US" sz="1100" b="0" dirty="0" smtClean="0"/>
              <a:t> </a:t>
            </a:r>
            <a:r>
              <a:rPr lang="en-US" sz="1800" b="0" dirty="0" smtClean="0"/>
              <a:t>The methods introduced each require assembling relevant</a:t>
            </a:r>
          </a:p>
          <a:p>
            <a:r>
              <a:rPr lang="en-US" sz="1800" b="0" dirty="0" smtClean="0"/>
              <a:t>The </a:t>
            </a:r>
            <a:r>
              <a:rPr lang="en-US" sz="1800" b="0" dirty="0"/>
              <a:t>goal of agile methods is to allow an organization to be agile, but what does it mean to be Agile. Agile means being able to “</a:t>
            </a:r>
            <a:r>
              <a:rPr lang="en-US" sz="1800" b="0" dirty="0">
                <a:solidFill>
                  <a:srgbClr val="FF0000"/>
                </a:solidFill>
              </a:rPr>
              <a:t>Deliver quickly</a:t>
            </a:r>
            <a:r>
              <a:rPr lang="en-US" sz="1800" b="0" dirty="0"/>
              <a:t>”; “Change quickly and often</a:t>
            </a:r>
            <a:r>
              <a:rPr lang="en-US" sz="1800" b="0" dirty="0" smtClean="0"/>
              <a:t>”</a:t>
            </a:r>
          </a:p>
          <a:p>
            <a:r>
              <a:rPr lang="en-US" sz="1800" b="0" dirty="0" smtClean="0"/>
              <a:t>Agile </a:t>
            </a:r>
            <a:r>
              <a:rPr lang="en-US" sz="1800" b="0" dirty="0"/>
              <a:t>techniques vary in practices and emphasis, they follow the same principles behind the agile </a:t>
            </a:r>
            <a:r>
              <a:rPr lang="en-US" sz="1800" b="0" dirty="0" smtClean="0"/>
              <a:t>manifesto</a:t>
            </a:r>
          </a:p>
          <a:p>
            <a:pPr marL="806450" indent="-233363">
              <a:buFont typeface="Wingdings" panose="05000000000000000000" pitchFamily="2" charset="2"/>
              <a:buChar char="Ø"/>
            </a:pPr>
            <a:r>
              <a:rPr lang="en-US" sz="1800" b="0" dirty="0"/>
              <a:t>Working software is delivered frequently (weeks rather than months).</a:t>
            </a:r>
          </a:p>
          <a:p>
            <a:pPr marL="806450" indent="-233363">
              <a:buFont typeface="Wingdings" panose="05000000000000000000" pitchFamily="2" charset="2"/>
              <a:buChar char="Ø"/>
            </a:pPr>
            <a:r>
              <a:rPr lang="en-US" sz="1800" b="0" dirty="0" smtClean="0"/>
              <a:t> </a:t>
            </a:r>
            <a:r>
              <a:rPr lang="en-US" sz="1800" b="0" dirty="0"/>
              <a:t>Working software is the principal measure of progress.</a:t>
            </a:r>
          </a:p>
          <a:p>
            <a:pPr marL="806450" indent="-233363">
              <a:buFont typeface="Wingdings" panose="05000000000000000000" pitchFamily="2" charset="2"/>
              <a:buChar char="Ø"/>
            </a:pPr>
            <a:r>
              <a:rPr lang="en-US" sz="1800" b="0" dirty="0" smtClean="0"/>
              <a:t>Customer </a:t>
            </a:r>
            <a:r>
              <a:rPr lang="en-US" sz="1800" b="0" dirty="0"/>
              <a:t>satisfaction by rapid, continuous delivery of useful software.</a:t>
            </a:r>
          </a:p>
          <a:p>
            <a:pPr marL="806450" indent="-233363">
              <a:buFont typeface="Wingdings" panose="05000000000000000000" pitchFamily="2" charset="2"/>
              <a:buChar char="Ø"/>
            </a:pPr>
            <a:r>
              <a:rPr lang="en-US" sz="1800" b="0" dirty="0" smtClean="0"/>
              <a:t>Late </a:t>
            </a:r>
            <a:r>
              <a:rPr lang="en-US" sz="1800" b="0" dirty="0"/>
              <a:t>changes in software requirements are accepted.</a:t>
            </a:r>
          </a:p>
          <a:p>
            <a:pPr marL="806450" indent="-233363">
              <a:buFont typeface="Wingdings" panose="05000000000000000000" pitchFamily="2" charset="2"/>
              <a:buChar char="Ø"/>
            </a:pPr>
            <a:r>
              <a:rPr lang="en-US" sz="1800" b="0" dirty="0" smtClean="0"/>
              <a:t>Close </a:t>
            </a:r>
            <a:r>
              <a:rPr lang="en-US" sz="1800" b="0" dirty="0"/>
              <a:t>daily cooperation between business people and software developers.</a:t>
            </a:r>
          </a:p>
          <a:p>
            <a:pPr marL="806450" indent="-233363">
              <a:buFont typeface="Wingdings" panose="05000000000000000000" pitchFamily="2" charset="2"/>
              <a:buChar char="Ø"/>
            </a:pPr>
            <a:r>
              <a:rPr lang="en-US" sz="1800" b="0" dirty="0" smtClean="0"/>
              <a:t> </a:t>
            </a:r>
            <a:r>
              <a:rPr lang="en-US" sz="1800" b="0" dirty="0"/>
              <a:t>Face-to-face conversation is the best form of communication.</a:t>
            </a:r>
          </a:p>
          <a:p>
            <a:pPr marL="806450" indent="-233363">
              <a:buFont typeface="Wingdings" panose="05000000000000000000" pitchFamily="2" charset="2"/>
              <a:buChar char="Ø"/>
            </a:pPr>
            <a:r>
              <a:rPr lang="en-US" sz="1800" b="0" dirty="0" smtClean="0"/>
              <a:t>Projects </a:t>
            </a:r>
            <a:r>
              <a:rPr lang="en-US" sz="1800" b="0" dirty="0"/>
              <a:t>are built around motivated individuals who should be trusted.</a:t>
            </a:r>
          </a:p>
          <a:p>
            <a:pPr marL="806450" indent="-233363">
              <a:buFont typeface="Wingdings" panose="05000000000000000000" pitchFamily="2" charset="2"/>
              <a:buChar char="Ø"/>
            </a:pPr>
            <a:r>
              <a:rPr lang="en-US" sz="1800" b="0" dirty="0" smtClean="0"/>
              <a:t> </a:t>
            </a:r>
            <a:r>
              <a:rPr lang="en-US" sz="1800" b="0" dirty="0"/>
              <a:t>Continuous attention to technical excellence and good design.</a:t>
            </a:r>
          </a:p>
        </p:txBody>
      </p:sp>
    </p:spTree>
    <p:extLst>
      <p:ext uri="{BB962C8B-B14F-4D97-AF65-F5344CB8AC3E}">
        <p14:creationId xmlns:p14="http://schemas.microsoft.com/office/powerpoint/2010/main" val="358901666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Architecture </a:t>
            </a:r>
            <a:r>
              <a:rPr lang="en-US" dirty="0"/>
              <a:t>and requirements</a:t>
            </a:r>
          </a:p>
        </p:txBody>
      </p:sp>
      <p:sp>
        <p:nvSpPr>
          <p:cNvPr id="3" name="Slide Number Placeholder 2"/>
          <p:cNvSpPr>
            <a:spLocks noGrp="1"/>
          </p:cNvSpPr>
          <p:nvPr>
            <p:ph type="sldNum" sz="quarter" idx="12"/>
          </p:nvPr>
        </p:nvSpPr>
        <p:spPr/>
        <p:txBody>
          <a:bodyPr/>
          <a:lstStyle/>
          <a:p>
            <a:fld id="{581075D8-38E8-4B6D-BCF6-3EB5F81CC4F3}" type="slidenum">
              <a:rPr lang="en-US" smtClean="0"/>
              <a:t>9</a:t>
            </a:fld>
            <a:endParaRPr lang="en-US"/>
          </a:p>
        </p:txBody>
      </p:sp>
      <p:sp>
        <p:nvSpPr>
          <p:cNvPr id="4" name="Content Placeholder 3"/>
          <p:cNvSpPr>
            <a:spLocks noGrp="1"/>
          </p:cNvSpPr>
          <p:nvPr>
            <p:ph sz="quarter" idx="1"/>
          </p:nvPr>
        </p:nvSpPr>
        <p:spPr>
          <a:xfrm>
            <a:off x="304800" y="990600"/>
            <a:ext cx="8534400" cy="5219700"/>
          </a:xfrm>
        </p:spPr>
        <p:txBody>
          <a:bodyPr>
            <a:normAutofit/>
          </a:bodyPr>
          <a:lstStyle/>
          <a:p>
            <a:r>
              <a:rPr lang="en-US" b="0" dirty="0" smtClean="0"/>
              <a:t>The </a:t>
            </a:r>
            <a:r>
              <a:rPr lang="en-US" b="0" dirty="0"/>
              <a:t>software architecture process takes </a:t>
            </a:r>
            <a:r>
              <a:rPr lang="en-US" b="0" dirty="0">
                <a:solidFill>
                  <a:srgbClr val="FF0000"/>
                </a:solidFill>
              </a:rPr>
              <a:t>clients’ requirements</a:t>
            </a:r>
            <a:r>
              <a:rPr lang="en-US" b="0" dirty="0"/>
              <a:t>, analyzes them and produces a design to obtain software that will satisfy their needs</a:t>
            </a:r>
            <a:r>
              <a:rPr lang="en-US" b="0" dirty="0" smtClean="0"/>
              <a:t>.</a:t>
            </a:r>
          </a:p>
          <a:p>
            <a:r>
              <a:rPr lang="en-US" b="0" dirty="0"/>
              <a:t>Software architecture means defining a structured solution that </a:t>
            </a:r>
            <a:r>
              <a:rPr lang="en-US" b="0" dirty="0">
                <a:solidFill>
                  <a:srgbClr val="FF0000"/>
                </a:solidFill>
              </a:rPr>
              <a:t>meets all technical and operational requirements</a:t>
            </a:r>
            <a:r>
              <a:rPr lang="en-US" b="0" dirty="0"/>
              <a:t> and, at the same time, optimizing common attributes of quality such as performance, security and manageability</a:t>
            </a:r>
            <a:r>
              <a:rPr lang="en-US" b="0" dirty="0" smtClean="0"/>
              <a:t>.</a:t>
            </a:r>
          </a:p>
          <a:p>
            <a:pPr marL="0" indent="0">
              <a:buNone/>
            </a:pPr>
            <a:endParaRPr lang="en-US" b="0" dirty="0" smtClean="0"/>
          </a:p>
          <a:p>
            <a:endParaRPr lang="en-US" b="0" dirty="0" smtClean="0"/>
          </a:p>
          <a:p>
            <a:endParaRPr lang="en-US" b="0" dirty="0" smtClean="0"/>
          </a:p>
          <a:p>
            <a:endParaRPr lang="en-US" b="0" dirty="0" smtClean="0"/>
          </a:p>
          <a:p>
            <a:endParaRPr lang="en-US" b="0" dirty="0" smtClean="0"/>
          </a:p>
          <a:p>
            <a:endParaRPr lang="en-US" b="0" dirty="0" smtClean="0"/>
          </a:p>
          <a:p>
            <a:endParaRPr lang="en-US" b="0" dirty="0" smtClean="0"/>
          </a:p>
          <a:p>
            <a:endParaRPr lang="en-US" b="0" dirty="0" smtClean="0"/>
          </a:p>
          <a:p>
            <a:endParaRPr lang="en-US" b="0" dirty="0"/>
          </a:p>
        </p:txBody>
      </p:sp>
    </p:spTree>
    <p:extLst>
      <p:ext uri="{BB962C8B-B14F-4D97-AF65-F5344CB8AC3E}">
        <p14:creationId xmlns:p14="http://schemas.microsoft.com/office/powerpoint/2010/main" val="244694106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12514</TotalTime>
  <Words>1852</Words>
  <Application>Microsoft Office PowerPoint</Application>
  <PresentationFormat>On-screen Show (4:3)</PresentationFormat>
  <Paragraphs>311</Paragraphs>
  <Slides>26</Slides>
  <Notes>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26</vt:i4>
      </vt:variant>
    </vt:vector>
  </HeadingPairs>
  <TitlesOfParts>
    <vt:vector size="36" baseType="lpstr">
      <vt:lpstr>ＭＳ Ｐゴシック</vt:lpstr>
      <vt:lpstr>Arial</vt:lpstr>
      <vt:lpstr>Calibri</vt:lpstr>
      <vt:lpstr>Franklin Gothic Book</vt:lpstr>
      <vt:lpstr>Perpetua</vt:lpstr>
      <vt:lpstr>Tahoma</vt:lpstr>
      <vt:lpstr>Times New Roman</vt:lpstr>
      <vt:lpstr>Wingdings</vt:lpstr>
      <vt:lpstr>Wingdings 2</vt:lpstr>
      <vt:lpstr>Equity</vt:lpstr>
      <vt:lpstr>Chapter Five </vt:lpstr>
      <vt:lpstr>  Architecture in the agile projects</vt:lpstr>
      <vt:lpstr>Cont…</vt:lpstr>
      <vt:lpstr>Cont…</vt:lpstr>
      <vt:lpstr>Agile’s Influence on Architecture</vt:lpstr>
      <vt:lpstr>Role of the Architect in Agile</vt:lpstr>
      <vt:lpstr>Cont..</vt:lpstr>
      <vt:lpstr>Principles of Agile</vt:lpstr>
      <vt:lpstr>Architecture and requirements</vt:lpstr>
      <vt:lpstr>Designing and documentation</vt:lpstr>
      <vt:lpstr>Cont…</vt:lpstr>
      <vt:lpstr>PowerPoint Presentation</vt:lpstr>
      <vt:lpstr>PowerPoint Presentation</vt:lpstr>
      <vt:lpstr>Importance of Design Documentation: </vt:lpstr>
      <vt:lpstr>Cont…</vt:lpstr>
      <vt:lpstr>Implementation and testing</vt:lpstr>
      <vt:lpstr>Cont…</vt:lpstr>
      <vt:lpstr>Cont…</vt:lpstr>
      <vt:lpstr>Architecture reconstruction and conformance</vt:lpstr>
      <vt:lpstr>Reconstruction Activities </vt:lpstr>
      <vt:lpstr>Information Extraction </vt:lpstr>
      <vt:lpstr>Database Construction </vt:lpstr>
      <vt:lpstr>View Fusion</vt:lpstr>
      <vt:lpstr>Reconstruction </vt:lpstr>
      <vt:lpstr>Reading Assignment</vt:lpstr>
      <vt:lpstr>Reading Assignment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mez</cp:lastModifiedBy>
  <cp:revision>419</cp:revision>
  <dcterms:created xsi:type="dcterms:W3CDTF">2017-03-20T05:11:47Z</dcterms:created>
  <dcterms:modified xsi:type="dcterms:W3CDTF">2024-06-06T13:56:22Z</dcterms:modified>
</cp:coreProperties>
</file>