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712" r:id="rId2"/>
  </p:sldMasterIdLst>
  <p:notesMasterIdLst>
    <p:notesMasterId r:id="rId19"/>
  </p:notesMasterIdLst>
  <p:handoutMasterIdLst>
    <p:handoutMasterId r:id="rId20"/>
  </p:handoutMasterIdLst>
  <p:sldIdLst>
    <p:sldId id="515" r:id="rId3"/>
    <p:sldId id="475" r:id="rId4"/>
    <p:sldId id="485" r:id="rId5"/>
    <p:sldId id="484" r:id="rId6"/>
    <p:sldId id="482" r:id="rId7"/>
    <p:sldId id="481" r:id="rId8"/>
    <p:sldId id="487" r:id="rId9"/>
    <p:sldId id="488" r:id="rId10"/>
    <p:sldId id="489" r:id="rId11"/>
    <p:sldId id="490" r:id="rId12"/>
    <p:sldId id="491" r:id="rId13"/>
    <p:sldId id="492" r:id="rId14"/>
    <p:sldId id="493" r:id="rId15"/>
    <p:sldId id="494" r:id="rId16"/>
    <p:sldId id="495" r:id="rId17"/>
    <p:sldId id="496" r:id="rId1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0" autoAdjust="0"/>
    <p:restoredTop sz="88351" autoAdjust="0"/>
  </p:normalViewPr>
  <p:slideViewPr>
    <p:cSldViewPr>
      <p:cViewPr varScale="1">
        <p:scale>
          <a:sx n="62" d="100"/>
          <a:sy n="62" d="100"/>
        </p:scale>
        <p:origin x="184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1" y="0"/>
            <a:ext cx="3170764" cy="47874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478" eaLnBrk="1" hangingPunct="1">
              <a:defRPr sz="1300">
                <a:latin typeface="Arial" charset="0"/>
              </a:defRPr>
            </a:lvl1pPr>
          </a:lstStyle>
          <a:p>
            <a:pPr>
              <a:defRPr/>
            </a:pPr>
            <a:endParaRPr lang="en-US"/>
          </a:p>
        </p:txBody>
      </p:sp>
      <p:sp>
        <p:nvSpPr>
          <p:cNvPr id="45059" name="Rectangle 3"/>
          <p:cNvSpPr>
            <a:spLocks noGrp="1" noChangeArrowheads="1"/>
          </p:cNvSpPr>
          <p:nvPr>
            <p:ph type="dt" sz="quarter" idx="1"/>
          </p:nvPr>
        </p:nvSpPr>
        <p:spPr bwMode="auto">
          <a:xfrm>
            <a:off x="4142749" y="0"/>
            <a:ext cx="3170763" cy="47874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478" eaLnBrk="1" hangingPunct="1">
              <a:defRPr sz="1300">
                <a:latin typeface="Arial" charset="0"/>
              </a:defRPr>
            </a:lvl1pPr>
          </a:lstStyle>
          <a:p>
            <a:pPr>
              <a:defRPr/>
            </a:pPr>
            <a:endParaRPr lang="en-US"/>
          </a:p>
        </p:txBody>
      </p:sp>
      <p:sp>
        <p:nvSpPr>
          <p:cNvPr id="45060" name="Rectangle 4"/>
          <p:cNvSpPr>
            <a:spLocks noGrp="1" noChangeArrowheads="1"/>
          </p:cNvSpPr>
          <p:nvPr>
            <p:ph type="ftr" sz="quarter" idx="2"/>
          </p:nvPr>
        </p:nvSpPr>
        <p:spPr bwMode="auto">
          <a:xfrm>
            <a:off x="1" y="9120813"/>
            <a:ext cx="3170764" cy="47874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478" eaLnBrk="1" hangingPunct="1">
              <a:defRPr sz="1300">
                <a:latin typeface="Arial" charset="0"/>
              </a:defRPr>
            </a:lvl1pPr>
          </a:lstStyle>
          <a:p>
            <a:pPr>
              <a:defRPr/>
            </a:pPr>
            <a:endParaRPr lang="en-US"/>
          </a:p>
        </p:txBody>
      </p:sp>
      <p:sp>
        <p:nvSpPr>
          <p:cNvPr id="45061" name="Rectangle 5"/>
          <p:cNvSpPr>
            <a:spLocks noGrp="1" noChangeArrowheads="1"/>
          </p:cNvSpPr>
          <p:nvPr>
            <p:ph type="sldNum" sz="quarter" idx="3"/>
          </p:nvPr>
        </p:nvSpPr>
        <p:spPr bwMode="auto">
          <a:xfrm>
            <a:off x="4142749" y="9120813"/>
            <a:ext cx="3170763" cy="47874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478" eaLnBrk="1" hangingPunct="1">
              <a:defRPr sz="1300">
                <a:latin typeface="Arial" charset="0"/>
              </a:defRPr>
            </a:lvl1pPr>
          </a:lstStyle>
          <a:p>
            <a:pPr>
              <a:defRPr/>
            </a:pPr>
            <a:fld id="{7AAC8CF7-5C6C-4F9B-BF2E-1265DE43922B}" type="slidenum">
              <a:rPr lang="en-US"/>
              <a:pPr>
                <a:defRPr/>
              </a:pPr>
              <a:t>‹#›</a:t>
            </a:fld>
            <a:endParaRPr lang="en-US"/>
          </a:p>
        </p:txBody>
      </p:sp>
    </p:spTree>
    <p:extLst>
      <p:ext uri="{BB962C8B-B14F-4D97-AF65-F5344CB8AC3E}">
        <p14:creationId xmlns:p14="http://schemas.microsoft.com/office/powerpoint/2010/main" val="2203147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3170764" cy="47874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defTabSz="966478" eaLnBrk="1" hangingPunct="1">
              <a:defRPr sz="1300">
                <a:latin typeface="Arial" charset="0"/>
              </a:defRPr>
            </a:lvl1pPr>
          </a:lstStyle>
          <a:p>
            <a:pPr>
              <a:defRPr/>
            </a:pPr>
            <a:endParaRPr lang="en-US"/>
          </a:p>
        </p:txBody>
      </p:sp>
      <p:sp>
        <p:nvSpPr>
          <p:cNvPr id="10243" name="Rectangle 3"/>
          <p:cNvSpPr>
            <a:spLocks noGrp="1" noChangeArrowheads="1"/>
          </p:cNvSpPr>
          <p:nvPr>
            <p:ph type="dt" idx="1"/>
          </p:nvPr>
        </p:nvSpPr>
        <p:spPr bwMode="auto">
          <a:xfrm>
            <a:off x="4142749" y="0"/>
            <a:ext cx="3170763" cy="47874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478" eaLnBrk="1" hangingPunct="1">
              <a:defRPr sz="1300">
                <a:latin typeface="Arial" charset="0"/>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730677" y="4559587"/>
            <a:ext cx="5853847" cy="4320212"/>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1" y="9120813"/>
            <a:ext cx="3170764" cy="47874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defTabSz="966478" eaLnBrk="1" hangingPunct="1">
              <a:defRPr sz="13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4142749" y="9120813"/>
            <a:ext cx="3170763" cy="47874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478" eaLnBrk="1" hangingPunct="1">
              <a:defRPr sz="1300">
                <a:latin typeface="Arial" charset="0"/>
              </a:defRPr>
            </a:lvl1pPr>
          </a:lstStyle>
          <a:p>
            <a:pPr>
              <a:defRPr/>
            </a:pPr>
            <a:fld id="{0CE0E36A-5E30-4413-B865-18D17D3004C3}" type="slidenum">
              <a:rPr lang="en-US"/>
              <a:pPr>
                <a:defRPr/>
              </a:pPr>
              <a:t>‹#›</a:t>
            </a:fld>
            <a:endParaRPr lang="en-US"/>
          </a:p>
        </p:txBody>
      </p:sp>
    </p:spTree>
    <p:extLst>
      <p:ext uri="{BB962C8B-B14F-4D97-AF65-F5344CB8AC3E}">
        <p14:creationId xmlns:p14="http://schemas.microsoft.com/office/powerpoint/2010/main" val="2480935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p:spPr>
      </p:sp>
      <p:sp>
        <p:nvSpPr>
          <p:cNvPr id="563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00515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p:spPr>
      </p:sp>
      <p:sp>
        <p:nvSpPr>
          <p:cNvPr id="573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42927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p:spPr>
      </p:sp>
      <p:sp>
        <p:nvSpPr>
          <p:cNvPr id="583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9874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p:spPr>
      </p:sp>
      <p:sp>
        <p:nvSpPr>
          <p:cNvPr id="593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31618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80EB9EFD-F334-424A-A6BC-1BC7105581B6}" type="slidenum">
              <a:rPr lang="en-US" smtClean="0"/>
              <a:pPr>
                <a:defRPr/>
              </a:pPr>
              <a:t>‹#›</a:t>
            </a:fld>
            <a:endParaRPr lang="en-US"/>
          </a:p>
        </p:txBody>
      </p:sp>
    </p:spTree>
  </p:cSld>
  <p:clrMapOvr>
    <a:masterClrMapping/>
  </p:clrMapOvr>
  <p:transition>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39ED1E1-D0C1-4F54-A237-0CE7912BBFB5}" type="slidenum">
              <a:rPr lang="en-US" smtClean="0"/>
              <a:pPr>
                <a:defRPr/>
              </a:pPr>
              <a:t>‹#›</a:t>
            </a:fld>
            <a:endParaRPr lang="en-US"/>
          </a:p>
        </p:txBody>
      </p:sp>
    </p:spTree>
  </p:cSld>
  <p:clrMapOvr>
    <a:masterClrMapping/>
  </p:clrMapOvr>
  <p:transition>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0AC58EF-EEA1-4BC0-9DF1-3175A243EB85}" type="slidenum">
              <a:rPr lang="en-US" smtClean="0"/>
              <a:pPr>
                <a:defRPr/>
              </a:pPr>
              <a:t>‹#›</a:t>
            </a:fld>
            <a:endParaRPr lang="en-US"/>
          </a:p>
        </p:txBody>
      </p:sp>
    </p:spTree>
  </p:cSld>
  <p:clrMapOvr>
    <a:masterClrMapping/>
  </p:clrMapOvr>
  <p:transition>
    <p:pull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Rubrik, text och innehåll">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2413" cy="6858000"/>
          </a:xfrm>
          <a:prstGeom prst="rect">
            <a:avLst/>
          </a:prstGeom>
          <a:noFill/>
          <a:ln w="9525">
            <a:noFill/>
            <a:miter lim="800000"/>
            <a:headEnd/>
            <a:tailEnd/>
          </a:ln>
        </p:spPr>
      </p:pic>
      <p:sp>
        <p:nvSpPr>
          <p:cNvPr id="2" name="Rubrik 1"/>
          <p:cNvSpPr>
            <a:spLocks noGrp="1"/>
          </p:cNvSpPr>
          <p:nvPr>
            <p:ph type="title"/>
          </p:nvPr>
        </p:nvSpPr>
        <p:spPr>
          <a:xfrm>
            <a:off x="685800" y="609600"/>
            <a:ext cx="7772400" cy="1143000"/>
          </a:xfrm>
        </p:spPr>
        <p:txBody>
          <a:bodyPr/>
          <a:lstStyle/>
          <a:p>
            <a:r>
              <a:rPr lang="sv-SE" smtClean="0"/>
              <a:t>Klicka här för att ändra format</a:t>
            </a:r>
            <a:endParaRPr lang="sv-SE"/>
          </a:p>
        </p:txBody>
      </p:sp>
      <p:sp>
        <p:nvSpPr>
          <p:cNvPr id="3" name="Platshållare för text 2"/>
          <p:cNvSpPr>
            <a:spLocks noGrp="1"/>
          </p:cNvSpPr>
          <p:nvPr>
            <p:ph type="body" sz="half" idx="1"/>
          </p:nvPr>
        </p:nvSpPr>
        <p:spPr>
          <a:xfrm>
            <a:off x="685800" y="1981200"/>
            <a:ext cx="3810000" cy="41148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981200"/>
            <a:ext cx="3810000" cy="4114800"/>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38B4DE6A-18F1-4F81-AEA6-5715D4EF1666}" type="slidenum">
              <a:rPr lang="en-US"/>
              <a:pPr>
                <a:defRPr/>
              </a:pPr>
              <a:t>‹#›</a:t>
            </a:fld>
            <a:endParaRPr lang="en-US"/>
          </a:p>
        </p:txBody>
      </p:sp>
      <p:sp>
        <p:nvSpPr>
          <p:cNvPr id="9" name="Rectangle 6"/>
          <p:cNvSpPr>
            <a:spLocks noGrp="1" noChangeArrowheads="1"/>
          </p:cNvSpPr>
          <p:nvPr>
            <p:ph type="sldNum" sz="quarter" idx="13"/>
          </p:nvPr>
        </p:nvSpPr>
        <p:spPr/>
        <p:txBody>
          <a:bodyPr/>
          <a:lstStyle>
            <a:lvl1pPr>
              <a:defRPr/>
            </a:lvl1pPr>
          </a:lstStyle>
          <a:p>
            <a:pPr>
              <a:defRPr/>
            </a:pPr>
            <a:fld id="{45D21766-FE32-4774-AABA-5A266379D06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17" name="Footer Placeholder 16"/>
          <p:cNvSpPr>
            <a:spLocks noGrp="1"/>
          </p:cNvSpPr>
          <p:nvPr>
            <p:ph type="ftr" sz="quarter" idx="11"/>
          </p:nvPr>
        </p:nvSpPr>
        <p:spPr/>
        <p:txBody>
          <a:bodyPr/>
          <a:lstStyle/>
          <a:p>
            <a:endParaRPr lang="en-US">
              <a:solidFill>
                <a:srgbClr val="696464"/>
              </a:solidFill>
            </a:endParaRP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81075D8-38E8-4B6D-BCF6-3EB5F81CC4F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8" name="Title 7"/>
          <p:cNvSpPr>
            <a:spLocks noGrp="1"/>
          </p:cNvSpPr>
          <p:nvPr>
            <p:ph type="ctrTitle"/>
          </p:nvPr>
        </p:nvSpPr>
        <p:spPr>
          <a:xfrm>
            <a:off x="457200" y="1505930"/>
            <a:ext cx="8229600" cy="1470025"/>
          </a:xfrm>
        </p:spPr>
        <p:txBody>
          <a:bodyPr anchor="ctr"/>
          <a:lstStyle>
            <a:lvl1pPr algn="ctr">
              <a:defRPr lang="en-US" b="1" dirty="0">
                <a:solidFill>
                  <a:srgbClr val="FFFFFF"/>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Tree>
    <p:extLst>
      <p:ext uri="{BB962C8B-B14F-4D97-AF65-F5344CB8AC3E}">
        <p14:creationId xmlns:p14="http://schemas.microsoft.com/office/powerpoint/2010/main" val="17906364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81075D8-38E8-4B6D-BCF6-3EB5F81CC4F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extLst>
      <p:ext uri="{BB962C8B-B14F-4D97-AF65-F5344CB8AC3E}">
        <p14:creationId xmlns:p14="http://schemas.microsoft.com/office/powerpoint/2010/main" val="1846535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5" name="Footer Placeholder 4"/>
          <p:cNvSpPr>
            <a:spLocks noGrp="1"/>
          </p:cNvSpPr>
          <p:nvPr>
            <p:ph type="ftr" sz="quarter" idx="11"/>
          </p:nvPr>
        </p:nvSpPr>
        <p:spPr>
          <a:xfrm>
            <a:off x="800100" y="6172200"/>
            <a:ext cx="4000500" cy="457200"/>
          </a:xfrm>
        </p:spPr>
        <p:txBody>
          <a:bodyPr/>
          <a:lstStyle/>
          <a:p>
            <a:endParaRPr lang="en-US">
              <a:solidFill>
                <a:srgbClr val="696464"/>
              </a:solidFill>
            </a:endParaRP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6" name="Slide Number Placeholder 5"/>
          <p:cNvSpPr>
            <a:spLocks noGrp="1"/>
          </p:cNvSpPr>
          <p:nvPr>
            <p:ph type="sldNum" sz="quarter" idx="12"/>
          </p:nvPr>
        </p:nvSpPr>
        <p:spPr>
          <a:xfrm>
            <a:off x="146304" y="6208776"/>
            <a:ext cx="457200" cy="457200"/>
          </a:xfrm>
        </p:spPr>
        <p:txBody>
          <a:bodyPr/>
          <a:lstStyle/>
          <a:p>
            <a:fld id="{581075D8-38E8-4B6D-BCF6-3EB5F81CC4F3}" type="slidenum">
              <a:rPr lang="en-US" smtClean="0"/>
              <a:pPr/>
              <a:t>‹#›</a:t>
            </a:fld>
            <a:endParaRPr lang="en-US"/>
          </a:p>
        </p:txBody>
      </p:sp>
    </p:spTree>
    <p:extLst>
      <p:ext uri="{BB962C8B-B14F-4D97-AF65-F5344CB8AC3E}">
        <p14:creationId xmlns:p14="http://schemas.microsoft.com/office/powerpoint/2010/main" val="57714163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Footer Placeholder 5"/>
          <p:cNvSpPr>
            <a:spLocks noGrp="1"/>
          </p:cNvSpPr>
          <p:nvPr>
            <p:ph type="ftr" sz="quarter" idx="11"/>
          </p:nvPr>
        </p:nvSpPr>
        <p:spPr>
          <a:xfrm>
            <a:off x="914400" y="6172200"/>
            <a:ext cx="5638800" cy="457200"/>
          </a:xfrm>
        </p:spPr>
        <p:txBody>
          <a:bodyPr/>
          <a:lstStyle/>
          <a:p>
            <a:endParaRPr lang="en-US" dirty="0">
              <a:solidFill>
                <a:srgbClr val="696464"/>
              </a:solidFill>
            </a:endParaRPr>
          </a:p>
        </p:txBody>
      </p:sp>
      <p:sp>
        <p:nvSpPr>
          <p:cNvPr id="7" name="Slide Number Placeholder 6"/>
          <p:cNvSpPr>
            <a:spLocks noGrp="1"/>
          </p:cNvSpPr>
          <p:nvPr>
            <p:ph type="sldNum" sz="quarter" idx="12"/>
          </p:nvPr>
        </p:nvSpPr>
        <p:spPr/>
        <p:txBody>
          <a:bodyPr/>
          <a:lstStyle/>
          <a:p>
            <a:fld id="{581075D8-38E8-4B6D-BCF6-3EB5F81CC4F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267508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581075D8-38E8-4B6D-BCF6-3EB5F81CC4F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3582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581075D8-38E8-4B6D-BCF6-3EB5F81CC4F3}" type="slidenum">
              <a:rPr lang="en-US" smtClean="0"/>
              <a:pPr/>
              <a:t>‹#›</a:t>
            </a:fld>
            <a:endParaRPr lang="en-US"/>
          </a:p>
        </p:txBody>
      </p:sp>
    </p:spTree>
    <p:extLst>
      <p:ext uri="{BB962C8B-B14F-4D97-AF65-F5344CB8AC3E}">
        <p14:creationId xmlns:p14="http://schemas.microsoft.com/office/powerpoint/2010/main" val="2804905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581075D8-38E8-4B6D-BCF6-3EB5F81CC4F3}" type="slidenum">
              <a:rPr lang="en-US" smtClean="0"/>
              <a:pPr/>
              <a:t>‹#›</a:t>
            </a:fld>
            <a:endParaRPr lang="en-US"/>
          </a:p>
        </p:txBody>
      </p:sp>
    </p:spTree>
    <p:extLst>
      <p:ext uri="{BB962C8B-B14F-4D97-AF65-F5344CB8AC3E}">
        <p14:creationId xmlns:p14="http://schemas.microsoft.com/office/powerpoint/2010/main" val="56106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540A246C-EA51-4A2B-9E9C-814B28DDFECA}"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pull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581075D8-38E8-4B6D-BCF6-3EB5F81CC4F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431240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6" name="Footer Placeholder 5"/>
          <p:cNvSpPr>
            <a:spLocks noGrp="1"/>
          </p:cNvSpPr>
          <p:nvPr>
            <p:ph type="ftr" sz="quarter" idx="11"/>
          </p:nvPr>
        </p:nvSpPr>
        <p:spPr>
          <a:xfrm>
            <a:off x="914400" y="6172200"/>
            <a:ext cx="3886200" cy="457200"/>
          </a:xfrm>
        </p:spPr>
        <p:txBody>
          <a:bodyPr/>
          <a:lstStyle/>
          <a:p>
            <a:endParaRPr lang="en-US">
              <a:solidFill>
                <a:srgbClr val="696464"/>
              </a:solidFill>
            </a:endParaRPr>
          </a:p>
        </p:txBody>
      </p:sp>
      <p:sp>
        <p:nvSpPr>
          <p:cNvPr id="7" name="Slide Number Placeholder 6"/>
          <p:cNvSpPr>
            <a:spLocks noGrp="1"/>
          </p:cNvSpPr>
          <p:nvPr>
            <p:ph type="sldNum" sz="quarter" idx="12"/>
          </p:nvPr>
        </p:nvSpPr>
        <p:spPr>
          <a:xfrm>
            <a:off x="146304" y="6208776"/>
            <a:ext cx="457200" cy="457200"/>
          </a:xfrm>
        </p:spPr>
        <p:txBody>
          <a:bodyPr/>
          <a:lstStyle/>
          <a:p>
            <a:fld id="{581075D8-38E8-4B6D-BCF6-3EB5F81CC4F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519233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81075D8-38E8-4B6D-BCF6-3EB5F81CC4F3}" type="slidenum">
              <a:rPr lang="en-US" smtClean="0"/>
              <a:pPr/>
              <a:t>‹#›</a:t>
            </a:fld>
            <a:endParaRPr lang="en-US"/>
          </a:p>
        </p:txBody>
      </p:sp>
    </p:spTree>
    <p:extLst>
      <p:ext uri="{BB962C8B-B14F-4D97-AF65-F5344CB8AC3E}">
        <p14:creationId xmlns:p14="http://schemas.microsoft.com/office/powerpoint/2010/main" val="385911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pPr eaLnBrk="1" fontAlgn="auto" hangingPunct="1">
              <a:spcBef>
                <a:spcPts val="0"/>
              </a:spcBef>
              <a:spcAft>
                <a:spcPts val="0"/>
              </a:spcAft>
            </a:pPr>
            <a:endParaRPr lang="en-US">
              <a:solidFill>
                <a:prstClr val="black"/>
              </a:solidFill>
              <a:latin typeface="Perpetua"/>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581075D8-38E8-4B6D-BCF6-3EB5F81CC4F3}" type="slidenum">
              <a:rPr lang="en-US" smtClean="0"/>
              <a:pPr/>
              <a:t>‹#›</a:t>
            </a:fld>
            <a:endParaRPr lang="en-US"/>
          </a:p>
        </p:txBody>
      </p:sp>
    </p:spTree>
    <p:extLst>
      <p:ext uri="{BB962C8B-B14F-4D97-AF65-F5344CB8AC3E}">
        <p14:creationId xmlns:p14="http://schemas.microsoft.com/office/powerpoint/2010/main" val="97056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231A9863-7722-4155-B1D1-1D5632699342}"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A020E3B8-273F-4286-9326-6D86C8526B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15E2E727-3CEE-4BE1-868C-806A9105585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EF0D6EB2-6F55-4EFB-BF89-AF05A74BD350}"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13325FD-8FAF-4A04-9DDF-384B8FADEF0F}" type="slidenum">
              <a:rPr lang="en-US" smtClean="0"/>
              <a:pPr>
                <a:defRPr/>
              </a:pPr>
              <a:t>‹#›</a:t>
            </a:fld>
            <a:endParaRPr lang="en-US"/>
          </a:p>
        </p:txBody>
      </p:sp>
    </p:spTree>
  </p:cSld>
  <p:clrMapOvr>
    <a:masterClrMapping/>
  </p:clrMapOvr>
  <p:transition>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47348F68-C5BB-4EFC-9132-A048D1D4B9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7A522BBC-BDD9-44AF-9B5A-AF12665B4B55}"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9BFF0B8-C55F-4969-9027-21BF6C1F8E6E}"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ransition>
    <p:pull dir="r"/>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a:solidFill>
                <a:prstClr val="white"/>
              </a:solidFill>
            </a:endParaRPr>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pPr>
            <a:endParaRPr lang="en-US">
              <a:solidFill>
                <a:prstClr val="white"/>
              </a:solidFill>
            </a:endParaRPr>
          </a:p>
        </p:txBody>
      </p:sp>
      <p:sp>
        <p:nvSpPr>
          <p:cNvPr id="22" name="Title Placeholder 21"/>
          <p:cNvSpPr>
            <a:spLocks noGrp="1"/>
          </p:cNvSpPr>
          <p:nvPr>
            <p:ph type="title"/>
          </p:nvPr>
        </p:nvSpPr>
        <p:spPr>
          <a:xfrm>
            <a:off x="914400" y="274638"/>
            <a:ext cx="7772400" cy="715962"/>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85800" y="1066800"/>
            <a:ext cx="8001000" cy="4953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914400" y="6172200"/>
            <a:ext cx="4876800" cy="457200"/>
          </a:xfrm>
          <a:prstGeom prst="rect">
            <a:avLst/>
          </a:prstGeom>
        </p:spPr>
        <p:txBody>
          <a:bodyPr anchor="ctr" anchorCtr="0"/>
          <a:lstStyle>
            <a:lvl1pPr eaLnBrk="1" latinLnBrk="0" hangingPunct="1">
              <a:defRPr kumimoji="0" sz="1400">
                <a:solidFill>
                  <a:schemeClr val="tx2"/>
                </a:solidFill>
                <a:latin typeface="Times New Roman" pitchFamily="18" charset="0"/>
                <a:cs typeface="Times New Roman" pitchFamily="18" charset="0"/>
              </a:defRPr>
            </a:lvl1pPr>
          </a:lstStyle>
          <a:p>
            <a:pPr fontAlgn="auto">
              <a:spcBef>
                <a:spcPts val="0"/>
              </a:spcBef>
              <a:spcAft>
                <a:spcPts val="0"/>
              </a:spcAft>
            </a:pPr>
            <a:endParaRPr lang="en-US" dirty="0">
              <a:solidFill>
                <a:srgbClr val="696464"/>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fontAlgn="auto">
              <a:spcBef>
                <a:spcPts val="0"/>
              </a:spcBef>
              <a:spcAft>
                <a:spcPts val="0"/>
              </a:spcAft>
            </a:pPr>
            <a:fld id="{581075D8-38E8-4B6D-BCF6-3EB5F81CC4F3}" type="slidenum">
              <a:rPr lang="en-US" smtClean="0"/>
              <a:pPr fontAlgn="auto">
                <a:spcBef>
                  <a:spcPts val="0"/>
                </a:spcBef>
                <a:spcAft>
                  <a:spcPts val="0"/>
                </a:spcAft>
              </a:pPr>
              <a:t>‹#›</a:t>
            </a:fld>
            <a:endParaRPr lang="en-US"/>
          </a:p>
        </p:txBody>
      </p:sp>
    </p:spTree>
    <p:extLst>
      <p:ext uri="{BB962C8B-B14F-4D97-AF65-F5344CB8AC3E}">
        <p14:creationId xmlns:p14="http://schemas.microsoft.com/office/powerpoint/2010/main" val="227508968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ftr="0" dt="0"/>
  <p:txStyles>
    <p:titleStyle>
      <a:lvl1pPr algn="ctr" rtl="0" eaLnBrk="1" latinLnBrk="0" hangingPunct="1">
        <a:spcBef>
          <a:spcPct val="0"/>
        </a:spcBef>
        <a:buNone/>
        <a:defRPr kumimoji="0" sz="3200" b="1" kern="1200">
          <a:solidFill>
            <a:schemeClr val="tx1"/>
          </a:solidFill>
          <a:latin typeface="Times New Roman" pitchFamily="18" charset="0"/>
          <a:ea typeface="+mj-ea"/>
          <a:cs typeface="Times New Roman" pitchFamily="18" charset="0"/>
        </a:defRPr>
      </a:lvl1pPr>
    </p:titleStyle>
    <p:bodyStyle>
      <a:lvl1pPr marL="274320" indent="-274320" algn="just" rtl="0" eaLnBrk="1" latinLnBrk="0" hangingPunct="1">
        <a:lnSpc>
          <a:spcPct val="150000"/>
        </a:lnSpc>
        <a:spcBef>
          <a:spcPts val="0"/>
        </a:spcBef>
        <a:buClr>
          <a:schemeClr val="accent1"/>
        </a:buClr>
        <a:buSzPct val="85000"/>
        <a:buFont typeface="Wingdings 2"/>
        <a:buChar char=""/>
        <a:defRPr kumimoji="0" sz="2400" b="1" kern="1200">
          <a:solidFill>
            <a:schemeClr val="tx1"/>
          </a:solidFill>
          <a:latin typeface="Times New Roman" pitchFamily="18" charset="0"/>
          <a:ea typeface="+mn-ea"/>
          <a:cs typeface="Times New Roman" pitchFamily="18" charset="0"/>
        </a:defRPr>
      </a:lvl1pPr>
      <a:lvl2pPr marL="548640" indent="-228600" algn="just" rtl="0" eaLnBrk="1" latinLnBrk="0" hangingPunct="1">
        <a:lnSpc>
          <a:spcPct val="150000"/>
        </a:lnSpc>
        <a:spcBef>
          <a:spcPts val="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just" rtl="0" eaLnBrk="1" latinLnBrk="0" hangingPunct="1">
        <a:lnSpc>
          <a:spcPct val="150000"/>
        </a:lnSpc>
        <a:spcBef>
          <a:spcPts val="0"/>
        </a:spcBef>
        <a:buClr>
          <a:schemeClr val="accent1">
            <a:tint val="60000"/>
          </a:schemeClr>
        </a:buClr>
        <a:buSzPct val="85000"/>
        <a:buFont typeface="Wingdings 2"/>
        <a:buChar char=""/>
        <a:defRPr kumimoji="0" sz="2400" kern="1200">
          <a:solidFill>
            <a:schemeClr val="tx1"/>
          </a:solidFill>
          <a:latin typeface="Times New Roman" pitchFamily="18" charset="0"/>
          <a:ea typeface="+mn-ea"/>
          <a:cs typeface="Times New Roman" pitchFamily="18" charset="0"/>
        </a:defRPr>
      </a:lvl3pPr>
      <a:lvl4pPr marL="1097280" indent="-228600" algn="just" rtl="0" eaLnBrk="1" latinLnBrk="0" hangingPunct="1">
        <a:lnSpc>
          <a:spcPct val="150000"/>
        </a:lnSpc>
        <a:spcBef>
          <a:spcPts val="0"/>
        </a:spcBef>
        <a:buClr>
          <a:schemeClr val="accent3"/>
        </a:buClr>
        <a:buSzPct val="80000"/>
        <a:buFont typeface="Wingdings 2"/>
        <a:buChar char=""/>
        <a:defRPr kumimoji="0" sz="2400" kern="1200">
          <a:solidFill>
            <a:schemeClr val="tx1"/>
          </a:solidFill>
          <a:latin typeface="Times New Roman" pitchFamily="18" charset="0"/>
          <a:ea typeface="+mn-ea"/>
          <a:cs typeface="Times New Roman" pitchFamily="18" charset="0"/>
        </a:defRPr>
      </a:lvl4pPr>
      <a:lvl5pPr marL="1371600" indent="-228600" algn="just" rtl="0" eaLnBrk="1" latinLnBrk="0" hangingPunct="1">
        <a:lnSpc>
          <a:spcPct val="150000"/>
        </a:lnSpc>
        <a:spcBef>
          <a:spcPts val="0"/>
        </a:spcBef>
        <a:buClr>
          <a:schemeClr val="accent3"/>
        </a:buClr>
        <a:buFontTx/>
        <a:buChar char="o"/>
        <a:defRPr kumimoji="0" sz="24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xtravirtpaul.wordpress.com/2009/07/20/cloud-computing-the-components-methodology-benefits-and-pitfall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858000" cy="2971800"/>
          </a:xfrm>
        </p:spPr>
        <p:txBody>
          <a:bodyPr>
            <a:normAutofit/>
          </a:bodyPr>
          <a:lstStyle/>
          <a:p>
            <a:pPr marL="515937" algn="just">
              <a:buClrTx/>
            </a:pPr>
            <a:endParaRPr lang="en-US" sz="2800" dirty="0" smtClean="0">
              <a:solidFill>
                <a:schemeClr val="tx1"/>
              </a:solidFill>
            </a:endParaRPr>
          </a:p>
          <a:p>
            <a:r>
              <a:rPr lang="en-US" sz="3600" dirty="0"/>
              <a:t>Architecture in Advance</a:t>
            </a:r>
          </a:p>
        </p:txBody>
      </p:sp>
      <p:sp>
        <p:nvSpPr>
          <p:cNvPr id="2" name="Title 1"/>
          <p:cNvSpPr>
            <a:spLocks noGrp="1"/>
          </p:cNvSpPr>
          <p:nvPr>
            <p:ph type="ctrTitle"/>
          </p:nvPr>
        </p:nvSpPr>
        <p:spPr/>
        <p:txBody>
          <a:bodyPr>
            <a:normAutofit/>
          </a:bodyPr>
          <a:lstStyle/>
          <a:p>
            <a:pPr lvl="0"/>
            <a:r>
              <a:rPr lang="en-US" sz="4000" dirty="0" smtClean="0"/>
              <a:t>Chapter Seven</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81075D8-38E8-4B6D-BCF6-3EB5F81CC4F3}" type="slidenum">
              <a:rPr lang="en-US" smtClean="0"/>
              <a:pPr/>
              <a:t>1</a:t>
            </a:fld>
            <a:endParaRPr lang="en-US"/>
          </a:p>
        </p:txBody>
      </p:sp>
    </p:spTree>
    <p:extLst>
      <p:ext uri="{BB962C8B-B14F-4D97-AF65-F5344CB8AC3E}">
        <p14:creationId xmlns:p14="http://schemas.microsoft.com/office/powerpoint/2010/main" val="736530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228600" y="609600"/>
            <a:ext cx="7543800" cy="1143000"/>
          </a:xfrm>
        </p:spPr>
        <p:txBody>
          <a:bodyPr/>
          <a:lstStyle/>
          <a:p>
            <a:pPr eaLnBrk="1" hangingPunct="1"/>
            <a:r>
              <a:rPr lang="en-US" dirty="0" smtClean="0"/>
              <a:t>Service Delivery Models</a:t>
            </a:r>
            <a:endParaRPr lang="en-US" i="1" dirty="0" smtClean="0">
              <a:solidFill>
                <a:schemeClr val="accent2"/>
              </a:solidFill>
            </a:endParaRPr>
          </a:p>
        </p:txBody>
      </p:sp>
      <p:sp>
        <p:nvSpPr>
          <p:cNvPr id="24581" name="Rectangle 3"/>
          <p:cNvSpPr>
            <a:spLocks noGrp="1" noChangeArrowheads="1"/>
          </p:cNvSpPr>
          <p:nvPr>
            <p:ph type="body" sz="half" idx="4294967295"/>
          </p:nvPr>
        </p:nvSpPr>
        <p:spPr>
          <a:xfrm>
            <a:off x="304800" y="1752600"/>
            <a:ext cx="5181600" cy="4038600"/>
          </a:xfrm>
        </p:spPr>
        <p:txBody>
          <a:bodyPr>
            <a:normAutofit lnSpcReduction="10000"/>
          </a:bodyPr>
          <a:lstStyle/>
          <a:p>
            <a:pPr eaLnBrk="1" hangingPunct="1">
              <a:lnSpc>
                <a:spcPct val="90000"/>
              </a:lnSpc>
              <a:buFontTx/>
              <a:buNone/>
            </a:pPr>
            <a:r>
              <a:rPr lang="en-US" sz="2400" b="1" dirty="0" smtClean="0"/>
              <a:t>Software-as-a-Service (</a:t>
            </a:r>
            <a:r>
              <a:rPr lang="en-US" sz="2400" b="1" dirty="0" err="1" smtClean="0"/>
              <a:t>SaaS</a:t>
            </a:r>
            <a:r>
              <a:rPr lang="en-US" sz="2400" b="1" dirty="0" smtClean="0"/>
              <a:t>)</a:t>
            </a:r>
          </a:p>
          <a:p>
            <a:pPr eaLnBrk="1" hangingPunct="1">
              <a:lnSpc>
                <a:spcPct val="90000"/>
              </a:lnSpc>
              <a:buFontTx/>
              <a:buNone/>
            </a:pPr>
            <a:endParaRPr lang="en-US" sz="2400" b="1" dirty="0" smtClean="0"/>
          </a:p>
          <a:p>
            <a:pPr eaLnBrk="1" hangingPunct="1">
              <a:lnSpc>
                <a:spcPct val="90000"/>
              </a:lnSpc>
            </a:pPr>
            <a:r>
              <a:rPr lang="en-US" sz="2000" dirty="0" smtClean="0"/>
              <a:t>Also referred to as “software on demand,” this service model involves outsourcing the infrastructure, platform, and software/applications.</a:t>
            </a:r>
          </a:p>
          <a:p>
            <a:pPr eaLnBrk="1" hangingPunct="1">
              <a:lnSpc>
                <a:spcPct val="90000"/>
              </a:lnSpc>
            </a:pPr>
            <a:endParaRPr lang="en-US" sz="2000" dirty="0" smtClean="0"/>
          </a:p>
          <a:p>
            <a:pPr eaLnBrk="1" hangingPunct="1">
              <a:lnSpc>
                <a:spcPct val="90000"/>
              </a:lnSpc>
            </a:pPr>
            <a:r>
              <a:rPr lang="en-US" sz="2000" dirty="0" smtClean="0"/>
              <a:t>Typically, these services are available to the customer for a fee, pay-as-you-go, or a no charge model.</a:t>
            </a:r>
          </a:p>
          <a:p>
            <a:pPr eaLnBrk="1" hangingPunct="1">
              <a:lnSpc>
                <a:spcPct val="90000"/>
              </a:lnSpc>
            </a:pPr>
            <a:endParaRPr lang="en-US" sz="2000" dirty="0" smtClean="0"/>
          </a:p>
          <a:p>
            <a:pPr eaLnBrk="1" hangingPunct="1">
              <a:lnSpc>
                <a:spcPct val="90000"/>
              </a:lnSpc>
            </a:pPr>
            <a:r>
              <a:rPr lang="en-US" sz="2000" b="1" dirty="0" smtClean="0">
                <a:solidFill>
                  <a:schemeClr val="accent2"/>
                </a:solidFill>
              </a:rPr>
              <a:t>The customer accesses the applications over the internet.</a:t>
            </a:r>
          </a:p>
          <a:p>
            <a:pPr eaLnBrk="1" hangingPunct="1">
              <a:lnSpc>
                <a:spcPct val="90000"/>
              </a:lnSpc>
            </a:pPr>
            <a:endParaRPr lang="en-US" sz="2000" dirty="0" smtClean="0"/>
          </a:p>
        </p:txBody>
      </p:sp>
      <p:pic>
        <p:nvPicPr>
          <p:cNvPr id="3074" name="Picture 2"/>
          <p:cNvPicPr>
            <a:picLocks noChangeAspect="1" noChangeArrowheads="1"/>
          </p:cNvPicPr>
          <p:nvPr/>
        </p:nvPicPr>
        <p:blipFill>
          <a:blip r:embed="rId2"/>
          <a:srcRect/>
          <a:stretch>
            <a:fillRect/>
          </a:stretch>
        </p:blipFill>
        <p:spPr bwMode="auto">
          <a:xfrm>
            <a:off x="5524500" y="1800225"/>
            <a:ext cx="3390900" cy="38385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213325FD-8FAF-4A04-9DDF-384B8FADEF0F}" type="slidenum">
              <a:rPr lang="en-US" smtClean="0"/>
              <a:pPr>
                <a:defRPr/>
              </a:pPr>
              <a:t>10</a:t>
            </a:fld>
            <a:endParaRPr lang="en-US"/>
          </a:p>
        </p:txBody>
      </p:sp>
    </p:spTree>
  </p:cSld>
  <p:clrMapOvr>
    <a:masterClrMapping/>
  </p:clrMapOvr>
  <p:transition>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effectLst/>
              </a:rPr>
              <a:t>Cloud Computing Deployment Models</a:t>
            </a:r>
            <a:endParaRPr lang="en-US" sz="3200" dirty="0">
              <a:effectLst/>
            </a:endParaRPr>
          </a:p>
        </p:txBody>
      </p:sp>
      <p:sp>
        <p:nvSpPr>
          <p:cNvPr id="3" name="Content Placeholder 2"/>
          <p:cNvSpPr>
            <a:spLocks noGrp="1"/>
          </p:cNvSpPr>
          <p:nvPr>
            <p:ph idx="1"/>
          </p:nvPr>
        </p:nvSpPr>
        <p:spPr>
          <a:xfrm>
            <a:off x="457200" y="1066800"/>
            <a:ext cx="8229600" cy="5638800"/>
          </a:xfrm>
        </p:spPr>
        <p:txBody>
          <a:bodyPr>
            <a:normAutofit fontScale="62500" lnSpcReduction="20000"/>
          </a:bodyPr>
          <a:lstStyle/>
          <a:p>
            <a:pPr marL="114300" indent="0" algn="just">
              <a:buNone/>
            </a:pPr>
            <a:r>
              <a:rPr lang="en-US" b="1" dirty="0"/>
              <a:t>Public cloud</a:t>
            </a:r>
          </a:p>
          <a:p>
            <a:pPr algn="just"/>
            <a:r>
              <a:rPr lang="en-US" i="1" dirty="0"/>
              <a:t>Public cloud</a:t>
            </a:r>
            <a:r>
              <a:rPr lang="en-US" dirty="0"/>
              <a:t> (off-site and remote) describes cloud computing where resources are dynamically provisioned on an on-demand, self-service basis over the Internet, via web applications/web services, open API,  from a third-party provider who bills on a utility computing </a:t>
            </a:r>
            <a:r>
              <a:rPr lang="en-US" dirty="0" smtClean="0"/>
              <a:t>basis.</a:t>
            </a:r>
          </a:p>
          <a:p>
            <a:pPr marL="114300" indent="0" algn="just">
              <a:buNone/>
            </a:pPr>
            <a:endParaRPr lang="en-US" dirty="0" smtClean="0"/>
          </a:p>
          <a:p>
            <a:pPr marL="114300" indent="0" algn="just">
              <a:buNone/>
            </a:pPr>
            <a:r>
              <a:rPr lang="en-US" b="1" dirty="0" smtClean="0"/>
              <a:t>Private cloud</a:t>
            </a:r>
          </a:p>
          <a:p>
            <a:pPr algn="just"/>
            <a:r>
              <a:rPr lang="en-US" dirty="0" smtClean="0"/>
              <a:t>A </a:t>
            </a:r>
            <a:r>
              <a:rPr lang="en-US" i="1" dirty="0" smtClean="0"/>
              <a:t>private cloud</a:t>
            </a:r>
            <a:r>
              <a:rPr lang="en-US" dirty="0" smtClean="0"/>
              <a:t> environment is often the first step for a corporation prior to adopting a public cloud initiative. Corporations have discovered the benefits of consolidating shared services on virtualized hardware deployed from a primary datacenter to serve local and remote users. </a:t>
            </a:r>
          </a:p>
          <a:p>
            <a:pPr algn="just"/>
            <a:endParaRPr lang="en-US" dirty="0" smtClean="0"/>
          </a:p>
          <a:p>
            <a:pPr marL="114300" indent="0" algn="just">
              <a:buNone/>
            </a:pPr>
            <a:r>
              <a:rPr lang="en-US" b="1" dirty="0" smtClean="0"/>
              <a:t>Hybrid cloud</a:t>
            </a:r>
          </a:p>
          <a:p>
            <a:pPr algn="just"/>
            <a:r>
              <a:rPr lang="en-US" dirty="0" smtClean="0"/>
              <a:t>A </a:t>
            </a:r>
            <a:r>
              <a:rPr lang="en-US" i="1" dirty="0" smtClean="0"/>
              <a:t>hybrid cloud</a:t>
            </a:r>
            <a:r>
              <a:rPr lang="en-US" dirty="0" smtClean="0"/>
              <a:t> environment consists of some portion of computing resources on-site (on premise) and off-site (</a:t>
            </a:r>
            <a:r>
              <a:rPr lang="en-US" i="1" dirty="0" smtClean="0"/>
              <a:t>public cloud)</a:t>
            </a:r>
            <a:r>
              <a:rPr lang="en-US" dirty="0" smtClean="0"/>
              <a:t>. By integrating public cloud services, users can leverage cloud solutions for specific functions that are too costly to maintain on-premise such as virtual server disaster recovery, backups and test/development environments. </a:t>
            </a:r>
            <a:r>
              <a:rPr lang="en-US" b="1" dirty="0" smtClean="0"/>
              <a:t> </a:t>
            </a:r>
          </a:p>
          <a:p>
            <a:pPr algn="just">
              <a:buNone/>
            </a:pPr>
            <a:endParaRPr lang="en-US" b="1" dirty="0" smtClean="0"/>
          </a:p>
          <a:p>
            <a:pPr marL="114300" indent="0" algn="just">
              <a:buNone/>
            </a:pPr>
            <a:r>
              <a:rPr lang="en-US" b="1" dirty="0" smtClean="0"/>
              <a:t>Community cloud</a:t>
            </a:r>
          </a:p>
          <a:p>
            <a:pPr algn="just"/>
            <a:r>
              <a:rPr lang="en-US" dirty="0" smtClean="0"/>
              <a:t>A </a:t>
            </a:r>
            <a:r>
              <a:rPr lang="en-US" i="1" dirty="0"/>
              <a:t>community cloud</a:t>
            </a:r>
            <a:r>
              <a:rPr lang="en-US" dirty="0"/>
              <a:t> is formed when several organizations with similar requirements share common infrastructure. Costs are spread over fewer users than a </a:t>
            </a:r>
            <a:r>
              <a:rPr lang="en-US" i="1" dirty="0"/>
              <a:t>public cloud</a:t>
            </a:r>
            <a:r>
              <a:rPr lang="en-US" dirty="0"/>
              <a:t> but more than a single tenant. </a:t>
            </a:r>
            <a:endParaRPr lang="en-US" dirty="0" smtClean="0"/>
          </a:p>
          <a:p>
            <a:pPr marL="114300" indent="0">
              <a:buNone/>
            </a:pPr>
            <a:endParaRPr lang="en-US" dirty="0"/>
          </a:p>
          <a:p>
            <a:pPr marL="114300" indent="0">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540A246C-EA51-4A2B-9E9C-814B28DDFECA}" type="slidenum">
              <a:rPr lang="en-US" smtClean="0"/>
              <a:pPr>
                <a:defRPr/>
              </a:pPr>
              <a:t>11</a:t>
            </a:fld>
            <a:endParaRPr lang="en-US"/>
          </a:p>
        </p:txBody>
      </p:sp>
    </p:spTree>
    <p:extLst>
      <p:ext uri="{BB962C8B-B14F-4D97-AF65-F5344CB8AC3E}">
        <p14:creationId xmlns:p14="http://schemas.microsoft.com/office/powerpoint/2010/main" val="2507838090"/>
      </p:ext>
    </p:extLst>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1"/>
          <p:cNvSpPr txBox="1">
            <a:spLocks noChangeArrowheads="1"/>
          </p:cNvSpPr>
          <p:nvPr/>
        </p:nvSpPr>
        <p:spPr bwMode="auto">
          <a:xfrm>
            <a:off x="539750" y="357188"/>
            <a:ext cx="8208963" cy="519112"/>
          </a:xfrm>
          <a:prstGeom prst="rect">
            <a:avLst/>
          </a:prstGeom>
          <a:noFill/>
          <a:ln w="9525">
            <a:noFill/>
            <a:miter lim="800000"/>
            <a:headEnd/>
            <a:tailEnd/>
          </a:ln>
        </p:spPr>
        <p:txBody>
          <a:bodyPr>
            <a:spAutoFit/>
          </a:bodyPr>
          <a:lstStyle/>
          <a:p>
            <a:pPr algn="ctr"/>
            <a:r>
              <a:rPr lang="en-US" sz="2800" b="1" dirty="0" smtClean="0">
                <a:effectLst/>
              </a:rPr>
              <a:t>Basic Cloud Computing Components</a:t>
            </a:r>
            <a:endParaRPr lang="en-US" sz="2800" b="1" dirty="0">
              <a:effectLst/>
            </a:endParaRPr>
          </a:p>
        </p:txBody>
      </p:sp>
      <p:pic>
        <p:nvPicPr>
          <p:cNvPr id="23555" name="Picture 5" descr="C:\Users\Munjal Shah\Desktop\351px-CloudComputingStackLarge.svg.png"/>
          <p:cNvPicPr>
            <a:picLocks noChangeAspect="1" noChangeArrowheads="1"/>
          </p:cNvPicPr>
          <p:nvPr/>
        </p:nvPicPr>
        <p:blipFill>
          <a:blip r:embed="rId3"/>
          <a:srcRect/>
          <a:stretch>
            <a:fillRect/>
          </a:stretch>
        </p:blipFill>
        <p:spPr bwMode="auto">
          <a:xfrm>
            <a:off x="2987675" y="1219200"/>
            <a:ext cx="3343275" cy="4276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213325FD-8FAF-4A04-9DDF-384B8FADEF0F}" type="slidenum">
              <a:rPr lang="en-US" smtClean="0"/>
              <a:pPr>
                <a:defRPr/>
              </a:pPr>
              <a:t>12</a:t>
            </a:fld>
            <a:endParaRPr lang="en-US"/>
          </a:p>
        </p:txBody>
      </p:sp>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1"/>
          <p:cNvSpPr txBox="1">
            <a:spLocks noChangeArrowheads="1"/>
          </p:cNvSpPr>
          <p:nvPr/>
        </p:nvSpPr>
        <p:spPr bwMode="auto">
          <a:xfrm>
            <a:off x="304800" y="357188"/>
            <a:ext cx="7848599" cy="646331"/>
          </a:xfrm>
          <a:prstGeom prst="rect">
            <a:avLst/>
          </a:prstGeom>
          <a:noFill/>
          <a:ln w="9525">
            <a:noFill/>
            <a:miter lim="800000"/>
            <a:headEnd/>
            <a:tailEnd/>
          </a:ln>
        </p:spPr>
        <p:txBody>
          <a:bodyPr wrap="square">
            <a:spAutoFit/>
          </a:bodyPr>
          <a:lstStyle/>
          <a:p>
            <a:r>
              <a:rPr lang="en-US" sz="3600" dirty="0">
                <a:effectLst/>
              </a:rPr>
              <a:t>Cloud </a:t>
            </a:r>
            <a:r>
              <a:rPr lang="en-US" sz="3600" dirty="0" smtClean="0">
                <a:effectLst/>
              </a:rPr>
              <a:t>Computing Components</a:t>
            </a:r>
            <a:endParaRPr lang="en-US" sz="3600" dirty="0">
              <a:effectLst/>
            </a:endParaRPr>
          </a:p>
        </p:txBody>
      </p:sp>
      <p:sp>
        <p:nvSpPr>
          <p:cNvPr id="24579" name="Rectangle 3"/>
          <p:cNvSpPr>
            <a:spLocks noChangeArrowheads="1"/>
          </p:cNvSpPr>
          <p:nvPr/>
        </p:nvSpPr>
        <p:spPr bwMode="auto">
          <a:xfrm>
            <a:off x="609600" y="1066800"/>
            <a:ext cx="8105775" cy="3631763"/>
          </a:xfrm>
          <a:prstGeom prst="rect">
            <a:avLst/>
          </a:prstGeom>
          <a:noFill/>
          <a:ln w="9525">
            <a:noFill/>
            <a:miter lim="800000"/>
            <a:headEnd/>
            <a:tailEnd/>
          </a:ln>
        </p:spPr>
        <p:txBody>
          <a:bodyPr wrap="square">
            <a:spAutoFit/>
          </a:bodyPr>
          <a:lstStyle/>
          <a:p>
            <a:r>
              <a:rPr lang="en-US" sz="2800" b="1" dirty="0">
                <a:effectLst/>
              </a:rPr>
              <a:t>Application</a:t>
            </a:r>
          </a:p>
          <a:p>
            <a:r>
              <a:rPr lang="en-US" dirty="0" smtClean="0">
                <a:effectLst/>
                <a:latin typeface="Times New Roman" pitchFamily="18" charset="0"/>
                <a:cs typeface="Times New Roman" pitchFamily="18" charset="0"/>
              </a:rPr>
              <a:t>A </a:t>
            </a:r>
            <a:r>
              <a:rPr lang="en-US" i="1" dirty="0">
                <a:effectLst/>
                <a:latin typeface="Times New Roman" pitchFamily="18" charset="0"/>
                <a:cs typeface="Times New Roman" pitchFamily="18" charset="0"/>
              </a:rPr>
              <a:t>cloud application</a:t>
            </a:r>
            <a:r>
              <a:rPr lang="en-US" dirty="0">
                <a:effectLst/>
                <a:latin typeface="Times New Roman" pitchFamily="18" charset="0"/>
                <a:cs typeface="Times New Roman" pitchFamily="18" charset="0"/>
              </a:rPr>
              <a:t> leverages the Cloud in </a:t>
            </a:r>
            <a:r>
              <a:rPr lang="en-US" u="sng" dirty="0">
                <a:effectLst/>
                <a:latin typeface="Times New Roman" pitchFamily="18" charset="0"/>
                <a:cs typeface="Times New Roman" pitchFamily="18" charset="0"/>
              </a:rPr>
              <a:t>software architecture</a:t>
            </a:r>
            <a:r>
              <a:rPr lang="en-US" dirty="0">
                <a:effectLst/>
                <a:latin typeface="Times New Roman" pitchFamily="18" charset="0"/>
                <a:cs typeface="Times New Roman" pitchFamily="18" charset="0"/>
              </a:rPr>
              <a:t>, often eliminating the need to install and run the application on the customer's own computer, thus alleviating the burden of software maintenance, ongoing operation, and support. </a:t>
            </a:r>
          </a:p>
          <a:p>
            <a:endParaRPr lang="en-US" dirty="0">
              <a:effectLst/>
              <a:latin typeface="Times New Roman" pitchFamily="18" charset="0"/>
              <a:cs typeface="Times New Roman" pitchFamily="18" charset="0"/>
            </a:endParaRPr>
          </a:p>
          <a:p>
            <a:r>
              <a:rPr lang="en-US" sz="2800" b="1" dirty="0" smtClean="0"/>
              <a:t>Client</a:t>
            </a:r>
          </a:p>
          <a:p>
            <a:r>
              <a:rPr lang="en-US" dirty="0" smtClean="0"/>
              <a:t>A </a:t>
            </a:r>
            <a:r>
              <a:rPr lang="en-US" i="1" dirty="0" smtClean="0"/>
              <a:t>cloud client</a:t>
            </a:r>
            <a:r>
              <a:rPr lang="en-US" dirty="0" smtClean="0"/>
              <a:t> consists of computer hardware and/or computer software which relies on The Cloud for application delivery, or which is specifically designed for delivery of cloud services and which, in either case, is essentially useless without it. </a:t>
            </a:r>
          </a:p>
          <a:p>
            <a:endParaRPr lang="en-US" sz="1500" dirty="0" smtClean="0"/>
          </a:p>
          <a:p>
            <a:endParaRPr lang="en-US" sz="1500" dirty="0">
              <a:effectLst/>
            </a:endParaRPr>
          </a:p>
        </p:txBody>
      </p:sp>
      <p:sp>
        <p:nvSpPr>
          <p:cNvPr id="4" name="Slide Number Placeholder 3"/>
          <p:cNvSpPr>
            <a:spLocks noGrp="1"/>
          </p:cNvSpPr>
          <p:nvPr>
            <p:ph type="sldNum" sz="quarter" idx="12"/>
          </p:nvPr>
        </p:nvSpPr>
        <p:spPr/>
        <p:txBody>
          <a:bodyPr/>
          <a:lstStyle/>
          <a:p>
            <a:pPr>
              <a:defRPr/>
            </a:pPr>
            <a:fld id="{213325FD-8FAF-4A04-9DDF-384B8FADEF0F}" type="slidenum">
              <a:rPr lang="en-US" smtClean="0"/>
              <a:pPr>
                <a:defRPr/>
              </a:pPr>
              <a:t>13</a:t>
            </a:fld>
            <a:endParaRPr lang="en-US"/>
          </a:p>
        </p:txBody>
      </p:sp>
    </p:spTree>
  </p:cSld>
  <p:clrMapOvr>
    <a:masterClrMapping/>
  </p:clrMapOvr>
  <p:transition>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ChangeArrowheads="1"/>
          </p:cNvSpPr>
          <p:nvPr/>
        </p:nvSpPr>
        <p:spPr bwMode="auto">
          <a:xfrm>
            <a:off x="433864" y="877514"/>
            <a:ext cx="8396288" cy="4185761"/>
          </a:xfrm>
          <a:prstGeom prst="rect">
            <a:avLst/>
          </a:prstGeom>
          <a:noFill/>
          <a:ln w="9525">
            <a:noFill/>
            <a:miter lim="800000"/>
            <a:headEnd/>
            <a:tailEnd/>
          </a:ln>
        </p:spPr>
        <p:txBody>
          <a:bodyPr wrap="square">
            <a:spAutoFit/>
          </a:bodyPr>
          <a:lstStyle/>
          <a:p>
            <a:r>
              <a:rPr lang="en-US" sz="2800" b="1" dirty="0" smtClean="0">
                <a:effectLst/>
              </a:rPr>
              <a:t>Infrastructure</a:t>
            </a:r>
            <a:endParaRPr lang="en-US" sz="2800" b="1" dirty="0">
              <a:effectLst/>
            </a:endParaRPr>
          </a:p>
          <a:p>
            <a:pPr algn="just">
              <a:lnSpc>
                <a:spcPct val="150000"/>
              </a:lnSpc>
            </a:pPr>
            <a:r>
              <a:rPr lang="en-US" i="1" dirty="0" smtClean="0">
                <a:effectLst/>
                <a:latin typeface="Times New Roman" pitchFamily="18" charset="0"/>
                <a:cs typeface="Times New Roman" pitchFamily="18" charset="0"/>
              </a:rPr>
              <a:t>Cloud </a:t>
            </a:r>
            <a:r>
              <a:rPr lang="en-US" i="1" dirty="0">
                <a:effectLst/>
                <a:latin typeface="Times New Roman" pitchFamily="18" charset="0"/>
                <a:cs typeface="Times New Roman" pitchFamily="18" charset="0"/>
              </a:rPr>
              <a:t>infrastructure</a:t>
            </a:r>
            <a:r>
              <a:rPr lang="en-US" dirty="0">
                <a:effectLst/>
                <a:latin typeface="Times New Roman" pitchFamily="18" charset="0"/>
                <a:cs typeface="Times New Roman" pitchFamily="18" charset="0"/>
              </a:rPr>
              <a:t>, such as Infrastructure as a service, is the delivery of computer infrastructure, typically a platform virtualization environment, as a service.</a:t>
            </a:r>
          </a:p>
          <a:p>
            <a:pPr algn="just">
              <a:lnSpc>
                <a:spcPct val="150000"/>
              </a:lnSpc>
            </a:pPr>
            <a:r>
              <a:rPr lang="en-US" dirty="0" smtClean="0">
                <a:effectLst/>
                <a:latin typeface="Times New Roman" pitchFamily="18" charset="0"/>
                <a:cs typeface="Times New Roman" pitchFamily="18" charset="0"/>
              </a:rPr>
              <a:t>For </a:t>
            </a:r>
            <a:r>
              <a:rPr lang="en-US" dirty="0">
                <a:effectLst/>
                <a:latin typeface="Times New Roman" pitchFamily="18" charset="0"/>
                <a:cs typeface="Times New Roman" pitchFamily="18" charset="0"/>
              </a:rPr>
              <a:t>example</a:t>
            </a:r>
            <a:r>
              <a:rPr lang="en-US" dirty="0" smtClean="0">
                <a:effectLst/>
                <a:latin typeface="Times New Roman" pitchFamily="18" charset="0"/>
                <a:cs typeface="Times New Roman" pitchFamily="18" charset="0"/>
              </a:rPr>
              <a:t>:</a:t>
            </a:r>
          </a:p>
          <a:p>
            <a:pPr algn="just"/>
            <a:endParaRPr lang="en-US" baseline="30000" dirty="0" smtClean="0">
              <a:latin typeface="Times New Roman" pitchFamily="18" charset="0"/>
              <a:cs typeface="Times New Roman" pitchFamily="18" charset="0"/>
            </a:endParaRPr>
          </a:p>
          <a:p>
            <a:pPr algn="just"/>
            <a:endParaRPr lang="en-US" baseline="30000" dirty="0">
              <a:latin typeface="Times New Roman" pitchFamily="18" charset="0"/>
              <a:cs typeface="Times New Roman" pitchFamily="18" charset="0"/>
            </a:endParaRPr>
          </a:p>
          <a:p>
            <a:pPr algn="just"/>
            <a:endParaRPr lang="en-US" baseline="30000" dirty="0">
              <a:latin typeface="Times New Roman" pitchFamily="18" charset="0"/>
              <a:cs typeface="Times New Roman" pitchFamily="18" charset="0"/>
            </a:endParaRPr>
          </a:p>
          <a:p>
            <a:pPr algn="just"/>
            <a:endParaRPr lang="en-US" baseline="30000" dirty="0">
              <a:effectLst/>
              <a:latin typeface="Times New Roman" pitchFamily="18" charset="0"/>
              <a:cs typeface="Times New Roman" pitchFamily="18" charset="0"/>
            </a:endParaRPr>
          </a:p>
          <a:p>
            <a:r>
              <a:rPr lang="en-US" sz="2800" b="1" dirty="0" smtClean="0">
                <a:effectLst/>
              </a:rPr>
              <a:t>Platform</a:t>
            </a:r>
            <a:endParaRPr lang="en-US" sz="2800" b="1" dirty="0">
              <a:effectLst/>
            </a:endParaRPr>
          </a:p>
          <a:p>
            <a:pPr algn="just">
              <a:lnSpc>
                <a:spcPct val="150000"/>
              </a:lnSpc>
            </a:pPr>
            <a:r>
              <a:rPr lang="en-US" dirty="0">
                <a:effectLst/>
                <a:latin typeface="Times New Roman" pitchFamily="18" charset="0"/>
                <a:cs typeface="Times New Roman" pitchFamily="18" charset="0"/>
              </a:rPr>
              <a:t>A </a:t>
            </a:r>
            <a:r>
              <a:rPr lang="en-US" i="1" dirty="0">
                <a:effectLst/>
                <a:latin typeface="Times New Roman" pitchFamily="18" charset="0"/>
                <a:cs typeface="Times New Roman" pitchFamily="18" charset="0"/>
              </a:rPr>
              <a:t>cloud platform</a:t>
            </a:r>
            <a:r>
              <a:rPr lang="en-US" dirty="0">
                <a:effectLst/>
                <a:latin typeface="Times New Roman" pitchFamily="18" charset="0"/>
                <a:cs typeface="Times New Roman" pitchFamily="18" charset="0"/>
              </a:rPr>
              <a:t>, such as Platform as a service, the delivery of a computing platform, and/or solution stack as a service, facilitates deployment of applications without the cost and complexity of buying and managing the underlying hardware and software layers</a:t>
            </a:r>
            <a:r>
              <a:rPr lang="en-US" dirty="0" smtClean="0">
                <a:effectLst/>
                <a:latin typeface="Times New Roman" pitchFamily="18" charset="0"/>
                <a:cs typeface="Times New Roman" pitchFamily="18" charset="0"/>
              </a:rPr>
              <a:t>.</a:t>
            </a:r>
            <a:endParaRPr lang="en-US" dirty="0">
              <a:effectLst/>
              <a:latin typeface="Times New Roman" pitchFamily="18" charset="0"/>
              <a:cs typeface="Times New Roman" pitchFamily="18" charset="0"/>
            </a:endParaRPr>
          </a:p>
        </p:txBody>
      </p:sp>
      <p:sp>
        <p:nvSpPr>
          <p:cNvPr id="5" name="TextBox 11"/>
          <p:cNvSpPr txBox="1">
            <a:spLocks noChangeArrowheads="1"/>
          </p:cNvSpPr>
          <p:nvPr/>
        </p:nvSpPr>
        <p:spPr bwMode="auto">
          <a:xfrm>
            <a:off x="228600" y="228600"/>
            <a:ext cx="7888287" cy="646331"/>
          </a:xfrm>
          <a:prstGeom prst="rect">
            <a:avLst/>
          </a:prstGeom>
          <a:noFill/>
          <a:ln w="9525">
            <a:noFill/>
            <a:miter lim="800000"/>
            <a:headEnd/>
            <a:tailEnd/>
          </a:ln>
        </p:spPr>
        <p:txBody>
          <a:bodyPr wrap="square">
            <a:spAutoFit/>
          </a:bodyPr>
          <a:lstStyle/>
          <a:p>
            <a:r>
              <a:rPr lang="en-US" sz="3600" dirty="0">
                <a:effectLst/>
              </a:rPr>
              <a:t>Cloud </a:t>
            </a:r>
            <a:r>
              <a:rPr lang="en-US" sz="3600" dirty="0" smtClean="0">
                <a:effectLst/>
              </a:rPr>
              <a:t>Computing Components</a:t>
            </a:r>
            <a:endParaRPr lang="en-US" sz="3600" dirty="0">
              <a:effectLst/>
            </a:endParaRPr>
          </a:p>
        </p:txBody>
      </p:sp>
      <p:sp>
        <p:nvSpPr>
          <p:cNvPr id="4" name="Slide Number Placeholder 3"/>
          <p:cNvSpPr>
            <a:spLocks noGrp="1"/>
          </p:cNvSpPr>
          <p:nvPr>
            <p:ph type="sldNum" sz="quarter" idx="12"/>
          </p:nvPr>
        </p:nvSpPr>
        <p:spPr/>
        <p:txBody>
          <a:bodyPr/>
          <a:lstStyle/>
          <a:p>
            <a:pPr>
              <a:defRPr/>
            </a:pPr>
            <a:fld id="{213325FD-8FAF-4A04-9DDF-384B8FADEF0F}" type="slidenum">
              <a:rPr lang="en-US" smtClean="0"/>
              <a:pPr>
                <a:defRPr/>
              </a:pPr>
              <a:t>14</a:t>
            </a:fld>
            <a:endParaRPr lang="en-US"/>
          </a:p>
        </p:txBody>
      </p:sp>
    </p:spTree>
  </p:cSld>
  <p:clrMapOvr>
    <a:masterClrMapping/>
  </p:clrMapOvr>
  <p:transition>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533400" y="1143000"/>
            <a:ext cx="8147050" cy="2893100"/>
          </a:xfrm>
          <a:prstGeom prst="rect">
            <a:avLst/>
          </a:prstGeom>
          <a:noFill/>
          <a:ln w="9525">
            <a:noFill/>
            <a:miter lim="800000"/>
            <a:headEnd/>
            <a:tailEnd/>
          </a:ln>
        </p:spPr>
        <p:txBody>
          <a:bodyPr wrap="square">
            <a:spAutoFit/>
          </a:bodyPr>
          <a:lstStyle/>
          <a:p>
            <a:r>
              <a:rPr lang="en-US" sz="2800" b="1" dirty="0">
                <a:effectLst/>
              </a:rPr>
              <a:t>Service</a:t>
            </a:r>
          </a:p>
          <a:p>
            <a:pPr>
              <a:lnSpc>
                <a:spcPct val="150000"/>
              </a:lnSpc>
            </a:pPr>
            <a:r>
              <a:rPr lang="en-US" dirty="0">
                <a:effectLst/>
                <a:latin typeface="Times New Roman" pitchFamily="18" charset="0"/>
                <a:cs typeface="Times New Roman" pitchFamily="18" charset="0"/>
              </a:rPr>
              <a:t>A </a:t>
            </a:r>
            <a:r>
              <a:rPr lang="en-US" i="1" dirty="0">
                <a:effectLst/>
                <a:latin typeface="Times New Roman" pitchFamily="18" charset="0"/>
                <a:cs typeface="Times New Roman" pitchFamily="18" charset="0"/>
              </a:rPr>
              <a:t>cloud service</a:t>
            </a:r>
            <a:r>
              <a:rPr lang="en-US" dirty="0">
                <a:effectLst/>
                <a:latin typeface="Times New Roman" pitchFamily="18" charset="0"/>
                <a:cs typeface="Times New Roman" pitchFamily="18" charset="0"/>
              </a:rPr>
              <a:t> includes "products, services and solutions that are delivered and consumed in real-time over the Internet.</a:t>
            </a:r>
          </a:p>
          <a:p>
            <a:endParaRPr lang="en-US" dirty="0" smtClean="0">
              <a:effectLst/>
            </a:endParaRPr>
          </a:p>
          <a:p>
            <a:r>
              <a:rPr lang="en-US" sz="2800" b="1" dirty="0" smtClean="0"/>
              <a:t>Storage</a:t>
            </a:r>
          </a:p>
          <a:p>
            <a:pPr>
              <a:lnSpc>
                <a:spcPct val="150000"/>
              </a:lnSpc>
            </a:pPr>
            <a:r>
              <a:rPr lang="en-US" i="1" dirty="0" smtClean="0">
                <a:latin typeface="Times New Roman" pitchFamily="18" charset="0"/>
                <a:cs typeface="Times New Roman" pitchFamily="18" charset="0"/>
              </a:rPr>
              <a:t>Cloud storage</a:t>
            </a:r>
            <a:r>
              <a:rPr lang="en-US" dirty="0" smtClean="0">
                <a:latin typeface="Times New Roman" pitchFamily="18" charset="0"/>
                <a:cs typeface="Times New Roman" pitchFamily="18" charset="0"/>
              </a:rPr>
              <a:t> involves the delivery of data storage as a service, including database-like services, often billed on a utility computing basis, e.g., per gigabyte per month.</a:t>
            </a:r>
          </a:p>
        </p:txBody>
      </p:sp>
      <p:sp>
        <p:nvSpPr>
          <p:cNvPr id="6" name="TextBox 11"/>
          <p:cNvSpPr txBox="1">
            <a:spLocks noChangeArrowheads="1"/>
          </p:cNvSpPr>
          <p:nvPr/>
        </p:nvSpPr>
        <p:spPr bwMode="auto">
          <a:xfrm>
            <a:off x="304800" y="357188"/>
            <a:ext cx="7848599" cy="646331"/>
          </a:xfrm>
          <a:prstGeom prst="rect">
            <a:avLst/>
          </a:prstGeom>
          <a:noFill/>
          <a:ln w="9525">
            <a:noFill/>
            <a:miter lim="800000"/>
            <a:headEnd/>
            <a:tailEnd/>
          </a:ln>
        </p:spPr>
        <p:txBody>
          <a:bodyPr wrap="square">
            <a:spAutoFit/>
          </a:bodyPr>
          <a:lstStyle/>
          <a:p>
            <a:r>
              <a:rPr lang="en-US" sz="3600" dirty="0">
                <a:effectLst/>
              </a:rPr>
              <a:t>Cloud </a:t>
            </a:r>
            <a:r>
              <a:rPr lang="en-US" sz="3600" dirty="0" smtClean="0">
                <a:effectLst/>
              </a:rPr>
              <a:t>Computing Components</a:t>
            </a:r>
            <a:endParaRPr lang="en-US" sz="3600" dirty="0">
              <a:effectLst/>
            </a:endParaRPr>
          </a:p>
        </p:txBody>
      </p:sp>
      <p:sp>
        <p:nvSpPr>
          <p:cNvPr id="4" name="Slide Number Placeholder 3"/>
          <p:cNvSpPr>
            <a:spLocks noGrp="1"/>
          </p:cNvSpPr>
          <p:nvPr>
            <p:ph type="sldNum" sz="quarter" idx="12"/>
          </p:nvPr>
        </p:nvSpPr>
        <p:spPr/>
        <p:txBody>
          <a:bodyPr/>
          <a:lstStyle/>
          <a:p>
            <a:pPr>
              <a:defRPr/>
            </a:pPr>
            <a:fld id="{213325FD-8FAF-4A04-9DDF-384B8FADEF0F}" type="slidenum">
              <a:rPr lang="en-US" smtClean="0"/>
              <a:pPr>
                <a:defRPr/>
              </a:pPr>
              <a:t>15</a:t>
            </a:fld>
            <a:endParaRPr lang="en-US"/>
          </a:p>
        </p:txBody>
      </p:sp>
    </p:spTree>
  </p:cSld>
  <p:clrMapOvr>
    <a:masterClrMapping/>
  </p:clrMapOvr>
  <p:transition>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z="4600" b="1" dirty="0" smtClean="0">
                <a:latin typeface="Times New Roman" pitchFamily="18" charset="0"/>
              </a:rPr>
              <a:t>Architecture</a:t>
            </a:r>
          </a:p>
        </p:txBody>
      </p:sp>
      <p:pic>
        <p:nvPicPr>
          <p:cNvPr id="12293" name="Picture 4" descr="Untitled1"/>
          <p:cNvPicPr>
            <a:picLocks noChangeAspect="1" noChangeArrowheads="1"/>
          </p:cNvPicPr>
          <p:nvPr/>
        </p:nvPicPr>
        <p:blipFill>
          <a:blip r:embed="rId2"/>
          <a:srcRect/>
          <a:stretch>
            <a:fillRect/>
          </a:stretch>
        </p:blipFill>
        <p:spPr bwMode="auto">
          <a:xfrm>
            <a:off x="457200" y="1447800"/>
            <a:ext cx="8077200" cy="44418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540A246C-EA51-4A2B-9E9C-814B28DDFECA}" type="slidenum">
              <a:rPr lang="en-US" smtClean="0"/>
              <a:pPr>
                <a:defRPr/>
              </a:pPr>
              <a:t>16</a:t>
            </a:fld>
            <a:endParaRPr lang="en-US"/>
          </a:p>
        </p:txBody>
      </p:sp>
    </p:spTree>
  </p:cSld>
  <p:clrMapOvr>
    <a:masterClrMapping/>
  </p:clrMapOvr>
  <p:transition>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09600" y="304800"/>
            <a:ext cx="7848600" cy="838200"/>
          </a:xfrm>
        </p:spPr>
        <p:txBody>
          <a:bodyPr/>
          <a:lstStyle/>
          <a:p>
            <a:r>
              <a:rPr lang="en-US" dirty="0">
                <a:latin typeface="Arial" pitchFamily="34" charset="0"/>
                <a:cs typeface="Arial" pitchFamily="34" charset="0"/>
              </a:rPr>
              <a:t>Cloud Definition</a:t>
            </a:r>
            <a:endParaRPr lang="en-US" dirty="0" smtClean="0">
              <a:latin typeface="Arial" pitchFamily="34" charset="0"/>
              <a:cs typeface="Arial" pitchFamily="34" charset="0"/>
            </a:endParaRPr>
          </a:p>
        </p:txBody>
      </p:sp>
      <p:sp>
        <p:nvSpPr>
          <p:cNvPr id="28675" name="Content Placeholder 2"/>
          <p:cNvSpPr>
            <a:spLocks noGrp="1"/>
          </p:cNvSpPr>
          <p:nvPr>
            <p:ph idx="1"/>
          </p:nvPr>
        </p:nvSpPr>
        <p:spPr>
          <a:xfrm>
            <a:off x="609600" y="1219201"/>
            <a:ext cx="8077200" cy="5105400"/>
          </a:xfrm>
        </p:spPr>
        <p:txBody>
          <a:bodyPr>
            <a:normAutofit lnSpcReduction="10000"/>
          </a:bodyPr>
          <a:lstStyle/>
          <a:p>
            <a:pPr algn="just">
              <a:buFont typeface="Wingdings" pitchFamily="2" charset="2"/>
              <a:buChar char="Ø"/>
            </a:pPr>
            <a:r>
              <a:rPr lang="en-US" sz="2600" dirty="0" smtClean="0">
                <a:latin typeface="Times New Roman" pitchFamily="18" charset="0"/>
                <a:cs typeface="Times New Roman" pitchFamily="18" charset="0"/>
              </a:rPr>
              <a:t>The cloud is Internet-based computing, whereby shared resources, software, and information are provided to computers and other devices on demand </a:t>
            </a:r>
          </a:p>
          <a:p>
            <a:pPr algn="just">
              <a:buFont typeface="Wingdings" pitchFamily="2" charset="2"/>
              <a:buChar char="Ø"/>
            </a:pPr>
            <a:r>
              <a:rPr lang="en-US" sz="2600" dirty="0" smtClean="0">
                <a:latin typeface="Times New Roman" pitchFamily="18" charset="0"/>
                <a:cs typeface="Times New Roman" pitchFamily="18" charset="0"/>
              </a:rPr>
              <a:t>pay per use.</a:t>
            </a:r>
          </a:p>
          <a:p>
            <a:pPr algn="just">
              <a:buFont typeface="Wingdings" pitchFamily="2" charset="2"/>
              <a:buChar char="Ø"/>
            </a:pPr>
            <a:r>
              <a:rPr lang="en-US" sz="2600" dirty="0" smtClean="0">
                <a:latin typeface="Times New Roman" pitchFamily="18" charset="0"/>
                <a:cs typeface="Times New Roman" pitchFamily="18" charset="0"/>
              </a:rPr>
              <a:t>Cost-effective means of vitalizing and making use of resources more effectively</a:t>
            </a:r>
          </a:p>
          <a:p>
            <a:pPr marL="742950" lvl="1" indent="-285750" algn="just">
              <a:spcBef>
                <a:spcPct val="20000"/>
              </a:spcBef>
              <a:buClr>
                <a:srgbClr val="FF8000"/>
              </a:buClr>
              <a:buFont typeface="Times" charset="0"/>
              <a:buChar char="•"/>
            </a:pPr>
            <a:r>
              <a:rPr lang="en-US" sz="2600" dirty="0" smtClean="0">
                <a:latin typeface="Times New Roman" pitchFamily="18" charset="0"/>
                <a:cs typeface="Times New Roman" pitchFamily="18" charset="0"/>
              </a:rPr>
              <a:t>Low start-up costs – pay for use helps to kick-start companies</a:t>
            </a:r>
          </a:p>
          <a:p>
            <a:pPr marL="742950" lvl="1" indent="-285750" algn="just">
              <a:spcBef>
                <a:spcPct val="20000"/>
              </a:spcBef>
              <a:buClr>
                <a:srgbClr val="FF8000"/>
              </a:buClr>
              <a:buFont typeface="Times" charset="0"/>
              <a:buChar char="•"/>
            </a:pPr>
            <a:r>
              <a:rPr lang="en-US" sz="2600" dirty="0" smtClean="0">
                <a:latin typeface="Times New Roman" pitchFamily="18" charset="0"/>
                <a:cs typeface="Times New Roman" pitchFamily="18" charset="0"/>
              </a:rPr>
              <a:t>Scaling is proportional to demand (revenue) so it</a:t>
            </a:r>
            <a:r>
              <a:rPr lang="en-US" altLang="en-US" sz="2600"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s a good business model</a:t>
            </a:r>
          </a:p>
          <a:p>
            <a:pPr marL="486918" indent="-285750" algn="just">
              <a:spcBef>
                <a:spcPct val="20000"/>
              </a:spcBef>
              <a:buClr>
                <a:srgbClr val="FF8000"/>
              </a:buClr>
              <a:buFont typeface="Wingdings" pitchFamily="2" charset="2"/>
              <a:buChar char="Ø"/>
            </a:pPr>
            <a:r>
              <a:rPr lang="en-GB" sz="2600" dirty="0" smtClean="0">
                <a:latin typeface="Times New Roman" pitchFamily="18" charset="0"/>
                <a:cs typeface="Times New Roman" pitchFamily="18" charset="0"/>
              </a:rPr>
              <a:t>Vast range of Cloud Computing applications</a:t>
            </a:r>
          </a:p>
          <a:p>
            <a:pPr marL="742950" lvl="1" indent="-285750" algn="just">
              <a:spcBef>
                <a:spcPct val="20000"/>
              </a:spcBef>
              <a:buClr>
                <a:srgbClr val="FF8000"/>
              </a:buClr>
              <a:buFont typeface="Arial" pitchFamily="34" charset="0"/>
              <a:buChar char="•"/>
            </a:pPr>
            <a:r>
              <a:rPr lang="en-GB" sz="2600" dirty="0" smtClean="0">
                <a:latin typeface="Times New Roman" pitchFamily="18" charset="0"/>
                <a:cs typeface="Times New Roman" pitchFamily="18" charset="0"/>
              </a:rPr>
              <a:t>Virtual private servers, Web hosting, data servers, </a:t>
            </a:r>
            <a:r>
              <a:rPr lang="en-GB" sz="2600" dirty="0" err="1" smtClean="0">
                <a:latin typeface="Times New Roman" pitchFamily="18" charset="0"/>
                <a:cs typeface="Times New Roman" pitchFamily="18" charset="0"/>
              </a:rPr>
              <a:t>etc</a:t>
            </a:r>
            <a:endParaRPr lang="en-US" sz="2600" dirty="0" smtClean="0">
              <a:latin typeface="Times New Roman" pitchFamily="18" charset="0"/>
              <a:cs typeface="Times New Roman" pitchFamily="18" charset="0"/>
            </a:endParaRPr>
          </a:p>
          <a:p>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pPr>
              <a:defRPr/>
            </a:pPr>
            <a:fld id="{540A246C-EA51-4A2B-9E9C-814B28DDFECA}" type="slidenum">
              <a:rPr lang="en-US" smtClean="0"/>
              <a:pPr>
                <a:defRPr/>
              </a:pPr>
              <a:t>2</a:t>
            </a:fld>
            <a:endParaRPr lang="en-US"/>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928688"/>
            <a:ext cx="8229600" cy="5645150"/>
          </a:xfrm>
        </p:spPr>
        <p:txBody>
          <a:bodyPr>
            <a:normAutofit/>
          </a:bodyPr>
          <a:lstStyle/>
          <a:p>
            <a:pPr marL="365760" indent="-256032" algn="just" eaLnBrk="1" fontAlgn="auto" hangingPunct="1">
              <a:spcAft>
                <a:spcPts val="0"/>
              </a:spcAft>
              <a:buClr>
                <a:schemeClr val="accent3"/>
              </a:buClr>
              <a:buFont typeface="Georgia"/>
              <a:buChar char="•"/>
              <a:defRPr/>
            </a:pPr>
            <a:r>
              <a:rPr lang="en-GB" b="1" dirty="0" smtClean="0">
                <a:latin typeface="Cambria" pitchFamily="18" charset="0"/>
              </a:rPr>
              <a:t>Cloud computing </a:t>
            </a:r>
            <a:r>
              <a:rPr lang="en-GB" dirty="0" smtClean="0">
                <a:latin typeface="Cambria" pitchFamily="18" charset="0"/>
              </a:rPr>
              <a:t>is a model for enabling on-demand access to shared pool of compute resources e.g. server, application &amp; service. </a:t>
            </a:r>
          </a:p>
          <a:p>
            <a:pPr marL="365760" indent="-256032" algn="just" eaLnBrk="1" fontAlgn="auto" hangingPunct="1">
              <a:spcAft>
                <a:spcPts val="0"/>
              </a:spcAft>
              <a:buClr>
                <a:schemeClr val="accent3"/>
              </a:buClr>
              <a:buFont typeface="Georgia"/>
              <a:buChar char="•"/>
              <a:defRPr/>
            </a:pPr>
            <a:r>
              <a:rPr lang="en-GB" dirty="0" smtClean="0">
                <a:latin typeface="Cambria" pitchFamily="18" charset="0"/>
              </a:rPr>
              <a:t>In other words, cloud computing is a model for delivering  IT services. Instead of a direct connection to the server, the resources are retrieved from the Internet though web-based tools and applications. </a:t>
            </a:r>
          </a:p>
          <a:p>
            <a:pPr marL="365760" indent="-256032" algn="just" eaLnBrk="1" fontAlgn="auto" hangingPunct="1">
              <a:spcAft>
                <a:spcPts val="0"/>
              </a:spcAft>
              <a:buClr>
                <a:schemeClr val="accent3"/>
              </a:buClr>
              <a:buFont typeface="Georgia"/>
              <a:buChar char="•"/>
              <a:defRPr/>
            </a:pPr>
            <a:r>
              <a:rPr lang="en-GB" dirty="0" smtClean="0">
                <a:latin typeface="Cambria" pitchFamily="18" charset="0"/>
              </a:rPr>
              <a:t>Data and software packages are stored in servers. The cloud computing structure allows access to information as long as an electronic device has access to the web. This allows employees to work remotely.</a:t>
            </a:r>
          </a:p>
          <a:p>
            <a:pPr marL="365760" indent="-256032" eaLnBrk="1" fontAlgn="auto" hangingPunct="1">
              <a:spcAft>
                <a:spcPts val="0"/>
              </a:spcAft>
              <a:buClr>
                <a:schemeClr val="accent3"/>
              </a:buClr>
              <a:buFont typeface="Georgia"/>
              <a:buChar char="•"/>
              <a:defRPr/>
            </a:pPr>
            <a:endParaRPr lang="en-GB" dirty="0"/>
          </a:p>
        </p:txBody>
      </p:sp>
      <p:sp>
        <p:nvSpPr>
          <p:cNvPr id="8195" name="Slide Number Placeholder 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9D0C0F6B-5244-43C8-BB18-0238E1DC700B}" type="slidenum">
              <a:rPr lang="en-GB" smtClean="0"/>
              <a:pPr fontAlgn="base">
                <a:spcBef>
                  <a:spcPct val="0"/>
                </a:spcBef>
                <a:spcAft>
                  <a:spcPct val="0"/>
                </a:spcAft>
                <a:defRPr/>
              </a:pPr>
              <a:t>3</a:t>
            </a:fld>
            <a:endParaRPr lang="en-GB" smtClean="0"/>
          </a:p>
        </p:txBody>
      </p:sp>
      <p:sp>
        <p:nvSpPr>
          <p:cNvPr id="5" name="Title 1"/>
          <p:cNvSpPr>
            <a:spLocks noGrp="1"/>
          </p:cNvSpPr>
          <p:nvPr>
            <p:ph type="title"/>
          </p:nvPr>
        </p:nvSpPr>
        <p:spPr>
          <a:xfrm>
            <a:off x="609600" y="304800"/>
            <a:ext cx="7848600" cy="685800"/>
          </a:xfrm>
        </p:spPr>
        <p:txBody>
          <a:bodyPr>
            <a:normAutofit fontScale="90000"/>
          </a:bodyPr>
          <a:lstStyle/>
          <a:p>
            <a:r>
              <a:rPr lang="en-US" dirty="0" smtClean="0">
                <a:latin typeface="Arial" pitchFamily="34" charset="0"/>
                <a:cs typeface="Arial" pitchFamily="34" charset="0"/>
              </a:rPr>
              <a:t>Cloud Computing</a:t>
            </a: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3"/>
          <p:cNvSpPr>
            <a:spLocks noGrp="1"/>
          </p:cNvSpPr>
          <p:nvPr>
            <p:ph sz="half" idx="4294967295"/>
          </p:nvPr>
        </p:nvSpPr>
        <p:spPr>
          <a:xfrm>
            <a:off x="533400" y="1219200"/>
            <a:ext cx="8153400" cy="874712"/>
          </a:xfrm>
        </p:spPr>
        <p:txBody>
          <a:bodyPr>
            <a:normAutofit fontScale="77500" lnSpcReduction="20000"/>
          </a:bodyPr>
          <a:lstStyle/>
          <a:p>
            <a:pPr eaLnBrk="1" hangingPunct="1"/>
            <a:r>
              <a:rPr lang="en-GB" dirty="0" smtClean="0">
                <a:latin typeface="Cambria" pitchFamily="18" charset="0"/>
              </a:rPr>
              <a:t>The name cloud computing was inspired by the cloud symbol that is often used to represent the Internet in flowcharts and diagrams. </a:t>
            </a:r>
          </a:p>
          <a:p>
            <a:pPr eaLnBrk="1" hangingPunct="1"/>
            <a:endParaRPr lang="hr-HR" i="1" dirty="0" smtClean="0">
              <a:solidFill>
                <a:srgbClr val="002060"/>
              </a:solidFill>
              <a:latin typeface="Cambria" pitchFamily="18" charset="0"/>
            </a:endParaRPr>
          </a:p>
          <a:p>
            <a:pPr eaLnBrk="1" hangingPunct="1"/>
            <a:endParaRPr lang="en-GB" dirty="0" smtClean="0"/>
          </a:p>
        </p:txBody>
      </p:sp>
      <p:pic>
        <p:nvPicPr>
          <p:cNvPr id="7172" name="Content Placeholder 4" descr="http://www.princeton.edu/~ddix/images/cloud_computing%20benefits.jpg">
            <a:hlinkClick r:id="rId2"/>
          </p:cNvPr>
          <p:cNvPicPr>
            <a:picLocks noGrp="1"/>
          </p:cNvPicPr>
          <p:nvPr>
            <p:ph sz="half" idx="4294967295"/>
          </p:nvPr>
        </p:nvPicPr>
        <p:blipFill>
          <a:blip r:embed="rId3"/>
          <a:srcRect/>
          <a:stretch>
            <a:fillRect/>
          </a:stretch>
        </p:blipFill>
        <p:spPr>
          <a:xfrm>
            <a:off x="1143000" y="2209800"/>
            <a:ext cx="7315200" cy="3886200"/>
          </a:xfrm>
        </p:spPr>
      </p:pic>
      <p:sp>
        <p:nvSpPr>
          <p:cNvPr id="6" name="Title 1"/>
          <p:cNvSpPr txBox="1">
            <a:spLocks/>
          </p:cNvSpPr>
          <p:nvPr/>
        </p:nvSpPr>
        <p:spPr>
          <a:xfrm>
            <a:off x="609600" y="304800"/>
            <a:ext cx="7848600" cy="8382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Cloud Computing</a:t>
            </a:r>
          </a:p>
        </p:txBody>
      </p:sp>
      <p:sp>
        <p:nvSpPr>
          <p:cNvPr id="5" name="Slide Number Placeholder 4"/>
          <p:cNvSpPr>
            <a:spLocks noGrp="1"/>
          </p:cNvSpPr>
          <p:nvPr>
            <p:ph type="sldNum" sz="quarter" idx="12"/>
          </p:nvPr>
        </p:nvSpPr>
        <p:spPr/>
        <p:txBody>
          <a:bodyPr/>
          <a:lstStyle/>
          <a:p>
            <a:pPr>
              <a:defRPr/>
            </a:pPr>
            <a:fld id="{213325FD-8FAF-4A04-9DDF-384B8FADEF0F}" type="slidenum">
              <a:rPr lang="en-US" smtClean="0"/>
              <a:pPr>
                <a:defRPr/>
              </a:pPr>
              <a:t>4</a:t>
            </a:fld>
            <a:endParaRPr lang="en-US"/>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85800" y="142875"/>
            <a:ext cx="7772400" cy="838200"/>
          </a:xfrm>
        </p:spPr>
        <p:txBody>
          <a:bodyPr/>
          <a:lstStyle/>
          <a:p>
            <a:r>
              <a:rPr lang="en-US" smtClean="0">
                <a:latin typeface="Arial" pitchFamily="34" charset="0"/>
                <a:cs typeface="Arial" pitchFamily="34" charset="0"/>
              </a:rPr>
              <a:t>Cloud Computing Overview</a:t>
            </a:r>
          </a:p>
        </p:txBody>
      </p:sp>
      <p:pic>
        <p:nvPicPr>
          <p:cNvPr id="38915" name="Picture 7" descr="Cloud_computing.png"/>
          <p:cNvPicPr>
            <a:picLocks noChangeAspect="1"/>
          </p:cNvPicPr>
          <p:nvPr/>
        </p:nvPicPr>
        <p:blipFill>
          <a:blip r:embed="rId2"/>
          <a:srcRect r="1027" b="11351"/>
          <a:stretch>
            <a:fillRect/>
          </a:stretch>
        </p:blipFill>
        <p:spPr bwMode="auto">
          <a:xfrm>
            <a:off x="1295400" y="765175"/>
            <a:ext cx="7043738" cy="571287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540A246C-EA51-4A2B-9E9C-814B28DDFECA}" type="slidenum">
              <a:rPr lang="en-US" smtClean="0"/>
              <a:pPr>
                <a:defRPr/>
              </a:pPr>
              <a:t>5</a:t>
            </a:fld>
            <a:endParaRPr lang="en-US"/>
          </a:p>
        </p:txBody>
      </p:sp>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p:cNvSpPr>
            <a:spLocks noGrp="1"/>
          </p:cNvSpPr>
          <p:nvPr>
            <p:ph idx="1"/>
          </p:nvPr>
        </p:nvSpPr>
        <p:spPr>
          <a:xfrm>
            <a:off x="533400" y="914400"/>
            <a:ext cx="7924800" cy="5562600"/>
          </a:xfrm>
        </p:spPr>
        <p:txBody>
          <a:bodyPr>
            <a:normAutofit fontScale="77500" lnSpcReduction="20000"/>
          </a:bodyPr>
          <a:lstStyle/>
          <a:p>
            <a:pPr marL="857250" lvl="1" indent="-457200">
              <a:buSzPct val="119000"/>
              <a:buFont typeface="Wingdings" pitchFamily="2" charset="2"/>
              <a:buChar char="Ø"/>
            </a:pPr>
            <a:r>
              <a:rPr lang="en-US" b="1" dirty="0" smtClean="0">
                <a:latin typeface="Helvetica" charset="0"/>
                <a:cs typeface="Helvetica" charset="0"/>
              </a:rPr>
              <a:t>Shared / pooled resources </a:t>
            </a:r>
          </a:p>
          <a:p>
            <a:pPr lvl="2"/>
            <a:r>
              <a:rPr lang="en-US" dirty="0" smtClean="0">
                <a:cs typeface="Helvetica" charset="0"/>
              </a:rPr>
              <a:t>Resources are drawn from a common pool</a:t>
            </a:r>
          </a:p>
          <a:p>
            <a:pPr lvl="2"/>
            <a:r>
              <a:rPr lang="en-US" dirty="0" smtClean="0">
                <a:cs typeface="Helvetica" charset="0"/>
              </a:rPr>
              <a:t>Common resources build economies of scale</a:t>
            </a:r>
          </a:p>
          <a:p>
            <a:pPr lvl="2"/>
            <a:r>
              <a:rPr lang="en-US" dirty="0" smtClean="0">
                <a:cs typeface="Helvetica" charset="0"/>
              </a:rPr>
              <a:t>Common infrastructure runs at high efficiency</a:t>
            </a:r>
          </a:p>
          <a:p>
            <a:pPr marL="857250" lvl="1" indent="-457200">
              <a:buSzPct val="119000"/>
              <a:buFont typeface="Wingdings" pitchFamily="2" charset="2"/>
              <a:buChar char="Ø"/>
            </a:pPr>
            <a:r>
              <a:rPr lang="en-US" b="1" dirty="0" smtClean="0">
                <a:latin typeface="Helvetica" charset="0"/>
                <a:cs typeface="Helvetica" charset="0"/>
              </a:rPr>
              <a:t>Broad network access</a:t>
            </a:r>
          </a:p>
          <a:p>
            <a:pPr lvl="2"/>
            <a:r>
              <a:rPr lang="en-US" dirty="0" smtClean="0">
                <a:cs typeface="Helvetica" charset="0"/>
              </a:rPr>
              <a:t>Open standards and APIs</a:t>
            </a:r>
          </a:p>
          <a:p>
            <a:pPr lvl="2"/>
            <a:r>
              <a:rPr lang="en-US" dirty="0" smtClean="0">
                <a:cs typeface="Helvetica" charset="0"/>
              </a:rPr>
              <a:t>Almost always IP, HTTP, and WAP</a:t>
            </a:r>
          </a:p>
          <a:p>
            <a:pPr lvl="2"/>
            <a:r>
              <a:rPr lang="en-US" dirty="0" smtClean="0">
                <a:cs typeface="Helvetica" charset="0"/>
              </a:rPr>
              <a:t>Available from anywhere with an internet connection</a:t>
            </a:r>
            <a:endParaRPr lang="en-US" dirty="0" smtClean="0">
              <a:latin typeface="Helvetica" charset="0"/>
              <a:cs typeface="Helvetica" charset="0"/>
            </a:endParaRPr>
          </a:p>
          <a:p>
            <a:pPr marL="857250" lvl="1" indent="-457200">
              <a:buSzPct val="119000"/>
              <a:buFont typeface="Wingdings" pitchFamily="2" charset="2"/>
              <a:buChar char="Ø"/>
            </a:pPr>
            <a:r>
              <a:rPr lang="en-US" b="1" dirty="0" smtClean="0">
                <a:latin typeface="Helvetica" charset="0"/>
                <a:cs typeface="Helvetica" charset="0"/>
              </a:rPr>
              <a:t>On-demand self-service</a:t>
            </a:r>
          </a:p>
          <a:p>
            <a:pPr lvl="2"/>
            <a:r>
              <a:rPr lang="en-US" dirty="0" smtClean="0">
                <a:cs typeface="Helvetica" charset="0"/>
              </a:rPr>
              <a:t>Completely automated</a:t>
            </a:r>
          </a:p>
          <a:p>
            <a:pPr lvl="2"/>
            <a:r>
              <a:rPr lang="en-US" dirty="0" smtClean="0">
                <a:cs typeface="Helvetica" charset="0"/>
              </a:rPr>
              <a:t>Users abstracted from the implementation</a:t>
            </a:r>
          </a:p>
          <a:p>
            <a:pPr lvl="2"/>
            <a:r>
              <a:rPr lang="en-US" dirty="0" smtClean="0">
                <a:cs typeface="Helvetica" charset="0"/>
              </a:rPr>
              <a:t>Near real-time delivery (seconds or minutes)</a:t>
            </a:r>
          </a:p>
          <a:p>
            <a:pPr lvl="2"/>
            <a:r>
              <a:rPr lang="en-US" dirty="0" smtClean="0">
                <a:cs typeface="Helvetica" charset="0"/>
              </a:rPr>
              <a:t>Services accessed through a self-serve  web interface</a:t>
            </a:r>
            <a:endParaRPr lang="en-US" dirty="0" smtClean="0">
              <a:latin typeface="Helvetica" charset="0"/>
              <a:cs typeface="Helvetica" charset="0"/>
            </a:endParaRPr>
          </a:p>
          <a:p>
            <a:pPr marL="857250" lvl="1" indent="-457200">
              <a:buSzPct val="119000"/>
              <a:buFont typeface="Wingdings" pitchFamily="2" charset="2"/>
              <a:buChar char="Ø"/>
            </a:pPr>
            <a:r>
              <a:rPr lang="en-US" b="1" dirty="0" smtClean="0">
                <a:latin typeface="Helvetica" charset="0"/>
                <a:cs typeface="Helvetica" charset="0"/>
              </a:rPr>
              <a:t>Scalable and elastic</a:t>
            </a:r>
          </a:p>
          <a:p>
            <a:pPr lvl="2"/>
            <a:r>
              <a:rPr lang="en-US" dirty="0" smtClean="0">
                <a:cs typeface="Helvetica" charset="0"/>
              </a:rPr>
              <a:t>Resources dynamically-allocated between users</a:t>
            </a:r>
          </a:p>
          <a:p>
            <a:pPr lvl="2"/>
            <a:r>
              <a:rPr lang="en-US" dirty="0" smtClean="0">
                <a:cs typeface="Helvetica" charset="0"/>
              </a:rPr>
              <a:t>Additional resources dynamically-released when needed</a:t>
            </a:r>
          </a:p>
          <a:p>
            <a:pPr lvl="2"/>
            <a:r>
              <a:rPr lang="en-US" dirty="0" smtClean="0">
                <a:cs typeface="Helvetica" charset="0"/>
              </a:rPr>
              <a:t>Fully automated </a:t>
            </a:r>
            <a:endParaRPr lang="en-US" dirty="0" smtClean="0">
              <a:latin typeface="Helvetica" charset="0"/>
              <a:cs typeface="Helvetica" charset="0"/>
            </a:endParaRPr>
          </a:p>
          <a:p>
            <a:pPr marL="857250" lvl="1" indent="-457200">
              <a:buSzPct val="119000"/>
              <a:buFont typeface="Wingdings" pitchFamily="2" charset="2"/>
              <a:buChar char="Ø"/>
            </a:pPr>
            <a:r>
              <a:rPr lang="en-US" b="1" dirty="0" smtClean="0">
                <a:latin typeface="Helvetica" charset="0"/>
                <a:cs typeface="Helvetica" charset="0"/>
              </a:rPr>
              <a:t>Metered by use</a:t>
            </a:r>
          </a:p>
          <a:p>
            <a:pPr lvl="2"/>
            <a:r>
              <a:rPr lang="en-US" dirty="0" smtClean="0">
                <a:cs typeface="Helvetica" charset="0"/>
              </a:rPr>
              <a:t>Services are metered, like a utility</a:t>
            </a:r>
          </a:p>
          <a:p>
            <a:pPr lvl="2"/>
            <a:r>
              <a:rPr lang="en-US" dirty="0" smtClean="0">
                <a:cs typeface="Helvetica" charset="0"/>
              </a:rPr>
              <a:t>Users pay only for services used</a:t>
            </a:r>
          </a:p>
          <a:p>
            <a:pPr lvl="2"/>
            <a:r>
              <a:rPr lang="en-US" dirty="0" smtClean="0">
                <a:cs typeface="Helvetica" charset="0"/>
              </a:rPr>
              <a:t>Services can be cancelled at any time</a:t>
            </a:r>
          </a:p>
          <a:p>
            <a:pPr marL="857250" lvl="1" indent="-457200">
              <a:buSzPct val="119000"/>
              <a:buFont typeface="Wingdings" pitchFamily="2" charset="2"/>
              <a:buChar char="Ø"/>
            </a:pPr>
            <a:endParaRPr lang="en-US" dirty="0" smtClean="0">
              <a:latin typeface="Helvetica" charset="0"/>
              <a:cs typeface="Helvetica" charset="0"/>
            </a:endParaRPr>
          </a:p>
        </p:txBody>
      </p:sp>
      <p:sp>
        <p:nvSpPr>
          <p:cNvPr id="4" name="Title 1"/>
          <p:cNvSpPr>
            <a:spLocks noGrp="1"/>
          </p:cNvSpPr>
          <p:nvPr>
            <p:ph type="title"/>
          </p:nvPr>
        </p:nvSpPr>
        <p:spPr>
          <a:xfrm>
            <a:off x="609600" y="76200"/>
            <a:ext cx="8382000" cy="838200"/>
          </a:xfrm>
        </p:spPr>
        <p:txBody>
          <a:bodyPr/>
          <a:lstStyle/>
          <a:p>
            <a:r>
              <a:rPr lang="en-US" dirty="0">
                <a:latin typeface="Calibri" pitchFamily="34" charset="0"/>
                <a:cs typeface="Arial" pitchFamily="34" charset="0"/>
              </a:rPr>
              <a:t>Characteristics of Cloud Computing</a:t>
            </a:r>
            <a:endParaRPr lang="en-GB" dirty="0" smtClean="0">
              <a:latin typeface="Calibri" pitchFamily="34" charset="0"/>
              <a:cs typeface="Arial" pitchFamily="34" charset="0"/>
            </a:endParaRPr>
          </a:p>
        </p:txBody>
      </p:sp>
      <p:sp>
        <p:nvSpPr>
          <p:cNvPr id="6" name="Slide Number Placeholder 5"/>
          <p:cNvSpPr>
            <a:spLocks noGrp="1"/>
          </p:cNvSpPr>
          <p:nvPr>
            <p:ph type="sldNum" sz="quarter" idx="12"/>
          </p:nvPr>
        </p:nvSpPr>
        <p:spPr/>
        <p:txBody>
          <a:bodyPr/>
          <a:lstStyle/>
          <a:p>
            <a:pPr>
              <a:defRPr/>
            </a:pPr>
            <a:fld id="{540A246C-EA51-4A2B-9E9C-814B28DDFECA}" type="slidenum">
              <a:rPr lang="en-US" smtClean="0"/>
              <a:pPr>
                <a:defRPr/>
              </a:pPr>
              <a:t>6</a:t>
            </a:fld>
            <a:endParaRPr lang="en-US"/>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19" end="1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9" name="Picture 12" descr="Picture1"/>
          <p:cNvPicPr>
            <a:picLocks noGrp="1" noChangeAspect="1" noChangeArrowheads="1"/>
          </p:cNvPicPr>
          <p:nvPr>
            <p:ph idx="1"/>
          </p:nvPr>
        </p:nvPicPr>
        <p:blipFill>
          <a:blip r:embed="rId2"/>
          <a:srcRect/>
          <a:stretch>
            <a:fillRect/>
          </a:stretch>
        </p:blipFill>
        <p:spPr>
          <a:xfrm>
            <a:off x="1981200" y="1295400"/>
            <a:ext cx="5189537" cy="4572000"/>
          </a:xfrm>
        </p:spPr>
      </p:pic>
      <p:sp>
        <p:nvSpPr>
          <p:cNvPr id="7" name="TextBox 6"/>
          <p:cNvSpPr txBox="1">
            <a:spLocks/>
          </p:cNvSpPr>
          <p:nvPr/>
        </p:nvSpPr>
        <p:spPr>
          <a:xfrm>
            <a:off x="228600" y="381000"/>
            <a:ext cx="8915400" cy="584775"/>
          </a:xfrm>
          <a:prstGeom prst="rect">
            <a:avLst/>
          </a:prstGeom>
          <a:noFill/>
          <a:effectLst/>
          <a:scene3d>
            <a:camera prst="orthographicFront"/>
            <a:lightRig rig="threePt" dir="t"/>
          </a:scene3d>
          <a:sp3d>
            <a:bevelT w="0"/>
          </a:sp3d>
        </p:spPr>
        <p:txBody>
          <a:bodyPr wrap="square" anchor="b">
            <a:spAutoFit/>
          </a:bodyPr>
          <a:lstStyle/>
          <a:p>
            <a:pPr eaLnBrk="0" hangingPunct="0">
              <a:spcAft>
                <a:spcPts val="600"/>
              </a:spcAft>
              <a:defRPr/>
            </a:pPr>
            <a:r>
              <a:rPr lang="en-US" sz="3200" b="1" dirty="0" smtClean="0">
                <a:latin typeface="Helvetica" charset="0"/>
                <a:cs typeface="Helvetica" charset="0"/>
              </a:rPr>
              <a:t>Service </a:t>
            </a:r>
            <a:r>
              <a:rPr lang="en-US" sz="3200" b="1" dirty="0">
                <a:latin typeface="Helvetica" charset="0"/>
                <a:cs typeface="Helvetica" charset="0"/>
              </a:rPr>
              <a:t>Delivery </a:t>
            </a:r>
            <a:r>
              <a:rPr lang="en-US" sz="3200" b="1" dirty="0" smtClean="0">
                <a:latin typeface="Helvetica" charset="0"/>
                <a:cs typeface="Helvetica" charset="0"/>
              </a:rPr>
              <a:t>Models of cloud computing </a:t>
            </a:r>
            <a:endParaRPr lang="en-US" sz="3200" b="1" dirty="0">
              <a:latin typeface="Helvetica" charset="0"/>
              <a:cs typeface="Helvetica" charset="0"/>
            </a:endParaRPr>
          </a:p>
        </p:txBody>
      </p:sp>
      <p:sp>
        <p:nvSpPr>
          <p:cNvPr id="4" name="Slide Number Placeholder 3"/>
          <p:cNvSpPr>
            <a:spLocks noGrp="1"/>
          </p:cNvSpPr>
          <p:nvPr>
            <p:ph type="sldNum" sz="quarter" idx="12"/>
          </p:nvPr>
        </p:nvSpPr>
        <p:spPr/>
        <p:txBody>
          <a:bodyPr/>
          <a:lstStyle/>
          <a:p>
            <a:pPr>
              <a:defRPr/>
            </a:pPr>
            <a:fld id="{540A246C-EA51-4A2B-9E9C-814B28DDFECA}" type="slidenum">
              <a:rPr lang="en-US" smtClean="0"/>
              <a:pPr>
                <a:defRPr/>
              </a:pPr>
              <a:t>7</a:t>
            </a:fld>
            <a:endParaRPr lang="en-US"/>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228600" y="609600"/>
            <a:ext cx="7543800" cy="838200"/>
          </a:xfrm>
        </p:spPr>
        <p:txBody>
          <a:bodyPr/>
          <a:lstStyle/>
          <a:p>
            <a:pPr eaLnBrk="1" hangingPunct="1"/>
            <a:r>
              <a:rPr lang="en-US" dirty="0" smtClean="0"/>
              <a:t> Service Delivery Models</a:t>
            </a:r>
            <a:endParaRPr lang="en-US" i="1" dirty="0" smtClean="0">
              <a:solidFill>
                <a:schemeClr val="accent2"/>
              </a:solidFill>
            </a:endParaRPr>
          </a:p>
        </p:txBody>
      </p:sp>
      <p:sp>
        <p:nvSpPr>
          <p:cNvPr id="22534" name="Rectangle 3"/>
          <p:cNvSpPr>
            <a:spLocks noGrp="1" noChangeArrowheads="1"/>
          </p:cNvSpPr>
          <p:nvPr>
            <p:ph type="body" sz="half" idx="4294967295"/>
          </p:nvPr>
        </p:nvSpPr>
        <p:spPr>
          <a:xfrm>
            <a:off x="304800" y="1447800"/>
            <a:ext cx="5715000" cy="4495800"/>
          </a:xfrm>
        </p:spPr>
        <p:txBody>
          <a:bodyPr>
            <a:normAutofit fontScale="92500"/>
          </a:bodyPr>
          <a:lstStyle/>
          <a:p>
            <a:pPr eaLnBrk="1" hangingPunct="1">
              <a:buFontTx/>
              <a:buNone/>
            </a:pPr>
            <a:r>
              <a:rPr lang="en-US" sz="2800" b="1" dirty="0" smtClean="0"/>
              <a:t>Infrastructure-as-a-Service (</a:t>
            </a:r>
            <a:r>
              <a:rPr lang="en-US" sz="2800" b="1" dirty="0" err="1" smtClean="0"/>
              <a:t>IaaS</a:t>
            </a:r>
            <a:r>
              <a:rPr lang="en-US" sz="2800" b="1" dirty="0" smtClean="0"/>
              <a:t>)</a:t>
            </a:r>
          </a:p>
          <a:p>
            <a:pPr eaLnBrk="1" hangingPunct="1">
              <a:buFontTx/>
              <a:buNone/>
            </a:pPr>
            <a:endParaRPr lang="en-US" sz="2800" b="1" dirty="0" smtClean="0"/>
          </a:p>
          <a:p>
            <a:pPr eaLnBrk="1" hangingPunct="1"/>
            <a:r>
              <a:rPr lang="en-US" sz="2000" dirty="0" smtClean="0"/>
              <a:t>A service model that involves outsourcing the basic infrastructure used to support operations--including storage, hardware, servers, and networking components. </a:t>
            </a:r>
          </a:p>
          <a:p>
            <a:pPr eaLnBrk="1" hangingPunct="1"/>
            <a:r>
              <a:rPr lang="en-US" sz="2000" dirty="0" smtClean="0"/>
              <a:t>The service provider owns the infrastructure equipment and is responsible for housing, running, and maintaining it. The customer typically pays on a per-use basis.</a:t>
            </a:r>
            <a:r>
              <a:rPr lang="en-US" sz="2400" dirty="0" smtClean="0"/>
              <a:t> </a:t>
            </a:r>
          </a:p>
          <a:p>
            <a:pPr eaLnBrk="1" hangingPunct="1"/>
            <a:r>
              <a:rPr lang="en-US" sz="2000" b="1" dirty="0" smtClean="0">
                <a:solidFill>
                  <a:schemeClr val="accent2"/>
                </a:solidFill>
              </a:rPr>
              <a:t>The customer uses their own platform (Windows, Unix), and applications</a:t>
            </a:r>
          </a:p>
          <a:p>
            <a:pPr eaLnBrk="1" hangingPunct="1"/>
            <a:endParaRPr lang="en-US" sz="2400" dirty="0" smtClean="0"/>
          </a:p>
        </p:txBody>
      </p:sp>
      <p:pic>
        <p:nvPicPr>
          <p:cNvPr id="1027" name="Picture 3"/>
          <p:cNvPicPr>
            <a:picLocks noChangeAspect="1" noChangeArrowheads="1"/>
          </p:cNvPicPr>
          <p:nvPr/>
        </p:nvPicPr>
        <p:blipFill>
          <a:blip r:embed="rId2"/>
          <a:srcRect/>
          <a:stretch>
            <a:fillRect/>
          </a:stretch>
        </p:blipFill>
        <p:spPr bwMode="auto">
          <a:xfrm>
            <a:off x="5924550" y="1828800"/>
            <a:ext cx="3219450" cy="38385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213325FD-8FAF-4A04-9DDF-384B8FADEF0F}" type="slidenum">
              <a:rPr lang="en-US" smtClean="0"/>
              <a:pPr>
                <a:defRPr/>
              </a:pPr>
              <a:t>8</a:t>
            </a:fld>
            <a:endParaRPr lang="en-US"/>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228600" y="609600"/>
            <a:ext cx="7543800" cy="1143000"/>
          </a:xfrm>
        </p:spPr>
        <p:txBody>
          <a:bodyPr/>
          <a:lstStyle/>
          <a:p>
            <a:pPr eaLnBrk="1" hangingPunct="1"/>
            <a:r>
              <a:rPr lang="en-US" dirty="0" smtClean="0"/>
              <a:t>Service Delivery Models</a:t>
            </a:r>
          </a:p>
        </p:txBody>
      </p:sp>
      <p:sp>
        <p:nvSpPr>
          <p:cNvPr id="23557" name="Rectangle 3"/>
          <p:cNvSpPr>
            <a:spLocks noGrp="1" noChangeArrowheads="1"/>
          </p:cNvSpPr>
          <p:nvPr>
            <p:ph type="body" sz="half" idx="4294967295"/>
          </p:nvPr>
        </p:nvSpPr>
        <p:spPr>
          <a:xfrm>
            <a:off x="304800" y="1676400"/>
            <a:ext cx="5181600" cy="4876800"/>
          </a:xfrm>
        </p:spPr>
        <p:txBody>
          <a:bodyPr/>
          <a:lstStyle/>
          <a:p>
            <a:pPr eaLnBrk="1" hangingPunct="1">
              <a:lnSpc>
                <a:spcPct val="90000"/>
              </a:lnSpc>
              <a:buFontTx/>
              <a:buNone/>
            </a:pPr>
            <a:r>
              <a:rPr lang="en-US" sz="2400" b="1" dirty="0" smtClean="0"/>
              <a:t>Platform-as-a-Service (</a:t>
            </a:r>
            <a:r>
              <a:rPr lang="en-US" sz="2400" b="1" dirty="0" err="1" smtClean="0"/>
              <a:t>PaaS</a:t>
            </a:r>
            <a:r>
              <a:rPr lang="en-US" sz="2400" b="1" dirty="0" smtClean="0"/>
              <a:t>)</a:t>
            </a:r>
          </a:p>
          <a:p>
            <a:pPr eaLnBrk="1" hangingPunct="1">
              <a:lnSpc>
                <a:spcPct val="90000"/>
              </a:lnSpc>
              <a:buFontTx/>
              <a:buNone/>
            </a:pPr>
            <a:endParaRPr lang="en-US" sz="2400" dirty="0" smtClean="0"/>
          </a:p>
          <a:p>
            <a:pPr eaLnBrk="1" hangingPunct="1">
              <a:lnSpc>
                <a:spcPct val="90000"/>
              </a:lnSpc>
            </a:pPr>
            <a:r>
              <a:rPr lang="en-US" sz="2000" dirty="0" smtClean="0"/>
              <a:t>A service model that involves outsourcing the basic infrastructure and platform (Windows, Unix)</a:t>
            </a:r>
          </a:p>
          <a:p>
            <a:pPr eaLnBrk="1" hangingPunct="1">
              <a:lnSpc>
                <a:spcPct val="90000"/>
              </a:lnSpc>
            </a:pPr>
            <a:r>
              <a:rPr lang="en-US" sz="2000" dirty="0" err="1" smtClean="0"/>
              <a:t>PaaS</a:t>
            </a:r>
            <a:r>
              <a:rPr lang="en-US" sz="2000" dirty="0" smtClean="0"/>
              <a:t> facilitates deploying applications without the cost and complexity of buying and managing the underlying hardware and software where the applications are hosted. </a:t>
            </a:r>
          </a:p>
          <a:p>
            <a:pPr eaLnBrk="1" hangingPunct="1">
              <a:lnSpc>
                <a:spcPct val="90000"/>
              </a:lnSpc>
            </a:pPr>
            <a:r>
              <a:rPr lang="en-US" sz="2000" b="1" dirty="0" smtClean="0">
                <a:solidFill>
                  <a:schemeClr val="accent2"/>
                </a:solidFill>
              </a:rPr>
              <a:t>The customer uses their own applications </a:t>
            </a:r>
          </a:p>
          <a:p>
            <a:pPr eaLnBrk="1" hangingPunct="1">
              <a:lnSpc>
                <a:spcPct val="90000"/>
              </a:lnSpc>
            </a:pPr>
            <a:endParaRPr lang="en-US" sz="2000" dirty="0" smtClean="0"/>
          </a:p>
          <a:p>
            <a:pPr eaLnBrk="1" hangingPunct="1">
              <a:lnSpc>
                <a:spcPct val="90000"/>
              </a:lnSpc>
            </a:pPr>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5334000" y="1800225"/>
            <a:ext cx="3438525" cy="39909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pPr>
              <a:defRPr/>
            </a:pPr>
            <a:fld id="{213325FD-8FAF-4A04-9DDF-384B8FADEF0F}" type="slidenum">
              <a:rPr lang="en-US" smtClean="0"/>
              <a:pPr>
                <a:defRPr/>
              </a:pPr>
              <a:t>9</a:t>
            </a:fld>
            <a:endParaRPr lang="en-US"/>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3445337</TotalTime>
  <Words>913</Words>
  <Application>Microsoft Office PowerPoint</Application>
  <PresentationFormat>On-screen Show (4:3)</PresentationFormat>
  <Paragraphs>114</Paragraphs>
  <Slides>16</Slides>
  <Notes>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16</vt:i4>
      </vt:variant>
    </vt:vector>
  </HeadingPairs>
  <TitlesOfParts>
    <vt:vector size="32" baseType="lpstr">
      <vt:lpstr>Arial</vt:lpstr>
      <vt:lpstr>Calibri</vt:lpstr>
      <vt:lpstr>Cambria</vt:lpstr>
      <vt:lpstr>Franklin Gothic Book</vt:lpstr>
      <vt:lpstr>Georgia</vt:lpstr>
      <vt:lpstr>Helvetica</vt:lpstr>
      <vt:lpstr>Lucida Sans Unicode</vt:lpstr>
      <vt:lpstr>Perpetua</vt:lpstr>
      <vt:lpstr>Times</vt:lpstr>
      <vt:lpstr>Times New Roman</vt:lpstr>
      <vt:lpstr>Verdana</vt:lpstr>
      <vt:lpstr>Wingdings</vt:lpstr>
      <vt:lpstr>Wingdings 2</vt:lpstr>
      <vt:lpstr>Wingdings 3</vt:lpstr>
      <vt:lpstr>Concourse</vt:lpstr>
      <vt:lpstr>Equity</vt:lpstr>
      <vt:lpstr>Chapter Seven </vt:lpstr>
      <vt:lpstr>Cloud Definition</vt:lpstr>
      <vt:lpstr>Cloud Computing</vt:lpstr>
      <vt:lpstr>PowerPoint Presentation</vt:lpstr>
      <vt:lpstr>Cloud Computing Overview</vt:lpstr>
      <vt:lpstr>Characteristics of Cloud Computing</vt:lpstr>
      <vt:lpstr>PowerPoint Presentation</vt:lpstr>
      <vt:lpstr> Service Delivery Models</vt:lpstr>
      <vt:lpstr>Service Delivery Models</vt:lpstr>
      <vt:lpstr>Service Delivery Models</vt:lpstr>
      <vt:lpstr>Cloud Computing Deployment Models</vt:lpstr>
      <vt:lpstr>PowerPoint Presentation</vt:lpstr>
      <vt:lpstr>PowerPoint Presentation</vt:lpstr>
      <vt:lpstr>PowerPoint Presentation</vt:lpstr>
      <vt:lpstr>PowerPoint Presentation</vt:lpstr>
      <vt:lpstr>Architecture</vt:lpstr>
    </vt:vector>
  </TitlesOfParts>
  <Company>Lehigh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Dereje Yohannes</dc:creator>
  <cp:lastModifiedBy>mez</cp:lastModifiedBy>
  <cp:revision>668</cp:revision>
  <dcterms:created xsi:type="dcterms:W3CDTF">2006-10-05T17:56:36Z</dcterms:created>
  <dcterms:modified xsi:type="dcterms:W3CDTF">2024-06-06T13:56:45Z</dcterms:modified>
</cp:coreProperties>
</file>