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9" r:id="rId3"/>
    <p:sldId id="284" r:id="rId4"/>
    <p:sldId id="285" r:id="rId5"/>
    <p:sldId id="286" r:id="rId6"/>
    <p:sldId id="290" r:id="rId7"/>
    <p:sldId id="291" r:id="rId8"/>
    <p:sldId id="292" r:id="rId9"/>
    <p:sldId id="293" r:id="rId10"/>
    <p:sldId id="294" r:id="rId11"/>
    <p:sldId id="299" r:id="rId12"/>
    <p:sldId id="295" r:id="rId13"/>
    <p:sldId id="297" r:id="rId14"/>
    <p:sldId id="298" r:id="rId15"/>
    <p:sldId id="28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>
      <p:cViewPr varScale="1">
        <p:scale>
          <a:sx n="67" d="100"/>
          <a:sy n="67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F26B16-BD5F-4258-B538-B0734DD50C1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002461-088C-4AE7-BD87-2D23B829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0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6388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8001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48768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1075D8-38E8-4B6D-BCF6-3EB5F81CC4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just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SzPct val="85000"/>
        <a:buFont typeface="Wingdings 2"/>
        <a:buChar char=""/>
        <a:defRPr kumimoji="0" sz="24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just" rtl="0" eaLnBrk="1" latinLnBrk="0" hangingPunct="1">
        <a:lnSpc>
          <a:spcPct val="150000"/>
        </a:lnSpc>
        <a:spcBef>
          <a:spcPts val="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just" rtl="0" eaLnBrk="1" latinLnBrk="0" hangingPunct="1">
        <a:lnSpc>
          <a:spcPct val="150000"/>
        </a:lnSpc>
        <a:spcBef>
          <a:spcPts val="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just" rtl="0" eaLnBrk="1" latinLnBrk="0" hangingPunct="1">
        <a:lnSpc>
          <a:spcPct val="150000"/>
        </a:lnSpc>
        <a:spcBef>
          <a:spcPts val="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just" rtl="0" eaLnBrk="1" latinLnBrk="0" hangingPunct="1">
        <a:lnSpc>
          <a:spcPct val="150000"/>
        </a:lnSpc>
        <a:spcBef>
          <a:spcPts val="0"/>
        </a:spcBef>
        <a:buClr>
          <a:schemeClr val="accent3"/>
        </a:buClr>
        <a:buFontTx/>
        <a:buChar char="o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24645"/>
            <a:ext cx="6858000" cy="2971800"/>
          </a:xfrm>
        </p:spPr>
        <p:txBody>
          <a:bodyPr>
            <a:normAutofit/>
          </a:bodyPr>
          <a:lstStyle/>
          <a:p>
            <a:pPr marL="515937" algn="just">
              <a:buClrTx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3600" dirty="0"/>
              <a:t>Quality Attributes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Chapter </a:t>
            </a:r>
            <a:r>
              <a:rPr lang="en-US" sz="4000" dirty="0" smtClean="0"/>
              <a:t>Four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altLang="en-US" dirty="0"/>
              <a:t>usiness Quality Attributes     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/>
          </a:bodyPr>
          <a:lstStyle/>
          <a:p>
            <a:pPr lvl="1"/>
            <a:r>
              <a:rPr lang="en-GB" altLang="en-US" b="1" dirty="0"/>
              <a:t>Read about </a:t>
            </a:r>
          </a:p>
          <a:p>
            <a:pPr lvl="2"/>
            <a:r>
              <a:rPr lang="en-GB" altLang="en-US" b="1" dirty="0"/>
              <a:t>Roll-out schedule</a:t>
            </a:r>
          </a:p>
          <a:p>
            <a:pPr lvl="2"/>
            <a:r>
              <a:rPr lang="en-GB" altLang="en-US" b="1" dirty="0"/>
              <a:t>Integration with legacy system</a:t>
            </a:r>
          </a:p>
          <a:p>
            <a:pPr lvl="1"/>
            <a:endParaRPr lang="en-GB" altLang="en-US" dirty="0"/>
          </a:p>
          <a:p>
            <a:pPr>
              <a:buClrTx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quality attributes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en-US" b="1" dirty="0"/>
              <a:t>Conceptual Integrity </a:t>
            </a:r>
          </a:p>
          <a:p>
            <a:pPr lvl="2"/>
            <a:r>
              <a:rPr lang="en-US" altLang="en-US" dirty="0"/>
              <a:t>combining the components and their interactions</a:t>
            </a:r>
          </a:p>
          <a:p>
            <a:pPr lvl="2"/>
            <a:r>
              <a:rPr lang="en-US" altLang="en-US" dirty="0"/>
              <a:t>The architecture should do similar things in similar ways</a:t>
            </a:r>
          </a:p>
          <a:p>
            <a:pPr lvl="1"/>
            <a:r>
              <a:rPr lang="en-US" altLang="en-US" b="1" dirty="0"/>
              <a:t>Correctness and Completeness </a:t>
            </a:r>
          </a:p>
          <a:p>
            <a:pPr lvl="2"/>
            <a:r>
              <a:rPr lang="en-US" altLang="en-US" dirty="0"/>
              <a:t>concerned with checking the architecture for errors and omissions</a:t>
            </a:r>
          </a:p>
          <a:p>
            <a:pPr lvl="1"/>
            <a:r>
              <a:rPr lang="en-US" altLang="en-US" b="1" dirty="0"/>
              <a:t>Buildability </a:t>
            </a:r>
          </a:p>
          <a:p>
            <a:pPr lvl="2"/>
            <a:r>
              <a:rPr lang="en-US" altLang="en-US" dirty="0"/>
              <a:t>concerned with the organization’s capabilities to actually construct the architecture in question</a:t>
            </a:r>
          </a:p>
          <a:p>
            <a:pPr lvl="2"/>
            <a:endParaRPr lang="en-GB" altLang="en-US" dirty="0"/>
          </a:p>
          <a:p>
            <a:pPr>
              <a:buClrTx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</a:t>
            </a:r>
            <a:r>
              <a:rPr lang="en-US" dirty="0"/>
              <a:t>Qualities (Tactics)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0292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en-US" b="1" dirty="0" smtClean="0"/>
              <a:t>T</a:t>
            </a:r>
            <a:r>
              <a:rPr lang="en-US" altLang="en-US" dirty="0" smtClean="0"/>
              <a:t>he </a:t>
            </a:r>
            <a:r>
              <a:rPr lang="en-US" altLang="en-US" dirty="0"/>
              <a:t>quality attribute requirements specify the responses of the system that, with a bit of luck and a dose of good planning, realize the goals of the business.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now </a:t>
            </a:r>
            <a:r>
              <a:rPr lang="en-US" altLang="en-US" dirty="0"/>
              <a:t>turn to the techniques an architect can use to achieve the required quality attributes. </a:t>
            </a:r>
            <a:r>
              <a:rPr lang="en-US" altLang="en-US" dirty="0" smtClean="0"/>
              <a:t>these </a:t>
            </a:r>
            <a:r>
              <a:rPr lang="en-US" altLang="en-US" dirty="0"/>
              <a:t>techniques architectural tactics.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tactic is a design decision that influences the achievement of a quality attribute </a:t>
            </a:r>
            <a:r>
              <a:rPr lang="en-US" altLang="en-US" dirty="0" smtClean="0"/>
              <a:t>response-tactics </a:t>
            </a:r>
            <a:r>
              <a:rPr lang="en-US" altLang="en-US" dirty="0"/>
              <a:t>directly affect the system’s </a:t>
            </a:r>
            <a:r>
              <a:rPr lang="en-US" altLang="en-US" dirty="0" smtClean="0"/>
              <a:t>response.</a:t>
            </a:r>
          </a:p>
          <a:p>
            <a:pPr lvl="1"/>
            <a:r>
              <a:rPr lang="en-US" altLang="en-US" dirty="0"/>
              <a:t>A system design consists of a collection of decisions. Some of these decisions help control the quality attribute responses; others ensure achievement of system functionality.</a:t>
            </a:r>
            <a:endParaRPr lang="en-GB" altLang="en-US" dirty="0"/>
          </a:p>
          <a:p>
            <a:pPr>
              <a:buClrTx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029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b="0" dirty="0" smtClean="0"/>
              <a:t>Availability Tactics  </a:t>
            </a:r>
          </a:p>
          <a:p>
            <a:pPr>
              <a:buClrTx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7254"/>
            <a:ext cx="7696200" cy="41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029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b="0" dirty="0" smtClean="0"/>
              <a:t>A tactic is a design decision that influences the control of a quality attribute response. </a:t>
            </a:r>
          </a:p>
          <a:p>
            <a:pPr>
              <a:buClrTx/>
            </a:pPr>
            <a:r>
              <a:rPr lang="en-US" b="0" dirty="0" smtClean="0"/>
              <a:t>represent </a:t>
            </a:r>
            <a:r>
              <a:rPr lang="en-US" b="0" dirty="0"/>
              <a:t>the relationship between stimulus, tactics, and </a:t>
            </a:r>
            <a:r>
              <a:rPr lang="en-US" b="0" dirty="0" smtClean="0"/>
              <a:t>response, </a:t>
            </a:r>
          </a:p>
          <a:p>
            <a:pPr>
              <a:buClrTx/>
            </a:pPr>
            <a:r>
              <a:rPr lang="en-US" b="0" dirty="0" smtClean="0"/>
              <a:t>The </a:t>
            </a:r>
            <a:r>
              <a:rPr lang="en-US" b="0" dirty="0"/>
              <a:t>tactics, like design patterns, are design techniques that architects have been using for years</a:t>
            </a:r>
            <a:r>
              <a:rPr lang="en-US" b="0" dirty="0" smtClean="0"/>
              <a:t>.</a:t>
            </a:r>
          </a:p>
          <a:p>
            <a:pPr>
              <a:buClrTx/>
            </a:pPr>
            <a:r>
              <a:rPr lang="en-US" b="0" dirty="0" smtClean="0"/>
              <a:t>Goal of availability </a:t>
            </a:r>
            <a:r>
              <a:rPr lang="en-US" b="0" dirty="0"/>
              <a:t>tactic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840287"/>
            <a:ext cx="4772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</a:t>
            </a:r>
            <a:r>
              <a:rPr lang="en-US" smtClean="0"/>
              <a:t>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Read about quality attributes of ISO 9126 and ISO 25010 quality models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 smtClean="0"/>
              <a:t>Discuss </a:t>
            </a:r>
            <a:r>
              <a:rPr lang="en-US" b="0" dirty="0"/>
              <a:t>how each of the quality attributes can be achieved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Determine the concerns for each of the quality attributes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Identify and discuss conflicting quality attributes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Software quality attributes are measurable or testable properties of a software system used by quality architects. </a:t>
            </a:r>
            <a:endParaRPr lang="en-US" b="0" dirty="0" smtClean="0"/>
          </a:p>
          <a:p>
            <a:r>
              <a:rPr lang="en-US" b="0" dirty="0" smtClean="0"/>
              <a:t>These </a:t>
            </a:r>
            <a:r>
              <a:rPr lang="en-US" b="0" dirty="0"/>
              <a:t>properties help to determine whether the software satisfies the stakeholders' requirements and needs. </a:t>
            </a:r>
            <a:endParaRPr lang="en-US" b="0" dirty="0" smtClean="0"/>
          </a:p>
          <a:p>
            <a:r>
              <a:rPr lang="en-US" b="0" dirty="0" smtClean="0"/>
              <a:t>quality </a:t>
            </a:r>
            <a:r>
              <a:rPr lang="en-US" b="0" dirty="0"/>
              <a:t>of software systems; </a:t>
            </a:r>
          </a:p>
          <a:p>
            <a:pPr marL="914400" indent="-509588">
              <a:buFont typeface="Wingdings" panose="05000000000000000000" pitchFamily="2" charset="2"/>
              <a:buChar char="Ø"/>
            </a:pPr>
            <a:r>
              <a:rPr lang="en-US" b="0" dirty="0"/>
              <a:t>how design affects software quality; </a:t>
            </a:r>
          </a:p>
          <a:p>
            <a:pPr marL="914400" indent="-509588">
              <a:buFont typeface="Wingdings" panose="05000000000000000000" pitchFamily="2" charset="2"/>
              <a:buChar char="Ø"/>
            </a:pPr>
            <a:r>
              <a:rPr lang="en-US" b="0" dirty="0"/>
              <a:t> quality attributes of software design. </a:t>
            </a:r>
            <a:endParaRPr lang="en-US" b="0" dirty="0" smtClean="0"/>
          </a:p>
          <a:p>
            <a:pPr marL="914400" indent="-509588">
              <a:buFont typeface="Wingdings" panose="05000000000000000000" pitchFamily="2" charset="2"/>
              <a:buChar char="Ø"/>
            </a:pPr>
            <a:r>
              <a:rPr lang="en-US" b="0" dirty="0"/>
              <a:t>System quality attributes </a:t>
            </a:r>
          </a:p>
          <a:p>
            <a:pPr marL="914400" indent="-509588">
              <a:buFont typeface="Wingdings" panose="05000000000000000000" pitchFamily="2" charset="2"/>
              <a:buChar char="Ø"/>
            </a:pPr>
            <a:r>
              <a:rPr lang="en-US" b="0" dirty="0"/>
              <a:t>Business quality attribute</a:t>
            </a:r>
          </a:p>
          <a:p>
            <a:pPr marL="914400" indent="-509588">
              <a:buFont typeface="Wingdings" panose="05000000000000000000" pitchFamily="2" charset="2"/>
              <a:buChar char="Ø"/>
            </a:pPr>
            <a:r>
              <a:rPr lang="en-US" b="0" dirty="0"/>
              <a:t>Architecture quality attributes</a:t>
            </a:r>
          </a:p>
          <a:p>
            <a:pPr marL="914400" indent="-509588">
              <a:buFont typeface="Wingdings" panose="05000000000000000000" pitchFamily="2" charset="2"/>
              <a:buChar char="Ø"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quality attributes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important software architecture quality </a:t>
            </a:r>
            <a:r>
              <a:rPr lang="en-US" dirty="0" smtClean="0"/>
              <a:t>attributes are</a:t>
            </a:r>
            <a:endParaRPr lang="en-US" dirty="0"/>
          </a:p>
          <a:p>
            <a:r>
              <a:rPr lang="en-US" dirty="0" smtClean="0"/>
              <a:t>Usability </a:t>
            </a:r>
            <a:endParaRPr lang="en-US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b="0" dirty="0"/>
              <a:t>The customers ability to get work done with the system in an efficient and pleasing manner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b="0" dirty="0"/>
              <a:t>how easy it is to the user to accomplish the desire task 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b="0" dirty="0"/>
              <a:t>Not require new or unique knowledge to use the system</a:t>
            </a:r>
          </a:p>
          <a:p>
            <a:pPr marL="731520" lvl="1" indent="-457200" algn="l">
              <a:buFont typeface="Arial" panose="020B0604020202020204" pitchFamily="34" charset="0"/>
              <a:buChar char="•"/>
            </a:pPr>
            <a:r>
              <a:rPr lang="en-US" b="0" dirty="0"/>
              <a:t>Learnability, attractiveness, understandability</a:t>
            </a:r>
          </a:p>
          <a:p>
            <a:r>
              <a:rPr lang="en-US" dirty="0"/>
              <a:t>Availability 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b="0" dirty="0"/>
              <a:t>It’s ready to carry out its task when you need it to be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Concerned with the probability that the system will be operational when needed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715962"/>
          </a:xfrm>
        </p:spPr>
        <p:txBody>
          <a:bodyPr/>
          <a:lstStyle/>
          <a:p>
            <a:r>
              <a:rPr lang="en-US" dirty="0"/>
              <a:t>System quality attributes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Concerned with how long it takes the system to respond when an event occurs</a:t>
            </a: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The ability of software to meet timing requirement</a:t>
            </a:r>
          </a:p>
          <a:p>
            <a:r>
              <a:rPr lang="en-US" dirty="0"/>
              <a:t>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The ability of system protect data and information from authorized access while still providing access to people and systems that are authorized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Concerned with the systems ability to withstand attacks/threats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quality attributes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Modifiability</a:t>
            </a:r>
          </a:p>
          <a:p>
            <a:pPr marL="0" indent="0">
              <a:buNone/>
            </a:pPr>
            <a:r>
              <a:rPr lang="en-US" b="0" dirty="0"/>
              <a:t> 	The easy with which software can deal with changes  </a:t>
            </a:r>
          </a:p>
          <a:p>
            <a:r>
              <a:rPr lang="en-US" dirty="0"/>
              <a:t>Interoperability </a:t>
            </a:r>
          </a:p>
          <a:p>
            <a:pPr marL="0" indent="0">
              <a:buNone/>
            </a:pPr>
            <a:r>
              <a:rPr lang="en-US" b="0" dirty="0"/>
              <a:t>The ability of software or different software's exchange       information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quality attributes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da-DK" altLang="en-US" dirty="0"/>
              <a:t>Testability</a:t>
            </a:r>
          </a:p>
          <a:p>
            <a:pPr marL="0" indent="0">
              <a:buClrTx/>
              <a:buNone/>
            </a:pPr>
            <a:r>
              <a:rPr lang="en-US" altLang="en-US" b="0" dirty="0"/>
              <a:t>Concerned with the ease with which the software can be made to demonstrate its faults</a:t>
            </a:r>
          </a:p>
          <a:p>
            <a:pPr>
              <a:buClrTx/>
            </a:pPr>
            <a:r>
              <a:rPr lang="en-US" altLang="en-US" dirty="0"/>
              <a:t>Reusability </a:t>
            </a:r>
          </a:p>
          <a:p>
            <a:pPr marL="0" indent="0">
              <a:buClrTx/>
              <a:buNone/>
            </a:pPr>
            <a:r>
              <a:rPr lang="en-US" altLang="en-US" b="0" dirty="0"/>
              <a:t>Using component in other component with small or no change </a:t>
            </a:r>
          </a:p>
          <a:p>
            <a:pPr marL="0" indent="0">
              <a:buClrTx/>
              <a:buNone/>
            </a:pPr>
            <a:endParaRPr lang="en-US" alt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GB" dirty="0"/>
              <a:t>B</a:t>
            </a:r>
            <a:r>
              <a:rPr lang="en-GB" altLang="en-US" dirty="0"/>
              <a:t>usiness Quality Attributes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3340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altLang="en-US" dirty="0"/>
              <a:t>Are business quality goals</a:t>
            </a:r>
          </a:p>
          <a:p>
            <a:pPr lvl="1"/>
            <a:r>
              <a:rPr lang="en-GB" altLang="en-US" dirty="0"/>
              <a:t>Has influence on system architecture</a:t>
            </a:r>
          </a:p>
          <a:p>
            <a:pPr lvl="1"/>
            <a:r>
              <a:rPr lang="en-GB" altLang="en-US" dirty="0"/>
              <a:t>Related with cost, schedule, marketing</a:t>
            </a:r>
          </a:p>
          <a:p>
            <a:pPr lvl="1"/>
            <a:r>
              <a:rPr lang="en-GB" altLang="en-US" dirty="0"/>
              <a:t>Includes :</a:t>
            </a:r>
          </a:p>
          <a:p>
            <a:pPr lvl="1"/>
            <a:r>
              <a:rPr lang="en-GB" altLang="en-US" b="1" dirty="0"/>
              <a:t>Time to market</a:t>
            </a:r>
          </a:p>
          <a:p>
            <a:pPr lvl="2"/>
            <a:r>
              <a:rPr lang="en-GB" altLang="en-US" dirty="0"/>
              <a:t>It relates to the time taken to implement the system</a:t>
            </a:r>
          </a:p>
          <a:p>
            <a:pPr lvl="2"/>
            <a:r>
              <a:rPr lang="en-GB" altLang="en-US" dirty="0"/>
              <a:t>Reduce the average time required to deliver the system</a:t>
            </a:r>
          </a:p>
          <a:p>
            <a:pPr lvl="2"/>
            <a:r>
              <a:rPr lang="en-GB" altLang="en-US" dirty="0"/>
              <a:t>Achieved by:</a:t>
            </a:r>
          </a:p>
          <a:p>
            <a:pPr lvl="2"/>
            <a:r>
              <a:rPr lang="en-GB" altLang="en-US" dirty="0"/>
              <a:t>Reuse existing system artefacts </a:t>
            </a:r>
          </a:p>
          <a:p>
            <a:pPr lvl="2"/>
            <a:r>
              <a:rPr lang="en-GB" altLang="en-US" dirty="0"/>
              <a:t>Use </a:t>
            </a:r>
            <a:r>
              <a:rPr lang="en-GB" altLang="en-US" dirty="0" smtClean="0"/>
              <a:t>COTS (</a:t>
            </a:r>
            <a:r>
              <a:rPr lang="en-US" b="1" dirty="0"/>
              <a:t>Commercial Off-the-Shelf </a:t>
            </a:r>
            <a:r>
              <a:rPr lang="en-US" b="1" dirty="0" smtClean="0"/>
              <a:t>)</a:t>
            </a:r>
            <a:r>
              <a:rPr lang="en-GB" altLang="en-US" dirty="0" smtClean="0"/>
              <a:t> component- </a:t>
            </a:r>
            <a:r>
              <a:rPr lang="en-US" dirty="0"/>
              <a:t>“one size fits all” default capabilities to organizations</a:t>
            </a:r>
            <a:r>
              <a:rPr lang="en-GB" altLang="en-US" dirty="0" smtClean="0"/>
              <a:t> </a:t>
            </a:r>
            <a:endParaRPr lang="en-GB" altLang="en-US" dirty="0"/>
          </a:p>
          <a:p>
            <a:pPr marL="0" indent="0">
              <a:buNone/>
            </a:pPr>
            <a:r>
              <a:rPr lang="en-US" b="0" dirty="0"/>
              <a:t>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altLang="en-US" dirty="0"/>
              <a:t>usiness Quality Attributes     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/>
          </a:bodyPr>
          <a:lstStyle/>
          <a:p>
            <a:pPr lvl="1"/>
            <a:r>
              <a:rPr lang="en-GB" altLang="en-US" b="1" dirty="0"/>
              <a:t>Cost</a:t>
            </a:r>
            <a:r>
              <a:rPr lang="en-GB" altLang="en-US" dirty="0"/>
              <a:t> </a:t>
            </a:r>
          </a:p>
          <a:p>
            <a:pPr lvl="1"/>
            <a:r>
              <a:rPr lang="en-US" dirty="0"/>
              <a:t>Time and budget are probably the constraints that most software developers are familiar with, often because there’s not enough of either</a:t>
            </a:r>
          </a:p>
          <a:p>
            <a:pPr lvl="1"/>
            <a:r>
              <a:rPr lang="en-US" dirty="0"/>
              <a:t>Perform  cost feasibility analysis</a:t>
            </a:r>
          </a:p>
          <a:p>
            <a:pPr lvl="1"/>
            <a:r>
              <a:rPr lang="en-US" dirty="0"/>
              <a:t>Highly flexible architecture cost high than rigid one however maintenance cost will reduced</a:t>
            </a:r>
            <a:endParaRPr lang="en-GB" altLang="en-US" dirty="0"/>
          </a:p>
          <a:p>
            <a:pPr lvl="1"/>
            <a:r>
              <a:rPr lang="en-GB" altLang="en-US" b="1" dirty="0"/>
              <a:t>Projected lifetime</a:t>
            </a:r>
          </a:p>
          <a:p>
            <a:pPr lvl="2"/>
            <a:r>
              <a:rPr lang="en-GB" altLang="en-US" dirty="0"/>
              <a:t>Related with the lifespan of the software system</a:t>
            </a:r>
          </a:p>
          <a:p>
            <a:pPr lvl="1"/>
            <a:endParaRPr lang="en-GB" altLang="en-US" b="1" dirty="0"/>
          </a:p>
          <a:p>
            <a:pPr lvl="1"/>
            <a:endParaRPr lang="en-GB" altLang="en-US" b="1" dirty="0"/>
          </a:p>
          <a:p>
            <a:pPr>
              <a:buClrTx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altLang="en-US" dirty="0"/>
              <a:t>usiness Quality Attributes     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75D8-38E8-4B6D-BCF6-3EB5F81CC4F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altLang="en-US" dirty="0"/>
              <a:t>Extending the lifetime of the system </a:t>
            </a:r>
          </a:p>
          <a:p>
            <a:pPr lvl="1"/>
            <a:r>
              <a:rPr lang="en-GB" altLang="en-US" dirty="0"/>
              <a:t>Make the product to survive longer in market place</a:t>
            </a:r>
          </a:p>
          <a:p>
            <a:pPr lvl="1"/>
            <a:r>
              <a:rPr lang="en-GB" altLang="en-US" dirty="0"/>
              <a:t>Achieved by:</a:t>
            </a:r>
          </a:p>
          <a:p>
            <a:pPr lvl="1"/>
            <a:r>
              <a:rPr lang="en-GB" altLang="en-US" dirty="0"/>
              <a:t>Develop software that is scalable, modifiable and portable</a:t>
            </a:r>
          </a:p>
          <a:p>
            <a:pPr lvl="1"/>
            <a:r>
              <a:rPr lang="en-GB" altLang="en-US" b="1" dirty="0"/>
              <a:t>Targeted market </a:t>
            </a:r>
          </a:p>
          <a:p>
            <a:pPr lvl="2"/>
            <a:r>
              <a:rPr lang="en-GB" altLang="en-US" dirty="0"/>
              <a:t>To attack  large market with a collection of related product </a:t>
            </a:r>
          </a:p>
          <a:p>
            <a:pPr lvl="2"/>
            <a:r>
              <a:rPr lang="en-GB" altLang="en-US" dirty="0"/>
              <a:t>Maintain competitive advantage </a:t>
            </a:r>
          </a:p>
          <a:p>
            <a:pPr lvl="2"/>
            <a:r>
              <a:rPr lang="en-GB" altLang="en-US" dirty="0"/>
              <a:t>Achieved by:</a:t>
            </a:r>
          </a:p>
          <a:p>
            <a:pPr lvl="3"/>
            <a:r>
              <a:rPr lang="en-GB" altLang="en-US" dirty="0"/>
              <a:t>Consider the quality attributes such as portability, functionality, performance, reliability and usability of product</a:t>
            </a:r>
          </a:p>
          <a:p>
            <a:pPr lvl="1"/>
            <a:endParaRPr lang="en-GB" altLang="en-US" dirty="0"/>
          </a:p>
          <a:p>
            <a:pPr>
              <a:buClrTx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12183</TotalTime>
  <Words>696</Words>
  <Application>Microsoft Office PowerPoint</Application>
  <PresentationFormat>On-screen Show (4:3)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Chapter Four </vt:lpstr>
      <vt:lpstr>Quality attributes</vt:lpstr>
      <vt:lpstr>System quality attributes </vt:lpstr>
      <vt:lpstr>System quality attributes </vt:lpstr>
      <vt:lpstr>System quality attributes </vt:lpstr>
      <vt:lpstr>System quality attributes </vt:lpstr>
      <vt:lpstr>  Business Quality Attributes</vt:lpstr>
      <vt:lpstr>Business Quality Attributes      cont’d</vt:lpstr>
      <vt:lpstr>Business Quality Attributes      cont’d</vt:lpstr>
      <vt:lpstr>Business Quality Attributes      cont’d</vt:lpstr>
      <vt:lpstr>Architecture quality attributes</vt:lpstr>
      <vt:lpstr>Achieving Qualities (Tactics)</vt:lpstr>
      <vt:lpstr>Cont…</vt:lpstr>
      <vt:lpstr>Cont…</vt:lpstr>
      <vt:lpstr>Group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mez</cp:lastModifiedBy>
  <cp:revision>296</cp:revision>
  <cp:lastPrinted>2024-06-01T14:33:22Z</cp:lastPrinted>
  <dcterms:created xsi:type="dcterms:W3CDTF">2017-03-20T05:11:47Z</dcterms:created>
  <dcterms:modified xsi:type="dcterms:W3CDTF">2024-06-03T14:20:34Z</dcterms:modified>
</cp:coreProperties>
</file>