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602" y="1042796"/>
            <a:ext cx="56540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D9D9D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By:</a:t>
            </a:r>
            <a:r>
              <a:rPr spc="80" dirty="0"/>
              <a:t> </a:t>
            </a:r>
            <a:r>
              <a:rPr dirty="0"/>
              <a:t>AbuBakar</a:t>
            </a:r>
            <a:r>
              <a:rPr spc="235" dirty="0"/>
              <a:t> </a:t>
            </a:r>
            <a:r>
              <a:rPr spc="35" dirty="0"/>
              <a:t>Ubaid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D9D9D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By:</a:t>
            </a:r>
            <a:r>
              <a:rPr spc="80" dirty="0"/>
              <a:t> </a:t>
            </a:r>
            <a:r>
              <a:rPr dirty="0"/>
              <a:t>AbuBakar</a:t>
            </a:r>
            <a:r>
              <a:rPr spc="235" dirty="0"/>
              <a:t> </a:t>
            </a:r>
            <a:r>
              <a:rPr spc="35" dirty="0"/>
              <a:t>Ubaid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D9D9D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By:</a:t>
            </a:r>
            <a:r>
              <a:rPr spc="80" dirty="0"/>
              <a:t> </a:t>
            </a:r>
            <a:r>
              <a:rPr dirty="0"/>
              <a:t>AbuBakar</a:t>
            </a:r>
            <a:r>
              <a:rPr spc="235" dirty="0"/>
              <a:t> </a:t>
            </a:r>
            <a:r>
              <a:rPr spc="35" dirty="0"/>
              <a:t>Ubaid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D9D9D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By:</a:t>
            </a:r>
            <a:r>
              <a:rPr spc="80" dirty="0"/>
              <a:t> </a:t>
            </a:r>
            <a:r>
              <a:rPr dirty="0"/>
              <a:t>AbuBakar</a:t>
            </a:r>
            <a:r>
              <a:rPr spc="235" dirty="0"/>
              <a:t> </a:t>
            </a:r>
            <a:r>
              <a:rPr spc="35" dirty="0"/>
              <a:t>Ubaid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By:</a:t>
            </a:r>
            <a:r>
              <a:rPr spc="80" dirty="0"/>
              <a:t> </a:t>
            </a:r>
            <a:r>
              <a:rPr dirty="0"/>
              <a:t>AbuBakar</a:t>
            </a:r>
            <a:r>
              <a:rPr spc="235" dirty="0"/>
              <a:t> </a:t>
            </a:r>
            <a:r>
              <a:rPr spc="35" dirty="0"/>
              <a:t>Ubaid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53059"/>
            <a:ext cx="538226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D9D9D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358011"/>
            <a:ext cx="10604500" cy="4280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46072" y="6439946"/>
            <a:ext cx="142176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By:</a:t>
            </a:r>
            <a:r>
              <a:rPr spc="80" dirty="0"/>
              <a:t> </a:t>
            </a:r>
            <a:r>
              <a:rPr dirty="0"/>
              <a:t>AbuBakar</a:t>
            </a:r>
            <a:r>
              <a:rPr spc="235" dirty="0"/>
              <a:t> </a:t>
            </a:r>
            <a:r>
              <a:rPr spc="35" dirty="0"/>
              <a:t>Ubaid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0" y="3911930"/>
            <a:ext cx="7243445" cy="222123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190625" marR="5080" indent="-1178560">
              <a:lnSpc>
                <a:spcPts val="7680"/>
              </a:lnSpc>
              <a:spcBef>
                <a:spcPts val="1960"/>
              </a:spcBef>
            </a:pPr>
            <a:r>
              <a:rPr sz="8000" spc="-1410" dirty="0">
                <a:solidFill>
                  <a:srgbClr val="D9D9D9"/>
                </a:solidFill>
                <a:latin typeface="Cambria"/>
                <a:cs typeface="Cambria"/>
              </a:rPr>
              <a:t>MOBILE</a:t>
            </a:r>
            <a:r>
              <a:rPr sz="8000" spc="720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8000" spc="-1295" dirty="0">
                <a:solidFill>
                  <a:srgbClr val="D9D9D9"/>
                </a:solidFill>
                <a:latin typeface="Cambria"/>
                <a:cs typeface="Cambria"/>
              </a:rPr>
              <a:t>APPLICATION </a:t>
            </a:r>
            <a:r>
              <a:rPr sz="8000" spc="-1545" dirty="0">
                <a:solidFill>
                  <a:srgbClr val="D9D9D9"/>
                </a:solidFill>
                <a:latin typeface="Cambria"/>
                <a:cs typeface="Cambria"/>
              </a:rPr>
              <a:t>DEVELOPMENT</a:t>
            </a:r>
            <a:endParaRPr sz="8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688" y="284988"/>
            <a:ext cx="3086100" cy="63779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59618" y="948004"/>
            <a:ext cx="1417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20" dirty="0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sz="2400" spc="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484" dirty="0">
                <a:solidFill>
                  <a:srgbClr val="FFFFFF"/>
                </a:solidFill>
                <a:latin typeface="Cambria"/>
                <a:cs typeface="Cambria"/>
              </a:rPr>
              <a:t>01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Android?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10604500" cy="246221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Android OS: An open-source operating system developed by Google for mobile devices.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Android Features: Multitasking, customizable UI, notifications, connectivity,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35106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9674861" cy="1477328"/>
          </a:xfrm>
        </p:spPr>
        <p:txBody>
          <a:bodyPr/>
          <a:lstStyle/>
          <a:p>
            <a:r>
              <a:rPr dirty="0"/>
              <a:t>Android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663" y="1071251"/>
            <a:ext cx="10604500" cy="4280534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Linux Kernel: Core services such as memory management, process management, and hardware abstraction.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Libraries: Includes core libraries for graphics (OpenGL), databases (SQLite), and web (</a:t>
            </a:r>
            <a:r>
              <a:rPr sz="3200" dirty="0" err="1">
                <a:solidFill>
                  <a:schemeClr val="bg1"/>
                </a:solidFill>
              </a:rPr>
              <a:t>WebKit</a:t>
            </a:r>
            <a:r>
              <a:rPr sz="3200" dirty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Android Runtime (ART): Environment for apps, including the </a:t>
            </a:r>
            <a:r>
              <a:rPr sz="3200" dirty="0" err="1">
                <a:solidFill>
                  <a:schemeClr val="bg1"/>
                </a:solidFill>
              </a:rPr>
              <a:t>Dalvik</a:t>
            </a:r>
            <a:r>
              <a:rPr sz="3200" dirty="0">
                <a:solidFill>
                  <a:schemeClr val="bg1"/>
                </a:solidFill>
              </a:rPr>
              <a:t> Virtual Machine and core Java libraries.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Application Framework: Key services for apps, such as Activity Manager and Notification Manager.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Applications: The top layer, where Android apps run.</a:t>
            </a:r>
          </a:p>
        </p:txBody>
      </p:sp>
    </p:spTree>
    <p:extLst>
      <p:ext uri="{BB962C8B-B14F-4D97-AF65-F5344CB8AC3E}">
        <p14:creationId xmlns:p14="http://schemas.microsoft.com/office/powerpoint/2010/main" val="321418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10970261" cy="756919"/>
          </a:xfrm>
        </p:spPr>
        <p:txBody>
          <a:bodyPr>
            <a:normAutofit fontScale="90000"/>
          </a:bodyPr>
          <a:lstStyle/>
          <a:p>
            <a:r>
              <a:rPr dirty="0"/>
              <a:t>Setting Up Android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Android Studio: The official IDE for Android, based on </a:t>
            </a:r>
            <a:r>
              <a:rPr sz="3200" dirty="0" err="1">
                <a:solidFill>
                  <a:schemeClr val="bg1"/>
                </a:solidFill>
              </a:rPr>
              <a:t>IntelliJ</a:t>
            </a:r>
            <a:r>
              <a:rPr sz="3200" dirty="0">
                <a:solidFill>
                  <a:schemeClr val="bg1"/>
                </a:solidFill>
              </a:rPr>
              <a:t> IDEA.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SDK Manager: Used to download and manage SDK packages for Android versions.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 err="1">
                <a:solidFill>
                  <a:schemeClr val="bg1"/>
                </a:solidFill>
              </a:rPr>
              <a:t>Gradle</a:t>
            </a:r>
            <a:r>
              <a:rPr sz="3200" dirty="0">
                <a:solidFill>
                  <a:schemeClr val="bg1"/>
                </a:solidFill>
              </a:rPr>
              <a:t> Build System: Manages dependencies, compiles code, and builds APKs.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Android Emulator: Allows testing on virtual devices with different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10663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10481311" cy="1477328"/>
          </a:xfrm>
        </p:spPr>
        <p:txBody>
          <a:bodyPr/>
          <a:lstStyle/>
          <a:p>
            <a:r>
              <a:rPr dirty="0"/>
              <a:t>Core Android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Activities: Represents a single screen in the app.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Services: Background tasks running without a user interface.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Broadcast Receivers: Responds to system-wide events like battery low.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Content Providers: Manages shared data between apps.</a:t>
            </a:r>
          </a:p>
        </p:txBody>
      </p:sp>
    </p:spTree>
    <p:extLst>
      <p:ext uri="{BB962C8B-B14F-4D97-AF65-F5344CB8AC3E}">
        <p14:creationId xmlns:p14="http://schemas.microsoft.com/office/powerpoint/2010/main" val="220938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Programming Languages for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86000"/>
            <a:ext cx="10604500" cy="196977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Java: The original language for Android, still widely used.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 err="1">
                <a:solidFill>
                  <a:schemeClr val="bg1"/>
                </a:solidFill>
              </a:rPr>
              <a:t>Kotlin</a:t>
            </a:r>
            <a:r>
              <a:rPr sz="3200" dirty="0">
                <a:solidFill>
                  <a:schemeClr val="bg1"/>
                </a:solidFill>
              </a:rPr>
              <a:t>: Officially preferred language since 2017, interoperable with Java.</a:t>
            </a:r>
          </a:p>
        </p:txBody>
      </p:sp>
    </p:spTree>
    <p:extLst>
      <p:ext uri="{BB962C8B-B14F-4D97-AF65-F5344CB8AC3E}">
        <p14:creationId xmlns:p14="http://schemas.microsoft.com/office/powerpoint/2010/main" val="67617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10817861" cy="2215991"/>
          </a:xfrm>
        </p:spPr>
        <p:txBody>
          <a:bodyPr/>
          <a:lstStyle/>
          <a:p>
            <a:r>
              <a:rPr dirty="0"/>
              <a:t>Building and Running Android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10604500" cy="1969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Compiling Apps: Uses </a:t>
            </a:r>
            <a:r>
              <a:rPr sz="3200" dirty="0" err="1">
                <a:solidFill>
                  <a:schemeClr val="bg1"/>
                </a:solidFill>
              </a:rPr>
              <a:t>Gradle</a:t>
            </a:r>
            <a:r>
              <a:rPr sz="3200" dirty="0">
                <a:solidFill>
                  <a:schemeClr val="bg1"/>
                </a:solidFill>
              </a:rPr>
              <a:t> to compile code into APKs.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Testing: Apps can be tested using Android Emulator or physical devices.</a:t>
            </a:r>
          </a:p>
        </p:txBody>
      </p:sp>
    </p:spTree>
    <p:extLst>
      <p:ext uri="{BB962C8B-B14F-4D97-AF65-F5344CB8AC3E}">
        <p14:creationId xmlns:p14="http://schemas.microsoft.com/office/powerpoint/2010/main" val="184232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059"/>
            <a:ext cx="3996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4620" algn="l"/>
              </a:tabLst>
            </a:pPr>
            <a:r>
              <a:rPr spc="-1100" dirty="0"/>
              <a:t>WHAT</a:t>
            </a:r>
            <a:r>
              <a:rPr dirty="0"/>
              <a:t>	</a:t>
            </a:r>
            <a:r>
              <a:rPr spc="-434" dirty="0"/>
              <a:t>IS</a:t>
            </a:r>
            <a:r>
              <a:rPr spc="470" dirty="0"/>
              <a:t> </a:t>
            </a:r>
            <a:r>
              <a:rPr spc="-860" dirty="0"/>
              <a:t>ANDROID?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62938"/>
            <a:ext cx="8759825" cy="32664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40" dirty="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operating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28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110" dirty="0">
                <a:solidFill>
                  <a:srgbClr val="92D050"/>
                </a:solidFill>
                <a:latin typeface="Cambria"/>
                <a:cs typeface="Cambria"/>
              </a:rPr>
              <a:t>Linux</a:t>
            </a:r>
            <a:r>
              <a:rPr sz="2800" b="1" spc="9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b="1" spc="105" dirty="0">
                <a:solidFill>
                  <a:srgbClr val="92D050"/>
                </a:solidFill>
                <a:latin typeface="Cambria"/>
                <a:cs typeface="Cambria"/>
              </a:rPr>
              <a:t>Kernel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95" dirty="0">
                <a:solidFill>
                  <a:srgbClr val="FFFFFF"/>
                </a:solidFill>
                <a:latin typeface="Cambria"/>
                <a:cs typeface="Cambria"/>
              </a:rPr>
              <a:t>User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Interface</a:t>
            </a:r>
            <a:r>
              <a:rPr sz="28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Cambria"/>
                <a:cs typeface="Cambria"/>
              </a:rPr>
              <a:t>touch</a:t>
            </a:r>
            <a:r>
              <a:rPr sz="28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screens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40" dirty="0">
                <a:solidFill>
                  <a:srgbClr val="FFFFFF"/>
                </a:solidFill>
                <a:latin typeface="Cambria"/>
                <a:cs typeface="Cambria"/>
              </a:rPr>
              <a:t>Used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92D050"/>
                </a:solidFill>
                <a:latin typeface="Cambria"/>
                <a:cs typeface="Cambria"/>
              </a:rPr>
              <a:t>over</a:t>
            </a:r>
            <a:r>
              <a:rPr sz="2800" b="1" spc="6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b="1" spc="-90" dirty="0">
                <a:solidFill>
                  <a:srgbClr val="92D050"/>
                </a:solidFill>
                <a:latin typeface="Cambria"/>
                <a:cs typeface="Cambria"/>
              </a:rPr>
              <a:t>80%</a:t>
            </a:r>
            <a:r>
              <a:rPr sz="2800" b="1" spc="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Cambria"/>
                <a:cs typeface="Cambria"/>
              </a:rPr>
              <a:t>all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smartphones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Powers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such</a:t>
            </a:r>
            <a:r>
              <a:rPr sz="2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28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watches,</a:t>
            </a:r>
            <a:r>
              <a:rPr sz="2800" spc="-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Cambria"/>
                <a:cs typeface="Cambria"/>
              </a:rPr>
              <a:t>TVs,</a:t>
            </a:r>
            <a:r>
              <a:rPr sz="28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cars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65" dirty="0">
                <a:solidFill>
                  <a:srgbClr val="FFFFFF"/>
                </a:solidFill>
                <a:latin typeface="Cambria"/>
                <a:cs typeface="Cambria"/>
              </a:rPr>
              <a:t>Over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92D050"/>
                </a:solidFill>
                <a:latin typeface="Cambria"/>
                <a:cs typeface="Cambria"/>
              </a:rPr>
              <a:t>2</a:t>
            </a:r>
            <a:r>
              <a:rPr sz="2800" b="1" spc="9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b="1" spc="145" dirty="0">
                <a:solidFill>
                  <a:srgbClr val="92D050"/>
                </a:solidFill>
                <a:latin typeface="Cambria"/>
                <a:cs typeface="Cambria"/>
              </a:rPr>
              <a:t>Million</a:t>
            </a:r>
            <a:r>
              <a:rPr sz="2800" b="1" spc="8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b="1" spc="55" dirty="0">
                <a:solidFill>
                  <a:srgbClr val="92D050"/>
                </a:solidFill>
                <a:latin typeface="Cambria"/>
                <a:cs typeface="Cambria"/>
              </a:rPr>
              <a:t>Android</a:t>
            </a:r>
            <a:r>
              <a:rPr sz="2800" b="1" spc="6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b="1" spc="80" dirty="0">
                <a:solidFill>
                  <a:srgbClr val="92D050"/>
                </a:solidFill>
                <a:latin typeface="Cambria"/>
                <a:cs typeface="Cambria"/>
              </a:rPr>
              <a:t>apps</a:t>
            </a:r>
            <a:r>
              <a:rPr sz="2800" b="1" spc="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Cambria"/>
                <a:cs typeface="Cambria"/>
              </a:rPr>
              <a:t>Google</a:t>
            </a:r>
            <a:r>
              <a:rPr sz="2800" spc="70" dirty="0">
                <a:solidFill>
                  <a:srgbClr val="FFFFFF"/>
                </a:solidFill>
                <a:latin typeface="Cambria"/>
                <a:cs typeface="Cambria"/>
              </a:rPr>
              <a:t> Play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mbria"/>
                <a:cs typeface="Cambria"/>
              </a:rPr>
              <a:t>store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05" dirty="0">
                <a:solidFill>
                  <a:srgbClr val="FFFFFF"/>
                </a:solidFill>
                <a:latin typeface="Cambria"/>
                <a:cs typeface="Cambria"/>
              </a:rPr>
              <a:t>Highly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customizable</a:t>
            </a:r>
            <a:r>
              <a:rPr sz="28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28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vendors</a:t>
            </a:r>
            <a:endParaRPr sz="2800" dirty="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204" dirty="0">
                <a:solidFill>
                  <a:srgbClr val="FFFFFF"/>
                </a:solidFill>
                <a:latin typeface="Cambria"/>
                <a:cs typeface="Cambria"/>
              </a:rPr>
              <a:t>Open</a:t>
            </a:r>
            <a:r>
              <a:rPr sz="2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mbria"/>
                <a:cs typeface="Cambria"/>
              </a:rPr>
              <a:t>source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4584"/>
            <a:ext cx="9795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pc="-775" dirty="0"/>
              <a:t>IDE</a:t>
            </a:r>
            <a:r>
              <a:rPr dirty="0"/>
              <a:t>	</a:t>
            </a:r>
            <a:r>
              <a:rPr b="1" spc="55" dirty="0">
                <a:latin typeface="Trebuchet MS"/>
                <a:cs typeface="Trebuchet MS"/>
              </a:rPr>
              <a:t>(</a:t>
            </a:r>
            <a:r>
              <a:rPr sz="3600" b="1" spc="55" dirty="0">
                <a:solidFill>
                  <a:srgbClr val="92D050"/>
                </a:solidFill>
                <a:latin typeface="Cambria"/>
                <a:cs typeface="Cambria"/>
              </a:rPr>
              <a:t>Integrated</a:t>
            </a:r>
            <a:r>
              <a:rPr sz="3600" b="1" spc="114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135" dirty="0">
                <a:solidFill>
                  <a:srgbClr val="92D050"/>
                </a:solidFill>
                <a:latin typeface="Cambria"/>
                <a:cs typeface="Cambria"/>
              </a:rPr>
              <a:t>Development</a:t>
            </a:r>
            <a:r>
              <a:rPr sz="3600" b="1" spc="9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50" dirty="0">
                <a:solidFill>
                  <a:srgbClr val="92D050"/>
                </a:solidFill>
                <a:latin typeface="Cambria"/>
                <a:cs typeface="Cambria"/>
              </a:rPr>
              <a:t>Environment</a:t>
            </a:r>
            <a:r>
              <a:rPr b="1" spc="50" dirty="0">
                <a:solidFill>
                  <a:srgbClr val="F1F1F1"/>
                </a:solidFill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590293"/>
            <a:ext cx="10242550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985" indent="-457834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Software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suite</a:t>
            </a:r>
            <a:r>
              <a:rPr sz="2800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consolidates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basic</a:t>
            </a:r>
            <a:r>
              <a:rPr sz="2800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tools</a:t>
            </a:r>
            <a:r>
              <a:rPr sz="2800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required</a:t>
            </a:r>
            <a:r>
              <a:rPr sz="2800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Cambria"/>
                <a:cs typeface="Cambria"/>
              </a:rPr>
              <a:t>write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test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Cambria"/>
                <a:cs typeface="Cambria"/>
              </a:rPr>
              <a:t>software.</a:t>
            </a:r>
            <a:endParaRPr sz="2800">
              <a:latin typeface="Cambria"/>
              <a:cs typeface="Cambria"/>
            </a:endParaRPr>
          </a:p>
          <a:p>
            <a:pPr marL="469900" marR="370205" indent="-457834">
              <a:lnSpc>
                <a:spcPct val="100000"/>
              </a:lnSpc>
              <a:spcBef>
                <a:spcPts val="994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Without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IDE,</a:t>
            </a:r>
            <a:r>
              <a:rPr sz="2800" spc="-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developer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must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92D050"/>
                </a:solidFill>
                <a:latin typeface="Cambria"/>
                <a:cs typeface="Cambria"/>
              </a:rPr>
              <a:t>select,</a:t>
            </a:r>
            <a:r>
              <a:rPr sz="2800" spc="-114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deploy,</a:t>
            </a:r>
            <a:r>
              <a:rPr sz="2800" spc="-13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92D050"/>
                </a:solidFill>
                <a:latin typeface="Cambria"/>
                <a:cs typeface="Cambria"/>
              </a:rPr>
              <a:t>integrate </a:t>
            </a:r>
            <a:r>
              <a:rPr sz="2800" spc="105" dirty="0">
                <a:solidFill>
                  <a:srgbClr val="92D050"/>
                </a:solidFill>
                <a:latin typeface="Cambria"/>
                <a:cs typeface="Cambria"/>
              </a:rPr>
              <a:t>and</a:t>
            </a:r>
            <a:r>
              <a:rPr sz="2800" spc="12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92D050"/>
                </a:solidFill>
                <a:latin typeface="Cambria"/>
                <a:cs typeface="Cambria"/>
              </a:rPr>
              <a:t>manage</a:t>
            </a:r>
            <a:r>
              <a:rPr sz="2800" spc="15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all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these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tools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separately.</a:t>
            </a:r>
            <a:endParaRPr sz="2800">
              <a:latin typeface="Cambria"/>
              <a:cs typeface="Cambria"/>
            </a:endParaRPr>
          </a:p>
          <a:p>
            <a:pPr marL="469900" marR="5080" indent="-457834">
              <a:lnSpc>
                <a:spcPct val="100000"/>
              </a:lnSpc>
              <a:spcBef>
                <a:spcPts val="100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 IDE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can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240" dirty="0">
                <a:solidFill>
                  <a:srgbClr val="F1F1F1"/>
                </a:solidFill>
                <a:latin typeface="Cambria"/>
                <a:cs typeface="Cambria"/>
              </a:rPr>
              <a:t>be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92D050"/>
                </a:solidFill>
                <a:latin typeface="Cambria"/>
                <a:cs typeface="Cambria"/>
              </a:rPr>
              <a:t>standalone</a:t>
            </a:r>
            <a:r>
              <a:rPr sz="2800" spc="7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92D050"/>
                </a:solidFill>
                <a:latin typeface="Cambria"/>
                <a:cs typeface="Cambria"/>
              </a:rPr>
              <a:t>application</a:t>
            </a:r>
            <a:r>
              <a:rPr sz="2800" spc="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1F1F1"/>
                </a:solidFill>
                <a:latin typeface="Cambria"/>
                <a:cs typeface="Cambria"/>
              </a:rPr>
              <a:t>or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it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can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240" dirty="0">
                <a:solidFill>
                  <a:srgbClr val="F1F1F1"/>
                </a:solidFill>
                <a:latin typeface="Cambria"/>
                <a:cs typeface="Cambria"/>
              </a:rPr>
              <a:t>be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1F1F1"/>
                </a:solidFill>
                <a:latin typeface="Cambria"/>
                <a:cs typeface="Cambria"/>
              </a:rPr>
              <a:t>part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a 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larger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F1F1F1"/>
                </a:solidFill>
                <a:latin typeface="Cambria"/>
                <a:cs typeface="Cambria"/>
              </a:rPr>
              <a:t>package.</a:t>
            </a:r>
            <a:endParaRPr sz="2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b="1" dirty="0">
                <a:solidFill>
                  <a:srgbClr val="F1F1F1"/>
                </a:solidFill>
                <a:latin typeface="Cambria"/>
                <a:cs typeface="Cambria"/>
              </a:rPr>
              <a:t>For</a:t>
            </a:r>
            <a:r>
              <a:rPr sz="2800" b="1" spc="-1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b="1" spc="125" dirty="0">
                <a:solidFill>
                  <a:srgbClr val="F1F1F1"/>
                </a:solidFill>
                <a:latin typeface="Cambria"/>
                <a:cs typeface="Cambria"/>
              </a:rPr>
              <a:t>example:</a:t>
            </a:r>
            <a:endParaRPr sz="2800">
              <a:latin typeface="Cambria"/>
              <a:cs typeface="Cambria"/>
            </a:endParaRPr>
          </a:p>
          <a:p>
            <a:pPr marL="850900">
              <a:lnSpc>
                <a:spcPct val="100000"/>
              </a:lnSpc>
              <a:spcBef>
                <a:spcPts val="509"/>
              </a:spcBef>
            </a:pPr>
            <a:r>
              <a:rPr sz="2400" spc="60" dirty="0">
                <a:solidFill>
                  <a:srgbClr val="92D050"/>
                </a:solidFill>
                <a:latin typeface="Cambria"/>
                <a:cs typeface="Cambria"/>
              </a:rPr>
              <a:t>Net</a:t>
            </a:r>
            <a:r>
              <a:rPr sz="2400" spc="8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92D050"/>
                </a:solidFill>
                <a:latin typeface="Cambria"/>
                <a:cs typeface="Cambria"/>
              </a:rPr>
              <a:t>beans,</a:t>
            </a:r>
            <a:r>
              <a:rPr sz="2400" spc="-12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92D050"/>
                </a:solidFill>
                <a:latin typeface="Cambria"/>
                <a:cs typeface="Cambria"/>
              </a:rPr>
              <a:t>Eclipse,</a:t>
            </a:r>
            <a:r>
              <a:rPr sz="2400" spc="-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92D050"/>
                </a:solidFill>
                <a:latin typeface="Cambria"/>
                <a:cs typeface="Cambria"/>
              </a:rPr>
              <a:t>Android</a:t>
            </a:r>
            <a:r>
              <a:rPr sz="2400" spc="7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92D050"/>
                </a:solidFill>
                <a:latin typeface="Cambria"/>
                <a:cs typeface="Cambria"/>
              </a:rPr>
              <a:t>Studio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4584"/>
            <a:ext cx="617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pc="-775" dirty="0"/>
              <a:t>JDK</a:t>
            </a:r>
            <a:r>
              <a:rPr dirty="0"/>
              <a:t>	</a:t>
            </a:r>
            <a:r>
              <a:rPr b="1" dirty="0">
                <a:latin typeface="Trebuchet MS"/>
                <a:cs typeface="Trebuchet MS"/>
              </a:rPr>
              <a:t>(</a:t>
            </a:r>
            <a:r>
              <a:rPr sz="3600" b="1" dirty="0">
                <a:solidFill>
                  <a:srgbClr val="92D050"/>
                </a:solidFill>
                <a:latin typeface="Cambria"/>
                <a:cs typeface="Cambria"/>
              </a:rPr>
              <a:t>Java</a:t>
            </a:r>
            <a:r>
              <a:rPr sz="3600" b="1" spc="13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135" dirty="0">
                <a:solidFill>
                  <a:srgbClr val="92D050"/>
                </a:solidFill>
                <a:latin typeface="Cambria"/>
                <a:cs typeface="Cambria"/>
              </a:rPr>
              <a:t>Development</a:t>
            </a:r>
            <a:r>
              <a:rPr sz="3600" b="1" spc="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-20" dirty="0">
                <a:solidFill>
                  <a:srgbClr val="92D050"/>
                </a:solidFill>
                <a:latin typeface="Cambria"/>
                <a:cs typeface="Cambria"/>
              </a:rPr>
              <a:t>Kit</a:t>
            </a:r>
            <a:r>
              <a:rPr b="1" spc="-20" dirty="0">
                <a:solidFill>
                  <a:srgbClr val="F1F1F1"/>
                </a:solidFill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590293"/>
            <a:ext cx="10217785" cy="382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02590" indent="-457834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92D050"/>
                </a:solidFill>
                <a:latin typeface="Cambria"/>
                <a:cs typeface="Cambria"/>
              </a:rPr>
              <a:t>JDK</a:t>
            </a:r>
            <a:r>
              <a:rPr sz="2800" spc="12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one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three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core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technology </a:t>
            </a:r>
            <a:r>
              <a:rPr sz="2800" spc="165" dirty="0">
                <a:solidFill>
                  <a:srgbClr val="F1F1F1"/>
                </a:solidFill>
                <a:latin typeface="Cambria"/>
                <a:cs typeface="Cambria"/>
              </a:rPr>
              <a:t>packages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used </a:t>
            </a:r>
            <a:r>
              <a:rPr sz="2800" spc="-25" dirty="0">
                <a:solidFill>
                  <a:srgbClr val="F1F1F1"/>
                </a:solidFill>
                <a:latin typeface="Cambria"/>
                <a:cs typeface="Cambria"/>
              </a:rPr>
              <a:t>in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Java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programming,</a:t>
            </a:r>
            <a:r>
              <a:rPr sz="2800" spc="-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along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with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92D050"/>
                </a:solidFill>
                <a:latin typeface="Cambria"/>
                <a:cs typeface="Cambria"/>
              </a:rPr>
              <a:t>JVM</a:t>
            </a:r>
            <a:r>
              <a:rPr sz="2800" spc="15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(Java</a:t>
            </a:r>
            <a:r>
              <a:rPr sz="2800" spc="-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Virtual 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Machine)</a:t>
            </a:r>
            <a:r>
              <a:rPr sz="2800" spc="1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JRE</a:t>
            </a:r>
            <a:r>
              <a:rPr sz="2800" spc="17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(Java</a:t>
            </a:r>
            <a:r>
              <a:rPr sz="2800" spc="1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Runtime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F1F1F1"/>
                </a:solidFill>
                <a:latin typeface="Cambria"/>
                <a:cs typeface="Cambria"/>
              </a:rPr>
              <a:t>Environment).</a:t>
            </a:r>
            <a:endParaRPr sz="2800">
              <a:latin typeface="Cambria"/>
              <a:cs typeface="Cambria"/>
            </a:endParaRPr>
          </a:p>
          <a:p>
            <a:pPr marL="469900" marR="932180" indent="-457834">
              <a:lnSpc>
                <a:spcPct val="100000"/>
              </a:lnSpc>
              <a:spcBef>
                <a:spcPts val="994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b="1" spc="290" dirty="0">
                <a:solidFill>
                  <a:srgbClr val="FFC000"/>
                </a:solidFill>
                <a:latin typeface="Cambria"/>
                <a:cs typeface="Cambria"/>
              </a:rPr>
              <a:t>JVM</a:t>
            </a:r>
            <a:r>
              <a:rPr sz="2800" b="1" spc="10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Java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platform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component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executes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programs.</a:t>
            </a:r>
            <a:endParaRPr sz="2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b="1" spc="204" dirty="0">
                <a:solidFill>
                  <a:srgbClr val="FFC000"/>
                </a:solidFill>
                <a:latin typeface="Cambria"/>
                <a:cs typeface="Cambria"/>
              </a:rPr>
              <a:t>JRE</a:t>
            </a:r>
            <a:r>
              <a:rPr sz="2800" b="1" spc="12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on-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disk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part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Java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creates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JVM.</a:t>
            </a:r>
            <a:endParaRPr sz="2800">
              <a:latin typeface="Cambria"/>
              <a:cs typeface="Cambria"/>
            </a:endParaRPr>
          </a:p>
          <a:p>
            <a:pPr marL="469900" marR="5080" indent="-457834">
              <a:lnSpc>
                <a:spcPct val="100000"/>
              </a:lnSpc>
              <a:spcBef>
                <a:spcPts val="101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b="1" spc="225" dirty="0">
                <a:solidFill>
                  <a:srgbClr val="FFC000"/>
                </a:solidFill>
                <a:latin typeface="Cambria"/>
                <a:cs typeface="Cambria"/>
              </a:rPr>
              <a:t>JDK</a:t>
            </a:r>
            <a:r>
              <a:rPr sz="2800" b="1" spc="13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allows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developers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create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Java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programs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can </a:t>
            </a:r>
            <a:r>
              <a:rPr sz="2800" spc="240" dirty="0">
                <a:solidFill>
                  <a:srgbClr val="F1F1F1"/>
                </a:solidFill>
                <a:latin typeface="Cambria"/>
                <a:cs typeface="Cambria"/>
              </a:rPr>
              <a:t>be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executed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run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by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JVM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and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JRE.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059"/>
            <a:ext cx="3322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  <a:tab pos="1275715" algn="l"/>
                <a:tab pos="2152015" algn="l"/>
                <a:tab pos="2515235" algn="l"/>
              </a:tabLst>
            </a:pPr>
            <a:r>
              <a:rPr spc="-775" dirty="0"/>
              <a:t>JDK</a:t>
            </a:r>
            <a:r>
              <a:rPr dirty="0"/>
              <a:t>	</a:t>
            </a:r>
            <a:r>
              <a:rPr spc="-420" dirty="0"/>
              <a:t>-</a:t>
            </a:r>
            <a:r>
              <a:rPr dirty="0"/>
              <a:t>	</a:t>
            </a:r>
            <a:r>
              <a:rPr spc="-680" dirty="0"/>
              <a:t>JRE</a:t>
            </a:r>
            <a:r>
              <a:rPr dirty="0"/>
              <a:t>	</a:t>
            </a:r>
            <a:r>
              <a:rPr spc="-420" dirty="0"/>
              <a:t>-</a:t>
            </a:r>
            <a:r>
              <a:rPr dirty="0"/>
              <a:t>	</a:t>
            </a:r>
            <a:r>
              <a:rPr spc="-725" dirty="0"/>
              <a:t>JVM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4752" y="1365503"/>
            <a:ext cx="8944356" cy="5492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143" y="503872"/>
            <a:ext cx="10470998" cy="1477328"/>
          </a:xfrm>
        </p:spPr>
        <p:txBody>
          <a:bodyPr/>
          <a:lstStyle/>
          <a:p>
            <a:r>
              <a:rPr dirty="0"/>
              <a:t>Chapter 1: Introduction</a:t>
            </a:r>
          </a:p>
        </p:txBody>
      </p:sp>
      <p:sp>
        <p:nvSpPr>
          <p:cNvPr id="4" name="Title 1"/>
          <p:cNvSpPr>
            <a:spLocks noGrp="1"/>
          </p:cNvSpPr>
          <p:nvPr>
            <p:ph type="subTitle" idx="4294967295"/>
          </p:nvPr>
        </p:nvSpPr>
        <p:spPr>
          <a:xfrm>
            <a:off x="1918563" y="2362200"/>
            <a:ext cx="8322158" cy="17526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sz="4000" dirty="0">
                <a:solidFill>
                  <a:schemeClr val="bg1"/>
                </a:solidFill>
              </a:rPr>
              <a:t>1.1 Introduction to Mobile Computing</a:t>
            </a:r>
          </a:p>
        </p:txBody>
      </p:sp>
    </p:spTree>
    <p:extLst>
      <p:ext uri="{BB962C8B-B14F-4D97-AF65-F5344CB8AC3E}">
        <p14:creationId xmlns:p14="http://schemas.microsoft.com/office/powerpoint/2010/main" val="90712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4584"/>
            <a:ext cx="653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7744" algn="l"/>
              </a:tabLst>
            </a:pPr>
            <a:r>
              <a:rPr spc="-975" dirty="0"/>
              <a:t>AVD</a:t>
            </a:r>
            <a:r>
              <a:rPr dirty="0"/>
              <a:t>	</a:t>
            </a:r>
            <a:r>
              <a:rPr b="1" spc="-10" dirty="0">
                <a:latin typeface="Trebuchet MS"/>
                <a:cs typeface="Trebuchet MS"/>
              </a:rPr>
              <a:t>(</a:t>
            </a:r>
            <a:r>
              <a:rPr sz="3600" b="1" spc="-10" dirty="0">
                <a:solidFill>
                  <a:srgbClr val="92D050"/>
                </a:solidFill>
                <a:latin typeface="Cambria"/>
                <a:cs typeface="Cambria"/>
              </a:rPr>
              <a:t>Android</a:t>
            </a:r>
            <a:r>
              <a:rPr sz="3600" b="1" spc="-22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95" dirty="0">
                <a:solidFill>
                  <a:srgbClr val="92D050"/>
                </a:solidFill>
                <a:latin typeface="Cambria"/>
                <a:cs typeface="Cambria"/>
              </a:rPr>
              <a:t>Virtual</a:t>
            </a:r>
            <a:r>
              <a:rPr sz="3600" b="1" spc="17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114" dirty="0">
                <a:solidFill>
                  <a:srgbClr val="92D050"/>
                </a:solidFill>
                <a:latin typeface="Cambria"/>
                <a:cs typeface="Cambria"/>
              </a:rPr>
              <a:t>Device</a:t>
            </a:r>
            <a:r>
              <a:rPr b="1" spc="114" dirty="0">
                <a:solidFill>
                  <a:srgbClr val="F1F1F1"/>
                </a:solidFill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590293"/>
            <a:ext cx="10028555" cy="3265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b="1" spc="130" dirty="0">
                <a:solidFill>
                  <a:srgbClr val="FFC000"/>
                </a:solidFill>
                <a:latin typeface="Cambria"/>
                <a:cs typeface="Cambria"/>
              </a:rPr>
              <a:t>AVD</a:t>
            </a:r>
            <a:r>
              <a:rPr sz="2800" b="1" spc="10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emulator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configuration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allows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developers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F1F1F1"/>
                </a:solidFill>
                <a:latin typeface="Cambria"/>
                <a:cs typeface="Cambria"/>
              </a:rPr>
              <a:t>to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test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application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by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simulating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real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device 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capabilities.</a:t>
            </a:r>
            <a:endParaRPr sz="2800">
              <a:latin typeface="Cambria"/>
              <a:cs typeface="Cambria"/>
            </a:endParaRPr>
          </a:p>
          <a:p>
            <a:pPr marL="469900" marR="48260" indent="-457834">
              <a:lnSpc>
                <a:spcPct val="100000"/>
              </a:lnSpc>
              <a:spcBef>
                <a:spcPts val="994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can</a:t>
            </a:r>
            <a:r>
              <a:rPr sz="2800" spc="1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configure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AVD 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by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specifying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hardware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and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software</a:t>
            </a:r>
            <a:r>
              <a:rPr sz="2800" spc="2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options.</a:t>
            </a:r>
            <a:endParaRPr sz="2800">
              <a:latin typeface="Cambria"/>
              <a:cs typeface="Cambria"/>
            </a:endParaRPr>
          </a:p>
          <a:p>
            <a:pPr marL="469900" marR="1297305" indent="-457834">
              <a:lnSpc>
                <a:spcPct val="100000"/>
              </a:lnSpc>
              <a:spcBef>
                <a:spcPts val="100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AVD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manager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enables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easy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way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creating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and 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managing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AVD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with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its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graphical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interface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80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90293"/>
            <a:ext cx="10128250" cy="376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It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can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include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92D050"/>
                </a:solidFill>
                <a:latin typeface="Cambria"/>
                <a:cs typeface="Cambria"/>
              </a:rPr>
              <a:t>everything</a:t>
            </a:r>
            <a:r>
              <a:rPr sz="2800" spc="5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90" dirty="0">
                <a:solidFill>
                  <a:srgbClr val="92D050"/>
                </a:solidFill>
                <a:latin typeface="Cambria"/>
                <a:cs typeface="Cambria"/>
              </a:rPr>
              <a:t>needed</a:t>
            </a:r>
            <a:r>
              <a:rPr sz="2800" spc="4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to</a:t>
            </a:r>
            <a:r>
              <a:rPr sz="2800" spc="8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build</a:t>
            </a:r>
            <a:r>
              <a:rPr sz="2800" spc="6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92D050"/>
                </a:solidFill>
                <a:latin typeface="Cambria"/>
                <a:cs typeface="Cambria"/>
              </a:rPr>
              <a:t>an</a:t>
            </a:r>
            <a:r>
              <a:rPr sz="2800" spc="7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92D050"/>
                </a:solidFill>
                <a:latin typeface="Cambria"/>
                <a:cs typeface="Cambria"/>
              </a:rPr>
              <a:t>app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,</a:t>
            </a:r>
            <a:r>
              <a:rPr sz="2800" spc="-1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including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source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F1F1F1"/>
                </a:solidFill>
                <a:latin typeface="Cambria"/>
                <a:cs typeface="Cambria"/>
              </a:rPr>
              <a:t>code,</a:t>
            </a:r>
            <a:r>
              <a:rPr sz="2800" spc="-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resource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files,</a:t>
            </a:r>
            <a:r>
              <a:rPr sz="2800" spc="-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b="1" spc="55" dirty="0">
                <a:solidFill>
                  <a:srgbClr val="F1F1F1"/>
                </a:solidFill>
                <a:latin typeface="Cambria"/>
                <a:cs typeface="Cambria"/>
              </a:rPr>
              <a:t>Android</a:t>
            </a:r>
            <a:r>
              <a:rPr sz="2800" b="1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manifest.</a:t>
            </a:r>
            <a:endParaRPr sz="2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60" dirty="0">
                <a:solidFill>
                  <a:srgbClr val="92D050"/>
                </a:solidFill>
                <a:latin typeface="Cambria"/>
                <a:cs typeface="Cambria"/>
              </a:rPr>
              <a:t>Complete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92D050"/>
                </a:solidFill>
                <a:latin typeface="Cambria"/>
                <a:cs typeface="Cambria"/>
              </a:rPr>
              <a:t>package</a:t>
            </a:r>
            <a:r>
              <a:rPr sz="2800" spc="13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something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85"/>
              </a:spcBef>
              <a:buFont typeface="Wingdings"/>
              <a:buChar char=""/>
            </a:pPr>
            <a:endParaRPr sz="2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solidFill>
                  <a:srgbClr val="FFC000"/>
                </a:solidFill>
                <a:latin typeface="Cambria"/>
                <a:cs typeface="Cambria"/>
              </a:rPr>
              <a:t>For</a:t>
            </a:r>
            <a:r>
              <a:rPr sz="2800" spc="-1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FC000"/>
                </a:solidFill>
                <a:latin typeface="Cambria"/>
                <a:cs typeface="Cambria"/>
              </a:rPr>
              <a:t>example:</a:t>
            </a:r>
            <a:endParaRPr sz="28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927100" algn="l"/>
              </a:tabLst>
            </a:pP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Photo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manipulation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in</a:t>
            </a:r>
            <a:r>
              <a:rPr sz="24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android.</a:t>
            </a:r>
            <a:endParaRPr sz="24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927100" algn="l"/>
              </a:tabLst>
            </a:pP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Write</a:t>
            </a:r>
            <a:r>
              <a:rPr sz="24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1F1F1"/>
                </a:solidFill>
                <a:latin typeface="Cambria"/>
                <a:cs typeface="Cambria"/>
              </a:rPr>
              <a:t>code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scaling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animating</a:t>
            </a:r>
            <a:r>
              <a:rPr sz="24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for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every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time</a:t>
            </a:r>
            <a:r>
              <a:rPr sz="24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F1F1F1"/>
                </a:solidFill>
                <a:latin typeface="Wingdings"/>
                <a:cs typeface="Wingdings"/>
              </a:rPr>
              <a:t></a:t>
            </a:r>
            <a:endParaRPr sz="2400">
              <a:latin typeface="Wingdings"/>
              <a:cs typeface="Wingdings"/>
            </a:endParaRPr>
          </a:p>
          <a:p>
            <a:pPr marL="1765300">
              <a:lnSpc>
                <a:spcPct val="100000"/>
              </a:lnSpc>
              <a:spcBef>
                <a:spcPts val="509"/>
              </a:spcBef>
            </a:pPr>
            <a:r>
              <a:rPr sz="2000" b="1" spc="155" dirty="0">
                <a:solidFill>
                  <a:srgbClr val="F4B083"/>
                </a:solidFill>
                <a:latin typeface="Cambria"/>
                <a:cs typeface="Cambria"/>
              </a:rPr>
              <a:t>“Picasso”</a:t>
            </a:r>
            <a:r>
              <a:rPr sz="2000" b="1" spc="-15" dirty="0">
                <a:solidFill>
                  <a:srgbClr val="F4B08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7E7E7E"/>
                </a:solidFill>
                <a:latin typeface="Cambria"/>
                <a:cs typeface="Cambria"/>
              </a:rPr>
              <a:t>photo</a:t>
            </a:r>
            <a:r>
              <a:rPr sz="2000" spc="155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7E7E7E"/>
                </a:solidFill>
                <a:latin typeface="Cambria"/>
                <a:cs typeface="Cambria"/>
              </a:rPr>
              <a:t>manipulating</a:t>
            </a:r>
            <a:r>
              <a:rPr sz="2000" spc="114" dirty="0">
                <a:solidFill>
                  <a:srgbClr val="7E7E7E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7E7E7E"/>
                </a:solidFill>
                <a:latin typeface="Cambria"/>
                <a:cs typeface="Cambria"/>
              </a:rPr>
              <a:t>library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4584"/>
            <a:ext cx="9357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7415" algn="l"/>
              </a:tabLst>
            </a:pPr>
            <a:r>
              <a:rPr spc="-660" dirty="0"/>
              <a:t>API</a:t>
            </a:r>
            <a:r>
              <a:rPr dirty="0"/>
              <a:t>	</a:t>
            </a:r>
            <a:r>
              <a:rPr b="1" spc="60" dirty="0">
                <a:latin typeface="Trebuchet MS"/>
                <a:cs typeface="Trebuchet MS"/>
              </a:rPr>
              <a:t>(</a:t>
            </a:r>
            <a:r>
              <a:rPr sz="3600" b="1" spc="60" dirty="0">
                <a:solidFill>
                  <a:srgbClr val="92D050"/>
                </a:solidFill>
                <a:latin typeface="Cambria"/>
                <a:cs typeface="Cambria"/>
              </a:rPr>
              <a:t>Application</a:t>
            </a:r>
            <a:r>
              <a:rPr sz="3600" b="1" spc="114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165" dirty="0">
                <a:solidFill>
                  <a:srgbClr val="92D050"/>
                </a:solidFill>
                <a:latin typeface="Cambria"/>
                <a:cs typeface="Cambria"/>
              </a:rPr>
              <a:t>Programming</a:t>
            </a:r>
            <a:r>
              <a:rPr sz="3600" b="1" spc="13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60" dirty="0">
                <a:solidFill>
                  <a:srgbClr val="92D050"/>
                </a:solidFill>
                <a:latin typeface="Cambria"/>
                <a:cs typeface="Cambria"/>
              </a:rPr>
              <a:t>Interface</a:t>
            </a:r>
            <a:r>
              <a:rPr b="1" spc="60" dirty="0">
                <a:solidFill>
                  <a:srgbClr val="F1F1F1"/>
                </a:solidFill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590293"/>
            <a:ext cx="10153015" cy="407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65735" indent="-457834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b="1" spc="165" dirty="0">
                <a:solidFill>
                  <a:srgbClr val="FFC000"/>
                </a:solidFill>
                <a:latin typeface="Cambria"/>
                <a:cs typeface="Cambria"/>
              </a:rPr>
              <a:t>API</a:t>
            </a:r>
            <a:r>
              <a:rPr sz="2800" b="1" spc="11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software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intermediary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allows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two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applications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talk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each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F1F1F1"/>
                </a:solidFill>
                <a:latin typeface="Cambria"/>
                <a:cs typeface="Cambria"/>
              </a:rPr>
              <a:t>other</a:t>
            </a:r>
            <a:endParaRPr sz="2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Connectivity</a:t>
            </a:r>
            <a:r>
              <a:rPr sz="2800" spc="6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with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server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Cambria"/>
                <a:cs typeface="Cambria"/>
              </a:rPr>
              <a:t>hardware</a:t>
            </a:r>
            <a:endParaRPr sz="28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solidFill>
                  <a:srgbClr val="FFC000"/>
                </a:solidFill>
                <a:latin typeface="Cambria"/>
                <a:cs typeface="Cambria"/>
              </a:rPr>
              <a:t>For</a:t>
            </a:r>
            <a:r>
              <a:rPr sz="2800" spc="-1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FFC000"/>
                </a:solidFill>
                <a:latin typeface="Cambria"/>
                <a:cs typeface="Cambria"/>
              </a:rPr>
              <a:t>Example:</a:t>
            </a:r>
            <a:endParaRPr sz="28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927100" algn="l"/>
              </a:tabLst>
            </a:pPr>
            <a:r>
              <a:rPr sz="2400" b="1" dirty="0">
                <a:solidFill>
                  <a:srgbClr val="92D050"/>
                </a:solidFill>
                <a:latin typeface="Cambria"/>
                <a:cs typeface="Cambria"/>
              </a:rPr>
              <a:t>Waiter</a:t>
            </a:r>
            <a:r>
              <a:rPr sz="2400" b="1" spc="4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65" dirty="0">
                <a:solidFill>
                  <a:srgbClr val="92D050"/>
                </a:solidFill>
                <a:latin typeface="Cambria"/>
                <a:cs typeface="Cambria"/>
              </a:rPr>
              <a:t>in </a:t>
            </a:r>
            <a:r>
              <a:rPr sz="2400" b="1" spc="100" dirty="0">
                <a:solidFill>
                  <a:srgbClr val="92D050"/>
                </a:solidFill>
                <a:latin typeface="Cambria"/>
                <a:cs typeface="Cambria"/>
              </a:rPr>
              <a:t>a</a:t>
            </a:r>
            <a:r>
              <a:rPr sz="2400" b="1" spc="7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92D050"/>
                </a:solidFill>
                <a:latin typeface="Cambria"/>
                <a:cs typeface="Cambria"/>
              </a:rPr>
              <a:t>hotel</a:t>
            </a:r>
            <a:endParaRPr sz="2400">
              <a:latin typeface="Cambria"/>
              <a:cs typeface="Cambria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927100" algn="l"/>
              </a:tabLst>
            </a:pP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Each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time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you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use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app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like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92D050"/>
                </a:solidFill>
                <a:latin typeface="Cambria"/>
                <a:cs typeface="Cambria"/>
              </a:rPr>
              <a:t>Facebook,</a:t>
            </a:r>
            <a:r>
              <a:rPr sz="2400" spc="-10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send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92D050"/>
                </a:solidFill>
                <a:latin typeface="Cambria"/>
                <a:cs typeface="Cambria"/>
              </a:rPr>
              <a:t>instant</a:t>
            </a:r>
            <a:r>
              <a:rPr sz="2400" spc="114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92D050"/>
                </a:solidFill>
                <a:latin typeface="Cambria"/>
                <a:cs typeface="Cambria"/>
              </a:rPr>
              <a:t>message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,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or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92D050"/>
                </a:solidFill>
                <a:latin typeface="Cambria"/>
                <a:cs typeface="Cambria"/>
              </a:rPr>
              <a:t>check</a:t>
            </a:r>
            <a:r>
              <a:rPr sz="2400" spc="12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92D050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92D050"/>
                </a:solidFill>
                <a:latin typeface="Cambria"/>
                <a:cs typeface="Cambria"/>
              </a:rPr>
              <a:t>weather</a:t>
            </a:r>
            <a:r>
              <a:rPr sz="2400" spc="13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on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your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phone,</a:t>
            </a:r>
            <a:r>
              <a:rPr sz="2400" spc="-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you’re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using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API.</a:t>
            </a:r>
            <a:endParaRPr sz="24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927100" algn="l"/>
              </a:tabLst>
            </a:pPr>
            <a:r>
              <a:rPr sz="2400" spc="105" dirty="0">
                <a:solidFill>
                  <a:srgbClr val="92D050"/>
                </a:solidFill>
                <a:latin typeface="Cambria"/>
                <a:cs typeface="Cambria"/>
              </a:rPr>
              <a:t>Use</a:t>
            </a:r>
            <a:r>
              <a:rPr sz="2400" spc="9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92D050"/>
                </a:solidFill>
                <a:latin typeface="Cambria"/>
                <a:cs typeface="Cambria"/>
              </a:rPr>
              <a:t>Google</a:t>
            </a:r>
            <a:r>
              <a:rPr sz="2400" spc="7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92D050"/>
                </a:solidFill>
                <a:latin typeface="Cambria"/>
                <a:cs typeface="Cambria"/>
              </a:rPr>
              <a:t>map</a:t>
            </a:r>
            <a:endParaRPr sz="2400">
              <a:latin typeface="Cambria"/>
              <a:cs typeface="Cambria"/>
            </a:endParaRPr>
          </a:p>
          <a:p>
            <a:pPr marL="927100" lvl="1" indent="-457200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927100" algn="l"/>
              </a:tabLst>
            </a:pPr>
            <a:r>
              <a:rPr sz="2400" spc="55" dirty="0">
                <a:solidFill>
                  <a:srgbClr val="92D050"/>
                </a:solidFill>
                <a:latin typeface="Cambria"/>
                <a:cs typeface="Cambria"/>
              </a:rPr>
              <a:t>Book</a:t>
            </a:r>
            <a:r>
              <a:rPr sz="2400" spc="6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92D050"/>
                </a:solidFill>
                <a:latin typeface="Cambria"/>
                <a:cs typeface="Cambria"/>
              </a:rPr>
              <a:t>different</a:t>
            </a:r>
            <a:r>
              <a:rPr sz="2400" spc="9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92D050"/>
                </a:solidFill>
                <a:latin typeface="Cambria"/>
                <a:cs typeface="Cambria"/>
              </a:rPr>
              <a:t>flights</a:t>
            </a:r>
            <a:r>
              <a:rPr sz="2400" spc="12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from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1F1F1"/>
                </a:solidFill>
                <a:latin typeface="Cambria"/>
                <a:cs typeface="Cambria"/>
              </a:rPr>
              <a:t>different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mbria"/>
                <a:cs typeface="Cambria"/>
              </a:rPr>
              <a:t>sites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4584"/>
            <a:ext cx="7219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1235" algn="l"/>
              </a:tabLst>
            </a:pPr>
            <a:r>
              <a:rPr spc="-860" dirty="0"/>
              <a:t>SDK</a:t>
            </a:r>
            <a:r>
              <a:rPr dirty="0"/>
              <a:t>	</a:t>
            </a:r>
            <a:r>
              <a:rPr b="1" dirty="0">
                <a:latin typeface="Trebuchet MS"/>
                <a:cs typeface="Trebuchet MS"/>
              </a:rPr>
              <a:t>(</a:t>
            </a:r>
            <a:r>
              <a:rPr sz="3600" b="1" dirty="0">
                <a:solidFill>
                  <a:srgbClr val="92D050"/>
                </a:solidFill>
                <a:latin typeface="Cambria"/>
                <a:cs typeface="Cambria"/>
              </a:rPr>
              <a:t>Software</a:t>
            </a:r>
            <a:r>
              <a:rPr sz="3600" b="1" spc="5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130" dirty="0">
                <a:solidFill>
                  <a:srgbClr val="92D050"/>
                </a:solidFill>
                <a:latin typeface="Cambria"/>
                <a:cs typeface="Cambria"/>
              </a:rPr>
              <a:t>Development</a:t>
            </a:r>
            <a:r>
              <a:rPr sz="3600" b="1" spc="3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3600" b="1" spc="-20" dirty="0">
                <a:solidFill>
                  <a:srgbClr val="92D050"/>
                </a:solidFill>
                <a:latin typeface="Cambria"/>
                <a:cs typeface="Cambria"/>
              </a:rPr>
              <a:t>Kit</a:t>
            </a:r>
            <a:r>
              <a:rPr b="1" spc="-20" dirty="0">
                <a:solidFill>
                  <a:srgbClr val="F1F1F1"/>
                </a:solidFill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9170" y="1590293"/>
            <a:ext cx="10452100" cy="357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SzPct val="85714"/>
              <a:buFont typeface="Wingdings"/>
              <a:buChar char=""/>
              <a:tabLst>
                <a:tab pos="469900" algn="l"/>
              </a:tabLst>
            </a:pPr>
            <a:r>
              <a:rPr sz="2800" spc="80" dirty="0">
                <a:solidFill>
                  <a:srgbClr val="FFC000"/>
                </a:solidFill>
                <a:latin typeface="Cambria"/>
                <a:cs typeface="Cambria"/>
              </a:rPr>
              <a:t>SDK</a:t>
            </a:r>
            <a:r>
              <a:rPr sz="2800" spc="13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or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b="1" i="1" spc="-25" dirty="0">
                <a:solidFill>
                  <a:srgbClr val="FFC000"/>
                </a:solidFill>
                <a:latin typeface="Trebuchet MS"/>
                <a:cs typeface="Trebuchet MS"/>
              </a:rPr>
              <a:t>devkit</a:t>
            </a:r>
            <a:r>
              <a:rPr sz="2800" spc="-25" dirty="0">
                <a:solidFill>
                  <a:srgbClr val="F1F1F1"/>
                </a:solidFill>
                <a:latin typeface="Cambria"/>
                <a:cs typeface="Cambria"/>
              </a:rPr>
              <a:t>,</a:t>
            </a:r>
            <a:r>
              <a:rPr sz="2800" spc="-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providing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set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tools,</a:t>
            </a:r>
            <a:r>
              <a:rPr sz="2800" spc="-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libraries,</a:t>
            </a:r>
            <a:r>
              <a:rPr sz="2800" spc="-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Cambria"/>
                <a:cs typeface="Cambria"/>
              </a:rPr>
              <a:t>relevant 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documentation,</a:t>
            </a:r>
            <a:r>
              <a:rPr sz="2800" spc="-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F1F1F1"/>
                </a:solidFill>
                <a:latin typeface="Cambria"/>
                <a:cs typeface="Cambria"/>
              </a:rPr>
              <a:t>code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samples,</a:t>
            </a:r>
            <a:r>
              <a:rPr sz="2800" spc="-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processes,</a:t>
            </a:r>
            <a:r>
              <a:rPr sz="2800" spc="-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1F1F1"/>
                </a:solidFill>
                <a:latin typeface="Cambria"/>
                <a:cs typeface="Cambria"/>
              </a:rPr>
              <a:t>or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guides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20" dirty="0">
                <a:solidFill>
                  <a:srgbClr val="F1F1F1"/>
                </a:solidFill>
                <a:latin typeface="Cambria"/>
                <a:cs typeface="Cambria"/>
              </a:rPr>
              <a:t>that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allow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developers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create</a:t>
            </a:r>
            <a:r>
              <a:rPr sz="28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software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applications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on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specific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platform.</a:t>
            </a:r>
            <a:endParaRPr sz="28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1000"/>
              </a:spcBef>
              <a:buSzPct val="85714"/>
              <a:buFont typeface="Wingdings"/>
              <a:buChar char=""/>
              <a:tabLst>
                <a:tab pos="469265" algn="l"/>
              </a:tabLst>
            </a:pPr>
            <a:r>
              <a:rPr sz="2800" dirty="0">
                <a:solidFill>
                  <a:srgbClr val="FFC000"/>
                </a:solidFill>
                <a:latin typeface="Cambria"/>
                <a:cs typeface="Cambria"/>
              </a:rPr>
              <a:t>For</a:t>
            </a:r>
            <a:r>
              <a:rPr sz="2800" spc="-1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FC000"/>
                </a:solidFill>
                <a:latin typeface="Cambria"/>
                <a:cs typeface="Cambria"/>
              </a:rPr>
              <a:t>Example:</a:t>
            </a:r>
            <a:endParaRPr sz="2800">
              <a:latin typeface="Cambria"/>
              <a:cs typeface="Cambria"/>
            </a:endParaRPr>
          </a:p>
          <a:p>
            <a:pPr marL="926465" lvl="1" indent="-456565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926465" algn="l"/>
              </a:tabLst>
            </a:pP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Build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house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without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mbria"/>
                <a:cs typeface="Cambria"/>
              </a:rPr>
              <a:t>tools</a:t>
            </a:r>
            <a:endParaRPr sz="2400">
              <a:latin typeface="Cambria"/>
              <a:cs typeface="Cambria"/>
            </a:endParaRPr>
          </a:p>
          <a:p>
            <a:pPr marL="926465" lvl="1" indent="-456565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926465" algn="l"/>
              </a:tabLst>
            </a:pP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For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eat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1F1F1"/>
                </a:solidFill>
                <a:latin typeface="Cambria"/>
                <a:cs typeface="Cambria"/>
              </a:rPr>
              <a:t>bread…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F1F1F1"/>
                </a:solidFill>
                <a:latin typeface="Cambria"/>
                <a:cs typeface="Cambria"/>
              </a:rPr>
              <a:t>seed…grow…harvest…eat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F1F1F1"/>
                </a:solidFill>
                <a:latin typeface="Wingdings"/>
                <a:cs typeface="Wingdings"/>
              </a:rPr>
              <a:t></a:t>
            </a:r>
            <a:endParaRPr sz="2400">
              <a:latin typeface="Wingdings"/>
              <a:cs typeface="Wingdings"/>
            </a:endParaRPr>
          </a:p>
          <a:p>
            <a:pPr marL="926465" lvl="1" indent="-456565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926465" algn="l"/>
              </a:tabLst>
            </a:pP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Write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your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own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50" dirty="0">
                <a:solidFill>
                  <a:srgbClr val="F1F1F1"/>
                </a:solidFill>
                <a:latin typeface="Cambria"/>
                <a:cs typeface="Cambria"/>
              </a:rPr>
              <a:t>code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from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scratch</a:t>
            </a:r>
            <a:r>
              <a:rPr sz="24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F1F1F1"/>
                </a:solidFill>
                <a:latin typeface="Wingdings"/>
                <a:cs typeface="Wingdings"/>
              </a:rPr>
              <a:t></a:t>
            </a:r>
            <a:endParaRPr sz="2400">
              <a:latin typeface="Wingdings"/>
              <a:cs typeface="Wingding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7656" y="2668523"/>
            <a:ext cx="2624328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7710" algn="l"/>
              </a:tabLst>
            </a:pPr>
            <a:r>
              <a:rPr spc="-925" dirty="0"/>
              <a:t>ANDROID</a:t>
            </a:r>
            <a:r>
              <a:rPr dirty="0"/>
              <a:t>	</a:t>
            </a:r>
            <a:r>
              <a:rPr spc="-965" dirty="0"/>
              <a:t>OLDER</a:t>
            </a:r>
            <a:r>
              <a:rPr spc="85" dirty="0"/>
              <a:t> </a:t>
            </a:r>
            <a:r>
              <a:rPr spc="-760" dirty="0"/>
              <a:t>VERSIONS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249680"/>
            <a:ext cx="10888980" cy="452018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358011"/>
          <a:ext cx="10514328" cy="428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3091180"/>
                <a:gridCol w="2002789"/>
                <a:gridCol w="2612390"/>
                <a:gridCol w="2151379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Version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Released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API</a:t>
                      </a:r>
                      <a:r>
                        <a:rPr sz="2400" b="1" spc="6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level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6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Alpha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1.0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Sep</a:t>
                      </a:r>
                      <a:r>
                        <a:rPr sz="2000" b="1" spc="13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23,</a:t>
                      </a:r>
                      <a:r>
                        <a:rPr sz="2000" b="1" spc="13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2008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3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Beta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1.1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Feb</a:t>
                      </a:r>
                      <a:r>
                        <a:rPr sz="2000" b="1" spc="13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09,</a:t>
                      </a:r>
                      <a:r>
                        <a:rPr sz="2000" b="1" spc="14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2009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14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Cupcake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1.5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Apr</a:t>
                      </a:r>
                      <a:r>
                        <a:rPr sz="2000" b="1" spc="1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27,</a:t>
                      </a:r>
                      <a:r>
                        <a:rPr sz="2000" b="1" spc="13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2009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Donut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1.6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Sep</a:t>
                      </a:r>
                      <a:r>
                        <a:rPr sz="2000" b="1" spc="13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15,</a:t>
                      </a:r>
                      <a:r>
                        <a:rPr sz="2000" b="1" spc="13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2009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8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Éclair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2.0</a:t>
                      </a:r>
                      <a:r>
                        <a:rPr sz="2000" b="1" spc="7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2.1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14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Oct</a:t>
                      </a:r>
                      <a:r>
                        <a:rPr sz="2000" b="1" spc="8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26,</a:t>
                      </a:r>
                      <a:r>
                        <a:rPr sz="2000" b="1" spc="9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2009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5 –</a:t>
                      </a:r>
                      <a:r>
                        <a:rPr sz="2000" b="1" spc="1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1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Froyo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2.2</a:t>
                      </a:r>
                      <a:r>
                        <a:rPr sz="2000" b="1" spc="7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2.2.3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6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May</a:t>
                      </a:r>
                      <a:r>
                        <a:rPr sz="2000" b="1" spc="9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20,</a:t>
                      </a:r>
                      <a:r>
                        <a:rPr sz="2000" b="1" spc="7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2010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7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Gingerbread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2.3</a:t>
                      </a:r>
                      <a:r>
                        <a:rPr sz="2000" b="1" spc="7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2.3.7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14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Dec</a:t>
                      </a:r>
                      <a:r>
                        <a:rPr sz="2000" b="1" spc="10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06,</a:t>
                      </a:r>
                      <a:r>
                        <a:rPr sz="2000" b="1" spc="8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2010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9 –</a:t>
                      </a:r>
                      <a:r>
                        <a:rPr sz="2000" b="1" spc="1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6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Honeycomb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3.0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10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3.2.6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Feb</a:t>
                      </a:r>
                      <a:r>
                        <a:rPr sz="2000" b="1" spc="13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22,</a:t>
                      </a:r>
                      <a:r>
                        <a:rPr sz="2000" b="1" spc="15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2011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11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-1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50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10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Ice-</a:t>
                      </a:r>
                      <a:r>
                        <a:rPr sz="2000" b="1" spc="10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cream</a:t>
                      </a:r>
                      <a:r>
                        <a:rPr sz="2000" b="1" spc="4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4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Sandwich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4.0</a:t>
                      </a: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4.0.4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14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Oct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18,</a:t>
                      </a:r>
                      <a:r>
                        <a:rPr sz="2000" b="1" spc="9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2011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14</a:t>
                      </a:r>
                      <a:r>
                        <a:rPr sz="2000" b="1" spc="-1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2000" b="1" spc="-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15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7710" algn="l"/>
              </a:tabLst>
            </a:pPr>
            <a:r>
              <a:rPr spc="-925" dirty="0"/>
              <a:t>ANDROID</a:t>
            </a:r>
            <a:r>
              <a:rPr dirty="0"/>
              <a:t>	</a:t>
            </a:r>
            <a:r>
              <a:rPr spc="-965" dirty="0"/>
              <a:t>OLDER</a:t>
            </a:r>
            <a:r>
              <a:rPr spc="85" dirty="0"/>
              <a:t> </a:t>
            </a:r>
            <a:r>
              <a:rPr spc="-760" dirty="0"/>
              <a:t>VERSIONS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1249680"/>
            <a:ext cx="10888980" cy="452018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358011"/>
          <a:ext cx="10514328" cy="428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6590"/>
                <a:gridCol w="3091180"/>
                <a:gridCol w="2002789"/>
                <a:gridCol w="2612390"/>
                <a:gridCol w="2151379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No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Version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Released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1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API</a:t>
                      </a:r>
                      <a:r>
                        <a:rPr sz="2400" b="1" spc="6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level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Jelly</a:t>
                      </a: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4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Bean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4.1</a:t>
                      </a: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4.3.1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Jul</a:t>
                      </a:r>
                      <a:r>
                        <a:rPr sz="2000" b="1" spc="9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09,</a:t>
                      </a:r>
                      <a:r>
                        <a:rPr sz="2000" b="1" spc="9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2012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16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-1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7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Kit</a:t>
                      </a: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5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Kat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4.4</a:t>
                      </a: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4.4.4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4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Oct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31,</a:t>
                      </a:r>
                      <a:r>
                        <a:rPr sz="2000" b="1" spc="9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2013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19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-1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5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Lollipop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5.0</a:t>
                      </a:r>
                      <a:r>
                        <a:rPr sz="2000" b="1" spc="7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5.1.1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8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Nov</a:t>
                      </a:r>
                      <a:r>
                        <a:rPr sz="2000" b="1" spc="9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12,</a:t>
                      </a:r>
                      <a:r>
                        <a:rPr sz="2000" b="1" spc="8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2014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21 </a:t>
                      </a:r>
                      <a:r>
                        <a:rPr sz="2000" b="1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-1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1F3863"/>
                          </a:solidFill>
                          <a:latin typeface="Cambria"/>
                          <a:cs typeface="Cambria"/>
                        </a:rPr>
                        <a:t>22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8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Marshmallow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6.0</a:t>
                      </a:r>
                      <a:r>
                        <a:rPr sz="2000" b="1" spc="7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6.0.1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4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Oct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05,</a:t>
                      </a:r>
                      <a:r>
                        <a:rPr sz="2000" b="1" spc="9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2015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23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14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7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Nougat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7.0</a:t>
                      </a:r>
                      <a:r>
                        <a:rPr sz="2000" b="1" spc="7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7.1.2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114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Aug</a:t>
                      </a:r>
                      <a:r>
                        <a:rPr sz="2000" b="1" spc="9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22,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2016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24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-1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25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15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6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Oreo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8.0</a:t>
                      </a:r>
                      <a:r>
                        <a:rPr sz="2000" b="1" spc="7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8.1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114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Aug</a:t>
                      </a:r>
                      <a:r>
                        <a:rPr sz="2000" b="1" spc="9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21,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2017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26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–</a:t>
                      </a:r>
                      <a:r>
                        <a:rPr sz="2000" b="1" spc="-1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27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16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6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Pie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9.0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114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Aug</a:t>
                      </a:r>
                      <a:r>
                        <a:rPr sz="2000" b="1" spc="9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06,</a:t>
                      </a:r>
                      <a:r>
                        <a:rPr sz="2000" b="1" spc="8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2018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5" dirty="0">
                          <a:solidFill>
                            <a:srgbClr val="385622"/>
                          </a:solidFill>
                          <a:latin typeface="Cambria"/>
                          <a:cs typeface="Cambria"/>
                        </a:rPr>
                        <a:t>28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5" dirty="0">
                          <a:solidFill>
                            <a:srgbClr val="404040"/>
                          </a:solidFill>
                          <a:latin typeface="Cambria"/>
                          <a:cs typeface="Cambria"/>
                        </a:rPr>
                        <a:t>17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Android</a:t>
                      </a:r>
                      <a:r>
                        <a:rPr sz="2000" b="1" spc="35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19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X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9.0-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7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Sep,</a:t>
                      </a:r>
                      <a:r>
                        <a:rPr sz="2000" b="1" spc="6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2019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spc="-25" dirty="0">
                          <a:solidFill>
                            <a:srgbClr val="843B0C"/>
                          </a:solidFill>
                          <a:latin typeface="Cambria"/>
                          <a:cs typeface="Cambria"/>
                        </a:rPr>
                        <a:t>28-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059"/>
            <a:ext cx="7373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7710" algn="l"/>
              </a:tabLst>
            </a:pPr>
            <a:r>
              <a:rPr spc="-925" dirty="0"/>
              <a:t>ANDROID</a:t>
            </a:r>
            <a:r>
              <a:rPr dirty="0"/>
              <a:t>	</a:t>
            </a:r>
            <a:r>
              <a:rPr spc="-894" dirty="0"/>
              <a:t>PLATFORM</a:t>
            </a:r>
            <a:r>
              <a:rPr spc="470" dirty="0"/>
              <a:t> </a:t>
            </a:r>
            <a:r>
              <a:rPr spc="-82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1633"/>
            <a:ext cx="4070985" cy="30905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Linux</a:t>
            </a:r>
            <a:r>
              <a:rPr sz="2800" spc="2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Kernel</a:t>
            </a:r>
            <a:endParaRPr sz="2800">
              <a:latin typeface="Cambria"/>
              <a:cs typeface="Cambria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40" dirty="0">
                <a:solidFill>
                  <a:srgbClr val="F1F1F1"/>
                </a:solidFill>
                <a:latin typeface="Cambria"/>
                <a:cs typeface="Cambria"/>
              </a:rPr>
              <a:t>HAL</a:t>
            </a:r>
            <a:endParaRPr sz="28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solidFill>
                  <a:srgbClr val="F1F1F1"/>
                </a:solidFill>
                <a:latin typeface="Cambria"/>
                <a:cs typeface="Cambria"/>
              </a:rPr>
              <a:t>ART</a:t>
            </a:r>
            <a:endParaRPr sz="28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Libraries</a:t>
            </a:r>
            <a:endParaRPr sz="28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Application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Cambria"/>
                <a:cs typeface="Cambria"/>
              </a:rPr>
              <a:t>Framework</a:t>
            </a:r>
            <a:endParaRPr sz="28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System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Applications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364" y="957072"/>
            <a:ext cx="6245351" cy="54223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3059"/>
            <a:ext cx="9368790" cy="500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  <a:tab pos="2138680" algn="l"/>
              </a:tabLst>
            </a:pPr>
            <a:r>
              <a:rPr sz="4800" spc="-730" dirty="0">
                <a:solidFill>
                  <a:srgbClr val="FFC000"/>
                </a:solidFill>
                <a:latin typeface="Cambria"/>
                <a:cs typeface="Cambria"/>
              </a:rPr>
              <a:t>LINUX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880" dirty="0">
                <a:solidFill>
                  <a:srgbClr val="FFC000"/>
                </a:solidFill>
                <a:latin typeface="Cambria"/>
                <a:cs typeface="Cambria"/>
              </a:rPr>
              <a:t>KERNEL</a:t>
            </a:r>
            <a:endParaRPr sz="4800">
              <a:latin typeface="Cambria"/>
              <a:cs typeface="Cambria"/>
            </a:endParaRPr>
          </a:p>
          <a:p>
            <a:pPr marL="360045" indent="-347345">
              <a:lnSpc>
                <a:spcPct val="100000"/>
              </a:lnSpc>
              <a:spcBef>
                <a:spcPts val="3640"/>
              </a:spcBef>
              <a:buFont typeface="Wingdings"/>
              <a:buChar char=""/>
              <a:tabLst>
                <a:tab pos="360045" algn="l"/>
              </a:tabLst>
            </a:pP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This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layer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800" spc="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92D050"/>
                </a:solidFill>
                <a:latin typeface="Cambria"/>
                <a:cs typeface="Cambria"/>
              </a:rPr>
              <a:t>foundation</a:t>
            </a:r>
            <a:r>
              <a:rPr sz="2800" spc="12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of</a:t>
            </a:r>
            <a:r>
              <a:rPr sz="2800" spc="13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the</a:t>
            </a:r>
            <a:r>
              <a:rPr sz="2800" spc="15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92D050"/>
                </a:solidFill>
                <a:latin typeface="Cambria"/>
                <a:cs typeface="Cambria"/>
              </a:rPr>
              <a:t>Android</a:t>
            </a:r>
            <a:r>
              <a:rPr sz="2800" spc="12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92D050"/>
                </a:solidFill>
                <a:latin typeface="Cambria"/>
                <a:cs typeface="Cambria"/>
              </a:rPr>
              <a:t>Platform</a:t>
            </a:r>
            <a:r>
              <a:rPr sz="2800" spc="50" dirty="0">
                <a:solidFill>
                  <a:srgbClr val="F1F1F1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360045" marR="822960" indent="-347980">
              <a:lnSpc>
                <a:spcPts val="3020"/>
              </a:lnSpc>
              <a:spcBef>
                <a:spcPts val="1045"/>
              </a:spcBef>
              <a:buFont typeface="Wingdings"/>
              <a:buChar char=""/>
              <a:tabLst>
                <a:tab pos="360045" algn="l"/>
              </a:tabLst>
            </a:pP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Contains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all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low</a:t>
            </a:r>
            <a:r>
              <a:rPr sz="2800" spc="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92D050"/>
                </a:solidFill>
                <a:latin typeface="Cambria"/>
                <a:cs typeface="Cambria"/>
              </a:rPr>
              <a:t>level </a:t>
            </a:r>
            <a:r>
              <a:rPr sz="2800" spc="75" dirty="0">
                <a:solidFill>
                  <a:srgbClr val="92D050"/>
                </a:solidFill>
                <a:latin typeface="Cambria"/>
                <a:cs typeface="Cambria"/>
              </a:rPr>
              <a:t>drivers</a:t>
            </a:r>
            <a:r>
              <a:rPr sz="2800" spc="114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for</a:t>
            </a:r>
            <a:r>
              <a:rPr sz="2800" spc="10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92D050"/>
                </a:solidFill>
                <a:latin typeface="Cambria"/>
                <a:cs typeface="Cambria"/>
              </a:rPr>
              <a:t>various</a:t>
            </a:r>
            <a:r>
              <a:rPr sz="2800" spc="114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92D050"/>
                </a:solidFill>
                <a:latin typeface="Cambria"/>
                <a:cs typeface="Cambria"/>
              </a:rPr>
              <a:t>hardware 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components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support.</a:t>
            </a:r>
            <a:endParaRPr sz="2800">
              <a:latin typeface="Cambria"/>
              <a:cs typeface="Cambria"/>
            </a:endParaRPr>
          </a:p>
          <a:p>
            <a:pPr marL="360045" marR="5080" indent="-347980">
              <a:lnSpc>
                <a:spcPts val="3020"/>
              </a:lnSpc>
              <a:spcBef>
                <a:spcPts val="1005"/>
              </a:spcBef>
              <a:buFont typeface="Wingdings"/>
              <a:buChar char=""/>
              <a:tabLst>
                <a:tab pos="360045" algn="l"/>
              </a:tabLst>
            </a:pPr>
            <a:r>
              <a:rPr sz="2800" spc="90" dirty="0">
                <a:solidFill>
                  <a:srgbClr val="92D050"/>
                </a:solidFill>
                <a:latin typeface="Cambria"/>
                <a:cs typeface="Cambria"/>
              </a:rPr>
              <a:t>Android</a:t>
            </a:r>
            <a:r>
              <a:rPr sz="2800" spc="12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Runtime</a:t>
            </a:r>
            <a:r>
              <a:rPr sz="2800" spc="16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92D050"/>
                </a:solidFill>
                <a:latin typeface="Cambria"/>
                <a:cs typeface="Cambria"/>
              </a:rPr>
              <a:t>relies</a:t>
            </a:r>
            <a:r>
              <a:rPr sz="2800" spc="14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92D050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Linux</a:t>
            </a:r>
            <a:r>
              <a:rPr sz="2800" spc="15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92D050"/>
                </a:solidFill>
                <a:latin typeface="Cambria"/>
                <a:cs typeface="Cambria"/>
              </a:rPr>
              <a:t>Kernel</a:t>
            </a:r>
            <a:r>
              <a:rPr sz="2800" spc="15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for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core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system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services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like,</a:t>
            </a:r>
            <a:endParaRPr sz="2800">
              <a:latin typeface="Cambria"/>
              <a:cs typeface="Cambria"/>
            </a:endParaRPr>
          </a:p>
          <a:p>
            <a:pPr marL="751840" lvl="1" indent="-28194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751840" algn="l"/>
              </a:tabLst>
            </a:pP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Memory,</a:t>
            </a:r>
            <a:r>
              <a:rPr sz="2400" spc="-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process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management,</a:t>
            </a:r>
            <a:r>
              <a:rPr sz="2400" spc="-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threading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etc.</a:t>
            </a:r>
            <a:endParaRPr sz="2400">
              <a:latin typeface="Cambria"/>
              <a:cs typeface="Cambria"/>
            </a:endParaRPr>
          </a:p>
          <a:p>
            <a:pPr marL="751840" lvl="1" indent="-28194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51840" algn="l"/>
              </a:tabLst>
            </a:pP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Network</a:t>
            </a:r>
            <a:r>
              <a:rPr sz="2400" spc="3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1F1F1"/>
                </a:solidFill>
                <a:latin typeface="Cambria"/>
                <a:cs typeface="Cambria"/>
              </a:rPr>
              <a:t>stack</a:t>
            </a:r>
            <a:endParaRPr sz="2400">
              <a:latin typeface="Cambria"/>
              <a:cs typeface="Cambria"/>
            </a:endParaRPr>
          </a:p>
          <a:p>
            <a:pPr marL="751840" lvl="1" indent="-28194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51840" algn="l"/>
              </a:tabLst>
            </a:pP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Driver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  <a:p>
            <a:pPr marL="751840" lvl="1" indent="-28194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751840" algn="l"/>
              </a:tabLst>
            </a:pP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Security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more.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3059"/>
            <a:ext cx="9332595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  <a:tab pos="6123305" algn="l"/>
              </a:tabLst>
            </a:pPr>
            <a:r>
              <a:rPr sz="4800" spc="-1010" dirty="0">
                <a:solidFill>
                  <a:srgbClr val="FFC000"/>
                </a:solidFill>
                <a:latin typeface="Cambria"/>
                <a:cs typeface="Cambria"/>
              </a:rPr>
              <a:t>HARDWARE</a:t>
            </a:r>
            <a:r>
              <a:rPr sz="4800" spc="4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4800" spc="-825" dirty="0">
                <a:solidFill>
                  <a:srgbClr val="FFC000"/>
                </a:solidFill>
                <a:latin typeface="Cambria"/>
                <a:cs typeface="Cambria"/>
              </a:rPr>
              <a:t>ABSTRACTION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860" dirty="0">
                <a:solidFill>
                  <a:srgbClr val="FFC000"/>
                </a:solidFill>
                <a:latin typeface="Cambria"/>
                <a:cs typeface="Cambria"/>
              </a:rPr>
              <a:t>LAYER</a:t>
            </a:r>
            <a:endParaRPr sz="4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20"/>
              </a:spcBef>
            </a:pPr>
            <a:endParaRPr sz="4800">
              <a:latin typeface="Cambria"/>
              <a:cs typeface="Cambria"/>
            </a:endParaRPr>
          </a:p>
          <a:p>
            <a:pPr marL="419734" marR="5080" indent="-407670">
              <a:lnSpc>
                <a:spcPts val="3020"/>
              </a:lnSpc>
              <a:buFont typeface="Wingdings"/>
              <a:buChar char=""/>
              <a:tabLst>
                <a:tab pos="419734" algn="l"/>
              </a:tabLst>
            </a:pP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Provides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F1F1F1"/>
                </a:solidFill>
                <a:latin typeface="Cambria"/>
                <a:cs typeface="Cambria"/>
              </a:rPr>
              <a:t>Abstraction</a:t>
            </a:r>
            <a:r>
              <a:rPr sz="2800" spc="1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between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hardware</a:t>
            </a:r>
            <a:r>
              <a:rPr sz="28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rest</a:t>
            </a:r>
            <a:r>
              <a:rPr sz="28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F1F1F1"/>
                </a:solidFill>
                <a:latin typeface="Cambria"/>
                <a:cs typeface="Cambria"/>
              </a:rPr>
              <a:t>the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software</a:t>
            </a:r>
            <a:r>
              <a:rPr sz="2800" spc="2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stack.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3059"/>
            <a:ext cx="10114915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  <a:tab pos="2682875" algn="l"/>
                <a:tab pos="4740275" algn="l"/>
              </a:tabLst>
            </a:pPr>
            <a:r>
              <a:rPr sz="4800" spc="-930" dirty="0">
                <a:solidFill>
                  <a:srgbClr val="FFC000"/>
                </a:solidFill>
                <a:latin typeface="Cambria"/>
                <a:cs typeface="Cambria"/>
              </a:rPr>
              <a:t>ANDROID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869" dirty="0">
                <a:solidFill>
                  <a:srgbClr val="FFC000"/>
                </a:solidFill>
                <a:latin typeface="Cambria"/>
                <a:cs typeface="Cambria"/>
              </a:rPr>
              <a:t>RUNTIME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825" dirty="0">
                <a:solidFill>
                  <a:srgbClr val="FFC000"/>
                </a:solidFill>
                <a:latin typeface="Cambria"/>
                <a:cs typeface="Cambria"/>
              </a:rPr>
              <a:t>(ART)</a:t>
            </a:r>
            <a:endParaRPr sz="4800">
              <a:latin typeface="Cambria"/>
              <a:cs typeface="Cambria"/>
            </a:endParaRPr>
          </a:p>
          <a:p>
            <a:pPr marL="419734" marR="5080" indent="-407670">
              <a:lnSpc>
                <a:spcPct val="90000"/>
              </a:lnSpc>
              <a:spcBef>
                <a:spcPts val="3975"/>
              </a:spcBef>
              <a:buFont typeface="Wingdings"/>
              <a:buChar char=""/>
              <a:tabLst>
                <a:tab pos="419734" algn="l"/>
              </a:tabLst>
            </a:pPr>
            <a:r>
              <a:rPr sz="2800" spc="165" dirty="0">
                <a:solidFill>
                  <a:srgbClr val="F1F1F1"/>
                </a:solidFill>
                <a:latin typeface="Cambria"/>
                <a:cs typeface="Cambria"/>
              </a:rPr>
              <a:t>Designed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run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apps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in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92D050"/>
                </a:solidFill>
                <a:latin typeface="Cambria"/>
                <a:cs typeface="Cambria"/>
              </a:rPr>
              <a:t>constrained</a:t>
            </a:r>
            <a:r>
              <a:rPr sz="2800" spc="9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92D050"/>
                </a:solidFill>
                <a:latin typeface="Cambria"/>
                <a:cs typeface="Cambria"/>
              </a:rPr>
              <a:t>environment</a:t>
            </a:r>
            <a:r>
              <a:rPr sz="2800" spc="8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F1F1F1"/>
                </a:solidFill>
                <a:latin typeface="Cambria"/>
                <a:cs typeface="Cambria"/>
              </a:rPr>
              <a:t>has </a:t>
            </a:r>
            <a:r>
              <a:rPr sz="2800" spc="70" dirty="0">
                <a:solidFill>
                  <a:srgbClr val="92D050"/>
                </a:solidFill>
                <a:latin typeface="Cambria"/>
                <a:cs typeface="Cambria"/>
              </a:rPr>
              <a:t>limited</a:t>
            </a:r>
            <a:r>
              <a:rPr sz="2800" spc="11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92D050"/>
                </a:solidFill>
                <a:latin typeface="Cambria"/>
                <a:cs typeface="Cambria"/>
              </a:rPr>
              <a:t>muscle</a:t>
            </a:r>
            <a:r>
              <a:rPr sz="2800" spc="11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92D050"/>
                </a:solidFill>
                <a:latin typeface="Cambria"/>
                <a:cs typeface="Cambria"/>
              </a:rPr>
              <a:t>power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in</a:t>
            </a:r>
            <a:r>
              <a:rPr sz="28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F1F1F1"/>
                </a:solidFill>
                <a:latin typeface="Cambria"/>
                <a:cs typeface="Cambria"/>
              </a:rPr>
              <a:t>terms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battery,</a:t>
            </a:r>
            <a:r>
              <a:rPr sz="2800" spc="-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F1F1F1"/>
                </a:solidFill>
                <a:latin typeface="Cambria"/>
                <a:cs typeface="Cambria"/>
              </a:rPr>
              <a:t>processing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and </a:t>
            </a:r>
            <a:r>
              <a:rPr sz="2800" spc="85" dirty="0">
                <a:solidFill>
                  <a:srgbClr val="F1F1F1"/>
                </a:solidFill>
                <a:latin typeface="Cambria"/>
                <a:cs typeface="Cambria"/>
              </a:rPr>
              <a:t>memory.</a:t>
            </a:r>
            <a:endParaRPr sz="2800">
              <a:latin typeface="Cambria"/>
              <a:cs typeface="Cambria"/>
            </a:endParaRPr>
          </a:p>
          <a:p>
            <a:pPr marL="419734" marR="593090" indent="-407670">
              <a:lnSpc>
                <a:spcPts val="3020"/>
              </a:lnSpc>
              <a:spcBef>
                <a:spcPts val="1045"/>
              </a:spcBef>
              <a:buFont typeface="Wingdings"/>
              <a:buChar char=""/>
              <a:tabLst>
                <a:tab pos="419734" algn="l"/>
              </a:tabLst>
            </a:pP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Contains</a:t>
            </a:r>
            <a:r>
              <a:rPr sz="28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92D050"/>
                </a:solidFill>
                <a:latin typeface="Cambria"/>
                <a:cs typeface="Cambria"/>
              </a:rPr>
              <a:t>set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of</a:t>
            </a:r>
            <a:r>
              <a:rPr sz="2800" spc="8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core</a:t>
            </a:r>
            <a:r>
              <a:rPr sz="2800" spc="11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92D050"/>
                </a:solidFill>
                <a:latin typeface="Cambria"/>
                <a:cs typeface="Cambria"/>
              </a:rPr>
              <a:t>libraries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1F1F1"/>
                </a:solidFill>
                <a:latin typeface="Cambria"/>
                <a:cs typeface="Cambria"/>
              </a:rPr>
              <a:t>enables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F1F1F1"/>
                </a:solidFill>
                <a:latin typeface="Cambria"/>
                <a:cs typeface="Cambria"/>
              </a:rPr>
              <a:t>developers</a:t>
            </a:r>
            <a:r>
              <a:rPr sz="28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F1F1F1"/>
                </a:solidFill>
                <a:latin typeface="Cambria"/>
                <a:cs typeface="Cambria"/>
              </a:rPr>
              <a:t>to </a:t>
            </a: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write</a:t>
            </a:r>
            <a:r>
              <a:rPr sz="28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92D050"/>
                </a:solidFill>
                <a:latin typeface="Cambria"/>
                <a:cs typeface="Cambria"/>
              </a:rPr>
              <a:t>Android</a:t>
            </a:r>
            <a:r>
              <a:rPr sz="2800" spc="11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92D050"/>
                </a:solidFill>
                <a:latin typeface="Cambria"/>
                <a:cs typeface="Cambria"/>
              </a:rPr>
              <a:t>Apps </a:t>
            </a:r>
            <a:r>
              <a:rPr sz="2800" spc="100" dirty="0">
                <a:solidFill>
                  <a:srgbClr val="92D050"/>
                </a:solidFill>
                <a:latin typeface="Cambria"/>
                <a:cs typeface="Cambria"/>
              </a:rPr>
              <a:t>using</a:t>
            </a:r>
            <a:r>
              <a:rPr sz="2800" spc="15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92D050"/>
                </a:solidFill>
                <a:latin typeface="Cambria"/>
                <a:cs typeface="Cambria"/>
              </a:rPr>
              <a:t>Java</a:t>
            </a:r>
            <a:r>
              <a:rPr sz="2800" spc="16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92D050"/>
                </a:solidFill>
                <a:latin typeface="Cambria"/>
                <a:cs typeface="Cambria"/>
              </a:rPr>
              <a:t>Programming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  <a:p>
            <a:pPr marL="419734" indent="-407034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419734" algn="l"/>
              </a:tabLst>
            </a:pPr>
            <a:r>
              <a:rPr sz="2800" dirty="0">
                <a:solidFill>
                  <a:srgbClr val="F1F1F1"/>
                </a:solidFill>
                <a:latin typeface="Cambria"/>
                <a:cs typeface="Cambria"/>
              </a:rPr>
              <a:t>It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also has</a:t>
            </a:r>
            <a:r>
              <a:rPr sz="28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8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1F1F1"/>
                </a:solidFill>
                <a:latin typeface="Cambria"/>
                <a:cs typeface="Cambria"/>
              </a:rPr>
              <a:t>very</a:t>
            </a:r>
            <a:r>
              <a:rPr sz="28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92D050"/>
                </a:solidFill>
                <a:latin typeface="Cambria"/>
                <a:cs typeface="Cambria"/>
              </a:rPr>
              <a:t>efficient</a:t>
            </a:r>
            <a:r>
              <a:rPr sz="2800" spc="5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92D050"/>
                </a:solidFill>
                <a:latin typeface="Cambria"/>
                <a:cs typeface="Cambria"/>
              </a:rPr>
              <a:t>garbage</a:t>
            </a:r>
            <a:r>
              <a:rPr sz="2800" spc="7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92D050"/>
                </a:solidFill>
                <a:latin typeface="Cambria"/>
                <a:cs typeface="Cambria"/>
              </a:rPr>
              <a:t>collection</a:t>
            </a:r>
            <a:r>
              <a:rPr sz="2800" spc="95" dirty="0">
                <a:solidFill>
                  <a:srgbClr val="F1F1F1"/>
                </a:solidFill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50" y="1358011"/>
            <a:ext cx="10604500" cy="246221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Mobile computing refers to the ability to use computing capabilities without being confined to a single physical location</a:t>
            </a:r>
            <a:r>
              <a:rPr sz="3200" dirty="0" smtClean="0">
                <a:solidFill>
                  <a:schemeClr val="bg1"/>
                </a:solidFill>
              </a:rPr>
              <a:t>.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 smtClean="0">
                <a:solidFill>
                  <a:schemeClr val="bg1"/>
                </a:solidFill>
              </a:rPr>
              <a:t>It </a:t>
            </a:r>
            <a:r>
              <a:rPr sz="3200" dirty="0">
                <a:solidFill>
                  <a:schemeClr val="bg1"/>
                </a:solidFill>
              </a:rPr>
              <a:t>allows users to access data, applications, and services via portable devices like smartphones, tablets, and laptops.</a:t>
            </a:r>
          </a:p>
        </p:txBody>
      </p:sp>
    </p:spTree>
    <p:extLst>
      <p:ext uri="{BB962C8B-B14F-4D97-AF65-F5344CB8AC3E}">
        <p14:creationId xmlns:p14="http://schemas.microsoft.com/office/powerpoint/2010/main" val="3185704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7190"/>
            <a:ext cx="10287635" cy="5874385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2665"/>
              </a:spcBef>
              <a:buFont typeface="Wingdings"/>
              <a:buChar char=""/>
              <a:tabLst>
                <a:tab pos="697865" algn="l"/>
                <a:tab pos="3537585" algn="l"/>
              </a:tabLst>
            </a:pPr>
            <a:r>
              <a:rPr sz="4800" spc="-775" dirty="0">
                <a:solidFill>
                  <a:srgbClr val="FFC000"/>
                </a:solidFill>
                <a:latin typeface="Cambria"/>
                <a:cs typeface="Cambria"/>
              </a:rPr>
              <a:t>APPLICATION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1010" dirty="0">
                <a:solidFill>
                  <a:srgbClr val="FFC000"/>
                </a:solidFill>
                <a:latin typeface="Cambria"/>
                <a:cs typeface="Cambria"/>
              </a:rPr>
              <a:t>FRAMEWORK</a:t>
            </a:r>
            <a:endParaRPr sz="4800">
              <a:latin typeface="Cambria"/>
              <a:cs typeface="Cambria"/>
            </a:endParaRPr>
          </a:p>
          <a:p>
            <a:pPr marL="360045" marR="483870" indent="-347980">
              <a:lnSpc>
                <a:spcPct val="70000"/>
              </a:lnSpc>
              <a:spcBef>
                <a:spcPts val="2330"/>
              </a:spcBef>
              <a:buFont typeface="Wingdings"/>
              <a:buChar char=""/>
              <a:tabLst>
                <a:tab pos="360045" algn="l"/>
              </a:tabLst>
            </a:pP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It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collection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F1F1F1"/>
                </a:solidFill>
                <a:latin typeface="Cambria"/>
                <a:cs typeface="Cambria"/>
              </a:rPr>
              <a:t>APIs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written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in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F1F1F1"/>
                </a:solidFill>
                <a:latin typeface="Cambria"/>
                <a:cs typeface="Cambria"/>
              </a:rPr>
              <a:t>Java,</a:t>
            </a:r>
            <a:r>
              <a:rPr sz="2600" spc="-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which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30" dirty="0">
                <a:solidFill>
                  <a:srgbClr val="F1F1F1"/>
                </a:solidFill>
                <a:latin typeface="Cambria"/>
                <a:cs typeface="Cambria"/>
              </a:rPr>
              <a:t>gives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05" dirty="0">
                <a:solidFill>
                  <a:srgbClr val="F1F1F1"/>
                </a:solidFill>
                <a:latin typeface="Cambria"/>
                <a:cs typeface="Cambria"/>
              </a:rPr>
              <a:t>developers </a:t>
            </a:r>
            <a:r>
              <a:rPr sz="2600" spc="140" dirty="0">
                <a:solidFill>
                  <a:srgbClr val="F1F1F1"/>
                </a:solidFill>
                <a:latin typeface="Cambria"/>
                <a:cs typeface="Cambria"/>
              </a:rPr>
              <a:t>access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4" dirty="0">
                <a:solidFill>
                  <a:srgbClr val="F1F1F1"/>
                </a:solidFill>
                <a:latin typeface="Cambria"/>
                <a:cs typeface="Cambria"/>
              </a:rPr>
              <a:t>complete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F1F1F1"/>
                </a:solidFill>
                <a:latin typeface="Cambria"/>
                <a:cs typeface="Cambria"/>
              </a:rPr>
              <a:t>feature</a:t>
            </a:r>
            <a:r>
              <a:rPr sz="26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F1F1F1"/>
                </a:solidFill>
                <a:latin typeface="Cambria"/>
                <a:cs typeface="Cambria"/>
              </a:rPr>
              <a:t>set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Android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rgbClr val="F1F1F1"/>
                </a:solidFill>
                <a:latin typeface="Cambria"/>
                <a:cs typeface="Cambria"/>
              </a:rPr>
              <a:t>OS.</a:t>
            </a:r>
            <a:endParaRPr sz="2600">
              <a:latin typeface="Cambria"/>
              <a:cs typeface="Cambria"/>
            </a:endParaRPr>
          </a:p>
          <a:p>
            <a:pPr marL="360045" marR="111760" indent="-347980">
              <a:lnSpc>
                <a:spcPct val="70000"/>
              </a:lnSpc>
              <a:spcBef>
                <a:spcPts val="994"/>
              </a:spcBef>
              <a:buFont typeface="Wingdings"/>
              <a:buChar char=""/>
              <a:tabLst>
                <a:tab pos="360045" algn="l"/>
              </a:tabLst>
            </a:pP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Enables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simplify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reuse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core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 components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4" dirty="0">
                <a:solidFill>
                  <a:srgbClr val="F1F1F1"/>
                </a:solidFill>
                <a:latin typeface="Cambria"/>
                <a:cs typeface="Cambria"/>
              </a:rPr>
              <a:t>services, </a:t>
            </a:r>
            <a:r>
              <a:rPr sz="2600" spc="65" dirty="0">
                <a:solidFill>
                  <a:srgbClr val="F1F1F1"/>
                </a:solidFill>
                <a:latin typeface="Cambria"/>
                <a:cs typeface="Cambria"/>
              </a:rPr>
              <a:t>like: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600" b="1" spc="80" dirty="0">
                <a:solidFill>
                  <a:srgbClr val="92D050"/>
                </a:solidFill>
                <a:latin typeface="Cambria"/>
                <a:cs typeface="Cambria"/>
              </a:rPr>
              <a:t>Activity</a:t>
            </a:r>
            <a:r>
              <a:rPr sz="2600" b="1" spc="10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600" b="1" spc="130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600" spc="130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600">
              <a:latin typeface="Cambria"/>
              <a:cs typeface="Cambria"/>
            </a:endParaRPr>
          </a:p>
          <a:p>
            <a:pPr marL="241300" marR="5080" indent="-229235">
              <a:lnSpc>
                <a:spcPct val="7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135" dirty="0">
                <a:solidFill>
                  <a:srgbClr val="F1F1F1"/>
                </a:solidFill>
                <a:latin typeface="Cambria"/>
                <a:cs typeface="Cambria"/>
              </a:rPr>
              <a:t>Manages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 the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4" dirty="0">
                <a:solidFill>
                  <a:srgbClr val="F1F1F1"/>
                </a:solidFill>
                <a:latin typeface="Cambria"/>
                <a:cs typeface="Cambria"/>
              </a:rPr>
              <a:t>Lifecycle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35" dirty="0">
                <a:solidFill>
                  <a:srgbClr val="F1F1F1"/>
                </a:solidFill>
                <a:latin typeface="Cambria"/>
                <a:cs typeface="Cambria"/>
              </a:rPr>
              <a:t>apps</a:t>
            </a:r>
            <a:r>
              <a:rPr sz="2600" spc="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&amp;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80" dirty="0">
                <a:solidFill>
                  <a:srgbClr val="F1F1F1"/>
                </a:solidFill>
                <a:latin typeface="Cambria"/>
                <a:cs typeface="Cambria"/>
              </a:rPr>
              <a:t>provide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common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F1F1F1"/>
                </a:solidFill>
                <a:latin typeface="Cambria"/>
                <a:cs typeface="Cambria"/>
              </a:rPr>
              <a:t>navigation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40" dirty="0">
                <a:solidFill>
                  <a:srgbClr val="F1F1F1"/>
                </a:solidFill>
                <a:latin typeface="Cambria"/>
                <a:cs typeface="Cambria"/>
              </a:rPr>
              <a:t>back 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stack.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spc="50" dirty="0">
                <a:solidFill>
                  <a:srgbClr val="92D050"/>
                </a:solidFill>
                <a:latin typeface="Cambria"/>
                <a:cs typeface="Cambria"/>
              </a:rPr>
              <a:t>Window</a:t>
            </a:r>
            <a:r>
              <a:rPr sz="2600" b="1" spc="4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600" b="1" spc="135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600" spc="135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600">
              <a:latin typeface="Cambria"/>
              <a:cs typeface="Cambria"/>
            </a:endParaRPr>
          </a:p>
          <a:p>
            <a:pPr marL="241300" marR="292735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135" dirty="0">
                <a:solidFill>
                  <a:srgbClr val="F1F1F1"/>
                </a:solidFill>
                <a:latin typeface="Cambria"/>
                <a:cs typeface="Cambria"/>
              </a:rPr>
              <a:t>Manages</a:t>
            </a:r>
            <a:r>
              <a:rPr sz="26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windows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6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drawing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surfaces,</a:t>
            </a:r>
            <a:r>
              <a:rPr sz="2600" spc="-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6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6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abstraction</a:t>
            </a:r>
            <a:r>
              <a:rPr sz="26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F1F1F1"/>
                </a:solidFill>
                <a:latin typeface="Cambria"/>
                <a:cs typeface="Cambria"/>
              </a:rPr>
              <a:t>of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F1F1F1"/>
                </a:solidFill>
                <a:latin typeface="Cambria"/>
                <a:cs typeface="Cambria"/>
              </a:rPr>
              <a:t>surface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F1F1F1"/>
                </a:solidFill>
                <a:latin typeface="Cambria"/>
                <a:cs typeface="Cambria"/>
              </a:rPr>
              <a:t>manager</a:t>
            </a:r>
            <a:r>
              <a:rPr sz="2600" spc="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library.</a:t>
            </a:r>
            <a:endParaRPr sz="2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600" b="1" spc="85" dirty="0">
                <a:solidFill>
                  <a:srgbClr val="92D050"/>
                </a:solidFill>
                <a:latin typeface="Cambria"/>
                <a:cs typeface="Cambria"/>
              </a:rPr>
              <a:t>Content</a:t>
            </a:r>
            <a:r>
              <a:rPr sz="2600" b="1" spc="9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600" b="1" spc="50" dirty="0">
                <a:solidFill>
                  <a:srgbClr val="92D050"/>
                </a:solidFill>
                <a:latin typeface="Cambria"/>
                <a:cs typeface="Cambria"/>
              </a:rPr>
              <a:t>Providers</a:t>
            </a:r>
            <a:r>
              <a:rPr sz="2600" spc="50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600">
              <a:latin typeface="Cambria"/>
              <a:cs typeface="Cambria"/>
            </a:endParaRPr>
          </a:p>
          <a:p>
            <a:pPr marL="241300" marR="457834" indent="-229235">
              <a:lnSpc>
                <a:spcPct val="701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Enables</a:t>
            </a:r>
            <a:r>
              <a:rPr sz="26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80" dirty="0">
                <a:solidFill>
                  <a:srgbClr val="F1F1F1"/>
                </a:solidFill>
                <a:latin typeface="Cambria"/>
                <a:cs typeface="Cambria"/>
              </a:rPr>
              <a:t>application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140" dirty="0">
                <a:solidFill>
                  <a:srgbClr val="F1F1F1"/>
                </a:solidFill>
                <a:latin typeface="Cambria"/>
                <a:cs typeface="Cambria"/>
              </a:rPr>
              <a:t>access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65" dirty="0">
                <a:solidFill>
                  <a:srgbClr val="F1F1F1"/>
                </a:solidFill>
                <a:latin typeface="Cambria"/>
                <a:cs typeface="Cambria"/>
              </a:rPr>
              <a:t>data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from</a:t>
            </a:r>
            <a:r>
              <a:rPr sz="2600" spc="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other</a:t>
            </a:r>
            <a:r>
              <a:rPr sz="26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75" dirty="0">
                <a:solidFill>
                  <a:srgbClr val="F1F1F1"/>
                </a:solidFill>
                <a:latin typeface="Cambria"/>
                <a:cs typeface="Cambria"/>
              </a:rPr>
              <a:t>applications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solidFill>
                  <a:srgbClr val="F1F1F1"/>
                </a:solidFill>
                <a:latin typeface="Cambria"/>
                <a:cs typeface="Cambria"/>
              </a:rPr>
              <a:t>or</a:t>
            </a:r>
            <a:r>
              <a:rPr sz="26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-25" dirty="0">
                <a:solidFill>
                  <a:srgbClr val="F1F1F1"/>
                </a:solidFill>
                <a:latin typeface="Cambria"/>
                <a:cs typeface="Cambria"/>
              </a:rPr>
              <a:t>to </a:t>
            </a:r>
            <a:r>
              <a:rPr sz="2600" spc="60" dirty="0">
                <a:solidFill>
                  <a:srgbClr val="F1F1F1"/>
                </a:solidFill>
                <a:latin typeface="Cambria"/>
                <a:cs typeface="Cambria"/>
              </a:rPr>
              <a:t>share</a:t>
            </a:r>
            <a:r>
              <a:rPr sz="26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their</a:t>
            </a:r>
            <a:r>
              <a:rPr sz="2600" spc="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dirty="0">
                <a:solidFill>
                  <a:srgbClr val="F1F1F1"/>
                </a:solidFill>
                <a:latin typeface="Cambria"/>
                <a:cs typeface="Cambria"/>
              </a:rPr>
              <a:t>own</a:t>
            </a:r>
            <a:r>
              <a:rPr sz="26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F1F1F1"/>
                </a:solidFill>
                <a:latin typeface="Cambria"/>
                <a:cs typeface="Cambria"/>
              </a:rPr>
              <a:t>data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3059"/>
            <a:ext cx="10247630" cy="486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  <a:tab pos="3537585" algn="l"/>
              </a:tabLst>
            </a:pPr>
            <a:r>
              <a:rPr sz="4800" spc="-775" dirty="0">
                <a:solidFill>
                  <a:srgbClr val="FFC000"/>
                </a:solidFill>
                <a:latin typeface="Cambria"/>
                <a:cs typeface="Cambria"/>
              </a:rPr>
              <a:t>APPLICATION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1010" dirty="0">
                <a:solidFill>
                  <a:srgbClr val="FFC000"/>
                </a:solidFill>
                <a:latin typeface="Cambria"/>
                <a:cs typeface="Cambria"/>
              </a:rPr>
              <a:t>FRAMEWORK</a:t>
            </a:r>
            <a:endParaRPr sz="4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94"/>
              </a:spcBef>
            </a:pPr>
            <a:r>
              <a:rPr sz="2400" b="1" spc="70" dirty="0">
                <a:solidFill>
                  <a:srgbClr val="92D050"/>
                </a:solidFill>
                <a:latin typeface="Cambria"/>
                <a:cs typeface="Cambria"/>
              </a:rPr>
              <a:t>View</a:t>
            </a:r>
            <a:r>
              <a:rPr sz="2400" b="1" spc="60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75" dirty="0">
                <a:solidFill>
                  <a:srgbClr val="92D050"/>
                </a:solidFill>
                <a:latin typeface="Cambria"/>
                <a:cs typeface="Cambria"/>
              </a:rPr>
              <a:t>System</a:t>
            </a:r>
            <a:r>
              <a:rPr sz="2400" spc="75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400" dirty="0">
              <a:latin typeface="Cambria"/>
              <a:cs typeface="Cambria"/>
            </a:endParaRPr>
          </a:p>
          <a:p>
            <a:pPr marL="239395" marR="5080" indent="-227329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Contains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User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Interface 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building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blocks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used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build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an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F1F1F1"/>
                </a:solidFill>
                <a:latin typeface="Cambria"/>
                <a:cs typeface="Cambria"/>
              </a:rPr>
              <a:t>application's 	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UI,</a:t>
            </a:r>
            <a:r>
              <a:rPr sz="2400" spc="-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including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lists,</a:t>
            </a:r>
            <a:r>
              <a:rPr sz="2400" spc="-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grids,</a:t>
            </a:r>
            <a:r>
              <a:rPr sz="2400" spc="-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texts,</a:t>
            </a:r>
            <a:r>
              <a:rPr sz="2400" spc="-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boxes,</a:t>
            </a:r>
            <a:r>
              <a:rPr sz="2400" spc="-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buttons,</a:t>
            </a:r>
            <a:r>
              <a:rPr sz="2400" spc="-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etc.</a:t>
            </a:r>
            <a:r>
              <a:rPr sz="2400" spc="-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also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performs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1F1F1"/>
                </a:solidFill>
                <a:latin typeface="Cambria"/>
                <a:cs typeface="Cambria"/>
              </a:rPr>
              <a:t>the 	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event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management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UI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 smtClean="0">
                <a:solidFill>
                  <a:srgbClr val="F1F1F1"/>
                </a:solidFill>
                <a:latin typeface="Cambria"/>
                <a:cs typeface="Cambria"/>
              </a:rPr>
              <a:t>element</a:t>
            </a:r>
            <a:r>
              <a:rPr lang="en-US" sz="2400" spc="90" dirty="0" smtClean="0">
                <a:solidFill>
                  <a:srgbClr val="F1F1F1"/>
                </a:solidFill>
                <a:latin typeface="Cambria"/>
                <a:cs typeface="Cambria"/>
              </a:rPr>
              <a:t>s.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125" dirty="0">
                <a:solidFill>
                  <a:srgbClr val="92D050"/>
                </a:solidFill>
                <a:latin typeface="Cambria"/>
                <a:cs typeface="Cambria"/>
              </a:rPr>
              <a:t>Package</a:t>
            </a:r>
            <a:r>
              <a:rPr sz="2400" b="1" spc="7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114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400" spc="114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400" dirty="0">
              <a:latin typeface="Cambria"/>
              <a:cs typeface="Cambria"/>
            </a:endParaRPr>
          </a:p>
          <a:p>
            <a:pPr marL="419734" marR="997585" indent="-407670">
              <a:lnSpc>
                <a:spcPts val="2590"/>
              </a:lnSpc>
              <a:spcBef>
                <a:spcPts val="1040"/>
              </a:spcBef>
              <a:buFont typeface="Wingdings"/>
              <a:buChar char=""/>
              <a:tabLst>
                <a:tab pos="419734" algn="l"/>
              </a:tabLst>
            </a:pP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Manages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various</a:t>
            </a:r>
            <a:r>
              <a:rPr sz="2400" spc="15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kinds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information</a:t>
            </a:r>
            <a:r>
              <a:rPr sz="2400" spc="1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related</a:t>
            </a:r>
            <a:r>
              <a:rPr sz="24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400" spc="14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application 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packages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are</a:t>
            </a:r>
            <a:r>
              <a:rPr sz="24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currently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installed</a:t>
            </a:r>
            <a:r>
              <a:rPr sz="2400" spc="15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on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device.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b="1" dirty="0">
                <a:solidFill>
                  <a:srgbClr val="92D050"/>
                </a:solidFill>
                <a:latin typeface="Cambria"/>
                <a:cs typeface="Cambria"/>
              </a:rPr>
              <a:t>Telephony</a:t>
            </a:r>
            <a:r>
              <a:rPr sz="2400" b="1" spc="41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110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400" spc="110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400" dirty="0">
              <a:latin typeface="Cambria"/>
              <a:cs typeface="Cambria"/>
            </a:endParaRPr>
          </a:p>
          <a:p>
            <a:pPr marL="419734" indent="-407034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419734" algn="l"/>
              </a:tabLst>
            </a:pP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Enables 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app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use 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phone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capabilities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device.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3059"/>
            <a:ext cx="970851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  <a:tab pos="3537585" algn="l"/>
              </a:tabLst>
            </a:pPr>
            <a:r>
              <a:rPr sz="4800" spc="-775" dirty="0">
                <a:solidFill>
                  <a:srgbClr val="FFC000"/>
                </a:solidFill>
                <a:latin typeface="Cambria"/>
                <a:cs typeface="Cambria"/>
              </a:rPr>
              <a:t>APPLICATION</a:t>
            </a:r>
            <a:r>
              <a:rPr sz="4800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4800" spc="-1010" dirty="0">
                <a:solidFill>
                  <a:srgbClr val="FFC000"/>
                </a:solidFill>
                <a:latin typeface="Cambria"/>
                <a:cs typeface="Cambria"/>
              </a:rPr>
              <a:t>FRAMEWORK</a:t>
            </a:r>
            <a:endParaRPr sz="4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694"/>
              </a:spcBef>
            </a:pPr>
            <a:r>
              <a:rPr sz="2400" b="1" spc="85" dirty="0">
                <a:solidFill>
                  <a:srgbClr val="92D050"/>
                </a:solidFill>
                <a:latin typeface="Cambria"/>
                <a:cs typeface="Cambria"/>
              </a:rPr>
              <a:t>Resource </a:t>
            </a:r>
            <a:r>
              <a:rPr sz="2400" b="1" spc="114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419734" indent="-407034">
              <a:lnSpc>
                <a:spcPts val="2735"/>
              </a:lnSpc>
              <a:spcBef>
                <a:spcPts val="720"/>
              </a:spcBef>
              <a:buFont typeface="Wingdings"/>
              <a:buChar char=""/>
              <a:tabLst>
                <a:tab pos="419734" algn="l"/>
              </a:tabLst>
            </a:pP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Provides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access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non-</a:t>
            </a:r>
            <a:r>
              <a:rPr sz="2400" spc="150" dirty="0">
                <a:solidFill>
                  <a:srgbClr val="F1F1F1"/>
                </a:solidFill>
                <a:latin typeface="Cambria"/>
                <a:cs typeface="Cambria"/>
              </a:rPr>
              <a:t>code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resources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(localized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Strings,</a:t>
            </a:r>
            <a:r>
              <a:rPr sz="2400" spc="-11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bitmaps,</a:t>
            </a:r>
            <a:endParaRPr sz="2400">
              <a:latin typeface="Cambria"/>
              <a:cs typeface="Cambria"/>
            </a:endParaRPr>
          </a:p>
          <a:p>
            <a:pPr marL="419734">
              <a:lnSpc>
                <a:spcPts val="2735"/>
              </a:lnSpc>
            </a:pP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Graphics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ambria"/>
                <a:cs typeface="Cambria"/>
              </a:rPr>
              <a:t>Layouts).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b="1" spc="80" dirty="0">
                <a:solidFill>
                  <a:srgbClr val="92D050"/>
                </a:solidFill>
                <a:latin typeface="Cambria"/>
                <a:cs typeface="Cambria"/>
              </a:rPr>
              <a:t>Location</a:t>
            </a:r>
            <a:r>
              <a:rPr sz="2400" b="1" spc="6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114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400" spc="114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419734" indent="-407034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419734" algn="l"/>
              </a:tabLst>
            </a:pP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Deals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with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location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awareness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capabilities.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75" dirty="0">
                <a:solidFill>
                  <a:srgbClr val="92D050"/>
                </a:solidFill>
                <a:latin typeface="Cambria"/>
                <a:cs typeface="Cambria"/>
              </a:rPr>
              <a:t>Notification</a:t>
            </a:r>
            <a:r>
              <a:rPr sz="2400" b="1" spc="55" dirty="0">
                <a:solidFill>
                  <a:srgbClr val="92D050"/>
                </a:solidFill>
                <a:latin typeface="Cambria"/>
                <a:cs typeface="Cambria"/>
              </a:rPr>
              <a:t> </a:t>
            </a:r>
            <a:r>
              <a:rPr sz="2400" b="1" spc="114" dirty="0">
                <a:solidFill>
                  <a:srgbClr val="92D050"/>
                </a:solidFill>
                <a:latin typeface="Cambria"/>
                <a:cs typeface="Cambria"/>
              </a:rPr>
              <a:t>Manager</a:t>
            </a:r>
            <a:r>
              <a:rPr sz="2400" spc="114" dirty="0">
                <a:solidFill>
                  <a:srgbClr val="92D050"/>
                </a:solidFill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419734" indent="-407034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419734" algn="l"/>
              </a:tabLst>
            </a:pP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Enable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apps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to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display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custom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alerts</a:t>
            </a:r>
            <a:r>
              <a:rPr sz="24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status</a:t>
            </a:r>
            <a:r>
              <a:rPr sz="2400" spc="13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bar.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3059"/>
            <a:ext cx="10124440" cy="382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7865" algn="l"/>
              </a:tabLst>
            </a:pPr>
            <a:r>
              <a:rPr sz="4800" spc="-775" dirty="0">
                <a:solidFill>
                  <a:srgbClr val="FFC000"/>
                </a:solidFill>
                <a:latin typeface="Cambria"/>
                <a:cs typeface="Cambria"/>
              </a:rPr>
              <a:t>SYSTEM</a:t>
            </a:r>
            <a:r>
              <a:rPr sz="4800" spc="459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4800" spc="-775" dirty="0">
                <a:solidFill>
                  <a:srgbClr val="FFC000"/>
                </a:solidFill>
                <a:latin typeface="Cambria"/>
                <a:cs typeface="Cambria"/>
              </a:rPr>
              <a:t>APPLICATION</a:t>
            </a:r>
            <a:endParaRPr sz="4800">
              <a:latin typeface="Cambria"/>
              <a:cs typeface="Cambria"/>
            </a:endParaRPr>
          </a:p>
          <a:p>
            <a:pPr marL="240029" marR="208279" indent="-227965">
              <a:lnSpc>
                <a:spcPts val="2590"/>
              </a:lnSpc>
              <a:spcBef>
                <a:spcPts val="40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Top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Android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Application</a:t>
            </a:r>
            <a:r>
              <a:rPr sz="2400" spc="14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Stack,</a:t>
            </a:r>
            <a:r>
              <a:rPr sz="2400" spc="-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is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occupied by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System</a:t>
            </a:r>
            <a:r>
              <a:rPr sz="2400" spc="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apps 	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other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Apps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that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users 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can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download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from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Android's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Official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F1F1F1"/>
                </a:solidFill>
                <a:latin typeface="Cambria"/>
                <a:cs typeface="Cambria"/>
              </a:rPr>
              <a:t>Play 	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Store,</a:t>
            </a:r>
            <a:r>
              <a:rPr sz="2400" spc="-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also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known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as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1F1F1"/>
                </a:solidFill>
                <a:latin typeface="Cambria"/>
                <a:cs typeface="Cambria"/>
              </a:rPr>
              <a:t>Google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Play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1F1F1"/>
                </a:solidFill>
                <a:latin typeface="Cambria"/>
                <a:cs typeface="Cambria"/>
              </a:rPr>
              <a:t>Store.</a:t>
            </a:r>
            <a:endParaRPr sz="2400">
              <a:latin typeface="Cambria"/>
              <a:cs typeface="Cambria"/>
            </a:endParaRPr>
          </a:p>
          <a:p>
            <a:pPr marL="240029" marR="5080" indent="-227965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65" dirty="0">
                <a:solidFill>
                  <a:srgbClr val="F1F1F1"/>
                </a:solidFill>
                <a:latin typeface="Cambria"/>
                <a:cs typeface="Cambria"/>
              </a:rPr>
              <a:t>A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set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1F1F1"/>
                </a:solidFill>
                <a:latin typeface="Cambria"/>
                <a:cs typeface="Cambria"/>
              </a:rPr>
              <a:t>Core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applications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are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pre-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packed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in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handset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like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Email 	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Client,</a:t>
            </a:r>
            <a:r>
              <a:rPr sz="2400" spc="-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SMS </a:t>
            </a:r>
            <a:r>
              <a:rPr sz="2400" spc="75" dirty="0">
                <a:solidFill>
                  <a:srgbClr val="F1F1F1"/>
                </a:solidFill>
                <a:latin typeface="Cambria"/>
                <a:cs typeface="Cambria"/>
              </a:rPr>
              <a:t>Program,</a:t>
            </a:r>
            <a:r>
              <a:rPr sz="2400" spc="-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1F1F1"/>
                </a:solidFill>
                <a:latin typeface="Cambria"/>
                <a:cs typeface="Cambria"/>
              </a:rPr>
              <a:t>Calendar,</a:t>
            </a:r>
            <a:r>
              <a:rPr sz="2400" spc="-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1F1F1"/>
                </a:solidFill>
                <a:latin typeface="Cambria"/>
                <a:cs typeface="Cambria"/>
              </a:rPr>
              <a:t>Maps,</a:t>
            </a:r>
            <a:r>
              <a:rPr sz="2400" spc="-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Browser,</a:t>
            </a:r>
            <a:r>
              <a:rPr sz="2400" spc="-12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Contacts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and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few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more.</a:t>
            </a:r>
            <a:endParaRPr sz="2400">
              <a:latin typeface="Cambria"/>
              <a:cs typeface="Cambria"/>
            </a:endParaRPr>
          </a:p>
          <a:p>
            <a:pPr marL="240029" indent="-227329">
              <a:lnSpc>
                <a:spcPts val="2735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This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layer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uses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1F1F1"/>
                </a:solidFill>
                <a:latin typeface="Cambria"/>
                <a:cs typeface="Cambria"/>
              </a:rPr>
              <a:t>all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1F1F1"/>
                </a:solidFill>
                <a:latin typeface="Cambria"/>
                <a:cs typeface="Cambria"/>
              </a:rPr>
              <a:t>the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layers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1F1F1"/>
                </a:solidFill>
                <a:latin typeface="Cambria"/>
                <a:cs typeface="Cambria"/>
              </a:rPr>
              <a:t>below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it</a:t>
            </a:r>
            <a:r>
              <a:rPr sz="2400" spc="10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for</a:t>
            </a:r>
            <a:r>
              <a:rPr sz="2400" spc="10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1F1F1"/>
                </a:solidFill>
                <a:latin typeface="Cambria"/>
                <a:cs typeface="Cambria"/>
              </a:rPr>
              <a:t>proper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1F1F1"/>
                </a:solidFill>
                <a:latin typeface="Cambria"/>
                <a:cs typeface="Cambria"/>
              </a:rPr>
              <a:t>functioning</a:t>
            </a:r>
            <a:r>
              <a:rPr sz="2400" spc="8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1F1F1"/>
                </a:solidFill>
                <a:latin typeface="Cambria"/>
                <a:cs typeface="Cambria"/>
              </a:rPr>
              <a:t>of</a:t>
            </a:r>
            <a:r>
              <a:rPr sz="2400" spc="95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F1F1F1"/>
                </a:solidFill>
                <a:latin typeface="Cambria"/>
                <a:cs typeface="Cambria"/>
              </a:rPr>
              <a:t>these</a:t>
            </a:r>
            <a:endParaRPr sz="2400">
              <a:latin typeface="Cambria"/>
              <a:cs typeface="Cambria"/>
            </a:endParaRPr>
          </a:p>
          <a:p>
            <a:pPr marL="241300">
              <a:lnSpc>
                <a:spcPts val="2735"/>
              </a:lnSpc>
            </a:pPr>
            <a:r>
              <a:rPr sz="2400" spc="110" dirty="0">
                <a:solidFill>
                  <a:srgbClr val="F1F1F1"/>
                </a:solidFill>
                <a:latin typeface="Cambria"/>
                <a:cs typeface="Cambria"/>
              </a:rPr>
              <a:t>mobile</a:t>
            </a:r>
            <a:r>
              <a:rPr sz="2400" spc="70" dirty="0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1F1F1"/>
                </a:solidFill>
                <a:latin typeface="Cambria"/>
                <a:cs typeface="Cambria"/>
              </a:rPr>
              <a:t>apps.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277" y="2396997"/>
            <a:ext cx="4754245" cy="19367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85"/>
              </a:spcBef>
              <a:tabLst>
                <a:tab pos="2741930" algn="l"/>
                <a:tab pos="3271520" algn="l"/>
              </a:tabLst>
            </a:pPr>
            <a:r>
              <a:rPr sz="6600" spc="-765" dirty="0">
                <a:solidFill>
                  <a:srgbClr val="FFC000"/>
                </a:solidFill>
              </a:rPr>
              <a:t>Installation</a:t>
            </a:r>
            <a:r>
              <a:rPr sz="6600" dirty="0">
                <a:solidFill>
                  <a:srgbClr val="FFC000"/>
                </a:solidFill>
              </a:rPr>
              <a:t>	</a:t>
            </a:r>
            <a:r>
              <a:rPr sz="6600" spc="-825" dirty="0">
                <a:solidFill>
                  <a:srgbClr val="FFC000"/>
                </a:solidFill>
              </a:rPr>
              <a:t>of </a:t>
            </a:r>
            <a:r>
              <a:rPr sz="6600" spc="-1255" dirty="0">
                <a:solidFill>
                  <a:srgbClr val="92D050"/>
                </a:solidFill>
              </a:rPr>
              <a:t>ANDROID</a:t>
            </a:r>
            <a:r>
              <a:rPr sz="6600" dirty="0">
                <a:solidFill>
                  <a:srgbClr val="92D050"/>
                </a:solidFill>
              </a:rPr>
              <a:t>	</a:t>
            </a:r>
            <a:r>
              <a:rPr sz="6600" spc="-1125" dirty="0">
                <a:solidFill>
                  <a:srgbClr val="92D050"/>
                </a:solidFill>
              </a:rPr>
              <a:t>STUDIO</a:t>
            </a:r>
            <a:endParaRPr sz="6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8578" y="2974289"/>
            <a:ext cx="50336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63060" algn="l"/>
              </a:tabLst>
            </a:pPr>
            <a:r>
              <a:rPr sz="8000" spc="-1495" dirty="0">
                <a:solidFill>
                  <a:srgbClr val="D9D9D9"/>
                </a:solidFill>
                <a:latin typeface="Cambria"/>
                <a:cs typeface="Cambria"/>
              </a:rPr>
              <a:t>THANK</a:t>
            </a:r>
            <a:r>
              <a:rPr sz="8000" spc="-114" dirty="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sz="8000" spc="-2025" dirty="0">
                <a:solidFill>
                  <a:srgbClr val="D9D9D9"/>
                </a:solidFill>
                <a:latin typeface="Cambria"/>
                <a:cs typeface="Cambria"/>
              </a:rPr>
              <a:t>Y</a:t>
            </a:r>
            <a:r>
              <a:rPr sz="8000" spc="-1500" dirty="0">
                <a:solidFill>
                  <a:srgbClr val="D9D9D9"/>
                </a:solidFill>
                <a:latin typeface="Cambria"/>
                <a:cs typeface="Cambria"/>
              </a:rPr>
              <a:t>O</a:t>
            </a:r>
            <a:r>
              <a:rPr sz="8000" spc="-1490" dirty="0">
                <a:solidFill>
                  <a:srgbClr val="D9D9D9"/>
                </a:solidFill>
                <a:latin typeface="Cambria"/>
                <a:cs typeface="Cambria"/>
              </a:rPr>
              <a:t>U</a:t>
            </a:r>
            <a:r>
              <a:rPr sz="8000" dirty="0">
                <a:solidFill>
                  <a:srgbClr val="D9D9D9"/>
                </a:solidFill>
                <a:latin typeface="Cambria"/>
                <a:cs typeface="Cambria"/>
              </a:rPr>
              <a:t>	</a:t>
            </a:r>
            <a:r>
              <a:rPr sz="8000" spc="-50" dirty="0">
                <a:solidFill>
                  <a:srgbClr val="D9D9D9"/>
                </a:solidFill>
                <a:latin typeface="Wingdings"/>
                <a:cs typeface="Wingdings"/>
              </a:rPr>
              <a:t></a:t>
            </a:r>
            <a:endParaRPr sz="80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9827261" cy="1477328"/>
          </a:xfrm>
        </p:spPr>
        <p:txBody>
          <a:bodyPr/>
          <a:lstStyle/>
          <a:p>
            <a:r>
              <a:rPr dirty="0"/>
              <a:t>Components of Mobile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0643"/>
            <a:ext cx="11658600" cy="452596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Mobile Hardware: Includes smartphones, tablets, laptops, </a:t>
            </a:r>
            <a:r>
              <a:rPr sz="3200" dirty="0" err="1">
                <a:solidFill>
                  <a:schemeClr val="bg1"/>
                </a:solidFill>
              </a:rPr>
              <a:t>wearables</a:t>
            </a:r>
            <a:r>
              <a:rPr sz="3200" dirty="0">
                <a:solidFill>
                  <a:schemeClr val="bg1"/>
                </a:solidFill>
              </a:rPr>
              <a:t> (</a:t>
            </a:r>
            <a:r>
              <a:rPr sz="3200" dirty="0" err="1">
                <a:solidFill>
                  <a:schemeClr val="bg1"/>
                </a:solidFill>
              </a:rPr>
              <a:t>smartwatches</a:t>
            </a:r>
            <a:r>
              <a:rPr sz="3200" dirty="0">
                <a:solidFill>
                  <a:schemeClr val="bg1"/>
                </a:solidFill>
              </a:rPr>
              <a:t>, fitness trackers), and </a:t>
            </a:r>
            <a:r>
              <a:rPr sz="3200" dirty="0" err="1">
                <a:solidFill>
                  <a:schemeClr val="bg1"/>
                </a:solidFill>
              </a:rPr>
              <a:t>IoT</a:t>
            </a:r>
            <a:r>
              <a:rPr sz="3200" dirty="0">
                <a:solidFill>
                  <a:schemeClr val="bg1"/>
                </a:solidFill>
              </a:rPr>
              <a:t> devices.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Mobile Software: Operating systems (Android, </a:t>
            </a:r>
            <a:r>
              <a:rPr sz="3200" dirty="0" err="1">
                <a:solidFill>
                  <a:schemeClr val="bg1"/>
                </a:solidFill>
              </a:rPr>
              <a:t>iOS</a:t>
            </a:r>
            <a:r>
              <a:rPr sz="3200" dirty="0">
                <a:solidFill>
                  <a:schemeClr val="bg1"/>
                </a:solidFill>
              </a:rPr>
              <a:t>, Windows Mobile), apps, middleware, and firmware that run on mobile devices.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Mobile Communication: Involves wireless protocols and technologies like Wi-Fi, 4G/5G, Bluetooth, and NFC, which enable mobile devices to connect and exchange data over networks.</a:t>
            </a:r>
          </a:p>
        </p:txBody>
      </p:sp>
    </p:spTree>
    <p:extLst>
      <p:ext uri="{BB962C8B-B14F-4D97-AF65-F5344CB8AC3E}">
        <p14:creationId xmlns:p14="http://schemas.microsoft.com/office/powerpoint/2010/main" val="258894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353059"/>
            <a:ext cx="5382260" cy="1477328"/>
          </a:xfrm>
        </p:spPr>
        <p:txBody>
          <a:bodyPr/>
          <a:lstStyle/>
          <a:p>
            <a:r>
              <a:t>History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Early Mobile Devices: Began with personal digital assistants (PDAs) and evolved into today’s smartphones and tablets.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Smartphones and Tablets: Revolutionized mobile computing with devices like the iPhone in 2007.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 err="1">
                <a:solidFill>
                  <a:schemeClr val="bg1"/>
                </a:solidFill>
              </a:rPr>
              <a:t>Wearables</a:t>
            </a:r>
            <a:r>
              <a:rPr sz="3200" dirty="0">
                <a:solidFill>
                  <a:schemeClr val="bg1"/>
                </a:solidFill>
              </a:rPr>
              <a:t> and </a:t>
            </a:r>
            <a:r>
              <a:rPr sz="3200" dirty="0" err="1">
                <a:solidFill>
                  <a:schemeClr val="bg1"/>
                </a:solidFill>
              </a:rPr>
              <a:t>IoT</a:t>
            </a:r>
            <a:r>
              <a:rPr sz="3200" dirty="0">
                <a:solidFill>
                  <a:schemeClr val="bg1"/>
                </a:solidFill>
              </a:rPr>
              <a:t>: </a:t>
            </a:r>
            <a:r>
              <a:rPr sz="3200" dirty="0" err="1">
                <a:solidFill>
                  <a:schemeClr val="bg1"/>
                </a:solidFill>
              </a:rPr>
              <a:t>Wearables</a:t>
            </a:r>
            <a:r>
              <a:rPr sz="3200" dirty="0">
                <a:solidFill>
                  <a:schemeClr val="bg1"/>
                </a:solidFill>
              </a:rPr>
              <a:t> like </a:t>
            </a:r>
            <a:r>
              <a:rPr sz="3200" dirty="0" err="1">
                <a:solidFill>
                  <a:schemeClr val="bg1"/>
                </a:solidFill>
              </a:rPr>
              <a:t>smartwatches</a:t>
            </a:r>
            <a:r>
              <a:rPr sz="3200" dirty="0">
                <a:solidFill>
                  <a:schemeClr val="bg1"/>
                </a:solidFill>
              </a:rPr>
              <a:t> and </a:t>
            </a:r>
            <a:r>
              <a:rPr sz="3200" dirty="0" err="1">
                <a:solidFill>
                  <a:schemeClr val="bg1"/>
                </a:solidFill>
              </a:rPr>
              <a:t>IoT</a:t>
            </a:r>
            <a:r>
              <a:rPr sz="3200" dirty="0">
                <a:solidFill>
                  <a:schemeClr val="bg1"/>
                </a:solidFill>
              </a:rPr>
              <a:t> devices expand mobile computing.</a:t>
            </a:r>
          </a:p>
        </p:txBody>
      </p:sp>
    </p:spTree>
    <p:extLst>
      <p:ext uri="{BB962C8B-B14F-4D97-AF65-F5344CB8AC3E}">
        <p14:creationId xmlns:p14="http://schemas.microsoft.com/office/powerpoint/2010/main" val="194923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9751061" cy="1477328"/>
          </a:xfrm>
        </p:spPr>
        <p:txBody>
          <a:bodyPr/>
          <a:lstStyle/>
          <a:p>
            <a:r>
              <a:rPr dirty="0"/>
              <a:t>Advantages of Mobile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06503"/>
            <a:ext cx="10604500" cy="295465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Mobility: Users can perform tasks anytime and anywhere.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Connectivity: Constant access to data and information through wireless networks.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Flexibility: Various mobile applications for communication, work, learning, and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23158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8" y="353059"/>
            <a:ext cx="9598661" cy="1477328"/>
          </a:xfrm>
        </p:spPr>
        <p:txBody>
          <a:bodyPr/>
          <a:lstStyle/>
          <a:p>
            <a:r>
              <a:rPr dirty="0"/>
              <a:t>Challenges of Mobile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2743200"/>
            <a:ext cx="10604500" cy="2893100"/>
          </a:xfrm>
        </p:spPr>
        <p:txBody>
          <a:bodyPr/>
          <a:lstStyle/>
          <a:p>
            <a:endParaRPr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Security Risks: Susceptibility to threats like data breaches, malware, and theft.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Battery Life: Limited power supplies for mobile devices.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Performance: Lower computational power compared to desktops.</a:t>
            </a:r>
          </a:p>
        </p:txBody>
      </p:sp>
    </p:spTree>
    <p:extLst>
      <p:ext uri="{BB962C8B-B14F-4D97-AF65-F5344CB8AC3E}">
        <p14:creationId xmlns:p14="http://schemas.microsoft.com/office/powerpoint/2010/main" val="120525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39" y="353059"/>
            <a:ext cx="5382260" cy="1477328"/>
          </a:xfrm>
        </p:spPr>
        <p:txBody>
          <a:bodyPr/>
          <a:lstStyle/>
          <a:p>
            <a:r>
              <a:t>Applications of Mobile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Personal Use: Messaging, social media, navigation, mobile banking, fitness tracking.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Business Use: Mobile workforces, cloud services, inventory management, and marketing.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Healthcare: Remote monitoring, telemedicine, and mobile health apps.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sz="3200" dirty="0">
                <a:solidFill>
                  <a:schemeClr val="bg1"/>
                </a:solidFill>
              </a:rPr>
              <a:t>Education: Mobile learning platforms, educational apps, and distance learning.</a:t>
            </a:r>
          </a:p>
        </p:txBody>
      </p:sp>
    </p:spTree>
    <p:extLst>
      <p:ext uri="{BB962C8B-B14F-4D97-AF65-F5344CB8AC3E}">
        <p14:creationId xmlns:p14="http://schemas.microsoft.com/office/powerpoint/2010/main" val="238242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10665461" cy="756919"/>
          </a:xfrm>
        </p:spPr>
        <p:txBody>
          <a:bodyPr>
            <a:normAutofit fontScale="90000"/>
          </a:bodyPr>
          <a:lstStyle/>
          <a:p>
            <a:r>
              <a:rPr dirty="0"/>
              <a:t>1.2 Introduction to Android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41638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1245</Words>
  <Application>Microsoft Office PowerPoint</Application>
  <PresentationFormat>Widescreen</PresentationFormat>
  <Paragraphs>261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 MT</vt:lpstr>
      <vt:lpstr>Calibri</vt:lpstr>
      <vt:lpstr>Cambria</vt:lpstr>
      <vt:lpstr>Times New Roman</vt:lpstr>
      <vt:lpstr>Trebuchet MS</vt:lpstr>
      <vt:lpstr>Wingdings</vt:lpstr>
      <vt:lpstr>Office Theme</vt:lpstr>
      <vt:lpstr>PowerPoint Presentation</vt:lpstr>
      <vt:lpstr>Chapter 1: Introduction</vt:lpstr>
      <vt:lpstr>Definition</vt:lpstr>
      <vt:lpstr>Components of Mobile Computing</vt:lpstr>
      <vt:lpstr>History and Evolution</vt:lpstr>
      <vt:lpstr>Advantages of Mobile Computing</vt:lpstr>
      <vt:lpstr>Challenges of Mobile Computing</vt:lpstr>
      <vt:lpstr>Applications of Mobile Computing</vt:lpstr>
      <vt:lpstr>1.2 Introduction to Android Development Environment</vt:lpstr>
      <vt:lpstr>What is Android?</vt:lpstr>
      <vt:lpstr>Android Architecture</vt:lpstr>
      <vt:lpstr>Setting Up Android Development Environment</vt:lpstr>
      <vt:lpstr>Core Android Components</vt:lpstr>
      <vt:lpstr>Programming Languages for Android</vt:lpstr>
      <vt:lpstr>Building and Running Android Apps</vt:lpstr>
      <vt:lpstr>WHAT IS ANDROID?</vt:lpstr>
      <vt:lpstr>IDE (Integrated Development Environment)</vt:lpstr>
      <vt:lpstr>JDK (Java Development Kit)</vt:lpstr>
      <vt:lpstr>JDK - JRE - JVM</vt:lpstr>
      <vt:lpstr>AVD (Android Virtual Device)</vt:lpstr>
      <vt:lpstr>LIBRARY</vt:lpstr>
      <vt:lpstr>API (Application Programming Interface)</vt:lpstr>
      <vt:lpstr>SDK (Software Development Kit)</vt:lpstr>
      <vt:lpstr>ANDROID OLDER VERSIONS</vt:lpstr>
      <vt:lpstr>ANDROID OLDER VERSIONS</vt:lpstr>
      <vt:lpstr>ANDROID PLATFORM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of ANDROID STUDIO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</dc:creator>
  <cp:lastModifiedBy>Girma</cp:lastModifiedBy>
  <cp:revision>6</cp:revision>
  <dcterms:created xsi:type="dcterms:W3CDTF">2024-10-16T11:08:17Z</dcterms:created>
  <dcterms:modified xsi:type="dcterms:W3CDTF">2024-10-29T05:35:57Z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2024-10-16T00:00:00Z</vt:filetime>
  </property>
  <property fmtid="{D5CDD505-2E9C-101B-9397-08002B2CF9AE}" pid="5" name="Producer">
    <vt:lpwstr>Microsoft® PowerPoint® 2013</vt:lpwstr>
  </property>
</Properties>
</file>