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4" r:id="rId2"/>
    <p:sldId id="257" r:id="rId3"/>
    <p:sldId id="375" r:id="rId4"/>
    <p:sldId id="379" r:id="rId5"/>
    <p:sldId id="409" r:id="rId6"/>
    <p:sldId id="378" r:id="rId7"/>
    <p:sldId id="387" r:id="rId8"/>
    <p:sldId id="391" r:id="rId9"/>
    <p:sldId id="394" r:id="rId10"/>
    <p:sldId id="411" r:id="rId11"/>
    <p:sldId id="388" r:id="rId12"/>
    <p:sldId id="389" r:id="rId13"/>
    <p:sldId id="390" r:id="rId14"/>
    <p:sldId id="384" r:id="rId15"/>
    <p:sldId id="385" r:id="rId16"/>
    <p:sldId id="386" r:id="rId17"/>
    <p:sldId id="392" r:id="rId18"/>
    <p:sldId id="393" r:id="rId19"/>
    <p:sldId id="410" r:id="rId20"/>
    <p:sldId id="403" r:id="rId21"/>
    <p:sldId id="395" r:id="rId22"/>
    <p:sldId id="405" r:id="rId23"/>
    <p:sldId id="396" r:id="rId24"/>
    <p:sldId id="397" r:id="rId25"/>
    <p:sldId id="398" r:id="rId26"/>
    <p:sldId id="399" r:id="rId27"/>
    <p:sldId id="401" r:id="rId28"/>
    <p:sldId id="40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 autoAdjust="0"/>
    <p:restoredTop sz="94660"/>
  </p:normalViewPr>
  <p:slideViewPr>
    <p:cSldViewPr snapToGrid="0">
      <p:cViewPr varScale="1">
        <p:scale>
          <a:sx n="77" d="100"/>
          <a:sy n="77" d="100"/>
        </p:scale>
        <p:origin x="-18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7976-F8A4-4715-A600-4DB0F634A42A}" type="datetimeFigureOut">
              <a:rPr lang="en-US" smtClean="0"/>
              <a:t>05-Nov-24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9849A-9D59-412F-B0AF-525D5581D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6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F866EB-BBB1-4A2C-B867-E9253C6DC3D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75C00363-D8DA-4866-9D96-B98F1A949D78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B00969A-AF1C-40BD-88D5-90C6503A450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61CDF5A-55A5-46D8-8B47-A1C035EAB6D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6309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996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377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611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032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8012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460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1863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4189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5086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446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241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284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35730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456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5380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027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778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0611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54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171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135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62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639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080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00969A-AF1C-40BD-88D5-90C6503A45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7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61CDF5A-55A5-46D8-8B47-A1C035EAB6D1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46113" y="915988"/>
            <a:ext cx="5567362" cy="313213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6163" y="4352925"/>
            <a:ext cx="4770437" cy="34766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03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E24E2A-8E26-3C79-43C5-99817283A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4AC984-6CB8-9F1D-AA2B-F904E9BED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28A7FE-1BB5-D47F-FED5-39CC44EB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AAE73-41C6-49AA-94F5-5A7729C0F27F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C8835B-D6EA-646D-1136-D3E50EE9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922896-B746-9C58-943E-3C76100F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5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9900D2-C670-990D-81D0-B68B2FFF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323E42F-AE2D-92DF-1F9D-28506DA8F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D34057-7D59-292B-83C9-C9720EAC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87A29-F7C7-43F7-B817-55C386617E30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B9FD5F-4F02-AAD0-95EA-11E53C223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3AC79D-6556-AB6A-D31C-0A489EE0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1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35119E9-F3BE-5F39-8BE2-55C753929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F3621DE-B9ED-5CE7-D0DE-83C3DA70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612602-B0EB-10DE-E2B2-054A176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151A0-FF50-4663-A167-8F53040836D1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960077A-2A3E-ADD2-CAD1-75AA9D39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3E48DD0-3026-1E04-CB5F-3B9B1575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1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F60E6A-1E0A-15D9-F89A-A112D989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AD4A8-7103-264A-2F3C-6C491C98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A728790-ACC3-FCEA-C7AB-C6E72FD0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456D-BC16-4DFF-ABAC-D3F2812F4102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053A56-FB9C-E382-3FF6-A37E7DD6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C2C1C8-97F4-9CA0-C779-33E35B28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0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713D1-3C76-BBF9-1B8B-61F5A56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D17F44F-0AE9-F2F6-2EC8-E22F1BD9B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27CE35-9F89-015F-7CD5-BB221738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F0C0-D92B-4350-A9DD-E7C6B02A91DF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2974B8-C978-10EE-EBA6-55E82E88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521936A-F6A4-EBE6-DD11-3850CED91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6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D7394F-8E8E-99B9-6538-CC20977D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387643-C014-FE0B-EEC6-1E18FAC5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1A220C-D4C4-E5E8-8EFD-EBF8D1FBF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18AA45A-DA6B-B16E-A154-C680B42C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D4A0-7DA9-4FD4-8AAB-E050AAF650DA}" type="datetime1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602AC6-2176-EA78-CADB-35E58A6F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790A8A8-851D-9760-9493-DF9100EE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0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611C1-094C-71C6-B216-7A09CCAD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43F2B2-F714-D1B6-D5BF-BC62EA71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51AEB62-C13D-CAEA-BF1C-2A2081786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C8C7560-010B-38E3-686B-A303EF68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C38E81D-01FE-049C-BB2F-C09727293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C0AB5DA-5916-3E84-DF91-DFD4E16E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5F0F2-9DC7-4E06-966D-70F73769F0D0}" type="datetime1">
              <a:rPr lang="en-US" smtClean="0"/>
              <a:t>05-Nov-24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42CAF44-866C-38D7-728C-11EEEABE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9632B60-333D-7D6B-9C73-62B8D224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AB595-58BE-2BFD-E792-E2416CC6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0B1E87-D7DF-63AF-8EEA-205FBBA5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30481-D534-4CF8-8A3C-EB90232BE9BF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67B468-0ED1-EAA4-141F-FA5BBFEF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CF38319-F601-C5B5-9D6C-6992387E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7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334DC6F-E7C1-37CE-F11C-6C2968BD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7642-B20B-48C8-9EBC-F7B6F76419B1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40EFEA0-1396-CDF5-15EB-FDBEAB88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E5E522D-32A1-871E-5DA5-9DF1E277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6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E5769-F5A4-7FE0-CFA3-9CA046A6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27F9B0-D552-21C4-C6E5-D689D304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3030B3-52CE-08AC-AE65-AD8FB025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F18F69D-5050-C802-BB4E-2815CF1B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1CED-43B5-49A7-AA0A-610D3FCA56BC}" type="datetime1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BCA3F6B-9586-93D8-886C-82C4713F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8D48B5-F3F5-01EB-538C-87A7FB50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ACA9BC-973C-EEDC-93E8-93F08051D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B240A61-E747-7775-7353-91D42A6B8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47A9A7-4158-A41D-028C-7678BDB0D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B38260-0A87-8136-AF57-CAA488AA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77D5E-A6F1-482D-8FB6-12BE205BC24B}" type="datetime1">
              <a:rPr lang="en-US" smtClean="0"/>
              <a:t>05-Nov-24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2D33A80-D508-6426-3A37-64B3DE0F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B3D721-4096-8D41-4E0E-F476F314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B69B010-92CA-3666-3129-970B7500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935763-A631-FDB9-969C-D2D3C6CD2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E81115-A391-2A9E-72BA-F57FD8FE7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0B3F-F94B-4B80-B670-ECD4F2E530BF}" type="datetime1">
              <a:rPr lang="en-US" smtClean="0"/>
              <a:t>05-Nov-24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2C2A33-D1C4-D46C-86D5-F158910A2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69FD06F-A4E4-0059-D11E-556B1E47A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EF0F2-3EB0-420D-A860-0645DFF27D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24A8D05E-9F77-4C4D-73A4-7DB9BF5500AA}"/>
              </a:ext>
            </a:extLst>
          </p:cNvPr>
          <p:cNvSpPr/>
          <p:nvPr userDrawn="1"/>
        </p:nvSpPr>
        <p:spPr>
          <a:xfrm>
            <a:off x="10725461" y="6190340"/>
            <a:ext cx="839449" cy="6676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70114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905000" y="568325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057400" y="1981200"/>
            <a:ext cx="7943850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indent="0" algn="ctr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44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80000"/>
              </a:lnSpc>
              <a:spcBef>
                <a:spcPts val="1500"/>
              </a:spcBef>
              <a:defRPr/>
            </a:pPr>
            <a:endParaRPr lang="en-US" altLang="en-US" sz="44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80000"/>
              </a:lnSpc>
              <a:spcBef>
                <a:spcPts val="1500"/>
              </a:spcBef>
              <a:defRPr/>
            </a:pPr>
            <a:r>
              <a:rPr lang="en-US" altLang="en-US" sz="4400" b="1" dirty="0">
                <a:solidFill>
                  <a:schemeClr val="tx1"/>
                </a:solidFill>
              </a:rPr>
              <a:t>CHAPTER TWO</a:t>
            </a:r>
          </a:p>
          <a:p>
            <a:pPr>
              <a:lnSpc>
                <a:spcPct val="80000"/>
              </a:lnSpc>
              <a:spcBef>
                <a:spcPts val="1500"/>
              </a:spcBef>
              <a:defRPr/>
            </a:pPr>
            <a:r>
              <a:rPr lang="en-US" altLang="en-US" sz="2400" dirty="0">
                <a:solidFill>
                  <a:schemeClr val="tx1"/>
                </a:solidFill>
              </a:rPr>
              <a:t>                 </a:t>
            </a:r>
          </a:p>
          <a:p>
            <a:pPr>
              <a:spcBef>
                <a:spcPts val="600"/>
              </a:spcBef>
              <a:defRPr/>
            </a:pPr>
            <a:r>
              <a:rPr lang="en-GB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</a:t>
            </a:r>
            <a:r>
              <a:rPr lang="en-GB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INTELLIGENT AGENTS</a:t>
            </a:r>
            <a:r>
              <a:rPr lang="en-GB" altLang="en-US" sz="24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GB" altLang="en-US" sz="2400" dirty="0">
                <a:solidFill>
                  <a:srgbClr val="FFFFFF"/>
                </a:solidFill>
                <a:latin typeface="Times New Roman" panose="02020603050405020304" pitchFamily="18" charset="0"/>
              </a:rPr>
              <a:t> Artificial Intelligence</a:t>
            </a:r>
          </a:p>
          <a:p>
            <a:pPr>
              <a:spcBef>
                <a:spcPts val="600"/>
              </a:spcBef>
              <a:defRPr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3077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AutoShape 5"/>
          <p:cNvSpPr>
            <a:spLocks noChangeArrowheads="1"/>
          </p:cNvSpPr>
          <p:nvPr/>
        </p:nvSpPr>
        <p:spPr bwMode="auto">
          <a:xfrm>
            <a:off x="2035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9" name="AutoShape 6"/>
          <p:cNvSpPr>
            <a:spLocks noChangeArrowheads="1"/>
          </p:cNvSpPr>
          <p:nvPr/>
        </p:nvSpPr>
        <p:spPr bwMode="auto">
          <a:xfrm>
            <a:off x="2159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0" name="AutoShape 7"/>
          <p:cNvSpPr>
            <a:spLocks noChangeArrowheads="1"/>
          </p:cNvSpPr>
          <p:nvPr/>
        </p:nvSpPr>
        <p:spPr bwMode="auto">
          <a:xfrm>
            <a:off x="2493964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3082" name="AutoShape 9"/>
          <p:cNvSpPr>
            <a:spLocks noChangeArrowheads="1"/>
          </p:cNvSpPr>
          <p:nvPr/>
        </p:nvSpPr>
        <p:spPr bwMode="auto">
          <a:xfrm>
            <a:off x="114010" y="4801050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06398D0-DEEF-53B1-EEAE-8E3B5FCE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D1FF3-47AE-465B-B108-80400DAFD34F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E80EF90-1559-9E55-7BFF-16F9307B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49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/>
            </a:pPr>
            <a:r>
              <a:rPr kumimoji="0" lang="en-GB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Cont..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24657" y="1600201"/>
            <a:ext cx="109952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 marL="392113" marR="0" lvl="0" indent="-292100" algn="l" defTabSz="914400" rtl="0" eaLnBrk="1" fontAlgn="auto" latinLnBrk="0" hangingPunct="1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/>
            </a:pP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92113" marR="0" lvl="0" indent="-292100" algn="l" defTabSz="914400" rtl="0" eaLnBrk="1" fontAlgn="auto" latinLnBrk="0" hangingPunct="1">
              <a:lnSpc>
                <a:spcPct val="80000"/>
              </a:lnSpc>
              <a:spcBef>
                <a:spcPts val="575"/>
              </a:spcBef>
              <a:spcAft>
                <a:spcPts val="0"/>
              </a:spcAft>
              <a:buClrTx/>
              <a:buSzPct val="100000"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Activity 1:</a:t>
            </a:r>
          </a:p>
          <a:p>
            <a:pPr marL="554037" marR="0" lvl="0" indent="-45720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66"/>
              </a:buClr>
              <a:buSzPct val="100000"/>
              <a:buFontTx/>
              <a:buAutoNum type="arabicPeriod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Discuses what are the PEAS features of the following agent types.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Medical Diagnosis system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Satellite image analysis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Part-picking-robot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Taxi driving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kumimoji="0" lang="en-US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Instructive English Tutor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Refinery controller</a:t>
            </a: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96837" marR="0" lvl="0" indent="0" algn="l" defTabSz="914400" rtl="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66"/>
              </a:buClr>
              <a:buSzPct val="100000"/>
              <a:buFontTx/>
              <a:buNone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/>
            </a:pPr>
            <a:endParaRPr kumimoji="0" lang="en-US" altLang="en-US" sz="23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Tx/>
              <a:buSzPct val="45000"/>
              <a:buFontTx/>
              <a:buNone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/>
            </a:pPr>
            <a:r>
              <a:rPr kumimoji="0" lang="en-GB" alt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BDBF04-C888-9398-23B3-89609C81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F6929D5-D0C3-49D5-81DA-5D679B34CC9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05-Nov-24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A9CE926-60C0-FE52-B705-2AD0552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2EF0F2-3EB0-420D-A860-0645DFF27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565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28861" y="1016708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50122" y="1093972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734755" y="1180019"/>
            <a:ext cx="112058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3D0A5720-7D89-6F0F-287A-A7557B89E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xmlns="" id="{1F7D8D93-B18D-F22E-6018-D96E8E785995}"/>
              </a:ext>
            </a:extLst>
          </p:cNvPr>
          <p:cNvGrpSpPr>
            <a:grpSpLocks/>
          </p:cNvGrpSpPr>
          <p:nvPr/>
        </p:nvGrpSpPr>
        <p:grpSpPr bwMode="auto">
          <a:xfrm>
            <a:off x="471391" y="1363459"/>
            <a:ext cx="11205900" cy="5389766"/>
            <a:chOff x="19" y="18"/>
            <a:chExt cx="9034" cy="5081"/>
          </a:xfrm>
        </p:grpSpPr>
        <p:sp>
          <p:nvSpPr>
            <p:cNvPr id="4" name="Line 8">
              <a:extLst>
                <a:ext uri="{FF2B5EF4-FFF2-40B4-BE49-F238E27FC236}">
                  <a16:creationId xmlns:a16="http://schemas.microsoft.com/office/drawing/2014/main" xmlns="" id="{CB819AF0-E73B-96F8-1AA4-37FB240DF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6" y="19"/>
              <a:ext cx="0" cy="5080"/>
            </a:xfrm>
            <a:prstGeom prst="line">
              <a:avLst/>
            </a:prstGeom>
            <a:noFill/>
            <a:ln w="23899">
              <a:solidFill>
                <a:srgbClr val="FDC3A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xmlns="" id="{49E51C81-0A1F-14CB-3445-70832B7F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0" y="18"/>
              <a:ext cx="303" cy="5080"/>
            </a:xfrm>
            <a:prstGeom prst="rect">
              <a:avLst/>
            </a:prstGeom>
            <a:solidFill>
              <a:srgbClr val="FDC3AD">
                <a:alpha val="8705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xmlns="" id="{77F863E6-E8E3-AC5A-6325-AD552FC2A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5" y="19"/>
              <a:ext cx="0" cy="5080"/>
            </a:xfrm>
            <a:prstGeom prst="line">
              <a:avLst/>
            </a:prstGeom>
            <a:noFill/>
            <a:ln w="5975">
              <a:solidFill>
                <a:srgbClr val="FD853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xmlns="" id="{6D21701E-900A-CD0D-8D30-CFCB7AC586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6" y="4251"/>
              <a:ext cx="543" cy="406"/>
            </a:xfrm>
            <a:custGeom>
              <a:avLst/>
              <a:gdLst>
                <a:gd name="T0" fmla="+- 0 8347 8076"/>
                <a:gd name="T1" fmla="*/ T0 w 543"/>
                <a:gd name="T2" fmla="+- 0 4252 4252"/>
                <a:gd name="T3" fmla="*/ 4252 h 406"/>
                <a:gd name="T4" fmla="+- 0 8261 8076"/>
                <a:gd name="T5" fmla="*/ T4 w 543"/>
                <a:gd name="T6" fmla="+- 0 4262 4252"/>
                <a:gd name="T7" fmla="*/ 4262 h 406"/>
                <a:gd name="T8" fmla="+- 0 8187 8076"/>
                <a:gd name="T9" fmla="*/ T8 w 543"/>
                <a:gd name="T10" fmla="+- 0 4291 4252"/>
                <a:gd name="T11" fmla="*/ 4291 h 406"/>
                <a:gd name="T12" fmla="+- 0 8128 8076"/>
                <a:gd name="T13" fmla="*/ T12 w 543"/>
                <a:gd name="T14" fmla="+- 0 4335 4252"/>
                <a:gd name="T15" fmla="*/ 4335 h 406"/>
                <a:gd name="T16" fmla="+- 0 8090 8076"/>
                <a:gd name="T17" fmla="*/ T16 w 543"/>
                <a:gd name="T18" fmla="+- 0 4390 4252"/>
                <a:gd name="T19" fmla="*/ 4390 h 406"/>
                <a:gd name="T20" fmla="+- 0 8076 8076"/>
                <a:gd name="T21" fmla="*/ T20 w 543"/>
                <a:gd name="T22" fmla="+- 0 4454 4252"/>
                <a:gd name="T23" fmla="*/ 4454 h 406"/>
                <a:gd name="T24" fmla="+- 0 8090 8076"/>
                <a:gd name="T25" fmla="*/ T24 w 543"/>
                <a:gd name="T26" fmla="+- 0 4518 4252"/>
                <a:gd name="T27" fmla="*/ 4518 h 406"/>
                <a:gd name="T28" fmla="+- 0 8128 8076"/>
                <a:gd name="T29" fmla="*/ T28 w 543"/>
                <a:gd name="T30" fmla="+- 0 4574 4252"/>
                <a:gd name="T31" fmla="*/ 4574 h 406"/>
                <a:gd name="T32" fmla="+- 0 8187 8076"/>
                <a:gd name="T33" fmla="*/ T32 w 543"/>
                <a:gd name="T34" fmla="+- 0 4618 4252"/>
                <a:gd name="T35" fmla="*/ 4618 h 406"/>
                <a:gd name="T36" fmla="+- 0 8261 8076"/>
                <a:gd name="T37" fmla="*/ T36 w 543"/>
                <a:gd name="T38" fmla="+- 0 4647 4252"/>
                <a:gd name="T39" fmla="*/ 4647 h 406"/>
                <a:gd name="T40" fmla="+- 0 8347 8076"/>
                <a:gd name="T41" fmla="*/ T40 w 543"/>
                <a:gd name="T42" fmla="+- 0 4657 4252"/>
                <a:gd name="T43" fmla="*/ 4657 h 406"/>
                <a:gd name="T44" fmla="+- 0 8433 8076"/>
                <a:gd name="T45" fmla="*/ T44 w 543"/>
                <a:gd name="T46" fmla="+- 0 4647 4252"/>
                <a:gd name="T47" fmla="*/ 4647 h 406"/>
                <a:gd name="T48" fmla="+- 0 8507 8076"/>
                <a:gd name="T49" fmla="*/ T48 w 543"/>
                <a:gd name="T50" fmla="+- 0 4618 4252"/>
                <a:gd name="T51" fmla="*/ 4618 h 406"/>
                <a:gd name="T52" fmla="+- 0 8566 8076"/>
                <a:gd name="T53" fmla="*/ T52 w 543"/>
                <a:gd name="T54" fmla="+- 0 4574 4252"/>
                <a:gd name="T55" fmla="*/ 4574 h 406"/>
                <a:gd name="T56" fmla="+- 0 8605 8076"/>
                <a:gd name="T57" fmla="*/ T56 w 543"/>
                <a:gd name="T58" fmla="+- 0 4518 4252"/>
                <a:gd name="T59" fmla="*/ 4518 h 406"/>
                <a:gd name="T60" fmla="+- 0 8618 8076"/>
                <a:gd name="T61" fmla="*/ T60 w 543"/>
                <a:gd name="T62" fmla="+- 0 4454 4252"/>
                <a:gd name="T63" fmla="*/ 4454 h 406"/>
                <a:gd name="T64" fmla="+- 0 8605 8076"/>
                <a:gd name="T65" fmla="*/ T64 w 543"/>
                <a:gd name="T66" fmla="+- 0 4390 4252"/>
                <a:gd name="T67" fmla="*/ 4390 h 406"/>
                <a:gd name="T68" fmla="+- 0 8566 8076"/>
                <a:gd name="T69" fmla="*/ T68 w 543"/>
                <a:gd name="T70" fmla="+- 0 4335 4252"/>
                <a:gd name="T71" fmla="*/ 4335 h 406"/>
                <a:gd name="T72" fmla="+- 0 8507 8076"/>
                <a:gd name="T73" fmla="*/ T72 w 543"/>
                <a:gd name="T74" fmla="+- 0 4291 4252"/>
                <a:gd name="T75" fmla="*/ 4291 h 406"/>
                <a:gd name="T76" fmla="+- 0 8433 8076"/>
                <a:gd name="T77" fmla="*/ T76 w 543"/>
                <a:gd name="T78" fmla="+- 0 4262 4252"/>
                <a:gd name="T79" fmla="*/ 4262 h 406"/>
                <a:gd name="T80" fmla="+- 0 8347 8076"/>
                <a:gd name="T81" fmla="*/ T80 w 543"/>
                <a:gd name="T82" fmla="+- 0 4252 4252"/>
                <a:gd name="T83" fmla="*/ 4252 h 4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543" h="406">
                  <a:moveTo>
                    <a:pt x="271" y="0"/>
                  </a:moveTo>
                  <a:lnTo>
                    <a:pt x="185" y="10"/>
                  </a:lnTo>
                  <a:lnTo>
                    <a:pt x="111" y="39"/>
                  </a:lnTo>
                  <a:lnTo>
                    <a:pt x="52" y="83"/>
                  </a:lnTo>
                  <a:lnTo>
                    <a:pt x="14" y="138"/>
                  </a:lnTo>
                  <a:lnTo>
                    <a:pt x="0" y="202"/>
                  </a:lnTo>
                  <a:lnTo>
                    <a:pt x="14" y="266"/>
                  </a:lnTo>
                  <a:lnTo>
                    <a:pt x="52" y="322"/>
                  </a:lnTo>
                  <a:lnTo>
                    <a:pt x="111" y="366"/>
                  </a:lnTo>
                  <a:lnTo>
                    <a:pt x="185" y="395"/>
                  </a:lnTo>
                  <a:lnTo>
                    <a:pt x="271" y="405"/>
                  </a:lnTo>
                  <a:lnTo>
                    <a:pt x="357" y="395"/>
                  </a:lnTo>
                  <a:lnTo>
                    <a:pt x="431" y="366"/>
                  </a:lnTo>
                  <a:lnTo>
                    <a:pt x="490" y="322"/>
                  </a:lnTo>
                  <a:lnTo>
                    <a:pt x="529" y="266"/>
                  </a:lnTo>
                  <a:lnTo>
                    <a:pt x="542" y="202"/>
                  </a:lnTo>
                  <a:lnTo>
                    <a:pt x="529" y="138"/>
                  </a:lnTo>
                  <a:lnTo>
                    <a:pt x="490" y="83"/>
                  </a:lnTo>
                  <a:lnTo>
                    <a:pt x="431" y="39"/>
                  </a:lnTo>
                  <a:lnTo>
                    <a:pt x="357" y="1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FD8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xmlns="" id="{DC2F848B-4CA3-86D0-569D-3253972CB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" y="18"/>
              <a:ext cx="57" cy="5080"/>
            </a:xfrm>
            <a:custGeom>
              <a:avLst/>
              <a:gdLst>
                <a:gd name="T0" fmla="+- 0 77 65"/>
                <a:gd name="T1" fmla="*/ T0 w 57"/>
                <a:gd name="T2" fmla="+- 0 19 19"/>
                <a:gd name="T3" fmla="*/ 19 h 5080"/>
                <a:gd name="T4" fmla="+- 0 65 65"/>
                <a:gd name="T5" fmla="*/ T4 w 57"/>
                <a:gd name="T6" fmla="+- 0 19 19"/>
                <a:gd name="T7" fmla="*/ 19 h 5080"/>
                <a:gd name="T8" fmla="+- 0 65 65"/>
                <a:gd name="T9" fmla="*/ T8 w 57"/>
                <a:gd name="T10" fmla="+- 0 5099 19"/>
                <a:gd name="T11" fmla="*/ 5099 h 5080"/>
                <a:gd name="T12" fmla="+- 0 77 65"/>
                <a:gd name="T13" fmla="*/ T12 w 57"/>
                <a:gd name="T14" fmla="+- 0 5099 19"/>
                <a:gd name="T15" fmla="*/ 5099 h 5080"/>
                <a:gd name="T16" fmla="+- 0 77 65"/>
                <a:gd name="T17" fmla="*/ T16 w 57"/>
                <a:gd name="T18" fmla="+- 0 19 19"/>
                <a:gd name="T19" fmla="*/ 19 h 5080"/>
                <a:gd name="T20" fmla="+- 0 122 65"/>
                <a:gd name="T21" fmla="*/ T20 w 57"/>
                <a:gd name="T22" fmla="+- 0 19 19"/>
                <a:gd name="T23" fmla="*/ 19 h 5080"/>
                <a:gd name="T24" fmla="+- 0 88 65"/>
                <a:gd name="T25" fmla="*/ T24 w 57"/>
                <a:gd name="T26" fmla="+- 0 19 19"/>
                <a:gd name="T27" fmla="*/ 19 h 5080"/>
                <a:gd name="T28" fmla="+- 0 88 65"/>
                <a:gd name="T29" fmla="*/ T28 w 57"/>
                <a:gd name="T30" fmla="+- 0 5099 19"/>
                <a:gd name="T31" fmla="*/ 5099 h 5080"/>
                <a:gd name="T32" fmla="+- 0 122 65"/>
                <a:gd name="T33" fmla="*/ T32 w 57"/>
                <a:gd name="T34" fmla="+- 0 5099 19"/>
                <a:gd name="T35" fmla="*/ 5099 h 5080"/>
                <a:gd name="T36" fmla="+- 0 122 65"/>
                <a:gd name="T37" fmla="*/ T36 w 57"/>
                <a:gd name="T38" fmla="+- 0 19 19"/>
                <a:gd name="T39" fmla="*/ 19 h 508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57" h="5080">
                  <a:moveTo>
                    <a:pt x="12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12" y="5080"/>
                  </a:lnTo>
                  <a:lnTo>
                    <a:pt x="12" y="0"/>
                  </a:lnTo>
                  <a:close/>
                  <a:moveTo>
                    <a:pt x="57" y="0"/>
                  </a:moveTo>
                  <a:lnTo>
                    <a:pt x="23" y="0"/>
                  </a:lnTo>
                  <a:lnTo>
                    <a:pt x="23" y="5080"/>
                  </a:lnTo>
                  <a:lnTo>
                    <a:pt x="57" y="508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FDC3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xmlns="" id="{297223A2-762A-81E8-66DF-772EFCB747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" y="93"/>
              <a:ext cx="8806" cy="4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xmlns="" id="{7CAE43DD-3369-3D09-1CBF-E92CAD872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" y="19"/>
              <a:ext cx="9034" cy="5079"/>
            </a:xfrm>
            <a:prstGeom prst="rect">
              <a:avLst/>
            </a:prstGeom>
            <a:noFill/>
            <a:ln w="24384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Date Placeholder 9">
            <a:extLst>
              <a:ext uri="{FF2B5EF4-FFF2-40B4-BE49-F238E27FC236}">
                <a16:creationId xmlns:a16="http://schemas.microsoft.com/office/drawing/2014/main" xmlns="" id="{436B1F18-D1D6-911A-3C68-B50A3C6E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566A-0664-4AF9-9120-1AF3127E2C76}" type="datetime1">
              <a:rPr lang="en-US" smtClean="0"/>
              <a:t>05-Nov-24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D2973AC4-4D9B-CA9D-2A86-2199AE85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5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981200"/>
            <a:ext cx="9574030" cy="458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Types of Environment:</a:t>
            </a:r>
          </a:p>
          <a:p>
            <a:pPr marL="1087437" lvl="2" indent="-514350" algn="just"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Fully observable/ partially Observable</a:t>
            </a:r>
          </a:p>
          <a:p>
            <a:pPr marL="1087437" lvl="2" indent="-514350" algn="just"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Deterministic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/ Stochastic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087437" lvl="2" indent="-514350" algn="just"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Episodic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/Sequential</a:t>
            </a:r>
          </a:p>
          <a:p>
            <a:pPr marL="1087437" lvl="2" indent="-514350" algn="just"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Single-agent/Multi-agent</a:t>
            </a:r>
          </a:p>
          <a:p>
            <a:pPr marL="1087437" lvl="2" indent="-514350" algn="just"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Static/Dynamic</a:t>
            </a:r>
          </a:p>
          <a:p>
            <a:pPr marL="1087437" lvl="2" indent="-514350" algn="just">
              <a:spcBef>
                <a:spcPts val="1500"/>
              </a:spcBef>
              <a:buFont typeface="+mj-lt"/>
              <a:buAutoNum type="arabicPeriod"/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Discrete</a:t>
            </a:r>
            <a:r>
              <a:rPr lang="en-US" sz="2000" dirty="0" smtClean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/ Continuous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28861" y="126404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50122" y="1363795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276703"/>
            <a:ext cx="1196313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C0B5AB9-921B-F35E-AA2D-EFB0FCBA6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0F54-554A-403F-AAAA-6AFBB97F63F7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CA12A81-FC39-17AA-5919-FFF3128C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89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573087" lvl="2" algn="just">
              <a:spcBef>
                <a:spcPts val="1500"/>
              </a:spcBef>
              <a:defRPr/>
            </a:pPr>
            <a:r>
              <a:rPr lang="en-US" sz="2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Fully observable/ partially Observable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981200"/>
            <a:ext cx="5921113" cy="458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b="1" i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Fully observable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:an agent can always see the entire state of the environment.  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 chess</a:t>
            </a: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28861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50122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757240" y="1667194"/>
            <a:ext cx="112058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2FA5C20-A030-9E8E-097A-718EE9E2A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76" y="3500203"/>
            <a:ext cx="2369926" cy="1993692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28FB66DC-4CF1-935F-6AE4-897154C32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878" y="2133600"/>
            <a:ext cx="4684427" cy="443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b="1" i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Partially observable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:an agent can never see the entire state of the environment.  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Example: Card game</a:t>
            </a:r>
          </a:p>
          <a:p>
            <a:pPr marL="0" indent="0" algn="just">
              <a:spcBef>
                <a:spcPts val="1500"/>
              </a:spcBef>
              <a:defRPr/>
            </a:pP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DFA178B-677F-B8D0-5FE4-527FE43F9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0114" y="3945678"/>
            <a:ext cx="2591162" cy="130510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E65FC68-07B2-9EE5-4F2F-B04C8472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5C6A-B483-4D5E-8731-F5FD0D3F2A00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21AAEB5-C20F-39F6-24E1-0DCF552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573087" lvl="2" algn="r">
              <a:spcBef>
                <a:spcPts val="1500"/>
              </a:spcBef>
              <a:defRPr/>
            </a:pPr>
            <a:r>
              <a:rPr lang="en-US" sz="2800" b="1" i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Con’t</a:t>
            </a:r>
            <a:r>
              <a:rPr lang="en-US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… 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FF34036B-3A85-AA47-96F1-6AF9544BA2D9}"/>
              </a:ext>
            </a:extLst>
          </p:cNvPr>
          <p:cNvGrpSpPr>
            <a:grpSpLocks/>
          </p:cNvGrpSpPr>
          <p:nvPr/>
        </p:nvGrpSpPr>
        <p:grpSpPr bwMode="auto">
          <a:xfrm>
            <a:off x="1157312" y="1422613"/>
            <a:ext cx="8698310" cy="5140866"/>
            <a:chOff x="960" y="296"/>
            <a:chExt cx="8580" cy="5080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xmlns="" id="{E0BCE01E-DAD2-D7EA-035B-39BA72478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40" y="296"/>
              <a:ext cx="0" cy="5080"/>
            </a:xfrm>
            <a:prstGeom prst="line">
              <a:avLst/>
            </a:prstGeom>
            <a:noFill/>
            <a:ln w="5975">
              <a:solidFill>
                <a:srgbClr val="FD853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xmlns="" id="{1988149B-3A70-8629-DD66-0DFFE297B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1" y="4529"/>
              <a:ext cx="543" cy="406"/>
            </a:xfrm>
            <a:custGeom>
              <a:avLst/>
              <a:gdLst>
                <a:gd name="T0" fmla="+- 0 9062 8791"/>
                <a:gd name="T1" fmla="*/ T0 w 543"/>
                <a:gd name="T2" fmla="+- 0 4529 4529"/>
                <a:gd name="T3" fmla="*/ 4529 h 406"/>
                <a:gd name="T4" fmla="+- 0 8977 8791"/>
                <a:gd name="T5" fmla="*/ T4 w 543"/>
                <a:gd name="T6" fmla="+- 0 4539 4529"/>
                <a:gd name="T7" fmla="*/ 4539 h 406"/>
                <a:gd name="T8" fmla="+- 0 8902 8791"/>
                <a:gd name="T9" fmla="*/ T8 w 543"/>
                <a:gd name="T10" fmla="+- 0 4568 4529"/>
                <a:gd name="T11" fmla="*/ 4568 h 406"/>
                <a:gd name="T12" fmla="+- 0 8844 8791"/>
                <a:gd name="T13" fmla="*/ T12 w 543"/>
                <a:gd name="T14" fmla="+- 0 4612 4529"/>
                <a:gd name="T15" fmla="*/ 4612 h 406"/>
                <a:gd name="T16" fmla="+- 0 8805 8791"/>
                <a:gd name="T17" fmla="*/ T16 w 543"/>
                <a:gd name="T18" fmla="+- 0 4668 4529"/>
                <a:gd name="T19" fmla="*/ 4668 h 406"/>
                <a:gd name="T20" fmla="+- 0 8791 8791"/>
                <a:gd name="T21" fmla="*/ T20 w 543"/>
                <a:gd name="T22" fmla="+- 0 4732 4529"/>
                <a:gd name="T23" fmla="*/ 4732 h 406"/>
                <a:gd name="T24" fmla="+- 0 8805 8791"/>
                <a:gd name="T25" fmla="*/ T24 w 543"/>
                <a:gd name="T26" fmla="+- 0 4796 4529"/>
                <a:gd name="T27" fmla="*/ 4796 h 406"/>
                <a:gd name="T28" fmla="+- 0 8844 8791"/>
                <a:gd name="T29" fmla="*/ T28 w 543"/>
                <a:gd name="T30" fmla="+- 0 4852 4529"/>
                <a:gd name="T31" fmla="*/ 4852 h 406"/>
                <a:gd name="T32" fmla="+- 0 8902 8791"/>
                <a:gd name="T33" fmla="*/ T32 w 543"/>
                <a:gd name="T34" fmla="+- 0 4895 4529"/>
                <a:gd name="T35" fmla="*/ 4895 h 406"/>
                <a:gd name="T36" fmla="+- 0 8977 8791"/>
                <a:gd name="T37" fmla="*/ T36 w 543"/>
                <a:gd name="T38" fmla="+- 0 4924 4529"/>
                <a:gd name="T39" fmla="*/ 4924 h 406"/>
                <a:gd name="T40" fmla="+- 0 9062 8791"/>
                <a:gd name="T41" fmla="*/ T40 w 543"/>
                <a:gd name="T42" fmla="+- 0 4935 4529"/>
                <a:gd name="T43" fmla="*/ 4935 h 406"/>
                <a:gd name="T44" fmla="+- 0 9148 8791"/>
                <a:gd name="T45" fmla="*/ T44 w 543"/>
                <a:gd name="T46" fmla="+- 0 4924 4529"/>
                <a:gd name="T47" fmla="*/ 4924 h 406"/>
                <a:gd name="T48" fmla="+- 0 9223 8791"/>
                <a:gd name="T49" fmla="*/ T48 w 543"/>
                <a:gd name="T50" fmla="+- 0 4895 4529"/>
                <a:gd name="T51" fmla="*/ 4895 h 406"/>
                <a:gd name="T52" fmla="+- 0 9281 8791"/>
                <a:gd name="T53" fmla="*/ T52 w 543"/>
                <a:gd name="T54" fmla="+- 0 4852 4529"/>
                <a:gd name="T55" fmla="*/ 4852 h 406"/>
                <a:gd name="T56" fmla="+- 0 9320 8791"/>
                <a:gd name="T57" fmla="*/ T56 w 543"/>
                <a:gd name="T58" fmla="+- 0 4796 4529"/>
                <a:gd name="T59" fmla="*/ 4796 h 406"/>
                <a:gd name="T60" fmla="+- 0 9334 8791"/>
                <a:gd name="T61" fmla="*/ T60 w 543"/>
                <a:gd name="T62" fmla="+- 0 4732 4529"/>
                <a:gd name="T63" fmla="*/ 4732 h 406"/>
                <a:gd name="T64" fmla="+- 0 9320 8791"/>
                <a:gd name="T65" fmla="*/ T64 w 543"/>
                <a:gd name="T66" fmla="+- 0 4668 4529"/>
                <a:gd name="T67" fmla="*/ 4668 h 406"/>
                <a:gd name="T68" fmla="+- 0 9281 8791"/>
                <a:gd name="T69" fmla="*/ T68 w 543"/>
                <a:gd name="T70" fmla="+- 0 4612 4529"/>
                <a:gd name="T71" fmla="*/ 4612 h 406"/>
                <a:gd name="T72" fmla="+- 0 9223 8791"/>
                <a:gd name="T73" fmla="*/ T72 w 543"/>
                <a:gd name="T74" fmla="+- 0 4568 4529"/>
                <a:gd name="T75" fmla="*/ 4568 h 406"/>
                <a:gd name="T76" fmla="+- 0 9148 8791"/>
                <a:gd name="T77" fmla="*/ T76 w 543"/>
                <a:gd name="T78" fmla="+- 0 4539 4529"/>
                <a:gd name="T79" fmla="*/ 4539 h 406"/>
                <a:gd name="T80" fmla="+- 0 9062 8791"/>
                <a:gd name="T81" fmla="*/ T80 w 543"/>
                <a:gd name="T82" fmla="+- 0 4529 4529"/>
                <a:gd name="T83" fmla="*/ 4529 h 40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543" h="406">
                  <a:moveTo>
                    <a:pt x="271" y="0"/>
                  </a:moveTo>
                  <a:lnTo>
                    <a:pt x="186" y="10"/>
                  </a:lnTo>
                  <a:lnTo>
                    <a:pt x="111" y="39"/>
                  </a:lnTo>
                  <a:lnTo>
                    <a:pt x="53" y="83"/>
                  </a:lnTo>
                  <a:lnTo>
                    <a:pt x="14" y="139"/>
                  </a:lnTo>
                  <a:lnTo>
                    <a:pt x="0" y="203"/>
                  </a:lnTo>
                  <a:lnTo>
                    <a:pt x="14" y="267"/>
                  </a:lnTo>
                  <a:lnTo>
                    <a:pt x="53" y="323"/>
                  </a:lnTo>
                  <a:lnTo>
                    <a:pt x="111" y="366"/>
                  </a:lnTo>
                  <a:lnTo>
                    <a:pt x="186" y="395"/>
                  </a:lnTo>
                  <a:lnTo>
                    <a:pt x="271" y="406"/>
                  </a:lnTo>
                  <a:lnTo>
                    <a:pt x="357" y="395"/>
                  </a:lnTo>
                  <a:lnTo>
                    <a:pt x="432" y="366"/>
                  </a:lnTo>
                  <a:lnTo>
                    <a:pt x="490" y="323"/>
                  </a:lnTo>
                  <a:lnTo>
                    <a:pt x="529" y="267"/>
                  </a:lnTo>
                  <a:lnTo>
                    <a:pt x="543" y="203"/>
                  </a:lnTo>
                  <a:lnTo>
                    <a:pt x="529" y="139"/>
                  </a:lnTo>
                  <a:lnTo>
                    <a:pt x="490" y="83"/>
                  </a:lnTo>
                  <a:lnTo>
                    <a:pt x="432" y="39"/>
                  </a:lnTo>
                  <a:lnTo>
                    <a:pt x="357" y="10"/>
                  </a:lnTo>
                  <a:lnTo>
                    <a:pt x="271" y="0"/>
                  </a:lnTo>
                  <a:close/>
                </a:path>
              </a:pathLst>
            </a:custGeom>
            <a:solidFill>
              <a:srgbClr val="FD85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xmlns="" id="{22972DC7-AAC8-EC6D-AB12-5A980CC7D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428"/>
              <a:ext cx="8580" cy="4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9A47B4-B8FA-F53C-1237-70F87E05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7452-15E3-47DD-879D-BC3D41AC66D1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506207C-EC7B-4082-AB50-B61EDB17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36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r">
              <a:lnSpc>
                <a:spcPts val="4925"/>
              </a:lnSpc>
              <a:spcBef>
                <a:spcPts val="0"/>
              </a:spcBef>
            </a:pPr>
            <a:r>
              <a:rPr lang="en-GB" altLang="en-US" sz="4000" b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Con’t</a:t>
            </a:r>
            <a:r>
              <a:rPr lang="en-GB" altLang="en-US" sz="4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..</a:t>
            </a:r>
            <a:endParaRPr lang="en-US" sz="4000" b="1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xmlns="" id="{5BCD0339-7830-6ECA-0DA5-EB3BA88CB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57" y="1577520"/>
            <a:ext cx="9076544" cy="436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0F76594-1400-1B99-1BE6-99834BE3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E177-60C0-4E7E-9DEC-5EA50E1E877D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A1A7263-B0E9-FDE0-CE72-B3AC4967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18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199" y="1600201"/>
            <a:ext cx="710283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7175" name="Picture 7">
            <a:extLst>
              <a:ext uri="{FF2B5EF4-FFF2-40B4-BE49-F238E27FC236}">
                <a16:creationId xmlns:a16="http://schemas.microsoft.com/office/drawing/2014/main" xmlns="" id="{09CC2EAE-9B7F-6B21-1333-0E3F2F434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600201"/>
            <a:ext cx="10133350" cy="46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DDDE410-037E-E3CC-B9C4-5549DCBF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3CDA-1D5B-41B5-B162-B57C619164C4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B30E496-338C-42D0-AF93-14608B2B3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98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199" y="1600201"/>
            <a:ext cx="710283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ectangle 9">
            <a:extLst>
              <a:ext uri="{FF2B5EF4-FFF2-40B4-BE49-F238E27FC236}">
                <a16:creationId xmlns:a16="http://schemas.microsoft.com/office/drawing/2014/main" xmlns="" id="{54DBB043-6922-CFAE-096D-FC426C024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7" name="Picture 3">
            <a:extLst>
              <a:ext uri="{FF2B5EF4-FFF2-40B4-BE49-F238E27FC236}">
                <a16:creationId xmlns:a16="http://schemas.microsoft.com/office/drawing/2014/main" xmlns="" id="{A46237AE-30DC-E362-C531-BC8F3C0A9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68" y="1427361"/>
            <a:ext cx="11168543" cy="4636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E7A7C7E-83D0-9EBB-B53F-C187AC68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DD3B-EB21-45DE-B325-6B51192EF663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5DDB78-34B7-E807-644D-4F96A945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5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199" y="1600201"/>
            <a:ext cx="710283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xmlns="" id="{B020557C-283F-9D08-195C-916ACDDD8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8" y="1600201"/>
            <a:ext cx="10200805" cy="477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BDBF04-C888-9398-23B3-89609C81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29D5-D0C3-49D5-81DA-5D679B34CC9B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A9CE926-60C0-FE52-B705-2AD0552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9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24657" y="1600201"/>
            <a:ext cx="109952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 dirty="0">
              <a:solidFill>
                <a:srgbClr val="00006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Activity 2:</a:t>
            </a:r>
          </a:p>
          <a:p>
            <a:pPr marL="554037" indent="-457200">
              <a:spcBef>
                <a:spcPts val="575"/>
              </a:spcBef>
              <a:buClr>
                <a:srgbClr val="000066"/>
              </a:buClr>
              <a:buSzPct val="100000"/>
              <a:buAutoNum type="arabicPeriod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Group  the following Task agents with the corresponding Environments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Crossword puzzle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Chess with a clock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Poker 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Part-picking-robot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Taxi driving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Image analysis</a:t>
            </a:r>
          </a:p>
          <a:p>
            <a:pPr marL="962024" lvl="2" indent="-342900">
              <a:spcBef>
                <a:spcPts val="575"/>
              </a:spcBef>
              <a:buClr>
                <a:srgbClr val="000066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en-US" sz="2300" dirty="0">
                <a:solidFill>
                  <a:srgbClr val="000066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Instructive English Tutor</a:t>
            </a:r>
          </a:p>
          <a:p>
            <a:pPr marL="96837" indent="0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 dirty="0">
              <a:solidFill>
                <a:srgbClr val="000066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7BDBF04-C888-9398-23B3-89609C81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929D5-D0C3-49D5-81DA-5D679B34CC9B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A9CE926-60C0-FE52-B705-2AD0552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59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151725" y="568325"/>
            <a:ext cx="9211475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US" sz="4000" dirty="0">
                <a:ea typeface="Calibri" panose="020F0502020204030204" pitchFamily="34" charset="0"/>
              </a:rPr>
              <a:t>Intelligent Agents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026082" y="1981200"/>
            <a:ext cx="897516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Agents</a:t>
            </a:r>
            <a:r>
              <a:rPr lang="en-US" sz="2800" spc="-7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and</a:t>
            </a:r>
            <a:r>
              <a:rPr lang="en-US" sz="2800" spc="-6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Environments</a:t>
            </a:r>
          </a:p>
          <a:p>
            <a:pPr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Acting</a:t>
            </a:r>
            <a:r>
              <a:rPr lang="en-US" sz="2800" spc="-4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of</a:t>
            </a:r>
            <a:r>
              <a:rPr lang="en-US" sz="2800" spc="-5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Intelligent</a:t>
            </a:r>
            <a:r>
              <a:rPr lang="en-US" sz="2800" spc="-6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Agents</a:t>
            </a:r>
            <a:r>
              <a:rPr lang="en-US" sz="2800" spc="-4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(Rationality)</a:t>
            </a:r>
          </a:p>
          <a:p>
            <a:pPr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Structure</a:t>
            </a:r>
            <a:r>
              <a:rPr lang="en-US" sz="2800" spc="-5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of</a:t>
            </a:r>
            <a:r>
              <a:rPr lang="en-US" sz="2800" spc="-7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Intelligent</a:t>
            </a:r>
            <a:r>
              <a:rPr lang="en-US" sz="2800" spc="-75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Tahoma" panose="020B0604030504040204" pitchFamily="34" charset="0"/>
              </a:rPr>
              <a:t>Agents</a:t>
            </a:r>
          </a:p>
          <a:p>
            <a:pPr>
              <a:lnSpc>
                <a:spcPct val="8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Agent</a:t>
            </a:r>
            <a:r>
              <a:rPr lang="en-US" sz="2800" spc="-9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Types</a:t>
            </a: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035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2159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2493964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497919" y="4731249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29E1E50-8221-D64D-5000-D57F3454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A040F-FF04-4188-A246-C00E5A701950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35775BB-654B-78E2-BC4C-242AF928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199" y="5778221"/>
            <a:ext cx="8556886" cy="43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r>
              <a:rPr lang="en-US" sz="2400" dirty="0"/>
              <a:t>Examples of task environments and their characteristics</a:t>
            </a:r>
            <a:endParaRPr lang="en-US" altLang="en-US" sz="2300" dirty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 dirty="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E55B904-8C1C-FE23-D1F3-A0E6FCC17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12" y="1296041"/>
            <a:ext cx="10065895" cy="440259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036BD0-BAAC-40C8-4CAB-929892F2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2DB70-83AF-4695-BA76-D08B45BBE733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FF08F3-A08C-8AA4-A726-6A553512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349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US" sz="2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STRUCTURE</a:t>
            </a:r>
            <a:r>
              <a:rPr lang="en-US" sz="2800" b="1" i="1" spc="3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800" b="1" i="1" spc="2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INTELLIGENT</a:t>
            </a:r>
            <a:r>
              <a:rPr lang="en-US" sz="2800" b="1" i="1" spc="6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  <a:endParaRPr lang="en-US" sz="2800" i="1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981200"/>
            <a:ext cx="10897848" cy="458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rational</a:t>
            </a:r>
            <a:r>
              <a:rPr lang="en-US" sz="1800" b="1" spc="-5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spc="-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r>
              <a:rPr lang="en-US" sz="1800" b="1" spc="-4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4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one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</a:t>
            </a:r>
            <a:r>
              <a:rPr lang="en-US" sz="1800" spc="-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does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right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thing.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job</a:t>
            </a:r>
            <a:r>
              <a:rPr lang="en-US" sz="18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AI</a:t>
            </a:r>
            <a:r>
              <a:rPr lang="en-US" sz="1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9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design</a:t>
            </a:r>
            <a:r>
              <a:rPr lang="en-US" sz="1800" spc="7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9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b="1" spc="25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program</a:t>
            </a:r>
            <a:r>
              <a:rPr lang="en-US" sz="1800" b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1800" b="1" spc="15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function</a:t>
            </a:r>
            <a:r>
              <a:rPr lang="en-US" sz="1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implements</a:t>
            </a:r>
            <a:r>
              <a:rPr lang="en-US" sz="1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2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mapping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from percepts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actions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</a:t>
            </a:r>
            <a:r>
              <a:rPr lang="en-US" sz="1800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his</a:t>
            </a:r>
            <a:r>
              <a:rPr lang="en-US" sz="1800" spc="10" dirty="0" smtClean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program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will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run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 some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sort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computing device,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which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we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will call</a:t>
            </a:r>
            <a:r>
              <a:rPr lang="en-US" sz="1800" spc="-2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architecture</a:t>
            </a:r>
            <a:r>
              <a:rPr lang="en-US" sz="1800" b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architecture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might</a:t>
            </a:r>
            <a:r>
              <a:rPr lang="en-US" sz="1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-4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u="sng" dirty="0">
                <a:solidFill>
                  <a:srgbClr val="006FC0"/>
                </a:solidFill>
                <a:effectLst/>
                <a:uFill>
                  <a:solidFill>
                    <a:srgbClr val="006FC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plain</a:t>
            </a:r>
            <a:r>
              <a:rPr lang="en-US" sz="1800" i="1" u="sng" spc="-60" dirty="0">
                <a:solidFill>
                  <a:srgbClr val="006FC0"/>
                </a:solidFill>
                <a:effectLst/>
                <a:uFill>
                  <a:solidFill>
                    <a:srgbClr val="006FC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u="sng" dirty="0">
                <a:solidFill>
                  <a:srgbClr val="006FC0"/>
                </a:solidFill>
                <a:effectLst/>
                <a:uFill>
                  <a:solidFill>
                    <a:srgbClr val="006FC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computer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,</a:t>
            </a:r>
            <a:r>
              <a:rPr lang="en-US" sz="1800" spc="-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might</a:t>
            </a:r>
            <a:r>
              <a:rPr lang="en-US" sz="1800" spc="-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include</a:t>
            </a:r>
            <a:r>
              <a:rPr lang="en-US" sz="1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special-purpose</a:t>
            </a:r>
            <a:r>
              <a:rPr lang="en-US" sz="1800" spc="-2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hardware for certain tasks, such as processing camera images or filtering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audio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input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might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also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include</a:t>
            </a:r>
            <a:r>
              <a:rPr lang="en-US" sz="1800" spc="-4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u="sng" dirty="0">
                <a:solidFill>
                  <a:srgbClr val="006FC0"/>
                </a:solidFill>
                <a:effectLst/>
                <a:uFill>
                  <a:solidFill>
                    <a:srgbClr val="006FC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software</a:t>
            </a:r>
            <a:r>
              <a:rPr lang="en-US" sz="1800" i="1" spc="-65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provides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degree</a:t>
            </a:r>
            <a:r>
              <a:rPr lang="en-US" sz="18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insulation</a:t>
            </a:r>
            <a:r>
              <a:rPr lang="en-US" sz="18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between</a:t>
            </a:r>
            <a:r>
              <a:rPr lang="en-US" sz="1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2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raw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computer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program,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general,</a:t>
            </a:r>
            <a:r>
              <a:rPr lang="en-US" sz="18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architecture</a:t>
            </a:r>
            <a:r>
              <a:rPr lang="en-US" sz="18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makes</a:t>
            </a:r>
            <a:r>
              <a:rPr lang="en-US" sz="1800" spc="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percepts</a:t>
            </a:r>
            <a:r>
              <a:rPr lang="en-US" sz="18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from</a:t>
            </a:r>
            <a:r>
              <a:rPr lang="en-US" sz="18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sensors</a:t>
            </a:r>
            <a:r>
              <a:rPr lang="en-US" sz="1800" spc="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available</a:t>
            </a:r>
            <a:r>
              <a:rPr lang="en-US" sz="18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program,</a:t>
            </a:r>
            <a:r>
              <a:rPr lang="en-US" sz="18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runs</a:t>
            </a:r>
            <a:r>
              <a:rPr lang="en-US" sz="1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program,</a:t>
            </a:r>
            <a:r>
              <a:rPr lang="en-US" sz="18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feeds</a:t>
            </a:r>
            <a:r>
              <a:rPr lang="en-US" sz="1800" spc="9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program's</a:t>
            </a:r>
            <a:r>
              <a:rPr lang="en-US" sz="1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</a:t>
            </a:r>
            <a:r>
              <a:rPr lang="en-US" sz="1800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choices</a:t>
            </a:r>
            <a:r>
              <a:rPr lang="en-US" sz="1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10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effectors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1800" spc="-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they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18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generated.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relationship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among</a:t>
            </a:r>
            <a:r>
              <a:rPr lang="en-US" sz="1800" spc="-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agents.</a:t>
            </a:r>
          </a:p>
          <a:p>
            <a:pPr marL="0" indent="0" algn="just">
              <a:spcBef>
                <a:spcPts val="1500"/>
              </a:spcBef>
              <a:defRPr/>
            </a:pP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28861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50122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757240" y="1667194"/>
            <a:ext cx="112058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5C255ED0-45D4-1EB0-D98E-2087959D742F}"/>
              </a:ext>
            </a:extLst>
          </p:cNvPr>
          <p:cNvSpPr/>
          <p:nvPr/>
        </p:nvSpPr>
        <p:spPr>
          <a:xfrm>
            <a:off x="3964898" y="5876144"/>
            <a:ext cx="5531371" cy="5183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solidFill>
                  <a:srgbClr val="001F5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r>
              <a:rPr lang="en-US" sz="1800" b="1" i="1" spc="45" dirty="0">
                <a:solidFill>
                  <a:srgbClr val="001F5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solidFill>
                  <a:srgbClr val="001F5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b="1" i="1" spc="40" dirty="0">
                <a:solidFill>
                  <a:srgbClr val="001F5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solidFill>
                  <a:srgbClr val="001F5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</a:t>
            </a:r>
            <a:r>
              <a:rPr lang="en-US" sz="1800" b="1" i="1" spc="60" dirty="0">
                <a:solidFill>
                  <a:srgbClr val="001F5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solidFill>
                  <a:srgbClr val="001F5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+</a:t>
            </a:r>
            <a:r>
              <a:rPr lang="en-US" sz="1800" b="1" i="1" spc="40" dirty="0">
                <a:solidFill>
                  <a:srgbClr val="001F5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solidFill>
                  <a:srgbClr val="001F5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program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820B3B2-ECE2-9398-7E3E-FE827DF6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6F09-5959-47A7-855C-72C153D22A2D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DAFE22-DC48-F4A6-7CDC-943D77E8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6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573087" lvl="2">
              <a:spcBef>
                <a:spcPts val="1110"/>
              </a:spcBef>
              <a:buSzPct val="70000"/>
              <a:tabLst>
                <a:tab pos="803275" algn="l"/>
              </a:tabLst>
            </a:pPr>
            <a: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Types of agent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79393" y="1828800"/>
            <a:ext cx="10327806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There are</a:t>
            </a:r>
            <a:r>
              <a:rPr lang="en-US" sz="24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around</a:t>
            </a:r>
            <a:r>
              <a:rPr lang="en-US" sz="24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</a:t>
            </a:r>
            <a:r>
              <a:rPr lang="en-US" sz="24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types</a:t>
            </a:r>
            <a:r>
              <a:rPr lang="en-US" sz="24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4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agent:</a:t>
            </a:r>
          </a:p>
          <a:p>
            <a:pPr marL="342900" marR="0" lvl="0" indent="-342900">
              <a:spcBef>
                <a:spcPts val="1110"/>
              </a:spcBef>
              <a:spcAft>
                <a:spcPts val="0"/>
              </a:spcAft>
              <a:buSzPct val="90000"/>
              <a:buFont typeface="Cambria" panose="02040503050406030204" pitchFamily="18" charset="0"/>
              <a:buAutoNum type="arabicPeriod"/>
              <a:tabLst>
                <a:tab pos="803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Simple</a:t>
            </a:r>
            <a:r>
              <a:rPr lang="en-US" sz="24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reflex</a:t>
            </a:r>
            <a:r>
              <a:rPr lang="en-US" sz="24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</a:p>
          <a:p>
            <a:pPr marL="342900" marR="0" lvl="0" indent="-342900">
              <a:spcBef>
                <a:spcPts val="1120"/>
              </a:spcBef>
              <a:spcAft>
                <a:spcPts val="0"/>
              </a:spcAft>
              <a:buSzPct val="90000"/>
              <a:buFont typeface="Cambria" panose="02040503050406030204" pitchFamily="18" charset="0"/>
              <a:buAutoNum type="arabicPeriod"/>
              <a:tabLst>
                <a:tab pos="803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Model-based</a:t>
            </a:r>
            <a:r>
              <a:rPr lang="en-US" sz="2400" spc="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reflex</a:t>
            </a:r>
            <a:r>
              <a:rPr lang="en-US" sz="24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</a:p>
          <a:p>
            <a:pPr marL="342900" marR="0" lvl="0" indent="-342900">
              <a:spcBef>
                <a:spcPts val="1125"/>
              </a:spcBef>
              <a:spcAft>
                <a:spcPts val="0"/>
              </a:spcAft>
              <a:buSzPct val="90000"/>
              <a:buFont typeface="Cambria" panose="02040503050406030204" pitchFamily="18" charset="0"/>
              <a:buAutoNum type="arabicPeriod"/>
              <a:tabLst>
                <a:tab pos="803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Goal-based</a:t>
            </a:r>
            <a:r>
              <a:rPr lang="en-US" sz="2400" spc="1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</a:p>
          <a:p>
            <a:pPr marL="342900" marR="0" lvl="0" indent="-342900">
              <a:spcBef>
                <a:spcPts val="1110"/>
              </a:spcBef>
              <a:spcAft>
                <a:spcPts val="0"/>
              </a:spcAft>
              <a:buSzPct val="90000"/>
              <a:buFont typeface="Cambria" panose="02040503050406030204" pitchFamily="18" charset="0"/>
              <a:buAutoNum type="arabicPeriod"/>
              <a:tabLst>
                <a:tab pos="803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Utility-based</a:t>
            </a:r>
            <a:r>
              <a:rPr lang="en-US" sz="24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</a:p>
          <a:p>
            <a:pPr marL="342900" marR="0" lvl="0" indent="-342900">
              <a:spcBef>
                <a:spcPts val="1110"/>
              </a:spcBef>
              <a:spcAft>
                <a:spcPts val="0"/>
              </a:spcAft>
              <a:buSzPct val="90000"/>
              <a:buFont typeface="Cambria" panose="02040503050406030204" pitchFamily="18" charset="0"/>
              <a:buAutoNum type="arabicPeriod"/>
              <a:tabLst>
                <a:tab pos="80327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Learning agents</a:t>
            </a:r>
            <a:endParaRPr lang="en-US" sz="24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4011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7877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52708" y="1547272"/>
            <a:ext cx="12139292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082A680-B3B0-77B7-E006-576F2A825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037A-C4F9-4F34-A106-E687328FFE59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03A614-C234-B0C1-46BB-7DFA67AD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2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573087" lvl="2">
              <a:spcBef>
                <a:spcPts val="1110"/>
              </a:spcBef>
              <a:buSzPct val="70000"/>
              <a:tabLst>
                <a:tab pos="803275" algn="l"/>
              </a:tabLst>
            </a:pPr>
            <a: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Simple</a:t>
            </a:r>
            <a:r>
              <a:rPr lang="en-US" sz="40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reflex</a:t>
            </a:r>
            <a:r>
              <a:rPr lang="en-US" sz="40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4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79393" y="1828800"/>
            <a:ext cx="10327806" cy="504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Simple reflex agents act only on the basis of the </a:t>
            </a:r>
            <a:r>
              <a:rPr lang="en-US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current percept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, ignoring the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rest</a:t>
            </a:r>
            <a:r>
              <a:rPr lang="en-US" sz="20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0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percept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history.</a:t>
            </a:r>
            <a:r>
              <a:rPr lang="en-US" sz="2000" spc="-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000" spc="-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function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based</a:t>
            </a:r>
            <a:r>
              <a:rPr lang="en-US" sz="2000" spc="-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condition-action</a:t>
            </a:r>
            <a:r>
              <a:rPr lang="en-US" sz="2000" spc="-2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rule: if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condition</a:t>
            </a:r>
            <a:r>
              <a:rPr lang="en-US" sz="20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then</a:t>
            </a:r>
            <a:r>
              <a:rPr lang="en-US" sz="20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action.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Work</a:t>
            </a:r>
            <a:r>
              <a:rPr lang="en-US" sz="20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20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environment</a:t>
            </a:r>
            <a:r>
              <a:rPr lang="en-US" sz="20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fully</a:t>
            </a:r>
            <a:r>
              <a:rPr lang="en-US" sz="2000" b="1" i="1" spc="50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observable.</a:t>
            </a:r>
          </a:p>
          <a:p>
            <a:pPr marL="915987" lvl="2" indent="-342900" algn="just">
              <a:spcBef>
                <a:spcPts val="150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They choose actions only based on the</a:t>
            </a:r>
            <a:r>
              <a:rPr lang="en-US" sz="1800" i="1" spc="-235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current</a:t>
            </a:r>
            <a:r>
              <a:rPr lang="en-US" sz="1800" i="1" spc="-25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percept.</a:t>
            </a:r>
          </a:p>
          <a:p>
            <a:pPr marL="915987" lvl="2" indent="-342900" algn="just">
              <a:spcBef>
                <a:spcPts val="150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i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 Their environment is completely</a:t>
            </a:r>
            <a:r>
              <a:rPr lang="en-US" sz="1800" i="1" spc="-235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i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observable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4011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67877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52708" y="1547272"/>
            <a:ext cx="12139292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CC311F0-A3C6-6D70-AC1E-31BB93C39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597" y="3137524"/>
            <a:ext cx="3534268" cy="242921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48BF8B-E3BE-533C-EC20-29DEAB75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EF3D-8610-413D-95BE-0A48A13F7CFB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25313A3-6F79-A85A-B237-CF505A9E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32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69626" y="522606"/>
            <a:ext cx="9674512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00990" marR="0" algn="ctr">
              <a:spcBef>
                <a:spcPts val="1985"/>
              </a:spcBef>
              <a:spcAft>
                <a:spcPts val="0"/>
              </a:spcAft>
            </a:pPr>
            <a:r>
              <a:rPr lang="en-US" sz="2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MODEL-BASED </a:t>
            </a:r>
            <a:r>
              <a:rPr lang="en-US" sz="2800" b="1" i="1" spc="7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REFLEX </a:t>
            </a:r>
            <a:r>
              <a:rPr lang="en-US" sz="2800" b="1" i="1" spc="8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endParaRPr lang="en-US" sz="2800" i="1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981200"/>
            <a:ext cx="5861153" cy="458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Something</a:t>
            </a:r>
            <a:r>
              <a:rPr lang="en-US" sz="18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do</a:t>
            </a:r>
            <a:r>
              <a:rPr lang="en-US" sz="1800" b="1" i="1" spc="45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not</a:t>
            </a:r>
            <a:r>
              <a:rPr lang="en-US" sz="1800" b="1" i="1" spc="30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know</a:t>
            </a:r>
            <a:r>
              <a:rPr lang="en-US" sz="1800" b="1" i="1" spc="30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about</a:t>
            </a:r>
            <a:r>
              <a:rPr lang="en-US" sz="1800" b="1" i="1" spc="15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b="1" i="1" spc="35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whole</a:t>
            </a:r>
            <a:r>
              <a:rPr lang="en-US" sz="1800" b="1" i="1" spc="40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world</a:t>
            </a:r>
            <a:r>
              <a:rPr lang="en-US" sz="1800" b="1" i="1" spc="50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has</a:t>
            </a:r>
            <a:r>
              <a:rPr lang="en-US" sz="1800" spc="1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knowledge</a:t>
            </a:r>
            <a:r>
              <a:rPr lang="en-US" sz="1800" spc="1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partial</a:t>
            </a:r>
            <a:r>
              <a:rPr lang="en-US" sz="1800" spc="-2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world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model-based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can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handle</a:t>
            </a:r>
            <a:r>
              <a:rPr lang="en-US" sz="18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partially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observable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environment.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Its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current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state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stored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inside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maintaining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some</a:t>
            </a:r>
            <a:r>
              <a:rPr lang="en-US" sz="1800" spc="-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kind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structure</a:t>
            </a:r>
            <a:r>
              <a:rPr lang="en-US" sz="1800" spc="-2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which</a:t>
            </a:r>
            <a:r>
              <a:rPr lang="en-US" sz="18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describes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part</a:t>
            </a:r>
            <a:r>
              <a:rPr lang="en-US" sz="18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world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which</a:t>
            </a:r>
            <a:r>
              <a:rPr lang="en-US" sz="1800" spc="1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condition is performed</a:t>
            </a:r>
            <a:endParaRPr lang="en-US" sz="18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28861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50122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757240" y="1667194"/>
            <a:ext cx="112058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2E6E2A5-4172-BA99-E9D9-16FEE882B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189" y="2270079"/>
            <a:ext cx="3353268" cy="215295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64589D9-729A-9AFA-7314-30621920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08D8-95BC-4232-BB6F-049AF58EA6C4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9AB74DE-C79E-3C8E-3B94-A6D6A2A0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8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00990" marR="0">
              <a:spcBef>
                <a:spcPts val="1985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GOAL-BASED </a:t>
            </a:r>
            <a:r>
              <a:rPr lang="en-US" sz="2400" b="1" spc="3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endParaRPr lang="en-US" sz="2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385947"/>
            <a:ext cx="7412635" cy="518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Wingdings" panose="05000000000000000000" pitchFamily="2" charset="2"/>
              </a:rPr>
              <a:t>G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oal-based agents further expand on the capabilities of the model-based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agents,</a:t>
            </a:r>
            <a:r>
              <a:rPr lang="en-US" sz="20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by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using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"goal"</a:t>
            </a:r>
            <a:r>
              <a:rPr lang="en-US" sz="2000" spc="-3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information.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Goal</a:t>
            </a:r>
            <a:r>
              <a:rPr lang="en-US" sz="20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information</a:t>
            </a:r>
            <a:r>
              <a:rPr lang="en-US" sz="20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describes</a:t>
            </a:r>
            <a:r>
              <a:rPr lang="en-US" sz="20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situations</a:t>
            </a:r>
            <a:r>
              <a:rPr lang="en-US" sz="2000" spc="-2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are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desirable.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This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allows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 agent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 way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 choose actions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Knowing something about current</a:t>
            </a:r>
            <a:r>
              <a:rPr lang="en-US" sz="2000" i="1" spc="10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state</a:t>
            </a:r>
            <a:r>
              <a:rPr lang="en-US" sz="2000" i="1" spc="25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000" i="1" spc="40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environment</a:t>
            </a:r>
            <a:r>
              <a:rPr lang="en-US" sz="2000" i="1" spc="5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i="1" spc="10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not</a:t>
            </a:r>
            <a:r>
              <a:rPr lang="en-US" sz="2000" i="1" spc="10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always enough</a:t>
            </a:r>
            <a:r>
              <a:rPr lang="en-US" sz="2000" i="1" spc="-10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i="1" spc="5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decide</a:t>
            </a:r>
            <a:r>
              <a:rPr lang="en-US" sz="2000" i="1" spc="-235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what</a:t>
            </a:r>
            <a:r>
              <a:rPr lang="en-US" sz="2000" i="1" spc="-15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i="1" spc="-5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do.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i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 also</a:t>
            </a:r>
            <a:r>
              <a:rPr lang="en-US" sz="2000" i="1" spc="5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needs some sort of</a:t>
            </a:r>
            <a:r>
              <a:rPr lang="en-US" sz="2000" i="1" spc="-235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goal</a:t>
            </a:r>
            <a:r>
              <a:rPr lang="en-US" sz="2000" i="1" spc="5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i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information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3991" y="1046688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232767" y="114644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427221" y="1165069"/>
            <a:ext cx="112058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C6A500-1C44-69AE-735E-21A723B65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856" y="2653260"/>
            <a:ext cx="3648584" cy="328552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04FDF0-07A0-D32F-93CB-B9E1F315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C38AB-873E-490F-849E-8BA18B2D206F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5ECFA50-D9ED-DCBE-8707-7085B088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881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112568" y="535152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0099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UTILITY-BASED</a:t>
            </a:r>
            <a:r>
              <a:rPr lang="en-US" sz="2400" b="1" spc="35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endParaRPr lang="en-US" sz="2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981200"/>
            <a:ext cx="6693107" cy="458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Goal-based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agents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only</a:t>
            </a:r>
            <a:r>
              <a:rPr lang="en-US" sz="20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distinguish</a:t>
            </a:r>
            <a:r>
              <a:rPr lang="en-US" sz="20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between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goal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states</a:t>
            </a:r>
            <a:r>
              <a:rPr lang="en-US" sz="20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non-goal</a:t>
            </a:r>
            <a:r>
              <a:rPr lang="en-US" sz="20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states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They</a:t>
            </a:r>
            <a:r>
              <a:rPr lang="en-US" sz="2000" spc="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choose</a:t>
            </a:r>
            <a:r>
              <a:rPr lang="en-US" sz="20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actions</a:t>
            </a:r>
            <a:r>
              <a:rPr lang="en-US" sz="20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based</a:t>
            </a:r>
            <a:r>
              <a:rPr lang="en-US" sz="2000" spc="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20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preference</a:t>
            </a:r>
            <a:r>
              <a:rPr lang="en-US" sz="2000" spc="7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(utility)</a:t>
            </a:r>
            <a:r>
              <a:rPr lang="en-US" sz="2000" spc="8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US" sz="20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each</a:t>
            </a:r>
            <a:r>
              <a:rPr lang="en-US" sz="2000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state.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Goals are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inadequate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when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spc="10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0" lvl="1" indent="-285750" algn="just">
              <a:spcBef>
                <a:spcPts val="40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"/>
              <a:tabLst>
                <a:tab pos="55499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There are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conflicting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goals,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out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 which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only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few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can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 achieved.</a:t>
            </a:r>
          </a:p>
          <a:p>
            <a:pPr marL="742950" marR="889000" lvl="1" indent="-285750" algn="just">
              <a:lnSpc>
                <a:spcPct val="101000"/>
              </a:lnSpc>
              <a:spcBef>
                <a:spcPts val="41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"/>
              <a:tabLst>
                <a:tab pos="55499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Goals have some uncertainty of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being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achieved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you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need to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weigh</a:t>
            </a:r>
            <a:r>
              <a:rPr lang="en-US" sz="1800" spc="-2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likelihood</a:t>
            </a:r>
            <a:r>
              <a:rPr lang="en-US" sz="18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success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against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importance</a:t>
            </a:r>
          </a:p>
          <a:p>
            <a:pPr marL="433070" marR="2402205" indent="-180340">
              <a:lnSpc>
                <a:spcPct val="143000"/>
              </a:lnSpc>
              <a:spcBef>
                <a:spcPts val="690"/>
              </a:spcBef>
              <a:spcAft>
                <a:spcPts val="0"/>
              </a:spcAft>
            </a:pP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28861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50122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757240" y="1667194"/>
            <a:ext cx="112058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CD1C5C-DC57-A7C5-CBA5-421936B7A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66" y="2081365"/>
            <a:ext cx="3515216" cy="2955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3C53D8B-A899-6485-B159-700470F3D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571" y="5174136"/>
            <a:ext cx="4525006" cy="15449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060F04-5F38-4489-BAEC-ECFD8EA2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CE038-D9AB-4DDE-BE01-CE54E2C170B3}" type="datetime1">
              <a:rPr lang="en-US" smtClean="0"/>
              <a:t>05-Nov-24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A61E2F-84E8-111C-20DF-7AC7BAB3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112568" y="535152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0099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LEARNING</a:t>
            </a:r>
            <a:r>
              <a:rPr lang="en-US" sz="2400" b="1" spc="4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endParaRPr lang="en-US" sz="2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981200"/>
            <a:ext cx="6693107" cy="458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Learning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has</a:t>
            </a:r>
            <a:r>
              <a:rPr lang="en-US" sz="18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advantage</a:t>
            </a:r>
            <a:r>
              <a:rPr lang="en-US" sz="18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allows</a:t>
            </a:r>
            <a:r>
              <a:rPr lang="en-US" sz="18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agents</a:t>
            </a:r>
            <a:r>
              <a:rPr lang="en-US" sz="18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initially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operate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</a:t>
            </a:r>
            <a:r>
              <a:rPr lang="en-US" sz="1800" spc="-2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unknown environments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become more competent than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its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initial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knowledge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alone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might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allow.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b="1" i="1" u="sng" dirty="0">
                <a:solidFill>
                  <a:srgbClr val="00AFEF"/>
                </a:solidFill>
                <a:effectLst/>
                <a:uFill>
                  <a:solidFill>
                    <a:srgbClr val="00AFEF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Learning</a:t>
            </a:r>
            <a:r>
              <a:rPr lang="en-US" sz="1800" b="1" i="1" u="sng" spc="45" dirty="0">
                <a:solidFill>
                  <a:srgbClr val="00AFEF"/>
                </a:solidFill>
                <a:effectLst/>
                <a:uFill>
                  <a:solidFill>
                    <a:srgbClr val="00AFEF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i="1" u="sng" dirty="0">
                <a:solidFill>
                  <a:srgbClr val="00AFEF"/>
                </a:solidFill>
                <a:effectLst/>
                <a:uFill>
                  <a:solidFill>
                    <a:srgbClr val="00AFEF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element</a:t>
            </a:r>
            <a:r>
              <a:rPr lang="en-US" sz="1800" b="1" i="1" u="sng" spc="75" dirty="0">
                <a:solidFill>
                  <a:srgbClr val="00AFEF"/>
                </a:solidFill>
                <a:effectLst/>
                <a:uFill>
                  <a:solidFill>
                    <a:srgbClr val="00AFEF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–</a:t>
            </a:r>
            <a:r>
              <a:rPr lang="en-US" sz="1800" spc="1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responsible</a:t>
            </a:r>
            <a:r>
              <a:rPr lang="en-US" sz="1800" spc="9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US" sz="1800" spc="9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making</a:t>
            </a:r>
            <a:r>
              <a:rPr lang="en-US" sz="1800" spc="9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improvements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b="1" i="1" u="sng" dirty="0">
                <a:solidFill>
                  <a:srgbClr val="00AFEF"/>
                </a:solidFill>
                <a:effectLst/>
                <a:uFill>
                  <a:solidFill>
                    <a:srgbClr val="00AFEF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Performance element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– responsible for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selecting external actions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(it is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what we</a:t>
            </a:r>
            <a:r>
              <a:rPr lang="en-US" sz="1800" spc="-2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had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defined</a:t>
            </a:r>
            <a:r>
              <a:rPr lang="en-US" sz="18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18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entire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before)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b="1" i="1" u="sng" dirty="0">
                <a:solidFill>
                  <a:srgbClr val="00AFEF"/>
                </a:solidFill>
                <a:effectLst/>
                <a:uFill>
                  <a:solidFill>
                    <a:srgbClr val="00AFEF"/>
                  </a:solidFill>
                </a:uFill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Problem generator</a:t>
            </a:r>
            <a:r>
              <a:rPr lang="en-US" sz="1800" b="1" i="1" dirty="0">
                <a:solidFill>
                  <a:srgbClr val="00AFE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 responsible for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suggesting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actions that will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lead to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-2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new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informative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experiences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-17462" y="1182616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51165" y="1298741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313364" y="1397356"/>
            <a:ext cx="11878636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5" name="image30.jpeg">
            <a:extLst>
              <a:ext uri="{FF2B5EF4-FFF2-40B4-BE49-F238E27FC236}">
                <a16:creationId xmlns:a16="http://schemas.microsoft.com/office/drawing/2014/main" xmlns="" id="{04E22010-9FCB-6F0C-BE21-1F255B2086A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82898" y="1981200"/>
            <a:ext cx="3712210" cy="257996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E079EE-1F22-E1AE-8306-B11B481C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85C4-70C8-47FF-834C-FF13E3DA6888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6BADB51-F302-B755-216D-CC9E6F3E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84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112568" y="535152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00990" marR="0"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</a:t>
            </a:r>
            <a:r>
              <a:rPr lang="en-US" sz="24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…</a:t>
            </a:r>
            <a:endParaRPr lang="en-US" sz="24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199" y="2130946"/>
            <a:ext cx="7545049" cy="1241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191716" y="3202892"/>
            <a:ext cx="9019085" cy="1037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0" indent="0" algn="ctr">
              <a:spcBef>
                <a:spcPts val="1500"/>
              </a:spcBef>
              <a:defRPr/>
            </a:pPr>
            <a:r>
              <a:rPr lang="en-US" sz="2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END OF CHAPTER TWO</a:t>
            </a:r>
            <a:endParaRPr lang="en-US" sz="2800" b="1" i="1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-17462" y="1182616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51165" y="1298741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313364" y="1397356"/>
            <a:ext cx="11878636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D55819-69AD-6B84-28F2-CBD6A1A8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6F05-7062-47E5-862B-AF2444F6BE38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4EC8B7-E7D0-FAD9-5D82-D1162AA4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700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905000" y="568325"/>
            <a:ext cx="8458200" cy="114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00990" marR="0" algn="ctr">
              <a:spcBef>
                <a:spcPts val="425"/>
              </a:spcBef>
              <a:spcAft>
                <a:spcPts val="0"/>
              </a:spcAft>
            </a:pPr>
            <a:r>
              <a:rPr lang="en-US" sz="26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  <a:r>
              <a:rPr lang="en-US" sz="2600" b="1" spc="-2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600" b="1" spc="1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Environments</a:t>
            </a:r>
            <a:endParaRPr lang="en-US" sz="26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11829" y="1981200"/>
            <a:ext cx="4858186" cy="463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1800" b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Agent: </a:t>
            </a:r>
            <a:r>
              <a:rPr lang="en-US" sz="1800" b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anything that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viewed as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00AFE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perceiving</a:t>
            </a:r>
            <a:r>
              <a:rPr lang="en-US" sz="1800" b="1" spc="-15" dirty="0">
                <a:solidFill>
                  <a:srgbClr val="00AFE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its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environment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through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sensors and </a:t>
            </a:r>
            <a:r>
              <a:rPr lang="en-US" sz="1800" b="1" dirty="0">
                <a:solidFill>
                  <a:srgbClr val="00AFE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acting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upon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environment</a:t>
            </a:r>
            <a:r>
              <a:rPr lang="en-US" sz="1800" spc="-2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through </a:t>
            </a:r>
            <a:r>
              <a:rPr lang="en-US" sz="1800" b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effectors/actuators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maximize</a:t>
            </a:r>
            <a:r>
              <a:rPr lang="en-US" sz="18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progress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towards</a:t>
            </a:r>
            <a:r>
              <a:rPr lang="en-US" sz="18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its</a:t>
            </a:r>
            <a:r>
              <a:rPr lang="en-US" sz="18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goals.</a:t>
            </a: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035175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2159000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2493964" y="1741488"/>
            <a:ext cx="7407275" cy="36512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4C03886-7619-81DD-8C0D-C1387FB5A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669" y="1981200"/>
            <a:ext cx="3429479" cy="2107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E9EA009-5614-0D4E-D8DB-50F540E2E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7208" y="4083582"/>
            <a:ext cx="5373532" cy="241667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5DA5D4-ED68-092B-C2DA-9C74D8A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7018E-6AA2-43AD-AD5A-A25041688387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40F288-BB7D-BCFD-0898-28D720EE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4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981200"/>
            <a:ext cx="9574030" cy="458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</a:t>
            </a:r>
            <a:r>
              <a:rPr lang="en-US" sz="2400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intelligent</a:t>
            </a:r>
            <a:r>
              <a:rPr lang="en-US" sz="2400" b="1" spc="-6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agent</a:t>
            </a:r>
            <a:r>
              <a:rPr lang="en-US" sz="2400" b="1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is</a:t>
            </a:r>
            <a:r>
              <a:rPr lang="en-US" sz="2400" spc="-7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5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system</a:t>
            </a:r>
            <a:r>
              <a:rPr lang="en-US" sz="2400" spc="-5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that: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perceives its environment (which may be the</a:t>
            </a:r>
            <a:r>
              <a:rPr lang="en-US" sz="24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physical</a:t>
            </a:r>
            <a:r>
              <a:rPr lang="en-US" sz="24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world,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</a:t>
            </a:r>
            <a:r>
              <a:rPr lang="en-US" sz="2400" spc="-3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via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GUI,</a:t>
            </a:r>
            <a:r>
              <a:rPr lang="en-US" sz="2400" spc="-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collection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2400" spc="-7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other agents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on the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Internet, or other complex</a:t>
            </a:r>
            <a:r>
              <a:rPr lang="en-US" sz="24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environment);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reasons to interpret perceptions, draw</a:t>
            </a:r>
            <a:r>
              <a:rPr lang="en-US" sz="2400" spc="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inferences,</a:t>
            </a:r>
            <a:r>
              <a:rPr lang="en-US" sz="2400" spc="-8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solve</a:t>
            </a:r>
            <a:r>
              <a:rPr lang="en-US" sz="2400" spc="-8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problems,</a:t>
            </a:r>
            <a:r>
              <a:rPr lang="en-US" sz="2400" spc="-7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  <a:r>
              <a:rPr lang="en-US" sz="2400" spc="-8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determine actions;</a:t>
            </a:r>
            <a:r>
              <a:rPr lang="en-US" sz="2400" spc="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acts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upon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that</a:t>
            </a:r>
            <a:r>
              <a:rPr lang="en-US" sz="2400" spc="-3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environment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realize</a:t>
            </a:r>
            <a:r>
              <a:rPr lang="en-US" sz="2400" spc="-4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set</a:t>
            </a:r>
            <a:r>
              <a:rPr lang="en-US" sz="2400" spc="-4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of</a:t>
            </a:r>
            <a:r>
              <a:rPr lang="en-US" sz="2400" spc="-7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goals</a:t>
            </a:r>
            <a:r>
              <a:rPr lang="en-US" sz="24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</a:t>
            </a:r>
            <a:r>
              <a:rPr lang="en-US" sz="24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tasks</a:t>
            </a:r>
            <a:r>
              <a:rPr lang="en-US" sz="24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for</a:t>
            </a:r>
            <a:r>
              <a:rPr lang="en-US" sz="2400" spc="-1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which</a:t>
            </a:r>
            <a:r>
              <a:rPr lang="en-US" sz="2400" spc="-2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it</a:t>
            </a:r>
            <a:r>
              <a:rPr lang="en-US" sz="2400" spc="-25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was</a:t>
            </a:r>
            <a:r>
              <a:rPr lang="en-US" sz="2400" spc="-1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designed.</a:t>
            </a:r>
            <a:endParaRPr lang="en-US" alt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28861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50122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757240" y="1667194"/>
            <a:ext cx="112058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4FB8641-CD13-7C3D-E51C-1B9B9CD0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E1235-7B91-4BA5-96AC-1DE08F4CA0B0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3469673-3C0D-C947-1FE9-DBF761E7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880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96367" y="1506539"/>
            <a:ext cx="10576433" cy="542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42900" marR="20574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There</a:t>
            </a:r>
            <a:r>
              <a:rPr lang="en-US" sz="18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r>
              <a:rPr lang="en-US" sz="18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18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number</a:t>
            </a:r>
            <a:r>
              <a:rPr lang="en-US" sz="18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  <a:r>
              <a:rPr lang="en-US" sz="18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such</a:t>
            </a:r>
            <a:r>
              <a:rPr lang="en-US" sz="18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as:</a:t>
            </a:r>
          </a:p>
          <a:p>
            <a:pPr marL="285750" marR="696595" lvl="0" indent="-285750" algn="just">
              <a:lnSpc>
                <a:spcPct val="150000"/>
              </a:lnSpc>
              <a:spcBef>
                <a:spcPts val="690"/>
              </a:spcBef>
              <a:spcAft>
                <a:spcPts val="0"/>
              </a:spcAft>
              <a:buClr>
                <a:srgbClr val="FD8537"/>
              </a:buClr>
              <a:buSzPts val="650"/>
              <a:buFont typeface="Wingdings" panose="05000000000000000000" pitchFamily="2" charset="2"/>
              <a:buChar char="Ø"/>
              <a:tabLst>
                <a:tab pos="472440" algn="l"/>
              </a:tabLst>
            </a:pPr>
            <a:r>
              <a:rPr lang="en-US" sz="2000" b="1" i="1" u="sng" spc="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u="sng" spc="-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Human</a:t>
            </a:r>
            <a:r>
              <a:rPr lang="en-US" sz="2000" b="1" i="1" u="sng" spc="-60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u="sng" spc="-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-</a:t>
            </a:r>
            <a:r>
              <a:rPr lang="en-US" sz="20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human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has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eyes,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ears,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other</a:t>
            </a:r>
            <a:r>
              <a:rPr lang="en-US" sz="20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organs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</a:t>
            </a:r>
            <a:r>
              <a:rPr lang="en-US" sz="20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sensors,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-2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hands,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legs,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mouth,</a:t>
            </a:r>
            <a:r>
              <a:rPr lang="en-US" sz="20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other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body parts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 effectors/</a:t>
            </a:r>
            <a:r>
              <a:rPr lang="en-US" sz="20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dirty="0"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actuators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ts val="650"/>
              <a:buFont typeface="Wingdings" panose="05000000000000000000" pitchFamily="2" charset="2"/>
              <a:buChar char="Ø"/>
              <a:tabLst>
                <a:tab pos="472440" algn="l"/>
              </a:tabLst>
            </a:pPr>
            <a:r>
              <a:rPr lang="en-US" sz="2000" b="1" i="1" u="sng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Robotic</a:t>
            </a:r>
            <a:r>
              <a:rPr lang="en-US" sz="2000" b="1" i="1" u="sng" spc="40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000" i="1" u="sng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:</a:t>
            </a:r>
            <a:r>
              <a:rPr lang="en-US" sz="2000" i="1" u="sng" spc="30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-</a:t>
            </a:r>
            <a:r>
              <a:rPr lang="en-US" sz="2000" spc="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robotic</a:t>
            </a:r>
            <a:r>
              <a:rPr lang="en-US" sz="20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000" spc="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substitutes</a:t>
            </a:r>
            <a:r>
              <a:rPr lang="en-US" sz="20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cameras</a:t>
            </a:r>
            <a:r>
              <a:rPr lang="en-US" sz="2000" spc="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</a:p>
          <a:p>
            <a:pPr marL="0" marR="0" indent="0" algn="just">
              <a:lnSpc>
                <a:spcPct val="150000"/>
              </a:lnSpc>
              <a:spcBef>
                <a:spcPts val="72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infrared</a:t>
            </a:r>
            <a:r>
              <a:rPr lang="en-US" sz="20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range</a:t>
            </a:r>
            <a:r>
              <a:rPr lang="en-US" sz="20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finders</a:t>
            </a:r>
            <a:r>
              <a:rPr lang="en-US" sz="20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sensors</a:t>
            </a:r>
            <a:r>
              <a:rPr lang="en-US" sz="2000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various</a:t>
            </a:r>
            <a:r>
              <a:rPr lang="en-US" sz="20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motors</a:t>
            </a:r>
            <a:r>
              <a:rPr lang="en-US" sz="20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effectors/actuators.</a:t>
            </a:r>
          </a:p>
          <a:p>
            <a:pPr marL="285750" marR="0" lvl="0" indent="-285750" algn="just">
              <a:lnSpc>
                <a:spcPct val="150000"/>
              </a:lnSpc>
              <a:spcBef>
                <a:spcPts val="690"/>
              </a:spcBef>
              <a:spcAft>
                <a:spcPts val="0"/>
              </a:spcAft>
              <a:buClr>
                <a:srgbClr val="FD8537"/>
              </a:buClr>
              <a:buSzPts val="650"/>
              <a:buFont typeface="Wingdings" panose="05000000000000000000" pitchFamily="2" charset="2"/>
              <a:buChar char="Ø"/>
              <a:tabLst>
                <a:tab pos="472440" algn="l"/>
              </a:tabLst>
            </a:pPr>
            <a:r>
              <a:rPr lang="en-US" sz="2000" b="1" i="1" u="sng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b="1" i="1" u="sng" spc="-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software</a:t>
            </a:r>
            <a:r>
              <a:rPr lang="en-US" sz="2000" b="1" i="1" u="sng" spc="3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u="sng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000" b="1" i="1" u="sng" spc="30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has</a:t>
            </a:r>
            <a:r>
              <a:rPr lang="en-US" sz="2000" spc="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encoded</a:t>
            </a:r>
            <a:r>
              <a:rPr lang="en-US" sz="20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bit</a:t>
            </a:r>
            <a:r>
              <a:rPr lang="en-US" sz="20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strings</a:t>
            </a:r>
            <a:r>
              <a:rPr lang="en-US" sz="2000" spc="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20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its</a:t>
            </a:r>
            <a:r>
              <a:rPr lang="en-US" sz="20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percepts</a:t>
            </a:r>
            <a:r>
              <a:rPr lang="en-US" sz="20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actions.</a:t>
            </a:r>
          </a:p>
          <a:p>
            <a:pPr marL="300990" marR="718820" indent="89535" algn="just">
              <a:lnSpc>
                <a:spcPct val="150000"/>
              </a:lnSpc>
              <a:spcBef>
                <a:spcPts val="725"/>
              </a:spcBef>
              <a:spcAft>
                <a:spcPts val="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- receives Keystrokes,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file contents,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packages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 sensors/ sensory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inputs</a:t>
            </a:r>
            <a:r>
              <a:rPr lang="en-US" sz="2000" spc="-1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acts</a:t>
            </a:r>
            <a:r>
              <a:rPr lang="en-US" sz="20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20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environment</a:t>
            </a:r>
            <a:r>
              <a:rPr lang="en-US" sz="2000" spc="1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US" sz="20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displaying</a:t>
            </a:r>
            <a:r>
              <a:rPr lang="en-US" sz="20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2000" spc="7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screen,</a:t>
            </a:r>
            <a:r>
              <a:rPr lang="en-US" sz="20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writing</a:t>
            </a:r>
            <a:r>
              <a:rPr lang="en-US" sz="2000" spc="9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files,</a:t>
            </a:r>
            <a:r>
              <a:rPr lang="en-US" sz="2000" spc="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2000" spc="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sending</a:t>
            </a:r>
            <a:r>
              <a:rPr lang="en-US" sz="2000" spc="-1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network</a:t>
            </a:r>
            <a:r>
              <a:rPr lang="en-US" sz="20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packets</a:t>
            </a:r>
            <a:r>
              <a:rPr lang="en-US" sz="20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US" sz="20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actuators.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Eg.</a:t>
            </a:r>
            <a:r>
              <a:rPr lang="en-US" sz="20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b="1" spc="15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thermostat</a:t>
            </a:r>
            <a:r>
              <a:rPr lang="en-US" sz="2000" b="1" spc="55" dirty="0"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detecting</a:t>
            </a:r>
            <a:r>
              <a:rPr lang="en-US" sz="20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room</a:t>
            </a:r>
            <a:r>
              <a:rPr lang="en-US" sz="20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temperature</a:t>
            </a:r>
            <a:endParaRPr lang="en-US" sz="2000" b="1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b="1" dirty="0"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b="1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b="1" dirty="0"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b="1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696595" lvl="0" indent="-342900">
              <a:lnSpc>
                <a:spcPct val="151000"/>
              </a:lnSpc>
              <a:spcBef>
                <a:spcPts val="69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q"/>
              <a:tabLst>
                <a:tab pos="472440" algn="l"/>
              </a:tabLst>
            </a:pP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696595" indent="-342900">
              <a:lnSpc>
                <a:spcPct val="151000"/>
              </a:lnSpc>
              <a:spcBef>
                <a:spcPts val="690"/>
              </a:spcBef>
              <a:buClr>
                <a:srgbClr val="FD8537"/>
              </a:buClr>
              <a:buSzPct val="60000"/>
              <a:buFont typeface="Wingdings" panose="05000000000000000000" pitchFamily="2" charset="2"/>
              <a:buChar char="q"/>
              <a:tabLst>
                <a:tab pos="472440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Actuator</a:t>
            </a:r>
            <a:r>
              <a:rPr lang="en-US" sz="1800" b="1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something</a:t>
            </a:r>
            <a:r>
              <a:rPr lang="en-US" sz="1800" b="1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b="1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</a:t>
            </a:r>
            <a:r>
              <a:rPr lang="en-US" sz="1800" b="1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b="1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b="1" spc="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take</a:t>
            </a:r>
            <a:r>
              <a:rPr lang="en-US" sz="1800" b="1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1800" b="1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action.</a:t>
            </a: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marR="696595" lvl="0" indent="0">
              <a:lnSpc>
                <a:spcPct val="151000"/>
              </a:lnSpc>
              <a:spcBef>
                <a:spcPts val="690"/>
              </a:spcBef>
              <a:spcAft>
                <a:spcPts val="0"/>
              </a:spcAft>
              <a:buClr>
                <a:srgbClr val="FD8537"/>
              </a:buClr>
              <a:buSzPct val="60000"/>
              <a:tabLst>
                <a:tab pos="472440" algn="l"/>
              </a:tabLst>
            </a:pPr>
            <a:r>
              <a:rPr lang="en-US" sz="1800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BA3E46B-2590-A155-C359-346BBE30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511" y="3054395"/>
            <a:ext cx="971686" cy="1228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93DCC55-8EB7-7408-1F8A-0C1357E4C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627" y="5597452"/>
            <a:ext cx="1600423" cy="1057423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AE2DF71-2B3B-39DB-8102-BD1727F7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647B3-11C6-43CC-A301-C25C88035EEC}" type="datetime1">
              <a:rPr lang="en-US" smtClean="0"/>
              <a:t>05-Nov-24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B1E139C-3CF3-5DB3-7EF9-AC06A4E3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300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647826" y="560387"/>
            <a:ext cx="8458200" cy="623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396367" y="1506539"/>
            <a:ext cx="9604883" cy="50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42900" marR="205740" lvl="0" indent="-3429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sensor</a:t>
            </a:r>
            <a:r>
              <a:rPr lang="en-US" sz="18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18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1800" b="1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device</a:t>
            </a:r>
            <a:r>
              <a:rPr lang="en-US" sz="1800" b="1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b="1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detects and</a:t>
            </a:r>
            <a:r>
              <a:rPr lang="en-US" sz="1800" b="1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responds</a:t>
            </a:r>
            <a:r>
              <a:rPr lang="en-US" sz="1800" b="1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b="1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some</a:t>
            </a:r>
            <a:r>
              <a:rPr lang="en-US" sz="1800" b="1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type</a:t>
            </a:r>
            <a:r>
              <a:rPr lang="en-US" sz="1800" b="1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800" b="1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input</a:t>
            </a:r>
            <a:r>
              <a:rPr lang="en-US" sz="1800" b="1" spc="-2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from</a:t>
            </a:r>
            <a:r>
              <a:rPr lang="en-US" sz="1800" b="1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800" b="1" spc="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physical</a:t>
            </a:r>
            <a:r>
              <a:rPr lang="en-US" sz="1800" b="1" spc="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environment</a:t>
            </a:r>
            <a:r>
              <a:rPr lang="en-US" sz="18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.</a:t>
            </a: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1800" b="1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</a:t>
            </a:r>
            <a:r>
              <a:rPr lang="en-US" sz="1800" b="1" spc="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b="1" spc="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b="1" spc="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perceive</a:t>
            </a:r>
            <a:r>
              <a:rPr lang="en-US" sz="1800" b="1" spc="6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it’s</a:t>
            </a:r>
            <a:r>
              <a:rPr lang="en-US" sz="1800" b="1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environment</a:t>
            </a: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b="1" dirty="0"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b="1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b="1" dirty="0"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b="1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0" lvl="0" indent="-342900">
              <a:spcBef>
                <a:spcPts val="355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tabLst>
                <a:tab pos="281305" algn="l"/>
              </a:tabLst>
            </a:pP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696595" lvl="0" indent="-342900">
              <a:lnSpc>
                <a:spcPct val="151000"/>
              </a:lnSpc>
              <a:spcBef>
                <a:spcPts val="690"/>
              </a:spcBef>
              <a:spcAft>
                <a:spcPts val="0"/>
              </a:spcAft>
              <a:buClr>
                <a:srgbClr val="FD8537"/>
              </a:buClr>
              <a:buSzPct val="60000"/>
              <a:buFont typeface="Wingdings" panose="05000000000000000000" pitchFamily="2" charset="2"/>
              <a:buChar char="q"/>
              <a:tabLst>
                <a:tab pos="472440" algn="l"/>
              </a:tabLst>
            </a:pP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342900" marR="696595" indent="-342900">
              <a:lnSpc>
                <a:spcPct val="151000"/>
              </a:lnSpc>
              <a:spcBef>
                <a:spcPts val="690"/>
              </a:spcBef>
              <a:buClr>
                <a:srgbClr val="FD8537"/>
              </a:buClr>
              <a:buSzPct val="60000"/>
              <a:buFont typeface="Wingdings" panose="05000000000000000000" pitchFamily="2" charset="2"/>
              <a:buChar char="q"/>
              <a:tabLst>
                <a:tab pos="472440" algn="l"/>
              </a:tabLst>
            </a:pP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Actuator</a:t>
            </a:r>
            <a:r>
              <a:rPr lang="en-US" sz="1800" b="1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something</a:t>
            </a:r>
            <a:r>
              <a:rPr lang="en-US" sz="1800" b="1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1800" b="1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allow</a:t>
            </a:r>
            <a:r>
              <a:rPr lang="en-US" sz="1800" b="1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1800" b="1" spc="8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1800" b="1" spc="7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take</a:t>
            </a:r>
            <a:r>
              <a:rPr lang="en-US" sz="1800" b="1" spc="7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1800" b="1" spc="8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action.</a:t>
            </a:r>
            <a:endParaRPr lang="en-US" sz="18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0" marR="696595" lvl="0" indent="0">
              <a:lnSpc>
                <a:spcPct val="151000"/>
              </a:lnSpc>
              <a:spcBef>
                <a:spcPts val="690"/>
              </a:spcBef>
              <a:spcAft>
                <a:spcPts val="0"/>
              </a:spcAft>
              <a:buClr>
                <a:srgbClr val="FD8537"/>
              </a:buClr>
              <a:buSzPct val="60000"/>
              <a:tabLst>
                <a:tab pos="472440" algn="l"/>
              </a:tabLst>
            </a:pPr>
            <a:r>
              <a:rPr lang="en-US" sz="1800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38847" y="1179711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48717" y="132987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25536"/>
            <a:ext cx="12192000" cy="10590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C3D148-03DE-D056-418D-C5A426CCD0BD}"/>
              </a:ext>
            </a:extLst>
          </p:cNvPr>
          <p:cNvSpPr/>
          <p:nvPr/>
        </p:nvSpPr>
        <p:spPr>
          <a:xfrm>
            <a:off x="682053" y="2593298"/>
            <a:ext cx="8109678" cy="18213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1010920" marR="2416175" algn="ctr">
              <a:lnSpc>
                <a:spcPct val="105000"/>
              </a:lnSpc>
              <a:spcBef>
                <a:spcPts val="76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Example</a:t>
            </a:r>
            <a:r>
              <a:rPr lang="en-US" sz="1800" b="1" spc="7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1800" b="1" spc="11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b="1" spc="55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taxi</a:t>
            </a:r>
            <a:r>
              <a:rPr lang="en-US" sz="1800" b="1" spc="60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driver </a:t>
            </a:r>
            <a:r>
              <a:rPr lang="en-US" sz="1800" b="1" spc="-265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sensors</a:t>
            </a:r>
            <a:r>
              <a:rPr lang="en-US" sz="1800" b="1" spc="45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chemeClr val="accent2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</a:t>
            </a:r>
            <a:endParaRPr lang="en-US" sz="1800" dirty="0">
              <a:solidFill>
                <a:schemeClr val="accent2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9090" marR="1741805" algn="ctr">
              <a:spcBef>
                <a:spcPts val="5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-cameras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9090" marR="1744345" algn="ctr">
              <a:spcBef>
                <a:spcPts val="65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-GPS</a:t>
            </a:r>
            <a:endParaRPr lang="en-US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9090" marR="1744345" algn="ctr">
              <a:spcBef>
                <a:spcPts val="65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-speedometer</a:t>
            </a:r>
            <a:r>
              <a:rPr lang="en-US" sz="1800" b="1" spc="-5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etc..</a:t>
            </a:r>
            <a:endParaRPr lang="en-US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4D73C1-38DF-7E0B-4528-E04C8E90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57" y="2361104"/>
            <a:ext cx="2105319" cy="142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737EBD3-4D4A-3D3F-6C75-A852F88AA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594" y="5089161"/>
            <a:ext cx="5271563" cy="10780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2384503-31B9-293A-DF68-8853186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7923A-7EF9-4E5C-A703-52CB6FF75191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5EB78ABD-0733-F40B-749F-25C3528C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988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Rational Agent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06363" y="1895793"/>
            <a:ext cx="10626594" cy="4797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24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ideal</a:t>
            </a:r>
            <a:r>
              <a:rPr lang="en-US" sz="2400" spc="-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</a:t>
            </a:r>
            <a:r>
              <a:rPr lang="en-US" sz="24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4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4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4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one,</a:t>
            </a:r>
            <a:r>
              <a:rPr lang="en-US" sz="24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which</a:t>
            </a:r>
            <a:r>
              <a:rPr lang="en-US" sz="24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4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capable</a:t>
            </a:r>
            <a:r>
              <a:rPr lang="en-US" sz="24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400" spc="-5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doing</a:t>
            </a:r>
            <a:r>
              <a:rPr lang="en-US" sz="24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expected</a:t>
            </a:r>
            <a:r>
              <a:rPr lang="en-US" sz="2400" spc="-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actions</a:t>
            </a:r>
            <a:r>
              <a:rPr lang="en-US" sz="2400" spc="-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400" spc="-4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maximize</a:t>
            </a:r>
            <a:r>
              <a:rPr lang="en-US" sz="24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its</a:t>
            </a:r>
          </a:p>
          <a:p>
            <a:pPr marL="280670" marR="0">
              <a:spcBef>
                <a:spcPts val="37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</a:t>
            </a:r>
            <a:r>
              <a:rPr lang="en-US" sz="24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measure,</a:t>
            </a:r>
            <a:r>
              <a:rPr lang="en-US" sz="2400" spc="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24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4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basis</a:t>
            </a:r>
            <a:r>
              <a:rPr lang="en-US" sz="24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4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spc="3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00100" marR="0" lvl="1" indent="-342900">
              <a:spcBef>
                <a:spcPts val="745"/>
              </a:spcBef>
              <a:spcAft>
                <a:spcPts val="0"/>
              </a:spcAft>
              <a:buClr>
                <a:srgbClr val="FD8537"/>
              </a:buClr>
              <a:buSzPct val="50000"/>
              <a:buFont typeface="Wingdings" panose="05000000000000000000" pitchFamily="2" charset="2"/>
              <a:buChar char="v"/>
              <a:tabLst>
                <a:tab pos="90043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Its</a:t>
            </a:r>
            <a:r>
              <a:rPr lang="en-US" sz="24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percept sequence</a:t>
            </a:r>
          </a:p>
          <a:p>
            <a:pPr marL="800100" marR="0" lvl="1" indent="-342900">
              <a:spcBef>
                <a:spcPts val="745"/>
              </a:spcBef>
              <a:spcAft>
                <a:spcPts val="0"/>
              </a:spcAft>
              <a:buClr>
                <a:srgbClr val="FD8537"/>
              </a:buClr>
              <a:buSzPct val="50000"/>
              <a:buFont typeface="Wingdings" panose="05000000000000000000" pitchFamily="2" charset="2"/>
              <a:buChar char="v"/>
              <a:tabLst>
                <a:tab pos="900430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Its</a:t>
            </a:r>
            <a:r>
              <a:rPr lang="en-US" sz="24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built-in</a:t>
            </a:r>
            <a:r>
              <a:rPr lang="en-US" sz="2400" spc="6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knowledge</a:t>
            </a:r>
            <a:r>
              <a:rPr lang="en-US" sz="24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base</a:t>
            </a:r>
          </a:p>
          <a:p>
            <a:pPr marL="757555" marR="0">
              <a:spcBef>
                <a:spcPts val="670"/>
              </a:spcBef>
              <a:spcAft>
                <a:spcPts val="0"/>
              </a:spcAft>
            </a:pPr>
            <a:r>
              <a:rPr lang="en-US" sz="2400" b="1" i="1" u="sng" spc="-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</a:t>
            </a:r>
            <a:r>
              <a:rPr lang="en-US" sz="2400" b="1" i="1" u="sng" spc="-50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i="1" u="sng" spc="-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400" b="1" i="1" u="sng" spc="-40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i="1" u="sng" spc="-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</a:t>
            </a:r>
            <a:r>
              <a:rPr lang="en-US" sz="2400" b="1" i="1" u="sng" spc="-2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400" b="1" i="1" u="sng" spc="-5" dirty="0">
                <a:solidFill>
                  <a:srgbClr val="FF0000"/>
                </a:solidFill>
                <a:effectLst/>
                <a:uFill>
                  <a:solidFill>
                    <a:srgbClr val="FF0000"/>
                  </a:solidFill>
                </a:uFill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measure?</a:t>
            </a:r>
            <a:endParaRPr lang="en-US" sz="2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0" lvl="0" indent="-342900">
              <a:spcBef>
                <a:spcPts val="675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"/>
              <a:tabLst>
                <a:tab pos="281305" algn="l"/>
              </a:tabLst>
            </a:pP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how—the</a:t>
            </a:r>
            <a:r>
              <a:rPr lang="en-US" sz="24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criteria</a:t>
            </a:r>
            <a:r>
              <a:rPr lang="en-US" sz="2400" spc="5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2400" spc="4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determine</a:t>
            </a:r>
            <a:r>
              <a:rPr lang="en-US" sz="2400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how an</a:t>
            </a:r>
            <a:r>
              <a:rPr lang="en-US" sz="24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400" spc="3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are</a:t>
            </a:r>
            <a:r>
              <a:rPr lang="en-US" sz="24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4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successful.</a:t>
            </a:r>
          </a:p>
          <a:p>
            <a:pPr marL="757555" marR="0">
              <a:spcBef>
                <a:spcPts val="675"/>
              </a:spcBef>
              <a:spcAft>
                <a:spcPts val="0"/>
              </a:spcAft>
            </a:pPr>
            <a:r>
              <a:rPr lang="en-US" sz="2400" dirty="0"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    </a:t>
            </a:r>
            <a:r>
              <a:rPr lang="en-US" sz="1800" b="1" i="1" spc="-5" dirty="0" err="1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E.g</a:t>
            </a:r>
            <a:r>
              <a:rPr lang="en-US" sz="1800" b="1" i="1" spc="-5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performance</a:t>
            </a:r>
            <a:r>
              <a:rPr lang="en-US" sz="1800" b="1" i="1" spc="-50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spc="-5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measures</a:t>
            </a:r>
            <a:r>
              <a:rPr lang="en-US" sz="1800" b="1" i="1" spc="-25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b="1" i="1" spc="-50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taxi</a:t>
            </a:r>
            <a:r>
              <a:rPr lang="en-US" sz="1800" b="1" i="1" spc="-50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driver</a:t>
            </a:r>
            <a:r>
              <a:rPr lang="en-US" sz="1800" b="1" i="1" spc="-35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are: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039495" marR="0">
              <a:spcBef>
                <a:spcPts val="59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-fast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039495" marR="0">
              <a:spcBef>
                <a:spcPts val="595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-Safe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r>
              <a:rPr lang="en-US" sz="1800" b="1" i="1" dirty="0">
                <a:solidFill>
                  <a:srgbClr val="006FC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      -Legal…</a:t>
            </a:r>
            <a:endParaRPr lang="en-US" sz="24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28861" y="1458913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50122" y="1581150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757240" y="1667194"/>
            <a:ext cx="112058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2F978B3-4C02-A2DD-30AD-383DFA48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4F117-E84A-4684-9529-17998B903A15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938BA48-E1F2-2D9A-AC5D-F29D1148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281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763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ctr">
              <a:lnSpc>
                <a:spcPts val="4925"/>
              </a:lnSpc>
              <a:spcBef>
                <a:spcPts val="0"/>
              </a:spcBef>
            </a:pPr>
            <a:r>
              <a:rPr lang="en-GB" altLang="en-US" sz="4000" dirty="0">
                <a:solidFill>
                  <a:schemeClr val="tx1"/>
                </a:solidFill>
                <a:latin typeface="Times New Roman" panose="02020603050405020304" pitchFamily="18" charset="0"/>
              </a:rPr>
              <a:t>Cont...</a:t>
            </a:r>
            <a:endParaRPr lang="en-US" sz="4000" dirty="0">
              <a:solidFill>
                <a:schemeClr val="tx1"/>
              </a:solidFill>
              <a:ea typeface="Calibri" panose="020F0502020204030204" pitchFamily="34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981200"/>
            <a:ext cx="6850504" cy="4585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spc="-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rational</a:t>
            </a:r>
            <a:r>
              <a:rPr lang="en-US" sz="2000" b="1" spc="-5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spc="-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r>
              <a:rPr lang="en-US" sz="2000" b="1" spc="-4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-4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one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</a:t>
            </a:r>
            <a:r>
              <a:rPr lang="en-US" sz="2000" spc="-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does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right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thing.</a:t>
            </a:r>
          </a:p>
          <a:p>
            <a:pPr marL="433070" marR="2402205" indent="-180340">
              <a:lnSpc>
                <a:spcPct val="150000"/>
              </a:lnSpc>
              <a:spcBef>
                <a:spcPts val="690"/>
              </a:spcBef>
              <a:spcAft>
                <a:spcPts val="0"/>
              </a:spcAft>
            </a:pPr>
            <a:r>
              <a:rPr lang="en-US" sz="200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</a:t>
            </a:r>
            <a:r>
              <a:rPr lang="en-US" sz="2000" spc="490" dirty="0">
                <a:effectLst/>
                <a:latin typeface="Courier New" panose="020703090202050204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i="1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Right</a:t>
            </a:r>
            <a:r>
              <a:rPr lang="en-US" sz="2000" b="1" i="1" spc="3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i="1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action</a:t>
            </a:r>
            <a:r>
              <a:rPr lang="en-US" sz="2000" b="1" i="1" spc="60" dirty="0">
                <a:solidFill>
                  <a:srgbClr val="00AFE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</a:t>
            </a:r>
            <a:r>
              <a:rPr lang="en-US" sz="20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one</a:t>
            </a:r>
            <a:r>
              <a:rPr lang="en-US" sz="20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</a:t>
            </a:r>
            <a:r>
              <a:rPr lang="en-US" sz="20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will</a:t>
            </a:r>
            <a:r>
              <a:rPr lang="en-US" sz="20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cause</a:t>
            </a:r>
            <a:r>
              <a:rPr lang="en-US" sz="20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-2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</a:t>
            </a:r>
            <a:r>
              <a:rPr lang="en-US" sz="2000" spc="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20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</a:t>
            </a:r>
            <a:r>
              <a:rPr lang="en-US" sz="2000" spc="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most</a:t>
            </a:r>
            <a:r>
              <a:rPr lang="en-US" sz="20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successful</a:t>
            </a:r>
          </a:p>
          <a:p>
            <a:pPr>
              <a:lnSpc>
                <a:spcPct val="150000"/>
              </a:lnSpc>
            </a:pPr>
            <a:r>
              <a:rPr lang="en-US" sz="2000" b="1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000" b="1" i="1" spc="1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</a:t>
            </a:r>
            <a:r>
              <a:rPr lang="en-US" sz="2000" b="1" i="1" spc="-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measure</a:t>
            </a:r>
            <a:r>
              <a:rPr lang="en-US" sz="2000" b="1" i="1" spc="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embodies</a:t>
            </a:r>
            <a:r>
              <a:rPr lang="en-US" sz="20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2000" spc="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criterion</a:t>
            </a:r>
            <a:r>
              <a:rPr lang="en-US" sz="2000" spc="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success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20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agent's</a:t>
            </a:r>
            <a:r>
              <a:rPr lang="en-US" sz="20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behavior.</a:t>
            </a:r>
            <a:r>
              <a:rPr lang="en-US" sz="20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235558" y="1181980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476511" y="1280018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 flipV="1">
            <a:off x="697772" y="1413194"/>
            <a:ext cx="1120589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6E5395F-E61C-ED21-0E1A-1708854BC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3672" y="1981200"/>
            <a:ext cx="3077004" cy="3019846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B506618-56CF-7256-674D-FEAC5D00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1AEF-C28F-40AE-BC99-169CE6E93C5E}" type="datetime1">
              <a:rPr lang="en-US" smtClean="0"/>
              <a:t>05-Nov-24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9D5F7F-B3AB-4A81-E660-CC1D49B5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8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1785938" y="522606"/>
            <a:ext cx="8458200" cy="90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722313" algn="l"/>
                <a:tab pos="1446213" algn="l"/>
                <a:tab pos="2170113" algn="l"/>
                <a:tab pos="2894013" algn="l"/>
                <a:tab pos="3617913" algn="l"/>
                <a:tab pos="4343400" algn="l"/>
                <a:tab pos="5065713" algn="l"/>
                <a:tab pos="5789613" algn="l"/>
                <a:tab pos="6513513" algn="l"/>
                <a:tab pos="7237413" algn="l"/>
                <a:tab pos="7961313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marL="300990" marR="0">
              <a:spcBef>
                <a:spcPts val="995"/>
              </a:spcBef>
              <a:spcAft>
                <a:spcPts val="0"/>
              </a:spcAft>
            </a:pPr>
            <a:r>
              <a:rPr lang="en-US" sz="1800" b="1" i="1" spc="-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ACTING</a:t>
            </a:r>
            <a:r>
              <a:rPr lang="en-US" sz="1800" b="1" i="1" spc="-40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spc="-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b="1" i="1" spc="-2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spc="-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INTELLIGENT</a:t>
            </a:r>
            <a:r>
              <a:rPr lang="en-US" sz="1800" b="1" i="1" spc="-4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spc="-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AGENTS</a:t>
            </a:r>
            <a:r>
              <a:rPr lang="en-US" sz="1800" b="1" i="1" spc="-2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spc="-5" dirty="0">
                <a:solidFill>
                  <a:srgbClr val="565F6C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(RATIONALITY)</a:t>
            </a:r>
            <a:endParaRPr lang="en-US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981200" y="1600201"/>
            <a:ext cx="403383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92113" indent="-292100"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12750" algn="l"/>
                <a:tab pos="827088" algn="l"/>
                <a:tab pos="1241425" algn="l"/>
                <a:tab pos="1655763" algn="l"/>
                <a:tab pos="2070100" algn="l"/>
                <a:tab pos="2484438" algn="l"/>
                <a:tab pos="2898775" algn="l"/>
                <a:tab pos="3313113" algn="l"/>
                <a:tab pos="3727450" algn="l"/>
                <a:tab pos="4141788" algn="l"/>
                <a:tab pos="4556125" algn="l"/>
                <a:tab pos="4970463" algn="l"/>
                <a:tab pos="5384800" algn="l"/>
                <a:tab pos="5799138" algn="l"/>
                <a:tab pos="6213475" algn="l"/>
                <a:tab pos="6629400" algn="l"/>
                <a:tab pos="7042150" algn="l"/>
                <a:tab pos="7456488" algn="l"/>
                <a:tab pos="7870825" algn="l"/>
                <a:tab pos="82851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pPr marL="390525" indent="-293688">
              <a:spcBef>
                <a:spcPts val="575"/>
              </a:spcBef>
              <a:buClr>
                <a:srgbClr val="000066"/>
              </a:buClr>
              <a:buSzPct val="100000"/>
              <a:defRPr/>
            </a:pPr>
            <a:endParaRPr lang="en-US" altLang="en-US" sz="23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27221" y="1430339"/>
            <a:ext cx="9816917" cy="513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2000" spc="-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should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strive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to</a:t>
            </a:r>
            <a:r>
              <a:rPr lang="en-US" sz="20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"do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right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thing";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based</a:t>
            </a:r>
            <a:r>
              <a:rPr lang="en-US" sz="2000" spc="-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what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can</a:t>
            </a:r>
            <a:r>
              <a:rPr lang="en-US" sz="2000" spc="-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perceive</a:t>
            </a:r>
            <a:r>
              <a:rPr lang="en-US" sz="2000" spc="-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2000" spc="-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spc="-2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actions</a:t>
            </a:r>
            <a:r>
              <a:rPr lang="en-US" sz="2000" spc="2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it</a:t>
            </a:r>
            <a:r>
              <a:rPr lang="en-US" sz="2000" spc="3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can</a:t>
            </a:r>
            <a:r>
              <a:rPr lang="en-US" sz="2000" spc="2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perform</a:t>
            </a: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What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is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rational</a:t>
            </a:r>
            <a:r>
              <a:rPr lang="en-US" sz="2000" spc="-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at any</a:t>
            </a:r>
            <a:r>
              <a:rPr lang="en-US" sz="2000" spc="1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given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time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depends</a:t>
            </a:r>
            <a:r>
              <a:rPr lang="en-US" sz="2000" spc="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</a:t>
            </a:r>
            <a:r>
              <a:rPr lang="en-US" sz="2000" spc="15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four</a:t>
            </a:r>
            <a:r>
              <a:rPr lang="en-US" sz="2000" b="1" spc="1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dirty="0"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things:</a:t>
            </a:r>
          </a:p>
          <a:p>
            <a:pPr marL="742950" marR="0" lvl="1" indent="-285750">
              <a:spcBef>
                <a:spcPts val="415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"/>
              <a:tabLst>
                <a:tab pos="564515" algn="l"/>
              </a:tabLst>
            </a:pP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b="1" i="1" spc="-3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performance</a:t>
            </a:r>
            <a:r>
              <a:rPr lang="en-US" sz="2000" b="1" i="1" spc="-5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measure</a:t>
            </a:r>
            <a:r>
              <a:rPr lang="en-US" sz="2000" b="1" i="1" spc="-4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2000" b="1" i="1" spc="-3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defines</a:t>
            </a:r>
            <a:r>
              <a:rPr lang="en-US" sz="2000" b="1" i="1" spc="-4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b="1" i="1" spc="-2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criterion</a:t>
            </a:r>
            <a:r>
              <a:rPr lang="en-US" sz="2000" b="1" i="1" spc="-5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2000" b="1" i="1" spc="-1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success.</a:t>
            </a:r>
            <a:endParaRPr lang="en-US" sz="20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0" lvl="1" indent="-285750">
              <a:spcBef>
                <a:spcPts val="40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"/>
              <a:tabLst>
                <a:tab pos="600075" algn="l"/>
                <a:tab pos="600710" algn="l"/>
              </a:tabLst>
            </a:pP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b="1" i="1" spc="4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t'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</a:t>
            </a:r>
            <a:r>
              <a:rPr lang="en-US" sz="2000" b="1" i="1" spc="5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ri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</a:t>
            </a:r>
            <a:r>
              <a:rPr lang="en-US" sz="2000" b="1" i="1" spc="4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k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owl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ed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</a:t>
            </a:r>
            <a:r>
              <a:rPr lang="en-US" sz="2000" b="1" i="1" spc="3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</a:t>
            </a:r>
            <a:r>
              <a:rPr lang="en-US" sz="2000" b="1" i="1" spc="6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he</a:t>
            </a:r>
            <a:r>
              <a:rPr lang="en-US" sz="2000" b="1" i="1" spc="6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envi</a:t>
            </a:r>
            <a:r>
              <a:rPr lang="en-US" sz="2000" b="1" i="1" spc="-1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onm</a:t>
            </a:r>
            <a:r>
              <a:rPr lang="en-US" sz="2000" b="1" i="1" spc="-1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n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t.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/</a:t>
            </a:r>
            <a:r>
              <a:rPr lang="en-US" sz="2000" b="1" i="1" spc="2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envir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onm</a:t>
            </a:r>
            <a:r>
              <a:rPr lang="en-US" sz="2000" b="1" i="1" spc="-1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</a:t>
            </a:r>
            <a:endParaRPr lang="en-US" sz="20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"/>
              <a:tabLst>
                <a:tab pos="564515" algn="l"/>
                <a:tab pos="4824095" algn="l"/>
              </a:tabLst>
            </a:pP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b="1" i="1" spc="12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actions</a:t>
            </a:r>
            <a:r>
              <a:rPr lang="en-US" sz="2000" b="1" i="1" spc="12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that</a:t>
            </a:r>
            <a:r>
              <a:rPr lang="en-US" sz="2000" b="1" i="1" spc="12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b="1" i="1" spc="14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</a:t>
            </a:r>
            <a:r>
              <a:rPr lang="en-US" sz="2000" b="1" i="1" spc="11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can</a:t>
            </a:r>
            <a:r>
              <a:rPr lang="en-US" sz="2000" b="1" i="1" spc="13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perform./actuator	                  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Cambria" panose="02040503050406030204" pitchFamily="18" charset="0"/>
              </a:rPr>
              <a:t>PEAS</a:t>
            </a:r>
            <a:endParaRPr lang="en-US" sz="2000" dirty="0">
              <a:solidFill>
                <a:srgbClr val="FF0000"/>
              </a:solidFill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marR="0" lvl="1" indent="-285750">
              <a:spcBef>
                <a:spcPts val="400"/>
              </a:spcBef>
              <a:spcAft>
                <a:spcPts val="0"/>
              </a:spcAft>
              <a:buClr>
                <a:srgbClr val="FD8537"/>
              </a:buClr>
              <a:buSzPct val="70000"/>
              <a:buFont typeface="Wingdings" panose="05000000000000000000" pitchFamily="2" charset="2"/>
              <a:buChar char=""/>
              <a:tabLst>
                <a:tab pos="564515" algn="l"/>
              </a:tabLst>
            </a:pP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2000" b="1" i="1" spc="4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t'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</a:t>
            </a:r>
            <a:r>
              <a:rPr lang="en-US" sz="2000" b="1" i="1" spc="3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er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</a:t>
            </a:r>
            <a:r>
              <a:rPr lang="en-US" sz="2000" b="1" i="1" spc="4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eq</a:t>
            </a:r>
            <a:r>
              <a:rPr lang="en-US" sz="2000" b="1" i="1" spc="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</a:t>
            </a:r>
            <a:r>
              <a:rPr lang="en-US" sz="2000" b="1" i="1" spc="30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/s</a:t>
            </a:r>
            <a:r>
              <a:rPr lang="en-US" sz="2000" b="1" i="1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en</a:t>
            </a:r>
            <a:r>
              <a:rPr lang="en-US" sz="2000" b="1" i="1" spc="-5" dirty="0">
                <a:solidFill>
                  <a:srgbClr val="006FC0"/>
                </a:solidFill>
                <a:effectLst/>
                <a:latin typeface="Cambria" panose="020405030504060302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sor</a:t>
            </a:r>
            <a:endParaRPr lang="en-US" sz="2000" dirty="0">
              <a:effectLst/>
              <a:latin typeface="Cambria" panose="020405030504060302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algn="just">
              <a:spcBef>
                <a:spcPts val="1500"/>
              </a:spcBef>
              <a:buBlip>
                <a:blip r:embed="rId3"/>
              </a:buBlip>
              <a:defRPr/>
            </a:pP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3070" marR="2402205" indent="-180340">
              <a:lnSpc>
                <a:spcPct val="143000"/>
              </a:lnSpc>
              <a:spcBef>
                <a:spcPts val="690"/>
              </a:spcBef>
              <a:spcAft>
                <a:spcPts val="0"/>
              </a:spcAft>
            </a:pP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125" name="AutoShape 4"/>
          <p:cNvSpPr>
            <a:spLocks noChangeArrowheads="1"/>
          </p:cNvSpPr>
          <p:nvPr/>
        </p:nvSpPr>
        <p:spPr bwMode="auto">
          <a:xfrm>
            <a:off x="0" y="0"/>
            <a:ext cx="12192000" cy="565150"/>
          </a:xfrm>
          <a:prstGeom prst="roundRect">
            <a:avLst>
              <a:gd name="adj" fmla="val 255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6" name="AutoShape 5"/>
          <p:cNvSpPr>
            <a:spLocks noChangeArrowheads="1"/>
          </p:cNvSpPr>
          <p:nvPr/>
        </p:nvSpPr>
        <p:spPr bwMode="auto">
          <a:xfrm>
            <a:off x="19001" y="1211578"/>
            <a:ext cx="247650" cy="247650"/>
          </a:xfrm>
          <a:prstGeom prst="roundRect">
            <a:avLst>
              <a:gd name="adj" fmla="val 579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7" name="AutoShape 6"/>
          <p:cNvSpPr>
            <a:spLocks noChangeArrowheads="1"/>
          </p:cNvSpPr>
          <p:nvPr/>
        </p:nvSpPr>
        <p:spPr bwMode="auto">
          <a:xfrm>
            <a:off x="179571" y="1308423"/>
            <a:ext cx="247650" cy="247650"/>
          </a:xfrm>
          <a:prstGeom prst="roundRect">
            <a:avLst>
              <a:gd name="adj" fmla="val 579"/>
            </a:avLst>
          </a:prstGeom>
          <a:solidFill>
            <a:srgbClr val="00B8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8" name="AutoShape 7"/>
          <p:cNvSpPr>
            <a:spLocks noChangeArrowheads="1"/>
          </p:cNvSpPr>
          <p:nvPr/>
        </p:nvSpPr>
        <p:spPr bwMode="auto">
          <a:xfrm>
            <a:off x="0" y="1164279"/>
            <a:ext cx="11963139" cy="45719"/>
          </a:xfrm>
          <a:prstGeom prst="roundRect">
            <a:avLst>
              <a:gd name="adj" fmla="val 4167"/>
            </a:avLst>
          </a:prstGeom>
          <a:gradFill rotWithShape="0">
            <a:gsLst>
              <a:gs pos="0">
                <a:srgbClr val="008000"/>
              </a:gs>
              <a:gs pos="100000">
                <a:srgbClr val="800080"/>
              </a:gs>
            </a:gsLst>
            <a:lin ang="19800000" scaled="1"/>
          </a:gra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5129" name="Text Box 8"/>
          <p:cNvSpPr txBox="1">
            <a:spLocks noChangeArrowheads="1"/>
          </p:cNvSpPr>
          <p:nvPr/>
        </p:nvSpPr>
        <p:spPr bwMode="auto">
          <a:xfrm>
            <a:off x="1647826" y="104775"/>
            <a:ext cx="5819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655638" algn="l"/>
                <a:tab pos="1311275" algn="l"/>
                <a:tab pos="1968500" algn="l"/>
                <a:tab pos="2625725" algn="l"/>
                <a:tab pos="3281363" algn="l"/>
                <a:tab pos="3938588" algn="l"/>
                <a:tab pos="4594225" algn="l"/>
                <a:tab pos="5251450" algn="l"/>
                <a:tab pos="5799138" algn="l"/>
                <a:tab pos="6629400" algn="l"/>
                <a:tab pos="7456488" algn="l"/>
                <a:tab pos="8285163" algn="l"/>
                <a:tab pos="9113838" algn="l"/>
                <a:tab pos="9942513" algn="l"/>
                <a:tab pos="10771188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cs typeface="Noto Sans CJK SC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ClrTx/>
              <a:buSzPct val="45000"/>
              <a:buFontTx/>
              <a:buNone/>
            </a:pPr>
            <a:r>
              <a:rPr lang="en-GB" altLang="en-US" sz="2500" dirty="0">
                <a:solidFill>
                  <a:srgbClr val="FFFFFF"/>
                </a:solidFill>
                <a:latin typeface="Times New Roman" panose="02020603050405020304" pitchFamily="18" charset="0"/>
              </a:rPr>
              <a:t>Introduction to Artificial Intelligence</a:t>
            </a:r>
          </a:p>
        </p:txBody>
      </p:sp>
      <p:sp>
        <p:nvSpPr>
          <p:cNvPr id="5130" name="AutoShape 9"/>
          <p:cNvSpPr>
            <a:spLocks noChangeArrowheads="1"/>
          </p:cNvSpPr>
          <p:nvPr/>
        </p:nvSpPr>
        <p:spPr bwMode="auto">
          <a:xfrm>
            <a:off x="0" y="4919712"/>
            <a:ext cx="106363" cy="1868487"/>
          </a:xfrm>
          <a:prstGeom prst="roundRect">
            <a:avLst>
              <a:gd name="adj" fmla="val 1347"/>
            </a:avLst>
          </a:prstGeom>
          <a:solidFill>
            <a:srgbClr val="214263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xmlns="" id="{68256D1A-28DB-A0CE-2123-E241854D767A}"/>
              </a:ext>
            </a:extLst>
          </p:cNvPr>
          <p:cNvSpPr/>
          <p:nvPr/>
        </p:nvSpPr>
        <p:spPr>
          <a:xfrm>
            <a:off x="8536899" y="2704770"/>
            <a:ext cx="119921" cy="148949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ECB752B-BA08-9DCB-77A1-C5BF7B9CD638}"/>
              </a:ext>
            </a:extLst>
          </p:cNvPr>
          <p:cNvSpPr/>
          <p:nvPr/>
        </p:nvSpPr>
        <p:spPr>
          <a:xfrm>
            <a:off x="1647826" y="4291155"/>
            <a:ext cx="8440554" cy="18334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8650" lvl="1" indent="-171450">
              <a:lnSpc>
                <a:spcPct val="150000"/>
              </a:lnSpc>
              <a:buClr>
                <a:srgbClr val="001F5F"/>
              </a:buClr>
              <a:buSzPts val="1000"/>
              <a:buFont typeface="Wingdings" panose="05000000000000000000" pitchFamily="2" charset="2"/>
              <a:buChar char="q"/>
              <a:tabLst>
                <a:tab pos="661670" algn="l"/>
              </a:tabLst>
            </a:pP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the</a:t>
            </a:r>
            <a:r>
              <a:rPr lang="en-US" sz="1600" b="1" i="1" spc="10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performance</a:t>
            </a:r>
            <a:r>
              <a:rPr lang="en-US" sz="1600" b="1" i="1" spc="22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measure</a:t>
            </a:r>
            <a:r>
              <a:rPr lang="en-US" sz="1600" b="1" i="1" spc="25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as</a:t>
            </a:r>
            <a:r>
              <a:rPr lang="en-US" sz="1600" b="1" i="1" spc="25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1600" b="1" i="1" spc="24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objective</a:t>
            </a:r>
            <a:r>
              <a:rPr lang="en-US" sz="1600" b="1" i="1" spc="-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criterion</a:t>
            </a:r>
            <a:r>
              <a:rPr lang="en-US" sz="1600" b="1" i="1" spc="-10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used to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for success</a:t>
            </a:r>
            <a:r>
              <a:rPr lang="en-US" sz="1600" b="1" i="1" spc="1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of</a:t>
            </a:r>
            <a:r>
              <a:rPr lang="en-US" sz="1600" b="1" i="1" spc="-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</a:t>
            </a:r>
            <a:r>
              <a:rPr lang="en-US" sz="1600" b="1" i="1" spc="-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agent’s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behavior.</a:t>
            </a:r>
            <a:endParaRPr lang="en-US" sz="16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97510" marR="0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</a:pPr>
            <a:r>
              <a:rPr lang="en-US" sz="1600" b="1" i="1" dirty="0">
                <a:solidFill>
                  <a:srgbClr val="FF0000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E.g.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 measure of a vacuum-cleaner agent could be amount of dirt</a:t>
            </a:r>
            <a:r>
              <a:rPr lang="en-US" sz="1600" b="1" i="1" spc="-23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cleaned up,</a:t>
            </a:r>
            <a:r>
              <a:rPr lang="en-US" sz="1600" b="1" i="1" spc="-10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amount</a:t>
            </a:r>
            <a:r>
              <a:rPr lang="en-US" sz="1600" b="1" i="1" spc="-2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 time</a:t>
            </a:r>
            <a:r>
              <a:rPr lang="en-US" sz="1600" b="1" i="1" spc="1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taken,</a:t>
            </a:r>
            <a:r>
              <a:rPr lang="en-US" sz="1600" b="1" i="1" spc="-2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amount</a:t>
            </a:r>
            <a:r>
              <a:rPr lang="en-US" sz="1600" b="1" i="1" spc="-2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600" b="1" i="1" spc="1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electricity</a:t>
            </a:r>
            <a:r>
              <a:rPr lang="en-US" sz="1600" b="1" i="1" spc="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consumed,</a:t>
            </a:r>
            <a:r>
              <a:rPr lang="en-US" sz="1600" b="1" i="1" spc="-2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amount</a:t>
            </a:r>
            <a:r>
              <a:rPr lang="en-US" sz="1600" b="1" i="1" spc="-20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600" b="1" i="1" spc="-5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noise generated,</a:t>
            </a:r>
            <a:r>
              <a:rPr lang="en-US" sz="1600" b="1" i="1" spc="-20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6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etc</a:t>
            </a:r>
            <a:r>
              <a:rPr lang="en-US" sz="1400" b="1" i="1" dirty="0">
                <a:solidFill>
                  <a:srgbClr val="001F5F"/>
                </a:solidFill>
                <a:effectLst/>
                <a:latin typeface="Palatino Linotype" panose="0204050205050503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US" sz="1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09A237D-F1F5-C1C1-4F9E-B5AFE940F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C8B75-01D1-40D6-BA54-97CD705E7326}" type="datetime1">
              <a:rPr lang="en-US" smtClean="0"/>
              <a:t>05-Nov-24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BC4F996-AD68-D121-170A-1B094B7C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F0F2-3EB0-420D-A860-0645DFF27D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247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</TotalTime>
  <Words>1411</Words>
  <Application>Microsoft Office PowerPoint</Application>
  <PresentationFormat>Custom</PresentationFormat>
  <Paragraphs>301</Paragraphs>
  <Slides>28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Kasaye Akanie</dc:creator>
  <cp:lastModifiedBy>teame</cp:lastModifiedBy>
  <cp:revision>59</cp:revision>
  <dcterms:created xsi:type="dcterms:W3CDTF">2024-04-14T04:41:36Z</dcterms:created>
  <dcterms:modified xsi:type="dcterms:W3CDTF">2024-11-05T11:29:03Z</dcterms:modified>
</cp:coreProperties>
</file>