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33"/>
  </p:notesMasterIdLst>
  <p:handoutMasterIdLst>
    <p:handoutMasterId r:id="rId34"/>
  </p:handoutMasterIdLst>
  <p:sldIdLst>
    <p:sldId id="256" r:id="rId3"/>
    <p:sldId id="258" r:id="rId4"/>
    <p:sldId id="257" r:id="rId5"/>
    <p:sldId id="375" r:id="rId6"/>
    <p:sldId id="376" r:id="rId7"/>
    <p:sldId id="378" r:id="rId8"/>
    <p:sldId id="380" r:id="rId9"/>
    <p:sldId id="379" r:id="rId10"/>
    <p:sldId id="381" r:id="rId11"/>
    <p:sldId id="382" r:id="rId12"/>
    <p:sldId id="383" r:id="rId13"/>
    <p:sldId id="384" r:id="rId14"/>
    <p:sldId id="385" r:id="rId15"/>
    <p:sldId id="388" r:id="rId16"/>
    <p:sldId id="389" r:id="rId17"/>
    <p:sldId id="390" r:id="rId18"/>
    <p:sldId id="391" r:id="rId19"/>
    <p:sldId id="392" r:id="rId20"/>
    <p:sldId id="393" r:id="rId21"/>
    <p:sldId id="394" r:id="rId22"/>
    <p:sldId id="395" r:id="rId23"/>
    <p:sldId id="406" r:id="rId24"/>
    <p:sldId id="399" r:id="rId25"/>
    <p:sldId id="400" r:id="rId26"/>
    <p:sldId id="401" r:id="rId27"/>
    <p:sldId id="402" r:id="rId28"/>
    <p:sldId id="403" r:id="rId29"/>
    <p:sldId id="404" r:id="rId30"/>
    <p:sldId id="396" r:id="rId31"/>
    <p:sldId id="398" r:id="rId32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Noto Sans CJK SC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82" autoAdjust="0"/>
  </p:normalViewPr>
  <p:slideViewPr>
    <p:cSldViewPr>
      <p:cViewPr varScale="1">
        <p:scale>
          <a:sx n="77" d="100"/>
          <a:sy n="77" d="100"/>
        </p:scale>
        <p:origin x="-1092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2EE020E-29F4-BF61-E1B4-55AE978892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90ECB47-9F8C-139B-2A20-C38FD30728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099AF-4AEA-48BA-B74E-7F9ACA89C551}" type="datetime1">
              <a:rPr lang="en-US" smtClean="0"/>
              <a:t>01-Nov-24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24E41B0-0747-EFB7-09EA-9721CCA3F1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18963C4-04DD-CF62-931C-7952C333C6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DDFB2-80F5-44FA-95CF-E4330EF99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9147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cs typeface="DejaVu Sans" charset="0"/>
              </a:defRPr>
            </a:lvl1pPr>
          </a:lstStyle>
          <a:p>
            <a:pPr>
              <a:defRPr/>
            </a:pPr>
            <a:fld id="{DBA17786-0207-44BF-AF91-6B541B823330}" type="datetime1">
              <a:rPr lang="en-US" altLang="en-US" smtClean="0"/>
              <a:t>01-Nov-24</a:t>
            </a:fld>
            <a:endParaRPr lang="en-US" altLang="en-US"/>
          </a:p>
        </p:txBody>
      </p:sp>
      <p:sp>
        <p:nvSpPr>
          <p:cNvPr id="205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cs typeface="DejaVu Sans" charset="0"/>
              </a:defRPr>
            </a:lvl1pPr>
          </a:lstStyle>
          <a:p>
            <a:pPr>
              <a:defRPr/>
            </a:pPr>
            <a:fld id="{8C432DDB-E84E-4D95-AB47-2470BC7570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870266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00969A-AF1C-40BD-88D5-90C6503A45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61CDF5A-55A5-46D8-8B47-A1C035EAB6D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0ECD782-45BE-A9D8-DD64-257A15E79147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fld id="{3069ED0B-A17F-45CC-AC80-39AB65761BEF}" type="datetime1">
              <a:rPr lang="en-US" altLang="en-US" smtClean="0"/>
              <a:t>01-Nov-24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00969A-AF1C-40BD-88D5-90C6503A45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61CDF5A-55A5-46D8-8B47-A1C035EAB6D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726349E-0D1C-09B8-D404-27FA92ECA418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fld id="{2B3E86B7-CDD8-4CE3-A64D-FE1D4A7018B6}" type="datetime1">
              <a:rPr lang="en-US" altLang="en-US" smtClean="0"/>
              <a:t>01-Nov-24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2972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00969A-AF1C-40BD-88D5-90C6503A45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61CDF5A-55A5-46D8-8B47-A1C035EAB6D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61D5FB5-AB34-F08A-62DC-01E49249054E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fld id="{CBB67B97-2717-4EFF-8E92-7BCBF9E2AD8C}" type="datetime1">
              <a:rPr lang="en-US" altLang="en-US" smtClean="0"/>
              <a:t>01-Nov-24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03516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00969A-AF1C-40BD-88D5-90C6503A45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61CDF5A-55A5-46D8-8B47-A1C035EAB6D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9340456-91DA-CEBB-E461-867D0406A0FD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fld id="{D0321733-CC2E-48AB-A2A8-61677A71DA84}" type="datetime1">
              <a:rPr lang="en-US" altLang="en-US" smtClean="0"/>
              <a:t>01-Nov-24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5177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00969A-AF1C-40BD-88D5-90C6503A45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61CDF5A-55A5-46D8-8B47-A1C035EAB6D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63E378F-9EED-8305-C382-4E4E45EA0430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fld id="{C68C2FF7-DE4E-4A52-845E-9CA801032637}" type="datetime1">
              <a:rPr lang="en-US" altLang="en-US" smtClean="0"/>
              <a:t>01-Nov-24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7190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00969A-AF1C-40BD-88D5-90C6503A45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61CDF5A-55A5-46D8-8B47-A1C035EAB6D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3D2613C-B49C-0725-00A3-07A12E0F9F0D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fld id="{5B58865B-A2A2-418D-9062-C305F4D597E0}" type="datetime1">
              <a:rPr lang="en-US" altLang="en-US" smtClean="0"/>
              <a:t>01-Nov-24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8710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00969A-AF1C-40BD-88D5-90C6503A45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61CDF5A-55A5-46D8-8B47-A1C035EAB6D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534755A-B692-D6AC-A053-304452AD6C62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fld id="{5306C8A1-BB85-4EBE-B1D7-67439E821D87}" type="datetime1">
              <a:rPr lang="en-US" altLang="en-US" smtClean="0"/>
              <a:t>01-Nov-24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720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00969A-AF1C-40BD-88D5-90C6503A45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61CDF5A-55A5-46D8-8B47-A1C035EAB6D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AF98AF7-EC5C-1016-427B-3E435B9554D8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fld id="{B8D86594-407B-43F5-9677-CAB64CFBE6B1}" type="datetime1">
              <a:rPr lang="en-US" altLang="en-US" smtClean="0"/>
              <a:t>01-Nov-24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853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00969A-AF1C-40BD-88D5-90C6503A45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61CDF5A-55A5-46D8-8B47-A1C035EAB6D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C621AFB-118D-1AF7-D9E4-93914B35AAB5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fld id="{B68A25DB-4400-435C-9FB4-1328D92D5F52}" type="datetime1">
              <a:rPr lang="en-US" altLang="en-US" smtClean="0"/>
              <a:t>01-Nov-24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443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00969A-AF1C-40BD-88D5-90C6503A45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61CDF5A-55A5-46D8-8B47-A1C035EAB6D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45C506D-F06F-7351-1CD6-C8A9D4BAD04F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fld id="{5F0FA748-4150-4E32-BC02-7E52B9C98A7C}" type="datetime1">
              <a:rPr lang="en-US" altLang="en-US" smtClean="0"/>
              <a:t>01-Nov-24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7781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00969A-AF1C-40BD-88D5-90C6503A45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61CDF5A-55A5-46D8-8B47-A1C035EAB6D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77F646F-0726-9C25-0F68-7AE919E9384D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fld id="{00977C53-6732-4994-98B2-4C41A0E98BE1}" type="datetime1">
              <a:rPr lang="en-US" altLang="en-US" smtClean="0"/>
              <a:t>01-Nov-24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6658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00969A-AF1C-40BD-88D5-90C6503A45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61CDF5A-55A5-46D8-8B47-A1C035EAB6D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8C74EB0-0309-8392-701A-6D7790A4A820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fld id="{C96ADC83-8F0B-4899-B5A8-5165B2F9FF83}" type="datetime1">
              <a:rPr lang="en-US" altLang="en-US" smtClean="0"/>
              <a:t>01-Nov-24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65492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00969A-AF1C-40BD-88D5-90C6503A45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61CDF5A-55A5-46D8-8B47-A1C035EAB6D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77F646F-0726-9C25-0F68-7AE919E9384D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fld id="{00977C53-6732-4994-98B2-4C41A0E98BE1}" type="datetime1">
              <a:rPr lang="en-US" altLang="en-US" smtClean="0"/>
              <a:t>01-Nov-24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66586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00969A-AF1C-40BD-88D5-90C6503A45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61CDF5A-55A5-46D8-8B47-A1C035EAB6D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44DB8A4-AE9D-7788-868E-52D3A1060FE2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fld id="{86A20EE2-2EBF-4780-8657-E25F8DDB19F9}" type="datetime1">
              <a:rPr lang="en-US" altLang="en-US" smtClean="0"/>
              <a:t>01-Nov-24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91515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00969A-AF1C-40BD-88D5-90C6503A45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61CDF5A-55A5-46D8-8B47-A1C035EAB6D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F93ADED-A2E3-9AD0-725A-986BCE879062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fld id="{ECA0223D-0765-46B1-B156-80C64D6565E7}" type="datetime1">
              <a:rPr lang="en-US" altLang="en-US" smtClean="0"/>
              <a:t>01-Nov-24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5321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00969A-AF1C-40BD-88D5-90C6503A45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61CDF5A-55A5-46D8-8B47-A1C035EAB6D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F84E578-0968-C8F1-63B4-550A1934932A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fld id="{A1F883FD-B253-4FA1-BBD0-82AB0B7B6FA7}" type="datetime1">
              <a:rPr lang="en-US" altLang="en-US" smtClean="0"/>
              <a:t>01-Nov-24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61699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00969A-AF1C-40BD-88D5-90C6503A45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61CDF5A-55A5-46D8-8B47-A1C035EAB6D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84B5449-57DD-69DA-3F38-D8C716927068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fld id="{8E2DF1AB-A4DC-47C9-BC35-4661D9773608}" type="datetime1">
              <a:rPr lang="en-US" altLang="en-US" smtClean="0"/>
              <a:t>01-Nov-24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19171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00969A-AF1C-40BD-88D5-90C6503A45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61CDF5A-55A5-46D8-8B47-A1C035EAB6D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705F4B2-8FEA-FD9C-8795-0C99E6F83B0C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fld id="{29B54003-43C5-46B6-8400-30F57E3D210F}" type="datetime1">
              <a:rPr lang="en-US" altLang="en-US" smtClean="0"/>
              <a:t>01-Nov-24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97445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00969A-AF1C-40BD-88D5-90C6503A45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61CDF5A-55A5-46D8-8B47-A1C035EAB6D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2C2FF1D-CECE-CE81-D612-AB0D6987938E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fld id="{2A961AB4-EBB2-4C2D-8A59-254870120917}" type="datetime1">
              <a:rPr lang="en-US" altLang="en-US" smtClean="0"/>
              <a:t>01-Nov-24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97325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00969A-AF1C-40BD-88D5-90C6503A45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61CDF5A-55A5-46D8-8B47-A1C035EAB6D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DA49EFF-0FDD-2B24-9697-4218648AF072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fld id="{05BC70A8-EA56-4EEC-93BC-371BC7BD0AEF}" type="datetime1">
              <a:rPr lang="en-US" altLang="en-US" smtClean="0"/>
              <a:t>01-Nov-24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26368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00969A-AF1C-40BD-88D5-90C6503A45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61CDF5A-55A5-46D8-8B47-A1C035EAB6D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F521CD8-2773-8509-140B-33B84F47C2B5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fld id="{7FA95BD3-546B-43E3-844B-7DC639FAF708}" type="datetime1">
              <a:rPr lang="en-US" altLang="en-US" smtClean="0"/>
              <a:t>01-Nov-24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2189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00969A-AF1C-40BD-88D5-90C6503A45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61CDF5A-55A5-46D8-8B47-A1C035EAB6D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B94C83A-0B5F-65BA-D954-CA0DA8D9C11A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fld id="{75510B62-0C7A-448B-BEC5-CEDDB01FB7ED}" type="datetime1">
              <a:rPr lang="en-US" altLang="en-US" smtClean="0"/>
              <a:t>01-Nov-24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0964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00969A-AF1C-40BD-88D5-90C6503A45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61CDF5A-55A5-46D8-8B47-A1C035EAB6D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CAC2312-88A6-B853-8881-2D6CCE677F80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fld id="{CCC9DE90-BEBE-4650-B1EA-8D95CF5EE1DE}" type="datetime1">
              <a:rPr lang="en-US" altLang="en-US" smtClean="0"/>
              <a:t>01-Nov-24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4285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00969A-AF1C-40BD-88D5-90C6503A45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61CDF5A-55A5-46D8-8B47-A1C035EAB6D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5C2ECCE-6E1D-7AD0-240F-A7F7212970AC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fld id="{84E430B2-DECB-4A15-BC87-C6BBBA36D195}" type="datetime1">
              <a:rPr lang="en-US" altLang="en-US" smtClean="0"/>
              <a:t>01-Nov-24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7530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00969A-AF1C-40BD-88D5-90C6503A45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61CDF5A-55A5-46D8-8B47-A1C035EAB6D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2E59893-F074-C007-D559-19593F85A43A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fld id="{29AF1D63-0C35-41C1-AAAE-220C16F8678A}" type="datetime1">
              <a:rPr lang="en-US" altLang="en-US" smtClean="0"/>
              <a:t>01-Nov-24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450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00969A-AF1C-40BD-88D5-90C6503A45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61CDF5A-55A5-46D8-8B47-A1C035EAB6D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7EDC8BA-D797-0EA2-0F46-E0947BFA6566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fld id="{63F476CB-D924-473E-A549-C184091C647C}" type="datetime1">
              <a:rPr lang="en-US" altLang="en-US" smtClean="0"/>
              <a:t>01-Nov-24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9506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00969A-AF1C-40BD-88D5-90C6503A45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61CDF5A-55A5-46D8-8B47-A1C035EAB6D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C4EE164-D45E-0BFB-7AB9-F2FE7171162C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fld id="{52DEACFA-F108-4838-916C-B570D4AF80BB}" type="datetime1">
              <a:rPr lang="en-US" altLang="en-US" smtClean="0"/>
              <a:t>01-Nov-24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865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00969A-AF1C-40BD-88D5-90C6503A45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61CDF5A-55A5-46D8-8B47-A1C035EAB6D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41438" y="915988"/>
            <a:ext cx="4176712" cy="313213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AFA7CA4-0BED-AE43-AC14-2E4372B839E5}"/>
              </a:ext>
            </a:extLst>
          </p:cNvPr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>
              <a:defRPr/>
            </a:pPr>
            <a:fld id="{FFA04AD3-2204-4A10-87AB-3AED93A1A227}" type="datetime1">
              <a:rPr lang="en-US" altLang="en-US" smtClean="0"/>
              <a:t>01-Nov-24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4549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B447D-42EC-4754-9CF1-4058F391CB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783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2AFE7B-83B0-4FC0-B62A-972B93BC60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95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52E4C-C308-4B2F-ADD9-6B8BF367FB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0197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346947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4299697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7236911" y="4068923"/>
            <a:ext cx="810678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D09F7-B3E0-423C-B4EA-B2279D61EDAD}" type="datetime1">
              <a:rPr lang="en-US" smtClean="0"/>
              <a:t>01-Nov-24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4289334"/>
            <a:ext cx="895401" cy="640080"/>
          </a:xfrm>
        </p:spPr>
        <p:txBody>
          <a:bodyPr/>
          <a:lstStyle>
            <a:lvl1pPr>
              <a:defRPr sz="2100"/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91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2005-EF5B-4A2E-B830-342FADD2426A}" type="datetime1">
              <a:rPr lang="en-US" smtClean="0"/>
              <a:t>01-Nov-24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4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/>
          <a:p>
            <a:fld id="{4913F15B-5D80-4486-965B-86A1185D6B0C}" type="datetime1">
              <a:rPr lang="en-US" smtClean="0"/>
              <a:t>01-Nov-24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3049" y="2325848"/>
            <a:ext cx="810678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2506133"/>
            <a:ext cx="891224" cy="720332"/>
          </a:xfrm>
        </p:spPr>
        <p:txBody>
          <a:bodyPr/>
          <a:lstStyle>
            <a:lvl1pPr>
              <a:defRPr sz="2100"/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487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2194560"/>
            <a:ext cx="3566160" cy="397764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2194560"/>
            <a:ext cx="3566160" cy="397764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FB5C-8944-48FF-8E60-863185C6CB58}" type="datetime1">
              <a:rPr lang="en-US" smtClean="0"/>
              <a:t>01-Nov-24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382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2048256"/>
            <a:ext cx="35661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743200"/>
            <a:ext cx="3566160" cy="329184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2048256"/>
            <a:ext cx="35661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743200"/>
            <a:ext cx="3566160" cy="329184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DEFF-9ED5-4205-BB2B-06603A74BC49}" type="datetime1">
              <a:rPr lang="en-US" smtClean="0"/>
              <a:t>01-Nov-24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520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A046C-E74E-46D4-8703-EBA18A10B46B}" type="datetime1">
              <a:rPr lang="en-US" smtClean="0"/>
              <a:t>01-Nov-24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333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FDE9-C851-421A-8571-5411FA532271}" type="datetime1">
              <a:rPr lang="en-US" smtClean="0"/>
              <a:t>01-Nov-24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6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8B35-13B0-49BF-A696-835070868D85}" type="datetime1">
              <a:rPr lang="en-US" smtClean="0"/>
              <a:t>01-Nov-24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00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11FB5-4293-4F91-A99C-6E9C0E1168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3662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3954-0E47-4EC1-936A-454D576F981B}" type="datetime1">
              <a:rPr lang="en-US" smtClean="0"/>
              <a:t>01-Nov-24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6314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C7D4-F365-46D8-B366-26EB3AC3B4F7}" type="datetime1">
              <a:rPr lang="en-US" smtClean="0"/>
              <a:t>01-Nov-24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8764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43D2-26CC-4A86-8F5D-2400FE925E1F}" type="datetime1">
              <a:rPr lang="en-US" smtClean="0"/>
              <a:t>01-Nov-24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65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7B8D5D-800A-470A-B26E-511E8B2E83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339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DEEBC-3892-4233-B839-616453CC6C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639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E9F79-C1FE-4A1F-A6A7-92EE1226CA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18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A1FD0-56B7-474B-9A82-5B88ACCEB5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413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52930-C2BD-47FD-91BA-10E5C39C91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515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47F9A-A286-4E65-AC1D-D922D7AD45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156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0EB6B-226E-4045-98C7-69E55EB53B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435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8013" cy="114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898989"/>
                </a:solidFill>
                <a:cs typeface="DejaVu Sans" charset="0"/>
              </a:defRPr>
            </a:lvl1pPr>
          </a:lstStyle>
          <a:p>
            <a:pPr>
              <a:defRPr/>
            </a:pPr>
            <a:fld id="{6E06870E-49F9-4CFD-9866-AAC798C54E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cs typeface="Noto Sans CJK SC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2121408"/>
            <a:ext cx="75438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A8C4A226-07FF-4DCB-9EB3-B318F9932186}" type="datetime1">
              <a:rPr lang="en-US" smtClean="0"/>
              <a:t>01-Nov-24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6229681"/>
            <a:ext cx="3429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47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50" y="1758586"/>
            <a:ext cx="1453549" cy="173319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6726" y="2047887"/>
            <a:ext cx="7475220" cy="20965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625" b="1" dirty="0"/>
              <a:t>Artificial intelligence</a:t>
            </a:r>
            <a:r>
              <a:rPr lang="en-US" sz="10350" b="1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99664" y="5562600"/>
            <a:ext cx="1587136" cy="438150"/>
          </a:xfrm>
        </p:spPr>
        <p:txBody>
          <a:bodyPr/>
          <a:lstStyle/>
          <a:p>
            <a:r>
              <a:rPr lang="en-US" dirty="0"/>
              <a:t>By:  </a:t>
            </a:r>
            <a:r>
              <a:rPr lang="en-US" dirty="0" smtClean="0"/>
              <a:t>Teame M.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8449" y="5329196"/>
            <a:ext cx="3620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FF0000"/>
                </a:solidFill>
                <a:latin typeface="Rockwell" panose="02060603020205020403"/>
                <a:cs typeface="+mn-cs"/>
              </a:rPr>
              <a:t>BOOK </a:t>
            </a:r>
            <a:r>
              <a:rPr lang="en-US" sz="1200" dirty="0">
                <a:solidFill>
                  <a:prstClr val="black"/>
                </a:solidFill>
                <a:latin typeface="Rockwell" panose="02060603020205020403"/>
                <a:cs typeface="+mn-cs"/>
              </a:rPr>
              <a:t>: Artificial Intelligence A Modern Approach</a:t>
            </a:r>
          </a:p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prstClr val="black"/>
                </a:solidFill>
                <a:latin typeface="Rockwell" panose="02060603020205020403"/>
                <a:cs typeface="+mn-cs"/>
              </a:rPr>
              <a:t> Stuart J. Russell and Peter Norvig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xmlns="" id="{D00C1A30-A5AC-E948-CF42-9F45BBFCA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xmlns="" id="{4B23FA2F-E7D8-6734-FF43-490D182E7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45000"/>
              <a:buFontTx/>
              <a:buNone/>
            </a:pPr>
            <a:r>
              <a:rPr lang="en-GB" altLang="en-US" sz="2500" dirty="0">
                <a:solidFill>
                  <a:srgbClr val="FFFFFF"/>
                </a:solidFill>
                <a:latin typeface="Times New Roman" panose="02020603050405020304" pitchFamily="18" charset="0"/>
              </a:rPr>
              <a:t>Introduction to Artificial Intelligence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xmlns="" id="{7D6CE907-9B74-25CD-2D76-C5AF7A40E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97281"/>
            <a:ext cx="9091749" cy="45719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xmlns="" id="{4AA42E21-3B53-82F2-4BEB-9D7399D06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4" y="1019175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xmlns="" id="{9F5FE9F7-0F57-6735-3BFD-A4F6056FF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4" y="973456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xmlns="" id="{FB98F67C-92F0-4C16-678F-2EFEF1730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67BC0-E662-4BE7-8005-99A6FDBDCFA2}" type="datetime1">
              <a:rPr lang="en-US" smtClean="0"/>
              <a:t>01-Nov-24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B17BCF7E-DA87-8853-91CE-F9DC6826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7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-533400" y="531812"/>
            <a:ext cx="8458200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marL="0" marR="0" algn="ctr">
              <a:lnSpc>
                <a:spcPts val="4925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</a:t>
            </a:r>
            <a:r>
              <a:rPr lang="en-GB" sz="4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…</a:t>
            </a:r>
            <a:endParaRPr lang="en-US" sz="4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403383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92113" indent="-292100"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75"/>
              </a:spcBef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marL="390525" indent="-293688" eaLnBrk="1" hangingPunct="1">
              <a:spcBef>
                <a:spcPts val="575"/>
              </a:spcBef>
              <a:buClr>
                <a:srgbClr val="000066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533400" y="1981200"/>
            <a:ext cx="794385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Let's see how</a:t>
            </a:r>
            <a:r>
              <a:rPr lang="en-US" sz="18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raw data gets</a:t>
            </a:r>
            <a:r>
              <a:rPr lang="en-US" sz="18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converted to</a:t>
            </a:r>
            <a:r>
              <a:rPr lang="en-US" sz="18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intelligence</a:t>
            </a:r>
            <a:r>
              <a:rPr lang="en-US" sz="18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through various levels</a:t>
            </a:r>
            <a:r>
              <a:rPr lang="en-US" sz="18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of</a:t>
            </a:r>
            <a:r>
              <a:rPr lang="en-US" sz="1800" spc="-22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processing: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Blip>
                <a:blip r:embed="rId3"/>
              </a:buBlip>
              <a:defRPr/>
            </a:pPr>
            <a:endParaRPr lang="en-US" sz="1800" dirty="0">
              <a:effectLst/>
              <a:latin typeface="Calibri" panose="020F0502020204030204" pitchFamily="34" charset="0"/>
              <a:ea typeface="Tahoma" panose="020B0604030504040204" pitchFamily="34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1500"/>
              </a:spcBef>
              <a:defRPr/>
            </a:pPr>
            <a:endParaRPr lang="en-US" altLang="en-US" sz="2800" dirty="0">
              <a:latin typeface="+mn-lt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511175" y="1458913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635000" y="1581150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>
            <a:off x="969963" y="1741488"/>
            <a:ext cx="7407275" cy="36512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45000"/>
              <a:buFontTx/>
              <a:buNone/>
            </a:pPr>
            <a:r>
              <a:rPr lang="en-GB" altLang="en-US" sz="2500" dirty="0">
                <a:solidFill>
                  <a:srgbClr val="FFFFFF"/>
                </a:solidFill>
                <a:latin typeface="Times New Roman" panose="02020603050405020304" pitchFamily="18" charset="0"/>
              </a:rPr>
              <a:t>Introduction to Artificial Intelligence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2" name="image7.png">
            <a:extLst>
              <a:ext uri="{FF2B5EF4-FFF2-40B4-BE49-F238E27FC236}">
                <a16:creationId xmlns:a16="http://schemas.microsoft.com/office/drawing/2014/main" xmlns="" id="{4EBDCD87-FB13-3DE1-64B6-A4D060F1186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33712" y="2399665"/>
            <a:ext cx="4267200" cy="374554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6828CBD-7CB6-752E-9375-C10ED24FCC8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F552930-C2BD-47FD-91BA-10E5C39C9165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9166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381000" y="568325"/>
            <a:ext cx="8458200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marL="0" marR="0" algn="ctr">
              <a:lnSpc>
                <a:spcPts val="4925"/>
              </a:lnSpc>
              <a:spcBef>
                <a:spcPts val="0"/>
              </a:spcBef>
              <a:spcAft>
                <a:spcPts val="0"/>
              </a:spcAft>
            </a:pPr>
            <a:r>
              <a:rPr lang="en-GB" altLang="en-US" sz="4000" dirty="0">
                <a:solidFill>
                  <a:schemeClr val="tx1"/>
                </a:solidFill>
                <a:latin typeface="Times New Roman" panose="02020603050405020304" pitchFamily="18" charset="0"/>
              </a:rPr>
              <a:t>What involved in Intelligence (again)</a:t>
            </a:r>
            <a:endParaRPr lang="en-US" sz="4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403383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92113" indent="-292100"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75"/>
              </a:spcBef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marL="390525" indent="-293688" eaLnBrk="1" hangingPunct="1">
              <a:spcBef>
                <a:spcPts val="575"/>
              </a:spcBef>
              <a:buClr>
                <a:srgbClr val="000066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533400" y="1981200"/>
            <a:ext cx="7943850" cy="438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Intelligent</a:t>
            </a:r>
            <a:r>
              <a:rPr lang="en-US" sz="2600" spc="-1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behavior/characteristics</a:t>
            </a:r>
          </a:p>
          <a:p>
            <a:pPr marL="742950" marR="0" lvl="1" indent="-285750">
              <a:lnSpc>
                <a:spcPts val="2875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buFont typeface="Wingdings" panose="05000000000000000000" pitchFamily="2" charset="2"/>
              <a:buChar char="§"/>
              <a:tabLst>
                <a:tab pos="1292860" algn="l"/>
              </a:tabLst>
            </a:pP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Learn</a:t>
            </a:r>
            <a:r>
              <a:rPr lang="en-US" sz="2400" spc="-2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from</a:t>
            </a:r>
            <a:r>
              <a:rPr lang="en-US" sz="2400" spc="-4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experience</a:t>
            </a:r>
            <a:endParaRPr lang="en-US" sz="11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marR="0" lvl="1" indent="-342900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buFont typeface="Wingdings" panose="05000000000000000000" pitchFamily="2" charset="2"/>
              <a:buChar char="§"/>
              <a:tabLst>
                <a:tab pos="1292860" algn="l"/>
              </a:tabLst>
            </a:pP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Apply</a:t>
            </a:r>
            <a:r>
              <a:rPr lang="en-US" sz="2400" spc="-4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knowledge</a:t>
            </a:r>
            <a:r>
              <a:rPr lang="en-US" sz="2400" spc="-3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acquired</a:t>
            </a:r>
            <a:r>
              <a:rPr lang="en-US" sz="2400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from</a:t>
            </a:r>
            <a:r>
              <a:rPr lang="en-US" sz="2400" spc="-5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experience</a:t>
            </a:r>
            <a:endParaRPr lang="en-US" sz="11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marR="0" lvl="1" indent="-342900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buFont typeface="Wingdings" panose="05000000000000000000" pitchFamily="2" charset="2"/>
              <a:buChar char="§"/>
              <a:tabLst>
                <a:tab pos="1292860" algn="l"/>
              </a:tabLst>
            </a:pP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Handle</a:t>
            </a:r>
            <a:r>
              <a:rPr lang="en-US" sz="2400" spc="-5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complex</a:t>
            </a:r>
            <a:r>
              <a:rPr lang="en-US" sz="2400" spc="-6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situations</a:t>
            </a:r>
            <a:endParaRPr lang="en-US" sz="11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marR="0" lvl="1" indent="-342900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buFont typeface="Wingdings" panose="05000000000000000000" pitchFamily="2" charset="2"/>
              <a:buChar char="§"/>
              <a:tabLst>
                <a:tab pos="1292860" algn="l"/>
              </a:tabLst>
            </a:pP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Solve</a:t>
            </a:r>
            <a:r>
              <a:rPr lang="en-US" sz="2400" spc="-4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problems</a:t>
            </a:r>
            <a:r>
              <a:rPr lang="en-US" sz="2400" spc="-3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when</a:t>
            </a:r>
            <a:r>
              <a:rPr lang="en-US" sz="2400" spc="-6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important</a:t>
            </a:r>
            <a:r>
              <a:rPr lang="en-US" sz="2400" spc="-5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information</a:t>
            </a:r>
            <a:r>
              <a:rPr lang="en-US" sz="2400" spc="-5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is</a:t>
            </a:r>
            <a:r>
              <a:rPr lang="en-US" sz="2400" spc="-3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missing</a:t>
            </a:r>
            <a:endParaRPr lang="en-US" sz="11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marR="0" lvl="1" indent="-342900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buFont typeface="Wingdings" panose="05000000000000000000" pitchFamily="2" charset="2"/>
              <a:buChar char="§"/>
              <a:tabLst>
                <a:tab pos="1292860" algn="l"/>
              </a:tabLst>
            </a:pP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Determine</a:t>
            </a:r>
            <a:r>
              <a:rPr lang="en-US" sz="2400" spc="-4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what</a:t>
            </a:r>
            <a:r>
              <a:rPr lang="en-US" sz="2400" spc="-2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is</a:t>
            </a:r>
            <a:r>
              <a:rPr lang="en-US" sz="2400" spc="-4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important</a:t>
            </a:r>
            <a:endParaRPr lang="en-US" sz="11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marR="0" lvl="1" indent="-342900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buFont typeface="Wingdings" panose="05000000000000000000" pitchFamily="2" charset="2"/>
              <a:buChar char="§"/>
              <a:tabLst>
                <a:tab pos="1292860" algn="l"/>
              </a:tabLst>
            </a:pP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React</a:t>
            </a:r>
            <a:r>
              <a:rPr lang="en-US" sz="2400" spc="-6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quickly</a:t>
            </a:r>
            <a:r>
              <a:rPr lang="en-US" sz="2400" spc="-3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en-US" sz="2400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correctly</a:t>
            </a:r>
            <a:r>
              <a:rPr lang="en-US" sz="2400" spc="-5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</a:t>
            </a:r>
            <a:r>
              <a:rPr lang="en-US" sz="2400" spc="-3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z="2400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new</a:t>
            </a:r>
            <a:r>
              <a:rPr lang="en-US" sz="2400" spc="-4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situation</a:t>
            </a:r>
            <a:endParaRPr lang="en-US" sz="11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marR="0" lvl="1" indent="-342900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buFont typeface="Wingdings" panose="05000000000000000000" pitchFamily="2" charset="2"/>
              <a:buChar char="§"/>
              <a:tabLst>
                <a:tab pos="1292860" algn="l"/>
              </a:tabLst>
            </a:pP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Understand</a:t>
            </a:r>
            <a:r>
              <a:rPr lang="en-US" sz="2400" spc="-5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visual</a:t>
            </a:r>
            <a:r>
              <a:rPr lang="en-US" sz="2400" spc="-4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images</a:t>
            </a:r>
            <a:endParaRPr lang="en-US" sz="11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marR="0" lvl="1" indent="-342900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buFont typeface="Wingdings" panose="05000000000000000000" pitchFamily="2" charset="2"/>
              <a:buChar char="§"/>
              <a:tabLst>
                <a:tab pos="1292860" algn="l"/>
              </a:tabLst>
            </a:pP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Process</a:t>
            </a:r>
            <a:r>
              <a:rPr lang="en-US" sz="2400" spc="-6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en-US" sz="2400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manipulate</a:t>
            </a:r>
            <a:r>
              <a:rPr lang="en-US" sz="2400" spc="-4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symbols</a:t>
            </a:r>
            <a:endParaRPr lang="en-US" sz="11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00100" marR="0" lvl="1" indent="-342900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buFont typeface="Wingdings" panose="05000000000000000000" pitchFamily="2" charset="2"/>
              <a:buChar char="§"/>
              <a:tabLst>
                <a:tab pos="1292860" algn="l"/>
              </a:tabLst>
            </a:pP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Be</a:t>
            </a:r>
            <a:r>
              <a:rPr lang="en-US" sz="2400" spc="-4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creative</a:t>
            </a:r>
            <a:r>
              <a:rPr lang="en-US" sz="2400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en-US" sz="2400" spc="-3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imaginative</a:t>
            </a:r>
          </a:p>
          <a:p>
            <a:pPr marL="800100" marR="0" lvl="1" indent="-342900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70000"/>
              <a:buFont typeface="Wingdings" panose="05000000000000000000" pitchFamily="2" charset="2"/>
              <a:buChar char="§"/>
              <a:tabLst>
                <a:tab pos="1292860" algn="l"/>
              </a:tabLst>
            </a:pP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</a:t>
            </a:r>
            <a:r>
              <a:rPr lang="en-US" sz="2400" spc="-2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heuristics</a:t>
            </a:r>
            <a:endParaRPr lang="en-US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511175" y="1458913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635000" y="1581150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>
            <a:off x="969963" y="1741488"/>
            <a:ext cx="7407275" cy="36512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45000"/>
              <a:buFontTx/>
              <a:buNone/>
            </a:pPr>
            <a:r>
              <a:rPr lang="en-GB" altLang="en-US" sz="2500" dirty="0">
                <a:solidFill>
                  <a:srgbClr val="FFFFFF"/>
                </a:solidFill>
                <a:latin typeface="Times New Roman" panose="02020603050405020304" pitchFamily="18" charset="0"/>
              </a:rPr>
              <a:t>Introduction to Artificial Intelligence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07D9214-656C-74BA-9518-C271EC0387B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F552930-C2BD-47FD-91BA-10E5C39C9165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65432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-152400" y="568325"/>
            <a:ext cx="8991600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marL="2754630" marR="2754630" algn="ctr">
              <a:lnSpc>
                <a:spcPts val="49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Objectives</a:t>
            </a:r>
            <a:r>
              <a:rPr lang="en-US" sz="4000" b="1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4000" b="1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AI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403383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92113" indent="-292100"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75"/>
              </a:spcBef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marL="390525" indent="-293688" eaLnBrk="1" hangingPunct="1">
              <a:spcBef>
                <a:spcPts val="575"/>
              </a:spcBef>
              <a:buClr>
                <a:srgbClr val="000066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533400" y="1981200"/>
            <a:ext cx="794385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 general,</a:t>
            </a:r>
            <a:r>
              <a:rPr lang="en-US" sz="2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2800" spc="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specific</a:t>
            </a:r>
            <a:r>
              <a:rPr lang="en-US" sz="2800" spc="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goals of</a:t>
            </a:r>
            <a:r>
              <a:rPr lang="en-US" sz="2800" spc="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AI</a:t>
            </a:r>
            <a:r>
              <a:rPr lang="en-US" sz="2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are:</a:t>
            </a:r>
          </a:p>
          <a:p>
            <a:pPr marL="342900" marR="0" lvl="0" indent="-342900">
              <a:spcBef>
                <a:spcPts val="1010"/>
              </a:spcBef>
              <a:spcAft>
                <a:spcPts val="0"/>
              </a:spcAft>
              <a:buClr>
                <a:srgbClr val="FD8537"/>
              </a:buClr>
              <a:buSzPct val="70000"/>
              <a:buFont typeface="Wingdings" panose="05000000000000000000" pitchFamily="2" charset="2"/>
              <a:buChar char=""/>
              <a:tabLst>
                <a:tab pos="472440" algn="l"/>
              </a:tabLst>
            </a:pPr>
            <a:r>
              <a:rPr lang="en-US" sz="2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Make</a:t>
            </a:r>
            <a:r>
              <a:rPr lang="en-US" sz="2800" spc="-4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machines</a:t>
            </a:r>
            <a:r>
              <a:rPr lang="en-US" sz="2800" spc="-4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smarter</a:t>
            </a:r>
            <a:r>
              <a:rPr lang="en-US" sz="2800" spc="-5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(primary</a:t>
            </a:r>
            <a:r>
              <a:rPr lang="en-US" sz="2800" spc="-3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goal)</a:t>
            </a:r>
          </a:p>
          <a:p>
            <a:pPr marL="342900" marR="0" lvl="0" indent="-342900">
              <a:spcBef>
                <a:spcPts val="1000"/>
              </a:spcBef>
              <a:spcAft>
                <a:spcPts val="0"/>
              </a:spcAft>
              <a:buClr>
                <a:srgbClr val="FD8537"/>
              </a:buClr>
              <a:buSzPct val="70000"/>
              <a:buFont typeface="Wingdings" panose="05000000000000000000" pitchFamily="2" charset="2"/>
              <a:buChar char=""/>
              <a:tabLst>
                <a:tab pos="472440" algn="l"/>
              </a:tabLst>
            </a:pPr>
            <a:r>
              <a:rPr lang="en-US" sz="2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Understand</a:t>
            </a:r>
            <a:r>
              <a:rPr lang="en-US" sz="2800" spc="-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what</a:t>
            </a:r>
            <a:r>
              <a:rPr lang="en-US" sz="28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intelligence</a:t>
            </a:r>
            <a:r>
              <a:rPr lang="en-US" sz="28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is</a:t>
            </a:r>
          </a:p>
          <a:p>
            <a:pPr marL="342900" marR="0" lvl="0" indent="-342900">
              <a:spcBef>
                <a:spcPts val="1015"/>
              </a:spcBef>
              <a:spcAft>
                <a:spcPts val="0"/>
              </a:spcAft>
              <a:buClr>
                <a:srgbClr val="FD8537"/>
              </a:buClr>
              <a:buSzPct val="70000"/>
              <a:buFont typeface="Wingdings" panose="05000000000000000000" pitchFamily="2" charset="2"/>
              <a:buChar char=""/>
              <a:tabLst>
                <a:tab pos="472440" algn="l"/>
              </a:tabLst>
            </a:pPr>
            <a:r>
              <a:rPr lang="en-US" sz="2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Make</a:t>
            </a:r>
            <a:r>
              <a:rPr lang="en-US" sz="2800" spc="-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machines</a:t>
            </a:r>
            <a:r>
              <a:rPr lang="en-US" sz="2800" spc="-2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more</a:t>
            </a:r>
            <a:r>
              <a:rPr lang="en-US" sz="2800" spc="-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useful</a:t>
            </a:r>
          </a:p>
          <a:p>
            <a:pPr marL="0" indent="0" eaLnBrk="1" hangingPunct="1">
              <a:lnSpc>
                <a:spcPct val="80000"/>
              </a:lnSpc>
              <a:spcBef>
                <a:spcPts val="1500"/>
              </a:spcBef>
              <a:defRPr/>
            </a:pPr>
            <a:endParaRPr lang="en-US" altLang="en-US" sz="2800" dirty="0">
              <a:latin typeface="+mn-lt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511175" y="1458913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635000" y="1581150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>
            <a:off x="969963" y="1741488"/>
            <a:ext cx="7407275" cy="36512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45000"/>
              <a:buFontTx/>
              <a:buNone/>
            </a:pPr>
            <a:r>
              <a:rPr lang="en-GB" altLang="en-US" sz="2500" dirty="0">
                <a:solidFill>
                  <a:srgbClr val="FFFFFF"/>
                </a:solidFill>
                <a:latin typeface="Times New Roman" panose="02020603050405020304" pitchFamily="18" charset="0"/>
              </a:rPr>
              <a:t>Introduction to Artificial Intelligence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4269B36-DDAC-F4A3-AFBF-C6A93B93547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F552930-C2BD-47FD-91BA-10E5C39C9165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51753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-152400" y="568325"/>
            <a:ext cx="9144000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marL="2754630" marR="2754630" algn="ctr">
              <a:lnSpc>
                <a:spcPts val="49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Approaches</a:t>
            </a:r>
            <a:r>
              <a:rPr lang="en-US" sz="4000" b="1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4000" b="1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AI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403383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92113" indent="-292100"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75"/>
              </a:spcBef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marL="390525" indent="-293688" eaLnBrk="1" hangingPunct="1">
              <a:spcBef>
                <a:spcPts val="575"/>
              </a:spcBef>
              <a:buClr>
                <a:srgbClr val="000066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457200" y="1981200"/>
            <a:ext cx="8305800" cy="37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Approaches</a:t>
            </a:r>
            <a:r>
              <a:rPr lang="en-US" sz="1800" spc="-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</a:t>
            </a:r>
            <a:r>
              <a:rPr lang="en-US" sz="18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AI</a:t>
            </a:r>
            <a:r>
              <a:rPr lang="en-US" sz="1800" spc="-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do</a:t>
            </a:r>
            <a:r>
              <a:rPr lang="en-US" sz="18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mean</a:t>
            </a:r>
            <a:r>
              <a:rPr lang="en-US" sz="1800" spc="-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making</a:t>
            </a:r>
            <a:r>
              <a:rPr lang="en-US" sz="1800" spc="-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computer:</a:t>
            </a:r>
          </a:p>
          <a:p>
            <a:pPr marL="342900" marR="0" lvl="0" indent="-342900">
              <a:lnSpc>
                <a:spcPct val="150000"/>
              </a:lnSpc>
              <a:spcBef>
                <a:spcPts val="1015"/>
              </a:spcBef>
              <a:spcAft>
                <a:spcPts val="0"/>
              </a:spcAft>
              <a:buClr>
                <a:srgbClr val="FD8537"/>
              </a:buClr>
              <a:buSzPct val="70000"/>
              <a:buFont typeface="Wingdings" panose="05000000000000000000" pitchFamily="2" charset="2"/>
              <a:buChar char=""/>
              <a:tabLst>
                <a:tab pos="520700" algn="l"/>
              </a:tabLst>
            </a:pPr>
            <a:r>
              <a:rPr lang="en-US" sz="1800" dirty="0">
                <a:solidFill>
                  <a:srgbClr val="00AFEF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Think</a:t>
            </a:r>
            <a:r>
              <a:rPr lang="en-US" sz="1800" spc="80" dirty="0">
                <a:solidFill>
                  <a:srgbClr val="00AFEF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solidFill>
                  <a:srgbClr val="00AFEF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like</a:t>
            </a:r>
            <a:r>
              <a:rPr lang="en-US" sz="1800" spc="85" dirty="0">
                <a:solidFill>
                  <a:srgbClr val="00AFEF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solidFill>
                  <a:srgbClr val="00AFEF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</a:t>
            </a:r>
            <a:r>
              <a:rPr lang="en-US" sz="1800" spc="75" dirty="0">
                <a:solidFill>
                  <a:srgbClr val="00AFEF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solidFill>
                  <a:srgbClr val="00AFEF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human</a:t>
            </a:r>
            <a:r>
              <a:rPr lang="en-US" sz="1800" spc="60" dirty="0">
                <a:solidFill>
                  <a:srgbClr val="00AFEF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solidFill>
                  <a:srgbClr val="00AFEF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(Thinking</a:t>
            </a:r>
            <a:r>
              <a:rPr lang="en-US" sz="1800" spc="60" dirty="0">
                <a:solidFill>
                  <a:srgbClr val="00AFEF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solidFill>
                  <a:srgbClr val="00AFEF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humanly)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:</a:t>
            </a:r>
            <a:r>
              <a:rPr lang="en-US" sz="1800" spc="8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b="1" spc="7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solidFill>
                  <a:srgbClr val="92D05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cognitive</a:t>
            </a:r>
            <a:r>
              <a:rPr lang="en-US" sz="1800" b="1" spc="60" dirty="0">
                <a:solidFill>
                  <a:srgbClr val="92D05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solidFill>
                  <a:srgbClr val="92D05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modelling</a:t>
            </a:r>
            <a:r>
              <a:rPr lang="en-US" sz="1800" b="1" spc="45" dirty="0">
                <a:solidFill>
                  <a:srgbClr val="92D05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solidFill>
                  <a:srgbClr val="92D05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approach</a:t>
            </a:r>
            <a:endParaRPr lang="en-US" sz="1800" dirty="0">
              <a:effectLst/>
              <a:latin typeface="Cambria" panose="020405030504060302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marR="0" lvl="0" indent="-3429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D8537"/>
              </a:buClr>
              <a:buSzPct val="70000"/>
              <a:buFont typeface="Wingdings" panose="05000000000000000000" pitchFamily="2" charset="2"/>
              <a:buChar char=""/>
              <a:tabLst>
                <a:tab pos="520700" algn="l"/>
              </a:tabLst>
            </a:pPr>
            <a:r>
              <a:rPr lang="en-US" sz="1800" dirty="0">
                <a:solidFill>
                  <a:srgbClr val="00AFEF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Act</a:t>
            </a:r>
            <a:r>
              <a:rPr lang="en-US" sz="1800" spc="50" dirty="0">
                <a:solidFill>
                  <a:srgbClr val="00AFEF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solidFill>
                  <a:srgbClr val="00AFEF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like</a:t>
            </a:r>
            <a:r>
              <a:rPr lang="en-US" sz="1800" spc="75" dirty="0">
                <a:solidFill>
                  <a:srgbClr val="00AFEF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solidFill>
                  <a:srgbClr val="00AFEF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</a:t>
            </a:r>
            <a:r>
              <a:rPr lang="en-US" sz="1800" spc="55" dirty="0">
                <a:solidFill>
                  <a:srgbClr val="00AFEF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solidFill>
                  <a:srgbClr val="00AFEF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human</a:t>
            </a:r>
            <a:r>
              <a:rPr lang="en-US" sz="1800" spc="45" dirty="0">
                <a:solidFill>
                  <a:srgbClr val="00AFEF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solidFill>
                  <a:srgbClr val="00AFEF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(Acting</a:t>
            </a:r>
            <a:r>
              <a:rPr lang="en-US" sz="1800" spc="60" dirty="0">
                <a:solidFill>
                  <a:srgbClr val="00AFEF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solidFill>
                  <a:srgbClr val="00AFEF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humanly):</a:t>
            </a:r>
            <a:r>
              <a:rPr lang="en-US" sz="1800" spc="65" dirty="0">
                <a:solidFill>
                  <a:srgbClr val="00AFEF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b="1" spc="6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solidFill>
                  <a:srgbClr val="92D05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Turing</a:t>
            </a:r>
            <a:r>
              <a:rPr lang="en-US" sz="1800" b="1" spc="30" dirty="0">
                <a:solidFill>
                  <a:srgbClr val="92D05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solidFill>
                  <a:srgbClr val="92D05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Test</a:t>
            </a:r>
            <a:r>
              <a:rPr lang="en-US" sz="1800" b="1" spc="75" dirty="0">
                <a:solidFill>
                  <a:srgbClr val="92D05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solidFill>
                  <a:srgbClr val="92D05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approach</a:t>
            </a:r>
            <a:endParaRPr lang="en-US" sz="1800" dirty="0">
              <a:effectLst/>
              <a:latin typeface="Cambria" panose="020405030504060302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marR="0" lvl="0" indent="-342900">
              <a:lnSpc>
                <a:spcPct val="150000"/>
              </a:lnSpc>
              <a:spcBef>
                <a:spcPts val="1010"/>
              </a:spcBef>
              <a:spcAft>
                <a:spcPts val="0"/>
              </a:spcAft>
              <a:buClr>
                <a:srgbClr val="FD8537"/>
              </a:buClr>
              <a:buSzPct val="70000"/>
              <a:buFont typeface="Wingdings" panose="05000000000000000000" pitchFamily="2" charset="2"/>
              <a:buChar char=""/>
              <a:tabLst>
                <a:tab pos="520700" algn="l"/>
              </a:tabLst>
            </a:pPr>
            <a:r>
              <a:rPr lang="en-US" sz="1800" dirty="0">
                <a:solidFill>
                  <a:srgbClr val="00AFEF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Think</a:t>
            </a:r>
            <a:r>
              <a:rPr lang="en-US" sz="1800" spc="45" dirty="0">
                <a:solidFill>
                  <a:srgbClr val="00AFEF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solidFill>
                  <a:srgbClr val="00AFEF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rationally</a:t>
            </a:r>
            <a:r>
              <a:rPr lang="en-US" sz="1800" spc="30" dirty="0">
                <a:solidFill>
                  <a:srgbClr val="00AFEF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solidFill>
                  <a:srgbClr val="00AFEF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(Thinking</a:t>
            </a:r>
            <a:r>
              <a:rPr lang="en-US" sz="1800" spc="30" dirty="0">
                <a:solidFill>
                  <a:srgbClr val="00AFEF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solidFill>
                  <a:srgbClr val="00AFEF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rationally):</a:t>
            </a:r>
            <a:r>
              <a:rPr lang="en-US" sz="1800" spc="45" dirty="0">
                <a:solidFill>
                  <a:srgbClr val="00AFEF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b="1" spc="4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"laws</a:t>
            </a:r>
            <a:r>
              <a:rPr lang="en-US" sz="1800" b="1" spc="4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of</a:t>
            </a:r>
            <a:r>
              <a:rPr lang="en-US" sz="1800" b="1" spc="4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thought"</a:t>
            </a:r>
            <a:r>
              <a:rPr lang="en-US" sz="1800" b="1" spc="4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approach</a:t>
            </a:r>
            <a:endParaRPr lang="en-US" sz="1800" dirty="0">
              <a:effectLst/>
              <a:latin typeface="Cambria" panose="020405030504060302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marR="0" lvl="0" indent="-342900">
              <a:lnSpc>
                <a:spcPct val="150000"/>
              </a:lnSpc>
              <a:spcBef>
                <a:spcPts val="1010"/>
              </a:spcBef>
              <a:spcAft>
                <a:spcPts val="0"/>
              </a:spcAft>
              <a:buClr>
                <a:srgbClr val="FD8537"/>
              </a:buClr>
              <a:buSzPct val="70000"/>
              <a:buFont typeface="Wingdings" panose="05000000000000000000" pitchFamily="2" charset="2"/>
              <a:buChar char=""/>
              <a:tabLst>
                <a:tab pos="520700" algn="l"/>
              </a:tabLst>
            </a:pPr>
            <a:r>
              <a:rPr lang="en-US" sz="1800" dirty="0">
                <a:solidFill>
                  <a:srgbClr val="00AFEF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Act</a:t>
            </a:r>
            <a:r>
              <a:rPr lang="en-US" sz="1800" spc="55" dirty="0">
                <a:solidFill>
                  <a:srgbClr val="00AFEF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solidFill>
                  <a:srgbClr val="00AFEF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rationally</a:t>
            </a:r>
            <a:r>
              <a:rPr lang="en-US" sz="1800" spc="65" dirty="0">
                <a:solidFill>
                  <a:srgbClr val="00AFEF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solidFill>
                  <a:srgbClr val="00AFEF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(Acting</a:t>
            </a:r>
            <a:r>
              <a:rPr lang="en-US" sz="1800" spc="55" dirty="0">
                <a:solidFill>
                  <a:srgbClr val="00AFEF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solidFill>
                  <a:srgbClr val="00AFEF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rationally)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:</a:t>
            </a:r>
            <a:r>
              <a:rPr lang="en-US" sz="1800" spc="6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solidFill>
                  <a:srgbClr val="92D05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b="1" spc="65" dirty="0">
                <a:solidFill>
                  <a:srgbClr val="92D05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solidFill>
                  <a:srgbClr val="92D05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rational</a:t>
            </a:r>
            <a:r>
              <a:rPr lang="en-US" sz="1800" b="1" spc="60" dirty="0">
                <a:solidFill>
                  <a:srgbClr val="92D05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solidFill>
                  <a:srgbClr val="92D05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agent</a:t>
            </a:r>
            <a:r>
              <a:rPr lang="en-US" sz="1800" b="1" spc="70" dirty="0">
                <a:solidFill>
                  <a:srgbClr val="92D05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solidFill>
                  <a:srgbClr val="92D05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approach</a:t>
            </a:r>
            <a:endParaRPr lang="en-US" sz="1800" dirty="0">
              <a:effectLst/>
              <a:latin typeface="Cambria" panose="020405030504060302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0" indent="0" eaLnBrk="1" hangingPunct="1">
              <a:lnSpc>
                <a:spcPct val="80000"/>
              </a:lnSpc>
              <a:spcBef>
                <a:spcPts val="1500"/>
              </a:spcBef>
              <a:defRPr/>
            </a:pPr>
            <a:endParaRPr lang="en-US" altLang="en-US" sz="2800" dirty="0">
              <a:latin typeface="+mn-lt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511175" y="1458913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635000" y="1581150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>
            <a:off x="969963" y="1741488"/>
            <a:ext cx="7407275" cy="36512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45000"/>
              <a:buFontTx/>
              <a:buNone/>
            </a:pPr>
            <a:r>
              <a:rPr lang="en-GB" altLang="en-US" sz="2500" dirty="0">
                <a:solidFill>
                  <a:srgbClr val="FFFFFF"/>
                </a:solidFill>
                <a:latin typeface="Times New Roman" panose="02020603050405020304" pitchFamily="18" charset="0"/>
              </a:rPr>
              <a:t>Introduction to Artificial Intelligence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D209DB8-EA76-2AF9-0BEE-824427152C0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F552930-C2BD-47FD-91BA-10E5C39C9165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66433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-152400" y="568325"/>
            <a:ext cx="8991600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marL="2754630" marR="2754630" algn="ctr">
              <a:lnSpc>
                <a:spcPts val="49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Think Humanly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403383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92113" indent="-292100"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75"/>
              </a:spcBef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marL="390525" indent="-293688" eaLnBrk="1" hangingPunct="1">
              <a:spcBef>
                <a:spcPts val="575"/>
              </a:spcBef>
              <a:buClr>
                <a:srgbClr val="000066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533400" y="1981200"/>
            <a:ext cx="8153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If</a:t>
            </a:r>
            <a:r>
              <a:rPr lang="en-US" sz="2000" spc="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we</a:t>
            </a:r>
            <a:r>
              <a:rPr lang="en-US" sz="2000" spc="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are</a:t>
            </a:r>
            <a:r>
              <a:rPr lang="en-US" sz="2000" spc="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going</a:t>
            </a:r>
            <a:r>
              <a:rPr lang="en-US" sz="20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to</a:t>
            </a:r>
            <a:r>
              <a:rPr lang="en-US" sz="2000" spc="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say</a:t>
            </a:r>
            <a:r>
              <a:rPr lang="en-US" sz="20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that</a:t>
            </a:r>
            <a:r>
              <a:rPr lang="en-US" sz="20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</a:t>
            </a:r>
            <a:r>
              <a:rPr lang="en-US" sz="2000" spc="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given</a:t>
            </a:r>
            <a:r>
              <a:rPr lang="en-US" sz="2000" spc="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program</a:t>
            </a:r>
            <a:r>
              <a:rPr lang="en-US" sz="2000" spc="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thinks</a:t>
            </a:r>
            <a:r>
              <a:rPr lang="en-US" sz="20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like</a:t>
            </a:r>
            <a:r>
              <a:rPr lang="en-US" sz="2000" spc="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</a:t>
            </a:r>
            <a:r>
              <a:rPr lang="en-US" sz="2000" spc="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human, we</a:t>
            </a:r>
            <a:r>
              <a:rPr lang="en-US" sz="2000" spc="2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must</a:t>
            </a:r>
            <a:r>
              <a:rPr lang="en-US" sz="20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have</a:t>
            </a:r>
            <a:r>
              <a:rPr lang="en-US" sz="2000" spc="-23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some way of determining how humans think: the actual workings of human</a:t>
            </a:r>
            <a:r>
              <a:rPr lang="en-US" sz="20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minds.</a:t>
            </a:r>
          </a:p>
          <a:p>
            <a:pPr marL="342900" marR="0" lvl="0" indent="-342900" algn="just">
              <a:spcBef>
                <a:spcPts val="370"/>
              </a:spcBef>
              <a:spcAft>
                <a:spcPts val="0"/>
              </a:spcAft>
              <a:buClr>
                <a:srgbClr val="FD8537"/>
              </a:buClr>
              <a:buSzPct val="80000"/>
              <a:buFont typeface="Wingdings" panose="05000000000000000000" pitchFamily="2" charset="2"/>
              <a:buChar char=""/>
              <a:tabLst>
                <a:tab pos="472440" algn="l"/>
              </a:tabLst>
            </a:pP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There</a:t>
            </a:r>
            <a:r>
              <a:rPr lang="en-US" sz="2000" spc="-3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are</a:t>
            </a:r>
            <a:r>
              <a:rPr lang="en-US" sz="2000" spc="-3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two</a:t>
            </a:r>
            <a:r>
              <a:rPr lang="en-US" sz="2000" spc="-3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ways</a:t>
            </a:r>
            <a:r>
              <a:rPr lang="en-US" sz="2000" spc="-4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to</a:t>
            </a:r>
            <a:r>
              <a:rPr lang="en-US" sz="2000" spc="-2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do</a:t>
            </a:r>
            <a:r>
              <a:rPr lang="en-US" sz="2000" spc="-2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this:</a:t>
            </a:r>
          </a:p>
          <a:p>
            <a:pPr marL="742950" marR="0" lvl="1" indent="-285750" algn="just">
              <a:spcBef>
                <a:spcPts val="1010"/>
              </a:spcBef>
              <a:spcAft>
                <a:spcPts val="0"/>
              </a:spcAft>
              <a:buSzPct val="80000"/>
              <a:buFont typeface="Cambria" panose="02040503050406030204" pitchFamily="18" charset="0"/>
              <a:buAutoNum type="arabicPeriod"/>
              <a:tabLst>
                <a:tab pos="658495" algn="l"/>
              </a:tabLst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through</a:t>
            </a:r>
            <a:r>
              <a:rPr lang="en-US" sz="2000" spc="8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introspection</a:t>
            </a:r>
            <a:r>
              <a:rPr lang="en-US" sz="2000" spc="8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trying</a:t>
            </a:r>
            <a:r>
              <a:rPr lang="en-US" sz="2000" spc="9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</a:t>
            </a:r>
            <a:r>
              <a:rPr lang="en-US" sz="2000" spc="9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catch</a:t>
            </a:r>
            <a:r>
              <a:rPr lang="en-US" sz="2000" spc="9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our</a:t>
            </a:r>
            <a:r>
              <a:rPr lang="en-US" sz="2000" spc="8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own</a:t>
            </a:r>
            <a:r>
              <a:rPr lang="en-US" sz="2000" spc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thoughts</a:t>
            </a:r>
            <a:r>
              <a:rPr lang="en-US" sz="2000" spc="8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as</a:t>
            </a:r>
            <a:r>
              <a:rPr lang="en-US" sz="2000" spc="8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they</a:t>
            </a:r>
            <a:r>
              <a:rPr lang="en-US" sz="2000" spc="9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go</a:t>
            </a:r>
            <a:r>
              <a:rPr lang="en-US" sz="2000" spc="8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by-and</a:t>
            </a:r>
          </a:p>
          <a:p>
            <a:pPr marL="742950" marR="0" lvl="1" indent="-285750" algn="just">
              <a:spcBef>
                <a:spcPts val="1015"/>
              </a:spcBef>
              <a:spcAft>
                <a:spcPts val="0"/>
              </a:spcAft>
              <a:buSzPct val="80000"/>
              <a:buFont typeface="Cambria" panose="02040503050406030204" pitchFamily="18" charset="0"/>
              <a:buAutoNum type="arabicPeriod"/>
              <a:tabLst>
                <a:tab pos="658495" algn="l"/>
              </a:tabLst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Through</a:t>
            </a:r>
            <a:r>
              <a:rPr lang="en-US" sz="2000" spc="1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psychological</a:t>
            </a:r>
            <a:r>
              <a:rPr lang="en-US" sz="2000" spc="1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experiments.</a:t>
            </a:r>
            <a:r>
              <a:rPr lang="en-US" sz="2000" spc="1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Through</a:t>
            </a:r>
            <a:r>
              <a:rPr lang="en-US" sz="2000" spc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cognitive</a:t>
            </a:r>
            <a:r>
              <a:rPr lang="en-US" sz="2000" spc="1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science</a:t>
            </a:r>
          </a:p>
          <a:p>
            <a:pPr marL="516255" marR="0" algn="just">
              <a:spcBef>
                <a:spcPts val="101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This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approach</a:t>
            </a:r>
            <a:r>
              <a:rPr lang="en-US" sz="20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Requires</a:t>
            </a:r>
            <a:r>
              <a:rPr lang="en-US" sz="20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scientific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theories</a:t>
            </a:r>
            <a:r>
              <a:rPr lang="en-US" sz="20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internal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activities</a:t>
            </a:r>
            <a:r>
              <a:rPr lang="en-US" sz="20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brain.</a:t>
            </a:r>
          </a:p>
          <a:p>
            <a:pPr algn="just" eaLnBrk="1" hangingPunct="1">
              <a:lnSpc>
                <a:spcPct val="80000"/>
              </a:lnSpc>
              <a:spcBef>
                <a:spcPts val="1500"/>
              </a:spcBef>
              <a:buBlip>
                <a:blip r:embed="rId3"/>
              </a:buBlip>
              <a:defRPr/>
            </a:pPr>
            <a:endParaRPr lang="en-US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indent="0" algn="just" eaLnBrk="1" hangingPunct="1">
              <a:lnSpc>
                <a:spcPct val="80000"/>
              </a:lnSpc>
              <a:spcBef>
                <a:spcPts val="1500"/>
              </a:spcBef>
              <a:defRPr/>
            </a:pPr>
            <a:endParaRPr lang="en-US" altLang="en-US" sz="2000" dirty="0">
              <a:latin typeface="+mn-lt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511175" y="1458913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635000" y="1581150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>
            <a:off x="969963" y="1741488"/>
            <a:ext cx="7407275" cy="36512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45000"/>
              <a:buFontTx/>
              <a:buNone/>
            </a:pPr>
            <a:r>
              <a:rPr lang="en-GB" altLang="en-US" sz="2500" dirty="0">
                <a:solidFill>
                  <a:srgbClr val="FFFFFF"/>
                </a:solidFill>
                <a:latin typeface="Times New Roman" panose="02020603050405020304" pitchFamily="18" charset="0"/>
              </a:rPr>
              <a:t>Introduction to Artificial Intelligence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1ACAE6F3-C1BE-FFE6-3C39-14F193AA405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F552930-C2BD-47FD-91BA-10E5C39C9165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7366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-152400" y="568325"/>
            <a:ext cx="10210800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marL="2754630" marR="2754630">
              <a:lnSpc>
                <a:spcPts val="49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Acting Humanly: Turing Test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403383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92113" indent="-292100"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75"/>
              </a:spcBef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marL="390525" indent="-293688" eaLnBrk="1" hangingPunct="1">
              <a:spcBef>
                <a:spcPts val="575"/>
              </a:spcBef>
              <a:buClr>
                <a:srgbClr val="000066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533400" y="1981200"/>
            <a:ext cx="4800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 general,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1800" spc="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specific</a:t>
            </a:r>
            <a:r>
              <a:rPr lang="en-US" sz="1800" spc="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goals of</a:t>
            </a:r>
            <a:r>
              <a:rPr lang="en-US" sz="1800" spc="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AI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are: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Use operational qualification rather</a:t>
            </a:r>
            <a:r>
              <a:rPr lang="en-US" sz="18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than</a:t>
            </a:r>
            <a:r>
              <a:rPr lang="en-US" sz="1800" spc="-3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listing</a:t>
            </a:r>
            <a:r>
              <a:rPr lang="en-US" sz="1800" spc="-3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intelligence</a:t>
            </a:r>
            <a:r>
              <a:rPr lang="en-US" sz="1800" spc="-4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qualification</a:t>
            </a:r>
          </a:p>
          <a:p>
            <a:pPr eaLnBrk="1" hangingPunct="1"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spc="5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Turing</a:t>
            </a:r>
            <a:r>
              <a:rPr lang="en-US" sz="1800" spc="3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Test</a:t>
            </a:r>
            <a:r>
              <a:rPr lang="en-US" sz="1800" spc="6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(1950):</a:t>
            </a:r>
            <a:r>
              <a:rPr lang="en-US" sz="1800" spc="9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"Computing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machinery</a:t>
            </a:r>
            <a:r>
              <a:rPr lang="en-US" sz="1800" spc="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</a:t>
            </a:r>
            <a:r>
              <a:rPr lang="en-US" sz="1800" spc="9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intelligence“</a:t>
            </a:r>
            <a:r>
              <a:rPr lang="en-US" sz="1800" spc="16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for testing intelligence</a:t>
            </a:r>
            <a:r>
              <a:rPr lang="en-US" sz="1800" spc="8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1800" spc="8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machine.</a:t>
            </a:r>
          </a:p>
          <a:p>
            <a:pPr eaLnBrk="1" hangingPunct="1"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This</a:t>
            </a:r>
            <a:r>
              <a:rPr lang="en-US" sz="1800" spc="-2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test</a:t>
            </a:r>
            <a:r>
              <a:rPr lang="en-US" sz="1800" spc="-2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is</a:t>
            </a:r>
            <a:r>
              <a:rPr lang="en-US" sz="1800" spc="-2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proposed</a:t>
            </a:r>
            <a:r>
              <a:rPr lang="en-US" sz="1800" spc="-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by</a:t>
            </a:r>
            <a:r>
              <a:rPr lang="en-US" sz="1800" spc="-2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Alan</a:t>
            </a:r>
            <a:r>
              <a:rPr lang="en-US" sz="1800" spc="-2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Turing</a:t>
            </a:r>
          </a:p>
          <a:p>
            <a:pPr eaLnBrk="1" hangingPunct="1"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He</a:t>
            </a:r>
            <a:r>
              <a:rPr lang="en-US" sz="1800" spc="5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proposed</a:t>
            </a:r>
            <a:r>
              <a:rPr lang="en-US" sz="1800" spc="6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computer</a:t>
            </a:r>
            <a:r>
              <a:rPr lang="en-US" sz="1800" spc="7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pass</a:t>
            </a:r>
            <a:r>
              <a:rPr lang="en-US" sz="1800" spc="7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that</a:t>
            </a:r>
            <a:r>
              <a:rPr lang="en-US" sz="1800" spc="6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tests</a:t>
            </a:r>
            <a:r>
              <a:rPr lang="en-US" sz="1800" spc="1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if</a:t>
            </a:r>
            <a:r>
              <a:rPr lang="en-US" sz="1800" dirty="0"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sz="1800" spc="-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human</a:t>
            </a:r>
            <a:r>
              <a:rPr lang="en-US" sz="18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interrogator,</a:t>
            </a:r>
            <a:r>
              <a:rPr lang="en-US" sz="18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after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posing</a:t>
            </a:r>
            <a:r>
              <a:rPr lang="en-US" sz="1800" spc="-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some	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written</a:t>
            </a:r>
            <a:r>
              <a:rPr lang="en-US" sz="1800" spc="-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questions,</a:t>
            </a:r>
            <a:r>
              <a:rPr lang="en-US" sz="18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cannot</a:t>
            </a:r>
            <a:r>
              <a:rPr lang="en-US" sz="1800" spc="-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tell</a:t>
            </a:r>
            <a:r>
              <a:rPr lang="en-US" sz="1800" spc="-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whether the</a:t>
            </a:r>
            <a:r>
              <a:rPr lang="en-US" sz="1800" spc="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written</a:t>
            </a:r>
            <a:r>
              <a:rPr lang="en-US" sz="1800" spc="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responses</a:t>
            </a:r>
            <a:r>
              <a:rPr lang="en-US" sz="1800" spc="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come</a:t>
            </a:r>
            <a:r>
              <a:rPr lang="en-US" sz="1800" spc="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from</a:t>
            </a:r>
            <a:r>
              <a:rPr lang="en-US" sz="1800" spc="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 person</a:t>
            </a:r>
            <a:r>
              <a:rPr lang="en-US" sz="1800" spc="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or</a:t>
            </a:r>
            <a:r>
              <a:rPr lang="en-US" sz="1800" spc="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not</a:t>
            </a:r>
            <a:r>
              <a:rPr lang="en-US" sz="1800" spc="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Programming.</a:t>
            </a:r>
          </a:p>
          <a:p>
            <a:pPr marL="0" indent="0" eaLnBrk="1" hangingPunct="1">
              <a:lnSpc>
                <a:spcPct val="80000"/>
              </a:lnSpc>
              <a:spcBef>
                <a:spcPts val="1500"/>
              </a:spcBef>
              <a:defRPr/>
            </a:pPr>
            <a:endParaRPr lang="en-US" altLang="en-US" sz="2800" dirty="0">
              <a:latin typeface="+mn-lt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511175" y="1458913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635000" y="1581150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>
            <a:off x="969963" y="1741488"/>
            <a:ext cx="7407275" cy="36512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45000"/>
              <a:buFontTx/>
              <a:buNone/>
            </a:pPr>
            <a:r>
              <a:rPr lang="en-GB" altLang="en-US" sz="2500" dirty="0">
                <a:solidFill>
                  <a:srgbClr val="FFFFFF"/>
                </a:solidFill>
                <a:latin typeface="Times New Roman" panose="02020603050405020304" pitchFamily="18" charset="0"/>
              </a:rPr>
              <a:t>Introduction to Artificial Intelligence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EA608F8-1DC0-C489-7F99-20B7A1555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2170112"/>
            <a:ext cx="2967038" cy="375364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C6DF65B-B0ED-7B57-ACB8-B78347A61AB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F552930-C2BD-47FD-91BA-10E5C39C9165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73493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-152400" y="568325"/>
            <a:ext cx="8991600" cy="854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marL="2754630" marR="2754630" algn="ctr">
              <a:lnSpc>
                <a:spcPts val="49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Cont..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477964"/>
            <a:ext cx="8458200" cy="5227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92113" indent="-292100"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75"/>
              </a:spcBef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marL="390525" indent="-293688" eaLnBrk="1" hangingPunct="1">
              <a:spcBef>
                <a:spcPts val="575"/>
              </a:spcBef>
              <a:buClr>
                <a:srgbClr val="000066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228600" y="1600200"/>
            <a:ext cx="8610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Turing</a:t>
            </a:r>
            <a:r>
              <a:rPr lang="en-US" sz="2000" spc="1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Test</a:t>
            </a:r>
            <a:r>
              <a:rPr lang="en-US" sz="2000" spc="1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suggests</a:t>
            </a:r>
            <a:r>
              <a:rPr lang="en-US" sz="2000" spc="1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major</a:t>
            </a:r>
            <a:r>
              <a:rPr lang="en-US" sz="2000" spc="10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components</a:t>
            </a:r>
            <a:r>
              <a:rPr lang="en-US" sz="2000" spc="9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required</a:t>
            </a:r>
            <a:r>
              <a:rPr lang="en-US" sz="2000" spc="13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for</a:t>
            </a:r>
            <a:r>
              <a:rPr lang="en-US" sz="2000" spc="12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AI</a:t>
            </a:r>
          </a:p>
          <a:p>
            <a:pPr marL="800100" marR="108585" lvl="1" indent="-342900">
              <a:lnSpc>
                <a:spcPct val="155000"/>
              </a:lnSpc>
              <a:spcBef>
                <a:spcPts val="1000"/>
              </a:spcBef>
              <a:spcAft>
                <a:spcPts val="0"/>
              </a:spcAft>
              <a:buClr>
                <a:srgbClr val="FD8537"/>
              </a:buClr>
              <a:buSzPct val="60000"/>
              <a:buFont typeface="Wingdings" panose="05000000000000000000" pitchFamily="2" charset="2"/>
              <a:buChar char="Ø"/>
              <a:tabLst>
                <a:tab pos="664845" algn="l"/>
              </a:tabLst>
            </a:pPr>
            <a:r>
              <a:rPr lang="en-US" sz="2000" b="1" i="1" dirty="0">
                <a:solidFill>
                  <a:srgbClr val="00AF5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knowledge</a:t>
            </a:r>
            <a:r>
              <a:rPr lang="en-US" sz="2000" b="1" i="1" spc="30" dirty="0">
                <a:solidFill>
                  <a:srgbClr val="00AF5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b="1" i="1" dirty="0">
                <a:solidFill>
                  <a:srgbClr val="00AF5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representation</a:t>
            </a:r>
            <a:r>
              <a:rPr lang="en-US" sz="2000" b="1" i="1" spc="10" dirty="0">
                <a:solidFill>
                  <a:srgbClr val="00AF5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to</a:t>
            </a:r>
            <a:r>
              <a:rPr lang="en-US" sz="2000" spc="3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store</a:t>
            </a:r>
            <a:r>
              <a:rPr lang="en-US" sz="2000" spc="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what</a:t>
            </a:r>
            <a:r>
              <a:rPr lang="en-US" sz="2000" spc="3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it</a:t>
            </a:r>
            <a:r>
              <a:rPr lang="en-US" sz="2000" spc="2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knows.</a:t>
            </a:r>
          </a:p>
          <a:p>
            <a:pPr marL="800100" marR="108585" lvl="1" indent="-342900">
              <a:lnSpc>
                <a:spcPct val="155000"/>
              </a:lnSpc>
              <a:spcBef>
                <a:spcPts val="1000"/>
              </a:spcBef>
              <a:spcAft>
                <a:spcPts val="0"/>
              </a:spcAft>
              <a:buClr>
                <a:srgbClr val="FD8537"/>
              </a:buClr>
              <a:buSzPct val="60000"/>
              <a:buFont typeface="Wingdings" panose="05000000000000000000" pitchFamily="2" charset="2"/>
              <a:buChar char="Ø"/>
              <a:tabLst>
                <a:tab pos="664845" algn="l"/>
              </a:tabLst>
            </a:pPr>
            <a:r>
              <a:rPr lang="en-US" sz="2000" b="1" i="1" dirty="0">
                <a:solidFill>
                  <a:srgbClr val="00AF5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Automated</a:t>
            </a:r>
            <a:r>
              <a:rPr lang="en-US" sz="2000" b="1" i="1" spc="-15" dirty="0">
                <a:solidFill>
                  <a:srgbClr val="00AF5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b="1" i="1" dirty="0">
                <a:solidFill>
                  <a:srgbClr val="00AF5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reasoning</a:t>
            </a:r>
            <a:r>
              <a:rPr lang="en-US" sz="2000" b="1" i="1" spc="-30" dirty="0">
                <a:solidFill>
                  <a:srgbClr val="00AF5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b="1" i="1" dirty="0">
                <a:solidFill>
                  <a:srgbClr val="00AF5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: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use the</a:t>
            </a:r>
            <a:r>
              <a:rPr lang="en-US" sz="2000" spc="-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stored</a:t>
            </a:r>
            <a:r>
              <a:rPr lang="en-US" sz="2000" spc="-2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information</a:t>
            </a:r>
            <a:r>
              <a:rPr lang="en-US" sz="2000" spc="-2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to</a:t>
            </a:r>
            <a:r>
              <a:rPr lang="en-US" sz="2000" spc="-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answer</a:t>
            </a:r>
            <a:r>
              <a:rPr lang="en-US" sz="2000" spc="-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questions</a:t>
            </a:r>
            <a:r>
              <a:rPr lang="en-US" sz="2000" spc="-2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and</a:t>
            </a:r>
            <a:r>
              <a:rPr lang="en-US" sz="2000" spc="-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to</a:t>
            </a:r>
            <a:r>
              <a:rPr lang="en-US" sz="2000" spc="-23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draw</a:t>
            </a:r>
            <a:r>
              <a:rPr lang="en-US" sz="2000" spc="3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new</a:t>
            </a:r>
            <a:r>
              <a:rPr lang="en-US" sz="2000" spc="2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conclusions;</a:t>
            </a:r>
          </a:p>
          <a:p>
            <a:pPr marL="800100" marR="0" lvl="1" indent="-342900">
              <a:spcBef>
                <a:spcPts val="350"/>
              </a:spcBef>
              <a:spcAft>
                <a:spcPts val="0"/>
              </a:spcAft>
              <a:buClr>
                <a:srgbClr val="FD8537"/>
              </a:buClr>
              <a:buSzPct val="60000"/>
              <a:buFont typeface="Wingdings" panose="05000000000000000000" pitchFamily="2" charset="2"/>
              <a:buChar char="Ø"/>
              <a:tabLst>
                <a:tab pos="664845" algn="l"/>
              </a:tabLst>
            </a:pPr>
            <a:r>
              <a:rPr lang="en-US" sz="2000" b="1" i="1" dirty="0">
                <a:solidFill>
                  <a:srgbClr val="00AF5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computer</a:t>
            </a:r>
            <a:r>
              <a:rPr lang="en-US" sz="2000" b="1" i="1" spc="-20" dirty="0">
                <a:solidFill>
                  <a:srgbClr val="00AF5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b="1" i="1" dirty="0">
                <a:solidFill>
                  <a:srgbClr val="00AF5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vision:</a:t>
            </a:r>
            <a:r>
              <a:rPr lang="en-US" sz="2000" b="1" i="1" spc="-5" dirty="0">
                <a:solidFill>
                  <a:srgbClr val="00AF5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to</a:t>
            </a:r>
            <a:r>
              <a:rPr lang="en-US" sz="2000" spc="-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perceive</a:t>
            </a:r>
            <a:r>
              <a:rPr lang="en-US" sz="2000" spc="-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objects</a:t>
            </a:r>
          </a:p>
          <a:p>
            <a:pPr marL="800100" marR="588010" lvl="1" indent="-342900">
              <a:lnSpc>
                <a:spcPct val="155000"/>
              </a:lnSpc>
              <a:spcBef>
                <a:spcPts val="1010"/>
              </a:spcBef>
              <a:spcAft>
                <a:spcPts val="0"/>
              </a:spcAft>
              <a:buClr>
                <a:srgbClr val="FD8537"/>
              </a:buClr>
              <a:buSzPct val="60000"/>
              <a:buFont typeface="Wingdings" panose="05000000000000000000" pitchFamily="2" charset="2"/>
              <a:buChar char="Ø"/>
              <a:tabLst>
                <a:tab pos="700405" algn="l"/>
                <a:tab pos="701040" algn="l"/>
              </a:tabLst>
            </a:pPr>
            <a:r>
              <a:rPr lang="en-US" sz="2000" b="1" i="1" dirty="0" smtClean="0">
                <a:solidFill>
                  <a:srgbClr val="00AF5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machine</a:t>
            </a:r>
            <a:r>
              <a:rPr lang="en-US" sz="2000" b="1" i="1" dirty="0" smtClean="0">
                <a:solidFill>
                  <a:srgbClr val="00AF50"/>
                </a:solidFill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b="1" i="1" dirty="0">
                <a:solidFill>
                  <a:srgbClr val="00AF5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learning:</a:t>
            </a:r>
            <a:r>
              <a:rPr lang="en-US" sz="2000" b="1" i="1" spc="10" dirty="0">
                <a:solidFill>
                  <a:srgbClr val="00AF5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spc="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adapt</a:t>
            </a:r>
            <a:r>
              <a:rPr lang="en-US" sz="20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to</a:t>
            </a:r>
            <a:r>
              <a:rPr lang="en-US" sz="2000" spc="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new</a:t>
            </a:r>
            <a:r>
              <a:rPr lang="en-US" sz="2000" spc="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circumstances</a:t>
            </a:r>
            <a:r>
              <a:rPr lang="en-US" sz="2000" spc="-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and</a:t>
            </a:r>
            <a:r>
              <a:rPr lang="en-US" sz="20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to</a:t>
            </a:r>
            <a:r>
              <a:rPr lang="en-US" sz="2000" spc="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detect</a:t>
            </a:r>
            <a:r>
              <a:rPr lang="en-US" sz="2000" spc="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and</a:t>
            </a:r>
            <a:r>
              <a:rPr lang="en-US" sz="2000" spc="-22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extrapolate</a:t>
            </a:r>
            <a:r>
              <a:rPr lang="en-US" sz="20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patterns.</a:t>
            </a:r>
          </a:p>
          <a:p>
            <a:pPr marL="800100" marR="0" lvl="1" indent="-342900">
              <a:spcBef>
                <a:spcPts val="350"/>
              </a:spcBef>
              <a:spcAft>
                <a:spcPts val="0"/>
              </a:spcAft>
              <a:buClr>
                <a:srgbClr val="FD8537"/>
              </a:buClr>
              <a:buSzPct val="60000"/>
              <a:buFont typeface="Wingdings" panose="05000000000000000000" pitchFamily="2" charset="2"/>
              <a:buChar char="Ø"/>
              <a:tabLst>
                <a:tab pos="664845" algn="l"/>
              </a:tabLst>
            </a:pPr>
            <a:r>
              <a:rPr lang="en-US" sz="2000" b="1" i="1" dirty="0">
                <a:solidFill>
                  <a:srgbClr val="00AF5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Natural</a:t>
            </a:r>
            <a:r>
              <a:rPr lang="en-US" sz="2000" b="1" i="1" spc="-5" dirty="0">
                <a:solidFill>
                  <a:srgbClr val="00AF5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b="1" i="1" dirty="0">
                <a:solidFill>
                  <a:srgbClr val="00AF5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language</a:t>
            </a:r>
            <a:r>
              <a:rPr lang="en-US" sz="2000" b="1" i="1" spc="15" dirty="0">
                <a:solidFill>
                  <a:srgbClr val="00AF5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b="1" i="1" dirty="0">
                <a:solidFill>
                  <a:srgbClr val="00AF5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processing</a:t>
            </a:r>
            <a:r>
              <a:rPr lang="en-US" sz="2000" b="1" i="1" spc="30" dirty="0">
                <a:solidFill>
                  <a:srgbClr val="00AF5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b="1" i="1" dirty="0">
                <a:solidFill>
                  <a:srgbClr val="00AF5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:</a:t>
            </a:r>
            <a:r>
              <a:rPr lang="en-US" sz="2000" b="1" i="1" spc="60" dirty="0">
                <a:solidFill>
                  <a:srgbClr val="00AF5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i="1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to</a:t>
            </a:r>
            <a:r>
              <a:rPr lang="en-US" sz="2000" i="1" spc="105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i="1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communicate </a:t>
            </a:r>
            <a:r>
              <a:rPr lang="en-US" sz="2000" i="1" spc="55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i="1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successfully </a:t>
            </a:r>
            <a:r>
              <a:rPr lang="en-US" sz="2000" i="1" spc="75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i="1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in</a:t>
            </a:r>
            <a:r>
              <a:rPr lang="en-US" sz="2000" i="1" spc="4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i="1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NL</a:t>
            </a:r>
            <a:endParaRPr lang="en-US" sz="2000" dirty="0">
              <a:solidFill>
                <a:schemeClr val="tx1"/>
              </a:solidFill>
              <a:effectLst/>
              <a:latin typeface="Cambria" panose="020405030504060302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800100" marR="0" lvl="1" indent="-342900">
              <a:spcBef>
                <a:spcPts val="1015"/>
              </a:spcBef>
              <a:spcAft>
                <a:spcPts val="0"/>
              </a:spcAft>
              <a:buClr>
                <a:srgbClr val="FD8537"/>
              </a:buClr>
              <a:buSzPct val="60000"/>
              <a:buFont typeface="Wingdings" panose="05000000000000000000" pitchFamily="2" charset="2"/>
              <a:buChar char="Ø"/>
              <a:tabLst>
                <a:tab pos="664845" algn="l"/>
                <a:tab pos="5310505" algn="r"/>
              </a:tabLst>
            </a:pPr>
            <a:r>
              <a:rPr lang="en-US" sz="2000" b="1" i="1" dirty="0">
                <a:solidFill>
                  <a:srgbClr val="00AF5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Robotics</a:t>
            </a:r>
            <a:r>
              <a:rPr lang="en-US" sz="2000" b="1" i="1" spc="30" dirty="0">
                <a:solidFill>
                  <a:srgbClr val="00AF5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to</a:t>
            </a:r>
            <a:r>
              <a:rPr lang="en-US" sz="2000" spc="2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manipulate</a:t>
            </a:r>
            <a:r>
              <a:rPr lang="en-US" sz="2000" spc="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objects</a:t>
            </a:r>
            <a:r>
              <a:rPr lang="en-US" sz="20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and</a:t>
            </a:r>
            <a:r>
              <a:rPr lang="en-US" sz="2000" spc="2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move</a:t>
            </a:r>
            <a:r>
              <a:rPr lang="en-US" sz="2000" spc="2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about.	</a:t>
            </a:r>
            <a:r>
              <a:rPr lang="en-US" sz="20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Wingdings" panose="05000000000000000000" pitchFamily="2" charset="2"/>
                <a:cs typeface="Cambria" panose="02040503050406030204" pitchFamily="18" charset="0"/>
              </a:rPr>
              <a:t>14</a:t>
            </a:r>
            <a:endParaRPr lang="en-US" sz="2000" dirty="0">
              <a:effectLst/>
              <a:latin typeface="Cambria" panose="020405030504060302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US" sz="2000" spc="7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Question:</a:t>
            </a:r>
            <a:r>
              <a:rPr lang="en-US" sz="2000" spc="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is</a:t>
            </a:r>
            <a:r>
              <a:rPr lang="en-US" sz="2000" spc="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it</a:t>
            </a:r>
            <a:r>
              <a:rPr lang="en-US" sz="2000" spc="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important</a:t>
            </a:r>
            <a:r>
              <a:rPr lang="en-US" sz="2000" spc="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that</a:t>
            </a:r>
            <a:r>
              <a:rPr lang="en-US" sz="2000" spc="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</a:t>
            </a:r>
            <a:r>
              <a:rPr lang="en-US" sz="2000" spc="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intelligent</a:t>
            </a:r>
            <a:r>
              <a:rPr lang="en-US" sz="2000" spc="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system</a:t>
            </a:r>
            <a:r>
              <a:rPr lang="en-US" sz="2000" spc="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act</a:t>
            </a:r>
            <a:r>
              <a:rPr lang="en-US" sz="2000" spc="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like</a:t>
            </a:r>
            <a:r>
              <a:rPr lang="en-US" sz="2000" spc="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sz="2000" spc="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human?</a:t>
            </a:r>
          </a:p>
          <a:p>
            <a:pPr marL="0" indent="0" eaLnBrk="1" hangingPunct="1">
              <a:lnSpc>
                <a:spcPct val="80000"/>
              </a:lnSpc>
              <a:spcBef>
                <a:spcPts val="1500"/>
              </a:spcBef>
              <a:defRPr/>
            </a:pPr>
            <a:endParaRPr lang="en-US" altLang="en-US" sz="2000" dirty="0">
              <a:latin typeface="+mn-lt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390081" y="1263651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482378" y="1201646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>
            <a:off x="911003" y="1422401"/>
            <a:ext cx="7407275" cy="36512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45000"/>
              <a:buFontTx/>
              <a:buNone/>
            </a:pPr>
            <a:r>
              <a:rPr lang="en-GB" altLang="en-US" sz="2500" dirty="0">
                <a:solidFill>
                  <a:srgbClr val="FFFFFF"/>
                </a:solidFill>
                <a:latin typeface="Times New Roman" panose="02020603050405020304" pitchFamily="18" charset="0"/>
              </a:rPr>
              <a:t>Introduction to Artificial Intelligence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3EFE409-91E9-B05F-A246-B7D6E9B9D8C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F552930-C2BD-47FD-91BA-10E5C39C9165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42029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-152400" y="568325"/>
            <a:ext cx="8991600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marL="300990" marR="0"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         THINKING</a:t>
            </a:r>
            <a:r>
              <a:rPr lang="en-US" sz="4000" spc="165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40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RATIONALLY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403383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92113" indent="-292100"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75"/>
              </a:spcBef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marL="390525" indent="-293688" eaLnBrk="1" hangingPunct="1">
              <a:spcBef>
                <a:spcPts val="575"/>
              </a:spcBef>
              <a:buClr>
                <a:srgbClr val="000066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533400" y="1981200"/>
            <a:ext cx="794385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Idea</a:t>
            </a:r>
            <a:r>
              <a:rPr lang="en-US" sz="1800" spc="3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is</a:t>
            </a:r>
            <a:r>
              <a:rPr lang="en-US" sz="1800" spc="4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from</a:t>
            </a:r>
            <a:r>
              <a:rPr lang="en-US" sz="1800" spc="3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Aristotle</a:t>
            </a:r>
            <a:r>
              <a:rPr lang="en-US" sz="1800" spc="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philosophy</a:t>
            </a:r>
            <a:r>
              <a:rPr lang="en-US" sz="1800" spc="3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of</a:t>
            </a:r>
            <a:r>
              <a:rPr lang="en-US" sz="1800" spc="4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“</a:t>
            </a:r>
            <a:r>
              <a:rPr lang="en-US" sz="1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right</a:t>
            </a:r>
            <a:r>
              <a:rPr lang="en-US" sz="1800" b="1" spc="2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thinking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," that</a:t>
            </a:r>
            <a:r>
              <a:rPr lang="en-US" sz="1800" spc="2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is,</a:t>
            </a:r>
            <a:r>
              <a:rPr lang="en-US" sz="1800" spc="4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 smtClean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irrefutable</a:t>
            </a:r>
            <a:r>
              <a:rPr lang="en-US" sz="1800" spc="-230" dirty="0" smtClean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reasoning</a:t>
            </a:r>
            <a:r>
              <a:rPr lang="en-US" sz="1800" spc="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processes</a:t>
            </a:r>
            <a:r>
              <a:rPr lang="en-US" sz="1800" spc="2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His</a:t>
            </a:r>
            <a:r>
              <a:rPr lang="en-US" sz="18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syllogisms</a:t>
            </a:r>
            <a:r>
              <a:rPr lang="en-US" sz="1800" b="1" spc="-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provided</a:t>
            </a:r>
            <a:r>
              <a:rPr lang="en-US" sz="1800" spc="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patterns for</a:t>
            </a:r>
            <a:r>
              <a:rPr lang="en-US" sz="1800" spc="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argument</a:t>
            </a:r>
            <a:r>
              <a:rPr lang="en-US" sz="1800" spc="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structures</a:t>
            </a:r>
            <a:r>
              <a:rPr lang="en-US" sz="1800" spc="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that</a:t>
            </a:r>
            <a:r>
              <a:rPr lang="en-US" sz="1800" spc="2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always</a:t>
            </a:r>
            <a:r>
              <a:rPr lang="en-US" sz="1800" spc="-23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yielded</a:t>
            </a:r>
            <a:r>
              <a:rPr lang="en-US" sz="1800" spc="2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correct</a:t>
            </a:r>
            <a:r>
              <a:rPr lang="en-US" sz="1800" spc="2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conclusions</a:t>
            </a:r>
            <a:r>
              <a:rPr lang="en-US" sz="1800" spc="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when</a:t>
            </a:r>
            <a:r>
              <a:rPr lang="en-US" sz="1800" spc="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given</a:t>
            </a:r>
            <a:r>
              <a:rPr lang="en-US" sz="1800" spc="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correct</a:t>
            </a:r>
            <a:r>
              <a:rPr lang="en-US" sz="1800" spc="2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premises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-</a:t>
            </a:r>
          </a:p>
          <a:p>
            <a:pPr marL="444500" marR="0">
              <a:spcBef>
                <a:spcPts val="39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for</a:t>
            </a:r>
            <a:r>
              <a:rPr lang="en-US" sz="1800" spc="1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example,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Blip>
                <a:blip r:embed="rId3"/>
              </a:buBlip>
              <a:defRPr/>
            </a:pP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Blip>
                <a:blip r:embed="rId3"/>
              </a:buBlip>
              <a:defRPr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These</a:t>
            </a:r>
            <a:r>
              <a:rPr lang="en-US" sz="1800" spc="5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laws</a:t>
            </a:r>
            <a:r>
              <a:rPr lang="en-US" sz="1800" spc="7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1800" spc="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thought</a:t>
            </a:r>
            <a:r>
              <a:rPr lang="en-US" sz="1800" spc="6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were</a:t>
            </a:r>
            <a:r>
              <a:rPr lang="en-US" sz="1800" spc="8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supposed</a:t>
            </a:r>
            <a:r>
              <a:rPr lang="en-US" sz="1800" spc="6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</a:t>
            </a:r>
            <a:r>
              <a:rPr lang="en-US" sz="1800" spc="7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govern</a:t>
            </a:r>
            <a:r>
              <a:rPr lang="en-US" sz="1800" spc="6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1800" spc="7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operation</a:t>
            </a:r>
            <a:r>
              <a:rPr lang="en-US" sz="1800" spc="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1800" spc="8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1800" spc="5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mind;</a:t>
            </a:r>
            <a:r>
              <a:rPr lang="en-US" sz="1800" spc="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their</a:t>
            </a:r>
            <a:r>
              <a:rPr lang="en-US" sz="1800" spc="-2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study</a:t>
            </a:r>
            <a:r>
              <a:rPr lang="en-US" sz="1800" spc="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initiated</a:t>
            </a:r>
            <a:r>
              <a:rPr lang="en-US" sz="1800" spc="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1800" spc="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field</a:t>
            </a:r>
            <a:r>
              <a:rPr lang="en-US" sz="1800" spc="6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called</a:t>
            </a:r>
            <a:r>
              <a:rPr lang="en-US" sz="1800" spc="5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logic.</a:t>
            </a: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1500"/>
              </a:spcBef>
              <a:defRPr/>
            </a:pPr>
            <a:endParaRPr lang="en-US" altLang="en-US" sz="2800" dirty="0">
              <a:latin typeface="+mn-lt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511175" y="1458913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635000" y="1581150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>
            <a:off x="969963" y="1741488"/>
            <a:ext cx="7407275" cy="36512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45000"/>
              <a:buFontTx/>
              <a:buNone/>
            </a:pPr>
            <a:r>
              <a:rPr lang="en-GB" altLang="en-US" sz="2500" dirty="0">
                <a:solidFill>
                  <a:srgbClr val="FFFFFF"/>
                </a:solidFill>
                <a:latin typeface="Times New Roman" panose="02020603050405020304" pitchFamily="18" charset="0"/>
              </a:rPr>
              <a:t>Introduction to Artificial Intelligence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D0996D0-5AB6-0D7C-19E9-53476B477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161" y="3124200"/>
            <a:ext cx="4677428" cy="10860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ED573BA-6056-661C-7BE6-38C21E8CCA7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F552930-C2BD-47FD-91BA-10E5C39C9165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46337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-1828800" y="568325"/>
            <a:ext cx="12954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marL="2754630" marR="2754630">
              <a:lnSpc>
                <a:spcPts val="49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ACTING</a:t>
            </a:r>
            <a:r>
              <a:rPr lang="en-US" sz="2500" spc="2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5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RATIONALLY</a:t>
            </a:r>
            <a:r>
              <a:rPr lang="en-US" sz="2500" spc="5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5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:RATIONAL</a:t>
            </a:r>
            <a:r>
              <a:rPr lang="en-US" sz="2500" spc="5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5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AGENT</a:t>
            </a:r>
            <a:r>
              <a:rPr lang="en-US" sz="2500" spc="15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5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APPROACH</a:t>
            </a:r>
            <a:endParaRPr lang="en-US" sz="2500" b="1" dirty="0">
              <a:solidFill>
                <a:schemeClr val="tx1"/>
              </a:solidFill>
              <a:effectLst/>
              <a:ea typeface="Calibri" panose="020F0502020204030204" pitchFamily="34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403383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92113" indent="-292100"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75"/>
              </a:spcBef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marL="390525" indent="-293688" eaLnBrk="1" hangingPunct="1">
              <a:spcBef>
                <a:spcPts val="575"/>
              </a:spcBef>
              <a:buClr>
                <a:srgbClr val="000066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533400" y="1981200"/>
            <a:ext cx="794385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eaLnBrk="1" hangingPunct="1"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An</a:t>
            </a:r>
            <a:r>
              <a:rPr lang="en-US" sz="1800" spc="-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agent</a:t>
            </a:r>
            <a:r>
              <a:rPr lang="en-US" sz="1800" b="1" spc="2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(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Latin</a:t>
            </a:r>
            <a:r>
              <a:rPr lang="en-US" sz="1800" spc="-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word</a:t>
            </a:r>
            <a:r>
              <a:rPr lang="en-US" sz="1800" spc="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to</a:t>
            </a:r>
            <a:r>
              <a:rPr lang="en-US" sz="18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mean</a:t>
            </a:r>
            <a:r>
              <a:rPr lang="en-US" sz="1800" spc="-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ager</a:t>
            </a:r>
            <a:r>
              <a:rPr lang="en-US" sz="1800" spc="-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to</a:t>
            </a:r>
            <a:r>
              <a:rPr lang="en-US" sz="18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do)</a:t>
            </a:r>
            <a:r>
              <a:rPr lang="en-US" sz="1800" spc="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is</a:t>
            </a:r>
            <a:r>
              <a:rPr lang="en-US" sz="1800" spc="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just something</a:t>
            </a:r>
            <a:r>
              <a:rPr lang="en-US" sz="1800" spc="-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that</a:t>
            </a:r>
            <a:r>
              <a:rPr lang="en-US" sz="1800" spc="-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acts</a:t>
            </a:r>
            <a:r>
              <a:rPr lang="en-US" sz="1800" spc="-22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something.</a:t>
            </a:r>
          </a:p>
          <a:p>
            <a:pPr eaLnBrk="1" hangingPunct="1"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</a:t>
            </a:r>
            <a:r>
              <a:rPr lang="en-US" sz="18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rational</a:t>
            </a:r>
            <a:r>
              <a:rPr lang="en-US" sz="1800" b="1" spc="-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agent</a:t>
            </a:r>
            <a:r>
              <a:rPr lang="en-US" sz="1800" b="1" spc="2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is</a:t>
            </a:r>
            <a:r>
              <a:rPr lang="en-US" sz="18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one</a:t>
            </a:r>
            <a:r>
              <a:rPr lang="en-US" sz="18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that acts</a:t>
            </a:r>
            <a:r>
              <a:rPr lang="en-US" sz="1800" spc="-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so</a:t>
            </a:r>
            <a:r>
              <a:rPr lang="en-US" sz="1800" spc="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as</a:t>
            </a:r>
            <a:r>
              <a:rPr lang="en-US" sz="1800" spc="-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to</a:t>
            </a:r>
            <a:r>
              <a:rPr lang="en-US" sz="18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achieve</a:t>
            </a:r>
            <a:r>
              <a:rPr lang="en-US" sz="18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best</a:t>
            </a:r>
            <a:r>
              <a:rPr lang="en-US" sz="1800" spc="-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outcome</a:t>
            </a:r>
            <a:r>
              <a:rPr lang="en-US" sz="1800" spc="-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or,</a:t>
            </a:r>
            <a:r>
              <a:rPr lang="en-US" sz="1800" spc="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when</a:t>
            </a:r>
            <a:r>
              <a:rPr lang="en-US" sz="1800" spc="-23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there</a:t>
            </a:r>
            <a:r>
              <a:rPr lang="en-US" sz="1800" spc="2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is</a:t>
            </a:r>
            <a:r>
              <a:rPr lang="en-US" sz="1800" spc="3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uncertainty,</a:t>
            </a:r>
            <a:r>
              <a:rPr lang="en-US" sz="1800" spc="2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spc="2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best</a:t>
            </a:r>
            <a:r>
              <a:rPr lang="en-US" sz="18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expected</a:t>
            </a:r>
            <a:r>
              <a:rPr lang="en-US" sz="1800" spc="3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outcome.</a:t>
            </a:r>
          </a:p>
          <a:p>
            <a:pPr eaLnBrk="1" hangingPunct="1"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Making</a:t>
            </a:r>
            <a:r>
              <a:rPr lang="en-US" sz="1800" spc="-2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correct</a:t>
            </a:r>
            <a:r>
              <a:rPr lang="en-US" sz="1800" spc="-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inferences</a:t>
            </a:r>
            <a:r>
              <a:rPr lang="en-US" sz="1800" spc="-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is</a:t>
            </a:r>
            <a:r>
              <a:rPr lang="en-US" sz="1800" spc="-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sometimes</a:t>
            </a:r>
            <a:r>
              <a:rPr lang="en-US" sz="1800" spc="-4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part</a:t>
            </a:r>
            <a:r>
              <a:rPr lang="en-US" sz="1800" spc="-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of</a:t>
            </a:r>
            <a:r>
              <a:rPr lang="en-US" sz="1800" spc="-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being</a:t>
            </a:r>
            <a:r>
              <a:rPr lang="en-US" sz="1800" spc="-2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</a:t>
            </a:r>
            <a:r>
              <a:rPr lang="en-US" sz="1800" spc="-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rational</a:t>
            </a:r>
            <a:r>
              <a:rPr lang="en-US" sz="1800" spc="-3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agent,</a:t>
            </a:r>
          </a:p>
          <a:p>
            <a:pPr eaLnBrk="1" hangingPunct="1"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All</a:t>
            </a:r>
            <a:r>
              <a:rPr lang="en-US" sz="1800" spc="-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 skills</a:t>
            </a:r>
            <a:r>
              <a:rPr lang="en-US" sz="1800" spc="-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needed for</a:t>
            </a:r>
            <a:r>
              <a:rPr lang="en-US" sz="18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 Turing Test</a:t>
            </a:r>
            <a:r>
              <a:rPr lang="en-US" sz="1800" spc="-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are there to</a:t>
            </a:r>
            <a:r>
              <a:rPr lang="en-US" sz="18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allow</a:t>
            </a:r>
            <a:r>
              <a:rPr lang="en-US" sz="1800" spc="-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rational</a:t>
            </a:r>
            <a:r>
              <a:rPr lang="en-US" sz="1800" spc="-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actions.</a:t>
            </a:r>
          </a:p>
          <a:p>
            <a:pPr eaLnBrk="1" hangingPunct="1"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Rational</a:t>
            </a:r>
            <a:r>
              <a:rPr lang="en-US" sz="1800" spc="-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behavior</a:t>
            </a:r>
          </a:p>
          <a:p>
            <a:pPr marL="742950" marR="0" lvl="1" indent="-285750">
              <a:spcBef>
                <a:spcPts val="415"/>
              </a:spcBef>
              <a:spcAft>
                <a:spcPts val="0"/>
              </a:spcAft>
              <a:buFont typeface="Arial" panose="020B0604020202020204" pitchFamily="34" charset="0"/>
              <a:buChar char="–"/>
              <a:tabLst>
                <a:tab pos="129286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Doing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right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thing</a:t>
            </a:r>
          </a:p>
          <a:p>
            <a:pPr marL="342900" marR="0" lvl="0" indent="-342900">
              <a:spcBef>
                <a:spcPts val="480"/>
              </a:spcBef>
              <a:spcAft>
                <a:spcPts val="0"/>
              </a:spcAft>
              <a:buFont typeface="Wingdings" panose="05000000000000000000" pitchFamily="2" charset="2"/>
              <a:buChar char="q"/>
              <a:tabLst>
                <a:tab pos="892175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What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“right</a:t>
            </a:r>
            <a:r>
              <a:rPr lang="en-US" sz="1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thing”</a:t>
            </a:r>
          </a:p>
          <a:p>
            <a:pPr marL="742950" marR="0" lvl="1" indent="-285750">
              <a:spcBef>
                <a:spcPts val="410"/>
              </a:spcBef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129286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That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which</a:t>
            </a:r>
            <a:r>
              <a:rPr lang="en-US" sz="1800" spc="-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</a:t>
            </a:r>
            <a:r>
              <a:rPr lang="en-US" sz="1800" spc="-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expected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en-US" sz="1800" spc="-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maximize</a:t>
            </a:r>
            <a:r>
              <a:rPr lang="en-US" sz="1800" spc="-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goal</a:t>
            </a:r>
            <a:r>
              <a:rPr lang="en-US" sz="1800" spc="-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achievement,</a:t>
            </a:r>
          </a:p>
          <a:p>
            <a:pPr marL="1292225" marR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given</a:t>
            </a:r>
            <a:r>
              <a:rPr lang="en-US" sz="1800" spc="-6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available</a:t>
            </a:r>
            <a:r>
              <a:rPr lang="en-US" sz="1800" spc="-5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information</a:t>
            </a:r>
          </a:p>
          <a:p>
            <a:pPr marL="342900" marR="0" lvl="0" indent="-342900">
              <a:spcBef>
                <a:spcPts val="480"/>
              </a:spcBef>
              <a:spcAft>
                <a:spcPts val="0"/>
              </a:spcAft>
              <a:buFont typeface="Wingdings" panose="05000000000000000000" pitchFamily="2" charset="2"/>
              <a:buChar char="q"/>
              <a:tabLst>
                <a:tab pos="892175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</a:t>
            </a:r>
            <a:r>
              <a:rPr lang="en-US" sz="1800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many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(“right”)</a:t>
            </a:r>
            <a:r>
              <a:rPr lang="en-US" sz="1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things</a:t>
            </a:r>
            <a:r>
              <a:rPr lang="en-US" sz="18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without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thinking</a:t>
            </a:r>
          </a:p>
          <a:p>
            <a:pPr marL="0" indent="0" eaLnBrk="1" hangingPunct="1">
              <a:spcBef>
                <a:spcPts val="1500"/>
              </a:spcBef>
              <a:defRPr/>
            </a:pPr>
            <a:endParaRPr lang="en-US" altLang="en-US" sz="1800" dirty="0">
              <a:latin typeface="+mn-lt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511175" y="1458913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635000" y="1581150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>
            <a:off x="969963" y="1741488"/>
            <a:ext cx="7407275" cy="36512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45000"/>
              <a:buFontTx/>
              <a:buNone/>
            </a:pPr>
            <a:r>
              <a:rPr lang="en-GB" altLang="en-US" sz="2500" dirty="0">
                <a:solidFill>
                  <a:srgbClr val="FFFFFF"/>
                </a:solidFill>
                <a:latin typeface="Times New Roman" panose="02020603050405020304" pitchFamily="18" charset="0"/>
              </a:rPr>
              <a:t>Introduction to Artificial Intelligence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C77B336-F076-6746-1C6B-EACC32AC205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F552930-C2BD-47FD-91BA-10E5C39C9165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59366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-152400" y="568325"/>
            <a:ext cx="8991600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marL="157480" marR="0"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solidFill>
                  <a:srgbClr val="565F6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3000" b="1" spc="-35" dirty="0">
                <a:solidFill>
                  <a:srgbClr val="565F6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000" b="1" dirty="0">
                <a:solidFill>
                  <a:srgbClr val="565F6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FOUNDATIONS</a:t>
            </a:r>
            <a:r>
              <a:rPr lang="en-US" sz="3000" b="1" spc="-50" dirty="0">
                <a:solidFill>
                  <a:srgbClr val="565F6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000" b="1" dirty="0">
                <a:solidFill>
                  <a:srgbClr val="565F6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3000" b="1" spc="-25" dirty="0">
                <a:solidFill>
                  <a:srgbClr val="565F6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3000" b="1" dirty="0">
                <a:solidFill>
                  <a:srgbClr val="565F6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AI</a:t>
            </a:r>
            <a:endParaRPr lang="en-US" sz="3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403383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92113" indent="-292100"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75"/>
              </a:spcBef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marL="390525" indent="-293688" eaLnBrk="1" hangingPunct="1">
              <a:spcBef>
                <a:spcPts val="575"/>
              </a:spcBef>
              <a:buClr>
                <a:srgbClr val="000066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533400" y="1981199"/>
            <a:ext cx="794385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Philosophy</a:t>
            </a:r>
            <a:r>
              <a:rPr lang="en-US" sz="18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: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	Logic,</a:t>
            </a:r>
            <a:r>
              <a:rPr lang="en-US" sz="1800" spc="-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methods</a:t>
            </a:r>
            <a:r>
              <a:rPr lang="en-US" sz="1800" spc="-3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of</a:t>
            </a:r>
            <a:r>
              <a:rPr lang="en-US" sz="1800" spc="-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reasoning,</a:t>
            </a:r>
            <a:r>
              <a:rPr lang="en-US" sz="1800" spc="-3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mind</a:t>
            </a:r>
            <a:r>
              <a:rPr lang="en-US" sz="1800" spc="-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as</a:t>
            </a:r>
            <a:r>
              <a:rPr lang="en-US" sz="1800" spc="-2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physical</a:t>
            </a:r>
            <a:r>
              <a:rPr lang="en-US" sz="1800" spc="-22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system,</a:t>
            </a:r>
            <a:r>
              <a:rPr lang="en-US" sz="1800" spc="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                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foundations</a:t>
            </a:r>
            <a:r>
              <a:rPr lang="en-US" sz="1800" spc="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of</a:t>
            </a:r>
            <a:r>
              <a:rPr lang="en-US" sz="1800" spc="3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learning,</a:t>
            </a:r>
            <a:r>
              <a:rPr lang="en-US" sz="1800" spc="2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language,</a:t>
            </a:r>
            <a:r>
              <a:rPr lang="en-US" sz="18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rationality.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Mathematics</a:t>
            </a:r>
            <a:r>
              <a:rPr lang="en-US" sz="18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: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	 Formal</a:t>
            </a:r>
            <a:r>
              <a:rPr lang="en-US" sz="1800" spc="-4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representation</a:t>
            </a:r>
            <a:r>
              <a:rPr lang="en-US" sz="1800" spc="-4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and</a:t>
            </a:r>
            <a:r>
              <a:rPr lang="en-US" sz="1800" spc="-3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proof,</a:t>
            </a:r>
            <a:r>
              <a:rPr lang="en-US" sz="1800" spc="-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algorithms, 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computation,</a:t>
            </a:r>
          </a:p>
          <a:p>
            <a:pPr marL="0" indent="0" eaLnBrk="1" hangingPunct="1">
              <a:lnSpc>
                <a:spcPct val="80000"/>
              </a:lnSpc>
              <a:spcBef>
                <a:spcPts val="1500"/>
              </a:spcBef>
              <a:defRPr/>
            </a:pPr>
            <a:r>
              <a:rPr lang="en-US" sz="1800" spc="-5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    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(un)decidability,</a:t>
            </a:r>
            <a:r>
              <a:rPr lang="en-US" sz="1800" spc="-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(in)tractability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Neuroscience</a:t>
            </a:r>
            <a:r>
              <a:rPr lang="en-US" sz="1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: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	neurons</a:t>
            </a:r>
            <a:r>
              <a:rPr lang="en-US" sz="1800" spc="-3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as</a:t>
            </a:r>
            <a:r>
              <a:rPr lang="en-US" sz="1800" spc="-4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information</a:t>
            </a:r>
            <a:r>
              <a:rPr lang="en-US" sz="1800" spc="-5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processing</a:t>
            </a:r>
            <a:r>
              <a:rPr lang="en-US" sz="1800" spc="-3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units.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1800" spc="-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Psychology/ </a:t>
            </a:r>
            <a:r>
              <a:rPr lang="en-US" sz="1800" b="1" spc="-5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:  </a:t>
            </a:r>
            <a:r>
              <a:rPr lang="en-US" sz="1800" spc="-5" dirty="0" smtClean="0"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how</a:t>
            </a:r>
            <a:r>
              <a:rPr lang="en-US" sz="1800" spc="3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do</a:t>
            </a:r>
            <a:r>
              <a:rPr lang="en-US" sz="1800" spc="4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people</a:t>
            </a:r>
            <a:r>
              <a:rPr lang="en-US" sz="1800" spc="3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behave,</a:t>
            </a:r>
            <a:r>
              <a:rPr lang="en-US" sz="1800" spc="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perceive,</a:t>
            </a:r>
            <a:r>
              <a:rPr lang="en-US" sz="1800" spc="5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process</a:t>
            </a:r>
            <a:r>
              <a:rPr lang="en-US" sz="1800" spc="2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cognitive</a:t>
            </a:r>
            <a:r>
              <a:rPr lang="en-US" sz="1800" spc="-2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</a:p>
          <a:p>
            <a:pPr marL="0" indent="0" eaLnBrk="1" hangingPunct="1">
              <a:lnSpc>
                <a:spcPct val="80000"/>
              </a:lnSpc>
              <a:spcBef>
                <a:spcPts val="1500"/>
              </a:spcBef>
              <a:defRPr/>
            </a:pPr>
            <a:r>
              <a:rPr lang="en-US" sz="1800" spc="-215" dirty="0"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Cognitive </a:t>
            </a:r>
            <a:r>
              <a:rPr lang="en-US" sz="1800" dirty="0" smtClean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Science 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information,</a:t>
            </a:r>
            <a:r>
              <a:rPr lang="en-US" sz="1800" spc="4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represent</a:t>
            </a:r>
            <a:r>
              <a:rPr lang="en-US" sz="1800" spc="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knowledge.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1800" dirty="0" smtClean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Computer</a:t>
            </a:r>
            <a:r>
              <a:rPr lang="en-US" sz="1800" b="1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:</a:t>
            </a:r>
            <a:r>
              <a:rPr lang="en-US" sz="1800" dirty="0"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 smtClean="0"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  </a:t>
            </a:r>
            <a:r>
              <a:rPr lang="en-US" sz="1800" spc="-5" dirty="0" smtClean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building</a:t>
            </a:r>
            <a:r>
              <a:rPr lang="en-US" sz="1800" spc="-40" dirty="0" smtClean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fast</a:t>
            </a:r>
            <a:r>
              <a:rPr lang="en-US" sz="1800" spc="-4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computers</a:t>
            </a:r>
            <a:r>
              <a:rPr lang="en-US" sz="1800" spc="-23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engineering</a:t>
            </a: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1800" dirty="0" smtClean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Linguistics</a:t>
            </a:r>
            <a:r>
              <a:rPr lang="en-US" sz="1800" b="1" dirty="0" smtClean="0">
                <a:solidFill>
                  <a:srgbClr val="FF000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:</a:t>
            </a:r>
            <a:r>
              <a:rPr lang="en-US" sz="1800" dirty="0"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 smtClean="0"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   </a:t>
            </a:r>
            <a:r>
              <a:rPr lang="en-US" sz="1800" spc="-5" dirty="0" smtClean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knowledge</a:t>
            </a:r>
            <a:r>
              <a:rPr lang="en-US" sz="1800" spc="-35" dirty="0" smtClean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-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representation,</a:t>
            </a:r>
            <a:r>
              <a:rPr lang="en-US" sz="1800" spc="-4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grammars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1800" dirty="0" smtClean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Probability/Statistics:    modeling</a:t>
            </a:r>
            <a:r>
              <a:rPr lang="en-US" sz="1800" spc="-40" dirty="0" smtClean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uncertainty,</a:t>
            </a:r>
            <a:r>
              <a:rPr lang="en-US" sz="1800" spc="-2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learning</a:t>
            </a:r>
            <a:r>
              <a:rPr lang="en-US" sz="1800" spc="-3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from</a:t>
            </a:r>
            <a:r>
              <a:rPr lang="en-US" sz="1800" spc="-7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data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1800" dirty="0" smtClean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Economics:  utility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,</a:t>
            </a:r>
            <a:r>
              <a:rPr lang="en-US" sz="1800" spc="-3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decision</a:t>
            </a:r>
            <a:r>
              <a:rPr lang="en-US" sz="1800" spc="-4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theory,</a:t>
            </a:r>
            <a:r>
              <a:rPr lang="en-US" sz="1800" spc="-5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rational</a:t>
            </a:r>
            <a:r>
              <a:rPr lang="en-US" sz="1800" spc="-5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economic</a:t>
            </a:r>
            <a:r>
              <a:rPr lang="en-US" sz="1800" spc="-6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agents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1800" dirty="0" smtClean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Computer </a:t>
            </a:r>
            <a:r>
              <a:rPr lang="en-US" sz="1800" dirty="0">
                <a:ea typeface="Calibri" panose="020F0502020204030204" pitchFamily="34" charset="0"/>
              </a:rPr>
              <a:t>Engineering</a:t>
            </a:r>
            <a:r>
              <a:rPr lang="en-US" sz="1800" dirty="0" smtClean="0">
                <a:ea typeface="Calibri" panose="020F0502020204030204" pitchFamily="34" charset="0"/>
              </a:rPr>
              <a:t>: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	building</a:t>
            </a:r>
            <a:r>
              <a:rPr lang="en-US" sz="1800" spc="-2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fast</a:t>
            </a:r>
            <a:r>
              <a:rPr lang="en-US" sz="1800" spc="-4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 smtClean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computers</a:t>
            </a:r>
            <a:endParaRPr lang="en-US" sz="1800" dirty="0">
              <a:effectLst/>
              <a:latin typeface="Calibri" panose="020F0502020204030204" pitchFamily="34" charset="0"/>
              <a:ea typeface="Tahom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Blip>
                <a:blip r:embed="rId3"/>
              </a:buBlip>
              <a:defRPr/>
            </a:pPr>
            <a:endParaRPr lang="en-US" sz="1800" dirty="0">
              <a:effectLst/>
              <a:latin typeface="Calibri" panose="020F0502020204030204" pitchFamily="34" charset="0"/>
              <a:ea typeface="Tahom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Blip>
                <a:blip r:embed="rId3"/>
              </a:buBlip>
              <a:defRPr/>
            </a:pPr>
            <a:endParaRPr lang="en-US" sz="1800" dirty="0">
              <a:effectLst/>
              <a:latin typeface="Cambria" panose="020405030504060302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0" marR="0">
              <a:spcBef>
                <a:spcPts val="4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Blip>
                <a:blip r:embed="rId3"/>
              </a:buBlip>
              <a:defRPr/>
            </a:pP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1500"/>
              </a:spcBef>
              <a:defRPr/>
            </a:pPr>
            <a:endParaRPr lang="en-US" altLang="en-US" sz="2800" dirty="0">
              <a:latin typeface="+mn-lt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-76200" y="1458913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76200" y="1581150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>
            <a:off x="304800" y="1712913"/>
            <a:ext cx="8839199" cy="45719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45000"/>
              <a:buFontTx/>
              <a:buNone/>
            </a:pPr>
            <a:r>
              <a:rPr lang="en-GB" altLang="en-US" sz="2500" dirty="0">
                <a:solidFill>
                  <a:srgbClr val="FFFFFF"/>
                </a:solidFill>
                <a:latin typeface="Times New Roman" panose="02020603050405020304" pitchFamily="18" charset="0"/>
              </a:rPr>
              <a:t>Introduction to Artificial Intelligence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92180E6-20CA-C1BA-34BE-78F0CC0D05D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F552930-C2BD-47FD-91BA-10E5C39C9165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5020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3979" y="2235382"/>
            <a:ext cx="7475220" cy="1476104"/>
          </a:xfrm>
        </p:spPr>
        <p:txBody>
          <a:bodyPr/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/>
              <a:t>Chapter 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8671" y="4460312"/>
            <a:ext cx="7525838" cy="802386"/>
          </a:xfrm>
        </p:spPr>
        <p:txBody>
          <a:bodyPr>
            <a:noAutofit/>
          </a:bodyPr>
          <a:lstStyle/>
          <a:p>
            <a:r>
              <a:rPr lang="en-US" sz="6600" dirty="0"/>
              <a:t>Introduction to AI</a:t>
            </a:r>
            <a:endParaRPr lang="en-US" sz="6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942DCC2-0F3F-1B16-2404-B43850290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783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AC4AAB5-F1D8-1924-8831-D2CB4E083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-92269"/>
            <a:ext cx="6011177" cy="6706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4C25791-9D2A-B06F-A654-4359A6882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41" y="1158235"/>
            <a:ext cx="9102117" cy="60965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D667D72-CA9B-87F4-3438-13B09DEB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0FCC-D97D-4DD3-B80A-988076474CAE}" type="datetime1">
              <a:rPr lang="en-US" sz="1600" smtClean="0"/>
              <a:t>01-Nov-24</a:t>
            </a:fld>
            <a:endParaRPr lang="en-US" sz="16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92F2122-001A-B746-6030-B9AFBB09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83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-152400" y="568325"/>
            <a:ext cx="89916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marL="2754630" marR="2754630" algn="ctr">
              <a:lnSpc>
                <a:spcPts val="49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History of AI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493838"/>
            <a:ext cx="8153400" cy="4632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92113" indent="-292100"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75"/>
              </a:spcBef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marL="390525" indent="-293688" eaLnBrk="1" hangingPunct="1">
              <a:spcBef>
                <a:spcPts val="575"/>
              </a:spcBef>
              <a:buClr>
                <a:srgbClr val="000066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228600" y="1482726"/>
            <a:ext cx="8763000" cy="5375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1943: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early</a:t>
            </a:r>
            <a:r>
              <a:rPr lang="en-US" sz="1800" spc="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beginnings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Cull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h</a:t>
            </a:r>
            <a:r>
              <a:rPr lang="en-US" sz="1800" spc="5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&amp;</a:t>
            </a:r>
            <a:r>
              <a:rPr lang="en-US" sz="1800" spc="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Pi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tt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s:</a:t>
            </a:r>
            <a:r>
              <a:rPr lang="en-US" sz="1800" spc="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oo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</a:t>
            </a:r>
            <a:r>
              <a:rPr lang="en-US" sz="1800" spc="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rc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uit</a:t>
            </a:r>
            <a:r>
              <a:rPr lang="en-US" sz="1800" spc="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</a:t>
            </a:r>
            <a:r>
              <a:rPr lang="en-US" sz="1800" spc="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</a:t>
            </a:r>
            <a:r>
              <a:rPr lang="en-US" sz="1800" spc="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ain/</a:t>
            </a:r>
            <a:r>
              <a:rPr lang="en-US" sz="1800" spc="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en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</a:t>
            </a:r>
            <a:r>
              <a:rPr lang="en-US" sz="1800" spc="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ial</a:t>
            </a:r>
            <a:r>
              <a:rPr lang="en-US" sz="1800" spc="6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ns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1950:</a:t>
            </a:r>
            <a:r>
              <a:rPr lang="en-US" sz="1800" spc="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Alan</a:t>
            </a:r>
            <a:r>
              <a:rPr lang="en-US" sz="1800" spc="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Turing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Turing's</a:t>
            </a:r>
            <a:r>
              <a:rPr lang="en-US" sz="1800" spc="8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"Computing</a:t>
            </a:r>
            <a:r>
              <a:rPr lang="en-US" sz="1800" spc="7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Machinery</a:t>
            </a:r>
            <a:r>
              <a:rPr lang="en-US" sz="1800" spc="5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</a:t>
            </a:r>
            <a:r>
              <a:rPr lang="en-US" sz="1800" spc="6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Intelligence“</a:t>
            </a:r>
            <a:r>
              <a:rPr lang="en-US" sz="1800" spc="5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was</a:t>
            </a:r>
            <a:r>
              <a:rPr lang="en-US" sz="1800" spc="8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invented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1956: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birth</a:t>
            </a:r>
            <a:r>
              <a:rPr lang="en-US" sz="1800" spc="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1800" spc="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AI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Dartmouth</a:t>
            </a:r>
            <a:r>
              <a:rPr lang="en-US" sz="1800" spc="7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Conference:</a:t>
            </a:r>
            <a:r>
              <a:rPr lang="en-US" sz="1800" spc="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"Artificial</a:t>
            </a:r>
            <a:r>
              <a:rPr lang="en-US" sz="1800" spc="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Intelligence“</a:t>
            </a:r>
            <a:r>
              <a:rPr lang="en-US" sz="1800" spc="5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name</a:t>
            </a:r>
            <a:r>
              <a:rPr lang="en-US" sz="1800" spc="6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adopted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1965:</a:t>
            </a:r>
            <a:r>
              <a:rPr lang="en-US" sz="1800" spc="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Robinson's</a:t>
            </a:r>
            <a:r>
              <a:rPr lang="en-US" sz="1800" spc="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complete</a:t>
            </a:r>
            <a:r>
              <a:rPr lang="en-US" sz="1800" spc="6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algorithm</a:t>
            </a:r>
            <a:r>
              <a:rPr lang="en-US" sz="1800" spc="6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for</a:t>
            </a:r>
            <a:r>
              <a:rPr lang="en-US" sz="1800" spc="8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logical</a:t>
            </a:r>
            <a:r>
              <a:rPr lang="en-US" sz="1800" spc="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reasoning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1969-79:</a:t>
            </a:r>
            <a:r>
              <a:rPr lang="en-US" sz="1800" spc="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Early</a:t>
            </a:r>
            <a:r>
              <a:rPr lang="en-US" sz="1800" spc="5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development</a:t>
            </a:r>
            <a:r>
              <a:rPr lang="en-US" sz="1800" spc="7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1800" spc="6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knowledge</a:t>
            </a:r>
            <a:r>
              <a:rPr lang="en-US" sz="1800" spc="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based</a:t>
            </a:r>
            <a:r>
              <a:rPr lang="en-US" sz="1800" spc="5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systems</a:t>
            </a:r>
            <a:r>
              <a:rPr lang="en-US" sz="1800" spc="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took</a:t>
            </a:r>
            <a:r>
              <a:rPr lang="en-US" sz="1800" spc="6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place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1980--</a:t>
            </a:r>
            <a:r>
              <a:rPr lang="en-US" sz="1800" spc="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AI</a:t>
            </a:r>
            <a:r>
              <a:rPr lang="en-US" sz="1800" spc="7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becomes</a:t>
            </a:r>
            <a:r>
              <a:rPr lang="en-US" sz="1800" spc="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</a:t>
            </a:r>
            <a:r>
              <a:rPr lang="en-US" sz="1800" spc="7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industry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1986--</a:t>
            </a:r>
            <a:r>
              <a:rPr lang="en-US" sz="1800" spc="-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Neural</a:t>
            </a:r>
            <a:r>
              <a:rPr lang="en-US" sz="18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networks</a:t>
            </a:r>
            <a:r>
              <a:rPr lang="en-US" sz="18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return</a:t>
            </a:r>
            <a:r>
              <a:rPr lang="en-US" sz="18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</a:t>
            </a:r>
            <a:r>
              <a:rPr lang="en-US" sz="18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popularity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1987--</a:t>
            </a:r>
            <a:r>
              <a:rPr lang="en-US" sz="1800" spc="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AI</a:t>
            </a:r>
            <a:r>
              <a:rPr lang="en-US" sz="1800" spc="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becomes</a:t>
            </a:r>
            <a:r>
              <a:rPr lang="en-US" sz="1800" spc="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sz="1800" spc="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science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1995--</a:t>
            </a:r>
            <a:r>
              <a:rPr lang="en-US" sz="1800" spc="6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1800" spc="8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emergence</a:t>
            </a:r>
            <a:r>
              <a:rPr lang="en-US" sz="1800" spc="7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1800" spc="8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intelligent</a:t>
            </a:r>
            <a:r>
              <a:rPr lang="en-US" sz="1800" spc="9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agents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Currently:</a:t>
            </a:r>
            <a:r>
              <a:rPr lang="en-US" sz="1800" spc="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robotics,</a:t>
            </a:r>
            <a:r>
              <a:rPr lang="en-US" sz="1800" spc="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drones,</a:t>
            </a:r>
            <a:r>
              <a:rPr lang="en-US" sz="1800" spc="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self-driving</a:t>
            </a:r>
            <a:r>
              <a:rPr lang="en-US" sz="1800" spc="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cars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etc..</a:t>
            </a:r>
            <a:endParaRPr lang="en-US" altLang="en-US" sz="2800" dirty="0">
              <a:latin typeface="+mn-lt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-19050" y="10668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152400" y="1143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>
            <a:off x="304800" y="1314451"/>
            <a:ext cx="8839199" cy="57150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45000"/>
              <a:buFontTx/>
              <a:buNone/>
            </a:pPr>
            <a:r>
              <a:rPr lang="en-GB" altLang="en-US" sz="2500" dirty="0">
                <a:solidFill>
                  <a:srgbClr val="FFFFFF"/>
                </a:solidFill>
                <a:latin typeface="Times New Roman" panose="02020603050405020304" pitchFamily="18" charset="0"/>
              </a:rPr>
              <a:t>Introduction to Artificial Intelligence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E5E640C-4DAA-26AF-4B45-7CE7372BF13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F552930-C2BD-47FD-91BA-10E5C39C9165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512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-152400" y="568325"/>
            <a:ext cx="9296400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marL="2754630" marR="2754630" algn="ctr">
              <a:lnSpc>
                <a:spcPts val="49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Applications of AI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403383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92113" indent="-292100"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75"/>
              </a:spcBef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marL="390525" indent="-293688" eaLnBrk="1" hangingPunct="1">
              <a:spcBef>
                <a:spcPts val="575"/>
              </a:spcBef>
              <a:buClr>
                <a:srgbClr val="000066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533400" y="1981200"/>
            <a:ext cx="49530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AI</a:t>
            </a:r>
            <a:r>
              <a:rPr lang="en-US" sz="1800" spc="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has</a:t>
            </a:r>
            <a:r>
              <a:rPr lang="en-US" sz="1800" spc="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been</a:t>
            </a:r>
            <a:r>
              <a:rPr lang="en-US" sz="1800" spc="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applied</a:t>
            </a:r>
            <a:r>
              <a:rPr lang="en-US" sz="1800" spc="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</a:t>
            </a:r>
            <a:r>
              <a:rPr lang="en-US" sz="1800" spc="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different</a:t>
            </a:r>
            <a:r>
              <a:rPr lang="en-US" sz="1800" spc="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areas.</a:t>
            </a:r>
            <a:r>
              <a:rPr lang="en-US" sz="1800" spc="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Such</a:t>
            </a:r>
            <a:r>
              <a:rPr lang="en-US" sz="1800" spc="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as:</a:t>
            </a:r>
          </a:p>
          <a:p>
            <a:pPr marL="0" marR="0">
              <a:lnSpc>
                <a:spcPct val="150000"/>
              </a:lnSpc>
              <a:spcBef>
                <a:spcPts val="4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Expert</a:t>
            </a:r>
            <a:r>
              <a:rPr lang="en-US" sz="1800" spc="5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System(ES)</a:t>
            </a:r>
          </a:p>
          <a:p>
            <a:pPr marL="0" marR="0">
              <a:lnSpc>
                <a:spcPct val="150000"/>
              </a:lnSpc>
              <a:spcBef>
                <a:spcPts val="5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Natural</a:t>
            </a:r>
            <a:r>
              <a:rPr lang="en-US" sz="1800" spc="7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Language</a:t>
            </a:r>
            <a:r>
              <a:rPr lang="en-US" sz="1800" spc="5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Processing(NLP)</a:t>
            </a:r>
          </a:p>
          <a:p>
            <a:pPr marL="0" marR="0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Speech(Voice)</a:t>
            </a:r>
            <a:r>
              <a:rPr lang="en-US" sz="1800" spc="12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understanding</a:t>
            </a:r>
          </a:p>
          <a:p>
            <a:pPr marL="0" marR="0">
              <a:lnSpc>
                <a:spcPct val="150000"/>
              </a:lnSpc>
              <a:spcBef>
                <a:spcPts val="4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Robotics</a:t>
            </a:r>
            <a:r>
              <a:rPr lang="en-US" sz="1800" spc="6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and</a:t>
            </a:r>
            <a:r>
              <a:rPr lang="en-US" sz="1800" spc="4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sensory</a:t>
            </a:r>
          </a:p>
          <a:p>
            <a:pPr marL="0" marR="0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Computer</a:t>
            </a:r>
            <a:r>
              <a:rPr lang="en-US" sz="1800" spc="8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vision</a:t>
            </a:r>
            <a:r>
              <a:rPr lang="en-US" sz="1800" spc="8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and</a:t>
            </a:r>
            <a:r>
              <a:rPr lang="en-US" sz="1800" spc="7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scene</a:t>
            </a:r>
            <a:r>
              <a:rPr lang="en-US" sz="1800" spc="7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recognition</a:t>
            </a:r>
          </a:p>
          <a:p>
            <a:pPr marL="0" marR="0">
              <a:lnSpc>
                <a:spcPct val="150000"/>
              </a:lnSpc>
              <a:spcBef>
                <a:spcPts val="5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Intelligent</a:t>
            </a:r>
            <a:r>
              <a:rPr lang="en-US" sz="1800" spc="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Computer</a:t>
            </a:r>
            <a:r>
              <a:rPr lang="en-US" sz="1800" spc="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aided instructions</a:t>
            </a:r>
          </a:p>
          <a:p>
            <a:pPr marL="0" marR="0" indent="0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</a:pPr>
            <a:endParaRPr lang="en-US" altLang="en-US" sz="2800" dirty="0">
              <a:latin typeface="+mn-lt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511175" y="1458913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635000" y="1581150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 flipV="1">
            <a:off x="882651" y="1695768"/>
            <a:ext cx="8261350" cy="45719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45000"/>
              <a:buFontTx/>
              <a:buNone/>
            </a:pPr>
            <a:r>
              <a:rPr lang="en-GB" altLang="en-US" sz="2500" dirty="0">
                <a:solidFill>
                  <a:srgbClr val="FFFFFF"/>
                </a:solidFill>
                <a:latin typeface="Times New Roman" panose="02020603050405020304" pitchFamily="18" charset="0"/>
              </a:rPr>
              <a:t>Introduction to Artificial Intelligence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xmlns="" id="{096D2546-5D38-FBC8-BAA7-AA04CC6BF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895600"/>
            <a:ext cx="3505200" cy="31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marL="0" marR="0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Neural</a:t>
            </a:r>
            <a:r>
              <a:rPr lang="en-US" sz="1800" spc="5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Computing</a:t>
            </a:r>
          </a:p>
          <a:p>
            <a:pPr marL="0" marR="0">
              <a:lnSpc>
                <a:spcPct val="150000"/>
              </a:lnSpc>
              <a:spcBef>
                <a:spcPts val="4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Game</a:t>
            </a:r>
            <a:r>
              <a:rPr lang="en-US" sz="1800" spc="-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Playing</a:t>
            </a:r>
          </a:p>
          <a:p>
            <a:pPr marL="0" marR="0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Languages</a:t>
            </a:r>
            <a:r>
              <a:rPr lang="en-US" sz="1800" spc="6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Translation</a:t>
            </a:r>
          </a:p>
          <a:p>
            <a:pPr marL="0" marR="0">
              <a:lnSpc>
                <a:spcPct val="150000"/>
              </a:lnSpc>
              <a:spcBef>
                <a:spcPts val="5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Fuzzy</a:t>
            </a:r>
            <a:r>
              <a:rPr lang="en-US" sz="1800" spc="2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logic</a:t>
            </a:r>
          </a:p>
          <a:p>
            <a:pPr marL="0" marR="0">
              <a:lnSpc>
                <a:spcPct val="150000"/>
              </a:lnSpc>
              <a:spcBef>
                <a:spcPts val="55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Genetic</a:t>
            </a:r>
            <a:r>
              <a:rPr lang="en-US" sz="1800" spc="3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Algorithms	</a:t>
            </a:r>
            <a:r>
              <a:rPr lang="en-US" sz="1800" b="1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Wingdings" panose="05000000000000000000" pitchFamily="2" charset="2"/>
                <a:cs typeface="Cambria" panose="02040503050406030204" pitchFamily="18" charset="0"/>
              </a:rPr>
              <a:t>19</a:t>
            </a:r>
            <a:endParaRPr lang="en-US" sz="1800" dirty="0">
              <a:effectLst/>
              <a:latin typeface="Cambria" panose="020405030504060302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Intelligent</a:t>
            </a:r>
            <a:r>
              <a:rPr lang="en-US" sz="1800" spc="6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Agents</a:t>
            </a:r>
            <a:endParaRPr lang="en-US" altLang="en-US" sz="2800" dirty="0"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6459A37-D325-6F37-A1AE-61F906FA272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F552930-C2BD-47FD-91BA-10E5C39C9165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0638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-152400" y="568325"/>
            <a:ext cx="9296400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marL="2346325" marR="2754630" algn="ctr">
              <a:lnSpc>
                <a:spcPts val="49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smtClean="0">
                <a:ea typeface="Calibri" panose="020F0502020204030204" pitchFamily="34" charset="0"/>
              </a:rPr>
              <a:t>Home/Dorm Work</a:t>
            </a:r>
            <a:endParaRPr lang="en-US" sz="40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403383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92113" indent="-292100"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75"/>
              </a:spcBef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marL="390525" indent="-293688" eaLnBrk="1" hangingPunct="1">
              <a:spcBef>
                <a:spcPts val="575"/>
              </a:spcBef>
              <a:buClr>
                <a:srgbClr val="000066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476164" y="1981200"/>
            <a:ext cx="8153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2400" b="1" dirty="0">
                <a:solidFill>
                  <a:srgbClr val="FF0000"/>
                </a:solidFill>
                <a:ea typeface="Calibri" panose="020F0502020204030204" pitchFamily="34" charset="0"/>
              </a:rPr>
              <a:t>Can</a:t>
            </a:r>
            <a:r>
              <a:rPr lang="en-US" sz="2400" b="1" spc="-120" dirty="0">
                <a:solidFill>
                  <a:srgbClr val="FF0000"/>
                </a:solidFill>
                <a:ea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a typeface="Calibri" panose="020F0502020204030204" pitchFamily="34" charset="0"/>
              </a:rPr>
              <a:t>Computers</a:t>
            </a:r>
            <a:r>
              <a:rPr lang="en-US" sz="2400" b="1" spc="-125" dirty="0">
                <a:solidFill>
                  <a:srgbClr val="FF0000"/>
                </a:solidFill>
                <a:ea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a typeface="Calibri" panose="020F0502020204030204" pitchFamily="34" charset="0"/>
              </a:rPr>
              <a:t>Talk?</a:t>
            </a:r>
            <a:endParaRPr lang="en-US" sz="2400" b="1" dirty="0">
              <a:ea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2400" b="1" dirty="0">
                <a:solidFill>
                  <a:srgbClr val="FF0000"/>
                </a:solidFill>
                <a:ea typeface="Calibri" panose="020F0502020204030204" pitchFamily="34" charset="0"/>
              </a:rPr>
              <a:t>Can</a:t>
            </a:r>
            <a:r>
              <a:rPr lang="en-US" sz="2400" b="1" spc="-80" dirty="0">
                <a:solidFill>
                  <a:srgbClr val="FF0000"/>
                </a:solidFill>
                <a:ea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a typeface="Calibri" panose="020F0502020204030204" pitchFamily="34" charset="0"/>
              </a:rPr>
              <a:t>Computers</a:t>
            </a:r>
            <a:r>
              <a:rPr lang="en-US" sz="2400" b="1" spc="-110" dirty="0">
                <a:solidFill>
                  <a:srgbClr val="FF0000"/>
                </a:solidFill>
                <a:ea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a typeface="Calibri" panose="020F0502020204030204" pitchFamily="34" charset="0"/>
              </a:rPr>
              <a:t>Recognize</a:t>
            </a:r>
            <a:r>
              <a:rPr lang="en-US" sz="2400" b="1" spc="-95" dirty="0">
                <a:solidFill>
                  <a:srgbClr val="FF0000"/>
                </a:solidFill>
                <a:ea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a typeface="Calibri" panose="020F0502020204030204" pitchFamily="34" charset="0"/>
              </a:rPr>
              <a:t>Speech?</a:t>
            </a:r>
            <a:endParaRPr lang="en-US" sz="2400" b="1" dirty="0">
              <a:ea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2400" b="1" dirty="0">
                <a:solidFill>
                  <a:srgbClr val="FF0000"/>
                </a:solidFill>
                <a:ea typeface="Calibri" panose="020F0502020204030204" pitchFamily="34" charset="0"/>
              </a:rPr>
              <a:t>Can</a:t>
            </a:r>
            <a:r>
              <a:rPr lang="en-US" sz="2400" b="1" spc="-70" dirty="0">
                <a:solidFill>
                  <a:srgbClr val="FF0000"/>
                </a:solidFill>
                <a:ea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a typeface="Calibri" panose="020F0502020204030204" pitchFamily="34" charset="0"/>
              </a:rPr>
              <a:t>Computers</a:t>
            </a:r>
            <a:r>
              <a:rPr lang="en-US" sz="2400" b="1" spc="-100" dirty="0">
                <a:solidFill>
                  <a:srgbClr val="FF0000"/>
                </a:solidFill>
                <a:ea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a typeface="Calibri" panose="020F0502020204030204" pitchFamily="34" charset="0"/>
              </a:rPr>
              <a:t>Understand</a:t>
            </a:r>
            <a:r>
              <a:rPr lang="en-US" sz="2400" b="1" spc="-100" dirty="0">
                <a:solidFill>
                  <a:srgbClr val="FF0000"/>
                </a:solidFill>
                <a:ea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a typeface="Calibri" panose="020F0502020204030204" pitchFamily="34" charset="0"/>
              </a:rPr>
              <a:t>speech?</a:t>
            </a:r>
            <a:endParaRPr lang="en-US" sz="2400" b="1" dirty="0">
              <a:ea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2400" b="1" dirty="0">
                <a:solidFill>
                  <a:srgbClr val="FF0000"/>
                </a:solidFill>
                <a:ea typeface="Calibri" panose="020F0502020204030204" pitchFamily="34" charset="0"/>
              </a:rPr>
              <a:t>Can</a:t>
            </a:r>
            <a:r>
              <a:rPr lang="en-US" sz="2400" b="1" spc="-40" dirty="0">
                <a:solidFill>
                  <a:srgbClr val="FF0000"/>
                </a:solidFill>
                <a:ea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a typeface="Calibri" panose="020F0502020204030204" pitchFamily="34" charset="0"/>
              </a:rPr>
              <a:t>Computers</a:t>
            </a:r>
            <a:r>
              <a:rPr lang="en-US" sz="2400" b="1" spc="-20" dirty="0">
                <a:solidFill>
                  <a:srgbClr val="FF0000"/>
                </a:solidFill>
                <a:ea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a typeface="Calibri" panose="020F0502020204030204" pitchFamily="34" charset="0"/>
              </a:rPr>
              <a:t>Learn</a:t>
            </a:r>
            <a:r>
              <a:rPr lang="en-US" sz="2400" b="1" spc="-35" dirty="0">
                <a:solidFill>
                  <a:srgbClr val="FF0000"/>
                </a:solidFill>
                <a:ea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a typeface="Calibri" panose="020F0502020204030204" pitchFamily="34" charset="0"/>
              </a:rPr>
              <a:t>and</a:t>
            </a:r>
            <a:r>
              <a:rPr lang="en-US" sz="2400" b="1" spc="-35" dirty="0">
                <a:solidFill>
                  <a:srgbClr val="FF0000"/>
                </a:solidFill>
                <a:ea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a typeface="Calibri" panose="020F0502020204030204" pitchFamily="34" charset="0"/>
              </a:rPr>
              <a:t>Adapt</a:t>
            </a:r>
            <a:r>
              <a:rPr lang="en-US" sz="2400" b="1" spc="-55" dirty="0">
                <a:solidFill>
                  <a:srgbClr val="FF0000"/>
                </a:solidFill>
                <a:ea typeface="Calibri" panose="020F050202020403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ea typeface="Calibri" panose="020F0502020204030204" pitchFamily="34" charset="0"/>
              </a:rPr>
              <a:t>?</a:t>
            </a:r>
            <a:endParaRPr lang="en-US" sz="2400" b="1" dirty="0" smtClean="0">
              <a:ea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2400" b="1" dirty="0" smtClean="0">
                <a:solidFill>
                  <a:srgbClr val="FF0000"/>
                </a:solidFill>
                <a:ea typeface="Calibri" panose="020F0502020204030204" pitchFamily="34" charset="0"/>
              </a:rPr>
              <a:t>Can</a:t>
            </a:r>
            <a:r>
              <a:rPr lang="en-US" sz="2400" b="1" spc="-100" dirty="0" smtClean="0">
                <a:solidFill>
                  <a:srgbClr val="FF0000"/>
                </a:solidFill>
                <a:ea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a typeface="Calibri" panose="020F0502020204030204" pitchFamily="34" charset="0"/>
              </a:rPr>
              <a:t>Computers</a:t>
            </a:r>
            <a:r>
              <a:rPr lang="en-US" sz="2400" b="1" spc="-75" dirty="0">
                <a:solidFill>
                  <a:srgbClr val="FF0000"/>
                </a:solidFill>
                <a:ea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a typeface="Calibri" panose="020F0502020204030204" pitchFamily="34" charset="0"/>
              </a:rPr>
              <a:t>“see</a:t>
            </a:r>
            <a:r>
              <a:rPr lang="en-US" sz="2400" b="1" dirty="0" smtClean="0">
                <a:solidFill>
                  <a:srgbClr val="FF0000"/>
                </a:solidFill>
                <a:ea typeface="Calibri" panose="020F0502020204030204" pitchFamily="34" charset="0"/>
              </a:rPr>
              <a:t>”?</a:t>
            </a:r>
            <a:endParaRPr lang="en-US" sz="2400" b="1" dirty="0" smtClean="0">
              <a:ea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2400" b="1" dirty="0" smtClean="0">
                <a:solidFill>
                  <a:srgbClr val="FF0000"/>
                </a:solidFill>
                <a:ea typeface="Calibri" panose="020F0502020204030204" pitchFamily="34" charset="0"/>
              </a:rPr>
              <a:t>Can</a:t>
            </a:r>
            <a:r>
              <a:rPr lang="en-US" sz="2400" b="1" spc="-35" dirty="0" smtClean="0">
                <a:solidFill>
                  <a:srgbClr val="FF0000"/>
                </a:solidFill>
                <a:ea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a typeface="Calibri" panose="020F0502020204030204" pitchFamily="34" charset="0"/>
              </a:rPr>
              <a:t>computers</a:t>
            </a:r>
            <a:r>
              <a:rPr lang="en-US" sz="2400" b="1" spc="-35" dirty="0">
                <a:solidFill>
                  <a:srgbClr val="FF0000"/>
                </a:solidFill>
                <a:ea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a typeface="Calibri" panose="020F0502020204030204" pitchFamily="34" charset="0"/>
              </a:rPr>
              <a:t>plan</a:t>
            </a:r>
            <a:r>
              <a:rPr lang="en-US" sz="2400" b="1" spc="-30" dirty="0">
                <a:solidFill>
                  <a:srgbClr val="FF0000"/>
                </a:solidFill>
                <a:ea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a typeface="Calibri" panose="020F0502020204030204" pitchFamily="34" charset="0"/>
              </a:rPr>
              <a:t>and</a:t>
            </a:r>
            <a:r>
              <a:rPr lang="en-US" sz="2400" b="1" spc="-35" dirty="0">
                <a:solidFill>
                  <a:srgbClr val="FF0000"/>
                </a:solidFill>
                <a:ea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a typeface="Calibri" panose="020F0502020204030204" pitchFamily="34" charset="0"/>
              </a:rPr>
              <a:t>make</a:t>
            </a:r>
            <a:r>
              <a:rPr lang="en-US" sz="2400" b="1" spc="-20" dirty="0">
                <a:solidFill>
                  <a:srgbClr val="FF0000"/>
                </a:solidFill>
                <a:ea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a typeface="Calibri" panose="020F0502020204030204" pitchFamily="34" charset="0"/>
              </a:rPr>
              <a:t>optimal</a:t>
            </a:r>
            <a:r>
              <a:rPr lang="en-US" sz="2400" b="1" spc="-20" dirty="0">
                <a:solidFill>
                  <a:srgbClr val="FF0000"/>
                </a:solidFill>
                <a:ea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a typeface="Calibri" panose="020F0502020204030204" pitchFamily="34" charset="0"/>
              </a:rPr>
              <a:t>decisions?</a:t>
            </a:r>
            <a:endParaRPr lang="en-US" sz="2400" b="1" dirty="0">
              <a:ea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1500"/>
              </a:spcBef>
              <a:buBlip>
                <a:blip r:embed="rId3"/>
              </a:buBlip>
              <a:defRPr/>
            </a:pPr>
            <a:endParaRPr lang="en-US" sz="1800" dirty="0" smtClean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50"/>
              </a:spcBef>
              <a:spcAft>
                <a:spcPts val="0"/>
              </a:spcAft>
            </a:pPr>
            <a:endParaRPr lang="en-US" altLang="en-US" sz="2800" dirty="0">
              <a:latin typeface="+mn-lt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511175" y="1458913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635000" y="1581150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 flipV="1">
            <a:off x="882651" y="1695768"/>
            <a:ext cx="8261350" cy="45719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45000"/>
              <a:buFontTx/>
              <a:buNone/>
            </a:pPr>
            <a:r>
              <a:rPr lang="en-GB" altLang="en-US" sz="2500" dirty="0">
                <a:solidFill>
                  <a:srgbClr val="FFFFFF"/>
                </a:solidFill>
                <a:latin typeface="Times New Roman" panose="02020603050405020304" pitchFamily="18" charset="0"/>
              </a:rPr>
              <a:t>Introduction to Artificial Intelligence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6459A37-D325-6F37-A1AE-61F906FA272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F552930-C2BD-47FD-91BA-10E5C39C9165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29087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-152400" y="568325"/>
            <a:ext cx="8991600" cy="768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marL="3810" marR="0" algn="ctr">
              <a:lnSpc>
                <a:spcPts val="484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Can</a:t>
            </a:r>
            <a:r>
              <a:rPr lang="en-US" sz="3000" spc="-12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Computers</a:t>
            </a:r>
            <a:r>
              <a:rPr lang="en-US" sz="3000" spc="-12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0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Talk?</a:t>
            </a:r>
            <a:endParaRPr lang="en-US" sz="3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403383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92113" indent="-292100"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75"/>
              </a:spcBef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marL="390525" indent="-293688" eaLnBrk="1" hangingPunct="1">
              <a:spcBef>
                <a:spcPts val="575"/>
              </a:spcBef>
              <a:buClr>
                <a:srgbClr val="000066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533400" y="1493837"/>
            <a:ext cx="794385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marL="342900" marR="0" lvl="0" indent="-342900">
              <a:spcBef>
                <a:spcPts val="700"/>
              </a:spcBef>
              <a:spcAft>
                <a:spcPts val="0"/>
              </a:spcAft>
              <a:buSzPts val="1800"/>
              <a:buFont typeface="Tahoma" panose="020B0604030504040204" pitchFamily="34" charset="0"/>
              <a:buChar char="•"/>
              <a:tabLst>
                <a:tab pos="662305" algn="l"/>
                <a:tab pos="66294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This</a:t>
            </a:r>
            <a:r>
              <a:rPr lang="en-US" sz="1800" spc="-2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is</a:t>
            </a:r>
            <a:r>
              <a:rPr lang="en-US" sz="1800" spc="-2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known as</a:t>
            </a:r>
            <a:r>
              <a:rPr lang="en-US" sz="1800" spc="-2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“speech</a:t>
            </a:r>
            <a:r>
              <a:rPr lang="en-US" sz="1800" spc="-2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synthesis”</a:t>
            </a:r>
            <a:endParaRPr lang="en-US" sz="1100" dirty="0">
              <a:effectLst/>
              <a:latin typeface="Calibri" panose="020F0502020204030204" pitchFamily="34" charset="0"/>
              <a:ea typeface="Tahoma" panose="020B0604030504040204" pitchFamily="34" charset="0"/>
            </a:endParaRPr>
          </a:p>
          <a:p>
            <a:pPr marL="742950" marR="0" lvl="1" indent="-285750">
              <a:spcBef>
                <a:spcPts val="485"/>
              </a:spcBef>
              <a:spcAft>
                <a:spcPts val="0"/>
              </a:spcAft>
              <a:buSzPts val="2800"/>
              <a:buFont typeface="Tahoma" panose="020B0604030504040204" pitchFamily="34" charset="0"/>
              <a:buChar char="–"/>
              <a:tabLst>
                <a:tab pos="1064260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translate</a:t>
            </a:r>
            <a:r>
              <a:rPr lang="en-US" sz="2800" spc="-7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text</a:t>
            </a:r>
            <a:r>
              <a:rPr lang="en-US" sz="2800" spc="-7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to</a:t>
            </a:r>
            <a:r>
              <a:rPr lang="en-US" sz="2800" spc="-7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phonetic</a:t>
            </a:r>
            <a:r>
              <a:rPr lang="en-US" sz="2800" spc="-5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form</a:t>
            </a:r>
            <a:endParaRPr lang="en-US" sz="1100" dirty="0">
              <a:effectLst/>
              <a:latin typeface="Calibri" panose="020F0502020204030204" pitchFamily="34" charset="0"/>
              <a:ea typeface="Tahoma" panose="020B0604030504040204" pitchFamily="34" charset="0"/>
            </a:endParaRPr>
          </a:p>
          <a:p>
            <a:pPr marL="1143000" marR="0" lvl="2" indent="-228600">
              <a:spcBef>
                <a:spcPts val="410"/>
              </a:spcBef>
              <a:spcAft>
                <a:spcPts val="0"/>
              </a:spcAft>
              <a:buSzPts val="2400"/>
              <a:buFont typeface="Tahoma" panose="020B0604030504040204" pitchFamily="34" charset="0"/>
              <a:buChar char="•"/>
              <a:tabLst>
                <a:tab pos="1463675" algn="l"/>
              </a:tabLst>
            </a:pPr>
            <a:r>
              <a:rPr lang="en-US" sz="24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e.g.,</a:t>
            </a:r>
            <a:r>
              <a:rPr lang="en-US" sz="2400" spc="-1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“fictitious”</a:t>
            </a:r>
            <a:r>
              <a:rPr lang="en-US" sz="2400" spc="49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-&gt;</a:t>
            </a:r>
            <a:r>
              <a:rPr lang="en-US" sz="2400" spc="-1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fik</a:t>
            </a:r>
            <a:r>
              <a:rPr lang="en-US" sz="24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-</a:t>
            </a:r>
            <a:r>
              <a:rPr lang="en-US" sz="2400" dirty="0" err="1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tish</a:t>
            </a:r>
            <a:r>
              <a:rPr lang="en-US" sz="24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-es</a:t>
            </a:r>
            <a:endParaRPr lang="en-US" sz="1100" dirty="0">
              <a:effectLst/>
              <a:latin typeface="Calibri" panose="020F0502020204030204" pitchFamily="34" charset="0"/>
              <a:ea typeface="Tahoma" panose="020B0604030504040204" pitchFamily="34" charset="0"/>
            </a:endParaRPr>
          </a:p>
          <a:p>
            <a:pPr marL="742950" marR="622935" lvl="1" indent="-285750">
              <a:lnSpc>
                <a:spcPct val="97000"/>
              </a:lnSpc>
              <a:spcBef>
                <a:spcPts val="535"/>
              </a:spcBef>
              <a:spcAft>
                <a:spcPts val="0"/>
              </a:spcAft>
              <a:buSzPts val="2800"/>
              <a:buFont typeface="Tahoma" panose="020B0604030504040204" pitchFamily="34" charset="0"/>
              <a:buChar char="–"/>
              <a:tabLst>
                <a:tab pos="1064260" algn="l"/>
              </a:tabLst>
            </a:pPr>
            <a:r>
              <a:rPr lang="en-US" sz="2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use</a:t>
            </a:r>
            <a:r>
              <a:rPr lang="en-US" sz="2800" spc="-4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pronunciation</a:t>
            </a:r>
            <a:r>
              <a:rPr lang="en-US" sz="2800" spc="1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rules</a:t>
            </a:r>
            <a:r>
              <a:rPr lang="en-US" sz="2800" spc="-2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to</a:t>
            </a:r>
            <a:r>
              <a:rPr lang="en-US" sz="2800" spc="-4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map</a:t>
            </a:r>
            <a:r>
              <a:rPr lang="en-US" sz="2800" spc="-3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phonemes</a:t>
            </a:r>
            <a:r>
              <a:rPr lang="en-US" sz="2800" spc="-1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to</a:t>
            </a:r>
            <a:r>
              <a:rPr lang="en-US" sz="2800" spc="-4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actual sound</a:t>
            </a:r>
            <a:endParaRPr lang="en-US" sz="1100" dirty="0">
              <a:effectLst/>
              <a:latin typeface="Calibri" panose="020F0502020204030204" pitchFamily="34" charset="0"/>
              <a:ea typeface="Tahoma" panose="020B0604030504040204" pitchFamily="34" charset="0"/>
            </a:endParaRP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e.g.,</a:t>
            </a:r>
            <a:r>
              <a:rPr lang="en-US" sz="24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“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tish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”</a:t>
            </a:r>
            <a:r>
              <a:rPr lang="en-US" sz="2400" spc="49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-&gt;</a:t>
            </a:r>
            <a:r>
              <a:rPr lang="en-US" sz="24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sequence</a:t>
            </a:r>
            <a:r>
              <a:rPr lang="en-US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24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basic</a:t>
            </a:r>
            <a:r>
              <a:rPr lang="en-US" sz="24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audio</a:t>
            </a:r>
            <a:r>
              <a:rPr lang="en-US" sz="24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sounds</a:t>
            </a:r>
          </a:p>
          <a:p>
            <a:r>
              <a:rPr lang="en-US" sz="1800" dirty="0"/>
              <a:t>Conclusion:</a:t>
            </a:r>
          </a:p>
          <a:p>
            <a:r>
              <a:rPr lang="en-US" sz="1800" dirty="0"/>
              <a:t> – NO, for complete sentences </a:t>
            </a:r>
          </a:p>
          <a:p>
            <a:r>
              <a:rPr lang="en-US" sz="1800" dirty="0"/>
              <a:t>– YES, for individual word</a:t>
            </a:r>
            <a:endParaRPr lang="en-US" altLang="en-US" sz="1800" dirty="0">
              <a:latin typeface="+mn-lt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511175" y="1143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635000" y="1143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>
            <a:off x="969963" y="1295400"/>
            <a:ext cx="7407275" cy="36512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45000"/>
              <a:buFontTx/>
              <a:buNone/>
            </a:pPr>
            <a:r>
              <a:rPr lang="en-GB" altLang="en-US" sz="2500" dirty="0">
                <a:solidFill>
                  <a:srgbClr val="FFFFFF"/>
                </a:solidFill>
                <a:latin typeface="Times New Roman" panose="02020603050405020304" pitchFamily="18" charset="0"/>
              </a:rPr>
              <a:t>Introduction to Artificial Intelligence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6824A6D-CB0F-40CF-F678-B67219D0A4E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F552930-C2BD-47FD-91BA-10E5C39C9165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03073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-152400" y="568325"/>
            <a:ext cx="8991600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marL="280035" marR="282575" algn="ctr">
              <a:lnSpc>
                <a:spcPts val="406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Can</a:t>
            </a:r>
            <a:r>
              <a:rPr lang="en-US" sz="3000" spc="-8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Computers</a:t>
            </a:r>
            <a:r>
              <a:rPr lang="en-US" sz="3000" spc="-11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Recognize</a:t>
            </a:r>
            <a:r>
              <a:rPr lang="en-US" sz="3000" spc="-9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Speech?</a:t>
            </a:r>
            <a:endParaRPr lang="en-US" sz="3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403383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92113" indent="-292100"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75"/>
              </a:spcBef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marL="390525" indent="-293688" eaLnBrk="1" hangingPunct="1">
              <a:spcBef>
                <a:spcPts val="575"/>
              </a:spcBef>
              <a:buClr>
                <a:srgbClr val="000066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533400" y="1466850"/>
            <a:ext cx="8610600" cy="539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marL="342900" marR="0" lvl="0" indent="-342900">
              <a:spcBef>
                <a:spcPts val="1180"/>
              </a:spcBef>
              <a:spcAft>
                <a:spcPts val="0"/>
              </a:spcAft>
              <a:buSzPts val="1800"/>
              <a:buFont typeface="Tahoma" panose="020B0604030504040204" pitchFamily="34" charset="0"/>
              <a:buChar char="•"/>
              <a:tabLst>
                <a:tab pos="891540" algn="l"/>
                <a:tab pos="892175" algn="l"/>
              </a:tabLst>
            </a:pP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Speech</a:t>
            </a:r>
            <a:r>
              <a:rPr lang="en-US" sz="2400" spc="-3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Recognition:</a:t>
            </a:r>
          </a:p>
          <a:p>
            <a:pPr marL="742950" marR="850265" lvl="1" indent="-285750">
              <a:spcBef>
                <a:spcPts val="535"/>
              </a:spcBef>
              <a:spcAft>
                <a:spcPts val="0"/>
              </a:spcAft>
              <a:buSzPts val="2800"/>
              <a:buFont typeface="Tahoma" panose="020B0604030504040204" pitchFamily="34" charset="0"/>
              <a:buChar char="–"/>
              <a:tabLst>
                <a:tab pos="1292860" algn="l"/>
              </a:tabLst>
            </a:pP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mapping</a:t>
            </a:r>
            <a:r>
              <a:rPr lang="en-US" sz="2400" spc="-3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sounds</a:t>
            </a:r>
            <a:r>
              <a:rPr lang="en-US" sz="2400" spc="-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from</a:t>
            </a:r>
            <a:r>
              <a:rPr lang="en-US" sz="2400" spc="-4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z="2400" spc="-4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microphone</a:t>
            </a:r>
            <a:r>
              <a:rPr lang="en-US" sz="2400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into</a:t>
            </a:r>
            <a:r>
              <a:rPr lang="en-US" sz="2400" spc="-3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z="2400" spc="-5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list</a:t>
            </a:r>
            <a:r>
              <a:rPr lang="en-US" sz="2400" spc="-4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of</a:t>
            </a:r>
            <a:r>
              <a:rPr lang="en-US" sz="2400" spc="-62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words</a:t>
            </a:r>
          </a:p>
          <a:p>
            <a:pPr marL="742950" marR="0" lvl="1" indent="-285750">
              <a:spcBef>
                <a:spcPts val="505"/>
              </a:spcBef>
              <a:spcAft>
                <a:spcPts val="0"/>
              </a:spcAft>
              <a:buSzPts val="2800"/>
              <a:buFont typeface="Tahoma" panose="020B0604030504040204" pitchFamily="34" charset="0"/>
              <a:buChar char="–"/>
              <a:tabLst>
                <a:tab pos="1292860" algn="l"/>
              </a:tabLst>
            </a:pP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classic</a:t>
            </a:r>
            <a:r>
              <a:rPr lang="en-US" sz="2400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problem</a:t>
            </a:r>
            <a:r>
              <a:rPr lang="en-US" sz="2400" spc="-1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</a:t>
            </a:r>
            <a:r>
              <a:rPr lang="en-US" sz="2400" spc="-3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AI,</a:t>
            </a:r>
            <a:r>
              <a:rPr lang="en-US" sz="2400" spc="-3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very</a:t>
            </a:r>
            <a:r>
              <a:rPr lang="en-US" sz="2400" spc="-4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difficult</a:t>
            </a:r>
          </a:p>
          <a:p>
            <a:pPr marL="1143000" marR="0" lvl="2" indent="-228600">
              <a:spcBef>
                <a:spcPts val="415"/>
              </a:spcBef>
              <a:spcAft>
                <a:spcPts val="0"/>
              </a:spcAft>
              <a:buSzPts val="2400"/>
              <a:buFont typeface="Tahoma" panose="020B0604030504040204" pitchFamily="34" charset="0"/>
              <a:buChar char="•"/>
              <a:tabLst>
                <a:tab pos="1692275" algn="l"/>
              </a:tabLst>
            </a:pP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“Lets</a:t>
            </a:r>
            <a:r>
              <a:rPr lang="en-US" spc="-4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talk</a:t>
            </a:r>
            <a:r>
              <a:rPr lang="en-US" spc="-4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about</a:t>
            </a:r>
            <a:r>
              <a:rPr lang="en-US" spc="-2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how</a:t>
            </a:r>
            <a:r>
              <a:rPr lang="en-US" spc="-1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</a:t>
            </a:r>
            <a:r>
              <a:rPr lang="en-US" spc="-4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wreck</a:t>
            </a:r>
            <a:r>
              <a:rPr lang="en-US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pc="-2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nice</a:t>
            </a:r>
            <a:r>
              <a:rPr lang="en-US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beach”</a:t>
            </a:r>
          </a:p>
          <a:p>
            <a:pPr marL="1143000" marR="0" lvl="2" indent="-228600">
              <a:spcBef>
                <a:spcPts val="420"/>
              </a:spcBef>
              <a:spcAft>
                <a:spcPts val="0"/>
              </a:spcAft>
              <a:buSzPts val="2400"/>
              <a:buFont typeface="Tahoma" panose="020B0604030504040204" pitchFamily="34" charset="0"/>
              <a:buChar char="•"/>
              <a:tabLst>
                <a:tab pos="1692275" algn="l"/>
                <a:tab pos="7033260" algn="l"/>
              </a:tabLst>
            </a:pP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(I</a:t>
            </a:r>
            <a:r>
              <a:rPr lang="en-US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really</a:t>
            </a:r>
            <a:r>
              <a:rPr lang="en-US" spc="-1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said</a:t>
            </a:r>
            <a:r>
              <a:rPr lang="en-US" spc="-1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“</a:t>
            </a:r>
            <a:r>
              <a:rPr lang="en-US" u="sng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	</a:t>
            </a: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”</a:t>
            </a: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342900" marR="0" lvl="0" indent="-342900">
              <a:spcBef>
                <a:spcPts val="295"/>
              </a:spcBef>
              <a:spcAft>
                <a:spcPts val="0"/>
              </a:spcAft>
              <a:buSzPts val="1800"/>
              <a:buFont typeface="Tahoma" panose="020B0604030504040204" pitchFamily="34" charset="0"/>
              <a:buChar char="•"/>
              <a:tabLst>
                <a:tab pos="942975" algn="l"/>
                <a:tab pos="944245" algn="l"/>
              </a:tabLst>
            </a:pP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Recognizing</a:t>
            </a:r>
            <a:r>
              <a:rPr lang="en-US" sz="2400" spc="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single</a:t>
            </a:r>
            <a:r>
              <a:rPr lang="en-US" sz="2400" spc="-3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words</a:t>
            </a:r>
            <a:r>
              <a:rPr lang="en-US" sz="2400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from</a:t>
            </a:r>
            <a:r>
              <a:rPr lang="en-US" sz="2400" spc="-3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z="2400" spc="-1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small</a:t>
            </a:r>
            <a:r>
              <a:rPr lang="en-US" sz="2400" spc="-4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vocabulary</a:t>
            </a:r>
          </a:p>
          <a:p>
            <a:pPr marL="342900" marR="0" lvl="0" indent="-342900">
              <a:spcBef>
                <a:spcPts val="415"/>
              </a:spcBef>
              <a:spcAft>
                <a:spcPts val="0"/>
              </a:spcAft>
              <a:buSzPts val="2400"/>
              <a:buFont typeface="Tahoma" panose="020B0604030504040204" pitchFamily="34" charset="0"/>
              <a:buChar char="•"/>
              <a:tabLst>
                <a:tab pos="1692275" algn="l"/>
              </a:tabLst>
            </a:pP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systems</a:t>
            </a:r>
            <a:r>
              <a:rPr lang="en-US" sz="2400" spc="-4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can</a:t>
            </a:r>
            <a:r>
              <a:rPr lang="en-US" sz="2400" spc="-4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do</a:t>
            </a:r>
            <a:r>
              <a:rPr lang="en-US" sz="2400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this</a:t>
            </a:r>
            <a:r>
              <a:rPr lang="en-US" sz="2400" spc="-4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with</a:t>
            </a:r>
            <a:r>
              <a:rPr lang="en-US" sz="2400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high</a:t>
            </a:r>
            <a:r>
              <a:rPr lang="en-US" sz="2400" spc="-5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accuracy</a:t>
            </a:r>
            <a:r>
              <a:rPr lang="en-US" sz="2400" spc="-6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(order</a:t>
            </a:r>
            <a:r>
              <a:rPr lang="en-US" sz="2400" spc="-2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of</a:t>
            </a:r>
            <a:r>
              <a:rPr lang="en-US" sz="2400" spc="-3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99%)</a:t>
            </a:r>
          </a:p>
          <a:p>
            <a:pPr marL="342900" marR="0" lvl="0" indent="-342900">
              <a:spcBef>
                <a:spcPts val="410"/>
              </a:spcBef>
              <a:spcAft>
                <a:spcPts val="0"/>
              </a:spcAft>
              <a:buSzPts val="2400"/>
              <a:buFont typeface="Tahoma" panose="020B0604030504040204" pitchFamily="34" charset="0"/>
              <a:buChar char="•"/>
              <a:tabLst>
                <a:tab pos="1692275" algn="l"/>
              </a:tabLst>
            </a:pP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e.g.,</a:t>
            </a:r>
            <a:r>
              <a:rPr lang="en-US" sz="2400" spc="-2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directory</a:t>
            </a:r>
            <a:r>
              <a:rPr lang="en-US" sz="2400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inquiries</a:t>
            </a:r>
          </a:p>
          <a:p>
            <a:pPr marL="742950" marR="0" lvl="1" indent="-285750">
              <a:spcBef>
                <a:spcPts val="345"/>
              </a:spcBef>
              <a:spcAft>
                <a:spcPts val="0"/>
              </a:spcAft>
              <a:buSzPts val="2000"/>
              <a:buFont typeface="Tahoma" panose="020B0604030504040204" pitchFamily="34" charset="0"/>
              <a:buChar char="–"/>
              <a:tabLst>
                <a:tab pos="2149475" algn="l"/>
              </a:tabLst>
            </a:pP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limited</a:t>
            </a:r>
            <a:r>
              <a:rPr lang="en-US" sz="2400" spc="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vocabulary</a:t>
            </a:r>
            <a:r>
              <a:rPr lang="en-US" sz="2400" spc="-3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(area</a:t>
            </a:r>
            <a:r>
              <a:rPr lang="en-US" sz="2400" spc="-2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codes,</a:t>
            </a:r>
            <a:r>
              <a:rPr lang="en-US" sz="2400" spc="-2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city</a:t>
            </a:r>
            <a:r>
              <a:rPr lang="en-US" sz="2400" spc="-2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names)</a:t>
            </a:r>
          </a:p>
          <a:p>
            <a:pPr marL="742950" marR="953135" lvl="1" indent="-285750">
              <a:spcBef>
                <a:spcPts val="380"/>
              </a:spcBef>
              <a:spcAft>
                <a:spcPts val="0"/>
              </a:spcAft>
              <a:buSzPts val="2000"/>
              <a:buFont typeface="Tahoma" panose="020B0604030504040204" pitchFamily="34" charset="0"/>
              <a:buChar char="–"/>
              <a:tabLst>
                <a:tab pos="2149475" algn="l"/>
              </a:tabLst>
            </a:pP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computer</a:t>
            </a:r>
            <a:r>
              <a:rPr lang="en-US" sz="2400" spc="-5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tries</a:t>
            </a:r>
            <a:r>
              <a:rPr lang="en-US" sz="2400" spc="-1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</a:t>
            </a:r>
            <a:r>
              <a:rPr lang="en-US" sz="2400" spc="-4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recognize</a:t>
            </a:r>
            <a:r>
              <a:rPr lang="en-US" sz="2400" spc="-5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you</a:t>
            </a:r>
            <a:r>
              <a:rPr lang="en-US" sz="2400" spc="-5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first,</a:t>
            </a:r>
            <a:r>
              <a:rPr lang="en-US" sz="2400" spc="-2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if</a:t>
            </a:r>
            <a:r>
              <a:rPr lang="en-US" sz="2400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unsuccessful</a:t>
            </a:r>
            <a:r>
              <a:rPr lang="en-US" sz="2400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hands </a:t>
            </a:r>
            <a:r>
              <a:rPr lang="en-US" sz="2400" spc="-43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you</a:t>
            </a:r>
            <a:r>
              <a:rPr lang="en-US" sz="2400" spc="-2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over</a:t>
            </a:r>
            <a:r>
              <a:rPr lang="en-US" sz="2400" spc="-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</a:t>
            </a:r>
            <a:r>
              <a:rPr lang="en-US" sz="2400" spc="-1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z="2400" spc="-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human</a:t>
            </a:r>
            <a:r>
              <a:rPr lang="en-US" sz="2400" spc="-1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operator</a:t>
            </a:r>
          </a:p>
          <a:p>
            <a:pPr marL="742950" marR="0" lvl="1" indent="-285750">
              <a:spcBef>
                <a:spcPts val="360"/>
              </a:spcBef>
              <a:spcAft>
                <a:spcPts val="0"/>
              </a:spcAft>
              <a:buSzPts val="2000"/>
              <a:buFont typeface="Tahoma" panose="020B0604030504040204" pitchFamily="34" charset="0"/>
              <a:buChar char="–"/>
              <a:tabLst>
                <a:tab pos="2149475" algn="l"/>
              </a:tabLst>
            </a:pP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saves</a:t>
            </a:r>
            <a:r>
              <a:rPr lang="en-US" sz="2400" spc="-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millions of</a:t>
            </a:r>
            <a:r>
              <a:rPr lang="en-US" sz="2400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dollars</a:t>
            </a:r>
            <a:r>
              <a:rPr lang="en-US" sz="2400" spc="-1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z="2400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year</a:t>
            </a:r>
            <a:r>
              <a:rPr lang="en-US" sz="2400" spc="-2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for</a:t>
            </a:r>
            <a:r>
              <a:rPr lang="en-US" sz="2400" spc="-4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</a:t>
            </a:r>
            <a:r>
              <a:rPr lang="en-US" sz="2400" spc="-2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phone</a:t>
            </a:r>
            <a:r>
              <a:rPr lang="en-US" sz="2400" spc="-4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companies</a:t>
            </a: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0" y="12192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152400" y="1276350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>
            <a:off x="400051" y="1447799"/>
            <a:ext cx="8743950" cy="45719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45000"/>
              <a:buFontTx/>
              <a:buNone/>
            </a:pPr>
            <a:r>
              <a:rPr lang="en-GB" altLang="en-US" sz="2500" dirty="0">
                <a:solidFill>
                  <a:srgbClr val="FFFFFF"/>
                </a:solidFill>
                <a:latin typeface="Times New Roman" panose="02020603050405020304" pitchFamily="18" charset="0"/>
              </a:rPr>
              <a:t>Introduction to Artificial Intelligence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CC6799C-B872-582C-7763-5775F5EDB26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F552930-C2BD-47FD-91BA-10E5C39C9165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55047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969963" y="568325"/>
            <a:ext cx="7640637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marL="852488" marR="2754630">
              <a:lnSpc>
                <a:spcPts val="4925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722313" algn="l"/>
                <a:tab pos="5943600" algn="l"/>
                <a:tab pos="6227763" algn="l"/>
                <a:tab pos="64627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2800" dirty="0">
                <a:effectLst/>
                <a:ea typeface="Calibri" panose="020F0502020204030204" pitchFamily="34" charset="0"/>
              </a:rPr>
              <a:t>Recognizing</a:t>
            </a:r>
            <a:r>
              <a:rPr lang="en-US" sz="2800" spc="-55" dirty="0">
                <a:effectLst/>
                <a:ea typeface="Calibri" panose="020F0502020204030204" pitchFamily="34" charset="0"/>
              </a:rPr>
              <a:t> </a:t>
            </a:r>
            <a:r>
              <a:rPr lang="en-US" sz="2800" dirty="0" smtClean="0">
                <a:effectLst/>
                <a:ea typeface="Calibri" panose="020F0502020204030204" pitchFamily="34" charset="0"/>
              </a:rPr>
              <a:t>human</a:t>
            </a:r>
            <a:r>
              <a:rPr lang="en-US" sz="2800" spc="-45" dirty="0">
                <a:ea typeface="Calibri" panose="020F0502020204030204" pitchFamily="34" charset="0"/>
              </a:rPr>
              <a:t> </a:t>
            </a:r>
            <a:r>
              <a:rPr lang="en-US" sz="2800" dirty="0" smtClean="0">
                <a:effectLst/>
                <a:ea typeface="Calibri" panose="020F0502020204030204" pitchFamily="34" charset="0"/>
              </a:rPr>
              <a:t>speech </a:t>
            </a:r>
            <a:endParaRPr lang="en-US" sz="2800" b="1" dirty="0">
              <a:effectLst/>
              <a:ea typeface="Calibri" panose="020F0502020204030204" pitchFamily="34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331912"/>
            <a:ext cx="4033838" cy="4794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92113" indent="-292100"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75"/>
              </a:spcBef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marL="390525" indent="-293688" eaLnBrk="1" hangingPunct="1">
              <a:spcBef>
                <a:spcPts val="575"/>
              </a:spcBef>
              <a:buClr>
                <a:srgbClr val="000066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533400" y="1435100"/>
            <a:ext cx="8305800" cy="54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marL="342900" marR="0" lvl="0" indent="-342900">
              <a:spcBef>
                <a:spcPts val="340"/>
              </a:spcBef>
              <a:spcAft>
                <a:spcPts val="0"/>
              </a:spcAft>
              <a:buSzPts val="1800"/>
              <a:buFont typeface="Tahoma" panose="020B0604030504040204" pitchFamily="34" charset="0"/>
              <a:buChar char="•"/>
              <a:tabLst>
                <a:tab pos="662305" algn="l"/>
                <a:tab pos="662940" algn="l"/>
              </a:tabLst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Recognizing</a:t>
            </a:r>
            <a:r>
              <a:rPr lang="en-US" sz="2000" spc="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normal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speech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is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much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more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difficult</a:t>
            </a:r>
          </a:p>
          <a:p>
            <a:pPr marL="742950" marR="1170305" lvl="1" indent="-285750">
              <a:lnSpc>
                <a:spcPct val="97000"/>
              </a:lnSpc>
              <a:spcBef>
                <a:spcPts val="535"/>
              </a:spcBef>
              <a:spcAft>
                <a:spcPts val="0"/>
              </a:spcAft>
              <a:buSzPts val="2800"/>
              <a:buFont typeface="Tahoma" panose="020B0604030504040204" pitchFamily="34" charset="0"/>
              <a:buChar char="–"/>
              <a:tabLst>
                <a:tab pos="1064260" algn="l"/>
              </a:tabLst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speech</a:t>
            </a:r>
            <a:r>
              <a:rPr lang="en-US" sz="2000" spc="-4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is</a:t>
            </a:r>
            <a:r>
              <a:rPr lang="en-US" sz="2000" spc="-5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continuous: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where</a:t>
            </a:r>
            <a:r>
              <a:rPr lang="en-US" sz="2000" spc="-5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are</a:t>
            </a:r>
            <a:r>
              <a:rPr lang="en-US" sz="2000" spc="-5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</a:t>
            </a:r>
            <a:r>
              <a:rPr lang="en-US" sz="2000" spc="-5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boundaries</a:t>
            </a:r>
            <a:r>
              <a:rPr lang="en-US" sz="2000" spc="-62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spc="-620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between</a:t>
            </a:r>
            <a:r>
              <a:rPr lang="en-US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words?</a:t>
            </a:r>
          </a:p>
          <a:p>
            <a:pPr marL="1143000" marR="0" lvl="2" indent="-228600">
              <a:spcBef>
                <a:spcPts val="440"/>
              </a:spcBef>
              <a:spcAft>
                <a:spcPts val="0"/>
              </a:spcAft>
              <a:buSzPts val="2400"/>
              <a:buFont typeface="Tahoma" panose="020B0604030504040204" pitchFamily="34" charset="0"/>
              <a:buChar char="•"/>
              <a:tabLst>
                <a:tab pos="1463675" algn="l"/>
              </a:tabLst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e.g.,</a:t>
            </a:r>
            <a:r>
              <a:rPr lang="en-US" sz="2000" spc="-6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“John’s</a:t>
            </a:r>
            <a:r>
              <a:rPr lang="en-US" sz="2000" spc="-6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car</a:t>
            </a:r>
            <a:r>
              <a:rPr lang="en-US" sz="2000" spc="-5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has</a:t>
            </a:r>
            <a:r>
              <a:rPr lang="en-US" sz="2000" spc="-5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z="2000" spc="-5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flat</a:t>
            </a:r>
            <a:r>
              <a:rPr lang="en-US" sz="2000" spc="-4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tire”</a:t>
            </a:r>
          </a:p>
          <a:p>
            <a:pPr marL="742950" marR="0" lvl="1" indent="-285750">
              <a:spcBef>
                <a:spcPts val="480"/>
              </a:spcBef>
              <a:spcAft>
                <a:spcPts val="0"/>
              </a:spcAft>
              <a:buSzPts val="2800"/>
              <a:buFont typeface="Tahoma" panose="020B0604030504040204" pitchFamily="34" charset="0"/>
              <a:buChar char="–"/>
              <a:tabLst>
                <a:tab pos="1064260" algn="l"/>
              </a:tabLst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large</a:t>
            </a:r>
            <a:r>
              <a:rPr lang="en-US" sz="2000" spc="-7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vocabularies</a:t>
            </a:r>
          </a:p>
          <a:p>
            <a:pPr marL="1143000" marR="0" lvl="2" indent="-228600">
              <a:spcBef>
                <a:spcPts val="410"/>
              </a:spcBef>
              <a:spcAft>
                <a:spcPts val="0"/>
              </a:spcAft>
              <a:buSzPts val="2400"/>
              <a:buFont typeface="Tahoma" panose="020B0604030504040204" pitchFamily="34" charset="0"/>
              <a:buChar char="•"/>
              <a:tabLst>
                <a:tab pos="1463675" algn="l"/>
              </a:tabLst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can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be</a:t>
            </a:r>
            <a:r>
              <a:rPr lang="en-US" sz="2000" spc="-3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many</a:t>
            </a:r>
            <a:r>
              <a:rPr lang="en-US" sz="2000" spc="-4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thousands</a:t>
            </a:r>
            <a:r>
              <a:rPr lang="en-US" sz="2000" spc="-4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of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possible</a:t>
            </a:r>
            <a:r>
              <a:rPr lang="en-US" sz="2000" spc="-3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words</a:t>
            </a:r>
          </a:p>
          <a:p>
            <a:pPr marL="1143000" marR="0" lvl="2" indent="-228600">
              <a:spcBef>
                <a:spcPts val="410"/>
              </a:spcBef>
              <a:spcAft>
                <a:spcPts val="0"/>
              </a:spcAft>
              <a:buSzPts val="2400"/>
              <a:buFont typeface="Tahoma" panose="020B0604030504040204" pitchFamily="34" charset="0"/>
              <a:buChar char="•"/>
              <a:tabLst>
                <a:tab pos="1463675" algn="l"/>
              </a:tabLst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we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can</a:t>
            </a:r>
            <a:r>
              <a:rPr lang="en-US" sz="2000" spc="-4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context</a:t>
            </a:r>
            <a:r>
              <a:rPr lang="en-US" sz="2000" b="1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</a:t>
            </a:r>
            <a:r>
              <a:rPr lang="en-US" sz="2000" spc="-4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help</a:t>
            </a:r>
            <a:r>
              <a:rPr lang="en-US" sz="2000" spc="-3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figure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out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what</a:t>
            </a:r>
            <a:r>
              <a:rPr lang="en-US" sz="2000" spc="-4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someone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said</a:t>
            </a:r>
          </a:p>
          <a:p>
            <a:pPr marL="1600200" marR="0" lvl="3" indent="-228600">
              <a:spcBef>
                <a:spcPts val="345"/>
              </a:spcBef>
              <a:spcAft>
                <a:spcPts val="0"/>
              </a:spcAft>
              <a:buSzPts val="2000"/>
              <a:buFont typeface="Tahoma" panose="020B0604030504040204" pitchFamily="34" charset="0"/>
              <a:buChar char="–"/>
              <a:tabLst>
                <a:tab pos="1920875" algn="l"/>
              </a:tabLst>
            </a:pP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e.g.,</a:t>
            </a:r>
            <a:r>
              <a:rPr lang="en-US" spc="-4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hypothesize</a:t>
            </a:r>
            <a:r>
              <a:rPr lang="en-US" spc="-4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en-US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test</a:t>
            </a:r>
          </a:p>
          <a:p>
            <a:pPr marL="1600200" marR="0" lvl="3" indent="-228600">
              <a:lnSpc>
                <a:spcPts val="2515"/>
              </a:lnSpc>
              <a:spcBef>
                <a:spcPts val="340"/>
              </a:spcBef>
              <a:spcAft>
                <a:spcPts val="0"/>
              </a:spcAft>
              <a:buSzPts val="2000"/>
              <a:buFont typeface="Tahoma" panose="020B0604030504040204" pitchFamily="34" charset="0"/>
              <a:buChar char="–"/>
              <a:tabLst>
                <a:tab pos="1920875" algn="l"/>
              </a:tabLst>
            </a:pP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try</a:t>
            </a:r>
            <a:r>
              <a:rPr lang="en-US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telling</a:t>
            </a:r>
            <a:r>
              <a:rPr lang="en-US" spc="-2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waiter</a:t>
            </a:r>
            <a:r>
              <a:rPr lang="en-US" spc="-1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</a:t>
            </a:r>
            <a:r>
              <a:rPr lang="en-US" spc="-2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restaurant:</a:t>
            </a:r>
          </a:p>
          <a:p>
            <a:pPr marL="2205355" marR="0">
              <a:lnSpc>
                <a:spcPts val="242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“I</a:t>
            </a:r>
            <a:r>
              <a:rPr lang="en-US" sz="2000" spc="-4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would</a:t>
            </a:r>
            <a:r>
              <a:rPr lang="en-US" sz="2000" spc="-4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like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some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dream</a:t>
            </a:r>
            <a:r>
              <a:rPr lang="en-US" sz="2000" spc="-3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sugar</a:t>
            </a:r>
            <a:r>
              <a:rPr lang="en-US" sz="2000" spc="-4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my</a:t>
            </a:r>
            <a:r>
              <a:rPr lang="en-US" sz="2000" spc="-4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coffee”</a:t>
            </a:r>
          </a:p>
          <a:p>
            <a:pPr marL="742950" marR="0" lvl="1" indent="-285750">
              <a:spcBef>
                <a:spcPts val="480"/>
              </a:spcBef>
              <a:spcAft>
                <a:spcPts val="0"/>
              </a:spcAft>
              <a:buSzPts val="2800"/>
              <a:buFont typeface="Tahoma" panose="020B0604030504040204" pitchFamily="34" charset="0"/>
              <a:buChar char="–"/>
              <a:tabLst>
                <a:tab pos="1064260" algn="l"/>
              </a:tabLst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background</a:t>
            </a:r>
            <a:r>
              <a:rPr lang="en-US" sz="2000" spc="-4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noise,</a:t>
            </a:r>
            <a:r>
              <a:rPr lang="en-US" sz="2000" spc="-5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other</a:t>
            </a:r>
            <a:r>
              <a:rPr lang="en-US" sz="2000" spc="-6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speakers,</a:t>
            </a:r>
            <a:r>
              <a:rPr lang="en-US" sz="2000" spc="-6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accents,</a:t>
            </a:r>
            <a:r>
              <a:rPr lang="en-US" sz="2000" spc="-6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colds,</a:t>
            </a:r>
            <a:r>
              <a:rPr lang="en-US" sz="2000" spc="-4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etc</a:t>
            </a:r>
            <a:endParaRPr lang="en-US" sz="20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marR="782320" lvl="1" indent="-285750">
              <a:lnSpc>
                <a:spcPct val="97000"/>
              </a:lnSpc>
              <a:spcBef>
                <a:spcPts val="535"/>
              </a:spcBef>
              <a:spcAft>
                <a:spcPts val="0"/>
              </a:spcAft>
              <a:buSzPts val="2800"/>
              <a:buFont typeface="Tahoma" panose="020B0604030504040204" pitchFamily="34" charset="0"/>
              <a:buChar char="–"/>
              <a:tabLst>
                <a:tab pos="1064260" algn="l"/>
              </a:tabLst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on</a:t>
            </a:r>
            <a:r>
              <a:rPr lang="en-US" sz="2000" spc="-4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normal</a:t>
            </a:r>
            <a:r>
              <a:rPr lang="en-US" sz="2000" spc="-5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speech,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modern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systems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are</a:t>
            </a:r>
            <a:r>
              <a:rPr lang="en-US" sz="2000" spc="-5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only</a:t>
            </a:r>
            <a:r>
              <a:rPr lang="en-US" sz="2000" spc="-4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about 60-70%</a:t>
            </a:r>
            <a:r>
              <a:rPr lang="en-US" sz="2000" spc="4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accurate</a:t>
            </a: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511175" y="10668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635000" y="1123950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>
            <a:off x="969963" y="1295400"/>
            <a:ext cx="7407275" cy="36512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45000"/>
              <a:buFontTx/>
              <a:buNone/>
            </a:pPr>
            <a:r>
              <a:rPr lang="en-GB" altLang="en-US" sz="2500" dirty="0">
                <a:solidFill>
                  <a:srgbClr val="FFFFFF"/>
                </a:solidFill>
                <a:latin typeface="Times New Roman" panose="02020603050405020304" pitchFamily="18" charset="0"/>
              </a:rPr>
              <a:t>Introduction to Artificial Intelligence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7E43945-5821-79B3-A942-EAEF610F8C4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F552930-C2BD-47FD-91BA-10E5C39C9165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80710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-152400" y="304800"/>
            <a:ext cx="8991600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marL="0" marR="0" algn="ctr">
              <a:lnSpc>
                <a:spcPts val="406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Can</a:t>
            </a:r>
            <a:r>
              <a:rPr lang="en-US" sz="2500" spc="-7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5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Computers</a:t>
            </a:r>
            <a:r>
              <a:rPr lang="en-US" sz="2500" spc="-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5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Understand</a:t>
            </a:r>
            <a:r>
              <a:rPr lang="en-US" sz="2500" spc="-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5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speech?</a:t>
            </a:r>
            <a:endParaRPr lang="en-US" sz="25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403383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92113" indent="-292100"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75"/>
              </a:spcBef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marL="390525" indent="-293688" eaLnBrk="1" hangingPunct="1">
              <a:spcBef>
                <a:spcPts val="575"/>
              </a:spcBef>
              <a:buClr>
                <a:srgbClr val="000066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04800" y="1314450"/>
            <a:ext cx="838200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marL="342900" marR="0" lvl="0" indent="-342900">
              <a:spcBef>
                <a:spcPts val="1480"/>
              </a:spcBef>
              <a:spcAft>
                <a:spcPts val="0"/>
              </a:spcAft>
              <a:buSzPts val="1800"/>
              <a:buFont typeface="Tahoma" panose="020B0604030504040204" pitchFamily="34" charset="0"/>
              <a:buChar char="•"/>
              <a:tabLst>
                <a:tab pos="891540" algn="l"/>
                <a:tab pos="892175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Understanding</a:t>
            </a:r>
            <a:r>
              <a:rPr lang="en-US" sz="1800" spc="-4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is</a:t>
            </a:r>
            <a:r>
              <a:rPr lang="en-US" sz="1800" spc="-4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different</a:t>
            </a:r>
            <a:r>
              <a:rPr lang="en-US" sz="1800" spc="-5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</a:t>
            </a:r>
            <a:r>
              <a:rPr lang="en-US" sz="1800" spc="-6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recognition:</a:t>
            </a:r>
            <a:endParaRPr lang="en-US" sz="11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42950" marR="0" lvl="1" indent="-285750">
              <a:spcBef>
                <a:spcPts val="480"/>
              </a:spcBef>
              <a:spcAft>
                <a:spcPts val="0"/>
              </a:spcAft>
              <a:buSzPts val="2800"/>
              <a:buFont typeface="Tahoma" panose="020B0604030504040204" pitchFamily="34" charset="0"/>
              <a:buChar char="–"/>
              <a:tabLst>
                <a:tab pos="1292860" algn="l"/>
              </a:tabLst>
            </a:pP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“Time</a:t>
            </a:r>
            <a:r>
              <a:rPr lang="en-US" sz="2800" spc="-1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flies</a:t>
            </a:r>
            <a:r>
              <a:rPr lang="en-US" sz="2800" spc="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like</a:t>
            </a:r>
            <a:r>
              <a:rPr lang="en-US" sz="2800" spc="-1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</a:t>
            </a:r>
            <a:r>
              <a:rPr lang="en-US" sz="2800" spc="-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arrow”</a:t>
            </a:r>
            <a:endParaRPr lang="en-US" sz="11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143000" marR="0" lvl="2" indent="-228600">
              <a:spcBef>
                <a:spcPts val="415"/>
              </a:spcBef>
              <a:spcAft>
                <a:spcPts val="0"/>
              </a:spcAft>
              <a:buSzPts val="2400"/>
              <a:buFont typeface="Tahoma" panose="020B0604030504040204" pitchFamily="34" charset="0"/>
              <a:buChar char="•"/>
              <a:tabLst>
                <a:tab pos="1692275" algn="l"/>
              </a:tabLst>
            </a:pP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assume</a:t>
            </a:r>
            <a:r>
              <a:rPr lang="en-US" sz="2400" spc="-5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</a:t>
            </a:r>
            <a:r>
              <a:rPr lang="en-US" sz="2400" spc="-3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computer</a:t>
            </a:r>
            <a:r>
              <a:rPr lang="en-US" sz="2400" spc="-4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can</a:t>
            </a:r>
            <a:r>
              <a:rPr lang="en-US" sz="2400" spc="-5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recognize</a:t>
            </a:r>
            <a:r>
              <a:rPr lang="en-US" sz="2400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all</a:t>
            </a:r>
            <a:r>
              <a:rPr lang="en-US" sz="2400" spc="-5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</a:t>
            </a:r>
            <a:r>
              <a:rPr lang="en-US" sz="2400" spc="-3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words</a:t>
            </a:r>
            <a:endParaRPr lang="en-US" sz="11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143000" marR="0" lvl="2" indent="-228600">
              <a:spcBef>
                <a:spcPts val="410"/>
              </a:spcBef>
              <a:spcAft>
                <a:spcPts val="0"/>
              </a:spcAft>
              <a:buSzPts val="2400"/>
              <a:buFont typeface="Tahoma" panose="020B0604030504040204" pitchFamily="34" charset="0"/>
              <a:buChar char="•"/>
              <a:tabLst>
                <a:tab pos="1692275" algn="l"/>
              </a:tabLst>
            </a:pP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how</a:t>
            </a:r>
            <a:r>
              <a:rPr lang="en-US" sz="2400" spc="-7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many</a:t>
            </a:r>
            <a:r>
              <a:rPr lang="en-US" sz="2400" spc="-8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different</a:t>
            </a:r>
            <a:r>
              <a:rPr lang="en-US" sz="2400" spc="-6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interpretations</a:t>
            </a:r>
            <a:r>
              <a:rPr lang="en-US" sz="2400" spc="-9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are</a:t>
            </a:r>
            <a:r>
              <a:rPr lang="en-US" sz="2400" spc="-6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there?</a:t>
            </a:r>
            <a:endParaRPr lang="en-US" sz="11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600200" marR="0" lvl="3" indent="-228600">
              <a:spcBef>
                <a:spcPts val="345"/>
              </a:spcBef>
              <a:spcAft>
                <a:spcPts val="0"/>
              </a:spcAft>
              <a:buSzPts val="2000"/>
              <a:buFont typeface="Tahoma" panose="020B0604030504040204" pitchFamily="34" charset="0"/>
              <a:buChar char="–"/>
              <a:tabLst>
                <a:tab pos="2149475" algn="l"/>
              </a:tabLst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1.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time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passes</a:t>
            </a:r>
            <a:r>
              <a:rPr lang="en-US" sz="2000" spc="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quickly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like</a:t>
            </a:r>
            <a:r>
              <a:rPr lang="en-US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arrow?</a:t>
            </a:r>
            <a:endParaRPr lang="en-US" sz="11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600200" marR="0" lvl="3" indent="-228600">
              <a:spcBef>
                <a:spcPts val="340"/>
              </a:spcBef>
              <a:spcAft>
                <a:spcPts val="0"/>
              </a:spcAft>
              <a:buSzPts val="2000"/>
              <a:buFont typeface="Tahoma" panose="020B0604030504040204" pitchFamily="34" charset="0"/>
              <a:buChar char="–"/>
              <a:tabLst>
                <a:tab pos="2149475" algn="l"/>
              </a:tabLst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2.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command: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time the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flies</a:t>
            </a:r>
            <a:r>
              <a:rPr lang="en-US" sz="2000" spc="1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way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arrow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times</a:t>
            </a:r>
            <a:r>
              <a:rPr lang="en-US" sz="2000" spc="1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flies</a:t>
            </a:r>
            <a:endParaRPr lang="en-US" sz="11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600200" marR="0" lvl="3" indent="-228600">
              <a:spcBef>
                <a:spcPts val="345"/>
              </a:spcBef>
              <a:spcAft>
                <a:spcPts val="0"/>
              </a:spcAft>
              <a:buSzPts val="2000"/>
              <a:buFont typeface="Tahoma" panose="020B0604030504040204" pitchFamily="34" charset="0"/>
              <a:buChar char="–"/>
              <a:tabLst>
                <a:tab pos="2149475" algn="l"/>
              </a:tabLst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3.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command:</a:t>
            </a:r>
            <a:r>
              <a:rPr lang="en-US" sz="2000" spc="-3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only</a:t>
            </a:r>
            <a:r>
              <a:rPr lang="en-US" sz="2000" spc="-3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time</a:t>
            </a:r>
            <a:r>
              <a:rPr lang="en-US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those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flies</a:t>
            </a:r>
            <a:r>
              <a:rPr lang="en-US" sz="2000" spc="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which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are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like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</a:t>
            </a:r>
            <a:r>
              <a:rPr lang="en-US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arrow</a:t>
            </a:r>
            <a:endParaRPr lang="en-US" sz="11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600200" marR="0" lvl="3" indent="-228600">
              <a:spcBef>
                <a:spcPts val="340"/>
              </a:spcBef>
              <a:spcAft>
                <a:spcPts val="0"/>
              </a:spcAft>
              <a:buSzPts val="2000"/>
              <a:buFont typeface="Tahoma" panose="020B0604030504040204" pitchFamily="34" charset="0"/>
              <a:buChar char="–"/>
              <a:tabLst>
                <a:tab pos="2149475" algn="l"/>
              </a:tabLst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4.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“time-flies”</a:t>
            </a:r>
            <a:r>
              <a:rPr lang="en-US" sz="2000" spc="43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are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fond</a:t>
            </a:r>
            <a:r>
              <a:rPr lang="en-US" sz="2000" spc="-5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of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arrows</a:t>
            </a:r>
            <a:endParaRPr lang="en-US" sz="11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143000" marR="0" lvl="2" indent="-228600">
              <a:spcBef>
                <a:spcPts val="410"/>
              </a:spcBef>
              <a:spcAft>
                <a:spcPts val="0"/>
              </a:spcAft>
              <a:buSzPts val="2400"/>
              <a:buFont typeface="Tahoma" panose="020B0604030504040204" pitchFamily="34" charset="0"/>
              <a:buChar char="•"/>
              <a:tabLst>
                <a:tab pos="1692275" algn="l"/>
              </a:tabLst>
            </a:pP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only</a:t>
            </a:r>
            <a:r>
              <a:rPr lang="en-US" sz="2400" spc="-4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1.</a:t>
            </a:r>
            <a:r>
              <a:rPr lang="en-US" sz="2400" spc="-5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makes</a:t>
            </a:r>
            <a:r>
              <a:rPr lang="en-US" sz="2400" spc="-4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any</a:t>
            </a:r>
            <a:r>
              <a:rPr lang="en-US" sz="2400" spc="-3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sense,</a:t>
            </a:r>
            <a:endParaRPr lang="en-US" sz="11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600200" marR="0" lvl="3" indent="-228600">
              <a:spcBef>
                <a:spcPts val="345"/>
              </a:spcBef>
              <a:spcAft>
                <a:spcPts val="0"/>
              </a:spcAft>
              <a:buSzPts val="2000"/>
              <a:buFont typeface="Tahoma" panose="020B0604030504040204" pitchFamily="34" charset="0"/>
              <a:buChar char="–"/>
              <a:tabLst>
                <a:tab pos="2149475" algn="l"/>
              </a:tabLst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but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how</a:t>
            </a:r>
            <a:r>
              <a:rPr lang="en-US" sz="2000" spc="-3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could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computer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figure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this out?</a:t>
            </a:r>
            <a:endParaRPr lang="en-US" sz="11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600200" marR="668020" lvl="3" indent="-228600">
              <a:lnSpc>
                <a:spcPct val="97000"/>
              </a:lnSpc>
              <a:spcBef>
                <a:spcPts val="380"/>
              </a:spcBef>
              <a:spcAft>
                <a:spcPts val="0"/>
              </a:spcAft>
              <a:buSzPts val="2000"/>
              <a:buFont typeface="Tahoma" panose="020B0604030504040204" pitchFamily="34" charset="0"/>
              <a:buChar char="–"/>
              <a:tabLst>
                <a:tab pos="2149475" algn="l"/>
              </a:tabLst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clearly humans use a lot of implicit commonsense knowledge</a:t>
            </a:r>
            <a:r>
              <a:rPr lang="en-US" sz="2000" spc="-44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</a:t>
            </a:r>
            <a:r>
              <a:rPr lang="en-US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communication</a:t>
            </a:r>
            <a:endParaRPr lang="en-US" sz="11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745490" lvl="0" indent="-342900">
              <a:lnSpc>
                <a:spcPct val="97000"/>
              </a:lnSpc>
              <a:spcBef>
                <a:spcPts val="355"/>
              </a:spcBef>
              <a:spcAft>
                <a:spcPts val="0"/>
              </a:spcAft>
              <a:buSzPts val="1800"/>
              <a:buFont typeface="Tahoma" panose="020B0604030504040204" pitchFamily="34" charset="0"/>
              <a:buChar char="•"/>
              <a:tabLst>
                <a:tab pos="891540" algn="l"/>
                <a:tab pos="892175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Conclusion: NO,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much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of</a:t>
            </a:r>
            <a:r>
              <a:rPr lang="en-US" sz="1800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what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we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say</a:t>
            </a:r>
            <a:r>
              <a:rPr lang="en-US" sz="1800" spc="-3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is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beyond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capabilities of</a:t>
            </a:r>
            <a:r>
              <a:rPr lang="en-US" sz="1800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z="1800" spc="-2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computer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spc="-5" dirty="0">
                <a:latin typeface="Cambria" panose="02040503050406030204" pitchFamily="18" charset="0"/>
                <a:ea typeface="Cambria" panose="02040503050406030204" pitchFamily="18" charset="0"/>
              </a:rPr>
              <a:t> to </a:t>
            </a:r>
            <a:r>
              <a:rPr lang="en-US" sz="1800" spc="-39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understand</a:t>
            </a:r>
            <a:r>
              <a:rPr lang="en-US" sz="1800" spc="1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at present.</a:t>
            </a:r>
            <a:endParaRPr lang="en-US" sz="11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511175" y="10668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635000" y="10668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>
            <a:off x="969963" y="1219200"/>
            <a:ext cx="7407275" cy="36512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45000"/>
              <a:buFontTx/>
              <a:buNone/>
            </a:pPr>
            <a:r>
              <a:rPr lang="en-GB" altLang="en-US" sz="2500" dirty="0">
                <a:solidFill>
                  <a:srgbClr val="FFFFFF"/>
                </a:solidFill>
                <a:latin typeface="Times New Roman" panose="02020603050405020304" pitchFamily="18" charset="0"/>
              </a:rPr>
              <a:t>Introduction to Artificial Intelligence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79C2AD9-A18B-DAF3-185A-F9B2E184873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F552930-C2BD-47FD-91BA-10E5C39C9165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05245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-152400" y="568325"/>
            <a:ext cx="8991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marL="281940" marR="282575" algn="ctr">
              <a:lnSpc>
                <a:spcPts val="358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Can</a:t>
            </a:r>
            <a:r>
              <a:rPr lang="en-US" sz="2500" b="1" spc="-4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5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Computers</a:t>
            </a:r>
            <a:r>
              <a:rPr lang="en-US" sz="2500" b="1" spc="-2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5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Learn</a:t>
            </a:r>
            <a:r>
              <a:rPr lang="en-US" sz="2500" b="1" spc="-3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5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2500" b="1" spc="-3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5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Adapt</a:t>
            </a:r>
            <a:r>
              <a:rPr lang="en-US" sz="2500" b="1" spc="-5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5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?</a:t>
            </a:r>
            <a:endParaRPr lang="en-US" sz="25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403383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92113" indent="-292100"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75"/>
              </a:spcBef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marL="390525" indent="-293688" eaLnBrk="1" hangingPunct="1">
              <a:spcBef>
                <a:spcPts val="575"/>
              </a:spcBef>
              <a:buClr>
                <a:srgbClr val="000066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228600" y="1397000"/>
            <a:ext cx="8763000" cy="565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marL="342900" marR="0" lvl="0" indent="-342900">
              <a:lnSpc>
                <a:spcPts val="194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33705" algn="l"/>
                <a:tab pos="43434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Learning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en-US" sz="1800" spc="-2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Adaptation</a:t>
            </a:r>
          </a:p>
          <a:p>
            <a:pPr marL="742950" marR="0" lvl="1" indent="-285750">
              <a:spcBef>
                <a:spcPts val="415"/>
              </a:spcBef>
              <a:spcAft>
                <a:spcPts val="0"/>
              </a:spcAft>
              <a:buFont typeface="Arial" panose="020B0604020202020204" pitchFamily="34" charset="0"/>
              <a:buChar char="–"/>
              <a:tabLst>
                <a:tab pos="83566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consider</a:t>
            </a:r>
            <a:r>
              <a:rPr lang="en-US" sz="1800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z="1800" spc="-4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computer</a:t>
            </a:r>
            <a:r>
              <a:rPr lang="en-US" sz="1800" spc="-4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learning</a:t>
            </a:r>
            <a:r>
              <a:rPr lang="en-US" sz="1800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</a:t>
            </a:r>
            <a:r>
              <a:rPr lang="en-US" sz="1800" spc="-5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drive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on</a:t>
            </a:r>
            <a:r>
              <a:rPr lang="en-US" sz="1800" spc="-4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</a:t>
            </a:r>
            <a:r>
              <a:rPr lang="en-US" sz="1800" spc="-4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free way</a:t>
            </a:r>
          </a:p>
          <a:p>
            <a:pPr marL="742950" marR="0" lvl="1" indent="-285750">
              <a:spcBef>
                <a:spcPts val="480"/>
              </a:spcBef>
              <a:spcAft>
                <a:spcPts val="0"/>
              </a:spcAft>
              <a:buFont typeface="Arial" panose="020B0604020202020204" pitchFamily="34" charset="0"/>
              <a:buChar char="–"/>
              <a:tabLst>
                <a:tab pos="83566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we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could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teach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it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lots</a:t>
            </a:r>
            <a:r>
              <a:rPr lang="en-US" sz="1800" spc="-2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of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rules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about what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do</a:t>
            </a:r>
          </a:p>
          <a:p>
            <a:pPr marL="742950" marR="233680" lvl="1" indent="-285750">
              <a:lnSpc>
                <a:spcPct val="97000"/>
              </a:lnSpc>
              <a:spcBef>
                <a:spcPts val="530"/>
              </a:spcBef>
              <a:spcAft>
                <a:spcPts val="0"/>
              </a:spcAft>
              <a:buFont typeface="Arial" panose="020B0604020202020204" pitchFamily="34" charset="0"/>
              <a:buChar char="–"/>
              <a:tabLst>
                <a:tab pos="83566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or</a:t>
            </a:r>
            <a:r>
              <a:rPr lang="en-US" sz="1800" spc="-3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we</a:t>
            </a:r>
            <a:r>
              <a:rPr lang="en-US" sz="1800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could</a:t>
            </a:r>
            <a:r>
              <a:rPr lang="en-US" sz="1800" spc="-2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let</a:t>
            </a:r>
            <a:r>
              <a:rPr lang="en-US" sz="1800" spc="-4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it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drive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steer</a:t>
            </a:r>
            <a:r>
              <a:rPr lang="en-US" sz="1800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it</a:t>
            </a:r>
            <a:r>
              <a:rPr lang="en-US" sz="1800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back</a:t>
            </a:r>
            <a:r>
              <a:rPr lang="en-US" sz="1800" spc="-2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on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course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when	</a:t>
            </a:r>
            <a:r>
              <a:rPr lang="en-US" sz="1800" spc="-615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         </a:t>
            </a:r>
            <a:r>
              <a:rPr lang="en-US" sz="1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it</a:t>
            </a:r>
            <a:r>
              <a:rPr lang="en-US" sz="1800" spc="-5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heads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for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embankment</a:t>
            </a:r>
          </a:p>
          <a:p>
            <a:pPr marL="1143000" marR="445770" lvl="2" indent="-228600">
              <a:lnSpc>
                <a:spcPct val="97000"/>
              </a:lnSpc>
              <a:spcBef>
                <a:spcPts val="48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235075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systems</a:t>
            </a:r>
            <a:r>
              <a:rPr lang="en-US" sz="1800" spc="-5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like</a:t>
            </a:r>
            <a:r>
              <a:rPr lang="en-US" sz="1800" spc="-5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this</a:t>
            </a:r>
            <a:r>
              <a:rPr lang="en-US" sz="1800" spc="-6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are</a:t>
            </a:r>
            <a:r>
              <a:rPr lang="en-US" sz="1800" spc="-4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under</a:t>
            </a:r>
            <a:r>
              <a:rPr lang="en-US" sz="1800" spc="-4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development</a:t>
            </a:r>
            <a:r>
              <a:rPr lang="en-US" sz="1800" spc="-3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(e.g.,</a:t>
            </a:r>
            <a:r>
              <a:rPr lang="en-US" sz="1800" spc="-6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Daimler</a:t>
            </a:r>
            <a:r>
              <a:rPr lang="en-US" sz="1800" spc="-6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Benz)</a:t>
            </a:r>
            <a:r>
              <a:rPr lang="en-US" sz="1800" spc="-5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e.g.,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RALPH</a:t>
            </a:r>
            <a:r>
              <a:rPr lang="en-US" sz="1800" spc="-2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at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CMU</a:t>
            </a:r>
          </a:p>
          <a:p>
            <a:pPr marL="1691640" marR="0" indent="-228600">
              <a:lnSpc>
                <a:spcPct val="97000"/>
              </a:lnSpc>
              <a:spcBef>
                <a:spcPts val="405"/>
              </a:spcBef>
              <a:spcAft>
                <a:spcPts val="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–</a:t>
            </a:r>
            <a:r>
              <a:rPr lang="en-US" sz="1800" spc="4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mid</a:t>
            </a:r>
            <a:r>
              <a:rPr lang="en-US" sz="1800" spc="-2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90’s</a:t>
            </a:r>
            <a:r>
              <a:rPr lang="en-US" sz="1800" spc="-4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it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drove</a:t>
            </a:r>
            <a:r>
              <a:rPr lang="en-US" sz="1800" spc="-2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98%</a:t>
            </a:r>
            <a:r>
              <a:rPr lang="en-US" sz="1800" spc="-4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of</a:t>
            </a:r>
            <a:r>
              <a:rPr lang="en-US" sz="1800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</a:t>
            </a:r>
            <a:r>
              <a:rPr lang="en-US" sz="1800" spc="-3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way</a:t>
            </a:r>
            <a:r>
              <a:rPr lang="en-US" sz="1800" spc="-2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from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Pittsburgh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</a:t>
            </a:r>
            <a:r>
              <a:rPr lang="en-US" sz="1800" spc="-3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San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Diego</a:t>
            </a:r>
            <a:r>
              <a:rPr lang="en-US" sz="1800" spc="-44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without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any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human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assistance</a:t>
            </a:r>
          </a:p>
          <a:p>
            <a:pPr marL="742950" marR="143510" lvl="1" indent="-285750">
              <a:lnSpc>
                <a:spcPct val="97000"/>
              </a:lnSpc>
              <a:spcBef>
                <a:spcPts val="550"/>
              </a:spcBef>
              <a:spcAft>
                <a:spcPts val="0"/>
              </a:spcAft>
              <a:buFont typeface="Arial" panose="020B0604020202020204" pitchFamily="34" charset="0"/>
              <a:buChar char="–"/>
              <a:tabLst>
                <a:tab pos="835660" algn="l"/>
              </a:tabLst>
            </a:pP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machine</a:t>
            </a:r>
            <a:r>
              <a:rPr lang="en-US" sz="1800" b="1" spc="-4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learning</a:t>
            </a:r>
            <a:r>
              <a:rPr lang="en-US" sz="1800" b="1" spc="-2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allows</a:t>
            </a:r>
            <a:r>
              <a:rPr lang="en-US" sz="1800" spc="-4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computers</a:t>
            </a:r>
            <a:r>
              <a:rPr lang="en-US" sz="1800" spc="-2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</a:t>
            </a:r>
            <a:r>
              <a:rPr lang="en-US" sz="1800" spc="-4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learn</a:t>
            </a:r>
            <a:r>
              <a:rPr lang="en-US" sz="1800" spc="-4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</a:t>
            </a:r>
            <a:r>
              <a:rPr lang="en-US" sz="1800" spc="-5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do</a:t>
            </a:r>
            <a:r>
              <a:rPr lang="en-US" sz="1800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things without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explicit</a:t>
            </a:r>
            <a:r>
              <a:rPr lang="en-US" sz="1800" spc="1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programming.</a:t>
            </a:r>
          </a:p>
          <a:p>
            <a:pPr marL="742950" marR="0" lvl="1" indent="-285750">
              <a:spcBef>
                <a:spcPts val="505"/>
              </a:spcBef>
              <a:spcAft>
                <a:spcPts val="0"/>
              </a:spcAft>
              <a:buFont typeface="Arial" panose="020B0604020202020204" pitchFamily="34" charset="0"/>
              <a:buChar char="–"/>
              <a:tabLst>
                <a:tab pos="83566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many</a:t>
            </a:r>
            <a:r>
              <a:rPr lang="en-US" sz="1800" spc="-6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successful</a:t>
            </a:r>
            <a:r>
              <a:rPr lang="en-US" sz="1800" spc="-5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applications:</a:t>
            </a:r>
          </a:p>
          <a:p>
            <a:pPr marL="1143000" marR="494665" lvl="2" indent="-228600">
              <a:lnSpc>
                <a:spcPct val="97000"/>
              </a:lnSpc>
              <a:spcBef>
                <a:spcPts val="46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235075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requires</a:t>
            </a:r>
            <a:r>
              <a:rPr lang="en-US" sz="1800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some</a:t>
            </a:r>
            <a:r>
              <a:rPr lang="en-US" sz="1800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“set-up”:</a:t>
            </a:r>
            <a:r>
              <a:rPr lang="en-US" sz="1800" spc="-3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does</a:t>
            </a:r>
            <a:r>
              <a:rPr lang="en-US" sz="1800" spc="-3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not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mean</a:t>
            </a:r>
            <a:r>
              <a:rPr lang="en-US" sz="1800" spc="-4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your</a:t>
            </a:r>
            <a:r>
              <a:rPr lang="en-US" sz="1800" spc="-4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PC</a:t>
            </a:r>
            <a:r>
              <a:rPr lang="en-US" sz="1800" spc="-4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can</a:t>
            </a:r>
            <a:r>
              <a:rPr lang="en-US" sz="1800" spc="-3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learn</a:t>
            </a:r>
            <a:r>
              <a:rPr lang="en-US" sz="1800" spc="-4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</a:t>
            </a:r>
            <a:r>
              <a:rPr lang="en-US" sz="1800" spc="-5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spc="-53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       	</a:t>
            </a:r>
            <a:r>
              <a:rPr lang="en-US" sz="18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forecast</a:t>
            </a:r>
            <a:r>
              <a:rPr lang="en-US" sz="1800" spc="-4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stock</a:t>
            </a:r>
            <a:r>
              <a:rPr lang="en-US" sz="1800" spc="-4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market</a:t>
            </a:r>
            <a:r>
              <a:rPr lang="en-US" sz="1800" spc="-6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or</a:t>
            </a:r>
            <a:r>
              <a:rPr lang="en-US" sz="1800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become</a:t>
            </a:r>
            <a:r>
              <a:rPr lang="en-US" sz="1800" spc="-4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z="1800" spc="-2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brain</a:t>
            </a:r>
            <a:r>
              <a:rPr lang="en-US" sz="1800" spc="-2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surgeon</a:t>
            </a:r>
          </a:p>
          <a:p>
            <a:pPr marL="342900" marR="432435" lvl="0" indent="-342900">
              <a:lnSpc>
                <a:spcPts val="21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33705" algn="l"/>
                <a:tab pos="43434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Conclusion: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YES,</a:t>
            </a:r>
            <a:r>
              <a:rPr lang="en-US" sz="1800" spc="-3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computers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can</a:t>
            </a:r>
            <a:r>
              <a:rPr lang="en-US" sz="1800" spc="-2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learn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adapt,</a:t>
            </a:r>
            <a:r>
              <a:rPr lang="en-US" sz="1800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when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presented</a:t>
            </a:r>
            <a:r>
              <a:rPr lang="en-US" sz="1800" spc="-2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with</a:t>
            </a:r>
            <a:r>
              <a:rPr lang="en-US" sz="1800" spc="-2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information</a:t>
            </a:r>
            <a:r>
              <a:rPr lang="en-US" sz="1800" spc="-2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</a:t>
            </a:r>
            <a:r>
              <a:rPr lang="en-US" sz="1800" spc="-2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the</a:t>
            </a:r>
            <a:r>
              <a:rPr lang="en-US" sz="1800" spc="-2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appropriate</a:t>
            </a:r>
            <a:r>
              <a:rPr lang="en-US" sz="1800" spc="1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way</a:t>
            </a: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511175" y="10668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635000" y="10668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>
            <a:off x="969963" y="1219200"/>
            <a:ext cx="7407275" cy="36512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45000"/>
              <a:buFontTx/>
              <a:buNone/>
            </a:pPr>
            <a:r>
              <a:rPr lang="en-GB" altLang="en-US" sz="2500" dirty="0">
                <a:solidFill>
                  <a:srgbClr val="FFFFFF"/>
                </a:solidFill>
                <a:latin typeface="Times New Roman" panose="02020603050405020304" pitchFamily="18" charset="0"/>
              </a:rPr>
              <a:t>Introduction to Artificial Intelligence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ABE5FF6-6D25-B00B-58F5-3FE1B4F479C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F552930-C2BD-47FD-91BA-10E5C39C9165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26542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-152400" y="568325"/>
            <a:ext cx="8991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marL="0" marR="0" algn="ctr">
              <a:lnSpc>
                <a:spcPts val="45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Can</a:t>
            </a:r>
            <a:r>
              <a:rPr lang="en-US" sz="3000" b="1" spc="-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Computers</a:t>
            </a:r>
            <a:r>
              <a:rPr lang="en-US" sz="3000" b="1" spc="-7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“see”?</a:t>
            </a:r>
            <a:endParaRPr lang="en-US" sz="30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403383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92113" indent="-292100"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75"/>
              </a:spcBef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marL="390525" indent="-293688" eaLnBrk="1" hangingPunct="1">
              <a:spcBef>
                <a:spcPts val="575"/>
              </a:spcBef>
              <a:buClr>
                <a:srgbClr val="000066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533400" y="1292225"/>
            <a:ext cx="7943850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marL="342900" marR="0" lvl="0" indent="-342900">
              <a:spcBef>
                <a:spcPts val="1840"/>
              </a:spcBef>
              <a:spcAft>
                <a:spcPts val="0"/>
              </a:spcAft>
              <a:buSzPts val="1800"/>
              <a:buFont typeface="Tahoma" panose="020B0604030504040204" pitchFamily="34" charset="0"/>
              <a:buChar char="•"/>
              <a:tabLst>
                <a:tab pos="662305" algn="l"/>
                <a:tab pos="662940" algn="l"/>
              </a:tabLst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Recognition</a:t>
            </a:r>
            <a:r>
              <a:rPr lang="en-US" sz="2000" spc="-5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v.</a:t>
            </a:r>
            <a:r>
              <a:rPr lang="en-US" sz="2000" spc="-8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Understanding</a:t>
            </a:r>
            <a:r>
              <a:rPr lang="en-US" sz="2000" spc="-6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(like</a:t>
            </a:r>
            <a:r>
              <a:rPr lang="en-US" sz="2000" spc="-5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Speech)</a:t>
            </a:r>
          </a:p>
          <a:p>
            <a:pPr marL="742950" marR="0" lvl="1" indent="-285750">
              <a:spcBef>
                <a:spcPts val="415"/>
              </a:spcBef>
              <a:spcAft>
                <a:spcPts val="0"/>
              </a:spcAft>
              <a:buFont typeface="Arial" panose="020B0604020202020204" pitchFamily="34" charset="0"/>
              <a:buChar char="–"/>
              <a:tabLst>
                <a:tab pos="1064260" algn="l"/>
              </a:tabLst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Recognition</a:t>
            </a:r>
            <a:r>
              <a:rPr lang="en-US" sz="2000" spc="-6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Understanding</a:t>
            </a:r>
            <a:r>
              <a:rPr lang="en-US" sz="2000" spc="-4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of</a:t>
            </a:r>
            <a:r>
              <a:rPr lang="en-US" sz="2000" spc="-3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Objects</a:t>
            </a:r>
            <a:r>
              <a:rPr lang="en-US" sz="2000" spc="-4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z="2000" spc="-4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scene</a:t>
            </a:r>
          </a:p>
          <a:p>
            <a:pPr marL="1143000" marR="0" lvl="2" indent="-228600">
              <a:spcBef>
                <a:spcPts val="415"/>
              </a:spcBef>
              <a:spcAft>
                <a:spcPts val="0"/>
              </a:spcAft>
              <a:buSzPts val="2400"/>
              <a:buFont typeface="Tahoma" panose="020B0604030504040204" pitchFamily="34" charset="0"/>
              <a:buChar char="•"/>
              <a:tabLst>
                <a:tab pos="1463675" algn="l"/>
              </a:tabLst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look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around</a:t>
            </a:r>
            <a:r>
              <a:rPr lang="en-US" sz="2000" spc="-3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this</a:t>
            </a:r>
            <a:r>
              <a:rPr lang="en-US" sz="2000" spc="-4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room</a:t>
            </a:r>
          </a:p>
          <a:p>
            <a:pPr marL="1143000" marR="0" lvl="2" indent="-228600">
              <a:spcBef>
                <a:spcPts val="410"/>
              </a:spcBef>
              <a:spcAft>
                <a:spcPts val="0"/>
              </a:spcAft>
              <a:buSzPts val="2400"/>
              <a:buFont typeface="Tahoma" panose="020B0604030504040204" pitchFamily="34" charset="0"/>
              <a:buChar char="•"/>
              <a:tabLst>
                <a:tab pos="1463675" algn="l"/>
              </a:tabLst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you</a:t>
            </a:r>
            <a:r>
              <a:rPr lang="en-US" sz="2000" spc="-9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can</a:t>
            </a:r>
            <a:r>
              <a:rPr lang="en-US" sz="2000" spc="-6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effortlessly</a:t>
            </a:r>
            <a:r>
              <a:rPr lang="en-US" sz="2000" spc="-7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recognize</a:t>
            </a:r>
            <a:r>
              <a:rPr lang="en-US" sz="2000" spc="-7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objects</a:t>
            </a:r>
          </a:p>
          <a:p>
            <a:pPr marL="1143000" marR="0" lvl="2" indent="-228600">
              <a:spcBef>
                <a:spcPts val="410"/>
              </a:spcBef>
              <a:spcAft>
                <a:spcPts val="0"/>
              </a:spcAft>
              <a:buSzPts val="2400"/>
              <a:buFont typeface="Tahoma" panose="020B0604030504040204" pitchFamily="34" charset="0"/>
              <a:buChar char="•"/>
              <a:tabLst>
                <a:tab pos="1463675" algn="l"/>
              </a:tabLst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human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brain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can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map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2d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visual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image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3d</a:t>
            </a:r>
            <a:r>
              <a:rPr lang="en-US" sz="2000" spc="-2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“map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”</a:t>
            </a:r>
          </a:p>
          <a:p>
            <a:pPr marL="1143000" marR="0" lvl="2" indent="-228600">
              <a:spcBef>
                <a:spcPts val="410"/>
              </a:spcBef>
              <a:spcAft>
                <a:spcPts val="0"/>
              </a:spcAft>
              <a:buSzPts val="2400"/>
              <a:buFont typeface="Tahoma" panose="020B0604030504040204" pitchFamily="34" charset="0"/>
              <a:buChar char="•"/>
              <a:tabLst>
                <a:tab pos="1463675" algn="l"/>
              </a:tabLst>
            </a:pPr>
            <a:endParaRPr lang="en-US" sz="20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143000" marR="0" lvl="2" indent="-228600">
              <a:spcBef>
                <a:spcPts val="410"/>
              </a:spcBef>
              <a:spcAft>
                <a:spcPts val="0"/>
              </a:spcAft>
              <a:buSzPts val="2400"/>
              <a:buFont typeface="Tahoma" panose="020B0604030504040204" pitchFamily="34" charset="0"/>
              <a:buChar char="•"/>
              <a:tabLst>
                <a:tab pos="1463675" algn="l"/>
              </a:tabLst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143000" marR="0" lvl="2" indent="-228600">
              <a:spcBef>
                <a:spcPts val="410"/>
              </a:spcBef>
              <a:spcAft>
                <a:spcPts val="0"/>
              </a:spcAft>
              <a:buSzPts val="2400"/>
              <a:buFont typeface="Tahoma" panose="020B0604030504040204" pitchFamily="34" charset="0"/>
              <a:buChar char="•"/>
              <a:tabLst>
                <a:tab pos="1463675" algn="l"/>
              </a:tabLst>
            </a:pPr>
            <a:endParaRPr lang="en-US" sz="20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800"/>
              <a:buFont typeface="Tahoma" panose="020B0604030504040204" pitchFamily="34" charset="0"/>
              <a:buChar char="•"/>
              <a:tabLst>
                <a:tab pos="662305" algn="l"/>
                <a:tab pos="662940" algn="l"/>
              </a:tabLst>
            </a:pPr>
            <a:endParaRPr lang="en-US" sz="20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800"/>
              <a:buFont typeface="Tahoma" panose="020B0604030504040204" pitchFamily="34" charset="0"/>
              <a:buChar char="•"/>
              <a:tabLst>
                <a:tab pos="662305" algn="l"/>
                <a:tab pos="662940" algn="l"/>
              </a:tabLst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Why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is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visual</a:t>
            </a:r>
            <a:r>
              <a:rPr lang="en-US" sz="2000" spc="-3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recognition</a:t>
            </a:r>
            <a:r>
              <a:rPr lang="en-US" sz="2000" spc="-1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hard</a:t>
            </a:r>
            <a:r>
              <a:rPr lang="en-US" sz="2000" spc="-2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problem?</a:t>
            </a:r>
          </a:p>
          <a:p>
            <a:pPr marL="342900" marR="0" lvl="0" indent="-342900">
              <a:spcBef>
                <a:spcPts val="235"/>
              </a:spcBef>
              <a:spcAft>
                <a:spcPts val="0"/>
              </a:spcAft>
              <a:buSzPts val="1800"/>
              <a:buFont typeface="Tahoma" panose="020B0604030504040204" pitchFamily="34" charset="0"/>
              <a:buChar char="•"/>
              <a:tabLst>
                <a:tab pos="662305" algn="l"/>
                <a:tab pos="662940" algn="l"/>
              </a:tabLst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Conclusion:</a:t>
            </a:r>
          </a:p>
          <a:p>
            <a:pPr marL="742950" marR="378460" lvl="1" indent="-285750">
              <a:lnSpc>
                <a:spcPct val="97000"/>
              </a:lnSpc>
              <a:spcBef>
                <a:spcPts val="540"/>
              </a:spcBef>
              <a:spcAft>
                <a:spcPts val="0"/>
              </a:spcAft>
              <a:buFont typeface="Arial" panose="020B0604020202020204" pitchFamily="34" charset="0"/>
              <a:buChar char="–"/>
              <a:tabLst>
                <a:tab pos="1064260" algn="l"/>
              </a:tabLst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mostly</a:t>
            </a:r>
            <a:r>
              <a:rPr lang="en-US" sz="2000" spc="-4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NO: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computers</a:t>
            </a:r>
            <a:r>
              <a:rPr lang="en-US" sz="2000" spc="-3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can</a:t>
            </a:r>
            <a:r>
              <a:rPr lang="en-US" sz="2000" spc="-4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only</a:t>
            </a:r>
            <a:r>
              <a:rPr lang="en-US" sz="2000" spc="-5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“see”</a:t>
            </a:r>
            <a:r>
              <a:rPr lang="en-US" sz="2000" spc="-5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certain</a:t>
            </a:r>
            <a:r>
              <a:rPr lang="en-US" sz="2000" spc="-6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types</a:t>
            </a:r>
            <a:r>
              <a:rPr lang="en-US" sz="2000" spc="-4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spc="-40" dirty="0">
                <a:latin typeface="Cambria" panose="02040503050406030204" pitchFamily="18" charset="0"/>
                <a:ea typeface="Cambria" panose="02040503050406030204" pitchFamily="18" charset="0"/>
              </a:rPr>
              <a:t> of </a:t>
            </a:r>
            <a:r>
              <a:rPr lang="en-US" sz="2000" spc="-61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objects</a:t>
            </a:r>
            <a:r>
              <a:rPr lang="en-US" sz="2000" spc="1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under</a:t>
            </a:r>
            <a:r>
              <a:rPr lang="en-US" sz="2000" spc="1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limited</a:t>
            </a:r>
            <a:r>
              <a:rPr lang="en-US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circumstances</a:t>
            </a:r>
          </a:p>
          <a:p>
            <a:pPr marL="742950" marR="1293495" lvl="1" indent="-285750">
              <a:lnSpc>
                <a:spcPct val="97000"/>
              </a:lnSpc>
              <a:spcBef>
                <a:spcPts val="560"/>
              </a:spcBef>
              <a:spcAft>
                <a:spcPts val="0"/>
              </a:spcAft>
              <a:buFont typeface="Arial" panose="020B0604020202020204" pitchFamily="34" charset="0"/>
              <a:buChar char="–"/>
              <a:tabLst>
                <a:tab pos="1064260" algn="l"/>
              </a:tabLst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YES,</a:t>
            </a:r>
            <a:r>
              <a:rPr lang="en-US" sz="2000" spc="-8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for</a:t>
            </a:r>
            <a:r>
              <a:rPr lang="en-US" sz="2000" spc="-8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certain</a:t>
            </a:r>
            <a:r>
              <a:rPr lang="en-US" sz="2000" spc="-7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constrained</a:t>
            </a:r>
            <a:r>
              <a:rPr lang="en-US" sz="2000" spc="-4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problems</a:t>
            </a:r>
            <a:r>
              <a:rPr lang="en-US" sz="2000" spc="-5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(e.g.,</a:t>
            </a:r>
            <a:r>
              <a:rPr lang="en-US" sz="2000" spc="-6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face</a:t>
            </a:r>
            <a:r>
              <a:rPr lang="en-US" sz="2000" spc="-62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recognition)</a:t>
            </a:r>
          </a:p>
          <a:p>
            <a:pPr marL="914400" marR="0" lvl="2" indent="0">
              <a:spcBef>
                <a:spcPts val="410"/>
              </a:spcBef>
              <a:spcAft>
                <a:spcPts val="0"/>
              </a:spcAft>
              <a:buSzPts val="2400"/>
              <a:tabLst>
                <a:tab pos="1463675" algn="l"/>
              </a:tabLst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511175" y="11430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635000" y="10668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>
            <a:off x="969963" y="1295400"/>
            <a:ext cx="7407275" cy="36512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45000"/>
              <a:buFontTx/>
              <a:buNone/>
            </a:pPr>
            <a:r>
              <a:rPr lang="en-GB" altLang="en-US" sz="2500" dirty="0">
                <a:solidFill>
                  <a:srgbClr val="FFFFFF"/>
                </a:solidFill>
                <a:latin typeface="Times New Roman" panose="02020603050405020304" pitchFamily="18" charset="0"/>
              </a:rPr>
              <a:t>Introduction to Artificial Intelligence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2" name="AutoShape 21">
            <a:extLst>
              <a:ext uri="{FF2B5EF4-FFF2-40B4-BE49-F238E27FC236}">
                <a16:creationId xmlns:a16="http://schemas.microsoft.com/office/drawing/2014/main" xmlns="" id="{65F1B3AD-D38B-7C1A-0EE6-C9A0209861F2}"/>
              </a:ext>
            </a:extLst>
          </p:cNvPr>
          <p:cNvSpPr>
            <a:spLocks/>
          </p:cNvSpPr>
          <p:nvPr/>
        </p:nvSpPr>
        <p:spPr bwMode="auto">
          <a:xfrm>
            <a:off x="990600" y="3403600"/>
            <a:ext cx="457200" cy="558800"/>
          </a:xfrm>
          <a:custGeom>
            <a:avLst/>
            <a:gdLst>
              <a:gd name="T0" fmla="+- 0 3370 2870"/>
              <a:gd name="T1" fmla="*/ T0 w 720"/>
              <a:gd name="T2" fmla="+- 0 305 305"/>
              <a:gd name="T3" fmla="*/ 305 h 879"/>
              <a:gd name="T4" fmla="+- 0 2870 2870"/>
              <a:gd name="T5" fmla="*/ T4 w 720"/>
              <a:gd name="T6" fmla="+- 0 1183 305"/>
              <a:gd name="T7" fmla="*/ 1183 h 879"/>
              <a:gd name="T8" fmla="+- 0 3370 2870"/>
              <a:gd name="T9" fmla="*/ T8 w 720"/>
              <a:gd name="T10" fmla="+- 0 305 305"/>
              <a:gd name="T11" fmla="*/ 305 h 879"/>
              <a:gd name="T12" fmla="+- 0 3590 2870"/>
              <a:gd name="T13" fmla="*/ T12 w 720"/>
              <a:gd name="T14" fmla="+- 0 1183 305"/>
              <a:gd name="T15" fmla="*/ 1183 h 879"/>
              <a:gd name="T16" fmla="+- 0 3130 2870"/>
              <a:gd name="T17" fmla="*/ T16 w 720"/>
              <a:gd name="T18" fmla="+- 0 744 305"/>
              <a:gd name="T19" fmla="*/ 744 h 879"/>
              <a:gd name="T20" fmla="+- 0 3470 2870"/>
              <a:gd name="T21" fmla="*/ T20 w 720"/>
              <a:gd name="T22" fmla="+- 0 744 305"/>
              <a:gd name="T23" fmla="*/ 744 h 87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</a:cxnLst>
            <a:rect l="0" t="0" r="r" b="b"/>
            <a:pathLst>
              <a:path w="720" h="879">
                <a:moveTo>
                  <a:pt x="500" y="0"/>
                </a:moveTo>
                <a:lnTo>
                  <a:pt x="0" y="878"/>
                </a:lnTo>
                <a:moveTo>
                  <a:pt x="500" y="0"/>
                </a:moveTo>
                <a:lnTo>
                  <a:pt x="720" y="878"/>
                </a:lnTo>
                <a:moveTo>
                  <a:pt x="260" y="439"/>
                </a:moveTo>
                <a:lnTo>
                  <a:pt x="600" y="439"/>
                </a:lnTo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AutoShape 22">
            <a:extLst>
              <a:ext uri="{FF2B5EF4-FFF2-40B4-BE49-F238E27FC236}">
                <a16:creationId xmlns:a16="http://schemas.microsoft.com/office/drawing/2014/main" xmlns="" id="{B92B8EC3-F957-CA68-B87D-5E04E2C61BB2}"/>
              </a:ext>
            </a:extLst>
          </p:cNvPr>
          <p:cNvSpPr>
            <a:spLocks/>
          </p:cNvSpPr>
          <p:nvPr/>
        </p:nvSpPr>
        <p:spPr bwMode="auto">
          <a:xfrm>
            <a:off x="1689100" y="3597275"/>
            <a:ext cx="292100" cy="212725"/>
          </a:xfrm>
          <a:custGeom>
            <a:avLst/>
            <a:gdLst>
              <a:gd name="T0" fmla="+- 0 4330 4330"/>
              <a:gd name="T1" fmla="*/ T0 w 461"/>
              <a:gd name="T2" fmla="+- 0 1649 1313"/>
              <a:gd name="T3" fmla="*/ 1649 h 336"/>
              <a:gd name="T4" fmla="+- 0 4790 4330"/>
              <a:gd name="T5" fmla="*/ T4 w 461"/>
              <a:gd name="T6" fmla="+- 0 1406 1313"/>
              <a:gd name="T7" fmla="*/ 1406 h 336"/>
              <a:gd name="T8" fmla="+- 0 4330 4330"/>
              <a:gd name="T9" fmla="*/ T8 w 461"/>
              <a:gd name="T10" fmla="+- 0 1313 1313"/>
              <a:gd name="T11" fmla="*/ 1313 h 336"/>
              <a:gd name="T12" fmla="+- 0 4790 4330"/>
              <a:gd name="T13" fmla="*/ T12 w 461"/>
              <a:gd name="T14" fmla="+- 0 1406 1313"/>
              <a:gd name="T15" fmla="*/ 1406 h 336"/>
              <a:gd name="T16" fmla="+- 0 4560 4330"/>
              <a:gd name="T17" fmla="*/ T16 w 461"/>
              <a:gd name="T18" fmla="+- 0 1368 1313"/>
              <a:gd name="T19" fmla="*/ 1368 h 336"/>
              <a:gd name="T20" fmla="+- 0 4560 4330"/>
              <a:gd name="T21" fmla="*/ T20 w 461"/>
              <a:gd name="T22" fmla="+- 0 1519 1313"/>
              <a:gd name="T23" fmla="*/ 1519 h 336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  <a:cxn ang="0">
                <a:pos x="T17" y="T19"/>
              </a:cxn>
              <a:cxn ang="0">
                <a:pos x="T21" y="T23"/>
              </a:cxn>
            </a:cxnLst>
            <a:rect l="0" t="0" r="r" b="b"/>
            <a:pathLst>
              <a:path w="461" h="336">
                <a:moveTo>
                  <a:pt x="0" y="336"/>
                </a:moveTo>
                <a:lnTo>
                  <a:pt x="460" y="93"/>
                </a:lnTo>
                <a:moveTo>
                  <a:pt x="0" y="0"/>
                </a:moveTo>
                <a:lnTo>
                  <a:pt x="460" y="93"/>
                </a:lnTo>
                <a:moveTo>
                  <a:pt x="230" y="55"/>
                </a:moveTo>
                <a:lnTo>
                  <a:pt x="230" y="206"/>
                </a:lnTo>
              </a:path>
            </a:pathLst>
          </a:custGeom>
          <a:noFill/>
          <a:ln w="12192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2D987BE0-7EDD-BE98-9A8C-F51794E98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476695"/>
            <a:ext cx="514286" cy="56190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78A55BC9-CD9C-47B2-F83F-4ED64E310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3419543"/>
            <a:ext cx="638095" cy="5428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20223775-CE54-3A1F-871A-6303B1535F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2667" y="3333876"/>
            <a:ext cx="1533333" cy="100952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628F98F-8E20-E0D6-CC43-B1A76C75012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F552930-C2BD-47FD-91BA-10E5C39C9165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7707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-152400" y="568325"/>
            <a:ext cx="8991600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marL="281940" marR="282575" algn="ctr">
              <a:lnSpc>
                <a:spcPts val="241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Can</a:t>
            </a:r>
            <a:r>
              <a:rPr lang="en-US" sz="3000" spc="-35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computers</a:t>
            </a:r>
            <a:r>
              <a:rPr lang="en-US" sz="3000" spc="-3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plan</a:t>
            </a:r>
            <a:r>
              <a:rPr lang="en-US" sz="3000" spc="-3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3000" spc="-3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make</a:t>
            </a:r>
            <a:r>
              <a:rPr lang="en-US" sz="3000" spc="-2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optimal</a:t>
            </a:r>
            <a:r>
              <a:rPr lang="en-US" sz="3000" spc="-2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3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decisions?</a:t>
            </a:r>
            <a:endParaRPr lang="en-US" sz="3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295400"/>
            <a:ext cx="4033838" cy="483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92113" indent="-292100"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75"/>
              </a:spcBef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marL="390525" indent="-293688" eaLnBrk="1" hangingPunct="1">
              <a:spcBef>
                <a:spcPts val="575"/>
              </a:spcBef>
              <a:buClr>
                <a:srgbClr val="000066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228601" y="1466850"/>
            <a:ext cx="9274174" cy="539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marL="342900" marR="0" lvl="0" indent="-342900">
              <a:spcBef>
                <a:spcPts val="5"/>
              </a:spcBef>
              <a:spcAft>
                <a:spcPts val="0"/>
              </a:spcAft>
              <a:buSzPts val="2000"/>
              <a:buFont typeface="Tahoma" panose="020B0604030504040204" pitchFamily="34" charset="0"/>
              <a:buChar char="•"/>
              <a:tabLst>
                <a:tab pos="1043940" algn="l"/>
                <a:tab pos="1044575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Intelligence</a:t>
            </a:r>
            <a:endParaRPr lang="en-US" sz="1100" dirty="0">
              <a:effectLst/>
              <a:latin typeface="Calibri" panose="020F0502020204030204" pitchFamily="34" charset="0"/>
              <a:ea typeface="Tahoma" panose="020B0604030504040204" pitchFamily="34" charset="0"/>
            </a:endParaRPr>
          </a:p>
          <a:p>
            <a:pPr marL="742950" marR="0" lvl="1" indent="-285750">
              <a:spcBef>
                <a:spcPts val="300"/>
              </a:spcBef>
              <a:spcAft>
                <a:spcPts val="0"/>
              </a:spcAft>
              <a:buSzPts val="1800"/>
              <a:buFont typeface="Tahoma" panose="020B0604030504040204" pitchFamily="34" charset="0"/>
              <a:buChar char="–"/>
              <a:tabLst>
                <a:tab pos="144526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involves</a:t>
            </a:r>
            <a:r>
              <a:rPr lang="en-US" sz="1800" spc="-3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solving</a:t>
            </a:r>
            <a:r>
              <a:rPr lang="en-US" sz="1800" spc="-2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problems</a:t>
            </a:r>
            <a:r>
              <a:rPr lang="en-US" sz="1800" spc="-3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and</a:t>
            </a:r>
            <a:r>
              <a:rPr lang="en-US" sz="1800" spc="-2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making</a:t>
            </a:r>
            <a:r>
              <a:rPr lang="en-US" sz="1800" spc="-2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decisions</a:t>
            </a:r>
            <a:r>
              <a:rPr lang="en-US" sz="1800" spc="-1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and</a:t>
            </a:r>
            <a:r>
              <a:rPr lang="en-US" sz="1800" spc="-2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plans</a:t>
            </a:r>
            <a:endParaRPr lang="en-US" sz="1100" dirty="0">
              <a:effectLst/>
              <a:latin typeface="Calibri" panose="020F0502020204030204" pitchFamily="34" charset="0"/>
              <a:ea typeface="Tahoma" panose="020B0604030504040204" pitchFamily="34" charset="0"/>
            </a:endParaRPr>
          </a:p>
          <a:p>
            <a:pPr marL="742950" marR="0" lvl="1" indent="-285750">
              <a:spcBef>
                <a:spcPts val="310"/>
              </a:spcBef>
              <a:spcAft>
                <a:spcPts val="0"/>
              </a:spcAft>
              <a:buSzPts val="1800"/>
              <a:buFont typeface="Tahoma" panose="020B0604030504040204" pitchFamily="34" charset="0"/>
              <a:buChar char="–"/>
              <a:tabLst>
                <a:tab pos="144526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e.g.,</a:t>
            </a:r>
            <a:r>
              <a:rPr lang="en-US" sz="1800" spc="-5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you</a:t>
            </a:r>
            <a:r>
              <a:rPr lang="en-US" sz="1800" spc="-2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want</a:t>
            </a:r>
            <a:r>
              <a:rPr lang="en-US" sz="1800" spc="-2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to</a:t>
            </a:r>
            <a:r>
              <a:rPr lang="en-US" sz="1800" spc="-3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take</a:t>
            </a:r>
            <a:r>
              <a:rPr lang="en-US" sz="1800" spc="-3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a</a:t>
            </a:r>
            <a:r>
              <a:rPr lang="en-US" sz="1800" spc="-2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holiday</a:t>
            </a:r>
            <a:r>
              <a:rPr lang="en-US" sz="1800" spc="-1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in</a:t>
            </a:r>
            <a:r>
              <a:rPr lang="en-US" sz="1800" spc="-2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Ethiopia</a:t>
            </a:r>
            <a:endParaRPr lang="en-US" sz="1100" dirty="0">
              <a:effectLst/>
              <a:latin typeface="Calibri" panose="020F0502020204030204" pitchFamily="34" charset="0"/>
              <a:ea typeface="Tahoma" panose="020B0604030504040204" pitchFamily="34" charset="0"/>
            </a:endParaRPr>
          </a:p>
          <a:p>
            <a:pPr marL="1143000" marR="0" lvl="2" indent="-228600">
              <a:spcBef>
                <a:spcPts val="305"/>
              </a:spcBef>
              <a:spcAft>
                <a:spcPts val="0"/>
              </a:spcAft>
              <a:buSzPts val="1800"/>
              <a:buFont typeface="Tahoma" panose="020B0604030504040204" pitchFamily="34" charset="0"/>
              <a:buChar char="•"/>
              <a:tabLst>
                <a:tab pos="1844675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you</a:t>
            </a:r>
            <a:r>
              <a:rPr lang="en-US" sz="1800" spc="-1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need</a:t>
            </a:r>
            <a:r>
              <a:rPr lang="en-US" sz="1800" spc="-2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to</a:t>
            </a:r>
            <a:r>
              <a:rPr lang="en-US" sz="1800" spc="-2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decide</a:t>
            </a:r>
            <a:r>
              <a:rPr lang="en-US" sz="1800" spc="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on</a:t>
            </a:r>
            <a:r>
              <a:rPr lang="en-US" sz="1800" spc="-1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dates,</a:t>
            </a:r>
            <a:r>
              <a:rPr lang="en-US" sz="1800" spc="-3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flights</a:t>
            </a:r>
            <a:endParaRPr lang="en-US" sz="1100" dirty="0">
              <a:effectLst/>
              <a:latin typeface="Calibri" panose="020F0502020204030204" pitchFamily="34" charset="0"/>
              <a:ea typeface="Tahoma" panose="020B0604030504040204" pitchFamily="34" charset="0"/>
            </a:endParaRPr>
          </a:p>
          <a:p>
            <a:pPr marL="1143000" marR="0" lvl="2" indent="-228600">
              <a:spcBef>
                <a:spcPts val="310"/>
              </a:spcBef>
              <a:spcAft>
                <a:spcPts val="0"/>
              </a:spcAft>
              <a:buSzPts val="1800"/>
              <a:buFont typeface="Tahoma" panose="020B0604030504040204" pitchFamily="34" charset="0"/>
              <a:buChar char="•"/>
              <a:tabLst>
                <a:tab pos="1844675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you</a:t>
            </a:r>
            <a:r>
              <a:rPr lang="en-US" sz="1800" spc="-1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need</a:t>
            </a:r>
            <a:r>
              <a:rPr lang="en-US" sz="1800" spc="-1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to</a:t>
            </a:r>
            <a:r>
              <a:rPr lang="en-US" sz="1800" spc="-2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get</a:t>
            </a:r>
            <a:r>
              <a:rPr lang="en-US" sz="1800" spc="-1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to</a:t>
            </a:r>
            <a:r>
              <a:rPr lang="en-US" sz="1800" spc="-2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the</a:t>
            </a:r>
            <a:r>
              <a:rPr lang="en-US" sz="1800" spc="-1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airport,</a:t>
            </a:r>
            <a:r>
              <a:rPr lang="en-US" sz="1800" spc="-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etc</a:t>
            </a:r>
            <a:endParaRPr lang="en-US" sz="1100" dirty="0">
              <a:effectLst/>
              <a:latin typeface="Calibri" panose="020F0502020204030204" pitchFamily="34" charset="0"/>
              <a:ea typeface="Tahoma" panose="020B0604030504040204" pitchFamily="34" charset="0"/>
            </a:endParaRPr>
          </a:p>
          <a:p>
            <a:pPr marL="1143000" marR="0" lvl="2" indent="-228600">
              <a:spcBef>
                <a:spcPts val="310"/>
              </a:spcBef>
              <a:spcAft>
                <a:spcPts val="0"/>
              </a:spcAft>
              <a:buSzPts val="1800"/>
              <a:buFont typeface="Tahoma" panose="020B0604030504040204" pitchFamily="34" charset="0"/>
              <a:buChar char="•"/>
              <a:tabLst>
                <a:tab pos="1844675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involves</a:t>
            </a:r>
            <a:r>
              <a:rPr lang="en-US" sz="1800" spc="-2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a</a:t>
            </a:r>
            <a:r>
              <a:rPr lang="en-US" sz="1800" spc="-2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sequence</a:t>
            </a:r>
            <a:r>
              <a:rPr lang="en-US" sz="1800" spc="-1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of</a:t>
            </a:r>
            <a:r>
              <a:rPr lang="en-US" sz="1800" spc="-2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decisions, plans,</a:t>
            </a:r>
            <a:r>
              <a:rPr lang="en-US" sz="1800" spc="-2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and</a:t>
            </a:r>
            <a:r>
              <a:rPr lang="en-US" sz="1800" spc="-1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actions</a:t>
            </a:r>
            <a:endParaRPr lang="en-US" sz="1100" dirty="0">
              <a:effectLst/>
              <a:latin typeface="Calibri" panose="020F0502020204030204" pitchFamily="34" charset="0"/>
              <a:ea typeface="Tahoma" panose="020B0604030504040204" pitchFamily="34" charset="0"/>
            </a:endParaRPr>
          </a:p>
          <a:p>
            <a:pPr marL="342900" marR="0" lvl="0" indent="-342900">
              <a:spcBef>
                <a:spcPts val="345"/>
              </a:spcBef>
              <a:spcAft>
                <a:spcPts val="0"/>
              </a:spcAft>
              <a:buSzPts val="2000"/>
              <a:buFont typeface="Tahoma" panose="020B0604030504040204" pitchFamily="34" charset="0"/>
              <a:buChar char="•"/>
              <a:tabLst>
                <a:tab pos="1043940" algn="l"/>
                <a:tab pos="1044575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What</a:t>
            </a:r>
            <a:r>
              <a:rPr lang="en-US" sz="2000" spc="-4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makes</a:t>
            </a:r>
            <a:r>
              <a:rPr lang="en-US" sz="2000" spc="-2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planning</a:t>
            </a:r>
            <a:r>
              <a:rPr lang="en-US" sz="2000" spc="-4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hard?</a:t>
            </a:r>
            <a:endParaRPr lang="en-US" sz="1100" dirty="0">
              <a:effectLst/>
              <a:latin typeface="Calibri" panose="020F0502020204030204" pitchFamily="34" charset="0"/>
              <a:ea typeface="Tahoma" panose="020B0604030504040204" pitchFamily="34" charset="0"/>
            </a:endParaRPr>
          </a:p>
          <a:p>
            <a:pPr marL="742950" marR="0" lvl="1" indent="-285750">
              <a:spcBef>
                <a:spcPts val="305"/>
              </a:spcBef>
              <a:spcAft>
                <a:spcPts val="0"/>
              </a:spcAft>
              <a:buSzPts val="1800"/>
              <a:buFont typeface="Tahoma" panose="020B0604030504040204" pitchFamily="34" charset="0"/>
              <a:buChar char="–"/>
              <a:tabLst>
                <a:tab pos="144526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the</a:t>
            </a:r>
            <a:r>
              <a:rPr lang="en-US" sz="1800" spc="-1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world</a:t>
            </a:r>
            <a:r>
              <a:rPr lang="en-US" sz="1800" spc="-1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is</a:t>
            </a:r>
            <a:r>
              <a:rPr lang="en-US" sz="1800" spc="-2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not</a:t>
            </a:r>
            <a:r>
              <a:rPr lang="en-US" sz="1800" spc="-3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predictable:</a:t>
            </a:r>
            <a:endParaRPr lang="en-US" sz="1100" dirty="0">
              <a:effectLst/>
              <a:latin typeface="Calibri" panose="020F0502020204030204" pitchFamily="34" charset="0"/>
              <a:ea typeface="Tahoma" panose="020B0604030504040204" pitchFamily="34" charset="0"/>
            </a:endParaRPr>
          </a:p>
          <a:p>
            <a:pPr marL="1143000" marR="3460115" lvl="2" indent="-228600" algn="r">
              <a:spcBef>
                <a:spcPts val="310"/>
              </a:spcBef>
              <a:spcAft>
                <a:spcPts val="0"/>
              </a:spcAft>
              <a:buSzPts val="1800"/>
              <a:buFont typeface="Tahoma" panose="020B0604030504040204" pitchFamily="34" charset="0"/>
              <a:buChar char="•"/>
              <a:tabLst>
                <a:tab pos="2286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your</a:t>
            </a:r>
            <a:r>
              <a:rPr lang="en-US" sz="1800" spc="-3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flight</a:t>
            </a:r>
            <a:r>
              <a:rPr lang="en-US" sz="1800" spc="-4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is</a:t>
            </a:r>
            <a:r>
              <a:rPr lang="en-US" sz="1800" spc="-3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canceled</a:t>
            </a:r>
            <a:r>
              <a:rPr lang="en-US" sz="1800" spc="-1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or</a:t>
            </a:r>
            <a:r>
              <a:rPr lang="en-US" sz="1800" spc="-3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there’s</a:t>
            </a:r>
            <a:r>
              <a:rPr lang="en-US" sz="1800" spc="-4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a</a:t>
            </a:r>
            <a:r>
              <a:rPr lang="en-US" sz="1800" spc="-4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backup</a:t>
            </a:r>
            <a:endParaRPr lang="en-US" sz="1100" dirty="0">
              <a:effectLst/>
              <a:latin typeface="Calibri" panose="020F0502020204030204" pitchFamily="34" charset="0"/>
              <a:ea typeface="Tahoma" panose="020B0604030504040204" pitchFamily="34" charset="0"/>
            </a:endParaRPr>
          </a:p>
          <a:p>
            <a:pPr marL="742950" marR="3429000" lvl="1" indent="-285750" algn="r">
              <a:spcBef>
                <a:spcPts val="305"/>
              </a:spcBef>
              <a:spcAft>
                <a:spcPts val="0"/>
              </a:spcAft>
              <a:buSzPts val="1800"/>
              <a:buFont typeface="Tahoma" panose="020B0604030504040204" pitchFamily="34" charset="0"/>
              <a:buChar char="–"/>
              <a:tabLst>
                <a:tab pos="144526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there</a:t>
            </a:r>
            <a:r>
              <a:rPr lang="en-US" sz="1800" spc="-1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are</a:t>
            </a:r>
            <a:r>
              <a:rPr lang="en-US" sz="1800" spc="-3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a</a:t>
            </a:r>
            <a:r>
              <a:rPr lang="en-US" sz="1800" spc="-2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potentially</a:t>
            </a:r>
            <a:r>
              <a:rPr lang="en-US" sz="1800" spc="-1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huge</a:t>
            </a:r>
            <a:r>
              <a:rPr lang="en-US" sz="1800" spc="-3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number</a:t>
            </a:r>
            <a:r>
              <a:rPr lang="en-US" sz="1800" spc="-1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of</a:t>
            </a:r>
            <a:r>
              <a:rPr lang="en-US" sz="1800" spc="-3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details</a:t>
            </a:r>
            <a:endParaRPr lang="en-US" sz="1100" dirty="0">
              <a:effectLst/>
              <a:latin typeface="Calibri" panose="020F0502020204030204" pitchFamily="34" charset="0"/>
              <a:ea typeface="Tahoma" panose="020B0604030504040204" pitchFamily="34" charset="0"/>
            </a:endParaRPr>
          </a:p>
          <a:p>
            <a:pPr marL="1143000" marR="0" lvl="2" indent="-228600">
              <a:spcBef>
                <a:spcPts val="310"/>
              </a:spcBef>
              <a:spcAft>
                <a:spcPts val="0"/>
              </a:spcAft>
              <a:buSzPts val="1800"/>
              <a:buFont typeface="Tahoma" panose="020B0604030504040204" pitchFamily="34" charset="0"/>
              <a:buChar char="•"/>
              <a:tabLst>
                <a:tab pos="1844675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do</a:t>
            </a:r>
            <a:r>
              <a:rPr lang="en-US" sz="1800" spc="-1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you</a:t>
            </a:r>
            <a:r>
              <a:rPr lang="en-US" sz="1800" spc="-2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consider</a:t>
            </a:r>
            <a:r>
              <a:rPr lang="en-US" sz="1800" spc="-1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all</a:t>
            </a:r>
            <a:r>
              <a:rPr lang="en-US" sz="1800" spc="-2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flights?</a:t>
            </a:r>
            <a:r>
              <a:rPr lang="en-US" sz="1800" spc="-1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all</a:t>
            </a:r>
            <a:r>
              <a:rPr lang="en-US" sz="1800" spc="-2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dates?</a:t>
            </a:r>
            <a:endParaRPr lang="en-US" sz="1100" dirty="0">
              <a:effectLst/>
              <a:latin typeface="Calibri" panose="020F0502020204030204" pitchFamily="34" charset="0"/>
              <a:ea typeface="Tahoma" panose="020B0604030504040204" pitchFamily="34" charset="0"/>
            </a:endParaRPr>
          </a:p>
          <a:p>
            <a:pPr marL="2072640" marR="0">
              <a:spcBef>
                <a:spcPts val="305"/>
              </a:spcBef>
              <a:spcAft>
                <a:spcPts val="0"/>
              </a:spcAft>
            </a:pPr>
            <a:r>
              <a:rPr lang="en-US" sz="180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US" sz="1800" spc="180" dirty="0">
                <a:effectLst/>
                <a:latin typeface="Tahom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no: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commonsense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constrains</a:t>
            </a:r>
            <a:r>
              <a:rPr lang="en-US" sz="18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your</a:t>
            </a:r>
            <a:r>
              <a:rPr lang="en-US" sz="18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solutions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marR="0" lvl="1" indent="-285750">
              <a:spcBef>
                <a:spcPts val="310"/>
              </a:spcBef>
              <a:spcAft>
                <a:spcPts val="0"/>
              </a:spcAft>
              <a:buSzPts val="1800"/>
              <a:buFont typeface="Tahoma" panose="020B0604030504040204" pitchFamily="34" charset="0"/>
              <a:buChar char="–"/>
              <a:tabLst>
                <a:tab pos="1496695" algn="l"/>
                <a:tab pos="149733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AI</a:t>
            </a:r>
            <a:r>
              <a:rPr lang="en-US" sz="1800" spc="-4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systems</a:t>
            </a:r>
            <a:r>
              <a:rPr lang="en-US" sz="1800" spc="-6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are</a:t>
            </a:r>
            <a:r>
              <a:rPr lang="en-US" sz="1800" spc="-2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only</a:t>
            </a:r>
            <a:r>
              <a:rPr lang="en-US" sz="1800" spc="-4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successful</a:t>
            </a:r>
            <a:r>
              <a:rPr lang="en-US" sz="1800" spc="-4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in</a:t>
            </a:r>
            <a:r>
              <a:rPr lang="en-US" sz="1800" spc="-3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constrained</a:t>
            </a:r>
            <a:r>
              <a:rPr lang="en-US" sz="1800" spc="-3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planning</a:t>
            </a:r>
            <a:r>
              <a:rPr lang="en-US" sz="1800" spc="-15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smtClean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problems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337185" lvl="0" indent="-34290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2000"/>
              <a:buFont typeface="Tahoma" panose="020B0604030504040204" pitchFamily="34" charset="0"/>
              <a:buChar char="•"/>
              <a:tabLst>
                <a:tab pos="1043940" algn="l"/>
                <a:tab pos="1044575" algn="l"/>
              </a:tabLst>
            </a:pPr>
            <a:r>
              <a:rPr lang="en-US" sz="20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Conclusion:</a:t>
            </a:r>
            <a:r>
              <a:rPr lang="en-US" sz="2000" spc="-4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NO,</a:t>
            </a:r>
            <a:r>
              <a:rPr lang="en-US" sz="2000" spc="-4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real-world</a:t>
            </a:r>
            <a:r>
              <a:rPr lang="en-US" sz="2000" spc="-1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planning</a:t>
            </a:r>
            <a:r>
              <a:rPr lang="en-US" sz="2000" spc="-4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and</a:t>
            </a:r>
            <a:r>
              <a:rPr lang="en-US" sz="2000" spc="-3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decision-making</a:t>
            </a:r>
            <a:r>
              <a:rPr lang="en-US" sz="2000" spc="-1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is</a:t>
            </a:r>
            <a:r>
              <a:rPr lang="en-US" sz="2000" spc="-1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still beyond</a:t>
            </a:r>
            <a:r>
              <a:rPr lang="en-US" sz="2000" spc="-5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the</a:t>
            </a:r>
            <a:r>
              <a:rPr lang="en-US" sz="2000" spc="-44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capabilities</a:t>
            </a:r>
            <a:r>
              <a:rPr lang="en-US" sz="2000" spc="1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of</a:t>
            </a:r>
            <a:r>
              <a:rPr lang="en-US" sz="2000" spc="-1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modern</a:t>
            </a:r>
            <a:r>
              <a:rPr lang="en-US" sz="2000" spc="-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computers</a:t>
            </a:r>
            <a:endParaRPr lang="en-US" sz="1100" dirty="0">
              <a:effectLst/>
              <a:latin typeface="Calibri" panose="020F0502020204030204" pitchFamily="34" charset="0"/>
              <a:ea typeface="Tahoma" panose="020B0604030504040204" pitchFamily="34" charset="0"/>
            </a:endParaRPr>
          </a:p>
          <a:p>
            <a:pPr marL="742950" marR="0" lvl="1" indent="-285750">
              <a:spcBef>
                <a:spcPts val="320"/>
              </a:spcBef>
              <a:spcAft>
                <a:spcPts val="0"/>
              </a:spcAft>
              <a:buSzPts val="1800"/>
              <a:buFont typeface="Tahoma" panose="020B0604030504040204" pitchFamily="34" charset="0"/>
              <a:buChar char="–"/>
              <a:tabLst>
                <a:tab pos="144526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exception:</a:t>
            </a:r>
            <a:r>
              <a:rPr lang="en-US" sz="1800" spc="-4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very</a:t>
            </a:r>
            <a:r>
              <a:rPr lang="en-US" sz="1800" spc="-7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well-defined,</a:t>
            </a:r>
            <a:r>
              <a:rPr lang="en-US" sz="1800" spc="-4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constrained</a:t>
            </a:r>
            <a:r>
              <a:rPr lang="en-US" sz="1800" spc="-4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problems</a:t>
            </a:r>
            <a:endParaRPr lang="en-US" sz="1100" dirty="0">
              <a:effectLst/>
              <a:latin typeface="Calibri" panose="020F0502020204030204" pitchFamily="34" charset="0"/>
              <a:ea typeface="Tahoma" panose="020B0604030504040204" pitchFamily="34" charset="0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511175" y="12192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635000" y="1219200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>
            <a:off x="969963" y="1295400"/>
            <a:ext cx="7407275" cy="36512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45000"/>
              <a:buFontTx/>
              <a:buNone/>
            </a:pPr>
            <a:r>
              <a:rPr lang="en-GB" altLang="en-US" sz="2500" dirty="0">
                <a:solidFill>
                  <a:srgbClr val="FFFFFF"/>
                </a:solidFill>
                <a:latin typeface="Times New Roman" panose="02020603050405020304" pitchFamily="18" charset="0"/>
              </a:rPr>
              <a:t>Introduction to Artificial Intelligence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2381F8F4-83E3-29EE-2535-108DE225DE4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F552930-C2BD-47FD-91BA-10E5C39C9165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46758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381000" y="568325"/>
            <a:ext cx="8458200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marL="0" marR="0" algn="ctr">
              <a:lnSpc>
                <a:spcPts val="492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Goals</a:t>
            </a:r>
            <a:r>
              <a:rPr lang="en-US" sz="40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40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this Course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403383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92113" indent="-292100"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75"/>
              </a:spcBef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marL="390525" indent="-293688" eaLnBrk="1" hangingPunct="1">
              <a:spcBef>
                <a:spcPts val="575"/>
              </a:spcBef>
              <a:buClr>
                <a:srgbClr val="000066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533400" y="1981200"/>
            <a:ext cx="79438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ts val="1500"/>
              </a:spcBef>
              <a:defRPr/>
            </a:pPr>
            <a:r>
              <a:rPr lang="en-US" sz="2400" dirty="0">
                <a:effectLst/>
                <a:ea typeface="Calibri" panose="020F0502020204030204" pitchFamily="34" charset="0"/>
              </a:rPr>
              <a:t>AI</a:t>
            </a:r>
            <a:r>
              <a:rPr lang="en-US" sz="2400" spc="-30" dirty="0">
                <a:effectLst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ea typeface="Calibri" panose="020F0502020204030204" pitchFamily="34" charset="0"/>
              </a:rPr>
              <a:t>is</a:t>
            </a:r>
            <a:r>
              <a:rPr lang="en-US" sz="2400" spc="-20" dirty="0">
                <a:effectLst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ea typeface="Calibri" panose="020F0502020204030204" pitchFamily="34" charset="0"/>
              </a:rPr>
              <a:t>a</a:t>
            </a:r>
            <a:r>
              <a:rPr lang="en-US" sz="2400" spc="-35" dirty="0">
                <a:effectLst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ea typeface="Calibri" panose="020F0502020204030204" pitchFamily="34" charset="0"/>
              </a:rPr>
              <a:t>very</a:t>
            </a:r>
            <a:r>
              <a:rPr lang="en-US" sz="2400" spc="-20" dirty="0">
                <a:effectLst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ea typeface="Calibri" panose="020F0502020204030204" pitchFamily="34" charset="0"/>
              </a:rPr>
              <a:t>broad</a:t>
            </a:r>
            <a:r>
              <a:rPr lang="en-US" sz="2400" spc="-25" dirty="0">
                <a:effectLst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ea typeface="Calibri" panose="020F0502020204030204" pitchFamily="34" charset="0"/>
              </a:rPr>
              <a:t>field</a:t>
            </a:r>
            <a:r>
              <a:rPr lang="en-US" sz="2400" spc="-25" dirty="0">
                <a:effectLst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ea typeface="Calibri" panose="020F0502020204030204" pitchFamily="34" charset="0"/>
              </a:rPr>
              <a:t>with</a:t>
            </a:r>
            <a:r>
              <a:rPr lang="en-US" sz="2400" spc="-30" dirty="0">
                <a:effectLst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ea typeface="Calibri" panose="020F0502020204030204" pitchFamily="34" charset="0"/>
              </a:rPr>
              <a:t>many</a:t>
            </a:r>
            <a:r>
              <a:rPr lang="en-US" sz="2400" spc="-30" dirty="0">
                <a:effectLst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ea typeface="Calibri" panose="020F0502020204030204" pitchFamily="34" charset="0"/>
              </a:rPr>
              <a:t>subareas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2400" dirty="0">
                <a:effectLst/>
                <a:ea typeface="Tahoma" panose="020B0604030504040204" pitchFamily="34" charset="0"/>
              </a:rPr>
              <a:t>Make</a:t>
            </a:r>
            <a:r>
              <a:rPr lang="en-US" sz="2400" spc="-25" dirty="0">
                <a:effectLst/>
                <a:ea typeface="Tahoma" panose="020B0604030504040204" pitchFamily="34" charset="0"/>
              </a:rPr>
              <a:t> </a:t>
            </a:r>
            <a:r>
              <a:rPr lang="en-US" sz="2400" dirty="0">
                <a:effectLst/>
                <a:ea typeface="Tahoma" panose="020B0604030504040204" pitchFamily="34" charset="0"/>
              </a:rPr>
              <a:t>machines smarter</a:t>
            </a:r>
            <a:r>
              <a:rPr lang="en-US" sz="2400" spc="5" dirty="0">
                <a:effectLst/>
                <a:ea typeface="Tahoma" panose="020B0604030504040204" pitchFamily="34" charset="0"/>
              </a:rPr>
              <a:t> </a:t>
            </a:r>
            <a:r>
              <a:rPr lang="en-US" sz="2400" dirty="0">
                <a:effectLst/>
                <a:ea typeface="Tahoma" panose="020B0604030504040204" pitchFamily="34" charset="0"/>
              </a:rPr>
              <a:t>(primary</a:t>
            </a:r>
            <a:r>
              <a:rPr lang="en-US" sz="2400" spc="-5" dirty="0">
                <a:effectLst/>
                <a:ea typeface="Tahoma" panose="020B0604030504040204" pitchFamily="34" charset="0"/>
              </a:rPr>
              <a:t> </a:t>
            </a:r>
            <a:r>
              <a:rPr lang="en-US" sz="2400" dirty="0">
                <a:effectLst/>
                <a:ea typeface="Tahoma" panose="020B0604030504040204" pitchFamily="34" charset="0"/>
              </a:rPr>
              <a:t>goal)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2400" dirty="0">
                <a:effectLst/>
                <a:ea typeface="Tahoma" panose="020B0604030504040204" pitchFamily="34" charset="0"/>
              </a:rPr>
              <a:t>Understand</a:t>
            </a:r>
            <a:r>
              <a:rPr lang="en-US" sz="2400" spc="-25" dirty="0">
                <a:effectLst/>
                <a:ea typeface="Tahoma" panose="020B0604030504040204" pitchFamily="34" charset="0"/>
              </a:rPr>
              <a:t> </a:t>
            </a:r>
            <a:r>
              <a:rPr lang="en-US" sz="2400" dirty="0">
                <a:effectLst/>
                <a:ea typeface="Tahoma" panose="020B0604030504040204" pitchFamily="34" charset="0"/>
              </a:rPr>
              <a:t>what</a:t>
            </a:r>
            <a:r>
              <a:rPr lang="en-US" sz="2400" spc="-35" dirty="0">
                <a:effectLst/>
                <a:ea typeface="Tahoma" panose="020B0604030504040204" pitchFamily="34" charset="0"/>
              </a:rPr>
              <a:t> </a:t>
            </a:r>
            <a:r>
              <a:rPr lang="en-US" sz="2400" dirty="0">
                <a:effectLst/>
                <a:ea typeface="Tahoma" panose="020B0604030504040204" pitchFamily="34" charset="0"/>
              </a:rPr>
              <a:t>intelligence</a:t>
            </a:r>
            <a:r>
              <a:rPr lang="en-US" sz="2400" spc="-5" dirty="0">
                <a:effectLst/>
                <a:ea typeface="Tahoma" panose="020B0604030504040204" pitchFamily="34" charset="0"/>
              </a:rPr>
              <a:t> </a:t>
            </a:r>
            <a:r>
              <a:rPr lang="en-US" sz="2400" dirty="0">
                <a:effectLst/>
                <a:ea typeface="Tahoma" panose="020B0604030504040204" pitchFamily="34" charset="0"/>
              </a:rPr>
              <a:t>is</a:t>
            </a:r>
            <a:r>
              <a:rPr lang="en-US" sz="2400" spc="-40" dirty="0">
                <a:effectLst/>
                <a:ea typeface="Tahoma" panose="020B0604030504040204" pitchFamily="34" charset="0"/>
              </a:rPr>
              <a:t> </a:t>
            </a:r>
            <a:r>
              <a:rPr lang="en-US" sz="2400" dirty="0">
                <a:effectLst/>
                <a:ea typeface="Tahoma" panose="020B0604030504040204" pitchFamily="34" charset="0"/>
              </a:rPr>
              <a:t>(Nobel</a:t>
            </a:r>
            <a:r>
              <a:rPr lang="en-US" sz="2400" spc="-35" dirty="0">
                <a:effectLst/>
                <a:ea typeface="Tahoma" panose="020B0604030504040204" pitchFamily="34" charset="0"/>
              </a:rPr>
              <a:t> </a:t>
            </a:r>
            <a:r>
              <a:rPr lang="en-US" sz="2400" dirty="0">
                <a:effectLst/>
                <a:ea typeface="Tahoma" panose="020B0604030504040204" pitchFamily="34" charset="0"/>
              </a:rPr>
              <a:t>Laureate</a:t>
            </a:r>
            <a:r>
              <a:rPr lang="en-US" sz="2400" spc="-20" dirty="0">
                <a:effectLst/>
                <a:ea typeface="Tahoma" panose="020B0604030504040204" pitchFamily="34" charset="0"/>
              </a:rPr>
              <a:t> </a:t>
            </a:r>
            <a:r>
              <a:rPr lang="en-US" sz="2400" dirty="0">
                <a:effectLst/>
                <a:ea typeface="Tahoma" panose="020B0604030504040204" pitchFamily="34" charset="0"/>
              </a:rPr>
              <a:t>purpose)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2400" dirty="0">
                <a:effectLst/>
                <a:ea typeface="Tahoma" panose="020B0604030504040204" pitchFamily="34" charset="0"/>
              </a:rPr>
              <a:t>Make</a:t>
            </a:r>
            <a:r>
              <a:rPr lang="en-US" sz="2400" spc="-35" dirty="0">
                <a:effectLst/>
                <a:ea typeface="Tahoma" panose="020B0604030504040204" pitchFamily="34" charset="0"/>
              </a:rPr>
              <a:t> </a:t>
            </a:r>
            <a:r>
              <a:rPr lang="en-US" sz="2400" dirty="0">
                <a:effectLst/>
                <a:ea typeface="Tahoma" panose="020B0604030504040204" pitchFamily="34" charset="0"/>
              </a:rPr>
              <a:t>machines</a:t>
            </a:r>
            <a:r>
              <a:rPr lang="en-US" sz="2400" spc="-10" dirty="0">
                <a:effectLst/>
                <a:ea typeface="Tahoma" panose="020B0604030504040204" pitchFamily="34" charset="0"/>
              </a:rPr>
              <a:t> </a:t>
            </a:r>
            <a:r>
              <a:rPr lang="en-US" sz="2400" dirty="0">
                <a:effectLst/>
                <a:ea typeface="Tahoma" panose="020B0604030504040204" pitchFamily="34" charset="0"/>
              </a:rPr>
              <a:t>more</a:t>
            </a:r>
            <a:r>
              <a:rPr lang="en-US" sz="2400" spc="-20" dirty="0">
                <a:effectLst/>
                <a:ea typeface="Tahoma" panose="020B0604030504040204" pitchFamily="34" charset="0"/>
              </a:rPr>
              <a:t> </a:t>
            </a:r>
            <a:r>
              <a:rPr lang="en-US" sz="2400" dirty="0">
                <a:effectLst/>
                <a:ea typeface="Tahoma" panose="020B0604030504040204" pitchFamily="34" charset="0"/>
              </a:rPr>
              <a:t>useful</a:t>
            </a:r>
            <a:r>
              <a:rPr lang="en-US" sz="2400" spc="-30" dirty="0">
                <a:effectLst/>
                <a:ea typeface="Tahoma" panose="020B0604030504040204" pitchFamily="34" charset="0"/>
              </a:rPr>
              <a:t> </a:t>
            </a:r>
            <a:r>
              <a:rPr lang="en-US" sz="2400" dirty="0">
                <a:effectLst/>
                <a:ea typeface="Tahoma" panose="020B0604030504040204" pitchFamily="34" charset="0"/>
              </a:rPr>
              <a:t>(entrepreneurial</a:t>
            </a:r>
            <a:r>
              <a:rPr lang="en-US" sz="2400" spc="-5" dirty="0">
                <a:effectLst/>
                <a:ea typeface="Tahoma" panose="020B0604030504040204" pitchFamily="34" charset="0"/>
              </a:rPr>
              <a:t> </a:t>
            </a:r>
            <a:r>
              <a:rPr lang="en-US" sz="2400" dirty="0">
                <a:effectLst/>
                <a:ea typeface="Tahoma" panose="020B0604030504040204" pitchFamily="34" charset="0"/>
              </a:rPr>
              <a:t>purpose)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2400" dirty="0">
                <a:ea typeface="Tahoma" panose="020B0604030504040204" pitchFamily="34" charset="0"/>
              </a:rPr>
              <a:t>P</a:t>
            </a:r>
            <a:r>
              <a:rPr lang="en-US" sz="2400" dirty="0" smtClean="0">
                <a:effectLst/>
                <a:ea typeface="Tahoma" panose="020B0604030504040204" pitchFamily="34" charset="0"/>
              </a:rPr>
              <a:t>robabilistic</a:t>
            </a:r>
            <a:r>
              <a:rPr lang="en-US" sz="2400" spc="5" dirty="0" smtClean="0">
                <a:effectLst/>
                <a:ea typeface="Tahoma" panose="020B0604030504040204" pitchFamily="34" charset="0"/>
              </a:rPr>
              <a:t> </a:t>
            </a:r>
            <a:r>
              <a:rPr lang="en-US" sz="2400" dirty="0">
                <a:effectLst/>
                <a:ea typeface="Tahoma" panose="020B0604030504040204" pitchFamily="34" charset="0"/>
              </a:rPr>
              <a:t>Learning,</a:t>
            </a:r>
            <a:r>
              <a:rPr lang="en-US" sz="2400" spc="-20" dirty="0">
                <a:effectLst/>
                <a:ea typeface="Tahoma" panose="020B0604030504040204" pitchFamily="34" charset="0"/>
              </a:rPr>
              <a:t> </a:t>
            </a:r>
            <a:r>
              <a:rPr lang="en-US" sz="2400" dirty="0">
                <a:effectLst/>
                <a:ea typeface="Tahoma" panose="020B0604030504040204" pitchFamily="34" charset="0"/>
              </a:rPr>
              <a:t>and</a:t>
            </a:r>
            <a:r>
              <a:rPr lang="en-US" sz="2400" spc="-30" dirty="0">
                <a:effectLst/>
                <a:ea typeface="Tahoma" panose="020B0604030504040204" pitchFamily="34" charset="0"/>
              </a:rPr>
              <a:t> </a:t>
            </a:r>
            <a:r>
              <a:rPr lang="en-US" sz="2400" dirty="0">
                <a:effectLst/>
                <a:ea typeface="Tahoma" panose="020B0604030504040204" pitchFamily="34" charset="0"/>
              </a:rPr>
              <a:t>Machine</a:t>
            </a:r>
            <a:r>
              <a:rPr lang="en-US" sz="2400" spc="-15" dirty="0">
                <a:effectLst/>
                <a:ea typeface="Tahoma" panose="020B0604030504040204" pitchFamily="34" charset="0"/>
              </a:rPr>
              <a:t> </a:t>
            </a:r>
            <a:r>
              <a:rPr lang="en-US" sz="2400" dirty="0">
                <a:effectLst/>
                <a:ea typeface="Tahoma" panose="020B0604030504040204" pitchFamily="34" charset="0"/>
              </a:rPr>
              <a:t>Learning</a:t>
            </a:r>
          </a:p>
          <a:p>
            <a:pPr marL="0" indent="0" eaLnBrk="1" hangingPunct="1">
              <a:lnSpc>
                <a:spcPct val="80000"/>
              </a:lnSpc>
              <a:spcBef>
                <a:spcPts val="1500"/>
              </a:spcBef>
              <a:defRPr/>
            </a:pPr>
            <a:endParaRPr lang="en-US" altLang="en-US" sz="2800" dirty="0">
              <a:latin typeface="+mn-lt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511175" y="1458913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635000" y="1581150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>
            <a:off x="969963" y="1741488"/>
            <a:ext cx="7407275" cy="36512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45000"/>
              <a:buFontTx/>
              <a:buNone/>
            </a:pPr>
            <a:r>
              <a:rPr lang="en-GB" altLang="en-US" sz="2500" dirty="0">
                <a:solidFill>
                  <a:srgbClr val="FFFFFF"/>
                </a:solidFill>
                <a:latin typeface="Times New Roman" panose="02020603050405020304" pitchFamily="18" charset="0"/>
              </a:rPr>
              <a:t>Introduction to Artificial Intelligence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48C242C-91B4-D995-11FF-64559650AC2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F552930-C2BD-47FD-91BA-10E5C39C9165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-152400" y="568325"/>
            <a:ext cx="8991600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marL="2754630" marR="2754630" algn="ctr">
              <a:lnSpc>
                <a:spcPts val="4925"/>
              </a:lnSpc>
              <a:spcBef>
                <a:spcPts val="0"/>
              </a:spcBef>
              <a:spcAft>
                <a:spcPts val="0"/>
              </a:spcAft>
            </a:pPr>
            <a:endParaRPr lang="en-US" sz="40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403383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92113" indent="-292100"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75"/>
              </a:spcBef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marL="390525" indent="-293688" eaLnBrk="1" hangingPunct="1">
              <a:spcBef>
                <a:spcPts val="575"/>
              </a:spcBef>
              <a:buClr>
                <a:srgbClr val="000066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533400" y="1981200"/>
            <a:ext cx="794385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ts val="1500"/>
              </a:spcBef>
              <a:defRPr/>
            </a:pPr>
            <a:endParaRPr lang="en-US" altLang="en-US" sz="2800" dirty="0">
              <a:latin typeface="+mn-lt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511175" y="1458913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635000" y="1581150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>
            <a:off x="969963" y="1741488"/>
            <a:ext cx="7407275" cy="36512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45000"/>
              <a:buFontTx/>
              <a:buNone/>
            </a:pPr>
            <a:r>
              <a:rPr lang="en-GB" altLang="en-US" sz="2500" dirty="0">
                <a:solidFill>
                  <a:srgbClr val="FFFFFF"/>
                </a:solidFill>
                <a:latin typeface="Times New Roman" panose="02020603050405020304" pitchFamily="18" charset="0"/>
              </a:rPr>
              <a:t>Introduction to Artificial Intelligence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97FA19CF-4238-73CE-68DF-849BC8E681E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F552930-C2BD-47FD-91BA-10E5C39C9165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E34A54E-4E8B-EB90-16BD-1C4699248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49" y="2788864"/>
            <a:ext cx="7547502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319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381000" y="568325"/>
            <a:ext cx="8458200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marL="0" marR="0" algn="ctr">
              <a:lnSpc>
                <a:spcPts val="4925"/>
              </a:lnSpc>
              <a:spcBef>
                <a:spcPts val="0"/>
              </a:spcBef>
              <a:spcAft>
                <a:spcPts val="0"/>
              </a:spcAft>
            </a:pPr>
            <a:r>
              <a:rPr lang="en-GB" altLang="en-US" sz="4000" dirty="0">
                <a:solidFill>
                  <a:schemeClr val="tx1"/>
                </a:solidFill>
                <a:latin typeface="Times New Roman" panose="02020603050405020304" pitchFamily="18" charset="0"/>
              </a:rPr>
              <a:t>Artificial Intelligence</a:t>
            </a:r>
            <a:endParaRPr lang="en-US" sz="4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403383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92113" indent="-292100"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75"/>
              </a:spcBef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marL="390525" indent="-293688" eaLnBrk="1" hangingPunct="1">
              <a:spcBef>
                <a:spcPts val="575"/>
              </a:spcBef>
              <a:buClr>
                <a:srgbClr val="000066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533400" y="1981200"/>
            <a:ext cx="79438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2400" spc="-5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Definition</a:t>
            </a:r>
            <a:r>
              <a:rPr lang="en-US" sz="2400" spc="-45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AI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2400" spc="-5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O</a:t>
            </a:r>
            <a:r>
              <a:rPr lang="en-US" sz="24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bject</a:t>
            </a:r>
            <a:r>
              <a:rPr lang="en-US" sz="2400" spc="-5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ive</a:t>
            </a:r>
            <a:r>
              <a:rPr lang="en-US" sz="24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s</a:t>
            </a:r>
            <a:r>
              <a:rPr lang="en-US" sz="2400" spc="4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400" spc="-5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/G</a:t>
            </a:r>
            <a:r>
              <a:rPr lang="en-US" sz="24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oa</a:t>
            </a:r>
            <a:r>
              <a:rPr lang="en-US" sz="2400" spc="-5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l</a:t>
            </a:r>
            <a:r>
              <a:rPr lang="en-US" sz="24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s</a:t>
            </a:r>
            <a:r>
              <a:rPr lang="en-US" sz="2400" spc="6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of</a:t>
            </a:r>
            <a:r>
              <a:rPr lang="en-US" sz="2400" spc="5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AI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24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Approaches</a:t>
            </a:r>
            <a:r>
              <a:rPr lang="en-US" sz="2400" spc="-1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to</a:t>
            </a:r>
            <a:r>
              <a:rPr lang="en-US" sz="2400" spc="5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AI</a:t>
            </a:r>
            <a:r>
              <a:rPr lang="en-US" sz="2400" spc="-1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and Hypothesis</a:t>
            </a:r>
            <a:r>
              <a:rPr lang="en-US" sz="2400" spc="-5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of</a:t>
            </a:r>
            <a:r>
              <a:rPr lang="en-US" sz="2400" spc="15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AI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24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The</a:t>
            </a:r>
            <a:r>
              <a:rPr lang="en-US" sz="2400" spc="15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Foundations</a:t>
            </a:r>
            <a:r>
              <a:rPr lang="en-US" sz="2400" spc="5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of</a:t>
            </a:r>
            <a:r>
              <a:rPr lang="en-US" sz="2400" spc="45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AI</a:t>
            </a:r>
            <a:r>
              <a:rPr lang="en-US" sz="2400" spc="15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:</a:t>
            </a:r>
            <a:r>
              <a:rPr lang="en-US" sz="2400" spc="4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Bits</a:t>
            </a:r>
            <a:r>
              <a:rPr lang="en-US" sz="2400" spc="2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of</a:t>
            </a:r>
            <a:r>
              <a:rPr lang="en-US" sz="2400" spc="3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History</a:t>
            </a:r>
            <a:r>
              <a:rPr lang="en-US" sz="2400" spc="3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and</a:t>
            </a:r>
            <a:r>
              <a:rPr lang="en-US" sz="2400" spc="25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the</a:t>
            </a:r>
            <a:r>
              <a:rPr lang="en-US" sz="2400" spc="35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State</a:t>
            </a:r>
            <a:r>
              <a:rPr lang="en-US" sz="2400" spc="15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of</a:t>
            </a:r>
            <a:r>
              <a:rPr lang="en-US" sz="2400" spc="3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the</a:t>
            </a:r>
            <a:r>
              <a:rPr lang="en-US" sz="2400" spc="35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Art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24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Application Areas</a:t>
            </a:r>
            <a:r>
              <a:rPr lang="en-US" sz="2400" spc="1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of</a:t>
            </a:r>
            <a:r>
              <a:rPr lang="en-US" sz="2400" spc="2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AI</a:t>
            </a:r>
          </a:p>
          <a:p>
            <a:pPr marL="0" indent="0" eaLnBrk="1" hangingPunct="1">
              <a:lnSpc>
                <a:spcPct val="80000"/>
              </a:lnSpc>
              <a:spcBef>
                <a:spcPts val="1500"/>
              </a:spcBef>
              <a:defRPr/>
            </a:pPr>
            <a:endParaRPr lang="en-US" altLang="en-US" sz="2800" dirty="0">
              <a:latin typeface="+mn-lt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511175" y="1458913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635000" y="1581150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>
            <a:off x="969963" y="1741488"/>
            <a:ext cx="7407275" cy="36512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45000"/>
              <a:buFontTx/>
              <a:buNone/>
            </a:pPr>
            <a:r>
              <a:rPr lang="en-GB" altLang="en-US" sz="2500" dirty="0">
                <a:solidFill>
                  <a:srgbClr val="FFFFFF"/>
                </a:solidFill>
                <a:latin typeface="Times New Roman" panose="02020603050405020304" pitchFamily="18" charset="0"/>
              </a:rPr>
              <a:t>Introduction to Artificial Intelligence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56DBC29-1FD7-5253-3AEB-EF549F79EA0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F552930-C2BD-47FD-91BA-10E5C39C9165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7443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381000" y="568325"/>
            <a:ext cx="8458200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marL="0" marR="0" algn="ctr">
              <a:lnSpc>
                <a:spcPts val="4925"/>
              </a:lnSpc>
              <a:spcBef>
                <a:spcPts val="0"/>
              </a:spcBef>
              <a:spcAft>
                <a:spcPts val="0"/>
              </a:spcAft>
            </a:pPr>
            <a:r>
              <a:rPr lang="en-GB" altLang="en-US" sz="4000" dirty="0">
                <a:solidFill>
                  <a:schemeClr val="tx1"/>
                </a:solidFill>
                <a:latin typeface="Times New Roman" panose="02020603050405020304" pitchFamily="18" charset="0"/>
              </a:rPr>
              <a:t>Artificial Intelligence</a:t>
            </a:r>
            <a:endParaRPr lang="en-US" sz="4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199" y="1600200"/>
            <a:ext cx="800576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92113" indent="-292100"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75"/>
              </a:spcBef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marL="390525" indent="-293688" eaLnBrk="1" hangingPunct="1">
              <a:spcBef>
                <a:spcPts val="575"/>
              </a:spcBef>
              <a:buClr>
                <a:srgbClr val="000066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681039" y="2076450"/>
            <a:ext cx="794385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24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Artificial</a:t>
            </a:r>
            <a:r>
              <a:rPr lang="en-US" sz="2400" b="1" spc="-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Intelligence</a:t>
            </a:r>
            <a:r>
              <a:rPr lang="en-US" sz="2400" b="1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made</a:t>
            </a:r>
            <a:r>
              <a:rPr lang="en-US" sz="2400" b="1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of:</a:t>
            </a:r>
            <a:endParaRPr lang="en-US" sz="24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marR="0" lvl="0" indent="-342900">
              <a:spcBef>
                <a:spcPts val="1010"/>
              </a:spcBef>
              <a:spcAft>
                <a:spcPts val="0"/>
              </a:spcAft>
              <a:buClr>
                <a:srgbClr val="FD8537"/>
              </a:buClr>
              <a:buSzPct val="70000"/>
              <a:buFont typeface="Wingdings" panose="05000000000000000000" pitchFamily="2" charset="2"/>
              <a:buChar char=""/>
              <a:tabLst>
                <a:tab pos="472440" algn="l"/>
              </a:tabLst>
            </a:pPr>
            <a:r>
              <a:rPr lang="en-US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Artificial:</a:t>
            </a:r>
            <a:endParaRPr lang="en-US" dirty="0">
              <a:effectLst/>
              <a:latin typeface="Cambria" panose="020405030504060302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744537" lvl="1" indent="-342900">
              <a:spcBef>
                <a:spcPts val="1000"/>
              </a:spcBef>
              <a:spcAft>
                <a:spcPts val="0"/>
              </a:spcAft>
              <a:buClr>
                <a:srgbClr val="FD8537"/>
              </a:buClr>
              <a:buSzPct val="70000"/>
              <a:buFont typeface="Wingdings" panose="05000000000000000000" pitchFamily="2" charset="2"/>
              <a:buChar char=""/>
              <a:tabLst>
                <a:tab pos="472440" algn="l"/>
              </a:tabLst>
            </a:pPr>
            <a:r>
              <a:rPr lang="en-US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Produced</a:t>
            </a:r>
            <a:r>
              <a:rPr lang="en-US" spc="9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by</a:t>
            </a:r>
            <a:r>
              <a:rPr lang="en-US" spc="9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human</a:t>
            </a:r>
            <a:r>
              <a:rPr lang="en-US" spc="8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art</a:t>
            </a:r>
            <a:r>
              <a:rPr lang="en-US" spc="9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or</a:t>
            </a:r>
            <a:r>
              <a:rPr lang="en-US" spc="1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effort,</a:t>
            </a:r>
          </a:p>
          <a:p>
            <a:pPr marL="744537" lvl="1" indent="-342900">
              <a:spcBef>
                <a:spcPts val="1010"/>
              </a:spcBef>
              <a:spcAft>
                <a:spcPts val="0"/>
              </a:spcAft>
              <a:buClr>
                <a:srgbClr val="FD8537"/>
              </a:buClr>
              <a:buSzPct val="70000"/>
              <a:buFont typeface="Wingdings" panose="05000000000000000000" pitchFamily="2" charset="2"/>
              <a:buChar char=""/>
              <a:tabLst>
                <a:tab pos="472440" algn="l"/>
              </a:tabLst>
            </a:pPr>
            <a:r>
              <a:rPr lang="en-US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Not</a:t>
            </a:r>
            <a:r>
              <a:rPr lang="en-US" spc="5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originating</a:t>
            </a:r>
            <a:r>
              <a:rPr lang="en-US" spc="5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naturally.</a:t>
            </a:r>
          </a:p>
          <a:p>
            <a:pPr marL="342900" marR="0" lvl="0" indent="-342900">
              <a:spcBef>
                <a:spcPts val="1015"/>
              </a:spcBef>
              <a:spcAft>
                <a:spcPts val="0"/>
              </a:spcAft>
              <a:buClr>
                <a:srgbClr val="FD8537"/>
              </a:buClr>
              <a:buSzPct val="70000"/>
              <a:buFont typeface="Wingdings" panose="05000000000000000000" pitchFamily="2" charset="2"/>
              <a:buChar char=""/>
              <a:tabLst>
                <a:tab pos="472440" algn="l"/>
              </a:tabLst>
            </a:pPr>
            <a:r>
              <a:rPr lang="en-US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Intelligence:</a:t>
            </a:r>
            <a:endParaRPr lang="en-US" dirty="0">
              <a:effectLst/>
              <a:latin typeface="Cambria" panose="020405030504060302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Thinking</a:t>
            </a:r>
            <a:r>
              <a:rPr lang="en-US" spc="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capability</a:t>
            </a:r>
            <a:endParaRPr lang="en-US" altLang="en-US" dirty="0">
              <a:latin typeface="+mn-lt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511175" y="1458913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635000" y="1581150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>
            <a:off x="969963" y="1741488"/>
            <a:ext cx="7407275" cy="36512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45000"/>
              <a:buFontTx/>
              <a:buNone/>
            </a:pPr>
            <a:r>
              <a:rPr lang="en-GB" altLang="en-US" sz="2500" dirty="0">
                <a:solidFill>
                  <a:srgbClr val="FFFFFF"/>
                </a:solidFill>
                <a:latin typeface="Times New Roman" panose="02020603050405020304" pitchFamily="18" charset="0"/>
              </a:rPr>
              <a:t>Introduction to Artificial Intelligence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6820BEA-63F4-DC24-D30D-03F16A2A7A1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F552930-C2BD-47FD-91BA-10E5C39C9165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44746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381000" y="568325"/>
            <a:ext cx="8458200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marL="0" marR="0" algn="ctr">
              <a:lnSpc>
                <a:spcPts val="4925"/>
              </a:lnSpc>
              <a:spcBef>
                <a:spcPts val="0"/>
              </a:spcBef>
              <a:spcAft>
                <a:spcPts val="0"/>
              </a:spcAft>
            </a:pPr>
            <a:r>
              <a:rPr lang="en-GB" altLang="en-US" sz="4000" dirty="0">
                <a:solidFill>
                  <a:schemeClr val="tx1"/>
                </a:solidFill>
                <a:latin typeface="Times New Roman" panose="02020603050405020304" pitchFamily="18" charset="0"/>
              </a:rPr>
              <a:t>Artificial Intelligence</a:t>
            </a:r>
            <a:endParaRPr lang="en-US" sz="4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792003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92113" indent="-292100"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75"/>
              </a:spcBef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marL="390525" indent="-293688" eaLnBrk="1" hangingPunct="1">
              <a:spcBef>
                <a:spcPts val="575"/>
              </a:spcBef>
              <a:buClr>
                <a:srgbClr val="000066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533400" y="1981200"/>
            <a:ext cx="7772400" cy="473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What is</a:t>
            </a:r>
            <a:r>
              <a:rPr lang="en-US" sz="1800" spc="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Intelligence?</a:t>
            </a:r>
          </a:p>
          <a:p>
            <a:pPr marL="300990" marR="3880485">
              <a:spcBef>
                <a:spcPts val="101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Intelligence:</a:t>
            </a:r>
          </a:p>
          <a:p>
            <a:pPr marL="342900" marR="2511425" lvl="0" indent="-342900">
              <a:lnSpc>
                <a:spcPct val="185000"/>
              </a:lnSpc>
              <a:spcBef>
                <a:spcPts val="1000"/>
              </a:spcBef>
              <a:spcAft>
                <a:spcPts val="0"/>
              </a:spcAft>
              <a:buClr>
                <a:srgbClr val="FD8537"/>
              </a:buClr>
              <a:buSzPct val="55000"/>
              <a:buFont typeface="Wingdings" panose="05000000000000000000" pitchFamily="2" charset="2"/>
              <a:buChar char=""/>
              <a:tabLst>
                <a:tab pos="508635" algn="l"/>
                <a:tab pos="50927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spc="-6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capacity</a:t>
            </a:r>
            <a:r>
              <a:rPr lang="en-US" sz="1800" spc="-5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to</a:t>
            </a:r>
            <a:r>
              <a:rPr lang="en-US" sz="1800" spc="-4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learn</a:t>
            </a:r>
            <a:r>
              <a:rPr lang="en-US" sz="1800" spc="-5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and</a:t>
            </a:r>
            <a:r>
              <a:rPr lang="en-US" sz="1800" spc="-5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solve</a:t>
            </a:r>
            <a:r>
              <a:rPr lang="en-US" sz="1800" spc="-6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problems</a:t>
            </a:r>
            <a:r>
              <a:rPr lang="en-US" sz="1800" spc="-22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(Websters</a:t>
            </a:r>
            <a:r>
              <a:rPr lang="en-US" sz="18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dictionary)</a:t>
            </a:r>
            <a:r>
              <a:rPr lang="en-US" sz="1800" spc="2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</a:p>
          <a:p>
            <a:pPr marL="0" marR="2511425" lvl="0" indent="0">
              <a:lnSpc>
                <a:spcPct val="185000"/>
              </a:lnSpc>
              <a:spcBef>
                <a:spcPts val="1000"/>
              </a:spcBef>
              <a:spcAft>
                <a:spcPts val="0"/>
              </a:spcAft>
              <a:buClr>
                <a:srgbClr val="FD8537"/>
              </a:buClr>
              <a:buSzPct val="55000"/>
              <a:tabLst>
                <a:tab pos="508635" algn="l"/>
                <a:tab pos="509270" algn="l"/>
              </a:tabLst>
            </a:pPr>
            <a:r>
              <a:rPr lang="en-US" sz="1800" spc="20" dirty="0"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   </a:t>
            </a:r>
            <a:r>
              <a:rPr lang="en-US" sz="1800" spc="2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In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particular,</a:t>
            </a:r>
          </a:p>
          <a:p>
            <a:pPr marL="342900" marR="0" lvl="0" indent="-342900">
              <a:spcBef>
                <a:spcPts val="5"/>
              </a:spcBef>
              <a:spcAft>
                <a:spcPts val="0"/>
              </a:spcAft>
              <a:buClr>
                <a:srgbClr val="FD8537"/>
              </a:buClr>
              <a:buSzPct val="56000"/>
              <a:buFont typeface="Wingdings" panose="05000000000000000000" pitchFamily="2" charset="2"/>
              <a:buChar char="q"/>
              <a:tabLst>
                <a:tab pos="508635" algn="l"/>
                <a:tab pos="50927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spc="5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ability</a:t>
            </a:r>
            <a:r>
              <a:rPr lang="en-US" sz="1800" spc="6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to</a:t>
            </a:r>
            <a:r>
              <a:rPr lang="en-US" sz="1800" spc="7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solve</a:t>
            </a:r>
            <a:r>
              <a:rPr lang="en-US" sz="1800" spc="7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novel</a:t>
            </a:r>
            <a:r>
              <a:rPr lang="en-US" sz="1800" spc="6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problems</a:t>
            </a:r>
          </a:p>
          <a:p>
            <a:pPr marL="342900" marR="0" lvl="0" indent="-342900">
              <a:spcBef>
                <a:spcPts val="1000"/>
              </a:spcBef>
              <a:spcAft>
                <a:spcPts val="0"/>
              </a:spcAft>
              <a:buClr>
                <a:srgbClr val="FD8537"/>
              </a:buClr>
              <a:buSzPct val="56000"/>
              <a:buFont typeface="Wingdings" panose="05000000000000000000" pitchFamily="2" charset="2"/>
              <a:buChar char="q"/>
              <a:tabLst>
                <a:tab pos="47244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spc="2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ability</a:t>
            </a:r>
            <a:r>
              <a:rPr lang="en-US" sz="18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to</a:t>
            </a:r>
            <a:r>
              <a:rPr lang="en-US" sz="1800" spc="2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act</a:t>
            </a:r>
            <a:r>
              <a:rPr lang="en-US" sz="1800" spc="2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rationally</a:t>
            </a:r>
          </a:p>
          <a:p>
            <a:pPr marL="342900" marR="0" lvl="0" indent="-342900">
              <a:spcBef>
                <a:spcPts val="1000"/>
              </a:spcBef>
              <a:spcAft>
                <a:spcPts val="0"/>
              </a:spcAft>
              <a:buClr>
                <a:srgbClr val="FD8537"/>
              </a:buClr>
              <a:buSzPct val="56000"/>
              <a:buFont typeface="Wingdings" panose="05000000000000000000" pitchFamily="2" charset="2"/>
              <a:buChar char="q"/>
              <a:tabLst>
                <a:tab pos="47244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1800" spc="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ability</a:t>
            </a:r>
            <a:r>
              <a:rPr lang="en-US" sz="1800" spc="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</a:t>
            </a:r>
            <a:r>
              <a:rPr lang="en-US" sz="1800" spc="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act</a:t>
            </a:r>
            <a:r>
              <a:rPr lang="en-US" sz="1800" spc="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like</a:t>
            </a:r>
            <a:r>
              <a:rPr lang="en-US" sz="1800" spc="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humans</a:t>
            </a:r>
          </a:p>
          <a:p>
            <a:pPr marL="285750" indent="-285750" algn="just">
              <a:spcBef>
                <a:spcPts val="1000"/>
              </a:spcBef>
              <a:spcAft>
                <a:spcPts val="0"/>
              </a:spcAft>
              <a:buClr>
                <a:srgbClr val="FD8537"/>
              </a:buClr>
              <a:buSzPct val="56000"/>
              <a:buFont typeface="Wingdings" panose="05000000000000000000" pitchFamily="2" charset="2"/>
              <a:buChar char="ü"/>
              <a:tabLst>
                <a:tab pos="472440" algn="l"/>
              </a:tabLst>
            </a:pPr>
            <a:r>
              <a:rPr lang="en-US" sz="1800" spc="15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</a:t>
            </a:r>
            <a:r>
              <a:rPr lang="en-US" sz="1800" spc="-2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spc="15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computational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spc="15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part</a:t>
            </a:r>
            <a:r>
              <a:rPr lang="en-US" sz="1800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spc="15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of</a:t>
            </a:r>
            <a:r>
              <a:rPr lang="en-US" sz="1800" spc="-3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spc="15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spc="15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ability</a:t>
            </a:r>
            <a:r>
              <a:rPr lang="en-US" sz="1800" spc="-2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spc="15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</a:t>
            </a:r>
            <a:r>
              <a:rPr lang="en-US" sz="1800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spc="15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achieve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spc="15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goals</a:t>
            </a:r>
            <a:r>
              <a:rPr lang="en-US" sz="1800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spc="15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spc="15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spc="15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world.</a:t>
            </a:r>
            <a:r>
              <a:rPr lang="en-US" sz="1800" spc="-2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spc="15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Varying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spc="15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kinds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spc="15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en-US" sz="1800" spc="-39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spc="15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degrees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spc="15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of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spc="15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intelligence</a:t>
            </a:r>
            <a:r>
              <a:rPr lang="en-US" sz="1800" spc="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spc="15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occur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spc="15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spc="15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people,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spc="15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many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spc="15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animals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spc="15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spc="15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some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spc="15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machines.</a:t>
            </a:r>
          </a:p>
          <a:p>
            <a:pPr marL="0" marR="0" lvl="0" indent="0">
              <a:spcBef>
                <a:spcPts val="1000"/>
              </a:spcBef>
              <a:spcAft>
                <a:spcPts val="0"/>
              </a:spcAft>
              <a:buClr>
                <a:srgbClr val="FD8537"/>
              </a:buClr>
              <a:buSzPct val="56000"/>
              <a:tabLst>
                <a:tab pos="472440" algn="l"/>
              </a:tabLst>
            </a:pPr>
            <a:endParaRPr lang="en-US" sz="1800" dirty="0">
              <a:effectLst/>
              <a:latin typeface="Cambria" panose="02040503050406030204" pitchFamily="18" charset="0"/>
              <a:ea typeface="Segoe UI Symbol" panose="020B0502040204020203" pitchFamily="34" charset="0"/>
              <a:cs typeface="Segoe UI Symbol" panose="020B0502040204020203" pitchFamily="34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ts val="1500"/>
              </a:spcBef>
              <a:defRPr/>
            </a:pPr>
            <a:endParaRPr lang="en-US" altLang="en-US" sz="2800" dirty="0">
              <a:latin typeface="+mn-lt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511175" y="1458913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635000" y="1581150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>
            <a:off x="969963" y="1741488"/>
            <a:ext cx="7407275" cy="36512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45000"/>
              <a:buFontTx/>
              <a:buNone/>
            </a:pPr>
            <a:r>
              <a:rPr lang="en-GB" altLang="en-US" sz="2500" dirty="0">
                <a:solidFill>
                  <a:srgbClr val="FFFFFF"/>
                </a:solidFill>
                <a:latin typeface="Times New Roman" panose="02020603050405020304" pitchFamily="18" charset="0"/>
              </a:rPr>
              <a:t>Introduction to Artificial Intelligence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5A4D2F6-8DC5-F0C3-F58F-10DE619AECE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F552930-C2BD-47FD-91BA-10E5C39C9165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2692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-762000" y="547355"/>
            <a:ext cx="9601200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marL="339090" marR="405765" algn="ctr">
              <a:lnSpc>
                <a:spcPts val="965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565F6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WHAT’S</a:t>
            </a:r>
            <a:r>
              <a:rPr lang="en-US" spc="75" dirty="0">
                <a:solidFill>
                  <a:srgbClr val="565F6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solidFill>
                  <a:srgbClr val="565F6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INVOLVED</a:t>
            </a:r>
            <a:r>
              <a:rPr lang="en-US" spc="60" dirty="0">
                <a:solidFill>
                  <a:srgbClr val="565F6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solidFill>
                  <a:srgbClr val="565F6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</a:t>
            </a:r>
            <a:r>
              <a:rPr lang="en-US" spc="95" dirty="0">
                <a:solidFill>
                  <a:srgbClr val="565F6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dirty="0">
                <a:solidFill>
                  <a:srgbClr val="565F6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INTELLIGENCE?</a:t>
            </a:r>
            <a:endParaRPr lang="en-US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403383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92113" indent="-292100"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75"/>
              </a:spcBef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marL="390525" indent="-293688" eaLnBrk="1" hangingPunct="1">
              <a:spcBef>
                <a:spcPts val="575"/>
              </a:spcBef>
              <a:buClr>
                <a:srgbClr val="000066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04800" y="1981200"/>
            <a:ext cx="8839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Ability</a:t>
            </a:r>
            <a:r>
              <a:rPr lang="en-US" sz="2000" spc="-2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to</a:t>
            </a:r>
            <a:r>
              <a:rPr lang="en-US" sz="2000" spc="-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interact</a:t>
            </a:r>
            <a:r>
              <a:rPr lang="en-US" sz="2000" spc="-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with</a:t>
            </a:r>
            <a:r>
              <a:rPr lang="en-US" sz="2000" spc="-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2000" spc="-2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real</a:t>
            </a:r>
            <a:r>
              <a:rPr lang="en-US" sz="2000" spc="-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world</a:t>
            </a:r>
          </a:p>
          <a:p>
            <a:pPr marL="742950" marR="0" lvl="1" indent="-285750">
              <a:spcBef>
                <a:spcPts val="865"/>
              </a:spcBef>
              <a:spcAft>
                <a:spcPts val="0"/>
              </a:spcAft>
              <a:buClr>
                <a:srgbClr val="FD8537"/>
              </a:buClr>
              <a:buSzPts val="800"/>
              <a:buFont typeface="Segoe UI Symbol" panose="020B0502040204020203" pitchFamily="34" charset="0"/>
              <a:buChar char="⚫"/>
              <a:tabLst>
                <a:tab pos="487680" algn="l"/>
              </a:tabLst>
            </a:pPr>
            <a:r>
              <a:rPr lang="en-US" sz="20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to</a:t>
            </a:r>
            <a:r>
              <a:rPr lang="en-US" sz="2000" spc="-2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perceive,</a:t>
            </a:r>
            <a:r>
              <a:rPr lang="en-US" sz="2000" spc="-15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understand,</a:t>
            </a:r>
            <a:r>
              <a:rPr lang="en-US" sz="2000" spc="-3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and</a:t>
            </a:r>
            <a:r>
              <a:rPr lang="en-US" sz="2000" spc="-25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act</a:t>
            </a:r>
          </a:p>
          <a:p>
            <a:pPr marL="742950" marR="0" lvl="1" indent="-285750">
              <a:spcBef>
                <a:spcPts val="880"/>
              </a:spcBef>
              <a:spcAft>
                <a:spcPts val="0"/>
              </a:spcAft>
              <a:buClr>
                <a:srgbClr val="FD8537"/>
              </a:buClr>
              <a:buSzPts val="800"/>
              <a:buFont typeface="Segoe UI Symbol" panose="020B0502040204020203" pitchFamily="34" charset="0"/>
              <a:buChar char="⚫"/>
              <a:tabLst>
                <a:tab pos="487680" algn="l"/>
              </a:tabLst>
            </a:pPr>
            <a:r>
              <a:rPr lang="en-US" sz="20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e.g.,</a:t>
            </a:r>
            <a:r>
              <a:rPr lang="en-US" sz="2000" spc="5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speech</a:t>
            </a:r>
            <a:r>
              <a:rPr lang="en-US" sz="2000" spc="-15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recognition</a:t>
            </a:r>
            <a:r>
              <a:rPr lang="en-US" sz="2000" spc="-2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and</a:t>
            </a:r>
            <a:r>
              <a:rPr lang="en-US" sz="2000" spc="-15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understanding</a:t>
            </a:r>
            <a:r>
              <a:rPr lang="en-US" sz="2000" spc="-2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and</a:t>
            </a:r>
            <a:r>
              <a:rPr lang="en-US" sz="2000" spc="-15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synthesis</a:t>
            </a:r>
            <a:r>
              <a:rPr lang="en-US" sz="2000" spc="-2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e.g.,</a:t>
            </a:r>
            <a:r>
              <a:rPr lang="en-US" sz="2000" spc="5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image</a:t>
            </a:r>
            <a:r>
              <a:rPr lang="en-US" sz="2000" spc="-25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understanding</a:t>
            </a:r>
          </a:p>
          <a:p>
            <a:pPr marL="171450" marR="0" lvl="0" indent="-17145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Wingdings" panose="05000000000000000000" pitchFamily="2" charset="2"/>
              <a:buChar char="q"/>
              <a:tabLst>
                <a:tab pos="257175" algn="l"/>
              </a:tabLst>
            </a:pP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Reasoning</a:t>
            </a:r>
            <a:r>
              <a:rPr lang="en-US" sz="2000" spc="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and</a:t>
            </a:r>
            <a:r>
              <a:rPr lang="en-US" sz="2000" spc="3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Planning</a:t>
            </a:r>
          </a:p>
          <a:p>
            <a:pPr marL="742950" marR="0" lvl="1" indent="-285750">
              <a:spcBef>
                <a:spcPts val="880"/>
              </a:spcBef>
              <a:spcAft>
                <a:spcPts val="0"/>
              </a:spcAft>
              <a:buClr>
                <a:srgbClr val="FD8537"/>
              </a:buClr>
              <a:buSzPts val="800"/>
              <a:buFont typeface="Segoe UI Symbol" panose="020B0502040204020203" pitchFamily="34" charset="0"/>
              <a:buChar char="⚫"/>
              <a:tabLst>
                <a:tab pos="487680" algn="l"/>
              </a:tabLst>
            </a:pPr>
            <a:r>
              <a:rPr lang="en-US" sz="20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modeling</a:t>
            </a:r>
            <a:r>
              <a:rPr lang="en-US" sz="2000" spc="-35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the</a:t>
            </a:r>
            <a:r>
              <a:rPr lang="en-US" sz="2000" spc="-25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external</a:t>
            </a:r>
            <a:r>
              <a:rPr lang="en-US" sz="2000" spc="-45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world,</a:t>
            </a:r>
            <a:r>
              <a:rPr lang="en-US" sz="2000" spc="-15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given</a:t>
            </a:r>
            <a:r>
              <a:rPr lang="en-US" sz="2000" spc="-3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input</a:t>
            </a:r>
          </a:p>
          <a:p>
            <a:pPr marL="742950" marR="0" lvl="1" indent="-285750">
              <a:spcBef>
                <a:spcPts val="870"/>
              </a:spcBef>
              <a:spcAft>
                <a:spcPts val="0"/>
              </a:spcAft>
              <a:buClr>
                <a:srgbClr val="FD8537"/>
              </a:buClr>
              <a:buSzPts val="800"/>
              <a:buFont typeface="Segoe UI Symbol" panose="020B0502040204020203" pitchFamily="34" charset="0"/>
              <a:buChar char="⚫"/>
              <a:tabLst>
                <a:tab pos="487680" algn="l"/>
              </a:tabLst>
            </a:pPr>
            <a:r>
              <a:rPr lang="en-US" sz="20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solving</a:t>
            </a:r>
            <a:r>
              <a:rPr lang="en-US" sz="2000" spc="-45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new</a:t>
            </a:r>
            <a:r>
              <a:rPr lang="en-US" sz="2000" spc="-45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problems,</a:t>
            </a:r>
            <a:r>
              <a:rPr lang="en-US" sz="2000" spc="-4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planning,</a:t>
            </a:r>
            <a:r>
              <a:rPr lang="en-US" sz="2000" spc="-35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and</a:t>
            </a:r>
            <a:r>
              <a:rPr lang="en-US" sz="2000" spc="-45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making</a:t>
            </a:r>
            <a:r>
              <a:rPr lang="en-US" sz="2000" spc="-5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decisions</a:t>
            </a:r>
          </a:p>
          <a:p>
            <a:pPr marL="171450" marR="0" lvl="0" indent="-171450">
              <a:spcBef>
                <a:spcPts val="1010"/>
              </a:spcBef>
              <a:spcAft>
                <a:spcPts val="0"/>
              </a:spcAft>
              <a:buClr>
                <a:srgbClr val="FD8537"/>
              </a:buClr>
              <a:buSzPts val="700"/>
              <a:buFont typeface="Wingdings" panose="05000000000000000000" pitchFamily="2" charset="2"/>
              <a:buChar char="q"/>
              <a:tabLst>
                <a:tab pos="257175" algn="l"/>
              </a:tabLst>
            </a:pP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Learning</a:t>
            </a:r>
            <a:r>
              <a:rPr lang="en-US" sz="2000" spc="2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and</a:t>
            </a:r>
            <a:r>
              <a:rPr lang="en-US" sz="2000" spc="3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Adaptation</a:t>
            </a:r>
          </a:p>
          <a:p>
            <a:pPr marL="742950" marR="0" lvl="1" indent="-285750">
              <a:spcBef>
                <a:spcPts val="880"/>
              </a:spcBef>
              <a:spcAft>
                <a:spcPts val="0"/>
              </a:spcAft>
              <a:buClr>
                <a:srgbClr val="FD8537"/>
              </a:buClr>
              <a:buSzPts val="800"/>
              <a:buFont typeface="Segoe UI Symbol" panose="020B0502040204020203" pitchFamily="34" charset="0"/>
              <a:buChar char="⚫"/>
              <a:tabLst>
                <a:tab pos="487680" algn="l"/>
              </a:tabLst>
            </a:pPr>
            <a:r>
              <a:rPr lang="en-US" sz="20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we</a:t>
            </a:r>
            <a:r>
              <a:rPr lang="en-US" sz="2000" spc="-15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are</a:t>
            </a:r>
            <a:r>
              <a:rPr lang="en-US" sz="2000" spc="-35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continuously</a:t>
            </a:r>
            <a:r>
              <a:rPr lang="en-US" sz="2000" spc="-3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learning</a:t>
            </a:r>
            <a:r>
              <a:rPr lang="en-US" sz="2000" spc="-25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and</a:t>
            </a:r>
            <a:r>
              <a:rPr lang="en-US" sz="2000" spc="-3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adapting</a:t>
            </a:r>
          </a:p>
          <a:p>
            <a:pPr marL="742950" marR="0" lvl="1" indent="-285750">
              <a:spcBef>
                <a:spcPts val="865"/>
              </a:spcBef>
              <a:spcAft>
                <a:spcPts val="0"/>
              </a:spcAft>
              <a:buClr>
                <a:srgbClr val="FD8537"/>
              </a:buClr>
              <a:buSzPts val="800"/>
              <a:buFont typeface="Segoe UI Symbol" panose="020B0502040204020203" pitchFamily="34" charset="0"/>
              <a:buChar char="⚫"/>
              <a:tabLst>
                <a:tab pos="487680" algn="l"/>
              </a:tabLst>
            </a:pPr>
            <a:r>
              <a:rPr lang="en-US" sz="20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our</a:t>
            </a:r>
            <a:r>
              <a:rPr lang="en-US" sz="2000" spc="-25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internal</a:t>
            </a:r>
            <a:r>
              <a:rPr lang="en-US" sz="2000" spc="-2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models</a:t>
            </a:r>
            <a:r>
              <a:rPr lang="en-US" sz="2000" spc="-2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are</a:t>
            </a:r>
            <a:r>
              <a:rPr lang="en-US" sz="2000" spc="-2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always</a:t>
            </a:r>
            <a:r>
              <a:rPr lang="en-US" sz="2000" spc="-25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being</a:t>
            </a:r>
            <a:r>
              <a:rPr lang="en-US" sz="2000" spc="-2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“updated”</a:t>
            </a:r>
            <a:r>
              <a:rPr lang="en-US" sz="2000" spc="-3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e.g., a</a:t>
            </a:r>
            <a:r>
              <a:rPr lang="en-US" sz="2000" spc="-15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baby</a:t>
            </a:r>
            <a:r>
              <a:rPr lang="en-US" sz="2000" spc="-3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learning</a:t>
            </a:r>
            <a:r>
              <a:rPr lang="en-US" sz="2000" spc="-2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to</a:t>
            </a:r>
            <a:r>
              <a:rPr lang="en-US" sz="2000" spc="-3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categorize</a:t>
            </a:r>
            <a:r>
              <a:rPr lang="en-US" sz="2000" spc="-15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Segoe UI Symbol" panose="020B0502040204020203" pitchFamily="34" charset="0"/>
                <a:cs typeface="Segoe UI Symbol" panose="020B0502040204020203" pitchFamily="34" charset="0"/>
              </a:rPr>
              <a:t>and recognize animals</a:t>
            </a:r>
            <a:endParaRPr lang="en-US" altLang="en-US" sz="2000" dirty="0">
              <a:latin typeface="+mn-lt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511175" y="1458913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635000" y="1581150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>
            <a:off x="969963" y="1741488"/>
            <a:ext cx="7407275" cy="36512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45000"/>
              <a:buFontTx/>
              <a:buNone/>
            </a:pPr>
            <a:r>
              <a:rPr lang="en-GB" altLang="en-US" sz="2500" dirty="0">
                <a:solidFill>
                  <a:srgbClr val="FFFFFF"/>
                </a:solidFill>
                <a:latin typeface="Times New Roman" panose="02020603050405020304" pitchFamily="18" charset="0"/>
              </a:rPr>
              <a:t>Introduction to Artificial Intelligence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78CCC16-5288-D1EE-0087-BFFCCFAF2F3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F552930-C2BD-47FD-91BA-10E5C39C9165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57629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403383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92113" indent="-292100"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75"/>
              </a:spcBef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marL="390525" indent="-293688" eaLnBrk="1" hangingPunct="1">
              <a:spcBef>
                <a:spcPts val="575"/>
              </a:spcBef>
              <a:buClr>
                <a:srgbClr val="000066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45000"/>
              <a:buFontTx/>
              <a:buNone/>
            </a:pPr>
            <a:r>
              <a:rPr lang="en-GB" altLang="en-US" sz="2500" dirty="0">
                <a:solidFill>
                  <a:srgbClr val="FFFFFF"/>
                </a:solidFill>
                <a:latin typeface="Times New Roman" panose="02020603050405020304" pitchFamily="18" charset="0"/>
              </a:rPr>
              <a:t>Introduction to Artificial Intelligence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409908A-9EB0-BF28-7BA9-FF930BD3A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19201"/>
            <a:ext cx="7758111" cy="533438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F6F1817-8C61-32CB-FE25-DEC4F81D627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F552930-C2BD-47FD-91BA-10E5C39C9165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21141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381000" y="568325"/>
            <a:ext cx="8458200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marL="0" marR="0" algn="ctr">
              <a:lnSpc>
                <a:spcPts val="4925"/>
              </a:lnSpc>
              <a:spcBef>
                <a:spcPts val="0"/>
              </a:spcBef>
              <a:spcAft>
                <a:spcPts val="0"/>
              </a:spcAft>
            </a:pPr>
            <a:r>
              <a:rPr lang="en-GB" altLang="en-US" sz="4000" dirty="0">
                <a:solidFill>
                  <a:schemeClr val="tx1"/>
                </a:solidFill>
                <a:latin typeface="Times New Roman" panose="02020603050405020304" pitchFamily="18" charset="0"/>
              </a:rPr>
              <a:t>Artificial Intelligence</a:t>
            </a:r>
            <a:endParaRPr lang="en-US" sz="40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403383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92113" indent="-292100"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575"/>
              </a:spcBef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marL="390525" indent="-293688" eaLnBrk="1" hangingPunct="1">
              <a:spcBef>
                <a:spcPts val="575"/>
              </a:spcBef>
              <a:buClr>
                <a:srgbClr val="000066"/>
              </a:buClr>
              <a:buSzPct val="100000"/>
              <a:buFont typeface="Arial" panose="020B0604020202020204" pitchFamily="34" charset="0"/>
              <a:buNone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533400" y="1981199"/>
            <a:ext cx="7943850" cy="381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Intelligence is composed of</a:t>
            </a:r>
          </a:p>
          <a:p>
            <a:pPr marL="342900" marR="0" lvl="0" indent="-342900">
              <a:spcBef>
                <a:spcPts val="1010"/>
              </a:spcBef>
              <a:spcAft>
                <a:spcPts val="0"/>
              </a:spcAft>
              <a:buClr>
                <a:srgbClr val="FD8537"/>
              </a:buClr>
              <a:buSzPct val="60000"/>
              <a:buFont typeface="Wingdings" panose="05000000000000000000" pitchFamily="2" charset="2"/>
              <a:buChar char="v"/>
              <a:tabLst>
                <a:tab pos="581025" algn="l"/>
                <a:tab pos="2546985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Reasoning	</a:t>
            </a:r>
          </a:p>
          <a:p>
            <a:pPr marL="342900" marR="0" lvl="0" indent="-342900">
              <a:spcBef>
                <a:spcPts val="850"/>
              </a:spcBef>
              <a:spcAft>
                <a:spcPts val="0"/>
              </a:spcAft>
              <a:buClr>
                <a:srgbClr val="FD8537"/>
              </a:buClr>
              <a:buSzPct val="60000"/>
              <a:buFont typeface="Wingdings" panose="05000000000000000000" pitchFamily="2" charset="2"/>
              <a:buChar char="v"/>
              <a:tabLst>
                <a:tab pos="581025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Learning</a:t>
            </a:r>
          </a:p>
          <a:p>
            <a:pPr marL="342900" marR="0" lvl="0" indent="-342900">
              <a:spcBef>
                <a:spcPts val="1010"/>
              </a:spcBef>
              <a:spcAft>
                <a:spcPts val="0"/>
              </a:spcAft>
              <a:buClr>
                <a:srgbClr val="FD8537"/>
              </a:buClr>
              <a:buSzPct val="60000"/>
              <a:buFont typeface="Wingdings" panose="05000000000000000000" pitchFamily="2" charset="2"/>
              <a:buChar char="v"/>
              <a:tabLst>
                <a:tab pos="581025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Problem</a:t>
            </a:r>
            <a:r>
              <a:rPr lang="en-US" sz="1800" spc="-3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Solving</a:t>
            </a:r>
          </a:p>
          <a:p>
            <a:pPr marL="342900" marR="0" lvl="0" indent="-342900">
              <a:spcBef>
                <a:spcPts val="1015"/>
              </a:spcBef>
              <a:spcAft>
                <a:spcPts val="0"/>
              </a:spcAft>
              <a:buClr>
                <a:srgbClr val="FD8537"/>
              </a:buClr>
              <a:buSzPct val="60000"/>
              <a:buFont typeface="Wingdings" panose="05000000000000000000" pitchFamily="2" charset="2"/>
              <a:buChar char="v"/>
              <a:tabLst>
                <a:tab pos="581025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Perception</a:t>
            </a:r>
          </a:p>
          <a:p>
            <a:pPr marL="342900" marR="0" lvl="0" indent="-342900">
              <a:spcBef>
                <a:spcPts val="1000"/>
              </a:spcBef>
              <a:spcAft>
                <a:spcPts val="0"/>
              </a:spcAft>
              <a:buClr>
                <a:srgbClr val="FD8537"/>
              </a:buClr>
              <a:buSzPct val="60000"/>
              <a:buFont typeface="Wingdings" panose="05000000000000000000" pitchFamily="2" charset="2"/>
              <a:buChar char="v"/>
              <a:tabLst>
                <a:tab pos="581025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Linguistic</a:t>
            </a:r>
            <a:r>
              <a:rPr lang="en-US" sz="1800" spc="2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Intelligence</a:t>
            </a:r>
          </a:p>
          <a:p>
            <a:pPr marL="0" indent="0" eaLnBrk="1" hangingPunct="1">
              <a:lnSpc>
                <a:spcPct val="80000"/>
              </a:lnSpc>
              <a:spcBef>
                <a:spcPts val="1500"/>
              </a:spcBef>
              <a:defRPr/>
            </a:pPr>
            <a:endParaRPr lang="en-US" altLang="en-US" sz="2800" dirty="0">
              <a:latin typeface="+mn-lt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0" y="0"/>
            <a:ext cx="9144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511175" y="1458913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635000" y="1581150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>
            <a:off x="969963" y="1741488"/>
            <a:ext cx="7407275" cy="36512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23825" y="104775"/>
            <a:ext cx="581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45000"/>
              <a:buFontTx/>
              <a:buNone/>
            </a:pPr>
            <a:r>
              <a:rPr lang="en-GB" altLang="en-US" sz="2500" dirty="0">
                <a:solidFill>
                  <a:srgbClr val="FFFFFF"/>
                </a:solidFill>
                <a:latin typeface="Times New Roman" panose="02020603050405020304" pitchFamily="18" charset="0"/>
              </a:rPr>
              <a:t>Introduction to Artificial Intelligence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0" y="4989513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8CEFC58-6011-1FAF-DCE2-7265576A6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2046286"/>
            <a:ext cx="4182059" cy="274358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25D6EDB-646C-3F60-71AA-44EAA2DE492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9F552930-C2BD-47FD-91BA-10E5C39C9165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83531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"/>
        <a:cs typeface="Noto Sans CJK SC"/>
      </a:majorFont>
      <a:minorFont>
        <a:latin typeface="Calibri"/>
        <a:ea typeface="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Noto Sans CJK SC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ood Typ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4801</TotalTime>
  <Words>1780</Words>
  <Application>Microsoft Office PowerPoint</Application>
  <PresentationFormat>On-screen Show (4:3)</PresentationFormat>
  <Paragraphs>397</Paragraphs>
  <Slides>30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Wood Type</vt:lpstr>
      <vt:lpstr>Artificial intelligence </vt:lpstr>
      <vt:lpstr> Chapter 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Linux Systems Administration</dc:title>
  <dc:creator>Justin Howell</dc:creator>
  <cp:lastModifiedBy>teame</cp:lastModifiedBy>
  <cp:revision>358</cp:revision>
  <cp:lastPrinted>1601-01-01T00:00:00Z</cp:lastPrinted>
  <dcterms:created xsi:type="dcterms:W3CDTF">2009-11-27T18:11:11Z</dcterms:created>
  <dcterms:modified xsi:type="dcterms:W3CDTF">2024-11-01T06:46:27Z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TC010721171033</vt:lpwstr>
  </property>
</Properties>
</file>