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419" y="891286"/>
            <a:ext cx="801116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764" y="1734439"/>
            <a:ext cx="8094471" cy="3383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840471" y="6250940"/>
            <a:ext cx="99885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480942" y="6250940"/>
            <a:ext cx="2185035" cy="37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0985" y="892809"/>
            <a:ext cx="45427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254">
                <a:latin typeface="Cambria"/>
                <a:cs typeface="Cambria"/>
              </a:rPr>
              <a:t>Compiler</a:t>
            </a:r>
            <a:r>
              <a:rPr dirty="0" sz="4400" spc="459">
                <a:latin typeface="Cambria"/>
                <a:cs typeface="Cambria"/>
              </a:rPr>
              <a:t> </a:t>
            </a:r>
            <a:r>
              <a:rPr dirty="0" sz="4400" spc="280">
                <a:latin typeface="Cambria"/>
                <a:cs typeface="Cambria"/>
              </a:rPr>
              <a:t>Design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51405" y="2104771"/>
            <a:ext cx="49822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60">
                <a:latin typeface="Cambria"/>
                <a:cs typeface="Cambria"/>
              </a:rPr>
              <a:t>Department</a:t>
            </a:r>
            <a:r>
              <a:rPr dirty="0" sz="2400" spc="250">
                <a:latin typeface="Cambria"/>
                <a:cs typeface="Cambria"/>
              </a:rPr>
              <a:t> </a:t>
            </a:r>
            <a:r>
              <a:rPr dirty="0" sz="2400" spc="50">
                <a:latin typeface="Cambria"/>
                <a:cs typeface="Cambria"/>
              </a:rPr>
              <a:t>of</a:t>
            </a:r>
            <a:r>
              <a:rPr dirty="0" sz="2400" spc="250">
                <a:latin typeface="Cambria"/>
                <a:cs typeface="Cambria"/>
              </a:rPr>
              <a:t> </a:t>
            </a:r>
            <a:r>
              <a:rPr dirty="0" sz="2400" spc="175">
                <a:latin typeface="Cambria"/>
                <a:cs typeface="Cambria"/>
              </a:rPr>
              <a:t>Computer</a:t>
            </a:r>
            <a:r>
              <a:rPr dirty="0" sz="2400" spc="250">
                <a:latin typeface="Cambria"/>
                <a:cs typeface="Cambria"/>
              </a:rPr>
              <a:t> </a:t>
            </a:r>
            <a:r>
              <a:rPr dirty="0" sz="2400" spc="150">
                <a:latin typeface="Cambria"/>
                <a:cs typeface="Cambria"/>
              </a:rPr>
              <a:t>Science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749423" y="3496436"/>
            <a:ext cx="3675379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Times New Roman"/>
                <a:cs typeface="Times New Roman"/>
              </a:rPr>
              <a:t>Syntax </a:t>
            </a:r>
            <a:r>
              <a:rPr dirty="0" sz="4400" spc="-10">
                <a:latin typeface="Times New Roman"/>
                <a:cs typeface="Times New Roman"/>
              </a:rPr>
              <a:t>Analysis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459740" y="906526"/>
            <a:ext cx="8035925" cy="5234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0" marR="459105" indent="-343535">
              <a:lnSpc>
                <a:spcPts val="3000"/>
              </a:lnSpc>
              <a:spcBef>
                <a:spcPts val="100"/>
              </a:spcBef>
              <a:buFont typeface="Arial MT"/>
              <a:buChar char="•"/>
              <a:tabLst>
                <a:tab pos="431800" algn="l"/>
              </a:tabLst>
            </a:pP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b="1" i="1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dirty="0" sz="2400" spc="-5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00FF"/>
                </a:solidFill>
                <a:latin typeface="Times New Roman"/>
                <a:cs typeface="Times New Roman"/>
              </a:rPr>
              <a:t>Leftmost</a:t>
            </a:r>
            <a:r>
              <a:rPr dirty="0" sz="2400" spc="-15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00FF"/>
                </a:solidFill>
                <a:latin typeface="Times New Roman"/>
                <a:cs typeface="Times New Roman"/>
              </a:rPr>
              <a:t>derivation: </a:t>
            </a:r>
            <a:r>
              <a:rPr dirty="0" sz="2400" spc="-10">
                <a:latin typeface="Times New Roman"/>
                <a:cs typeface="Times New Roman"/>
              </a:rPr>
              <a:t>Left-</a:t>
            </a:r>
            <a:r>
              <a:rPr dirty="0" sz="2400">
                <a:latin typeface="Times New Roman"/>
                <a:cs typeface="Times New Roman"/>
              </a:rPr>
              <a:t>most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derivations are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those </a:t>
            </a:r>
            <a:r>
              <a:rPr dirty="0" sz="2400" spc="-2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leftmost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non-</a:t>
            </a:r>
            <a:r>
              <a:rPr dirty="0" sz="2400">
                <a:latin typeface="Times New Roman"/>
                <a:cs typeface="Times New Roman"/>
              </a:rPr>
              <a:t>terminal 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replaced at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 step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dirty="0" sz="2400" spc="-10">
                <a:latin typeface="Times New Roman"/>
                <a:cs typeface="Times New Roman"/>
              </a:rPr>
              <a:t>derivation.</a:t>
            </a:r>
            <a:endParaRPr sz="2400">
              <a:latin typeface="Times New Roman"/>
              <a:cs typeface="Times New Roman"/>
            </a:endParaRPr>
          </a:p>
          <a:p>
            <a:pPr marL="431800" marR="5080" indent="-343535">
              <a:lnSpc>
                <a:spcPct val="106700"/>
              </a:lnSpc>
              <a:spcBef>
                <a:spcPts val="409"/>
              </a:spcBef>
              <a:buFont typeface="Arial MT"/>
              <a:buChar char="•"/>
              <a:tabLst>
                <a:tab pos="431800" algn="l"/>
              </a:tabLst>
            </a:pPr>
            <a:r>
              <a:rPr dirty="0" sz="2400" i="1">
                <a:latin typeface="Calibri"/>
                <a:cs typeface="Calibri"/>
              </a:rPr>
              <a:t>b</a:t>
            </a:r>
            <a:r>
              <a:rPr dirty="0" sz="2400" b="1" i="1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dirty="0" sz="2400" spc="-20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0000FF"/>
                </a:solidFill>
                <a:latin typeface="Times New Roman"/>
                <a:cs typeface="Times New Roman"/>
              </a:rPr>
              <a:t>Rightmost</a:t>
            </a:r>
            <a:r>
              <a:rPr dirty="0" sz="2400" spc="-10" b="1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 i="1">
                <a:solidFill>
                  <a:srgbClr val="0000FF"/>
                </a:solidFill>
                <a:latin typeface="Times New Roman"/>
                <a:cs typeface="Times New Roman"/>
              </a:rPr>
              <a:t>derivation</a:t>
            </a:r>
            <a:r>
              <a:rPr dirty="0" sz="2400" i="1">
                <a:latin typeface="Times New Roman"/>
                <a:cs typeface="Times New Roman"/>
              </a:rPr>
              <a:t>: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Rightmost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derivations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 those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in </a:t>
            </a:r>
            <a:r>
              <a:rPr dirty="0" sz="2400">
                <a:latin typeface="Times New Roman"/>
                <a:cs typeface="Times New Roman"/>
              </a:rPr>
              <a:t>which 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rightmost </a:t>
            </a:r>
            <a:r>
              <a:rPr dirty="0" sz="2400" spc="-10">
                <a:latin typeface="Times New Roman"/>
                <a:cs typeface="Times New Roman"/>
              </a:rPr>
              <a:t>non-</a:t>
            </a:r>
            <a:r>
              <a:rPr dirty="0" sz="2400">
                <a:latin typeface="Times New Roman"/>
                <a:cs typeface="Times New Roman"/>
              </a:rPr>
              <a:t>terminal 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replaced at each step.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is </a:t>
            </a:r>
            <a:r>
              <a:rPr dirty="0" sz="2400">
                <a:latin typeface="Times New Roman"/>
                <a:cs typeface="Times New Roman"/>
              </a:rPr>
              <a:t>also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“canonical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derivations”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555"/>
              </a:spcBef>
            </a:pPr>
            <a:r>
              <a:rPr dirty="0" sz="2400" spc="-10" b="1" i="1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75"/>
              </a:lnSpc>
              <a:spcBef>
                <a:spcPts val="105"/>
              </a:spcBef>
              <a:tabLst>
                <a:tab pos="4736465" algn="l"/>
                <a:tab pos="6449060" algn="l"/>
              </a:tabLst>
            </a:pPr>
            <a:r>
              <a:rPr dirty="0" sz="2400">
                <a:latin typeface="Arial MT"/>
                <a:cs typeface="Arial MT"/>
              </a:rPr>
              <a:t>–</a:t>
            </a:r>
            <a:r>
              <a:rPr dirty="0" sz="2400" spc="235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Grammar: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};</a:t>
            </a:r>
            <a:r>
              <a:rPr dirty="0" sz="2400">
                <a:latin typeface="Times New Roman"/>
                <a:cs typeface="Times New Roman"/>
              </a:rPr>
              <a:t>	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};</a:t>
            </a:r>
            <a:r>
              <a:rPr dirty="0" sz="2400">
                <a:latin typeface="Times New Roman"/>
                <a:cs typeface="Times New Roman"/>
              </a:rPr>
              <a:t>	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 { +,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, </a:t>
            </a:r>
            <a:r>
              <a:rPr dirty="0" sz="2400" spc="-25">
                <a:latin typeface="Times New Roman"/>
                <a:cs typeface="Times New Roman"/>
              </a:rPr>
              <a:t>*,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875"/>
              </a:lnSpc>
              <a:tabLst>
                <a:tab pos="2273935" algn="l"/>
              </a:tabLst>
            </a:pPr>
            <a:r>
              <a:rPr dirty="0" sz="2400">
                <a:latin typeface="Times New Roman"/>
                <a:cs typeface="Times New Roman"/>
              </a:rPr>
              <a:t>/,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),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};</a:t>
            </a:r>
            <a:r>
              <a:rPr dirty="0" sz="2400">
                <a:latin typeface="Times New Roman"/>
                <a:cs typeface="Times New Roman"/>
              </a:rPr>
              <a:t>	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 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1231900" algn="l"/>
              </a:tabLst>
            </a:pPr>
            <a:r>
              <a:rPr dirty="0" sz="2400">
                <a:latin typeface="Arial MT"/>
                <a:cs typeface="Arial MT"/>
              </a:rPr>
              <a:t>–</a:t>
            </a:r>
            <a:r>
              <a:rPr dirty="0" sz="2400" spc="235">
                <a:latin typeface="Arial MT"/>
                <a:cs typeface="Arial MT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P:</a:t>
            </a:r>
            <a:r>
              <a:rPr dirty="0" sz="2400">
                <a:latin typeface="Times New Roman"/>
                <a:cs typeface="Times New Roman"/>
              </a:rPr>
              <a:t>	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&gt; E+E |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E-</a:t>
            </a:r>
            <a:r>
              <a:rPr dirty="0" sz="2400">
                <a:latin typeface="Times New Roman"/>
                <a:cs typeface="Times New Roman"/>
              </a:rPr>
              <a:t>E | E*E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 E/E |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(E) | </a:t>
            </a:r>
            <a:r>
              <a:rPr dirty="0" sz="2400" spc="-25">
                <a:latin typeface="Times New Roman"/>
                <a:cs typeface="Times New Roman"/>
              </a:rPr>
              <a:t>id.</a:t>
            </a:r>
            <a:endParaRPr sz="2400">
              <a:latin typeface="Times New Roman"/>
              <a:cs typeface="Times New Roman"/>
            </a:endParaRPr>
          </a:p>
          <a:p>
            <a:pPr marL="355600" marR="189230" indent="-342900">
              <a:lnSpc>
                <a:spcPts val="2860"/>
              </a:lnSpc>
              <a:spcBef>
                <a:spcPts val="685"/>
              </a:spcBef>
              <a:buFont typeface="Arial MT"/>
              <a:buChar char="•"/>
              <a:tabLst>
                <a:tab pos="355600" algn="l"/>
                <a:tab pos="2548890" algn="l"/>
              </a:tabLst>
            </a:pPr>
            <a:r>
              <a:rPr dirty="0" sz="2400">
                <a:latin typeface="Times New Roman"/>
                <a:cs typeface="Times New Roman"/>
              </a:rPr>
              <a:t>Find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leftmost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derivations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rightmost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derivations 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following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string: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i="1">
                <a:latin typeface="Times New Roman"/>
                <a:cs typeface="Times New Roman"/>
              </a:rPr>
              <a:t>(( id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+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id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)</a:t>
            </a:r>
            <a:r>
              <a:rPr dirty="0" sz="2400" spc="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*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id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/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id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)</a:t>
            </a:r>
            <a:r>
              <a:rPr dirty="0" sz="2400" spc="-2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908050"/>
            <a:ext cx="7923530" cy="5005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850900" indent="-457200">
              <a:lnSpc>
                <a:spcPct val="100000"/>
              </a:lnSpc>
              <a:spcBef>
                <a:spcPts val="105"/>
              </a:spcBef>
              <a:buAutoNum type="alphaLcPeriod"/>
              <a:tabLst>
                <a:tab pos="850900" algn="l"/>
              </a:tabLst>
            </a:pP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(E)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 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→( (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 *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 (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 +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 *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 +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  <a:spcBef>
                <a:spcPts val="80"/>
              </a:spcBef>
            </a:pPr>
            <a:r>
              <a:rPr dirty="0" sz="2000">
                <a:latin typeface="Times New Roman"/>
                <a:cs typeface="Times New Roman"/>
              </a:rPr>
              <a:t>* 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 (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 +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 ) *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 (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 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 E 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 (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 id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 * id </a:t>
            </a:r>
            <a:r>
              <a:rPr dirty="0" sz="2000" spc="-50">
                <a:latin typeface="Times New Roman"/>
                <a:cs typeface="Times New Roman"/>
              </a:rPr>
              <a:t>/</a:t>
            </a:r>
            <a:endParaRPr sz="200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  <a:spcBef>
                <a:spcPts val="350"/>
              </a:spcBef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 (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 id +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 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 /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 ).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Leftmost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 Derivation</a:t>
            </a:r>
            <a:endParaRPr sz="2000">
              <a:latin typeface="Times New Roman"/>
              <a:cs typeface="Times New Roman"/>
            </a:endParaRPr>
          </a:p>
          <a:p>
            <a:pPr marL="850900" marR="70485" indent="-457200">
              <a:lnSpc>
                <a:spcPct val="103499"/>
              </a:lnSpc>
              <a:spcBef>
                <a:spcPts val="710"/>
              </a:spcBef>
              <a:buAutoNum type="alphaLcPeriod" startAt="2"/>
              <a:tabLst>
                <a:tab pos="850900" algn="l"/>
              </a:tabLst>
            </a:pP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(E) →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 id 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 /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 )→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 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 </a:t>
            </a:r>
            <a:r>
              <a:rPr dirty="0" sz="2000" spc="-50">
                <a:latin typeface="Times New Roman"/>
                <a:cs typeface="Times New Roman"/>
              </a:rPr>
              <a:t>( </a:t>
            </a:r>
            <a:r>
              <a:rPr dirty="0" sz="2000">
                <a:latin typeface="Times New Roman"/>
                <a:cs typeface="Times New Roman"/>
              </a:rPr>
              <a:t>(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 id / id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 E +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 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 (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 + id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 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 (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(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 /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).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000FF"/>
                </a:solidFill>
                <a:latin typeface="Times New Roman"/>
                <a:cs typeface="Times New Roman"/>
              </a:rPr>
              <a:t>Rightmost</a:t>
            </a:r>
            <a:r>
              <a:rPr dirty="0" sz="20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Times New Roman"/>
                <a:cs typeface="Times New Roman"/>
              </a:rPr>
              <a:t>Derivation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000">
              <a:latin typeface="Times New Roman"/>
              <a:cs typeface="Times New Roman"/>
            </a:endParaRPr>
          </a:p>
          <a:p>
            <a:pPr algn="ctr" marL="148590">
              <a:lnSpc>
                <a:spcPct val="100000"/>
              </a:lnSpc>
            </a:pPr>
            <a:r>
              <a:rPr dirty="0" sz="4000" spc="-10">
                <a:latin typeface="Times New Roman"/>
                <a:cs typeface="Times New Roman"/>
              </a:rPr>
              <a:t>Exercise</a:t>
            </a:r>
            <a:endParaRPr sz="400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2860"/>
              </a:lnSpc>
              <a:spcBef>
                <a:spcPts val="2565"/>
              </a:spcBef>
              <a:tabLst>
                <a:tab pos="469900" algn="l"/>
              </a:tabLst>
            </a:pPr>
            <a:r>
              <a:rPr dirty="0" sz="2400" spc="-25">
                <a:latin typeface="Times New Roman"/>
                <a:cs typeface="Times New Roman"/>
              </a:rPr>
              <a:t>1.</a:t>
            </a:r>
            <a:r>
              <a:rPr dirty="0" sz="2400">
                <a:latin typeface="Times New Roman"/>
                <a:cs typeface="Times New Roman"/>
              </a:rPr>
              <a:t>	Show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left-</a:t>
            </a:r>
            <a:r>
              <a:rPr dirty="0" sz="2400" i="1">
                <a:latin typeface="Times New Roman"/>
                <a:cs typeface="Times New Roman"/>
              </a:rPr>
              <a:t>most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derivation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strings,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grammar.</a:t>
            </a:r>
            <a:endParaRPr sz="2400">
              <a:latin typeface="Times New Roman"/>
              <a:cs typeface="Times New Roman"/>
            </a:endParaRPr>
          </a:p>
          <a:p>
            <a:pPr marL="370840">
              <a:lnSpc>
                <a:spcPct val="100000"/>
              </a:lnSpc>
              <a:spcBef>
                <a:spcPts val="695"/>
              </a:spcBef>
              <a:tabLst>
                <a:tab pos="3999865" algn="l"/>
              </a:tabLst>
            </a:pPr>
            <a:r>
              <a:rPr dirty="0" sz="2400">
                <a:latin typeface="Times New Roman"/>
                <a:cs typeface="Times New Roman"/>
              </a:rPr>
              <a:t>Expr → Expr + Expr |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Expr</a:t>
            </a:r>
            <a:r>
              <a:rPr dirty="0" sz="2400">
                <a:latin typeface="Times New Roman"/>
                <a:cs typeface="Times New Roman"/>
              </a:rPr>
              <a:t>	Expr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 (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Expr ) | var |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const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55"/>
              </a:spcBef>
              <a:tabLst>
                <a:tab pos="2984500" algn="l"/>
                <a:tab pos="4783455" algn="l"/>
              </a:tabLst>
            </a:pPr>
            <a:r>
              <a:rPr dirty="0" sz="2400">
                <a:latin typeface="Times New Roman"/>
                <a:cs typeface="Times New Roman"/>
              </a:rPr>
              <a:t>(a)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const</a:t>
            </a:r>
            <a:r>
              <a:rPr dirty="0" sz="2400">
                <a:latin typeface="Times New Roman"/>
                <a:cs typeface="Times New Roman"/>
              </a:rPr>
              <a:t>	(b)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var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var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2528" y="5290875"/>
            <a:ext cx="107711" cy="11081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5610" y="5724433"/>
            <a:ext cx="107711" cy="11373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795" y="827278"/>
            <a:ext cx="1212215" cy="912494"/>
          </a:xfrm>
          <a:prstGeom prst="rect"/>
        </p:spPr>
        <p:txBody>
          <a:bodyPr wrap="square" lIns="0" tIns="9017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710"/>
              </a:spcBef>
            </a:pPr>
            <a:r>
              <a:rPr dirty="0" sz="2400"/>
              <a:t>(c)</a:t>
            </a:r>
            <a:r>
              <a:rPr dirty="0" sz="2400" spc="5"/>
              <a:t> </a:t>
            </a:r>
            <a:r>
              <a:rPr dirty="0" sz="2400" spc="-20"/>
              <a:t>(var)</a:t>
            </a:r>
            <a:endParaRPr sz="2400"/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2400" spc="-10" b="1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51175" y="905002"/>
            <a:ext cx="2568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5985" algn="l"/>
              </a:tabLst>
            </a:pPr>
            <a:r>
              <a:rPr dirty="0" sz="2400">
                <a:latin typeface="Times New Roman"/>
                <a:cs typeface="Times New Roman"/>
              </a:rPr>
              <a:t>(d)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)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var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181850" y="1784730"/>
            <a:ext cx="39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latin typeface="Times New Roman"/>
                <a:cs typeface="Times New Roman"/>
              </a:rPr>
              <a:t>(b)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4324350"/>
            <a:ext cx="6457950" cy="17710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58135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latin typeface="Times New Roman"/>
                <a:cs typeface="Times New Roman"/>
              </a:rPr>
              <a:t>Parse</a:t>
            </a:r>
            <a:r>
              <a:rPr dirty="0" sz="4000" spc="-95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Trees</a:t>
            </a:r>
            <a:endParaRPr sz="40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214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labeled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which: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45"/>
              </a:spcBef>
            </a:pPr>
            <a:r>
              <a:rPr dirty="0" sz="2400">
                <a:latin typeface="Arial MT"/>
                <a:cs typeface="Arial MT"/>
              </a:rPr>
              <a:t>–</a:t>
            </a:r>
            <a:r>
              <a:rPr dirty="0" sz="2400" spc="240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interior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labeled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non-terminals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3756" y="1107628"/>
            <a:ext cx="107711" cy="11373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26896" y="1809242"/>
            <a:ext cx="2591435" cy="1779270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wrap="square" lIns="0" tIns="1149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5"/>
              </a:spcBef>
            </a:pPr>
            <a:endParaRPr sz="18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Expr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Expr</a:t>
            </a:r>
            <a:endParaRPr sz="1800">
              <a:latin typeface="Times New Roman"/>
              <a:cs typeface="Times New Roman"/>
            </a:endParaRPr>
          </a:p>
          <a:p>
            <a:pPr marL="561975">
              <a:lnSpc>
                <a:spcPct val="100000"/>
              </a:lnSpc>
              <a:spcBef>
                <a:spcPts val="720"/>
              </a:spcBef>
            </a:pP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u="sng" sz="18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</a:t>
            </a:r>
            <a:endParaRPr sz="1800">
              <a:latin typeface="Times New Roman"/>
              <a:cs typeface="Times New Roman"/>
            </a:endParaRPr>
          </a:p>
          <a:p>
            <a:pPr marL="560705">
              <a:lnSpc>
                <a:spcPct val="100000"/>
              </a:lnSpc>
              <a:spcBef>
                <a:spcPts val="550"/>
              </a:spcBef>
            </a:pP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 </a:t>
            </a:r>
            <a:r>
              <a:rPr dirty="0" sz="1800" spc="-25">
                <a:latin typeface="Times New Roman"/>
                <a:cs typeface="Times New Roman"/>
              </a:rPr>
              <a:t>var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4051427" y="1809242"/>
            <a:ext cx="3124835" cy="1779270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wrap="square" lIns="0" tIns="147955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165"/>
              </a:spcBef>
            </a:pPr>
            <a:r>
              <a:rPr dirty="0" sz="1800">
                <a:latin typeface="Times New Roman"/>
                <a:cs typeface="Times New Roman"/>
              </a:rPr>
              <a:t>Expr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*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Expr</a:t>
            </a:r>
            <a:endParaRPr sz="1800">
              <a:latin typeface="Times New Roman"/>
              <a:cs typeface="Times New Roman"/>
            </a:endParaRPr>
          </a:p>
          <a:p>
            <a:pPr marL="620395">
              <a:lnSpc>
                <a:spcPct val="100000"/>
              </a:lnSpc>
              <a:spcBef>
                <a:spcPts val="75"/>
              </a:spcBef>
            </a:pP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*</a:t>
            </a:r>
            <a:r>
              <a:rPr dirty="0" sz="1800" spc="-20">
                <a:latin typeface="Times New Roman"/>
                <a:cs typeface="Times New Roman"/>
              </a:rPr>
              <a:t> Expr</a:t>
            </a:r>
            <a:endParaRPr sz="1800">
              <a:latin typeface="Times New Roman"/>
              <a:cs typeface="Times New Roman"/>
            </a:endParaRPr>
          </a:p>
          <a:p>
            <a:pPr marL="620395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*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Expr</a:t>
            </a:r>
            <a:endParaRPr sz="1800">
              <a:latin typeface="Times New Roman"/>
              <a:cs typeface="Times New Roman"/>
            </a:endParaRPr>
          </a:p>
          <a:p>
            <a:pPr marL="620395">
              <a:lnSpc>
                <a:spcPct val="100000"/>
              </a:lnSpc>
              <a:spcBef>
                <a:spcPts val="190"/>
              </a:spcBef>
            </a:pP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* </a:t>
            </a:r>
            <a:r>
              <a:rPr dirty="0" u="sng" sz="18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</a:t>
            </a:r>
            <a:endParaRPr sz="1800">
              <a:latin typeface="Times New Roman"/>
              <a:cs typeface="Times New Roman"/>
            </a:endParaRPr>
          </a:p>
          <a:p>
            <a:pPr marL="620395">
              <a:lnSpc>
                <a:spcPct val="100000"/>
              </a:lnSpc>
              <a:spcBef>
                <a:spcPts val="195"/>
              </a:spcBef>
            </a:pP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*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var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535940" y="734314"/>
            <a:ext cx="7917815" cy="3086735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marL="755015" indent="-285115">
              <a:lnSpc>
                <a:spcPct val="100000"/>
              </a:lnSpc>
              <a:spcBef>
                <a:spcPts val="1455"/>
              </a:spcBef>
              <a:buFont typeface="Arial MT"/>
              <a:buChar char="–"/>
              <a:tabLst>
                <a:tab pos="755015" algn="l"/>
              </a:tabLst>
            </a:pPr>
            <a:r>
              <a:rPr dirty="0" sz="2400">
                <a:latin typeface="Times New Roman"/>
                <a:cs typeface="Times New Roman"/>
              </a:rPr>
              <a:t>leaf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labeled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terminals</a:t>
            </a:r>
            <a:endParaRPr sz="2400">
              <a:latin typeface="Times New Roman"/>
              <a:cs typeface="Times New Roman"/>
            </a:endParaRPr>
          </a:p>
          <a:p>
            <a:pPr marL="754380" marR="5080" indent="-285115">
              <a:lnSpc>
                <a:spcPct val="100000"/>
              </a:lnSpc>
              <a:spcBef>
                <a:spcPts val="1355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children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interior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represent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replacement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associated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nonterminal 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10">
                <a:latin typeface="Times New Roman"/>
                <a:cs typeface="Times New Roman"/>
              </a:rPr>
              <a:t>derivation</a:t>
            </a:r>
            <a:endParaRPr sz="2400">
              <a:latin typeface="Times New Roman"/>
              <a:cs typeface="Times New Roman"/>
            </a:endParaRPr>
          </a:p>
          <a:p>
            <a:pPr marL="755015" indent="-285115">
              <a:lnSpc>
                <a:spcPts val="2860"/>
              </a:lnSpc>
              <a:buFont typeface="Arial MT"/>
              <a:buChar char="–"/>
              <a:tabLst>
                <a:tab pos="755015" algn="l"/>
              </a:tabLst>
            </a:pPr>
            <a:r>
              <a:rPr dirty="0" sz="2400">
                <a:latin typeface="Times New Roman"/>
                <a:cs typeface="Times New Roman"/>
              </a:rPr>
              <a:t>corresponding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derivation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latin typeface="Times New Roman"/>
                <a:cs typeface="Times New Roman"/>
              </a:rPr>
              <a:t>What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relationship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10">
                <a:latin typeface="Times New Roman"/>
                <a:cs typeface="Times New Roman"/>
              </a:rPr>
              <a:t>parse-</a:t>
            </a:r>
            <a:r>
              <a:rPr dirty="0" sz="2400">
                <a:latin typeface="Times New Roman"/>
                <a:cs typeface="Times New Roman"/>
              </a:rPr>
              <a:t>tree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derivations?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25"/>
              </a:spcBef>
            </a:pP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graphical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representation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derivations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550"/>
              </a:spcBef>
            </a:pP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many-</a:t>
            </a:r>
            <a:r>
              <a:rPr dirty="0" sz="2400" spc="-20">
                <a:latin typeface="Times New Roman"/>
                <a:cs typeface="Times New Roman"/>
              </a:rPr>
              <a:t>to-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relationship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derivations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parse-tree.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56203" y="4386834"/>
            <a:ext cx="183070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latin typeface="Times New Roman"/>
                <a:cs typeface="Times New Roman"/>
              </a:rPr>
              <a:t>Example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5308803"/>
            <a:ext cx="7924165" cy="7543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355600" marR="5080" indent="-343535">
              <a:lnSpc>
                <a:spcPts val="2860"/>
              </a:lnSpc>
              <a:spcBef>
                <a:spcPts val="21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10">
                <a:latin typeface="Times New Roman"/>
                <a:cs typeface="Times New Roman"/>
              </a:rPr>
              <a:t>Parse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tree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for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expression: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((id</a:t>
            </a:r>
            <a:r>
              <a:rPr dirty="0" sz="2400" spc="-1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+</a:t>
            </a:r>
            <a:r>
              <a:rPr dirty="0" sz="2400" spc="-1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id)</a:t>
            </a:r>
            <a:r>
              <a:rPr dirty="0" sz="2400" spc="-1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*</a:t>
            </a:r>
            <a:r>
              <a:rPr dirty="0" sz="2400" spc="-1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id</a:t>
            </a:r>
            <a:r>
              <a:rPr dirty="0" sz="2400" spc="-1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/</a:t>
            </a:r>
            <a:r>
              <a:rPr dirty="0" sz="2400" spc="-1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id)</a:t>
            </a:r>
            <a:r>
              <a:rPr dirty="0" sz="2400" spc="-110" i="1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of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previous example.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937260"/>
            <a:ext cx="7851985" cy="338602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906526"/>
            <a:ext cx="7919084" cy="7543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355600" marR="5080" indent="-343535">
              <a:lnSpc>
                <a:spcPts val="2860"/>
              </a:lnSpc>
              <a:spcBef>
                <a:spcPts val="210"/>
              </a:spcBef>
              <a:buFont typeface="Arial MT"/>
              <a:buChar char="•"/>
              <a:tabLst>
                <a:tab pos="355600" algn="l"/>
                <a:tab pos="1687195" algn="l"/>
                <a:tab pos="2489835" algn="l"/>
                <a:tab pos="3091180" algn="l"/>
                <a:tab pos="3590925" algn="l"/>
                <a:tab pos="4191000" algn="l"/>
                <a:tab pos="4978400" algn="l"/>
                <a:tab pos="5377180" algn="l"/>
                <a:tab pos="6950709" algn="l"/>
                <a:tab pos="7653020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Solution: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Parse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tree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two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types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derivations,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such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as </a:t>
            </a:r>
            <a:r>
              <a:rPr dirty="0" sz="2400">
                <a:latin typeface="Times New Roman"/>
                <a:cs typeface="Times New Roman"/>
              </a:rPr>
              <a:t>leftmost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(lm)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derivation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right-most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(rm)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derivation.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9249" y="1872995"/>
            <a:ext cx="4325633" cy="304731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682750">
              <a:lnSpc>
                <a:spcPct val="100000"/>
              </a:lnSpc>
              <a:spcBef>
                <a:spcPts val="95"/>
              </a:spcBef>
            </a:pPr>
            <a:r>
              <a:rPr dirty="0"/>
              <a:t>Ambiguous</a:t>
            </a:r>
            <a:r>
              <a:rPr dirty="0" spc="-180"/>
              <a:t> </a:t>
            </a:r>
            <a:r>
              <a:rPr dirty="0" spc="-10"/>
              <a:t>Grammars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35938"/>
            <a:ext cx="7923530" cy="4072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ts val="3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765175" algn="l"/>
                <a:tab pos="1706245" algn="l"/>
                <a:tab pos="2056764" algn="l"/>
                <a:tab pos="2705100" algn="l"/>
                <a:tab pos="3122295" algn="l"/>
                <a:tab pos="3658870" algn="l"/>
                <a:tab pos="3995420" algn="l"/>
                <a:tab pos="4483735" algn="l"/>
                <a:tab pos="4811395" algn="l"/>
                <a:tab pos="5358130" algn="l"/>
                <a:tab pos="5525770" algn="l"/>
                <a:tab pos="6156325" algn="l"/>
                <a:tab pos="6792595" algn="l"/>
                <a:tab pos="7178040" algn="l"/>
                <a:tab pos="7452995" algn="l"/>
              </a:tabLst>
            </a:pPr>
            <a:r>
              <a:rPr dirty="0" sz="2400" spc="-5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grammar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that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produces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more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than</a:t>
            </a:r>
            <a:r>
              <a:rPr dirty="0" sz="2400">
                <a:latin typeface="Times New Roman"/>
                <a:cs typeface="Times New Roman"/>
              </a:rPr>
              <a:t>		</a:t>
            </a:r>
            <a:r>
              <a:rPr dirty="0" sz="2400" spc="-25">
                <a:latin typeface="Times New Roman"/>
                <a:cs typeface="Times New Roman"/>
              </a:rPr>
              <a:t>one</a:t>
            </a:r>
            <a:r>
              <a:rPr dirty="0" sz="2400">
                <a:latin typeface="Times New Roman"/>
                <a:cs typeface="Times New Roman"/>
              </a:rPr>
              <a:t>	left-</a:t>
            </a:r>
            <a:r>
              <a:rPr dirty="0" sz="2400" spc="-20">
                <a:latin typeface="Times New Roman"/>
                <a:cs typeface="Times New Roman"/>
              </a:rPr>
              <a:t>most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(or) </a:t>
            </a:r>
            <a:r>
              <a:rPr dirty="0" sz="2400" spc="-10">
                <a:latin typeface="Times New Roman"/>
                <a:cs typeface="Times New Roman"/>
              </a:rPr>
              <a:t>rightmost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derivation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some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string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(sentence)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called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ambiguous</a:t>
            </a:r>
            <a:r>
              <a:rPr dirty="0" sz="2400" spc="-6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grammar.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most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parsers,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grammar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unambiguous.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Unambiguous </a:t>
            </a:r>
            <a:r>
              <a:rPr dirty="0" sz="2400" spc="-10">
                <a:latin typeface="Times New Roman"/>
                <a:cs typeface="Times New Roman"/>
              </a:rPr>
              <a:t>grammar: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Arial MT"/>
                <a:cs typeface="Arial MT"/>
              </a:rPr>
              <a:t>–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Unique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selection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sentence.</a:t>
            </a:r>
            <a:endParaRPr sz="2400">
              <a:latin typeface="Times New Roman"/>
              <a:cs typeface="Times New Roman"/>
            </a:endParaRPr>
          </a:p>
          <a:p>
            <a:pPr marL="355600" marR="10160" indent="-34353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should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eliminate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ambiguity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grammar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during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design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phase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compiler.</a:t>
            </a:r>
            <a:endParaRPr sz="2400">
              <a:latin typeface="Times New Roman"/>
              <a:cs typeface="Times New Roman"/>
            </a:endParaRPr>
          </a:p>
          <a:p>
            <a:pPr marL="355600" marR="10795" indent="-343535">
              <a:lnSpc>
                <a:spcPts val="2870"/>
              </a:lnSpc>
              <a:spcBef>
                <a:spcPts val="65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unambiguous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grammar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should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written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eliminate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ambiguity.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682750">
              <a:lnSpc>
                <a:spcPct val="100000"/>
              </a:lnSpc>
              <a:spcBef>
                <a:spcPts val="95"/>
              </a:spcBef>
            </a:pPr>
            <a:r>
              <a:rPr dirty="0"/>
              <a:t>Ambiguous</a:t>
            </a:r>
            <a:r>
              <a:rPr dirty="0" spc="-180"/>
              <a:t> </a:t>
            </a:r>
            <a:r>
              <a:rPr dirty="0" spc="-10"/>
              <a:t>Grammars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812163"/>
            <a:ext cx="8049895" cy="22847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353060" marR="8255" indent="-340995">
              <a:lnSpc>
                <a:spcPct val="99400"/>
              </a:lnSpc>
              <a:spcBef>
                <a:spcPts val="114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prefer</a:t>
            </a:r>
            <a:r>
              <a:rPr dirty="0" sz="2400" spc="-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of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parse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trees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of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sentence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(generated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ambiguous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grammar)</a:t>
            </a:r>
            <a:r>
              <a:rPr dirty="0" sz="2400" spc="25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disambiguate</a:t>
            </a:r>
            <a:r>
              <a:rPr dirty="0" sz="2400" spc="2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2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grammar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restrict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10">
                <a:latin typeface="Times New Roman"/>
                <a:cs typeface="Times New Roman"/>
              </a:rPr>
              <a:t> choice.)</a:t>
            </a:r>
            <a:endParaRPr sz="2400">
              <a:latin typeface="Times New Roman"/>
              <a:cs typeface="Times New Roman"/>
            </a:endParaRPr>
          </a:p>
          <a:p>
            <a:pPr algn="just" marL="353060" marR="5080" indent="-340995">
              <a:lnSpc>
                <a:spcPct val="99400"/>
              </a:lnSpc>
              <a:spcBef>
                <a:spcPts val="59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Ambiguous grammars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(because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ambiguous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operator)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be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disambiguated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according</a:t>
            </a:r>
            <a:r>
              <a:rPr dirty="0" sz="2400" spc="3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precedence</a:t>
            </a:r>
            <a:r>
              <a:rPr dirty="0" sz="2400" spc="3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85"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associativity 	rules.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9" y="1099174"/>
            <a:ext cx="5581650" cy="3371622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714" y="1051552"/>
            <a:ext cx="5181600" cy="3238291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347595">
              <a:lnSpc>
                <a:spcPct val="100000"/>
              </a:lnSpc>
              <a:spcBef>
                <a:spcPts val="95"/>
              </a:spcBef>
            </a:pPr>
            <a:r>
              <a:rPr dirty="0"/>
              <a:t>Syntax</a:t>
            </a:r>
            <a:r>
              <a:rPr dirty="0" spc="-110"/>
              <a:t> </a:t>
            </a:r>
            <a:r>
              <a:rPr dirty="0" spc="-10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581658"/>
            <a:ext cx="8372475" cy="200278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262890" marR="127635" indent="-250190">
              <a:lnSpc>
                <a:spcPct val="99400"/>
              </a:lnSpc>
              <a:spcBef>
                <a:spcPts val="114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syntax</a:t>
            </a:r>
            <a:r>
              <a:rPr dirty="0" sz="2400" spc="4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analyzer</a:t>
            </a:r>
            <a:r>
              <a:rPr dirty="0" sz="2400" spc="4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(parser)</a:t>
            </a:r>
            <a:r>
              <a:rPr dirty="0" sz="2400" spc="4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checks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whether</a:t>
            </a:r>
            <a:r>
              <a:rPr dirty="0" sz="2400" spc="409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given</a:t>
            </a:r>
            <a:r>
              <a:rPr dirty="0" sz="2400" spc="430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source </a:t>
            </a:r>
            <a:r>
              <a:rPr dirty="0" sz="2400" spc="-10" i="1">
                <a:latin typeface="Times New Roman"/>
                <a:cs typeface="Times New Roman"/>
              </a:rPr>
              <a:t>	</a:t>
            </a:r>
            <a:r>
              <a:rPr dirty="0" sz="2400" i="1">
                <a:latin typeface="Times New Roman"/>
                <a:cs typeface="Times New Roman"/>
              </a:rPr>
              <a:t>program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satisfies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rules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implied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context-</a:t>
            </a:r>
            <a:r>
              <a:rPr dirty="0" sz="2400">
                <a:latin typeface="Times New Roman"/>
                <a:cs typeface="Times New Roman"/>
              </a:rPr>
              <a:t>free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grammar</a:t>
            </a:r>
            <a:r>
              <a:rPr dirty="0" sz="2400" spc="-25">
                <a:latin typeface="Times New Roman"/>
                <a:cs typeface="Times New Roman"/>
              </a:rPr>
              <a:t> or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not.</a:t>
            </a:r>
            <a:endParaRPr sz="2400">
              <a:latin typeface="Times New Roman"/>
              <a:cs typeface="Times New Roman"/>
            </a:endParaRPr>
          </a:p>
          <a:p>
            <a:pPr algn="just" lvl="1" marL="725170" indent="-255270">
              <a:lnSpc>
                <a:spcPct val="100000"/>
              </a:lnSpc>
              <a:spcBef>
                <a:spcPts val="565"/>
              </a:spcBef>
              <a:buFont typeface="Arial MT"/>
              <a:buChar char="–"/>
              <a:tabLst>
                <a:tab pos="72517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 satisfies,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parser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parser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tree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0">
                <a:latin typeface="Times New Roman"/>
                <a:cs typeface="Times New Roman"/>
              </a:rPr>
              <a:t> program</a:t>
            </a:r>
            <a:endParaRPr sz="2400">
              <a:latin typeface="Times New Roman"/>
              <a:cs typeface="Times New Roman"/>
            </a:endParaRPr>
          </a:p>
          <a:p>
            <a:pPr algn="just" lvl="1" marL="728980" indent="-253365">
              <a:lnSpc>
                <a:spcPct val="100000"/>
              </a:lnSpc>
              <a:spcBef>
                <a:spcPts val="640"/>
              </a:spcBef>
              <a:buFont typeface="Arial MT"/>
              <a:buChar char="–"/>
              <a:tabLst>
                <a:tab pos="728980" algn="l"/>
              </a:tabLst>
            </a:pPr>
            <a:r>
              <a:rPr dirty="0" sz="2400">
                <a:latin typeface="Times New Roman"/>
                <a:cs typeface="Times New Roman"/>
              </a:rPr>
              <a:t>Otherwise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error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messages.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14" y="1070601"/>
            <a:ext cx="4772025" cy="3428788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3118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Exercise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6795" y="1578609"/>
            <a:ext cx="8092440" cy="1482725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just" marL="469900" marR="5080" indent="-457834">
              <a:lnSpc>
                <a:spcPct val="99500"/>
              </a:lnSpc>
              <a:spcBef>
                <a:spcPts val="115"/>
              </a:spcBef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Determine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whether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following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grammar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ambiguous.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so, </a:t>
            </a:r>
            <a:r>
              <a:rPr dirty="0" sz="2400">
                <a:latin typeface="Times New Roman"/>
                <a:cs typeface="Times New Roman"/>
              </a:rPr>
              <a:t>show</a:t>
            </a:r>
            <a:r>
              <a:rPr dirty="0" sz="2400" spc="5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different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derivation</a:t>
            </a:r>
            <a:r>
              <a:rPr dirty="0" sz="2400" spc="5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trees</a:t>
            </a:r>
            <a:r>
              <a:rPr dirty="0" sz="2400" spc="5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same</a:t>
            </a:r>
            <a:r>
              <a:rPr dirty="0" sz="2400" spc="5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string</a:t>
            </a:r>
            <a:r>
              <a:rPr dirty="0" sz="2400" spc="56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terminals,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show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left-most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derivation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corresponding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each </a:t>
            </a:r>
            <a:r>
              <a:rPr dirty="0" sz="2400" spc="-10">
                <a:latin typeface="Times New Roman"/>
                <a:cs typeface="Times New Roman"/>
              </a:rPr>
              <a:t>tree.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74394" y="3109340"/>
            <a:ext cx="3601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aSbS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 </a:t>
            </a:r>
            <a:r>
              <a:rPr dirty="0" sz="2400">
                <a:latin typeface="Arial MT"/>
                <a:cs typeface="Arial MT"/>
              </a:rPr>
              <a:t>•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56680" y="3373501"/>
            <a:ext cx="1402715" cy="2465070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aSbS</a:t>
            </a:r>
            <a:endParaRPr sz="18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85"/>
              </a:spcBef>
            </a:pP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aaSbS</a:t>
            </a:r>
            <a:endParaRPr sz="18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75"/>
              </a:spcBef>
            </a:pP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aacbS</a:t>
            </a:r>
            <a:endParaRPr sz="18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70"/>
              </a:spcBef>
            </a:pP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aacbc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28306" y="3373501"/>
            <a:ext cx="1400810" cy="2465070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85"/>
              </a:spcBef>
            </a:pP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aaSbS</a:t>
            </a:r>
            <a:endParaRPr sz="18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75"/>
              </a:spcBef>
            </a:pP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aacbS</a:t>
            </a:r>
            <a:endParaRPr sz="18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70"/>
              </a:spcBef>
            </a:pP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aacbc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945635"/>
            <a:ext cx="4882710" cy="2118322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37185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Parser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6795" y="1581658"/>
            <a:ext cx="8090534" cy="36156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353060" marR="5080" indent="-340995">
              <a:lnSpc>
                <a:spcPct val="99300"/>
              </a:lnSpc>
              <a:spcBef>
                <a:spcPts val="12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Parsing</a:t>
            </a:r>
            <a:r>
              <a:rPr dirty="0" sz="2400" spc="29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activity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checking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whether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given</a:t>
            </a:r>
            <a:r>
              <a:rPr dirty="0" sz="2400" spc="3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string</a:t>
            </a:r>
            <a:r>
              <a:rPr dirty="0" sz="2400" spc="2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symbols</a:t>
            </a:r>
            <a:r>
              <a:rPr dirty="0" sz="2400" spc="1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(usually,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stream</a:t>
            </a:r>
            <a:r>
              <a:rPr dirty="0" sz="2400" spc="1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1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tokens</a:t>
            </a:r>
            <a:r>
              <a:rPr dirty="0" sz="2400" spc="17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produced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lexical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analyser)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language</a:t>
            </a:r>
            <a:r>
              <a:rPr dirty="0" sz="2400" spc="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some</a:t>
            </a:r>
            <a:r>
              <a:rPr dirty="0" sz="2400" spc="4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grammar,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so,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constructing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tree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</a:t>
            </a:r>
            <a:r>
              <a:rPr dirty="0" sz="2400" spc="-25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general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types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(methods)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parsers: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400" spc="-20" b="1">
                <a:solidFill>
                  <a:srgbClr val="0000FF"/>
                </a:solidFill>
                <a:latin typeface="Times New Roman"/>
                <a:cs typeface="Times New Roman"/>
              </a:rPr>
              <a:t>Top-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down</a:t>
            </a:r>
            <a:r>
              <a:rPr dirty="0" sz="2400" spc="-4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methods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400" spc="-20" b="1">
                <a:solidFill>
                  <a:srgbClr val="0000FF"/>
                </a:solidFill>
                <a:latin typeface="Times New Roman"/>
                <a:cs typeface="Times New Roman"/>
              </a:rPr>
              <a:t>Bottom-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up</a:t>
            </a:r>
            <a:r>
              <a:rPr dirty="0" sz="2400" spc="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methods</a:t>
            </a:r>
            <a:endParaRPr sz="2400">
              <a:latin typeface="Times New Roman"/>
              <a:cs typeface="Times New Roman"/>
            </a:endParaRPr>
          </a:p>
          <a:p>
            <a:pPr marL="355600" marR="10160" indent="-343535">
              <a:lnSpc>
                <a:spcPts val="2860"/>
              </a:lnSpc>
              <a:spcBef>
                <a:spcPts val="75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These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terms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refer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order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nodes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tree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constructed.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1209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Top-</a:t>
            </a:r>
            <a:r>
              <a:rPr dirty="0"/>
              <a:t>down</a:t>
            </a:r>
            <a:r>
              <a:rPr dirty="0" spc="-65"/>
              <a:t> </a:t>
            </a:r>
            <a:r>
              <a:rPr dirty="0" spc="-10"/>
              <a:t>Parsing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6795" y="1739011"/>
            <a:ext cx="8093709" cy="34994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10">
                <a:latin typeface="Times New Roman"/>
                <a:cs typeface="Times New Roman"/>
              </a:rPr>
              <a:t>Parse-</a:t>
            </a:r>
            <a:r>
              <a:rPr dirty="0" sz="2400">
                <a:latin typeface="Times New Roman"/>
                <a:cs typeface="Times New Roman"/>
              </a:rPr>
              <a:t>trees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built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root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</a:t>
            </a:r>
            <a:r>
              <a:rPr dirty="0" sz="2400" spc="-10">
                <a:latin typeface="Times New Roman"/>
                <a:cs typeface="Times New Roman"/>
              </a:rPr>
              <a:t>leaves.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Input 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scanned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left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right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symbol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time.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5600" algn="l"/>
                <a:tab pos="1732914" algn="l"/>
                <a:tab pos="2840355" algn="l"/>
                <a:tab pos="3961765" algn="l"/>
                <a:tab pos="4373880" algn="l"/>
                <a:tab pos="5310505" algn="l"/>
                <a:tab pos="7029450" algn="l"/>
              </a:tabLst>
            </a:pPr>
            <a:r>
              <a:rPr dirty="0" sz="2400" spc="-10">
                <a:latin typeface="Times New Roman"/>
                <a:cs typeface="Times New Roman"/>
              </a:rPr>
              <a:t>top-</a:t>
            </a:r>
            <a:r>
              <a:rPr dirty="0" sz="2400" spc="-20">
                <a:latin typeface="Times New Roman"/>
                <a:cs typeface="Times New Roman"/>
              </a:rPr>
              <a:t>down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parsing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method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called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―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recursive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descent</a:t>
            </a:r>
            <a:r>
              <a:rPr dirty="0" sz="2400" spc="-10">
                <a:latin typeface="Times New Roman"/>
                <a:cs typeface="Times New Roman"/>
              </a:rPr>
              <a:t>‖ parsing.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predictive</a:t>
            </a:r>
            <a:r>
              <a:rPr dirty="0" sz="2400" spc="-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parser</a:t>
            </a:r>
            <a:r>
              <a:rPr dirty="0" sz="2400" spc="-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kind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recursive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descent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parser.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Also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LL</a:t>
            </a:r>
            <a:r>
              <a:rPr dirty="0" sz="2400" spc="-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parsing:</a:t>
            </a:r>
            <a:endParaRPr sz="2400">
              <a:latin typeface="Times New Roman"/>
              <a:cs typeface="Times New Roman"/>
            </a:endParaRPr>
          </a:p>
          <a:p>
            <a:pPr lvl="1" marL="763905" indent="-28511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63905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2400" spc="-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means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tokens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left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to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right.</a:t>
            </a:r>
            <a:endParaRPr sz="2400">
              <a:latin typeface="Times New Roman"/>
              <a:cs typeface="Times New Roman"/>
            </a:endParaRPr>
          </a:p>
          <a:p>
            <a:pPr lvl="1" marL="763905" indent="-285115">
              <a:lnSpc>
                <a:spcPct val="100000"/>
              </a:lnSpc>
              <a:spcBef>
                <a:spcPts val="565"/>
              </a:spcBef>
              <a:buFont typeface="Arial MT"/>
              <a:buChar char="–"/>
              <a:tabLst>
                <a:tab pos="763905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2400" spc="-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means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leftmost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derivation.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459740" y="906526"/>
            <a:ext cx="8161020" cy="5248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227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22275" algn="l"/>
                <a:tab pos="1033144" algn="l"/>
                <a:tab pos="2423795" algn="l"/>
                <a:tab pos="2816860" algn="l"/>
                <a:tab pos="4188460" algn="l"/>
                <a:tab pos="5292090" algn="l"/>
                <a:tab pos="5633720" algn="l"/>
                <a:tab pos="6210935" algn="l"/>
                <a:tab pos="6583680" algn="l"/>
                <a:tab pos="7093584" algn="l"/>
                <a:tab pos="7687945" algn="l"/>
              </a:tabLst>
            </a:pP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popularity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 b="1">
                <a:latin typeface="Times New Roman"/>
                <a:cs typeface="Times New Roman"/>
              </a:rPr>
              <a:t>top-down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parsers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due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fact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that</a:t>
            </a:r>
            <a:endParaRPr sz="2400">
              <a:latin typeface="Times New Roman"/>
              <a:cs typeface="Times New Roman"/>
            </a:endParaRPr>
          </a:p>
          <a:p>
            <a:pPr marL="422909" marR="8890">
              <a:lnSpc>
                <a:spcPts val="3000"/>
              </a:lnSpc>
              <a:spcBef>
                <a:spcPts val="120"/>
              </a:spcBef>
            </a:pPr>
            <a:r>
              <a:rPr dirty="0" sz="2400" b="1">
                <a:latin typeface="Times New Roman"/>
                <a:cs typeface="Times New Roman"/>
              </a:rPr>
              <a:t>efficient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parsers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constructed more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easily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hand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using top-</a:t>
            </a:r>
            <a:r>
              <a:rPr dirty="0" sz="2400">
                <a:latin typeface="Times New Roman"/>
                <a:cs typeface="Times New Roman"/>
              </a:rPr>
              <a:t>down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61594">
              <a:lnSpc>
                <a:spcPct val="100000"/>
              </a:lnSpc>
            </a:pPr>
            <a:r>
              <a:rPr dirty="0" sz="4000" spc="-25">
                <a:latin typeface="Times New Roman"/>
                <a:cs typeface="Times New Roman"/>
              </a:rPr>
              <a:t>Bottom-</a:t>
            </a:r>
            <a:r>
              <a:rPr dirty="0" sz="4000">
                <a:latin typeface="Times New Roman"/>
                <a:cs typeface="Times New Roman"/>
              </a:rPr>
              <a:t>Up </a:t>
            </a:r>
            <a:r>
              <a:rPr dirty="0" sz="4000" spc="-10">
                <a:latin typeface="Times New Roman"/>
                <a:cs typeface="Times New Roman"/>
              </a:rPr>
              <a:t>Parsing</a:t>
            </a:r>
            <a:endParaRPr sz="4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6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Start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leaves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work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root.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Input 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scanned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left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right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symbol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time.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860"/>
              </a:lnSpc>
              <a:spcBef>
                <a:spcPts val="1015"/>
              </a:spcBef>
              <a:buFont typeface="Arial MT"/>
              <a:buChar char="•"/>
              <a:tabLst>
                <a:tab pos="355600" algn="l"/>
                <a:tab pos="1801495" algn="l"/>
                <a:tab pos="2875280" algn="l"/>
                <a:tab pos="3966210" algn="l"/>
                <a:tab pos="4346575" algn="l"/>
                <a:tab pos="5249545" algn="l"/>
                <a:tab pos="5734685" algn="l"/>
                <a:tab pos="7470140" algn="l"/>
              </a:tabLst>
            </a:pPr>
            <a:r>
              <a:rPr dirty="0" sz="2400" spc="-10">
                <a:latin typeface="Times New Roman"/>
                <a:cs typeface="Times New Roman"/>
              </a:rPr>
              <a:t>bottom-</a:t>
            </a:r>
            <a:r>
              <a:rPr dirty="0" sz="2400" spc="-25">
                <a:latin typeface="Times New Roman"/>
                <a:cs typeface="Times New Roman"/>
              </a:rPr>
              <a:t>up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parsing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method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called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―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shift-reduce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(SR)</a:t>
            </a:r>
            <a:r>
              <a:rPr dirty="0" sz="2400" spc="-10">
                <a:latin typeface="Times New Roman"/>
                <a:cs typeface="Times New Roman"/>
              </a:rPr>
              <a:t>‖ parsing.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2860"/>
              </a:lnSpc>
              <a:spcBef>
                <a:spcPts val="595"/>
              </a:spcBef>
              <a:buFont typeface="Arial MT"/>
              <a:buChar char="•"/>
              <a:tabLst>
                <a:tab pos="355600" algn="l"/>
                <a:tab pos="882650" algn="l"/>
                <a:tab pos="3731260" algn="l"/>
                <a:tab pos="4631690" algn="l"/>
                <a:tab pos="4987925" algn="l"/>
                <a:tab pos="5583555" algn="l"/>
                <a:tab pos="6280785" algn="l"/>
                <a:tab pos="6689090" algn="l"/>
              </a:tabLst>
            </a:pPr>
            <a:r>
              <a:rPr dirty="0" sz="2400" spc="-2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operator-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precedence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parser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one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kind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	shift-</a:t>
            </a:r>
            <a:r>
              <a:rPr dirty="0" sz="2400" spc="-10">
                <a:latin typeface="Times New Roman"/>
                <a:cs typeface="Times New Roman"/>
              </a:rPr>
              <a:t>reduce parser.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Times New Roman"/>
                <a:cs typeface="Times New Roman"/>
              </a:rPr>
              <a:t>Also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LR</a:t>
            </a:r>
            <a:r>
              <a:rPr dirty="0" sz="2400" spc="-3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parsing: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459740" y="834898"/>
            <a:ext cx="8161020" cy="242951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just" marL="755015" indent="-285115">
              <a:lnSpc>
                <a:spcPct val="100000"/>
              </a:lnSpc>
              <a:spcBef>
                <a:spcPts val="665"/>
              </a:spcBef>
              <a:buFont typeface="Arial MT"/>
              <a:buChar char="–"/>
              <a:tabLst>
                <a:tab pos="755015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dirty="0" sz="2400" spc="-2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means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tokens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left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to</a:t>
            </a:r>
            <a:r>
              <a:rPr dirty="0" sz="2400" spc="-10" i="1">
                <a:latin typeface="Times New Roman"/>
                <a:cs typeface="Times New Roman"/>
              </a:rPr>
              <a:t> right.</a:t>
            </a:r>
            <a:endParaRPr sz="2400">
              <a:latin typeface="Times New Roman"/>
              <a:cs typeface="Times New Roman"/>
            </a:endParaRPr>
          </a:p>
          <a:p>
            <a:pPr algn="just" marL="755015" indent="-285115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755015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dirty="0" sz="2400" spc="-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means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constructs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rightmost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derivation.</a:t>
            </a:r>
            <a:endParaRPr sz="2400">
              <a:latin typeface="Times New Roman"/>
              <a:cs typeface="Times New Roman"/>
            </a:endParaRPr>
          </a:p>
          <a:p>
            <a:pPr algn="just" marL="353060" marR="5080" indent="-340360">
              <a:lnSpc>
                <a:spcPct val="993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20" b="1">
                <a:latin typeface="Times New Roman"/>
                <a:cs typeface="Times New Roman"/>
              </a:rPr>
              <a:t>Bottom-</a:t>
            </a:r>
            <a:r>
              <a:rPr dirty="0" sz="2400" b="1">
                <a:latin typeface="Times New Roman"/>
                <a:cs typeface="Times New Roman"/>
              </a:rPr>
              <a:t>up</a:t>
            </a:r>
            <a:r>
              <a:rPr dirty="0" sz="2400" spc="1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parsing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however,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handle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larger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2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grammars</a:t>
            </a:r>
            <a:r>
              <a:rPr dirty="0" sz="2400" spc="21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21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translation</a:t>
            </a:r>
            <a:r>
              <a:rPr dirty="0" sz="2400" spc="21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schemes,</a:t>
            </a:r>
            <a:r>
              <a:rPr dirty="0" sz="2400" spc="21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so</a:t>
            </a:r>
            <a:r>
              <a:rPr dirty="0" sz="2400" spc="21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software</a:t>
            </a:r>
            <a:r>
              <a:rPr dirty="0" sz="2400" spc="21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tools</a:t>
            </a:r>
            <a:r>
              <a:rPr dirty="0" sz="2400" spc="210">
                <a:latin typeface="Times New Roman"/>
                <a:cs typeface="Times New Roman"/>
              </a:rPr>
              <a:t>  </a:t>
            </a:r>
            <a:r>
              <a:rPr dirty="0" sz="2400" spc="-25">
                <a:latin typeface="Times New Roman"/>
                <a:cs typeface="Times New Roman"/>
              </a:rPr>
              <a:t>for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generating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parsers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directly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grammars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often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bottom-</a:t>
            </a:r>
            <a:r>
              <a:rPr dirty="0" sz="2400" spc="-25">
                <a:latin typeface="Times New Roman"/>
                <a:cs typeface="Times New Roman"/>
              </a:rPr>
              <a:t>up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656203" y="3674745"/>
            <a:ext cx="183070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latin typeface="Times New Roman"/>
                <a:cs typeface="Times New Roman"/>
              </a:rPr>
              <a:t>Example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4813554"/>
            <a:ext cx="1327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165" y="937260"/>
            <a:ext cx="6243358" cy="419074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10197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6795" y="1812163"/>
            <a:ext cx="6891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Grammar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fragment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programming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language: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40118" y="2789046"/>
            <a:ext cx="1579245" cy="75438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 indent="504825">
              <a:lnSpc>
                <a:spcPts val="2860"/>
              </a:lnSpc>
              <a:spcBef>
                <a:spcPts val="210"/>
              </a:spcBef>
              <a:buChar char="•"/>
              <a:tabLst>
                <a:tab pos="517525" algn="l"/>
                <a:tab pos="922655" algn="l"/>
              </a:tabLst>
            </a:pPr>
            <a:r>
              <a:rPr dirty="0" sz="2400" spc="-550">
                <a:latin typeface="Arial MT"/>
                <a:cs typeface="Arial MT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Suppose </a:t>
            </a:r>
            <a:r>
              <a:rPr dirty="0" sz="2400" spc="-25">
                <a:latin typeface="Times New Roman"/>
                <a:cs typeface="Times New Roman"/>
              </a:rPr>
              <a:t>try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parse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70000" y="3152013"/>
            <a:ext cx="1726564" cy="75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dirty="0" sz="2400" spc="-25">
                <a:latin typeface="Times New Roman"/>
                <a:cs typeface="Times New Roman"/>
              </a:rPr>
              <a:t>we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dirty="0" sz="2400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statement: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920" y="4009897"/>
            <a:ext cx="3981450" cy="4572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2458847"/>
            <a:ext cx="5261398" cy="1052194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621791" y="949705"/>
            <a:ext cx="3505835" cy="1931670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853440">
              <a:lnSpc>
                <a:spcPct val="100000"/>
              </a:lnSpc>
              <a:spcBef>
                <a:spcPts val="20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Top-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down</a:t>
            </a:r>
            <a:r>
              <a:rPr dirty="0" u="sng" sz="1800" spc="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parsing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Stmt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if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then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stmt</a:t>
            </a:r>
            <a:endParaRPr sz="1800">
              <a:latin typeface="Times New Roman"/>
              <a:cs typeface="Times New Roman"/>
            </a:endParaRPr>
          </a:p>
          <a:p>
            <a:pPr marL="608330">
              <a:lnSpc>
                <a:spcPct val="100000"/>
              </a:lnSpc>
              <a:spcBef>
                <a:spcPts val="75"/>
              </a:spcBef>
            </a:pP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if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then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u="sng" sz="1800" spc="-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stmt</a:t>
            </a:r>
            <a:endParaRPr sz="1800">
              <a:latin typeface="Times New Roman"/>
              <a:cs typeface="Times New Roman"/>
            </a:endParaRPr>
          </a:p>
          <a:p>
            <a:pPr marL="608330">
              <a:lnSpc>
                <a:spcPct val="100000"/>
              </a:lnSpc>
              <a:spcBef>
                <a:spcPts val="70"/>
              </a:spcBef>
            </a:pP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if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then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var=var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432680" y="949705"/>
            <a:ext cx="3505835" cy="1931670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wrap="square" lIns="0" tIns="51435" rIns="0" bIns="0" rtlCol="0" vert="horz">
            <a:spAutoFit/>
          </a:bodyPr>
          <a:lstStyle/>
          <a:p>
            <a:pPr marL="810260">
              <a:lnSpc>
                <a:spcPct val="100000"/>
              </a:lnSpc>
              <a:spcBef>
                <a:spcPts val="405"/>
              </a:spcBef>
            </a:pP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Bottom-</a:t>
            </a:r>
            <a:r>
              <a:rPr dirty="0" u="sng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Up</a:t>
            </a:r>
            <a:r>
              <a:rPr dirty="0" u="sng" sz="18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parsing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Stmt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if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var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then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var=var</a:t>
            </a:r>
            <a:endParaRPr sz="1800">
              <a:latin typeface="Times New Roman"/>
              <a:cs typeface="Times New Roman"/>
            </a:endParaRPr>
          </a:p>
          <a:p>
            <a:pPr marL="607695">
              <a:lnSpc>
                <a:spcPct val="100000"/>
              </a:lnSpc>
              <a:spcBef>
                <a:spcPts val="85"/>
              </a:spcBef>
            </a:pP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if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</a:t>
            </a:r>
            <a:r>
              <a:rPr dirty="0" u="sng" sz="1800" spc="-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==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</a:t>
            </a:r>
            <a:r>
              <a:rPr dirty="0" u="sng" sz="18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then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stmt</a:t>
            </a:r>
            <a:endParaRPr sz="1800">
              <a:latin typeface="Times New Roman"/>
              <a:cs typeface="Times New Roman"/>
            </a:endParaRPr>
          </a:p>
          <a:p>
            <a:pPr marL="607695">
              <a:lnSpc>
                <a:spcPct val="100000"/>
              </a:lnSpc>
              <a:spcBef>
                <a:spcPts val="75"/>
              </a:spcBef>
            </a:pP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if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then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stmt</a:t>
            </a:r>
            <a:endParaRPr sz="18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spcBef>
                <a:spcPts val="70"/>
              </a:spcBef>
            </a:pPr>
            <a:r>
              <a:rPr dirty="0" sz="1800">
                <a:latin typeface="Times New Roman"/>
                <a:cs typeface="Times New Roman"/>
              </a:rPr>
              <a:t>→ </a:t>
            </a:r>
            <a:r>
              <a:rPr dirty="0" sz="1800" spc="-20">
                <a:latin typeface="Times New Roman"/>
                <a:cs typeface="Times New Roman"/>
              </a:rPr>
              <a:t>stmt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6795" y="2847212"/>
            <a:ext cx="8092440" cy="2877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000" spc="-20">
                <a:latin typeface="Times New Roman"/>
                <a:cs typeface="Times New Roman"/>
              </a:rPr>
              <a:t>Shift-</a:t>
            </a:r>
            <a:r>
              <a:rPr dirty="0" sz="4000">
                <a:latin typeface="Times New Roman"/>
                <a:cs typeface="Times New Roman"/>
              </a:rPr>
              <a:t>Reduce</a:t>
            </a:r>
            <a:r>
              <a:rPr dirty="0" sz="4000" spc="-8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(SR)</a:t>
            </a:r>
            <a:r>
              <a:rPr dirty="0" sz="4000" spc="-80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Parsing</a:t>
            </a:r>
            <a:endParaRPr sz="4000">
              <a:latin typeface="Times New Roman"/>
              <a:cs typeface="Times New Roman"/>
            </a:endParaRPr>
          </a:p>
          <a:p>
            <a:pPr algn="just" marL="353060" marR="9525" indent="-340995">
              <a:lnSpc>
                <a:spcPts val="2860"/>
              </a:lnSpc>
              <a:spcBef>
                <a:spcPts val="2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shift-</a:t>
            </a:r>
            <a:r>
              <a:rPr dirty="0" sz="2400">
                <a:latin typeface="Times New Roman"/>
                <a:cs typeface="Times New Roman"/>
              </a:rPr>
              <a:t>reduce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parser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tries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reduce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given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</a:t>
            </a:r>
            <a:r>
              <a:rPr dirty="0" sz="2400" spc="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string</a:t>
            </a:r>
            <a:r>
              <a:rPr dirty="0" sz="2400" spc="9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into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starting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symbol.</a:t>
            </a:r>
            <a:endParaRPr sz="2400">
              <a:latin typeface="Times New Roman"/>
              <a:cs typeface="Times New Roman"/>
            </a:endParaRPr>
          </a:p>
          <a:p>
            <a:pPr algn="just" marL="353060" marR="5080" indent="-340995">
              <a:lnSpc>
                <a:spcPct val="104200"/>
              </a:lnSpc>
              <a:spcBef>
                <a:spcPts val="3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reduction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step,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substring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matching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right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side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production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rule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replaced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non-</a:t>
            </a:r>
            <a:r>
              <a:rPr dirty="0" sz="2400">
                <a:latin typeface="Times New Roman"/>
                <a:cs typeface="Times New Roman"/>
              </a:rPr>
              <a:t>terminal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at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left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side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production</a:t>
            </a:r>
            <a:r>
              <a:rPr dirty="0" sz="2400" spc="-10">
                <a:latin typeface="Times New Roman"/>
                <a:cs typeface="Times New Roman"/>
              </a:rPr>
              <a:t> rule.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526795" y="906526"/>
            <a:ext cx="8092440" cy="533336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355600" marR="10795" indent="-343535">
              <a:lnSpc>
                <a:spcPts val="2860"/>
              </a:lnSpc>
              <a:spcBef>
                <a:spcPts val="21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substring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chosen correctly,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right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most derivation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that string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created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reverse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order.</a:t>
            </a:r>
            <a:endParaRPr sz="2400">
              <a:latin typeface="Times New Roman"/>
              <a:cs typeface="Times New Roman"/>
            </a:endParaRPr>
          </a:p>
          <a:p>
            <a:pPr marL="355600" marR="10160" indent="-343535">
              <a:lnSpc>
                <a:spcPts val="2860"/>
              </a:lnSpc>
              <a:spcBef>
                <a:spcPts val="990"/>
              </a:spcBef>
              <a:buFont typeface="Arial MT"/>
              <a:buChar char="•"/>
              <a:tabLst>
                <a:tab pos="355600" algn="l"/>
                <a:tab pos="1752600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Example</a:t>
            </a:r>
            <a:r>
              <a:rPr dirty="0" sz="2400" spc="-10">
                <a:latin typeface="Times New Roman"/>
                <a:cs typeface="Times New Roman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	Grammar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aABb;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aA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a;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bB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|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b;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string is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aaabb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  <a:spcBef>
                <a:spcPts val="780"/>
              </a:spcBef>
            </a:pPr>
            <a:r>
              <a:rPr dirty="0" sz="2400">
                <a:latin typeface="Arial MT"/>
                <a:cs typeface="Arial MT"/>
              </a:rPr>
              <a:t>–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aa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bb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aA</a:t>
            </a:r>
            <a:r>
              <a:rPr dirty="0" sz="2400">
                <a:latin typeface="Times New Roman"/>
                <a:cs typeface="Times New Roman"/>
              </a:rPr>
              <a:t>bb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aA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aABb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dirty="0" sz="4000" spc="-20">
                <a:latin typeface="Times New Roman"/>
                <a:cs typeface="Times New Roman"/>
              </a:rPr>
              <a:t>Shift-</a:t>
            </a:r>
            <a:r>
              <a:rPr dirty="0" sz="4000">
                <a:latin typeface="Times New Roman"/>
                <a:cs typeface="Times New Roman"/>
              </a:rPr>
              <a:t>Reduce</a:t>
            </a:r>
            <a:r>
              <a:rPr dirty="0" sz="4000" spc="-8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(SR)</a:t>
            </a:r>
            <a:r>
              <a:rPr dirty="0" sz="4000" spc="-80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Parsing</a:t>
            </a:r>
            <a:endParaRPr sz="4000">
              <a:latin typeface="Times New Roman"/>
              <a:cs typeface="Times New Roman"/>
            </a:endParaRPr>
          </a:p>
          <a:p>
            <a:pPr algn="just" marL="353060" marR="6985" indent="-340995">
              <a:lnSpc>
                <a:spcPts val="2860"/>
              </a:lnSpc>
              <a:spcBef>
                <a:spcPts val="2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Handle: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handle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string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substring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matches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right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side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production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rule.</a:t>
            </a:r>
            <a:endParaRPr sz="2400">
              <a:latin typeface="Times New Roman"/>
              <a:cs typeface="Times New Roman"/>
            </a:endParaRPr>
          </a:p>
          <a:p>
            <a:pPr algn="just" marL="353060" marR="5080" indent="-340995">
              <a:lnSpc>
                <a:spcPts val="2870"/>
              </a:lnSpc>
              <a:spcBef>
                <a:spcPts val="6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Reduction: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―reducing‖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‗w‘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start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symbol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grammar.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replacement</a:t>
            </a:r>
            <a:r>
              <a:rPr dirty="0" sz="2400" spc="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right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side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 </a:t>
            </a:r>
            <a:r>
              <a:rPr dirty="0" sz="2400" spc="-5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production</a:t>
            </a:r>
            <a:r>
              <a:rPr dirty="0" sz="2400" spc="26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27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8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left</a:t>
            </a:r>
            <a:r>
              <a:rPr dirty="0" sz="2400" spc="27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side</a:t>
            </a:r>
            <a:r>
              <a:rPr dirty="0" sz="2400" spc="28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27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7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process</a:t>
            </a:r>
            <a:r>
              <a:rPr dirty="0" sz="2400" spc="27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28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270">
                <a:latin typeface="Times New Roman"/>
                <a:cs typeface="Times New Roman"/>
              </a:rPr>
              <a:t>  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60"/>
              </a:lnSpc>
            </a:pPr>
            <a:r>
              <a:rPr dirty="0" sz="2400" spc="-10">
                <a:latin typeface="Times New Roman"/>
                <a:cs typeface="Times New Roman"/>
              </a:rPr>
              <a:t>―</a:t>
            </a:r>
            <a:r>
              <a:rPr dirty="0" sz="2400" spc="-10" i="1">
                <a:solidFill>
                  <a:srgbClr val="0000FF"/>
                </a:solidFill>
                <a:latin typeface="Times New Roman"/>
                <a:cs typeface="Times New Roman"/>
              </a:rPr>
              <a:t>reduction</a:t>
            </a:r>
            <a:r>
              <a:rPr dirty="0" sz="2400" spc="-10">
                <a:latin typeface="Times New Roman"/>
                <a:cs typeface="Times New Roman"/>
              </a:rPr>
              <a:t>‖.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3947541"/>
            <a:ext cx="8110220" cy="1920239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just" marL="375285" marR="5080" indent="-363220">
              <a:lnSpc>
                <a:spcPct val="99400"/>
              </a:lnSpc>
              <a:spcBef>
                <a:spcPts val="114"/>
              </a:spcBef>
              <a:buChar char="•"/>
              <a:tabLst>
                <a:tab pos="37528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syntax</a:t>
            </a:r>
            <a:r>
              <a:rPr dirty="0" sz="2400" spc="3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programming</a:t>
            </a:r>
            <a:r>
              <a:rPr dirty="0" sz="2400" spc="3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described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3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90"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0000FF"/>
                </a:solidFill>
                <a:latin typeface="Times New Roman"/>
                <a:cs typeface="Times New Roman"/>
              </a:rPr>
              <a:t>context-</a:t>
            </a:r>
            <a:r>
              <a:rPr dirty="0" sz="2400" spc="-20" b="1" i="1">
                <a:solidFill>
                  <a:srgbClr val="0000FF"/>
                </a:solidFill>
                <a:latin typeface="Times New Roman"/>
                <a:cs typeface="Times New Roman"/>
              </a:rPr>
              <a:t>free </a:t>
            </a:r>
            <a:r>
              <a:rPr dirty="0" sz="2400" b="1" i="1">
                <a:solidFill>
                  <a:srgbClr val="0000FF"/>
                </a:solidFill>
                <a:latin typeface="Times New Roman"/>
                <a:cs typeface="Times New Roman"/>
              </a:rPr>
              <a:t>grammar</a:t>
            </a:r>
            <a:r>
              <a:rPr dirty="0" sz="2400" spc="15" b="1" i="1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dirty="0" sz="2400" b="1" i="1">
                <a:solidFill>
                  <a:srgbClr val="0000FF"/>
                </a:solidFill>
                <a:latin typeface="Times New Roman"/>
                <a:cs typeface="Times New Roman"/>
              </a:rPr>
              <a:t>(CFG)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220">
                <a:latin typeface="Times New Roman"/>
                <a:cs typeface="Times New Roman"/>
              </a:rPr>
              <a:t>  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1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1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25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BNF</a:t>
            </a:r>
            <a:r>
              <a:rPr dirty="0" sz="2400" spc="10" b="1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(Backus-</a:t>
            </a:r>
            <a:r>
              <a:rPr dirty="0" sz="2400">
                <a:latin typeface="Times New Roman"/>
                <a:cs typeface="Times New Roman"/>
              </a:rPr>
              <a:t>Naur</a:t>
            </a:r>
            <a:r>
              <a:rPr dirty="0" sz="2400" spc="15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Form) </a:t>
            </a:r>
            <a:r>
              <a:rPr dirty="0" sz="2400">
                <a:latin typeface="Times New Roman"/>
                <a:cs typeface="Times New Roman"/>
              </a:rPr>
              <a:t>notation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description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10">
                <a:latin typeface="Times New Roman"/>
                <a:cs typeface="Times New Roman"/>
              </a:rPr>
              <a:t>CFGs.</a:t>
            </a:r>
            <a:endParaRPr sz="2400">
              <a:latin typeface="Times New Roman"/>
              <a:cs typeface="Times New Roman"/>
            </a:endParaRPr>
          </a:p>
          <a:p>
            <a:pPr algn="just" marL="375285" marR="6985" indent="-363220">
              <a:lnSpc>
                <a:spcPts val="2870"/>
              </a:lnSpc>
              <a:spcBef>
                <a:spcPts val="670"/>
              </a:spcBef>
              <a:buChar char="•"/>
              <a:tabLst>
                <a:tab pos="375285" algn="l"/>
              </a:tabLst>
            </a:pPr>
            <a:r>
              <a:rPr dirty="0" sz="2400">
                <a:latin typeface="Times New Roman"/>
                <a:cs typeface="Times New Roman"/>
              </a:rPr>
              <a:t>Languages</a:t>
            </a:r>
            <a:r>
              <a:rPr dirty="0" sz="2400" spc="43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that</a:t>
            </a:r>
            <a:r>
              <a:rPr dirty="0" sz="2400" spc="4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44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generated</a:t>
            </a:r>
            <a:r>
              <a:rPr dirty="0" sz="2400" spc="434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4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context-</a:t>
            </a:r>
            <a:r>
              <a:rPr dirty="0" sz="2400">
                <a:latin typeface="Times New Roman"/>
                <a:cs typeface="Times New Roman"/>
              </a:rPr>
              <a:t>free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grammars</a:t>
            </a:r>
            <a:r>
              <a:rPr dirty="0" sz="2400" spc="42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are </a:t>
            </a:r>
            <a:r>
              <a:rPr dirty="0" sz="2400" spc="-10">
                <a:latin typeface="Times New Roman"/>
                <a:cs typeface="Times New Roman"/>
              </a:rPr>
              <a:t>context-</a:t>
            </a:r>
            <a:r>
              <a:rPr dirty="0" sz="2400">
                <a:latin typeface="Times New Roman"/>
                <a:cs typeface="Times New Roman"/>
              </a:rPr>
              <a:t>free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languages.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133792" y="932243"/>
            <a:ext cx="6734175" cy="3038475"/>
            <a:chOff x="1133792" y="932243"/>
            <a:chExt cx="6734175" cy="30384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317" y="941831"/>
              <a:ext cx="6629400" cy="3019425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38555" y="937005"/>
              <a:ext cx="6724650" cy="3028950"/>
            </a:xfrm>
            <a:custGeom>
              <a:avLst/>
              <a:gdLst/>
              <a:ahLst/>
              <a:cxnLst/>
              <a:rect l="l" t="t" r="r" b="b"/>
              <a:pathLst>
                <a:path w="6724650" h="3028950">
                  <a:moveTo>
                    <a:pt x="0" y="3028950"/>
                  </a:moveTo>
                  <a:lnTo>
                    <a:pt x="6724650" y="3028950"/>
                  </a:lnTo>
                  <a:lnTo>
                    <a:pt x="6724650" y="0"/>
                  </a:lnTo>
                  <a:lnTo>
                    <a:pt x="0" y="0"/>
                  </a:lnTo>
                  <a:lnTo>
                    <a:pt x="0" y="30289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526795" y="906526"/>
            <a:ext cx="8089265" cy="406971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355600" marR="5080" indent="-343535">
              <a:lnSpc>
                <a:spcPts val="2860"/>
              </a:lnSpc>
              <a:spcBef>
                <a:spcPts val="210"/>
              </a:spcBef>
              <a:buFont typeface="Arial MT"/>
              <a:buChar char="•"/>
              <a:tabLst>
                <a:tab pos="355600" algn="l"/>
                <a:tab pos="1470660" algn="l"/>
                <a:tab pos="2804795" algn="l"/>
                <a:tab pos="3190240" algn="l"/>
                <a:tab pos="4525645" algn="l"/>
                <a:tab pos="5927090" algn="l"/>
                <a:tab pos="6329045" algn="l"/>
                <a:tab pos="7451725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Handle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Pruning: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rightmost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derivation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reverse,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often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“canonical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reduction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sequence”,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obtained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  <a:spcBef>
                <a:spcPts val="280"/>
              </a:spcBef>
            </a:pPr>
            <a:r>
              <a:rPr dirty="0" sz="2400" i="1">
                <a:latin typeface="Times New Roman"/>
                <a:cs typeface="Times New Roman"/>
              </a:rPr>
              <a:t>“handle </a:t>
            </a:r>
            <a:r>
              <a:rPr dirty="0" sz="2400" spc="-10" i="1">
                <a:latin typeface="Times New Roman"/>
                <a:cs typeface="Times New Roman"/>
              </a:rPr>
              <a:t>pruning”.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3175">
              <a:lnSpc>
                <a:spcPct val="100000"/>
              </a:lnSpc>
            </a:pPr>
            <a:r>
              <a:rPr dirty="0" sz="4400">
                <a:latin typeface="Times New Roman"/>
                <a:cs typeface="Times New Roman"/>
              </a:rPr>
              <a:t>SR</a:t>
            </a:r>
            <a:r>
              <a:rPr dirty="0" sz="4400" spc="-30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Parsing:</a:t>
            </a:r>
            <a:r>
              <a:rPr dirty="0" sz="4400" spc="-45">
                <a:latin typeface="Times New Roman"/>
                <a:cs typeface="Times New Roman"/>
              </a:rPr>
              <a:t> </a:t>
            </a:r>
            <a:r>
              <a:rPr dirty="0" sz="4400" spc="-10">
                <a:latin typeface="Times New Roman"/>
                <a:cs typeface="Times New Roman"/>
              </a:rPr>
              <a:t>Example</a:t>
            </a:r>
            <a:endParaRPr sz="4400">
              <a:latin typeface="Times New Roman"/>
              <a:cs typeface="Times New Roman"/>
            </a:endParaRPr>
          </a:p>
          <a:p>
            <a:pPr marL="203835" indent="-191135">
              <a:lnSpc>
                <a:spcPct val="100000"/>
              </a:lnSpc>
              <a:spcBef>
                <a:spcPts val="1845"/>
              </a:spcBef>
              <a:buFont typeface="Arial MT"/>
              <a:buChar char="•"/>
              <a:tabLst>
                <a:tab pos="203835" algn="l"/>
              </a:tabLst>
            </a:pPr>
            <a:r>
              <a:rPr dirty="0" sz="2400" b="1">
                <a:latin typeface="Times New Roman"/>
                <a:cs typeface="Times New Roman"/>
              </a:rPr>
              <a:t>Example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Consider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following grammar </a:t>
            </a:r>
            <a:r>
              <a:rPr dirty="0" sz="2400" spc="-5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02590">
              <a:lnSpc>
                <a:spcPct val="100000"/>
              </a:lnSpc>
              <a:spcBef>
                <a:spcPts val="555"/>
              </a:spcBef>
              <a:tabLst>
                <a:tab pos="2397760" algn="l"/>
                <a:tab pos="4373245" algn="l"/>
                <a:tab pos="6062980" algn="l"/>
              </a:tabLst>
            </a:pPr>
            <a:r>
              <a:rPr dirty="0" sz="2400">
                <a:latin typeface="Times New Roman"/>
                <a:cs typeface="Times New Roman"/>
              </a:rPr>
              <a:t>1. 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&gt; E + </a:t>
            </a:r>
            <a:r>
              <a:rPr dirty="0" sz="2400" spc="-25">
                <a:latin typeface="Times New Roman"/>
                <a:cs typeface="Times New Roman"/>
              </a:rPr>
              <a:t>E,</a:t>
            </a:r>
            <a:r>
              <a:rPr dirty="0" sz="2400">
                <a:latin typeface="Times New Roman"/>
                <a:cs typeface="Times New Roman"/>
              </a:rPr>
              <a:t>	2. E 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&gt; E * </a:t>
            </a:r>
            <a:r>
              <a:rPr dirty="0" sz="2400" spc="-5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3.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&gt; ( 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),</a:t>
            </a:r>
            <a:r>
              <a:rPr dirty="0" sz="2400">
                <a:latin typeface="Times New Roman"/>
                <a:cs typeface="Times New Roman"/>
              </a:rPr>
              <a:t>	4.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 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5">
                <a:latin typeface="Times New Roman"/>
                <a:cs typeface="Times New Roman"/>
              </a:rPr>
              <a:t>id,</a:t>
            </a:r>
            <a:endParaRPr sz="2400">
              <a:latin typeface="Times New Roman"/>
              <a:cs typeface="Times New Roman"/>
            </a:endParaRPr>
          </a:p>
          <a:p>
            <a:pPr marL="12700" marR="324485">
              <a:lnSpc>
                <a:spcPts val="3020"/>
              </a:lnSpc>
              <a:spcBef>
                <a:spcPts val="75"/>
              </a:spcBef>
              <a:tabLst>
                <a:tab pos="2529205" algn="l"/>
              </a:tabLst>
            </a:pPr>
            <a:r>
              <a:rPr dirty="0" sz="2400">
                <a:latin typeface="Times New Roman"/>
                <a:cs typeface="Times New Roman"/>
              </a:rPr>
              <a:t>and 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 </a:t>
            </a:r>
            <a:r>
              <a:rPr dirty="0" sz="2400" spc="-10">
                <a:latin typeface="Times New Roman"/>
                <a:cs typeface="Times New Roman"/>
              </a:rPr>
              <a:t>string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id1</a:t>
            </a:r>
            <a:r>
              <a:rPr dirty="0" sz="2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+ id2 + id3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following sequence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reductions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reduces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id1 +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id2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+ id3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start symbol </a:t>
            </a:r>
            <a:r>
              <a:rPr dirty="0" sz="2400" spc="-25">
                <a:latin typeface="Times New Roman"/>
                <a:cs typeface="Times New Roman"/>
              </a:rPr>
              <a:t>E: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395" y="3529965"/>
            <a:ext cx="761047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Stack</a:t>
            </a:r>
            <a:r>
              <a:rPr dirty="0" sz="3200" spc="-40"/>
              <a:t> </a:t>
            </a:r>
            <a:r>
              <a:rPr dirty="0" sz="3200"/>
              <a:t>Implementation</a:t>
            </a:r>
            <a:r>
              <a:rPr dirty="0" sz="3200" spc="-30"/>
              <a:t> </a:t>
            </a:r>
            <a:r>
              <a:rPr dirty="0" sz="3200"/>
              <a:t>of</a:t>
            </a:r>
            <a:r>
              <a:rPr dirty="0" sz="3200" spc="-55"/>
              <a:t> </a:t>
            </a:r>
            <a:r>
              <a:rPr dirty="0" sz="3200"/>
              <a:t>Shift-Reduce</a:t>
            </a:r>
            <a:r>
              <a:rPr dirty="0" sz="3200" spc="-40"/>
              <a:t> </a:t>
            </a:r>
            <a:r>
              <a:rPr dirty="0" sz="3200" spc="-10"/>
              <a:t>Parsing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26795" y="4251197"/>
            <a:ext cx="8091805" cy="1193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convenient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implement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shift-reduce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5"/>
              </a:lnSpc>
            </a:pPr>
            <a:r>
              <a:rPr dirty="0" sz="2400" b="1">
                <a:latin typeface="Times New Roman"/>
                <a:cs typeface="Times New Roman"/>
              </a:rPr>
              <a:t>stack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input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buffer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four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possible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actions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shift-parser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action: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987" y="1135443"/>
            <a:ext cx="7342392" cy="234156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526795" y="906526"/>
            <a:ext cx="8089900" cy="505587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763905" marR="8255" indent="-285115">
              <a:lnSpc>
                <a:spcPts val="2860"/>
              </a:lnSpc>
              <a:spcBef>
                <a:spcPts val="210"/>
              </a:spcBef>
              <a:buFont typeface="Arial MT"/>
              <a:buChar char="–"/>
              <a:tabLst>
                <a:tab pos="765810" algn="l"/>
              </a:tabLst>
            </a:pPr>
            <a:r>
              <a:rPr dirty="0" sz="2400" b="1">
                <a:latin typeface="Times New Roman"/>
                <a:cs typeface="Times New Roman"/>
              </a:rPr>
              <a:t>Shift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next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symbol</a:t>
            </a:r>
            <a:r>
              <a:rPr dirty="0" sz="2400" spc="1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shifted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onto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top</a:t>
            </a:r>
            <a:r>
              <a:rPr dirty="0" sz="2400" spc="1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1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stack.</a:t>
            </a:r>
            <a:endParaRPr sz="2400">
              <a:latin typeface="Times New Roman"/>
              <a:cs typeface="Times New Roman"/>
            </a:endParaRPr>
          </a:p>
          <a:p>
            <a:pPr marL="763905" marR="6985" indent="-285115">
              <a:lnSpc>
                <a:spcPts val="2860"/>
              </a:lnSpc>
              <a:spcBef>
                <a:spcPts val="595"/>
              </a:spcBef>
              <a:buFont typeface="Arial MT"/>
              <a:buChar char="–"/>
              <a:tabLst>
                <a:tab pos="765810" algn="l"/>
                <a:tab pos="1962785" algn="l"/>
                <a:tab pos="3091180" algn="l"/>
                <a:tab pos="3611879" algn="l"/>
                <a:tab pos="4571365" algn="l"/>
                <a:tab pos="5022215" algn="l"/>
                <a:tab pos="5541645" algn="l"/>
                <a:tab pos="6079490" algn="l"/>
                <a:tab pos="6478270" algn="l"/>
                <a:tab pos="6997700" algn="l"/>
                <a:tab pos="7771130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Reduce</a:t>
            </a:r>
            <a:r>
              <a:rPr dirty="0" sz="2400" spc="-10">
                <a:latin typeface="Times New Roman"/>
                <a:cs typeface="Times New Roman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Replace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handle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top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stack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by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nonterminal.</a:t>
            </a:r>
            <a:endParaRPr sz="2400">
              <a:latin typeface="Times New Roman"/>
              <a:cs typeface="Times New Roman"/>
            </a:endParaRPr>
          </a:p>
          <a:p>
            <a:pPr marL="763905" indent="-28511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63905" algn="l"/>
              </a:tabLst>
            </a:pPr>
            <a:r>
              <a:rPr dirty="0" sz="2400" b="1">
                <a:latin typeface="Times New Roman"/>
                <a:cs typeface="Times New Roman"/>
              </a:rPr>
              <a:t>Accept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Successful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completion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10">
                <a:latin typeface="Times New Roman"/>
                <a:cs typeface="Times New Roman"/>
              </a:rPr>
              <a:t>parsing.</a:t>
            </a:r>
            <a:endParaRPr sz="2400">
              <a:latin typeface="Times New Roman"/>
              <a:cs typeface="Times New Roman"/>
            </a:endParaRPr>
          </a:p>
          <a:p>
            <a:pPr marL="763905" marR="5080" indent="-285115">
              <a:lnSpc>
                <a:spcPts val="2870"/>
              </a:lnSpc>
              <a:spcBef>
                <a:spcPts val="670"/>
              </a:spcBef>
              <a:buFont typeface="Arial MT"/>
              <a:buChar char="–"/>
              <a:tabLst>
                <a:tab pos="765810" algn="l"/>
              </a:tabLst>
            </a:pPr>
            <a:r>
              <a:rPr dirty="0" sz="2400" b="1">
                <a:latin typeface="Times New Roman"/>
                <a:cs typeface="Times New Roman"/>
              </a:rPr>
              <a:t>Error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Parser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discovers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syntax</a:t>
            </a:r>
            <a:r>
              <a:rPr dirty="0" sz="2400" spc="3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error,</a:t>
            </a:r>
            <a:r>
              <a:rPr dirty="0" sz="2400" spc="3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calls</a:t>
            </a:r>
            <a:r>
              <a:rPr dirty="0" sz="2400" spc="3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3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error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recovery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routine.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Initial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stack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just contains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only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end-marker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$</a:t>
            </a:r>
            <a:r>
              <a:rPr dirty="0" sz="2400" spc="-2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 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 string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marked by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end-marker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$</a:t>
            </a:r>
            <a:r>
              <a:rPr dirty="0" sz="2400" spc="-2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00"/>
              </a:spcBef>
            </a:pPr>
            <a:r>
              <a:rPr dirty="0" sz="3200">
                <a:latin typeface="Times New Roman"/>
                <a:cs typeface="Times New Roman"/>
              </a:rPr>
              <a:t>Stack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Implementation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</a:t>
            </a:r>
            <a:r>
              <a:rPr dirty="0" sz="3200" spc="-3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SR-Parsing: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Example</a:t>
            </a:r>
            <a:endParaRPr sz="3200">
              <a:latin typeface="Times New Roman"/>
              <a:cs typeface="Times New Roman"/>
            </a:endParaRPr>
          </a:p>
          <a:p>
            <a:pPr marL="203835" indent="-191135">
              <a:lnSpc>
                <a:spcPct val="100000"/>
              </a:lnSpc>
              <a:spcBef>
                <a:spcPts val="3669"/>
              </a:spcBef>
              <a:buFont typeface="Arial MT"/>
              <a:buChar char="•"/>
              <a:tabLst>
                <a:tab pos="203835" algn="l"/>
              </a:tabLst>
            </a:pPr>
            <a:r>
              <a:rPr dirty="0" sz="2400">
                <a:latin typeface="Times New Roman"/>
                <a:cs typeface="Times New Roman"/>
              </a:rPr>
              <a:t>Consider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previous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grammar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derivation.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112266"/>
            <a:ext cx="6487413" cy="3686809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Stack</a:t>
            </a:r>
            <a:r>
              <a:rPr dirty="0" sz="3200" spc="-50"/>
              <a:t> </a:t>
            </a:r>
            <a:r>
              <a:rPr dirty="0" sz="3200"/>
              <a:t>Implementation</a:t>
            </a:r>
            <a:r>
              <a:rPr dirty="0" sz="3200" spc="-40"/>
              <a:t> </a:t>
            </a:r>
            <a:r>
              <a:rPr dirty="0" sz="3200"/>
              <a:t>of</a:t>
            </a:r>
            <a:r>
              <a:rPr dirty="0" sz="3200" spc="-60"/>
              <a:t> </a:t>
            </a:r>
            <a:r>
              <a:rPr dirty="0" sz="3200"/>
              <a:t>Shift-Reduce</a:t>
            </a:r>
            <a:r>
              <a:rPr dirty="0" sz="3200" spc="-45"/>
              <a:t> </a:t>
            </a:r>
            <a:r>
              <a:rPr dirty="0" sz="3200" spc="-10"/>
              <a:t>Parsing</a:t>
            </a:r>
            <a:endParaRPr sz="3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4017" rIns="0" bIns="0" rtlCol="0" vert="horz">
            <a:spAutoFit/>
          </a:bodyPr>
          <a:lstStyle/>
          <a:p>
            <a:pPr marL="259715" marR="5080" indent="-245745">
              <a:lnSpc>
                <a:spcPts val="2860"/>
              </a:lnSpc>
              <a:spcBef>
                <a:spcPts val="210"/>
              </a:spcBef>
              <a:buFont typeface="Arial MT"/>
              <a:buChar char="•"/>
              <a:tabLst>
                <a:tab pos="357505" algn="l"/>
                <a:tab pos="5427980" algn="l"/>
              </a:tabLst>
            </a:pPr>
            <a:r>
              <a:rPr dirty="0"/>
              <a:t>There</a:t>
            </a:r>
            <a:r>
              <a:rPr dirty="0" spc="375"/>
              <a:t> </a:t>
            </a:r>
            <a:r>
              <a:rPr dirty="0"/>
              <a:t>are</a:t>
            </a:r>
            <a:r>
              <a:rPr dirty="0" spc="370"/>
              <a:t> </a:t>
            </a:r>
            <a:r>
              <a:rPr dirty="0"/>
              <a:t>four</a:t>
            </a:r>
            <a:r>
              <a:rPr dirty="0" spc="370"/>
              <a:t> </a:t>
            </a:r>
            <a:r>
              <a:rPr dirty="0"/>
              <a:t>steps</a:t>
            </a:r>
            <a:r>
              <a:rPr dirty="0" spc="350"/>
              <a:t> </a:t>
            </a:r>
            <a:r>
              <a:rPr dirty="0"/>
              <a:t>to</a:t>
            </a:r>
            <a:r>
              <a:rPr dirty="0" spc="380"/>
              <a:t> </a:t>
            </a:r>
            <a:r>
              <a:rPr dirty="0"/>
              <a:t>be</a:t>
            </a:r>
            <a:r>
              <a:rPr dirty="0" spc="365"/>
              <a:t> </a:t>
            </a:r>
            <a:r>
              <a:rPr dirty="0"/>
              <a:t>followed</a:t>
            </a:r>
            <a:r>
              <a:rPr dirty="0" spc="370"/>
              <a:t> </a:t>
            </a:r>
            <a:r>
              <a:rPr dirty="0" spc="-25"/>
              <a:t>for</a:t>
            </a:r>
            <a:r>
              <a:rPr dirty="0"/>
              <a:t>	Shift-Reduce</a:t>
            </a:r>
            <a:r>
              <a:rPr dirty="0" spc="409"/>
              <a:t> </a:t>
            </a:r>
            <a:r>
              <a:rPr dirty="0" spc="-10"/>
              <a:t>Parsing 	method:</a:t>
            </a:r>
          </a:p>
          <a:p>
            <a:pPr lvl="1" marL="831215" indent="-350520">
              <a:lnSpc>
                <a:spcPct val="100000"/>
              </a:lnSpc>
              <a:spcBef>
                <a:spcPts val="470"/>
              </a:spcBef>
              <a:buSzPct val="83333"/>
              <a:buFont typeface="Arial MT"/>
              <a:buChar char="–"/>
              <a:tabLst>
                <a:tab pos="831215" algn="l"/>
              </a:tabLst>
            </a:pPr>
            <a:r>
              <a:rPr dirty="0" sz="2400">
                <a:latin typeface="Times New Roman"/>
                <a:cs typeface="Times New Roman"/>
              </a:rPr>
              <a:t>Find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right-</a:t>
            </a:r>
            <a:r>
              <a:rPr dirty="0" sz="2400">
                <a:latin typeface="Times New Roman"/>
                <a:cs typeface="Times New Roman"/>
              </a:rPr>
              <a:t>most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derivation.</a:t>
            </a:r>
            <a:endParaRPr sz="2400">
              <a:latin typeface="Times New Roman"/>
              <a:cs typeface="Times New Roman"/>
            </a:endParaRPr>
          </a:p>
          <a:p>
            <a:pPr lvl="1" marL="831215" indent="-350520">
              <a:lnSpc>
                <a:spcPct val="100000"/>
              </a:lnSpc>
              <a:spcBef>
                <a:spcPts val="565"/>
              </a:spcBef>
              <a:buSzPct val="83333"/>
              <a:buFont typeface="Arial MT"/>
              <a:buChar char="–"/>
              <a:tabLst>
                <a:tab pos="831215" algn="l"/>
              </a:tabLst>
            </a:pPr>
            <a:r>
              <a:rPr dirty="0" sz="2400">
                <a:latin typeface="Times New Roman"/>
                <a:cs typeface="Times New Roman"/>
              </a:rPr>
              <a:t>Prepare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handle list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Arial MT"/>
                <a:cs typeface="Arial MT"/>
              </a:rPr>
              <a:t>–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Implement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lvl="1" marL="831215" indent="-350520">
              <a:lnSpc>
                <a:spcPct val="100000"/>
              </a:lnSpc>
              <a:spcBef>
                <a:spcPts val="635"/>
              </a:spcBef>
              <a:buSzPct val="83333"/>
              <a:buFont typeface="Arial MT"/>
              <a:buChar char="–"/>
              <a:tabLst>
                <a:tab pos="831215" algn="l"/>
              </a:tabLst>
            </a:pPr>
            <a:r>
              <a:rPr dirty="0" sz="2400">
                <a:latin typeface="Times New Roman"/>
                <a:cs typeface="Times New Roman"/>
              </a:rPr>
              <a:t>Construction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tree.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3505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Operator-</a:t>
            </a:r>
            <a:r>
              <a:rPr dirty="0"/>
              <a:t>Precedence</a:t>
            </a:r>
            <a:r>
              <a:rPr dirty="0" spc="-100"/>
              <a:t> </a:t>
            </a:r>
            <a:r>
              <a:rPr dirty="0" spc="-10"/>
              <a:t>Parsing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1368" y="1812163"/>
            <a:ext cx="8085455" cy="3717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2069" indent="-343535">
              <a:lnSpc>
                <a:spcPts val="3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grammar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said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operator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grammar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productions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containing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consecutive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non-terminal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nodes </a:t>
            </a:r>
            <a:r>
              <a:rPr dirty="0" sz="2400">
                <a:latin typeface="Times New Roman"/>
                <a:cs typeface="Times New Roman"/>
              </a:rPr>
              <a:t>in the right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side.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Example</a:t>
            </a:r>
            <a:r>
              <a:rPr dirty="0" sz="2400" spc="-1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  <a:tabLst>
                <a:tab pos="3340735" algn="l"/>
                <a:tab pos="4866640" algn="l"/>
                <a:tab pos="6400800" algn="l"/>
              </a:tabLst>
            </a:pPr>
            <a:r>
              <a:rPr dirty="0" sz="2400">
                <a:latin typeface="Times New Roman"/>
                <a:cs typeface="Times New Roman"/>
              </a:rPr>
              <a:t>1: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 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&gt; id;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&gt; E +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E;</a:t>
            </a:r>
            <a:r>
              <a:rPr dirty="0" sz="2400">
                <a:latin typeface="Times New Roman"/>
                <a:cs typeface="Times New Roman"/>
              </a:rPr>
              <a:t>	E</a:t>
            </a:r>
            <a:r>
              <a:rPr dirty="0" sz="2400" spc="-10">
                <a:latin typeface="Times New Roman"/>
                <a:cs typeface="Times New Roman"/>
              </a:rPr>
              <a:t> -</a:t>
            </a:r>
            <a:r>
              <a:rPr dirty="0" sz="2400">
                <a:latin typeface="Times New Roman"/>
                <a:cs typeface="Times New Roman"/>
              </a:rPr>
              <a:t>&gt; E * </a:t>
            </a:r>
            <a:r>
              <a:rPr dirty="0" sz="2400" spc="-25">
                <a:latin typeface="Times New Roman"/>
                <a:cs typeface="Times New Roman"/>
              </a:rPr>
              <a:t>E;</a:t>
            </a:r>
            <a:r>
              <a:rPr dirty="0" sz="2400">
                <a:latin typeface="Times New Roman"/>
                <a:cs typeface="Times New Roman"/>
              </a:rPr>
              <a:t>	E 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&gt; </a:t>
            </a:r>
            <a:r>
              <a:rPr dirty="0" sz="2400" spc="-20">
                <a:latin typeface="Times New Roman"/>
                <a:cs typeface="Times New Roman"/>
              </a:rPr>
              <a:t>(E).</a:t>
            </a:r>
            <a:r>
              <a:rPr dirty="0" sz="2400">
                <a:latin typeface="Times New Roman"/>
                <a:cs typeface="Times New Roman"/>
              </a:rPr>
              <a:t>	[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Valid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760730" marR="5080" indent="-287020">
              <a:lnSpc>
                <a:spcPts val="2860"/>
              </a:lnSpc>
              <a:spcBef>
                <a:spcPts val="675"/>
              </a:spcBef>
              <a:tabLst>
                <a:tab pos="1769745" algn="l"/>
                <a:tab pos="2684780" algn="l"/>
              </a:tabLst>
            </a:pPr>
            <a:r>
              <a:rPr dirty="0" sz="2400">
                <a:latin typeface="Times New Roman"/>
                <a:cs typeface="Times New Roman"/>
              </a:rPr>
              <a:t>2: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10">
                <a:latin typeface="Times New Roman"/>
                <a:cs typeface="Times New Roman"/>
              </a:rPr>
              <a:t> -</a:t>
            </a:r>
            <a:r>
              <a:rPr dirty="0" sz="2400">
                <a:latin typeface="Times New Roman"/>
                <a:cs typeface="Times New Roman"/>
              </a:rPr>
              <a:t>&gt;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	[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In-</a:t>
            </a:r>
            <a:r>
              <a:rPr dirty="0" sz="2400">
                <a:latin typeface="Times New Roman"/>
                <a:cs typeface="Times New Roman"/>
              </a:rPr>
              <a:t>valid,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because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consecutive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capital letters</a:t>
            </a:r>
            <a:r>
              <a:rPr dirty="0" sz="2400">
                <a:latin typeface="Times New Roman"/>
                <a:cs typeface="Times New Roman"/>
              </a:rPr>
              <a:t>	placed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779145">
              <a:lnSpc>
                <a:spcPct val="100000"/>
              </a:lnSpc>
              <a:spcBef>
                <a:spcPts val="470"/>
              </a:spcBef>
              <a:tabLst>
                <a:tab pos="2227580" algn="l"/>
                <a:tab pos="3649345" algn="l"/>
              </a:tabLst>
            </a:pP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&gt;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AbB</a:t>
            </a:r>
            <a:r>
              <a:rPr dirty="0" sz="2400">
                <a:latin typeface="Times New Roman"/>
                <a:cs typeface="Times New Roman"/>
              </a:rPr>
              <a:t>	[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Valid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]</a:t>
            </a:r>
            <a:r>
              <a:rPr dirty="0" sz="2400">
                <a:latin typeface="Times New Roman"/>
                <a:cs typeface="Times New Roman"/>
              </a:rPr>
              <a:t>	A </a:t>
            </a:r>
            <a:r>
              <a:rPr dirty="0" sz="2400" spc="-5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480695">
              <a:lnSpc>
                <a:spcPct val="100000"/>
              </a:lnSpc>
              <a:spcBef>
                <a:spcPts val="610"/>
              </a:spcBef>
            </a:pPr>
            <a:r>
              <a:rPr dirty="0" sz="2400">
                <a:latin typeface="Times New Roman"/>
                <a:cs typeface="Times New Roman"/>
              </a:rPr>
              <a:t>&gt;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aBb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[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Valid </a:t>
            </a:r>
            <a:r>
              <a:rPr dirty="0" sz="2400" spc="-5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905002"/>
            <a:ext cx="2181860" cy="7543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dirty="0" sz="2400"/>
              <a:t>3:</a:t>
            </a:r>
            <a:r>
              <a:rPr dirty="0" sz="2400" spc="-5"/>
              <a:t> </a:t>
            </a:r>
            <a:r>
              <a:rPr dirty="0" sz="2400"/>
              <a:t>S</a:t>
            </a:r>
            <a:r>
              <a:rPr dirty="0" sz="2400" spc="-5"/>
              <a:t> </a:t>
            </a:r>
            <a:r>
              <a:rPr dirty="0" sz="2400" spc="-10"/>
              <a:t>-</a:t>
            </a:r>
            <a:r>
              <a:rPr dirty="0" sz="2400"/>
              <a:t>&gt;</a:t>
            </a:r>
            <a:r>
              <a:rPr dirty="0" sz="2400" spc="-5"/>
              <a:t> </a:t>
            </a:r>
            <a:r>
              <a:rPr dirty="0" sz="2400" spc="-10"/>
              <a:t>aABc.</a:t>
            </a:r>
            <a:endParaRPr sz="2400"/>
          </a:p>
          <a:p>
            <a:pPr marL="299085">
              <a:lnSpc>
                <a:spcPts val="2870"/>
              </a:lnSpc>
            </a:pPr>
            <a:r>
              <a:rPr dirty="0" sz="2400"/>
              <a:t>letters</a:t>
            </a:r>
            <a:r>
              <a:rPr dirty="0" sz="2400" spc="-10"/>
              <a:t> </a:t>
            </a:r>
            <a:r>
              <a:rPr dirty="0" sz="2400"/>
              <a:t>placed</a:t>
            </a:r>
            <a:r>
              <a:rPr dirty="0" sz="2400" spc="-10"/>
              <a:t> </a:t>
            </a:r>
            <a:r>
              <a:rPr dirty="0" sz="2400" spc="-25"/>
              <a:t>].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3203575" y="905002"/>
            <a:ext cx="5413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[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In-</a:t>
            </a:r>
            <a:r>
              <a:rPr dirty="0" sz="2400">
                <a:latin typeface="Times New Roman"/>
                <a:cs typeface="Times New Roman"/>
              </a:rPr>
              <a:t>valid,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because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two</a:t>
            </a:r>
            <a:r>
              <a:rPr dirty="0" sz="2400" spc="2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consecutive</a:t>
            </a:r>
            <a:r>
              <a:rPr dirty="0" sz="2400" spc="28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capital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6795" y="2069718"/>
            <a:ext cx="8093075" cy="2914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latin typeface="Times New Roman"/>
                <a:cs typeface="Times New Roman"/>
              </a:rPr>
              <a:t>L-</a:t>
            </a:r>
            <a:r>
              <a:rPr dirty="0" sz="4000">
                <a:latin typeface="Times New Roman"/>
                <a:cs typeface="Times New Roman"/>
              </a:rPr>
              <a:t>R</a:t>
            </a:r>
            <a:r>
              <a:rPr dirty="0" sz="4000" spc="-20">
                <a:latin typeface="Times New Roman"/>
                <a:cs typeface="Times New Roman"/>
              </a:rPr>
              <a:t> (Left-to-</a:t>
            </a:r>
            <a:r>
              <a:rPr dirty="0" sz="4000">
                <a:latin typeface="Times New Roman"/>
                <a:cs typeface="Times New Roman"/>
              </a:rPr>
              <a:t>Right)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Parsing</a:t>
            </a:r>
            <a:endParaRPr sz="40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860"/>
              </a:lnSpc>
              <a:spcBef>
                <a:spcPts val="2555"/>
              </a:spcBef>
              <a:buFont typeface="Arial MT"/>
              <a:buChar char="•"/>
              <a:tabLst>
                <a:tab pos="355600" algn="l"/>
                <a:tab pos="7098665" algn="l"/>
              </a:tabLst>
            </a:pPr>
            <a:r>
              <a:rPr dirty="0" sz="2400">
                <a:latin typeface="Times New Roman"/>
                <a:cs typeface="Times New Roman"/>
              </a:rPr>
              <a:t>LR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parser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consists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two</a:t>
            </a:r>
            <a:r>
              <a:rPr dirty="0" sz="2400" spc="-12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parts: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driver</a:t>
            </a:r>
            <a:r>
              <a:rPr dirty="0" sz="2400" spc="-1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routine</a:t>
            </a:r>
            <a:r>
              <a:rPr dirty="0" sz="2400" spc="-12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 b="1">
                <a:latin typeface="Times New Roman"/>
                <a:cs typeface="Times New Roman"/>
              </a:rPr>
              <a:t>parsing table</a:t>
            </a:r>
            <a:r>
              <a:rPr dirty="0" sz="2400" spc="-1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7620" indent="-343535">
              <a:lnSpc>
                <a:spcPts val="2860"/>
              </a:lnSpc>
              <a:spcBef>
                <a:spcPts val="590"/>
              </a:spcBef>
              <a:buFont typeface="Arial MT"/>
              <a:buChar char="•"/>
              <a:tabLst>
                <a:tab pos="355600" algn="l"/>
                <a:tab pos="969010" algn="l"/>
                <a:tab pos="1837055" algn="l"/>
                <a:tab pos="2840355" algn="l"/>
                <a:tab pos="3184525" algn="l"/>
                <a:tab pos="3699510" algn="l"/>
                <a:tab pos="4466590" algn="l"/>
                <a:tab pos="4961255" algn="l"/>
                <a:tab pos="5407025" algn="l"/>
                <a:tab pos="5935345" algn="l"/>
                <a:tab pos="7024370" algn="l"/>
                <a:tab pos="7705725" algn="l"/>
              </a:tabLst>
            </a:pP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driver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routine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 i="1">
                <a:latin typeface="Times New Roman"/>
                <a:cs typeface="Times New Roman"/>
              </a:rPr>
              <a:t>same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for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all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LR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parsers;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only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>
                <a:latin typeface="Times New Roman"/>
                <a:cs typeface="Times New Roman"/>
              </a:rPr>
              <a:t>parsing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table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changes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another.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schematic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is: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37105" y="3328797"/>
            <a:ext cx="566864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latin typeface="Times New Roman"/>
                <a:cs typeface="Times New Roman"/>
              </a:rPr>
              <a:t>L-</a:t>
            </a:r>
            <a:r>
              <a:rPr dirty="0" sz="4000">
                <a:latin typeface="Times New Roman"/>
                <a:cs typeface="Times New Roman"/>
              </a:rPr>
              <a:t>R</a:t>
            </a:r>
            <a:r>
              <a:rPr dirty="0" sz="4000" spc="-20">
                <a:latin typeface="Times New Roman"/>
                <a:cs typeface="Times New Roman"/>
              </a:rPr>
              <a:t> (Left-to-</a:t>
            </a:r>
            <a:r>
              <a:rPr dirty="0" sz="4000">
                <a:latin typeface="Times New Roman"/>
                <a:cs typeface="Times New Roman"/>
              </a:rPr>
              <a:t>Right)</a:t>
            </a:r>
            <a:r>
              <a:rPr dirty="0" sz="4000" spc="-15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Parsing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26795" y="4251197"/>
            <a:ext cx="8093075" cy="191897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236220" marR="6985" indent="-224154">
              <a:lnSpc>
                <a:spcPts val="2860"/>
              </a:lnSpc>
              <a:spcBef>
                <a:spcPts val="21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There</a:t>
            </a:r>
            <a:r>
              <a:rPr dirty="0" sz="2400" spc="2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22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three</a:t>
            </a:r>
            <a:r>
              <a:rPr dirty="0" sz="2400" spc="229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different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techniques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producing</a:t>
            </a:r>
            <a:r>
              <a:rPr dirty="0" sz="2400" spc="2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LR</a:t>
            </a:r>
            <a:r>
              <a:rPr dirty="0" sz="2400" spc="2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parsing 	tables.</a:t>
            </a:r>
            <a:endParaRPr sz="2400">
              <a:latin typeface="Times New Roman"/>
              <a:cs typeface="Times New Roman"/>
            </a:endParaRPr>
          </a:p>
          <a:p>
            <a:pPr algn="just" marL="355600" marR="5080" indent="-343535">
              <a:lnSpc>
                <a:spcPct val="99400"/>
              </a:lnSpc>
              <a:spcBef>
                <a:spcPts val="484"/>
              </a:spcBef>
            </a:pPr>
            <a:r>
              <a:rPr dirty="0" sz="2400" b="1">
                <a:latin typeface="Times New Roman"/>
                <a:cs typeface="Times New Roman"/>
              </a:rPr>
              <a:t>1.</a:t>
            </a:r>
            <a:r>
              <a:rPr dirty="0" sz="2400" spc="28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Simple</a:t>
            </a:r>
            <a:r>
              <a:rPr dirty="0" sz="2400" spc="8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LR</a:t>
            </a:r>
            <a:r>
              <a:rPr dirty="0" sz="2400" spc="75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(SLR):</a:t>
            </a:r>
            <a:r>
              <a:rPr dirty="0" sz="2400" spc="90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8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method</a:t>
            </a:r>
            <a:r>
              <a:rPr dirty="0" sz="2400" spc="7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90">
                <a:latin typeface="Times New Roman"/>
                <a:cs typeface="Times New Roman"/>
              </a:rPr>
              <a:t> 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easiest</a:t>
            </a:r>
            <a:r>
              <a:rPr dirty="0" sz="2400" spc="80" i="1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implement. </a:t>
            </a:r>
            <a:r>
              <a:rPr dirty="0" sz="2400">
                <a:latin typeface="Times New Roman"/>
                <a:cs typeface="Times New Roman"/>
              </a:rPr>
              <a:t>Unfortunately,</a:t>
            </a:r>
            <a:r>
              <a:rPr dirty="0" sz="2400" spc="1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1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may</a:t>
            </a:r>
            <a:r>
              <a:rPr dirty="0" sz="2400" spc="145">
                <a:latin typeface="Times New Roman"/>
                <a:cs typeface="Times New Roman"/>
              </a:rPr>
              <a:t> 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fail</a:t>
            </a:r>
            <a:r>
              <a:rPr dirty="0" sz="2400" spc="135" i="1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produce</a:t>
            </a:r>
            <a:r>
              <a:rPr dirty="0" sz="2400" spc="1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3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table</a:t>
            </a:r>
            <a:r>
              <a:rPr dirty="0" sz="2400" spc="13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140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certain </a:t>
            </a:r>
            <a:r>
              <a:rPr dirty="0" sz="2400">
                <a:latin typeface="Times New Roman"/>
                <a:cs typeface="Times New Roman"/>
              </a:rPr>
              <a:t>grammars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which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other method </a:t>
            </a:r>
            <a:r>
              <a:rPr dirty="0" sz="2400" spc="-10">
                <a:latin typeface="Times New Roman"/>
                <a:cs typeface="Times New Roman"/>
              </a:rPr>
              <a:t>succeed.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013451"/>
            <a:ext cx="5334000" cy="233337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795" y="905002"/>
            <a:ext cx="8093709" cy="1118870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algn="just" marL="355600" marR="5080" indent="-343535">
              <a:lnSpc>
                <a:spcPct val="99400"/>
              </a:lnSpc>
              <a:spcBef>
                <a:spcPts val="114"/>
              </a:spcBef>
            </a:pPr>
            <a:r>
              <a:rPr dirty="0" sz="2400" b="1">
                <a:latin typeface="Times New Roman"/>
                <a:cs typeface="Times New Roman"/>
              </a:rPr>
              <a:t>2.</a:t>
            </a:r>
            <a:r>
              <a:rPr dirty="0" sz="2400" spc="2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Canonical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LR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(CLR):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/>
              <a:t>This</a:t>
            </a:r>
            <a:r>
              <a:rPr dirty="0" sz="2400" spc="-55"/>
              <a:t> </a:t>
            </a:r>
            <a:r>
              <a:rPr dirty="0" sz="2400"/>
              <a:t>is</a:t>
            </a:r>
            <a:r>
              <a:rPr dirty="0" sz="2400" spc="-65"/>
              <a:t> </a:t>
            </a:r>
            <a:r>
              <a:rPr dirty="0" sz="2400"/>
              <a:t>the</a:t>
            </a:r>
            <a:r>
              <a:rPr dirty="0" sz="2400" spc="-50"/>
              <a:t>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most</a:t>
            </a:r>
            <a:r>
              <a:rPr dirty="0" sz="2400" spc="-5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powerful</a:t>
            </a:r>
            <a:r>
              <a:rPr dirty="0" sz="2400" spc="-7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/>
              <a:t>and</a:t>
            </a:r>
            <a:r>
              <a:rPr dirty="0" sz="2400" spc="-55"/>
              <a:t> </a:t>
            </a:r>
            <a:r>
              <a:rPr dirty="0" sz="2400"/>
              <a:t>will</a:t>
            </a:r>
            <a:r>
              <a:rPr dirty="0" sz="2400" spc="-55"/>
              <a:t> </a:t>
            </a:r>
            <a:r>
              <a:rPr dirty="0" sz="2400" spc="-20"/>
              <a:t>work </a:t>
            </a:r>
            <a:r>
              <a:rPr dirty="0" sz="2400"/>
              <a:t>on</a:t>
            </a:r>
            <a:r>
              <a:rPr dirty="0" sz="2400" spc="140"/>
              <a:t> </a:t>
            </a:r>
            <a:r>
              <a:rPr dirty="0" sz="2400"/>
              <a:t>a</a:t>
            </a:r>
            <a:r>
              <a:rPr dirty="0" sz="2400" spc="145"/>
              <a:t>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very</a:t>
            </a:r>
            <a:r>
              <a:rPr dirty="0" sz="2400" spc="14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large</a:t>
            </a:r>
            <a:r>
              <a:rPr dirty="0" sz="2400" spc="14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class</a:t>
            </a:r>
            <a:r>
              <a:rPr dirty="0" sz="2400" spc="14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dirty="0" sz="2400" spc="12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grammars</a:t>
            </a:r>
            <a:r>
              <a:rPr dirty="0" sz="2400"/>
              <a:t>.</a:t>
            </a:r>
            <a:r>
              <a:rPr dirty="0" sz="2400" spc="140"/>
              <a:t> </a:t>
            </a:r>
            <a:r>
              <a:rPr dirty="0" sz="2400"/>
              <a:t>Unfortunately</a:t>
            </a:r>
            <a:r>
              <a:rPr dirty="0" sz="2400" spc="140"/>
              <a:t> </a:t>
            </a:r>
            <a:r>
              <a:rPr dirty="0" sz="2400"/>
              <a:t>this</a:t>
            </a:r>
            <a:r>
              <a:rPr dirty="0" sz="2400" spc="135"/>
              <a:t> </a:t>
            </a:r>
            <a:r>
              <a:rPr dirty="0" sz="2400" spc="-10"/>
              <a:t>method </a:t>
            </a:r>
            <a:r>
              <a:rPr dirty="0" sz="2400"/>
              <a:t>can</a:t>
            </a:r>
            <a:r>
              <a:rPr dirty="0" sz="2400" spc="-15"/>
              <a:t> </a:t>
            </a:r>
            <a:r>
              <a:rPr dirty="0" sz="2400"/>
              <a:t>be</a:t>
            </a:r>
            <a:r>
              <a:rPr dirty="0" sz="2400" spc="-5"/>
              <a:t> </a:t>
            </a:r>
            <a:r>
              <a:rPr dirty="0" sz="2400"/>
              <a:t>very expensive</a:t>
            </a:r>
            <a:r>
              <a:rPr dirty="0" sz="2400" spc="-15"/>
              <a:t> </a:t>
            </a:r>
            <a:r>
              <a:rPr dirty="0" sz="2400"/>
              <a:t>to</a:t>
            </a:r>
            <a:r>
              <a:rPr dirty="0" sz="2400" spc="-10"/>
              <a:t> implement.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26795" y="2069719"/>
            <a:ext cx="8093709" cy="34886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355600" marR="5080" indent="-343535">
              <a:lnSpc>
                <a:spcPct val="99300"/>
              </a:lnSpc>
              <a:spcBef>
                <a:spcPts val="120"/>
              </a:spcBef>
              <a:buAutoNum type="arabicPeriod" startAt="3"/>
              <a:tabLst>
                <a:tab pos="355600" algn="l"/>
              </a:tabLst>
            </a:pPr>
            <a:r>
              <a:rPr dirty="0" sz="2400" spc="-20" b="1">
                <a:latin typeface="Times New Roman"/>
                <a:cs typeface="Times New Roman"/>
              </a:rPr>
              <a:t>Look-</a:t>
            </a:r>
            <a:r>
              <a:rPr dirty="0" sz="2400" b="1">
                <a:latin typeface="Times New Roman"/>
                <a:cs typeface="Times New Roman"/>
              </a:rPr>
              <a:t>Ahead</a:t>
            </a:r>
            <a:r>
              <a:rPr dirty="0" sz="2400" spc="8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LR</a:t>
            </a:r>
            <a:r>
              <a:rPr dirty="0" sz="2400" spc="85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(LALR):</a:t>
            </a:r>
            <a:r>
              <a:rPr dirty="0" sz="2400" spc="95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90">
                <a:latin typeface="Times New Roman"/>
                <a:cs typeface="Times New Roman"/>
              </a:rPr>
              <a:t> 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intermediate</a:t>
            </a:r>
            <a:r>
              <a:rPr dirty="0" sz="2400" spc="95" i="1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85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power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SLR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1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canonical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LR</a:t>
            </a:r>
            <a:r>
              <a:rPr dirty="0" sz="2400" spc="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methods.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1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method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work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most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programming</a:t>
            </a:r>
            <a:r>
              <a:rPr dirty="0" sz="2400" spc="-5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language</a:t>
            </a:r>
            <a:r>
              <a:rPr dirty="0" sz="2400" spc="-4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0000FF"/>
                </a:solidFill>
                <a:latin typeface="Times New Roman"/>
                <a:cs typeface="Times New Roman"/>
              </a:rPr>
              <a:t>grammars</a:t>
            </a:r>
            <a:r>
              <a:rPr dirty="0" sz="2400" spc="-40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and,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with </a:t>
            </a:r>
            <a:r>
              <a:rPr dirty="0" sz="2400">
                <a:latin typeface="Times New Roman"/>
                <a:cs typeface="Times New Roman"/>
              </a:rPr>
              <a:t>some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effort,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 be implement </a:t>
            </a:r>
            <a:r>
              <a:rPr dirty="0" sz="2400" spc="-10">
                <a:latin typeface="Times New Roman"/>
                <a:cs typeface="Times New Roman"/>
              </a:rPr>
              <a:t>efficiently.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5"/>
              </a:spcBef>
              <a:buFont typeface="Times New Roman"/>
              <a:buAutoNum type="arabicPeriod" startAt="3"/>
            </a:pPr>
            <a:endParaRPr sz="24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dirty="0" sz="4000" spc="-25">
                <a:latin typeface="Times New Roman"/>
                <a:cs typeface="Times New Roman"/>
              </a:rPr>
              <a:t>Push-</a:t>
            </a:r>
            <a:r>
              <a:rPr dirty="0" sz="4000">
                <a:latin typeface="Times New Roman"/>
                <a:cs typeface="Times New Roman"/>
              </a:rPr>
              <a:t>down</a:t>
            </a:r>
            <a:r>
              <a:rPr dirty="0" sz="4000" spc="-85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Automata/Machine</a:t>
            </a:r>
            <a:r>
              <a:rPr dirty="0" sz="4000" spc="-90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(PDA)</a:t>
            </a:r>
            <a:endParaRPr sz="4000">
              <a:latin typeface="Times New Roman"/>
              <a:cs typeface="Times New Roman"/>
            </a:endParaRPr>
          </a:p>
          <a:p>
            <a:pPr algn="just" lvl="1" marL="299085" marR="7620" indent="-287020">
              <a:lnSpc>
                <a:spcPts val="2860"/>
              </a:lnSpc>
              <a:spcBef>
                <a:spcPts val="195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spc="-20" b="1">
                <a:latin typeface="Times New Roman"/>
                <a:cs typeface="Times New Roman"/>
              </a:rPr>
              <a:t>Push-</a:t>
            </a:r>
            <a:r>
              <a:rPr dirty="0" sz="2400" b="1">
                <a:latin typeface="Times New Roman"/>
                <a:cs typeface="Times New Roman"/>
              </a:rPr>
              <a:t>down</a:t>
            </a:r>
            <a:r>
              <a:rPr dirty="0" sz="2400" spc="30" b="1">
                <a:latin typeface="Times New Roman"/>
                <a:cs typeface="Times New Roman"/>
              </a:rPr>
              <a:t>  </a:t>
            </a:r>
            <a:r>
              <a:rPr dirty="0" sz="2400" b="1">
                <a:latin typeface="Times New Roman"/>
                <a:cs typeface="Times New Roman"/>
              </a:rPr>
              <a:t>Automaton</a:t>
            </a:r>
            <a:r>
              <a:rPr dirty="0" sz="2400" spc="45" b="1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(PDA)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4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nondeterministic</a:t>
            </a:r>
            <a:r>
              <a:rPr dirty="0" sz="2400" spc="35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finite </a:t>
            </a:r>
            <a:r>
              <a:rPr dirty="0" sz="2400" spc="-1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automaton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equipped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additional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storage</a:t>
            </a:r>
            <a:r>
              <a:rPr dirty="0" sz="2400" spc="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</a:t>
            </a:r>
            <a:r>
              <a:rPr dirty="0" sz="2400" spc="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called</a:t>
            </a:r>
            <a:r>
              <a:rPr dirty="0" sz="2400" spc="11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000" y="905002"/>
            <a:ext cx="7741920" cy="754380"/>
          </a:xfrm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210"/>
              </a:spcBef>
            </a:pPr>
            <a:r>
              <a:rPr dirty="0" sz="2400" b="1">
                <a:latin typeface="Times New Roman"/>
                <a:cs typeface="Times New Roman"/>
              </a:rPr>
              <a:t>stack</a:t>
            </a:r>
            <a:r>
              <a:rPr dirty="0" sz="2400"/>
              <a:t>,</a:t>
            </a:r>
            <a:r>
              <a:rPr dirty="0" sz="2400" spc="55"/>
              <a:t> </a:t>
            </a:r>
            <a:r>
              <a:rPr dirty="0" sz="2400"/>
              <a:t>and</a:t>
            </a:r>
            <a:r>
              <a:rPr dirty="0" sz="2400" spc="60"/>
              <a:t> </a:t>
            </a:r>
            <a:r>
              <a:rPr dirty="0" sz="2400"/>
              <a:t>a</a:t>
            </a:r>
            <a:r>
              <a:rPr dirty="0" sz="2400" spc="55"/>
              <a:t> </a:t>
            </a:r>
            <a:r>
              <a:rPr dirty="0" sz="2400"/>
              <a:t>stack</a:t>
            </a:r>
            <a:r>
              <a:rPr dirty="0" sz="2400" spc="60"/>
              <a:t> </a:t>
            </a:r>
            <a:r>
              <a:rPr dirty="0" sz="2400"/>
              <a:t>head</a:t>
            </a:r>
            <a:r>
              <a:rPr dirty="0" sz="2400" spc="55"/>
              <a:t> </a:t>
            </a:r>
            <a:r>
              <a:rPr dirty="0" sz="2400"/>
              <a:t>which</a:t>
            </a:r>
            <a:r>
              <a:rPr dirty="0" sz="2400" spc="60"/>
              <a:t> </a:t>
            </a:r>
            <a:r>
              <a:rPr dirty="0" sz="2400"/>
              <a:t>reads</a:t>
            </a:r>
            <a:r>
              <a:rPr dirty="0" sz="2400" spc="50"/>
              <a:t> </a:t>
            </a:r>
            <a:r>
              <a:rPr dirty="0" sz="2400"/>
              <a:t>from</a:t>
            </a:r>
            <a:r>
              <a:rPr dirty="0" sz="2400" spc="65"/>
              <a:t> </a:t>
            </a:r>
            <a:r>
              <a:rPr dirty="0" sz="2400"/>
              <a:t>and</a:t>
            </a:r>
            <a:r>
              <a:rPr dirty="0" sz="2400" spc="60"/>
              <a:t> </a:t>
            </a:r>
            <a:r>
              <a:rPr dirty="0" sz="2400"/>
              <a:t>writes</a:t>
            </a:r>
            <a:r>
              <a:rPr dirty="0" sz="2400" spc="65"/>
              <a:t> </a:t>
            </a:r>
            <a:r>
              <a:rPr dirty="0" sz="2400"/>
              <a:t>to</a:t>
            </a:r>
            <a:r>
              <a:rPr dirty="0" sz="2400" spc="50"/>
              <a:t> </a:t>
            </a:r>
            <a:r>
              <a:rPr dirty="0" sz="2400"/>
              <a:t>the</a:t>
            </a:r>
            <a:r>
              <a:rPr dirty="0" sz="2400" spc="65"/>
              <a:t> </a:t>
            </a:r>
            <a:r>
              <a:rPr dirty="0" sz="2400" spc="-25"/>
              <a:t>top </a:t>
            </a:r>
            <a:r>
              <a:rPr dirty="0" sz="2400"/>
              <a:t>of</a:t>
            </a:r>
            <a:r>
              <a:rPr dirty="0" sz="2400" spc="-10"/>
              <a:t> </a:t>
            </a:r>
            <a:r>
              <a:rPr dirty="0" sz="2400"/>
              <a:t>the</a:t>
            </a:r>
            <a:r>
              <a:rPr dirty="0" sz="2400" spc="-5"/>
              <a:t> </a:t>
            </a:r>
            <a:r>
              <a:rPr dirty="0" sz="2400" spc="-10"/>
              <a:t>stack.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854" y="1836389"/>
            <a:ext cx="3962400" cy="281882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466" y="3484753"/>
            <a:ext cx="393192" cy="40538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35940" y="905002"/>
            <a:ext cx="8105140" cy="50425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355600" marR="5080" indent="-343535">
              <a:lnSpc>
                <a:spcPct val="100499"/>
              </a:lnSpc>
              <a:spcBef>
                <a:spcPts val="85"/>
              </a:spcBef>
              <a:buChar char="•"/>
              <a:tabLst>
                <a:tab pos="355600" algn="l"/>
                <a:tab pos="374650" algn="l"/>
              </a:tabLst>
            </a:pP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Context-</a:t>
            </a:r>
            <a:r>
              <a:rPr dirty="0" sz="2400">
                <a:latin typeface="Times New Roman"/>
                <a:cs typeface="Times New Roman"/>
              </a:rPr>
              <a:t>free</a:t>
            </a:r>
            <a:r>
              <a:rPr dirty="0" sz="2400" spc="3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grammars</a:t>
            </a:r>
            <a:r>
              <a:rPr dirty="0" sz="2400" spc="3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39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more</a:t>
            </a:r>
            <a:r>
              <a:rPr dirty="0" sz="2400" spc="390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expressive</a:t>
            </a:r>
            <a:r>
              <a:rPr dirty="0" sz="2400" spc="385">
                <a:latin typeface="Times New Roman"/>
                <a:cs typeface="Times New Roman"/>
              </a:rPr>
              <a:t>  </a:t>
            </a:r>
            <a:r>
              <a:rPr dirty="0" sz="2400">
                <a:latin typeface="Times New Roman"/>
                <a:cs typeface="Times New Roman"/>
              </a:rPr>
              <a:t>than</a:t>
            </a:r>
            <a:r>
              <a:rPr dirty="0" sz="2400" spc="395">
                <a:latin typeface="Times New Roman"/>
                <a:cs typeface="Times New Roman"/>
              </a:rPr>
              <a:t>  </a:t>
            </a:r>
            <a:r>
              <a:rPr dirty="0" sz="2400" spc="-10">
                <a:latin typeface="Times New Roman"/>
                <a:cs typeface="Times New Roman"/>
              </a:rPr>
              <a:t>finite </a:t>
            </a:r>
            <a:r>
              <a:rPr dirty="0" sz="2400">
                <a:latin typeface="Times New Roman"/>
                <a:cs typeface="Times New Roman"/>
              </a:rPr>
              <a:t>automata: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language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 is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accepted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finite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automata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then </a:t>
            </a:r>
            <a:r>
              <a:rPr dirty="0" sz="2400">
                <a:latin typeface="Times New Roman"/>
                <a:cs typeface="Times New Roman"/>
              </a:rPr>
              <a:t>L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generated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context-</a:t>
            </a:r>
            <a:r>
              <a:rPr dirty="0" sz="2400">
                <a:latin typeface="Times New Roman"/>
                <a:cs typeface="Times New Roman"/>
              </a:rPr>
              <a:t>free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grammar</a:t>
            </a:r>
            <a:endParaRPr sz="2400">
              <a:latin typeface="Times New Roman"/>
              <a:cs typeface="Times New Roman"/>
            </a:endParaRPr>
          </a:p>
          <a:p>
            <a:pPr algn="just" marL="375285" indent="-362585">
              <a:lnSpc>
                <a:spcPct val="100000"/>
              </a:lnSpc>
              <a:spcBef>
                <a:spcPts val="550"/>
              </a:spcBef>
              <a:buChar char="•"/>
              <a:tabLst>
                <a:tab pos="375285" algn="l"/>
              </a:tabLst>
            </a:pPr>
            <a:r>
              <a:rPr dirty="0" sz="2400">
                <a:latin typeface="Times New Roman"/>
                <a:cs typeface="Times New Roman"/>
              </a:rPr>
              <a:t>Beware: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converse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true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algn="ctr" marR="24130">
              <a:lnSpc>
                <a:spcPct val="100000"/>
              </a:lnSpc>
            </a:pPr>
            <a:r>
              <a:rPr dirty="0" sz="4000" spc="-25">
                <a:latin typeface="Times New Roman"/>
                <a:cs typeface="Times New Roman"/>
              </a:rPr>
              <a:t>Context-</a:t>
            </a:r>
            <a:r>
              <a:rPr dirty="0" sz="4000">
                <a:latin typeface="Times New Roman"/>
                <a:cs typeface="Times New Roman"/>
              </a:rPr>
              <a:t>Free</a:t>
            </a:r>
            <a:r>
              <a:rPr dirty="0" sz="4000" spc="-8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Grammar</a:t>
            </a:r>
            <a:r>
              <a:rPr dirty="0" sz="4000" spc="-80">
                <a:latin typeface="Times New Roman"/>
                <a:cs typeface="Times New Roman"/>
              </a:rPr>
              <a:t> </a:t>
            </a:r>
            <a:r>
              <a:rPr dirty="0" sz="4000" spc="-10">
                <a:latin typeface="Times New Roman"/>
                <a:cs typeface="Times New Roman"/>
              </a:rPr>
              <a:t>(CFG)</a:t>
            </a:r>
            <a:endParaRPr sz="4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1270000" algn="l"/>
                <a:tab pos="7325995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grammar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consists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4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components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(T,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N,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s,</a:t>
            </a:r>
            <a:r>
              <a:rPr dirty="0" sz="2400" b="1">
                <a:latin typeface="Times New Roman"/>
                <a:cs typeface="Times New Roman"/>
              </a:rPr>
              <a:t>	</a:t>
            </a:r>
            <a:r>
              <a:rPr dirty="0" sz="2400" spc="-50" b="1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11835" indent="-244475">
              <a:lnSpc>
                <a:spcPct val="100000"/>
              </a:lnSpc>
              <a:spcBef>
                <a:spcPts val="300"/>
              </a:spcBef>
              <a:buSzPct val="95833"/>
              <a:buFont typeface="Wingdings"/>
              <a:buChar char=""/>
              <a:tabLst>
                <a:tab pos="711835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dirty="0" sz="2400" spc="-2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—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 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terminal </a:t>
            </a:r>
            <a:r>
              <a:rPr dirty="0" sz="2400" spc="-10" b="1">
                <a:latin typeface="Times New Roman"/>
                <a:cs typeface="Times New Roman"/>
              </a:rPr>
              <a:t>symbols</a:t>
            </a:r>
            <a:endParaRPr sz="24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spcBef>
                <a:spcPts val="520"/>
              </a:spcBef>
              <a:buSzPct val="120000"/>
              <a:buFont typeface="Arial MT"/>
              <a:buChar char="•"/>
              <a:tabLst>
                <a:tab pos="1270000" algn="l"/>
              </a:tabLst>
            </a:pPr>
            <a:r>
              <a:rPr dirty="0" sz="2000">
                <a:latin typeface="Times New Roman"/>
                <a:cs typeface="Times New Roman"/>
              </a:rPr>
              <a:t>Essentially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tokens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—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appear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input</a:t>
            </a:r>
            <a:r>
              <a:rPr dirty="0" sz="2000" spc="-10">
                <a:latin typeface="Times New Roman"/>
                <a:cs typeface="Times New Roman"/>
              </a:rPr>
              <a:t> string</a:t>
            </a:r>
            <a:endParaRPr sz="2000">
              <a:latin typeface="Times New Roman"/>
              <a:cs typeface="Times New Roman"/>
            </a:endParaRPr>
          </a:p>
          <a:p>
            <a:pPr marL="711835" indent="-244475">
              <a:lnSpc>
                <a:spcPct val="100000"/>
              </a:lnSpc>
              <a:spcBef>
                <a:spcPts val="1005"/>
              </a:spcBef>
              <a:buSzPct val="95833"/>
              <a:buFont typeface="Wingdings"/>
              <a:buChar char=""/>
              <a:tabLst>
                <a:tab pos="711835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dirty="0" sz="2400" spc="-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—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non-</a:t>
            </a:r>
            <a:r>
              <a:rPr dirty="0" sz="2400" b="1">
                <a:latin typeface="Times New Roman"/>
                <a:cs typeface="Times New Roman"/>
              </a:rPr>
              <a:t>terminal </a:t>
            </a:r>
            <a:r>
              <a:rPr dirty="0" sz="2400" spc="-10" b="1">
                <a:latin typeface="Times New Roman"/>
                <a:cs typeface="Times New Roman"/>
              </a:rPr>
              <a:t>symbols</a:t>
            </a:r>
            <a:endParaRPr sz="24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spcBef>
                <a:spcPts val="509"/>
              </a:spcBef>
              <a:buSzPct val="120000"/>
              <a:buFont typeface="Arial MT"/>
              <a:buChar char="•"/>
              <a:tabLst>
                <a:tab pos="1270000" algn="l"/>
              </a:tabLst>
            </a:pPr>
            <a:r>
              <a:rPr dirty="0" sz="2000">
                <a:latin typeface="Times New Roman"/>
                <a:cs typeface="Times New Roman"/>
              </a:rPr>
              <a:t>Categories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strings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impose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hierarchical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language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structure</a:t>
            </a:r>
            <a:endParaRPr sz="2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spcBef>
                <a:spcPts val="865"/>
              </a:spcBef>
              <a:buSzPct val="120000"/>
              <a:buFont typeface="Arial MT"/>
              <a:buChar char="•"/>
              <a:tabLst>
                <a:tab pos="1270000" algn="l"/>
              </a:tabLst>
            </a:pPr>
            <a:r>
              <a:rPr dirty="0" sz="2000">
                <a:latin typeface="Times New Roman"/>
                <a:cs typeface="Times New Roman"/>
              </a:rPr>
              <a:t>Useful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Push-</a:t>
            </a:r>
            <a:r>
              <a:rPr dirty="0"/>
              <a:t>down</a:t>
            </a:r>
            <a:r>
              <a:rPr dirty="0" spc="-85"/>
              <a:t> </a:t>
            </a:r>
            <a:r>
              <a:rPr dirty="0" spc="-10"/>
              <a:t>Automata/Machine</a:t>
            </a:r>
            <a:r>
              <a:rPr dirty="0" spc="-90"/>
              <a:t> </a:t>
            </a:r>
            <a:r>
              <a:rPr dirty="0" spc="-10"/>
              <a:t>(PDA)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6670" rIns="0" bIns="0" rtlCol="0" vert="horz">
            <a:spAutoFit/>
          </a:bodyPr>
          <a:lstStyle/>
          <a:p>
            <a:pPr marL="357505" marR="5080" indent="-343535">
              <a:lnSpc>
                <a:spcPts val="2860"/>
              </a:lnSpc>
              <a:spcBef>
                <a:spcPts val="210"/>
              </a:spcBef>
              <a:buFont typeface="Arial MT"/>
              <a:buChar char="•"/>
              <a:tabLst>
                <a:tab pos="357505" algn="l"/>
                <a:tab pos="1054735" algn="l"/>
                <a:tab pos="1905000" algn="l"/>
                <a:tab pos="2332355" algn="l"/>
                <a:tab pos="2691765" algn="l"/>
                <a:tab pos="3746500" algn="l"/>
                <a:tab pos="4885690" algn="l"/>
                <a:tab pos="5991225" algn="l"/>
                <a:tab pos="7011670" algn="l"/>
                <a:tab pos="7777480" algn="l"/>
              </a:tabLst>
            </a:pPr>
            <a:r>
              <a:rPr dirty="0" spc="-25"/>
              <a:t>The</a:t>
            </a:r>
            <a:r>
              <a:rPr dirty="0"/>
              <a:t>	</a:t>
            </a:r>
            <a:r>
              <a:rPr dirty="0" spc="-10"/>
              <a:t>stack</a:t>
            </a:r>
            <a:r>
              <a:rPr dirty="0"/>
              <a:t>	</a:t>
            </a:r>
            <a:r>
              <a:rPr dirty="0" spc="-25"/>
              <a:t>is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first-</a:t>
            </a:r>
            <a:r>
              <a:rPr dirty="0" spc="-25"/>
              <a:t>in</a:t>
            </a:r>
            <a:r>
              <a:rPr dirty="0"/>
              <a:t>	last-</a:t>
            </a:r>
            <a:r>
              <a:rPr dirty="0" spc="-25"/>
              <a:t>out</a:t>
            </a:r>
            <a:r>
              <a:rPr dirty="0"/>
              <a:t>	</a:t>
            </a:r>
            <a:r>
              <a:rPr dirty="0" spc="-10"/>
              <a:t>storage</a:t>
            </a:r>
            <a:r>
              <a:rPr dirty="0"/>
              <a:t>	</a:t>
            </a:r>
            <a:r>
              <a:rPr dirty="0" spc="-10"/>
              <a:t>device</a:t>
            </a:r>
            <a:r>
              <a:rPr dirty="0"/>
              <a:t>	</a:t>
            </a:r>
            <a:r>
              <a:rPr dirty="0" spc="-20"/>
              <a:t>with</a:t>
            </a:r>
            <a:r>
              <a:rPr dirty="0"/>
              <a:t>	</a:t>
            </a:r>
            <a:r>
              <a:rPr dirty="0" spc="-25"/>
              <a:t>no </a:t>
            </a:r>
            <a:r>
              <a:rPr dirty="0"/>
              <a:t>predetermined</a:t>
            </a:r>
            <a:r>
              <a:rPr dirty="0" spc="-5"/>
              <a:t> </a:t>
            </a:r>
            <a:r>
              <a:rPr dirty="0"/>
              <a:t>size</a:t>
            </a:r>
            <a:r>
              <a:rPr dirty="0" spc="-15"/>
              <a:t> </a:t>
            </a:r>
            <a:r>
              <a:rPr dirty="0" spc="-10"/>
              <a:t>limit.</a:t>
            </a:r>
          </a:p>
          <a:p>
            <a:pPr marL="357505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7505" algn="l"/>
              </a:tabLst>
            </a:pPr>
            <a:r>
              <a:rPr dirty="0"/>
              <a:t>The</a:t>
            </a:r>
            <a:r>
              <a:rPr dirty="0" spc="-20"/>
              <a:t> </a:t>
            </a:r>
            <a:r>
              <a:rPr dirty="0"/>
              <a:t>stack</a:t>
            </a:r>
            <a:r>
              <a:rPr dirty="0" spc="-15"/>
              <a:t> </a:t>
            </a:r>
            <a:r>
              <a:rPr dirty="0"/>
              <a:t>head</a:t>
            </a:r>
            <a:r>
              <a:rPr dirty="0" spc="-15"/>
              <a:t> </a:t>
            </a:r>
            <a:r>
              <a:rPr dirty="0"/>
              <a:t>always</a:t>
            </a:r>
            <a:r>
              <a:rPr dirty="0" spc="-15"/>
              <a:t> </a:t>
            </a:r>
            <a:r>
              <a:rPr dirty="0"/>
              <a:t>scans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top</a:t>
            </a:r>
            <a:r>
              <a:rPr dirty="0" spc="-15"/>
              <a:t> </a:t>
            </a:r>
            <a:r>
              <a:rPr dirty="0"/>
              <a:t>element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10"/>
              <a:t>stack.</a:t>
            </a:r>
          </a:p>
          <a:p>
            <a:pPr marL="357505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7505" algn="l"/>
              </a:tabLst>
            </a:pPr>
            <a:r>
              <a:rPr dirty="0"/>
              <a:t>It performs</a:t>
            </a:r>
            <a:r>
              <a:rPr dirty="0" spc="-5"/>
              <a:t> </a:t>
            </a:r>
            <a:r>
              <a:rPr dirty="0"/>
              <a:t>two basic</a:t>
            </a:r>
            <a:r>
              <a:rPr dirty="0" spc="-5"/>
              <a:t> </a:t>
            </a:r>
            <a:r>
              <a:rPr dirty="0"/>
              <a:t>stack </a:t>
            </a:r>
            <a:r>
              <a:rPr dirty="0" spc="-10"/>
              <a:t>operations:</a:t>
            </a:r>
          </a:p>
          <a:p>
            <a:pPr lvl="1" marL="765810" indent="-285115">
              <a:lnSpc>
                <a:spcPct val="100000"/>
              </a:lnSpc>
              <a:spcBef>
                <a:spcPts val="565"/>
              </a:spcBef>
              <a:buFont typeface="Arial MT"/>
              <a:buChar char="–"/>
              <a:tabLst>
                <a:tab pos="765810" algn="l"/>
              </a:tabLst>
            </a:pPr>
            <a:r>
              <a:rPr dirty="0" sz="2400" b="1">
                <a:latin typeface="Times New Roman"/>
                <a:cs typeface="Times New Roman"/>
              </a:rPr>
              <a:t>Push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symbol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stack.</a:t>
            </a:r>
            <a:endParaRPr sz="2400">
              <a:latin typeface="Times New Roman"/>
              <a:cs typeface="Times New Roman"/>
            </a:endParaRPr>
          </a:p>
          <a:p>
            <a:pPr lvl="1" marL="765810" indent="-28511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65810" algn="l"/>
              </a:tabLst>
            </a:pPr>
            <a:r>
              <a:rPr dirty="0" sz="2400" b="1">
                <a:latin typeface="Times New Roman"/>
                <a:cs typeface="Times New Roman"/>
              </a:rPr>
              <a:t>Pop</a:t>
            </a:r>
            <a:r>
              <a:rPr dirty="0" sz="2400">
                <a:latin typeface="Times New Roman"/>
                <a:cs typeface="Times New Roman"/>
              </a:rPr>
              <a:t>: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read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remove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top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symbol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stack.</a:t>
            </a:r>
            <a:endParaRPr sz="2400">
              <a:latin typeface="Times New Roman"/>
              <a:cs typeface="Times New Roman"/>
            </a:endParaRPr>
          </a:p>
          <a:p>
            <a:pPr marL="357505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7505" algn="l"/>
              </a:tabLst>
            </a:pPr>
            <a:r>
              <a:rPr dirty="0"/>
              <a:t>PDA</a:t>
            </a:r>
            <a:r>
              <a:rPr dirty="0" spc="-20"/>
              <a:t> </a:t>
            </a:r>
            <a:r>
              <a:rPr dirty="0"/>
              <a:t>are</a:t>
            </a:r>
            <a:r>
              <a:rPr dirty="0" spc="-15"/>
              <a:t> </a:t>
            </a:r>
            <a:r>
              <a:rPr dirty="0"/>
              <a:t>equivalent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power</a:t>
            </a:r>
            <a:r>
              <a:rPr dirty="0" spc="-1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context-free</a:t>
            </a:r>
            <a:r>
              <a:rPr dirty="0" spc="-15"/>
              <a:t> </a:t>
            </a:r>
            <a:r>
              <a:rPr dirty="0" spc="-10"/>
              <a:t>grammars.</a:t>
            </a:r>
          </a:p>
          <a:p>
            <a:pPr marL="35750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7505" algn="l"/>
              </a:tabLst>
            </a:pPr>
            <a:r>
              <a:rPr dirty="0"/>
              <a:t>PDA</a:t>
            </a:r>
            <a:r>
              <a:rPr dirty="0" spc="-1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recognizes</a:t>
            </a:r>
            <a:r>
              <a:rPr dirty="0" spc="-15"/>
              <a:t> </a:t>
            </a:r>
            <a:r>
              <a:rPr dirty="0"/>
              <a:t>strings</a:t>
            </a:r>
            <a:r>
              <a:rPr dirty="0" spc="-10"/>
              <a:t> </a:t>
            </a:r>
            <a:r>
              <a:rPr dirty="0"/>
              <a:t>given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context-free</a:t>
            </a:r>
            <a:r>
              <a:rPr dirty="0" spc="-20"/>
              <a:t> </a:t>
            </a:r>
            <a:r>
              <a:rPr dirty="0" spc="-10"/>
              <a:t>grammar.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15720">
              <a:lnSpc>
                <a:spcPct val="100000"/>
              </a:lnSpc>
              <a:spcBef>
                <a:spcPts val="95"/>
              </a:spcBef>
            </a:pPr>
            <a:r>
              <a:rPr dirty="0"/>
              <a:t>Formal</a:t>
            </a:r>
            <a:r>
              <a:rPr dirty="0" spc="-105"/>
              <a:t> </a:t>
            </a:r>
            <a:r>
              <a:rPr dirty="0"/>
              <a:t>Definition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100"/>
              <a:t> </a:t>
            </a:r>
            <a:r>
              <a:rPr dirty="0" spc="-25"/>
              <a:t>PDA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567421"/>
            <a:ext cx="7916752" cy="431584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0246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dirty="0" spc="-85"/>
              <a:t> </a:t>
            </a:r>
            <a:r>
              <a:rPr dirty="0"/>
              <a:t>PDA</a:t>
            </a:r>
            <a:r>
              <a:rPr dirty="0" spc="-65"/>
              <a:t> </a:t>
            </a:r>
            <a:r>
              <a:rPr dirty="0" spc="-10"/>
              <a:t>computes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4095" y="1697863"/>
            <a:ext cx="8116570" cy="344932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algn="just" marL="366395" indent="-34099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366395" algn="l"/>
              </a:tabLst>
            </a:pPr>
            <a:r>
              <a:rPr dirty="0" sz="2400">
                <a:latin typeface="Times New Roman"/>
                <a:cs typeface="Times New Roman"/>
              </a:rPr>
              <a:t>At the </a:t>
            </a:r>
            <a:r>
              <a:rPr dirty="0" sz="2400" spc="-10">
                <a:latin typeface="Times New Roman"/>
                <a:cs typeface="Times New Roman"/>
              </a:rPr>
              <a:t>beginning:</a:t>
            </a:r>
            <a:endParaRPr sz="2400">
              <a:latin typeface="Times New Roman"/>
              <a:cs typeface="Times New Roman"/>
            </a:endParaRPr>
          </a:p>
          <a:p>
            <a:pPr algn="just" lvl="1" marL="838835" indent="-347345">
              <a:lnSpc>
                <a:spcPct val="100000"/>
              </a:lnSpc>
              <a:spcBef>
                <a:spcPts val="900"/>
              </a:spcBef>
              <a:buSzPct val="83333"/>
              <a:buFont typeface="Arial MT"/>
              <a:buChar char="–"/>
              <a:tabLst>
                <a:tab pos="838835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PDA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initial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state</a:t>
            </a:r>
            <a:r>
              <a:rPr dirty="0" sz="2400" spc="595" i="1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q</a:t>
            </a:r>
            <a:r>
              <a:rPr dirty="0" baseline="-7168" sz="2325" spc="-37">
                <a:latin typeface="Times New Roman"/>
                <a:cs typeface="Times New Roman"/>
              </a:rPr>
              <a:t>0,</a:t>
            </a:r>
            <a:endParaRPr baseline="-7168" sz="2325">
              <a:latin typeface="Times New Roman"/>
              <a:cs typeface="Times New Roman"/>
            </a:endParaRPr>
          </a:p>
          <a:p>
            <a:pPr algn="just" lvl="1" marL="838835" indent="-347345">
              <a:lnSpc>
                <a:spcPct val="100000"/>
              </a:lnSpc>
              <a:spcBef>
                <a:spcPts val="765"/>
              </a:spcBef>
              <a:buSzPct val="83333"/>
              <a:buFont typeface="Arial MT"/>
              <a:buChar char="–"/>
              <a:tabLst>
                <a:tab pos="838835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PDA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empty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stack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algn="just" lvl="1" marL="838835" marR="17780" indent="-347345">
              <a:lnSpc>
                <a:spcPts val="2870"/>
              </a:lnSpc>
              <a:spcBef>
                <a:spcPts val="660"/>
              </a:spcBef>
              <a:buSzPct val="83333"/>
              <a:buFont typeface="Arial MT"/>
              <a:buChar char="–"/>
              <a:tabLst>
                <a:tab pos="842010" algn="l"/>
              </a:tabLst>
            </a:pPr>
            <a:r>
              <a:rPr dirty="0" sz="2400">
                <a:latin typeface="Times New Roman"/>
                <a:cs typeface="Times New Roman"/>
              </a:rPr>
              <a:t>Its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tape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head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scanning</a:t>
            </a:r>
            <a:r>
              <a:rPr dirty="0" sz="2400" spc="2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7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leftmost</a:t>
            </a:r>
            <a:r>
              <a:rPr dirty="0" sz="2400" spc="254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symbol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2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2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input 	tape.</a:t>
            </a:r>
            <a:endParaRPr sz="2400">
              <a:latin typeface="Times New Roman"/>
              <a:cs typeface="Times New Roman"/>
            </a:endParaRPr>
          </a:p>
          <a:p>
            <a:pPr algn="just" marL="365760" marR="467359" indent="-340995">
              <a:lnSpc>
                <a:spcPct val="104200"/>
              </a:lnSpc>
              <a:spcBef>
                <a:spcPts val="345"/>
              </a:spcBef>
              <a:buFont typeface="Arial MT"/>
              <a:buChar char="•"/>
              <a:tabLst>
                <a:tab pos="368300" algn="l"/>
              </a:tabLst>
            </a:pPr>
            <a:r>
              <a:rPr dirty="0" sz="2400">
                <a:latin typeface="Times New Roman"/>
                <a:cs typeface="Times New Roman"/>
              </a:rPr>
              <a:t>At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end,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say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PDA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accepts</a:t>
            </a:r>
            <a:r>
              <a:rPr dirty="0" sz="2400" spc="58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its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computation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paths,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reads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all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input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symbols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has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an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empty </a:t>
            </a:r>
            <a:r>
              <a:rPr dirty="0" sz="2400" spc="-10" i="1">
                <a:latin typeface="Times New Roman"/>
                <a:cs typeface="Times New Roman"/>
              </a:rPr>
              <a:t>	</a:t>
            </a:r>
            <a:r>
              <a:rPr dirty="0" sz="2400" i="1">
                <a:latin typeface="Times New Roman"/>
                <a:cs typeface="Times New Roman"/>
              </a:rPr>
              <a:t>stack</a:t>
            </a:r>
            <a:r>
              <a:rPr dirty="0" sz="2400">
                <a:latin typeface="Times New Roman"/>
                <a:cs typeface="Times New Roman"/>
              </a:rPr>
              <a:t>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reaches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final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1930" y="888238"/>
            <a:ext cx="620331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Error</a:t>
            </a:r>
            <a:r>
              <a:rPr dirty="0" sz="4400" spc="-15"/>
              <a:t> </a:t>
            </a:r>
            <a:r>
              <a:rPr dirty="0" sz="4400"/>
              <a:t>Recovery </a:t>
            </a:r>
            <a:r>
              <a:rPr dirty="0" sz="4400" spc="-10"/>
              <a:t>Techniques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72133"/>
            <a:ext cx="8234680" cy="451548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 spc="-10">
                <a:latin typeface="Times New Roman"/>
                <a:cs typeface="Times New Roman"/>
              </a:rPr>
              <a:t>Panic-</a:t>
            </a:r>
            <a:r>
              <a:rPr dirty="0" sz="1800">
                <a:latin typeface="Times New Roman"/>
                <a:cs typeface="Times New Roman"/>
              </a:rPr>
              <a:t>Mode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Error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Recovery</a:t>
            </a:r>
            <a:endParaRPr sz="1800">
              <a:latin typeface="Times New Roman"/>
              <a:cs typeface="Times New Roman"/>
            </a:endParaRPr>
          </a:p>
          <a:p>
            <a:pPr lvl="1" marL="747395" indent="-286385">
              <a:lnSpc>
                <a:spcPct val="100000"/>
              </a:lnSpc>
              <a:spcBef>
                <a:spcPts val="254"/>
              </a:spcBef>
              <a:buFont typeface="Arial MT"/>
              <a:buChar char="–"/>
              <a:tabLst>
                <a:tab pos="747395" algn="l"/>
              </a:tabLst>
            </a:pPr>
            <a:r>
              <a:rPr dirty="0" sz="1800">
                <a:latin typeface="Times New Roman"/>
                <a:cs typeface="Times New Roman"/>
              </a:rPr>
              <a:t>Skipping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input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symbols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until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synchronizing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token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found.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 spc="-10">
                <a:latin typeface="Times New Roman"/>
                <a:cs typeface="Times New Roman"/>
              </a:rPr>
              <a:t>Phrase-</a:t>
            </a:r>
            <a:r>
              <a:rPr dirty="0" sz="1800">
                <a:latin typeface="Times New Roman"/>
                <a:cs typeface="Times New Roman"/>
              </a:rPr>
              <a:t>Level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Error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Recovery</a:t>
            </a:r>
            <a:endParaRPr sz="1800">
              <a:latin typeface="Times New Roman"/>
              <a:cs typeface="Times New Roman"/>
            </a:endParaRPr>
          </a:p>
          <a:p>
            <a:pPr lvl="1" marL="747395" marR="329565" indent="-287020">
              <a:lnSpc>
                <a:spcPct val="103899"/>
              </a:lnSpc>
              <a:spcBef>
                <a:spcPts val="165"/>
              </a:spcBef>
              <a:buFont typeface="Arial MT"/>
              <a:buChar char="–"/>
              <a:tabLst>
                <a:tab pos="747395" algn="l"/>
              </a:tabLst>
            </a:pP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empty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entry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parsing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table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filled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pointer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specific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error </a:t>
            </a:r>
            <a:r>
              <a:rPr dirty="0" sz="1800">
                <a:latin typeface="Times New Roman"/>
                <a:cs typeface="Times New Roman"/>
              </a:rPr>
              <a:t>routine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take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care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error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case.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 spc="-10">
                <a:latin typeface="Times New Roman"/>
                <a:cs typeface="Times New Roman"/>
              </a:rPr>
              <a:t>Error-Productions</a:t>
            </a:r>
            <a:endParaRPr sz="1800">
              <a:latin typeface="Times New Roman"/>
              <a:cs typeface="Times New Roman"/>
            </a:endParaRPr>
          </a:p>
          <a:p>
            <a:pPr lvl="1" marL="747395" marR="184785" indent="-287020">
              <a:lnSpc>
                <a:spcPct val="103899"/>
              </a:lnSpc>
              <a:spcBef>
                <a:spcPts val="165"/>
              </a:spcBef>
              <a:buFont typeface="Arial MT"/>
              <a:buChar char="–"/>
              <a:tabLst>
                <a:tab pos="747395" algn="l"/>
              </a:tabLst>
            </a:pP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good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idea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common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errors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might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encountered,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can </a:t>
            </a:r>
            <a:r>
              <a:rPr dirty="0" sz="1800">
                <a:latin typeface="Times New Roman"/>
                <a:cs typeface="Times New Roman"/>
              </a:rPr>
              <a:t>augment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grammar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productions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generate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erroneous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constructs.</a:t>
            </a:r>
            <a:endParaRPr sz="1800">
              <a:latin typeface="Times New Roman"/>
              <a:cs typeface="Times New Roman"/>
            </a:endParaRPr>
          </a:p>
          <a:p>
            <a:pPr lvl="1" marL="747395" marR="5080" indent="-287020">
              <a:lnSpc>
                <a:spcPct val="103899"/>
              </a:lnSpc>
              <a:spcBef>
                <a:spcPts val="160"/>
              </a:spcBef>
              <a:buFont typeface="Arial MT"/>
              <a:buChar char="–"/>
              <a:tabLst>
                <a:tab pos="747395" algn="l"/>
              </a:tabLst>
            </a:pP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error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production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used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parser,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generate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appropriate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error diagnostics.</a:t>
            </a:r>
            <a:endParaRPr sz="1800">
              <a:latin typeface="Times New Roman"/>
              <a:cs typeface="Times New Roman"/>
            </a:endParaRPr>
          </a:p>
          <a:p>
            <a:pPr lvl="1" marL="747395" marR="630555" indent="-287020">
              <a:lnSpc>
                <a:spcPct val="103899"/>
              </a:lnSpc>
              <a:spcBef>
                <a:spcPts val="170"/>
              </a:spcBef>
              <a:buFont typeface="Arial MT"/>
              <a:buChar char="–"/>
              <a:tabLst>
                <a:tab pos="747395" algn="l"/>
              </a:tabLst>
            </a:pPr>
            <a:r>
              <a:rPr dirty="0" sz="1800">
                <a:latin typeface="Times New Roman"/>
                <a:cs typeface="Times New Roman"/>
              </a:rPr>
              <a:t>Since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almost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impossible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know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errors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made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programmers,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4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method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practical.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800" spc="-10">
                <a:latin typeface="Times New Roman"/>
                <a:cs typeface="Times New Roman"/>
              </a:rPr>
              <a:t>Global-Correction</a:t>
            </a:r>
            <a:endParaRPr sz="1800">
              <a:latin typeface="Times New Roman"/>
              <a:cs typeface="Times New Roman"/>
            </a:endParaRPr>
          </a:p>
          <a:p>
            <a:pPr lvl="1" marL="747395" marR="658495" indent="-287020">
              <a:lnSpc>
                <a:spcPct val="104000"/>
              </a:lnSpc>
              <a:spcBef>
                <a:spcPts val="175"/>
              </a:spcBef>
              <a:buFont typeface="Arial MT"/>
              <a:buChar char="–"/>
              <a:tabLst>
                <a:tab pos="747395" algn="l"/>
              </a:tabLst>
            </a:pPr>
            <a:r>
              <a:rPr dirty="0" sz="1800">
                <a:latin typeface="Times New Roman"/>
                <a:cs typeface="Times New Roman"/>
              </a:rPr>
              <a:t>Ideally,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would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like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compiler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make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few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change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possible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processing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incorrect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inputs.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535940" y="879093"/>
            <a:ext cx="7564120" cy="470281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747395" indent="-286385">
              <a:lnSpc>
                <a:spcPct val="100000"/>
              </a:lnSpc>
              <a:spcBef>
                <a:spcPts val="350"/>
              </a:spcBef>
              <a:buFont typeface="Arial MT"/>
              <a:buChar char="–"/>
              <a:tabLst>
                <a:tab pos="747395" algn="l"/>
              </a:tabLst>
            </a:pPr>
            <a:r>
              <a:rPr dirty="0" sz="1800">
                <a:latin typeface="Times New Roman"/>
                <a:cs typeface="Times New Roman"/>
              </a:rPr>
              <a:t>We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have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globally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analyze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input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find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error.</a:t>
            </a:r>
            <a:endParaRPr sz="1800">
              <a:latin typeface="Times New Roman"/>
              <a:cs typeface="Times New Roman"/>
            </a:endParaRPr>
          </a:p>
          <a:p>
            <a:pPr marL="747395" indent="-286385">
              <a:lnSpc>
                <a:spcPct val="100000"/>
              </a:lnSpc>
              <a:spcBef>
                <a:spcPts val="250"/>
              </a:spcBef>
              <a:buFont typeface="Arial MT"/>
              <a:buChar char="–"/>
              <a:tabLst>
                <a:tab pos="747395" algn="l"/>
              </a:tabLst>
            </a:pP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expensive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method,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practice.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800">
              <a:latin typeface="Times New Roman"/>
              <a:cs typeface="Times New Roman"/>
            </a:endParaRPr>
          </a:p>
          <a:p>
            <a:pPr marL="2465070" marR="64135" indent="-1881505">
              <a:lnSpc>
                <a:spcPct val="103400"/>
              </a:lnSpc>
            </a:pPr>
            <a:r>
              <a:rPr dirty="0" sz="4400" spc="-10">
                <a:latin typeface="Times New Roman"/>
                <a:cs typeface="Times New Roman"/>
              </a:rPr>
              <a:t>Panic-</a:t>
            </a:r>
            <a:r>
              <a:rPr dirty="0" sz="4400">
                <a:latin typeface="Times New Roman"/>
                <a:cs typeface="Times New Roman"/>
              </a:rPr>
              <a:t>Mode</a:t>
            </a:r>
            <a:r>
              <a:rPr dirty="0" sz="4400" spc="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Error</a:t>
            </a:r>
            <a:r>
              <a:rPr dirty="0" sz="4400" spc="5">
                <a:latin typeface="Times New Roman"/>
                <a:cs typeface="Times New Roman"/>
              </a:rPr>
              <a:t> </a:t>
            </a:r>
            <a:r>
              <a:rPr dirty="0" sz="4400">
                <a:latin typeface="Times New Roman"/>
                <a:cs typeface="Times New Roman"/>
              </a:rPr>
              <a:t>Recovery</a:t>
            </a:r>
            <a:r>
              <a:rPr dirty="0" sz="4400" spc="5">
                <a:latin typeface="Times New Roman"/>
                <a:cs typeface="Times New Roman"/>
              </a:rPr>
              <a:t> </a:t>
            </a:r>
            <a:r>
              <a:rPr dirty="0" sz="4400" spc="-35">
                <a:latin typeface="Times New Roman"/>
                <a:cs typeface="Times New Roman"/>
              </a:rPr>
              <a:t>in </a:t>
            </a:r>
            <a:r>
              <a:rPr dirty="0" sz="4400">
                <a:latin typeface="Times New Roman"/>
                <a:cs typeface="Times New Roman"/>
              </a:rPr>
              <a:t>LL(1)</a:t>
            </a:r>
            <a:r>
              <a:rPr dirty="0" sz="4400" spc="-15">
                <a:latin typeface="Times New Roman"/>
                <a:cs typeface="Times New Roman"/>
              </a:rPr>
              <a:t> </a:t>
            </a:r>
            <a:r>
              <a:rPr dirty="0" sz="4400" spc="-10">
                <a:latin typeface="Times New Roman"/>
                <a:cs typeface="Times New Roman"/>
              </a:rPr>
              <a:t>Parsing</a:t>
            </a:r>
            <a:endParaRPr sz="4400">
              <a:latin typeface="Times New Roman"/>
              <a:cs typeface="Times New Roman"/>
            </a:endParaRPr>
          </a:p>
          <a:p>
            <a:pPr marL="419734" marR="350520" indent="-407670">
              <a:lnSpc>
                <a:spcPct val="103000"/>
              </a:lnSpc>
              <a:spcBef>
                <a:spcPts val="28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panic-</a:t>
            </a:r>
            <a:r>
              <a:rPr dirty="0" sz="2000">
                <a:latin typeface="Times New Roman"/>
                <a:cs typeface="Times New Roman"/>
              </a:rPr>
              <a:t>mode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error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skip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 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input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symbols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until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synchronizing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token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found.</a:t>
            </a:r>
            <a:endParaRPr sz="2000">
              <a:latin typeface="Times New Roman"/>
              <a:cs typeface="Times New Roman"/>
            </a:endParaRPr>
          </a:p>
          <a:p>
            <a:pPr marL="419734" indent="-407034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 sz="2000">
                <a:latin typeface="Times New Roman"/>
                <a:cs typeface="Times New Roman"/>
              </a:rPr>
              <a:t>What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synchronizing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token?</a:t>
            </a:r>
            <a:endParaRPr sz="20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3499"/>
              </a:lnSpc>
              <a:spcBef>
                <a:spcPts val="425"/>
              </a:spcBef>
              <a:tabLst>
                <a:tab pos="756285" algn="l"/>
              </a:tabLst>
            </a:pPr>
            <a:r>
              <a:rPr dirty="0" sz="2000" spc="-50">
                <a:latin typeface="Arial MT"/>
                <a:cs typeface="Arial MT"/>
              </a:rPr>
              <a:t>–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-10">
                <a:latin typeface="Times New Roman"/>
                <a:cs typeface="Times New Roman"/>
              </a:rPr>
              <a:t>terminal-</a:t>
            </a:r>
            <a:r>
              <a:rPr dirty="0" sz="2000">
                <a:latin typeface="Times New Roman"/>
                <a:cs typeface="Times New Roman"/>
              </a:rPr>
              <a:t>symbols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 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non-terminal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be </a:t>
            </a:r>
            <a:r>
              <a:rPr dirty="0" sz="2000">
                <a:latin typeface="Times New Roman"/>
                <a:cs typeface="Times New Roman"/>
              </a:rPr>
              <a:t>used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synchronizing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token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 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non-</a:t>
            </a:r>
            <a:r>
              <a:rPr dirty="0" sz="2000" spc="-10">
                <a:latin typeface="Times New Roman"/>
                <a:cs typeface="Times New Roman"/>
              </a:rPr>
              <a:t>terminal.</a:t>
            </a:r>
            <a:endParaRPr sz="2000">
              <a:latin typeface="Times New Roman"/>
              <a:cs typeface="Times New Roman"/>
            </a:endParaRPr>
          </a:p>
          <a:p>
            <a:pPr marL="419734" indent="-407034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 sz="2000">
                <a:latin typeface="Times New Roman"/>
                <a:cs typeface="Times New Roman"/>
              </a:rPr>
              <a:t>So,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simple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panic-</a:t>
            </a:r>
            <a:r>
              <a:rPr dirty="0" sz="2000">
                <a:latin typeface="Times New Roman"/>
                <a:cs typeface="Times New Roman"/>
              </a:rPr>
              <a:t>mode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error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recovery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LL(1)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parsing: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993444" y="909574"/>
            <a:ext cx="7620000" cy="259016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299085" marR="146050" indent="-287020">
              <a:lnSpc>
                <a:spcPct val="103400"/>
              </a:lnSpc>
              <a:spcBef>
                <a:spcPts val="20"/>
              </a:spcBef>
              <a:buFont typeface="Arial MT"/>
              <a:buChar char="–"/>
              <a:tabLst>
                <a:tab pos="299085" algn="l"/>
              </a:tabLst>
            </a:pP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empty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entries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marked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synch</a:t>
            </a:r>
            <a:r>
              <a:rPr dirty="0" sz="2000" spc="-5" b="1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indicate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parser </a:t>
            </a:r>
            <a:r>
              <a:rPr dirty="0" sz="2000">
                <a:latin typeface="Times New Roman"/>
                <a:cs typeface="Times New Roman"/>
              </a:rPr>
              <a:t>will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skip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input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symbols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until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symbol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follow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the </a:t>
            </a:r>
            <a:r>
              <a:rPr dirty="0" sz="2000">
                <a:latin typeface="Times New Roman"/>
                <a:cs typeface="Times New Roman"/>
              </a:rPr>
              <a:t>non-terminal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Then 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parser will</a:t>
            </a:r>
            <a:r>
              <a:rPr dirty="0" sz="2000" spc="-25">
                <a:latin typeface="Times New Roman"/>
                <a:cs typeface="Times New Roman"/>
              </a:rPr>
              <a:t> pop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non-</a:t>
            </a:r>
            <a:r>
              <a:rPr dirty="0" sz="2000">
                <a:latin typeface="Times New Roman"/>
                <a:cs typeface="Times New Roman"/>
              </a:rPr>
              <a:t>terminal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parsing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that </a:t>
            </a:r>
            <a:r>
              <a:rPr dirty="0" sz="2000" spc="-10">
                <a:latin typeface="Times New Roman"/>
                <a:cs typeface="Times New Roman"/>
              </a:rPr>
              <a:t>state.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3499"/>
              </a:lnSpc>
              <a:spcBef>
                <a:spcPts val="409"/>
              </a:spcBef>
              <a:buFont typeface="Arial MT"/>
              <a:buChar char="–"/>
              <a:tabLst>
                <a:tab pos="299085" algn="l"/>
              </a:tabLst>
            </a:pP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handle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unmatched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terminal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symbols,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parser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pops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unmatched </a:t>
            </a:r>
            <a:r>
              <a:rPr dirty="0" sz="2000">
                <a:latin typeface="Times New Roman"/>
                <a:cs typeface="Times New Roman"/>
              </a:rPr>
              <a:t>terminal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symbol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issues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error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message </a:t>
            </a:r>
            <a:r>
              <a:rPr dirty="0" sz="2000" spc="-10">
                <a:latin typeface="Times New Roman"/>
                <a:cs typeface="Times New Roman"/>
              </a:rPr>
              <a:t>saying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unmatched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terminal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inserted.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Panic-</a:t>
            </a:r>
            <a:r>
              <a:rPr dirty="0"/>
              <a:t>Mode</a:t>
            </a:r>
            <a:r>
              <a:rPr dirty="0" spc="-60"/>
              <a:t> </a:t>
            </a:r>
            <a:r>
              <a:rPr dirty="0"/>
              <a:t>Error</a:t>
            </a:r>
            <a:r>
              <a:rPr dirty="0" spc="-60"/>
              <a:t> </a:t>
            </a:r>
            <a:r>
              <a:rPr dirty="0"/>
              <a:t>Recovery</a:t>
            </a:r>
            <a:r>
              <a:rPr dirty="0" spc="-50"/>
              <a:t> </a:t>
            </a:r>
            <a:r>
              <a:rPr dirty="0"/>
              <a:t>-</a:t>
            </a:r>
            <a:r>
              <a:rPr dirty="0" spc="-60"/>
              <a:t> </a:t>
            </a:r>
            <a:r>
              <a:rPr dirty="0" spc="-10"/>
              <a:t>Example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305" y="1604772"/>
            <a:ext cx="7019546" cy="4280662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8836" y="2292730"/>
            <a:ext cx="329184" cy="338327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35940" y="851706"/>
            <a:ext cx="7924800" cy="4700905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1270000" indent="-342900">
              <a:lnSpc>
                <a:spcPct val="100000"/>
              </a:lnSpc>
              <a:spcBef>
                <a:spcPts val="930"/>
              </a:spcBef>
              <a:buSzPct val="120000"/>
              <a:buFont typeface="Arial MT"/>
              <a:buChar char="•"/>
              <a:tabLst>
                <a:tab pos="1270000" algn="l"/>
              </a:tabLst>
            </a:pPr>
            <a:r>
              <a:rPr dirty="0" sz="2000">
                <a:latin typeface="Times New Roman"/>
                <a:cs typeface="Times New Roman"/>
              </a:rPr>
              <a:t>example: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declaration,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statement,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loop,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...</a:t>
            </a:r>
            <a:endParaRPr sz="2000">
              <a:latin typeface="Times New Roman"/>
              <a:cs typeface="Times New Roman"/>
            </a:endParaRPr>
          </a:p>
          <a:p>
            <a:pPr marL="711835" indent="-255904">
              <a:lnSpc>
                <a:spcPct val="100000"/>
              </a:lnSpc>
              <a:spcBef>
                <a:spcPts val="990"/>
              </a:spcBef>
              <a:buSzPct val="95833"/>
              <a:buFont typeface="Wingdings"/>
              <a:buChar char=""/>
              <a:tabLst>
                <a:tab pos="711835" algn="l"/>
              </a:tabLst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dirty="0" sz="2400" spc="-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—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special</a:t>
            </a:r>
            <a:r>
              <a:rPr dirty="0" sz="2400" spc="-10">
                <a:latin typeface="Times New Roman"/>
                <a:cs typeface="Times New Roman"/>
              </a:rPr>
              <a:t> non-</a:t>
            </a:r>
            <a:r>
              <a:rPr dirty="0" sz="2400">
                <a:latin typeface="Times New Roman"/>
                <a:cs typeface="Times New Roman"/>
              </a:rPr>
              <a:t>terminal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start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symbol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that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denotes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45"/>
              </a:spcBef>
            </a:pPr>
            <a:r>
              <a:rPr dirty="0" sz="2400">
                <a:latin typeface="Times New Roman"/>
                <a:cs typeface="Times New Roman"/>
              </a:rPr>
              <a:t>every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sentence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derivable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  <a:p>
            <a:pPr marL="899794" indent="-429895">
              <a:lnSpc>
                <a:spcPct val="100000"/>
              </a:lnSpc>
              <a:spcBef>
                <a:spcPts val="870"/>
              </a:spcBef>
              <a:buClr>
                <a:srgbClr val="0000FF"/>
              </a:buClr>
              <a:buFont typeface="Wingdings"/>
              <a:buChar char=""/>
              <a:tabLst>
                <a:tab pos="899794" algn="l"/>
              </a:tabLst>
            </a:pPr>
            <a:r>
              <a:rPr dirty="0" sz="2000">
                <a:latin typeface="Times New Roman"/>
                <a:cs typeface="Times New Roman"/>
              </a:rPr>
              <a:t>—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set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production </a:t>
            </a:r>
            <a:r>
              <a:rPr dirty="0" sz="2000" spc="-20" b="1">
                <a:latin typeface="Times New Roman"/>
                <a:cs typeface="Times New Roman"/>
              </a:rPr>
              <a:t>rules</a:t>
            </a:r>
            <a:endParaRPr sz="2000">
              <a:latin typeface="Times New Roman"/>
              <a:cs typeface="Times New Roman"/>
            </a:endParaRPr>
          </a:p>
          <a:p>
            <a:pPr lvl="1" marL="1270000" indent="-342900">
              <a:lnSpc>
                <a:spcPct val="100000"/>
              </a:lnSpc>
              <a:spcBef>
                <a:spcPts val="705"/>
              </a:spcBef>
              <a:buSzPct val="120000"/>
              <a:buFont typeface="Arial MT"/>
              <a:buChar char="•"/>
              <a:tabLst>
                <a:tab pos="1270000" algn="l"/>
              </a:tabLst>
            </a:pPr>
            <a:r>
              <a:rPr dirty="0" sz="2000">
                <a:latin typeface="Times New Roman"/>
                <a:cs typeface="Times New Roman"/>
              </a:rPr>
              <a:t>―LHS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→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RHS‖: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left-hand-</a:t>
            </a:r>
            <a:r>
              <a:rPr dirty="0" sz="2000">
                <a:latin typeface="Times New Roman"/>
                <a:cs typeface="Times New Roman"/>
              </a:rPr>
              <a:t>side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produces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right-hand-</a:t>
            </a:r>
            <a:r>
              <a:rPr dirty="0" sz="2000" spc="-20">
                <a:latin typeface="Times New Roman"/>
                <a:cs typeface="Times New Roman"/>
              </a:rPr>
              <a:t>side</a:t>
            </a:r>
            <a:endParaRPr sz="2000">
              <a:latin typeface="Times New Roman"/>
              <a:cs typeface="Times New Roman"/>
            </a:endParaRPr>
          </a:p>
          <a:p>
            <a:pPr marL="355600" marR="6985" indent="-343535">
              <a:lnSpc>
                <a:spcPts val="287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Each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production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rule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 b="1" i="1">
                <a:latin typeface="Times New Roman"/>
                <a:cs typeface="Times New Roman"/>
              </a:rPr>
              <a:t>context-</a:t>
            </a:r>
            <a:r>
              <a:rPr dirty="0" sz="2400" b="1" i="1">
                <a:latin typeface="Times New Roman"/>
                <a:cs typeface="Times New Roman"/>
              </a:rPr>
              <a:t>free</a:t>
            </a:r>
            <a:r>
              <a:rPr dirty="0" sz="2400" spc="30" b="1" i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grammar</a:t>
            </a:r>
            <a:r>
              <a:rPr dirty="0" sz="2400" spc="45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the </a:t>
            </a:r>
            <a:r>
              <a:rPr dirty="0" sz="2400" spc="-10">
                <a:latin typeface="Times New Roman"/>
                <a:cs typeface="Times New Roman"/>
              </a:rPr>
              <a:t>form:</a:t>
            </a:r>
            <a:endParaRPr sz="240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890"/>
              </a:spcBef>
            </a:pP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400" spc="-1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00FF"/>
                </a:solidFill>
                <a:latin typeface="Times New Roman"/>
                <a:cs typeface="Times New Roman"/>
              </a:rPr>
              <a:t>→</a:t>
            </a:r>
            <a:r>
              <a:rPr dirty="0" sz="2400" spc="-10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0000FF"/>
                </a:solidFill>
                <a:latin typeface="Times New Roman"/>
                <a:cs typeface="Times New Roman"/>
              </a:rPr>
              <a:t>α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860"/>
              </a:lnSpc>
              <a:spcBef>
                <a:spcPts val="75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where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dirty="0" sz="2400" spc="-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represents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single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non-terminal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α</a:t>
            </a:r>
            <a:r>
              <a:rPr dirty="0" sz="2400" spc="-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any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string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of </a:t>
            </a:r>
            <a:r>
              <a:rPr dirty="0" sz="2400">
                <a:latin typeface="Times New Roman"/>
                <a:cs typeface="Times New Roman"/>
              </a:rPr>
              <a:t>terminals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non-terminals.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context-</a:t>
            </a:r>
            <a:r>
              <a:rPr dirty="0" sz="2400">
                <a:latin typeface="Times New Roman"/>
                <a:cs typeface="Times New Roman"/>
              </a:rPr>
              <a:t>free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grammar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535940" y="906526"/>
            <a:ext cx="8034020" cy="325691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754380" marR="5080" indent="-285115">
              <a:lnSpc>
                <a:spcPts val="2860"/>
              </a:lnSpc>
              <a:spcBef>
                <a:spcPts val="210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400">
                <a:latin typeface="Times New Roman"/>
                <a:cs typeface="Times New Roman"/>
              </a:rPr>
              <a:t>Gives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precise</a:t>
            </a:r>
            <a:r>
              <a:rPr dirty="0" sz="2400" spc="3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syntactic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specification</a:t>
            </a:r>
            <a:r>
              <a:rPr dirty="0" sz="2400" spc="3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3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3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programming 	language.</a:t>
            </a:r>
            <a:endParaRPr sz="2400">
              <a:latin typeface="Times New Roman"/>
              <a:cs typeface="Times New Roman"/>
            </a:endParaRPr>
          </a:p>
          <a:p>
            <a:pPr marL="754380" marR="10795" indent="-285115">
              <a:lnSpc>
                <a:spcPts val="2860"/>
              </a:lnSpc>
              <a:spcBef>
                <a:spcPts val="595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grammar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can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directly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converted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into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parser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some </a:t>
            </a:r>
            <a:r>
              <a:rPr dirty="0" sz="2400" spc="-2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tools.</a:t>
            </a:r>
            <a:endParaRPr sz="2400">
              <a:latin typeface="Times New Roman"/>
              <a:cs typeface="Times New Roman"/>
            </a:endParaRPr>
          </a:p>
          <a:p>
            <a:pPr algn="ctr" marL="40640">
              <a:lnSpc>
                <a:spcPct val="100000"/>
              </a:lnSpc>
              <a:spcBef>
                <a:spcPts val="330"/>
              </a:spcBef>
            </a:pPr>
            <a:r>
              <a:rPr dirty="0" sz="4400">
                <a:latin typeface="Times New Roman"/>
                <a:cs typeface="Times New Roman"/>
              </a:rPr>
              <a:t>Example</a:t>
            </a:r>
            <a:r>
              <a:rPr dirty="0" sz="4400" spc="-15">
                <a:latin typeface="Times New Roman"/>
                <a:cs typeface="Times New Roman"/>
              </a:rPr>
              <a:t> </a:t>
            </a:r>
            <a:r>
              <a:rPr dirty="0" sz="4400" spc="-50">
                <a:latin typeface="Times New Roman"/>
                <a:cs typeface="Times New Roman"/>
              </a:rPr>
              <a:t>1</a:t>
            </a:r>
            <a:endParaRPr sz="4400">
              <a:latin typeface="Times New Roman"/>
              <a:cs typeface="Times New Roman"/>
            </a:endParaRPr>
          </a:p>
          <a:p>
            <a:pPr marL="203200" marR="230504" indent="-191135">
              <a:lnSpc>
                <a:spcPct val="102899"/>
              </a:lnSpc>
              <a:spcBef>
                <a:spcPts val="1760"/>
              </a:spcBef>
              <a:buFont typeface="Arial MT"/>
              <a:buChar char="•"/>
              <a:tabLst>
                <a:tab pos="1842770" algn="l"/>
                <a:tab pos="3961765" algn="l"/>
              </a:tabLst>
            </a:pPr>
            <a:r>
              <a:rPr dirty="0" sz="2400">
                <a:latin typeface="Times New Roman"/>
                <a:cs typeface="Times New Roman"/>
              </a:rPr>
              <a:t>Grammar: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};</a:t>
            </a:r>
            <a:r>
              <a:rPr dirty="0" sz="2400">
                <a:latin typeface="Times New Roman"/>
                <a:cs typeface="Times New Roman"/>
              </a:rPr>
              <a:t>	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}; 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b,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}; </a:t>
            </a:r>
            <a:r>
              <a:rPr dirty="0" sz="2400" spc="-25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4151757"/>
            <a:ext cx="29533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3835" indent="-1911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03835" algn="l"/>
              </a:tabLst>
            </a:pP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(Production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Rules)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194175" y="4128515"/>
            <a:ext cx="1561465" cy="800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&gt;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d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&gt;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5940" y="1271905"/>
            <a:ext cx="3263900" cy="1780539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69900" algn="l"/>
              </a:tabLst>
            </a:pPr>
            <a:r>
              <a:rPr dirty="0" sz="2400">
                <a:latin typeface="Times New Roman"/>
                <a:cs typeface="Times New Roman"/>
              </a:rPr>
              <a:t>String: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abad.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3299"/>
              </a:lnSpc>
              <a:spcBef>
                <a:spcPts val="540"/>
              </a:spcBef>
              <a:buFont typeface="Arial MT"/>
              <a:buChar char="•"/>
              <a:tabLst>
                <a:tab pos="85090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Solution:</a:t>
            </a:r>
            <a:r>
              <a:rPr dirty="0" sz="2400" spc="-10" b="1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-</a:t>
            </a:r>
            <a:r>
              <a:rPr dirty="0" sz="2400">
                <a:latin typeface="Times New Roman"/>
                <a:cs typeface="Times New Roman"/>
              </a:rPr>
              <a:t>&gt;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d </a:t>
            </a:r>
            <a:r>
              <a:rPr dirty="0" sz="2400" spc="-50">
                <a:latin typeface="Times New Roman"/>
                <a:cs typeface="Times New Roman"/>
              </a:rPr>
              <a:t>	</a:t>
            </a:r>
            <a:r>
              <a:rPr dirty="0" sz="2400">
                <a:latin typeface="Times New Roman"/>
                <a:cs typeface="Times New Roman"/>
              </a:rPr>
              <a:t>a b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2223135">
              <a:lnSpc>
                <a:spcPct val="100000"/>
              </a:lnSpc>
              <a:spcBef>
                <a:spcPts val="925"/>
              </a:spcBef>
            </a:pPr>
            <a:r>
              <a:rPr dirty="0" sz="2400">
                <a:latin typeface="Times New Roman"/>
                <a:cs typeface="Times New Roman"/>
              </a:rPr>
              <a:t>a b a </a:t>
            </a:r>
            <a:r>
              <a:rPr dirty="0" sz="2400" spc="-25">
                <a:latin typeface="Times New Roman"/>
                <a:cs typeface="Times New Roman"/>
              </a:rPr>
              <a:t>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4175" y="905002"/>
            <a:ext cx="8667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B</a:t>
            </a:r>
            <a:r>
              <a:rPr dirty="0" sz="2400" spc="-5"/>
              <a:t> </a:t>
            </a:r>
            <a:r>
              <a:rPr dirty="0" sz="2400" spc="-10"/>
              <a:t>-</a:t>
            </a:r>
            <a:r>
              <a:rPr dirty="0" sz="2400"/>
              <a:t>&gt; </a:t>
            </a:r>
            <a:r>
              <a:rPr dirty="0" sz="2400" spc="-25"/>
              <a:t>a.</a:t>
            </a:r>
            <a:endParaRPr sz="24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6875" y="3100704"/>
            <a:ext cx="393191" cy="40538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194175" y="2578481"/>
            <a:ext cx="3496310" cy="922019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latin typeface="Times New Roman"/>
                <a:cs typeface="Times New Roman"/>
              </a:rPr>
              <a:t>This is equal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 given </a:t>
            </a:r>
            <a:r>
              <a:rPr dirty="0" sz="2400" spc="-10">
                <a:latin typeface="Times New Roman"/>
                <a:cs typeface="Times New Roman"/>
              </a:rPr>
              <a:t>string.</a:t>
            </a:r>
            <a:endParaRPr sz="240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  <a:spcBef>
                <a:spcPts val="650"/>
              </a:spcBef>
            </a:pPr>
            <a:r>
              <a:rPr dirty="0" sz="2400" spc="-10">
                <a:latin typeface="Times New Roman"/>
                <a:cs typeface="Times New Roman"/>
              </a:rPr>
              <a:t>Accept.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26795" y="3862196"/>
            <a:ext cx="6511290" cy="2289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42895">
              <a:lnSpc>
                <a:spcPct val="100000"/>
              </a:lnSpc>
              <a:spcBef>
                <a:spcPts val="100"/>
              </a:spcBef>
            </a:pPr>
            <a:r>
              <a:rPr dirty="0" sz="4400">
                <a:latin typeface="Times New Roman"/>
                <a:cs typeface="Times New Roman"/>
              </a:rPr>
              <a:t>Example</a:t>
            </a:r>
            <a:r>
              <a:rPr dirty="0" sz="4400" spc="-15">
                <a:latin typeface="Times New Roman"/>
                <a:cs typeface="Times New Roman"/>
              </a:rPr>
              <a:t> </a:t>
            </a:r>
            <a:r>
              <a:rPr dirty="0" sz="4400" spc="-50">
                <a:latin typeface="Times New Roman"/>
                <a:cs typeface="Times New Roman"/>
              </a:rPr>
              <a:t>2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2000" b="1">
                <a:latin typeface="Times New Roman"/>
                <a:cs typeface="Times New Roman"/>
              </a:rPr>
              <a:t>Grammar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{N, T,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};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 =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};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+,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-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*,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),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271780" indent="-15875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71780" algn="l"/>
                <a:tab pos="935990" algn="l"/>
              </a:tabLst>
            </a:pPr>
            <a:r>
              <a:rPr dirty="0" sz="2000" spc="-25">
                <a:latin typeface="Times New Roman"/>
                <a:cs typeface="Times New Roman"/>
              </a:rPr>
              <a:t>P:</a:t>
            </a:r>
            <a:r>
              <a:rPr dirty="0" sz="2000">
                <a:latin typeface="Times New Roman"/>
                <a:cs typeface="Times New Roman"/>
              </a:rPr>
              <a:t>	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-&gt;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E+E / </a:t>
            </a:r>
            <a:r>
              <a:rPr dirty="0" sz="2000" spc="-20">
                <a:latin typeface="Times New Roman"/>
                <a:cs typeface="Times New Roman"/>
              </a:rPr>
              <a:t>E-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 E*E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 E/E /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(E)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/ </a:t>
            </a:r>
            <a:r>
              <a:rPr dirty="0" sz="2000" spc="-25">
                <a:latin typeface="Times New Roman"/>
                <a:cs typeface="Times New Roman"/>
              </a:rPr>
              <a:t>id.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469900" algn="l"/>
              </a:tabLst>
            </a:pPr>
            <a:r>
              <a:rPr dirty="0" sz="2000" spc="-25">
                <a:latin typeface="Times New Roman"/>
                <a:cs typeface="Times New Roman"/>
              </a:rPr>
              <a:t>a.</a:t>
            </a:r>
            <a:r>
              <a:rPr dirty="0" sz="2000">
                <a:latin typeface="Times New Roman"/>
                <a:cs typeface="Times New Roman"/>
              </a:rPr>
              <a:t>	String: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000" b="1" i="1">
                <a:latin typeface="Times New Roman"/>
                <a:cs typeface="Times New Roman"/>
              </a:rPr>
              <a:t>Solution: </a:t>
            </a:r>
            <a:r>
              <a:rPr dirty="0" sz="2000" i="1">
                <a:latin typeface="Times New Roman"/>
                <a:cs typeface="Times New Roman"/>
              </a:rPr>
              <a:t>E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-&gt;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202658" y="4720590"/>
            <a:ext cx="963294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=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{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6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1618741"/>
            <a:ext cx="329184" cy="338327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526795" y="873608"/>
            <a:ext cx="2606040" cy="293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1792605">
              <a:lnSpc>
                <a:spcPct val="111500"/>
              </a:lnSpc>
              <a:spcBef>
                <a:spcPts val="100"/>
              </a:spcBef>
            </a:pPr>
            <a:r>
              <a:rPr dirty="0" sz="2000">
                <a:latin typeface="Times New Roman"/>
                <a:cs typeface="Times New Roman"/>
              </a:rPr>
              <a:t>id </a:t>
            </a:r>
            <a:r>
              <a:rPr dirty="0" sz="2000" spc="-25">
                <a:latin typeface="Times New Roman"/>
                <a:cs typeface="Times New Roman"/>
              </a:rPr>
              <a:t>+</a:t>
            </a:r>
            <a:r>
              <a:rPr dirty="0" u="sng" sz="20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 + </a:t>
            </a:r>
            <a:r>
              <a:rPr dirty="0" sz="2000" spc="-25">
                <a:latin typeface="Times New Roman"/>
                <a:cs typeface="Times New Roman"/>
              </a:rPr>
              <a:t>id.</a:t>
            </a:r>
            <a:endParaRPr sz="2000">
              <a:latin typeface="Times New Roman"/>
              <a:cs typeface="Times New Roman"/>
            </a:endParaRPr>
          </a:p>
          <a:p>
            <a:pPr marL="177165">
              <a:lnSpc>
                <a:spcPct val="100000"/>
              </a:lnSpc>
              <a:spcBef>
                <a:spcPts val="560"/>
              </a:spcBef>
            </a:pPr>
            <a:r>
              <a:rPr dirty="0" sz="2000" spc="-10">
                <a:latin typeface="Times New Roman"/>
                <a:cs typeface="Times New Roman"/>
              </a:rPr>
              <a:t>Accept.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469900" algn="l"/>
              </a:tabLst>
            </a:pPr>
            <a:r>
              <a:rPr dirty="0" sz="2000" spc="-25">
                <a:latin typeface="Times New Roman"/>
                <a:cs typeface="Times New Roman"/>
              </a:rPr>
              <a:t>b.</a:t>
            </a:r>
            <a:r>
              <a:rPr dirty="0" sz="2000">
                <a:latin typeface="Times New Roman"/>
                <a:cs typeface="Times New Roman"/>
              </a:rPr>
              <a:t>	String: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 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495"/>
              </a:spcBef>
            </a:pPr>
            <a:r>
              <a:rPr dirty="0" sz="2000" b="1" i="1">
                <a:latin typeface="Times New Roman"/>
                <a:cs typeface="Times New Roman"/>
              </a:rPr>
              <a:t>Solution: </a:t>
            </a:r>
            <a:r>
              <a:rPr dirty="0" sz="2000" i="1">
                <a:latin typeface="Times New Roman"/>
                <a:cs typeface="Times New Roman"/>
              </a:rPr>
              <a:t>E</a:t>
            </a:r>
            <a:r>
              <a:rPr dirty="0" sz="2000" spc="-20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-&gt;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518285">
              <a:lnSpc>
                <a:spcPct val="100000"/>
              </a:lnSpc>
              <a:spcBef>
                <a:spcPts val="455"/>
              </a:spcBef>
            </a:pP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+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518285">
              <a:lnSpc>
                <a:spcPct val="100000"/>
              </a:lnSpc>
              <a:spcBef>
                <a:spcPts val="495"/>
              </a:spcBef>
            </a:pP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 +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568450">
              <a:lnSpc>
                <a:spcPct val="100000"/>
              </a:lnSpc>
              <a:spcBef>
                <a:spcPts val="765"/>
              </a:spcBef>
            </a:pPr>
            <a:r>
              <a:rPr dirty="0" sz="2000">
                <a:latin typeface="Times New Roman"/>
                <a:cs typeface="Times New Roman"/>
              </a:rPr>
              <a:t>(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 +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8279" y="3471036"/>
            <a:ext cx="326135" cy="33832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398646" y="3476625"/>
            <a:ext cx="8083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imes New Roman"/>
                <a:cs typeface="Times New Roman"/>
              </a:rPr>
              <a:t>Accept.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4171950"/>
            <a:ext cx="7108825" cy="1750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96139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latin typeface="Times New Roman"/>
                <a:cs typeface="Times New Roman"/>
              </a:rPr>
              <a:t>Example</a:t>
            </a:r>
            <a:r>
              <a:rPr dirty="0" sz="4000" spc="-145">
                <a:latin typeface="Times New Roman"/>
                <a:cs typeface="Times New Roman"/>
              </a:rPr>
              <a:t> </a:t>
            </a:r>
            <a:r>
              <a:rPr dirty="0" sz="4000" spc="-50">
                <a:latin typeface="Times New Roman"/>
                <a:cs typeface="Times New Roman"/>
              </a:rPr>
              <a:t>3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65"/>
              </a:spcBef>
              <a:buFont typeface="Arial MT"/>
              <a:buChar char="•"/>
              <a:tabLst>
                <a:tab pos="355600" algn="l"/>
                <a:tab pos="4189095" algn="l"/>
              </a:tabLst>
            </a:pPr>
            <a:r>
              <a:rPr dirty="0" sz="2400">
                <a:latin typeface="Times New Roman"/>
                <a:cs typeface="Times New Roman"/>
              </a:rPr>
              <a:t>Grammar: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{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S,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};</a:t>
            </a:r>
            <a:r>
              <a:rPr dirty="0" sz="2400">
                <a:latin typeface="Times New Roman"/>
                <a:cs typeface="Times New Roman"/>
              </a:rPr>
              <a:t>	over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alphabet</a:t>
            </a:r>
            <a:r>
              <a:rPr dirty="0" sz="2400" spc="-10">
                <a:latin typeface="Times New Roman"/>
                <a:cs typeface="Times New Roman"/>
              </a:rPr>
              <a:t> {a,b}.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5600" algn="l"/>
                <a:tab pos="3441700" algn="l"/>
              </a:tabLst>
            </a:pPr>
            <a:r>
              <a:rPr dirty="0" sz="2400">
                <a:latin typeface="Times New Roman"/>
                <a:cs typeface="Times New Roman"/>
              </a:rPr>
              <a:t>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(Production</a:t>
            </a:r>
            <a:r>
              <a:rPr dirty="0" sz="2400" spc="-5" i="1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Rules)</a:t>
            </a:r>
            <a:r>
              <a:rPr dirty="0" sz="2400" spc="10" i="1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:</a:t>
            </a:r>
            <a:r>
              <a:rPr dirty="0" sz="2400">
                <a:latin typeface="Times New Roman"/>
                <a:cs typeface="Times New Roman"/>
              </a:rPr>
              <a:t>	S</a:t>
            </a:r>
            <a:r>
              <a:rPr dirty="0" sz="2400" spc="-10">
                <a:latin typeface="Times New Roman"/>
                <a:cs typeface="Times New Roman"/>
              </a:rPr>
              <a:t> -</a:t>
            </a:r>
            <a:r>
              <a:rPr dirty="0" sz="2400">
                <a:latin typeface="Times New Roman"/>
                <a:cs typeface="Times New Roman"/>
              </a:rPr>
              <a:t>&gt; aSb | </a:t>
            </a:r>
            <a:r>
              <a:rPr dirty="0" sz="2400" spc="-50" b="1">
                <a:latin typeface="Times New Roman"/>
                <a:cs typeface="Times New Roman"/>
              </a:rPr>
              <a:t>ε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dirty="0" spc="-10"/>
              <a:t> Design-</a:t>
            </a:r>
            <a:r>
              <a:rPr dirty="0"/>
              <a:t>Woldia</a:t>
            </a:r>
            <a:r>
              <a:rPr dirty="0" spc="-1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dirty="0" spc="-25"/>
              <a:t>29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dirty="0" spc="-20"/>
              <a:t> </a:t>
            </a:r>
            <a:r>
              <a:rPr dirty="0"/>
              <a:t>Michael</a:t>
            </a:r>
            <a:r>
              <a:rPr dirty="0" spc="-20"/>
              <a:t> </a:t>
            </a:r>
            <a:r>
              <a:rPr dirty="0" spc="-25"/>
              <a:t>W.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440" y="805942"/>
            <a:ext cx="6618605" cy="955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3345" marR="17780" indent="-68580">
              <a:lnSpc>
                <a:spcPct val="127099"/>
              </a:lnSpc>
              <a:spcBef>
                <a:spcPts val="100"/>
              </a:spcBef>
            </a:pPr>
            <a:r>
              <a:rPr dirty="0" sz="2400"/>
              <a:t>Generate</a:t>
            </a:r>
            <a:r>
              <a:rPr dirty="0" sz="2400" spc="-10"/>
              <a:t> </a:t>
            </a:r>
            <a:r>
              <a:rPr dirty="0" sz="2400"/>
              <a:t>the context-free (and </a:t>
            </a:r>
            <a:r>
              <a:rPr dirty="0" sz="2400" spc="-10"/>
              <a:t>non-</a:t>
            </a:r>
            <a:r>
              <a:rPr dirty="0" sz="2400"/>
              <a:t>regular) </a:t>
            </a:r>
            <a:r>
              <a:rPr dirty="0" sz="2400" spc="-10"/>
              <a:t>language. </a:t>
            </a:r>
            <a:r>
              <a:rPr dirty="0" sz="2400"/>
              <a:t>L</a:t>
            </a:r>
            <a:r>
              <a:rPr dirty="0" sz="2400" spc="-5"/>
              <a:t> </a:t>
            </a:r>
            <a:r>
              <a:rPr dirty="0" sz="2400"/>
              <a:t>= {a</a:t>
            </a:r>
            <a:r>
              <a:rPr dirty="0" baseline="30465" sz="2325"/>
              <a:t>n</a:t>
            </a:r>
            <a:r>
              <a:rPr dirty="0" sz="2400"/>
              <a:t>b</a:t>
            </a:r>
            <a:r>
              <a:rPr dirty="0" baseline="30465" sz="2325"/>
              <a:t>n</a:t>
            </a:r>
            <a:r>
              <a:rPr dirty="0" baseline="30465" sz="2325" spc="322"/>
              <a:t> </a:t>
            </a:r>
            <a:r>
              <a:rPr dirty="0" sz="2400"/>
              <a:t>|</a:t>
            </a:r>
            <a:r>
              <a:rPr dirty="0" sz="2400" spc="-20"/>
              <a:t> </a:t>
            </a:r>
            <a:r>
              <a:rPr dirty="0" sz="2400" spc="-10"/>
              <a:t>n&gt;=0}.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702434"/>
            <a:ext cx="7971155" cy="3667125"/>
          </a:xfrm>
          <a:prstGeom prst="rect">
            <a:avLst/>
          </a:prstGeom>
        </p:spPr>
        <p:txBody>
          <a:bodyPr wrap="square" lIns="0" tIns="1466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example </a:t>
            </a:r>
            <a:r>
              <a:rPr dirty="0" sz="2400" spc="-10">
                <a:latin typeface="Times New Roman"/>
                <a:cs typeface="Times New Roman"/>
              </a:rPr>
              <a:t>derivation</a:t>
            </a:r>
            <a:endParaRPr sz="2400">
              <a:latin typeface="Times New Roman"/>
              <a:cs typeface="Times New Roman"/>
            </a:endParaRPr>
          </a:p>
          <a:p>
            <a:pPr marL="394970">
              <a:lnSpc>
                <a:spcPct val="100000"/>
              </a:lnSpc>
              <a:spcBef>
                <a:spcPts val="1055"/>
              </a:spcBef>
            </a:pP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 aSb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 aaSbb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 </a:t>
            </a:r>
            <a:r>
              <a:rPr dirty="0" sz="2400" spc="-20">
                <a:latin typeface="Times New Roman"/>
                <a:cs typeface="Times New Roman"/>
              </a:rPr>
              <a:t>aabb.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 marL="101600">
              <a:lnSpc>
                <a:spcPct val="100000"/>
              </a:lnSpc>
              <a:spcBef>
                <a:spcPts val="5"/>
              </a:spcBef>
            </a:pPr>
            <a:r>
              <a:rPr dirty="0" sz="4000" spc="-10">
                <a:latin typeface="Times New Roman"/>
                <a:cs typeface="Times New Roman"/>
              </a:rPr>
              <a:t>Derivation</a:t>
            </a:r>
            <a:endParaRPr sz="40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860"/>
              </a:lnSpc>
              <a:spcBef>
                <a:spcPts val="25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b="1">
                <a:latin typeface="Times New Roman"/>
                <a:cs typeface="Times New Roman"/>
              </a:rPr>
              <a:t>Derivation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sequence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replacements by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production </a:t>
            </a:r>
            <a:r>
              <a:rPr dirty="0" sz="2400">
                <a:latin typeface="Times New Roman"/>
                <a:cs typeface="Times New Roman"/>
              </a:rPr>
              <a:t>rules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starting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symbols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get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string.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There are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FF"/>
                </a:solidFill>
                <a:latin typeface="Times New Roman"/>
                <a:cs typeface="Times New Roman"/>
              </a:rPr>
              <a:t>two </a:t>
            </a:r>
            <a:r>
              <a:rPr dirty="0" sz="2400" spc="-10">
                <a:latin typeface="Times New Roman"/>
                <a:cs typeface="Times New Roman"/>
              </a:rPr>
              <a:t>types: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</dc:creator>
  <dc:title>Slide 1</dc:title>
  <dcterms:created xsi:type="dcterms:W3CDTF">2024-11-10T16:23:19Z</dcterms:created>
  <dcterms:modified xsi:type="dcterms:W3CDTF">2024-11-10T16:23:19Z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2019-05-16T00:00:00Z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2024-11-10T00:00:00Z</vt:filetime>
  </property>
  <property fmtid="{D5CDD505-2E9C-101B-9397-08002B2CF9AE}" pid="5" name="Producer">
    <vt:lpwstr>Foxit PDF Creator Version 8.2.0.1217</vt:lpwstr>
  </property>
</Properties>
</file>