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59" r:id="rId6"/>
    <p:sldId id="262" r:id="rId7"/>
    <p:sldId id="261" r:id="rId8"/>
    <p:sldId id="268" r:id="rId9"/>
    <p:sldId id="263" r:id="rId10"/>
    <p:sldId id="266" r:id="rId11"/>
    <p:sldId id="264" r:id="rId12"/>
    <p:sldId id="265"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802" autoAdjust="0"/>
  </p:normalViewPr>
  <p:slideViewPr>
    <p:cSldViewPr snapToGrid="0">
      <p:cViewPr>
        <p:scale>
          <a:sx n="64" d="100"/>
          <a:sy n="64"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BC69-94BC-24CE-8053-478B472BD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E39155-AB25-1A5F-4B89-2D304A2B7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2369FC-9FAA-FADD-D54F-67C4B24B79C0}"/>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5" name="Footer Placeholder 4">
            <a:extLst>
              <a:ext uri="{FF2B5EF4-FFF2-40B4-BE49-F238E27FC236}">
                <a16:creationId xmlns:a16="http://schemas.microsoft.com/office/drawing/2014/main" id="{CC0CE8A1-A714-B34A-DAD4-0243AE0BAF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797C4-CE45-87A3-631C-3EF9DF55AB62}"/>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16987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E090-A888-4D28-B811-655C62011B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7F77F5-F916-2921-E670-5CFAF2BA0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C5125-A220-D04B-1FB3-C35DE1319D88}"/>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5" name="Footer Placeholder 4">
            <a:extLst>
              <a:ext uri="{FF2B5EF4-FFF2-40B4-BE49-F238E27FC236}">
                <a16:creationId xmlns:a16="http://schemas.microsoft.com/office/drawing/2014/main" id="{2BC86FF8-89E7-03D5-3613-6556B60B1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BD8B6-FBC9-8127-2064-7AE6CE48E2B7}"/>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266198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40CF4E-10B7-76C4-CF92-52C6D2A71A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5A70FC-09C9-61CF-B365-616050EEFB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C354EC-4A75-D159-D834-83191EC0B2CA}"/>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5" name="Footer Placeholder 4">
            <a:extLst>
              <a:ext uri="{FF2B5EF4-FFF2-40B4-BE49-F238E27FC236}">
                <a16:creationId xmlns:a16="http://schemas.microsoft.com/office/drawing/2014/main" id="{C0AB53E8-F50A-608C-D6FF-6914B5AB9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C087F-EFA0-F34E-13DF-1B038FF35F3D}"/>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708282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FF212-A4CB-F6D9-3616-0E48B5979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3357AE-5F9E-473A-37DF-EF6E81587B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B71F0-A315-0F34-8058-4C9FD9F30CD5}"/>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5" name="Footer Placeholder 4">
            <a:extLst>
              <a:ext uri="{FF2B5EF4-FFF2-40B4-BE49-F238E27FC236}">
                <a16:creationId xmlns:a16="http://schemas.microsoft.com/office/drawing/2014/main" id="{BD8B7D65-FAB4-DC14-2654-4AE3479BB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959F8-8712-E503-2ECC-CD68846443EA}"/>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4042576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5920-43F8-3A0E-DF8F-B8379B7CA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55D9A0-8424-F508-6B68-E9092DF29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619DD8-44FD-2AE3-CB59-3FE197CC7325}"/>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5" name="Footer Placeholder 4">
            <a:extLst>
              <a:ext uri="{FF2B5EF4-FFF2-40B4-BE49-F238E27FC236}">
                <a16:creationId xmlns:a16="http://schemas.microsoft.com/office/drawing/2014/main" id="{4015821F-49D9-26C4-09FD-9CB0D467C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F2B5A-5D3F-EF10-8831-24B663C88DA9}"/>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420458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9D6E4-DCEF-CC4F-0D86-9DD962B0E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AC9671-B88D-F28B-6375-7C2C2EA099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B21994D-3612-049B-F5AE-6369D4275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B6DAEA-A224-EB62-1BD2-4923CBD70F72}"/>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6" name="Footer Placeholder 5">
            <a:extLst>
              <a:ext uri="{FF2B5EF4-FFF2-40B4-BE49-F238E27FC236}">
                <a16:creationId xmlns:a16="http://schemas.microsoft.com/office/drawing/2014/main" id="{B9B3F7C3-DF44-06EB-2A10-DA2D4770CD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26AD3-9217-5A65-915B-04B56CA487A5}"/>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109678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C37A-D30F-F3BB-CB15-BE68411BA1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08D5B5-6D9A-727C-0861-FE9DA94653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F6002-0B02-E264-17B2-933AA14125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6441D1-35DC-C965-C1C9-5607E00C9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B7849A-8C97-B14E-B3E2-B6068FFC7A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0391F7-2AEA-BA91-73EA-372757E845B6}"/>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8" name="Footer Placeholder 7">
            <a:extLst>
              <a:ext uri="{FF2B5EF4-FFF2-40B4-BE49-F238E27FC236}">
                <a16:creationId xmlns:a16="http://schemas.microsoft.com/office/drawing/2014/main" id="{33C19CE4-B620-2802-A8F0-BEE39AD852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7316C4-31A5-2862-EF72-4C60DB9AC11E}"/>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175645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862F-5D4E-6DB0-5927-D1B3229AD6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44A3A4-E589-4CC1-581B-B64C4DFB179E}"/>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4" name="Footer Placeholder 3">
            <a:extLst>
              <a:ext uri="{FF2B5EF4-FFF2-40B4-BE49-F238E27FC236}">
                <a16:creationId xmlns:a16="http://schemas.microsoft.com/office/drawing/2014/main" id="{A70B123C-D2D9-A526-D01D-70B96816B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8B3DBE-B7C9-8B70-FC50-83D50270E1DC}"/>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68678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6E528B-3D05-DD7F-DE46-C30144F6801C}"/>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3" name="Footer Placeholder 2">
            <a:extLst>
              <a:ext uri="{FF2B5EF4-FFF2-40B4-BE49-F238E27FC236}">
                <a16:creationId xmlns:a16="http://schemas.microsoft.com/office/drawing/2014/main" id="{B936406A-E7BE-944B-888A-F821F03528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D49E8-AF90-9695-CECB-E8F9DE7B0077}"/>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219678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A3A8A-4296-3173-761E-5F6BF9C8D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16B537-6EC9-8E33-12CE-9CAD0EE22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3C0361-C058-12B8-19C0-16479B7A3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B3F4EA-4121-35E1-2071-21C8F097F324}"/>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6" name="Footer Placeholder 5">
            <a:extLst>
              <a:ext uri="{FF2B5EF4-FFF2-40B4-BE49-F238E27FC236}">
                <a16:creationId xmlns:a16="http://schemas.microsoft.com/office/drawing/2014/main" id="{45A5A483-8911-4A73-F4B0-2B26FD01AB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B7004-99F0-57CF-7C8D-4B5877B79899}"/>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3313548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3BD8-4CF2-A815-D27A-FF874EF8FC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E90B41-9A5F-7067-335A-A995ABC5D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B40D45-B5ED-2BE9-1F73-832FD9634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FA678F-5B2C-5BAD-B676-C130D35424B3}"/>
              </a:ext>
            </a:extLst>
          </p:cNvPr>
          <p:cNvSpPr>
            <a:spLocks noGrp="1"/>
          </p:cNvSpPr>
          <p:nvPr>
            <p:ph type="dt" sz="half" idx="10"/>
          </p:nvPr>
        </p:nvSpPr>
        <p:spPr/>
        <p:txBody>
          <a:bodyPr/>
          <a:lstStyle/>
          <a:p>
            <a:fld id="{BEA8890F-C478-4A29-A871-09D19A017728}" type="datetimeFigureOut">
              <a:rPr lang="en-US" smtClean="0"/>
              <a:t>12/31/2024</a:t>
            </a:fld>
            <a:endParaRPr lang="en-US"/>
          </a:p>
        </p:txBody>
      </p:sp>
      <p:sp>
        <p:nvSpPr>
          <p:cNvPr id="6" name="Footer Placeholder 5">
            <a:extLst>
              <a:ext uri="{FF2B5EF4-FFF2-40B4-BE49-F238E27FC236}">
                <a16:creationId xmlns:a16="http://schemas.microsoft.com/office/drawing/2014/main" id="{895F0A96-A31C-BD1A-5D70-D2EE535D6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DDDB26-584A-0253-B6E8-83727F370119}"/>
              </a:ext>
            </a:extLst>
          </p:cNvPr>
          <p:cNvSpPr>
            <a:spLocks noGrp="1"/>
          </p:cNvSpPr>
          <p:nvPr>
            <p:ph type="sldNum" sz="quarter" idx="12"/>
          </p:nvPr>
        </p:nvSpPr>
        <p:spPr/>
        <p:txBody>
          <a:bodyPr/>
          <a:lstStyle/>
          <a:p>
            <a:fld id="{5DC0A0DA-1D44-4461-824E-F9A0EC2EF798}" type="slidenum">
              <a:rPr lang="en-US" smtClean="0"/>
              <a:t>‹#›</a:t>
            </a:fld>
            <a:endParaRPr lang="en-US"/>
          </a:p>
        </p:txBody>
      </p:sp>
    </p:spTree>
    <p:extLst>
      <p:ext uri="{BB962C8B-B14F-4D97-AF65-F5344CB8AC3E}">
        <p14:creationId xmlns:p14="http://schemas.microsoft.com/office/powerpoint/2010/main" val="1136794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FCFE23-ECB3-C0D3-7AF2-0BF9CDF50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239B0F-8382-F949-819B-1A77D3AF1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58B3D-DE63-1C4F-4BC4-B904C02487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8890F-C478-4A29-A871-09D19A017728}" type="datetimeFigureOut">
              <a:rPr lang="en-US" smtClean="0"/>
              <a:t>12/31/2024</a:t>
            </a:fld>
            <a:endParaRPr lang="en-US"/>
          </a:p>
        </p:txBody>
      </p:sp>
      <p:sp>
        <p:nvSpPr>
          <p:cNvPr id="5" name="Footer Placeholder 4">
            <a:extLst>
              <a:ext uri="{FF2B5EF4-FFF2-40B4-BE49-F238E27FC236}">
                <a16:creationId xmlns:a16="http://schemas.microsoft.com/office/drawing/2014/main" id="{D904FC94-3E9F-9ED5-3323-DBDFCBD830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212837-6D07-0C34-2869-D33601DD3B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0A0DA-1D44-4461-824E-F9A0EC2EF798}" type="slidenum">
              <a:rPr lang="en-US" smtClean="0"/>
              <a:t>‹#›</a:t>
            </a:fld>
            <a:endParaRPr lang="en-US"/>
          </a:p>
        </p:txBody>
      </p:sp>
    </p:spTree>
    <p:extLst>
      <p:ext uri="{BB962C8B-B14F-4D97-AF65-F5344CB8AC3E}">
        <p14:creationId xmlns:p14="http://schemas.microsoft.com/office/powerpoint/2010/main" val="19377562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FEC51-5123-34B7-8048-6847C137B8AB}"/>
              </a:ext>
            </a:extLst>
          </p:cNvPr>
          <p:cNvSpPr>
            <a:spLocks noGrp="1"/>
          </p:cNvSpPr>
          <p:nvPr>
            <p:ph type="ctrTitle"/>
          </p:nvPr>
        </p:nvSpPr>
        <p:spPr/>
        <p:txBody>
          <a:bodyPr/>
          <a:lstStyle/>
          <a:p>
            <a:r>
              <a:rPr lang="en-US" dirty="0"/>
              <a:t>Chapter 7</a:t>
            </a:r>
          </a:p>
        </p:txBody>
      </p:sp>
      <p:sp>
        <p:nvSpPr>
          <p:cNvPr id="3" name="Subtitle 2">
            <a:extLst>
              <a:ext uri="{FF2B5EF4-FFF2-40B4-BE49-F238E27FC236}">
                <a16:creationId xmlns:a16="http://schemas.microsoft.com/office/drawing/2014/main" id="{47032AAE-D605-F902-5A5E-0FAA24F091DE}"/>
              </a:ext>
            </a:extLst>
          </p:cNvPr>
          <p:cNvSpPr>
            <a:spLocks noGrp="1"/>
          </p:cNvSpPr>
          <p:nvPr>
            <p:ph type="subTitle" idx="1"/>
          </p:nvPr>
        </p:nvSpPr>
        <p:spPr/>
        <p:txBody>
          <a:bodyPr>
            <a:normAutofit/>
          </a:bodyPr>
          <a:lstStyle/>
          <a:p>
            <a:r>
              <a:rPr lang="en-US" sz="5400" b="1" dirty="0"/>
              <a:t>Target Code Generation</a:t>
            </a:r>
          </a:p>
        </p:txBody>
      </p:sp>
    </p:spTree>
    <p:extLst>
      <p:ext uri="{BB962C8B-B14F-4D97-AF65-F5344CB8AC3E}">
        <p14:creationId xmlns:p14="http://schemas.microsoft.com/office/powerpoint/2010/main" val="425025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9FD68-12FD-CB6E-FE37-6B3B92DBD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32632-DB57-F5CF-9A80-04336BD6C120}"/>
              </a:ext>
            </a:extLst>
          </p:cNvPr>
          <p:cNvSpPr>
            <a:spLocks noGrp="1"/>
          </p:cNvSpPr>
          <p:nvPr>
            <p:ph type="title"/>
          </p:nvPr>
        </p:nvSpPr>
        <p:spPr>
          <a:xfrm>
            <a:off x="838200" y="365125"/>
            <a:ext cx="10515600" cy="1118901"/>
          </a:xfrm>
        </p:spPr>
        <p:txBody>
          <a:bodyPr/>
          <a:lstStyle/>
          <a:p>
            <a:pPr algn="l">
              <a:lnSpc>
                <a:spcPts val="2250"/>
              </a:lnSpc>
            </a:pPr>
            <a:r>
              <a:rPr lang="en-US" b="1" i="0" dirty="0">
                <a:solidFill>
                  <a:srgbClr val="242424"/>
                </a:solidFill>
                <a:effectLst/>
                <a:latin typeface="sohne"/>
              </a:rPr>
              <a:t>Generating Code for Statement</a:t>
            </a:r>
          </a:p>
        </p:txBody>
      </p:sp>
      <p:sp>
        <p:nvSpPr>
          <p:cNvPr id="3" name="Content Placeholder 2">
            <a:extLst>
              <a:ext uri="{FF2B5EF4-FFF2-40B4-BE49-F238E27FC236}">
                <a16:creationId xmlns:a16="http://schemas.microsoft.com/office/drawing/2014/main" id="{B7FCB082-C8D9-62F0-D0D2-DC6EA82442FE}"/>
              </a:ext>
            </a:extLst>
          </p:cNvPr>
          <p:cNvSpPr>
            <a:spLocks noGrp="1"/>
          </p:cNvSpPr>
          <p:nvPr>
            <p:ph idx="1"/>
          </p:nvPr>
        </p:nvSpPr>
        <p:spPr>
          <a:xfrm>
            <a:off x="838200" y="1690688"/>
            <a:ext cx="10515600" cy="4351338"/>
          </a:xfrm>
        </p:spPr>
        <p:txBody>
          <a:bodyPr/>
          <a:lstStyle/>
          <a:p>
            <a:pPr marL="0" indent="0">
              <a:buNone/>
            </a:pPr>
            <a:r>
              <a:rPr lang="en-US" b="0" i="0" dirty="0">
                <a:solidFill>
                  <a:srgbClr val="242424"/>
                </a:solidFill>
                <a:effectLst/>
                <a:latin typeface="source-serif-pro"/>
              </a:rPr>
              <a:t>Example 3:-</a:t>
            </a:r>
          </a:p>
          <a:p>
            <a:pPr marL="0" indent="0">
              <a:buNone/>
            </a:pPr>
            <a:r>
              <a:rPr lang="en-US" b="0" i="0" dirty="0">
                <a:solidFill>
                  <a:srgbClr val="242424"/>
                </a:solidFill>
                <a:effectLst/>
                <a:latin typeface="source-serif-pro"/>
              </a:rPr>
              <a:t>The statement      </a:t>
            </a:r>
            <a:r>
              <a:rPr lang="en-US" b="0" i="1" dirty="0">
                <a:solidFill>
                  <a:schemeClr val="bg2">
                    <a:lumMod val="10000"/>
                  </a:schemeClr>
                </a:solidFill>
                <a:effectLst/>
                <a:latin typeface="source-serif-pro"/>
              </a:rPr>
              <a:t>d:= (a-b) + (a-c) + (a-c)</a:t>
            </a:r>
          </a:p>
          <a:p>
            <a:pPr marL="0" indent="0">
              <a:buNone/>
            </a:pPr>
            <a:endParaRPr lang="en-US" i="1" dirty="0">
              <a:solidFill>
                <a:schemeClr val="bg2">
                  <a:lumMod val="10000"/>
                </a:schemeClr>
              </a:solidFill>
              <a:latin typeface="source-serif-pro"/>
            </a:endParaRPr>
          </a:p>
          <a:p>
            <a:pPr marL="0" indent="0">
              <a:buNone/>
            </a:pPr>
            <a:endParaRPr lang="en-US" i="1" dirty="0">
              <a:solidFill>
                <a:schemeClr val="bg2">
                  <a:lumMod val="10000"/>
                </a:schemeClr>
              </a:solidFill>
              <a:latin typeface="source-serif-pro"/>
            </a:endParaRPr>
          </a:p>
          <a:p>
            <a:pPr marL="0" indent="0">
              <a:buNone/>
            </a:pPr>
            <a:endParaRPr lang="en-US" i="1" dirty="0">
              <a:solidFill>
                <a:schemeClr val="bg2">
                  <a:lumMod val="10000"/>
                </a:schemeClr>
              </a:solidFill>
            </a:endParaRPr>
          </a:p>
        </p:txBody>
      </p:sp>
    </p:spTree>
    <p:extLst>
      <p:ext uri="{BB962C8B-B14F-4D97-AF65-F5344CB8AC3E}">
        <p14:creationId xmlns:p14="http://schemas.microsoft.com/office/powerpoint/2010/main" val="10933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49213-718A-4CBE-18B3-B8B96CD9287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2E019-E3AB-E202-5391-616453F02F2B}"/>
              </a:ext>
            </a:extLst>
          </p:cNvPr>
          <p:cNvSpPr>
            <a:spLocks noGrp="1"/>
          </p:cNvSpPr>
          <p:nvPr>
            <p:ph idx="1"/>
          </p:nvPr>
        </p:nvSpPr>
        <p:spPr>
          <a:xfrm>
            <a:off x="838200" y="1690688"/>
            <a:ext cx="10515600" cy="4351338"/>
          </a:xfrm>
        </p:spPr>
        <p:txBody>
          <a:bodyPr/>
          <a:lstStyle/>
          <a:p>
            <a:pPr marL="0" indent="0">
              <a:buNone/>
            </a:pPr>
            <a:endParaRPr lang="en-US" i="1" dirty="0">
              <a:solidFill>
                <a:schemeClr val="bg2">
                  <a:lumMod val="10000"/>
                </a:schemeClr>
              </a:solidFill>
              <a:latin typeface="source-serif-pro"/>
            </a:endParaRPr>
          </a:p>
          <a:p>
            <a:pPr marL="0" indent="0">
              <a:buNone/>
            </a:pPr>
            <a:endParaRPr lang="en-US" i="1" dirty="0">
              <a:solidFill>
                <a:schemeClr val="bg2">
                  <a:lumMod val="10000"/>
                </a:schemeClr>
              </a:solidFill>
            </a:endParaRPr>
          </a:p>
        </p:txBody>
      </p:sp>
      <p:sp>
        <p:nvSpPr>
          <p:cNvPr id="7" name="TextBox 6">
            <a:extLst>
              <a:ext uri="{FF2B5EF4-FFF2-40B4-BE49-F238E27FC236}">
                <a16:creationId xmlns:a16="http://schemas.microsoft.com/office/drawing/2014/main" id="{20616B68-E01A-A3A8-D113-7C4F92378481}"/>
              </a:ext>
            </a:extLst>
          </p:cNvPr>
          <p:cNvSpPr txBox="1"/>
          <p:nvPr/>
        </p:nvSpPr>
        <p:spPr>
          <a:xfrm>
            <a:off x="1603948" y="313917"/>
            <a:ext cx="5327752" cy="646331"/>
          </a:xfrm>
          <a:prstGeom prst="rect">
            <a:avLst/>
          </a:prstGeom>
          <a:noFill/>
        </p:spPr>
        <p:txBody>
          <a:bodyPr wrap="square">
            <a:spAutoFit/>
          </a:bodyPr>
          <a:lstStyle/>
          <a:p>
            <a:pPr marL="0" indent="0">
              <a:buNone/>
            </a:pPr>
            <a:r>
              <a:rPr lang="en-US" b="0" i="0" dirty="0">
                <a:solidFill>
                  <a:srgbClr val="242424"/>
                </a:solidFill>
                <a:effectLst/>
                <a:latin typeface="source-serif-pro"/>
              </a:rPr>
              <a:t>The statement      </a:t>
            </a:r>
            <a:r>
              <a:rPr lang="en-US" b="0" i="1" dirty="0">
                <a:solidFill>
                  <a:schemeClr val="bg2">
                    <a:lumMod val="10000"/>
                  </a:schemeClr>
                </a:solidFill>
                <a:effectLst/>
                <a:latin typeface="source-serif-pro"/>
              </a:rPr>
              <a:t>d:= (a-b) + (a-c) + (a-c)</a:t>
            </a:r>
          </a:p>
          <a:p>
            <a:pPr marL="0" indent="0">
              <a:buNone/>
            </a:pPr>
            <a:endParaRPr lang="en-US" i="1" dirty="0">
              <a:solidFill>
                <a:schemeClr val="bg2">
                  <a:lumMod val="10000"/>
                </a:schemeClr>
              </a:solidFill>
              <a:latin typeface="source-serif-pro"/>
            </a:endParaRPr>
          </a:p>
        </p:txBody>
      </p:sp>
      <p:pic>
        <p:nvPicPr>
          <p:cNvPr id="2052" name="Picture 4">
            <a:extLst>
              <a:ext uri="{FF2B5EF4-FFF2-40B4-BE49-F238E27FC236}">
                <a16:creationId xmlns:a16="http://schemas.microsoft.com/office/drawing/2014/main" id="{F79AEE78-D22A-4AB0-B264-BC149B234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310" y="815974"/>
            <a:ext cx="10304489" cy="5899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72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6FDF2-0B05-6A22-0924-24D3E3464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91D17-A343-EED1-6299-9BB4774B8678}"/>
              </a:ext>
            </a:extLst>
          </p:cNvPr>
          <p:cNvSpPr>
            <a:spLocks noGrp="1"/>
          </p:cNvSpPr>
          <p:nvPr>
            <p:ph type="title"/>
          </p:nvPr>
        </p:nvSpPr>
        <p:spPr/>
        <p:txBody>
          <a:bodyPr/>
          <a:lstStyle/>
          <a:p>
            <a:r>
              <a:rPr lang="en-US" b="1" i="0" dirty="0">
                <a:solidFill>
                  <a:srgbClr val="242424"/>
                </a:solidFill>
                <a:effectLst/>
                <a:latin typeface="source-serif-pro"/>
              </a:rPr>
              <a:t>CONCLUSION</a:t>
            </a:r>
            <a:endParaRPr lang="en-US" dirty="0"/>
          </a:p>
        </p:txBody>
      </p:sp>
      <p:sp>
        <p:nvSpPr>
          <p:cNvPr id="3" name="Content Placeholder 2">
            <a:extLst>
              <a:ext uri="{FF2B5EF4-FFF2-40B4-BE49-F238E27FC236}">
                <a16:creationId xmlns:a16="http://schemas.microsoft.com/office/drawing/2014/main" id="{1735BFA4-0812-7E55-41DE-F1BAEFAB3068}"/>
              </a:ext>
            </a:extLst>
          </p:cNvPr>
          <p:cNvSpPr>
            <a:spLocks noGrp="1"/>
          </p:cNvSpPr>
          <p:nvPr>
            <p:ph idx="1"/>
          </p:nvPr>
        </p:nvSpPr>
        <p:spPr/>
        <p:txBody>
          <a:bodyPr/>
          <a:lstStyle/>
          <a:p>
            <a:r>
              <a:rPr lang="en-US" b="0" i="0" dirty="0">
                <a:solidFill>
                  <a:srgbClr val="242424"/>
                </a:solidFill>
                <a:effectLst/>
                <a:latin typeface="source-serif-pro"/>
              </a:rPr>
              <a:t>In computing, code generation is part of the process chain of a compiler and converts intermediate representation of source code into a form (e.g., machine code) that can be readily executed by the target system. </a:t>
            </a:r>
          </a:p>
          <a:p>
            <a:r>
              <a:rPr lang="en-US" b="0" i="0" dirty="0">
                <a:solidFill>
                  <a:srgbClr val="242424"/>
                </a:solidFill>
                <a:effectLst/>
                <a:latin typeface="source-serif-pro"/>
              </a:rPr>
              <a:t>The code generator within a compiler is responsible for converting intermediate code to target code.</a:t>
            </a:r>
          </a:p>
          <a:p>
            <a:r>
              <a:rPr lang="en-US" b="0" i="0" dirty="0">
                <a:solidFill>
                  <a:srgbClr val="242424"/>
                </a:solidFill>
                <a:effectLst/>
                <a:latin typeface="source-serif-pro"/>
              </a:rPr>
              <a:t> Code generation can be considered as the final phase of compilation.</a:t>
            </a:r>
          </a:p>
          <a:p>
            <a:r>
              <a:rPr lang="en-US" b="0" i="0" dirty="0">
                <a:solidFill>
                  <a:srgbClr val="242424"/>
                </a:solidFill>
                <a:effectLst/>
                <a:latin typeface="source-serif-pro"/>
              </a:rPr>
              <a:t>The code generated by the compiler is an object code of some lower-level programming language, for example, assembly language.</a:t>
            </a:r>
            <a:endParaRPr lang="en-US" dirty="0"/>
          </a:p>
        </p:txBody>
      </p:sp>
    </p:spTree>
    <p:extLst>
      <p:ext uri="{BB962C8B-B14F-4D97-AF65-F5344CB8AC3E}">
        <p14:creationId xmlns:p14="http://schemas.microsoft.com/office/powerpoint/2010/main" val="365727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50A76-A8CF-B770-371B-5E932FACE8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0508BE-6354-FF81-1547-20FABF0500F0}"/>
              </a:ext>
            </a:extLst>
          </p:cNvPr>
          <p:cNvSpPr>
            <a:spLocks noGrp="1"/>
          </p:cNvSpPr>
          <p:nvPr>
            <p:ph type="title"/>
          </p:nvPr>
        </p:nvSpPr>
        <p:spPr/>
        <p:txBody>
          <a:bodyPr/>
          <a:lstStyle/>
          <a:p>
            <a:r>
              <a:rPr lang="en-US" b="1" dirty="0"/>
              <a:t>Full Flow Summary</a:t>
            </a:r>
          </a:p>
        </p:txBody>
      </p:sp>
      <p:sp>
        <p:nvSpPr>
          <p:cNvPr id="3" name="Content Placeholder 2">
            <a:extLst>
              <a:ext uri="{FF2B5EF4-FFF2-40B4-BE49-F238E27FC236}">
                <a16:creationId xmlns:a16="http://schemas.microsoft.com/office/drawing/2014/main" id="{BC106B2C-A6F6-E049-0FCD-465A38A7F2B2}"/>
              </a:ext>
            </a:extLst>
          </p:cNvPr>
          <p:cNvSpPr>
            <a:spLocks noGrp="1"/>
          </p:cNvSpPr>
          <p:nvPr>
            <p:ph idx="1"/>
          </p:nvPr>
        </p:nvSpPr>
        <p:spPr/>
        <p:txBody>
          <a:bodyPr/>
          <a:lstStyle/>
          <a:p>
            <a:pPr>
              <a:buFont typeface="+mj-lt"/>
              <a:buAutoNum type="arabicPeriod"/>
            </a:pPr>
            <a:r>
              <a:rPr lang="en-US" b="1" dirty="0"/>
              <a:t>Lexical Analysis</a:t>
            </a:r>
            <a:r>
              <a:rPr lang="en-US" dirty="0"/>
              <a:t>: Convert source code to tokens.</a:t>
            </a:r>
          </a:p>
          <a:p>
            <a:pPr>
              <a:buFont typeface="+mj-lt"/>
              <a:buAutoNum type="arabicPeriod"/>
            </a:pPr>
            <a:r>
              <a:rPr lang="en-US" b="1" dirty="0"/>
              <a:t>Syntax Analysis</a:t>
            </a:r>
            <a:r>
              <a:rPr lang="en-US" dirty="0"/>
              <a:t>: Generate a parse tree .</a:t>
            </a:r>
          </a:p>
          <a:p>
            <a:pPr>
              <a:buFont typeface="+mj-lt"/>
              <a:buAutoNum type="arabicPeriod"/>
            </a:pPr>
            <a:r>
              <a:rPr lang="en-US" b="1" dirty="0"/>
              <a:t>Semantic Analysis</a:t>
            </a:r>
            <a:r>
              <a:rPr lang="en-US" dirty="0"/>
              <a:t>: Ensure semantic correctness.</a:t>
            </a:r>
          </a:p>
          <a:p>
            <a:pPr>
              <a:buFont typeface="+mj-lt"/>
              <a:buAutoNum type="arabicPeriod"/>
            </a:pPr>
            <a:r>
              <a:rPr lang="en-US" b="1" dirty="0"/>
              <a:t>Intermediate Code Generation</a:t>
            </a:r>
            <a:r>
              <a:rPr lang="en-US" dirty="0"/>
              <a:t>: Convert to TAC or IR.</a:t>
            </a:r>
          </a:p>
          <a:p>
            <a:pPr>
              <a:buFont typeface="+mj-lt"/>
              <a:buAutoNum type="arabicPeriod"/>
            </a:pPr>
            <a:r>
              <a:rPr lang="en-US" b="1" dirty="0"/>
              <a:t>Optimization</a:t>
            </a:r>
            <a:r>
              <a:rPr lang="en-US" dirty="0"/>
              <a:t>: Simplify or optimize TAC.</a:t>
            </a:r>
          </a:p>
          <a:p>
            <a:pPr>
              <a:buFont typeface="+mj-lt"/>
              <a:buAutoNum type="arabicPeriod"/>
            </a:pPr>
            <a:r>
              <a:rPr lang="en-US" b="1" dirty="0"/>
              <a:t>Code Generation</a:t>
            </a:r>
            <a:r>
              <a:rPr lang="en-US" dirty="0"/>
              <a:t>: Emit machine/assembly code.</a:t>
            </a:r>
          </a:p>
        </p:txBody>
      </p:sp>
    </p:spTree>
    <p:extLst>
      <p:ext uri="{BB962C8B-B14F-4D97-AF65-F5344CB8AC3E}">
        <p14:creationId xmlns:p14="http://schemas.microsoft.com/office/powerpoint/2010/main" val="145447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5D7B-4B9F-AA14-DC94-8F215D46B8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3B073B-A237-1B8D-56A1-64DAA1C3D921}"/>
              </a:ext>
            </a:extLst>
          </p:cNvPr>
          <p:cNvSpPr>
            <a:spLocks noGrp="1"/>
          </p:cNvSpPr>
          <p:nvPr>
            <p:ph type="title"/>
          </p:nvPr>
        </p:nvSpPr>
        <p:spPr/>
        <p:txBody>
          <a:bodyPr/>
          <a:lstStyle/>
          <a:p>
            <a:r>
              <a:rPr lang="en-US" b="1" dirty="0"/>
              <a:t>Additional examples</a:t>
            </a:r>
          </a:p>
        </p:txBody>
      </p:sp>
      <p:sp>
        <p:nvSpPr>
          <p:cNvPr id="3" name="Content Placeholder 2">
            <a:extLst>
              <a:ext uri="{FF2B5EF4-FFF2-40B4-BE49-F238E27FC236}">
                <a16:creationId xmlns:a16="http://schemas.microsoft.com/office/drawing/2014/main" id="{A0DE8717-0781-3EF4-C33A-EB1A0E85A5DB}"/>
              </a:ext>
            </a:extLst>
          </p:cNvPr>
          <p:cNvSpPr>
            <a:spLocks noGrp="1"/>
          </p:cNvSpPr>
          <p:nvPr>
            <p:ph idx="1"/>
          </p:nvPr>
        </p:nvSpPr>
        <p:spPr/>
        <p:txBody>
          <a:bodyPr/>
          <a:lstStyle/>
          <a:p>
            <a:pPr algn="l"/>
            <a:r>
              <a:rPr lang="en-US" b="0" i="1" dirty="0">
                <a:solidFill>
                  <a:schemeClr val="bg2">
                    <a:lumMod val="10000"/>
                  </a:schemeClr>
                </a:solidFill>
                <a:effectLst/>
                <a:latin typeface="KaTeX_Main"/>
              </a:rPr>
              <a:t>  </a:t>
            </a:r>
            <a:r>
              <a:rPr lang="en-US" b="0" i="0" dirty="0">
                <a:solidFill>
                  <a:schemeClr val="bg2">
                    <a:lumMod val="10000"/>
                  </a:schemeClr>
                </a:solidFill>
                <a:effectLst/>
                <a:latin typeface="__Source_Sans_Pro_fa6df0"/>
              </a:rPr>
              <a:t>The provided assignment statement</a:t>
            </a:r>
            <a:r>
              <a:rPr lang="en-US" dirty="0">
                <a:solidFill>
                  <a:schemeClr val="bg2">
                    <a:lumMod val="10000"/>
                  </a:schemeClr>
                </a:solidFill>
                <a:latin typeface="__Source_Sans_Pro_fa6df0"/>
              </a:rPr>
              <a:t>  </a:t>
            </a:r>
            <a:r>
              <a:rPr lang="pl-PL" b="0" i="1" dirty="0">
                <a:solidFill>
                  <a:srgbClr val="FF0000"/>
                </a:solidFill>
                <a:effectLst/>
                <a:latin typeface="KaTeX_Main"/>
              </a:rPr>
              <a:t>w</a:t>
            </a:r>
            <a:r>
              <a:rPr lang="pl-PL" b="0" i="0" dirty="0">
                <a:solidFill>
                  <a:srgbClr val="FF0000"/>
                </a:solidFill>
                <a:effectLst/>
                <a:latin typeface="KaTeX_Main"/>
              </a:rPr>
              <a:t>:=(</a:t>
            </a:r>
            <a:r>
              <a:rPr lang="pl-PL" b="0" i="1" dirty="0">
                <a:solidFill>
                  <a:srgbClr val="FF0000"/>
                </a:solidFill>
                <a:effectLst/>
                <a:latin typeface="KaTeX_Main"/>
              </a:rPr>
              <a:t>x</a:t>
            </a:r>
            <a:r>
              <a:rPr lang="pl-PL" b="0" i="0" dirty="0">
                <a:solidFill>
                  <a:srgbClr val="FF0000"/>
                </a:solidFill>
                <a:effectLst/>
                <a:latin typeface="KaTeX_Main"/>
              </a:rPr>
              <a:t>−</a:t>
            </a:r>
            <a:r>
              <a:rPr lang="pl-PL" b="0" i="1" dirty="0">
                <a:solidFill>
                  <a:srgbClr val="FF0000"/>
                </a:solidFill>
                <a:effectLst/>
                <a:latin typeface="KaTeX_Main"/>
              </a:rPr>
              <a:t>y</a:t>
            </a:r>
            <a:r>
              <a:rPr lang="pl-PL" b="0" i="0" dirty="0">
                <a:solidFill>
                  <a:srgbClr val="FF0000"/>
                </a:solidFill>
                <a:effectLst/>
                <a:latin typeface="KaTeX_Main"/>
              </a:rPr>
              <a:t>)+(</a:t>
            </a:r>
            <a:r>
              <a:rPr lang="pl-PL" b="0" i="1" dirty="0">
                <a:solidFill>
                  <a:srgbClr val="FF0000"/>
                </a:solidFill>
                <a:effectLst/>
                <a:latin typeface="KaTeX_Main"/>
              </a:rPr>
              <a:t>x</a:t>
            </a:r>
            <a:r>
              <a:rPr lang="pl-PL" b="0" i="0" dirty="0">
                <a:solidFill>
                  <a:srgbClr val="FF0000"/>
                </a:solidFill>
                <a:effectLst/>
                <a:latin typeface="KaTeX_Main"/>
              </a:rPr>
              <a:t>−</a:t>
            </a:r>
            <a:r>
              <a:rPr lang="pl-PL" b="0" i="1" dirty="0">
                <a:solidFill>
                  <a:srgbClr val="FF0000"/>
                </a:solidFill>
                <a:effectLst/>
                <a:latin typeface="KaTeX_Main"/>
              </a:rPr>
              <a:t>z</a:t>
            </a:r>
            <a:r>
              <a:rPr lang="pl-PL" b="0" i="0" dirty="0">
                <a:solidFill>
                  <a:srgbClr val="FF0000"/>
                </a:solidFill>
                <a:effectLst/>
                <a:latin typeface="KaTeX_Main"/>
              </a:rPr>
              <a:t>)+(</a:t>
            </a:r>
            <a:r>
              <a:rPr lang="pl-PL" b="0" i="1" dirty="0">
                <a:solidFill>
                  <a:srgbClr val="FF0000"/>
                </a:solidFill>
                <a:effectLst/>
                <a:latin typeface="KaTeX_Main"/>
              </a:rPr>
              <a:t>x</a:t>
            </a:r>
            <a:r>
              <a:rPr lang="pl-PL" b="0" i="0" dirty="0">
                <a:solidFill>
                  <a:srgbClr val="FF0000"/>
                </a:solidFill>
                <a:effectLst/>
                <a:latin typeface="KaTeX_Main"/>
              </a:rPr>
              <a:t>−</a:t>
            </a:r>
            <a:r>
              <a:rPr lang="pl-PL" b="0" i="1" dirty="0">
                <a:solidFill>
                  <a:srgbClr val="FF0000"/>
                </a:solidFill>
                <a:effectLst/>
                <a:latin typeface="KaTeX_Main"/>
              </a:rPr>
              <a:t>z</a:t>
            </a:r>
            <a:r>
              <a:rPr lang="pl-PL" b="0" i="0" dirty="0">
                <a:solidFill>
                  <a:srgbClr val="FF0000"/>
                </a:solidFill>
                <a:effectLst/>
                <a:latin typeface="KaTeX_Main"/>
              </a:rPr>
              <a:t>)</a:t>
            </a:r>
            <a:r>
              <a:rPr lang="en-US" b="0" i="0" dirty="0">
                <a:solidFill>
                  <a:srgbClr val="FF0000"/>
                </a:solidFill>
                <a:effectLst/>
                <a:latin typeface="KaTeX_Main"/>
              </a:rPr>
              <a:t> </a:t>
            </a:r>
            <a:r>
              <a:rPr lang="en-US" b="0" i="0" dirty="0">
                <a:solidFill>
                  <a:schemeClr val="bg2">
                    <a:lumMod val="10000"/>
                  </a:schemeClr>
                </a:solidFill>
                <a:effectLst/>
                <a:latin typeface="__Source_Sans_Pro_fa6df0"/>
              </a:rPr>
              <a:t>can be represented as a sequence of three-address codes in a queue:</a:t>
            </a:r>
          </a:p>
          <a:p>
            <a:pPr algn="l"/>
            <a:r>
              <a:rPr lang="en-US" b="0" i="0" dirty="0">
                <a:solidFill>
                  <a:schemeClr val="bg2">
                    <a:lumMod val="10000"/>
                  </a:schemeClr>
                </a:solidFill>
                <a:effectLst/>
                <a:latin typeface="__Source_Sans_Pro_fa6df0"/>
              </a:rPr>
              <a:t>The corresponding code sequence for the given problem is expressed as:</a:t>
            </a:r>
          </a:p>
          <a:p>
            <a:pPr marL="0" indent="0" algn="l">
              <a:buNone/>
            </a:pPr>
            <a:r>
              <a:rPr lang="en-US" b="1" i="0" dirty="0">
                <a:effectLst/>
                <a:latin typeface="__Source_Sans_Pro_fa6df0"/>
              </a:rPr>
              <a:t> TAC:</a:t>
            </a:r>
            <a:br>
              <a:rPr lang="en-US" b="1" i="0" dirty="0">
                <a:effectLst/>
                <a:latin typeface="__Source_Sans_Pro_fa6df0"/>
              </a:rPr>
            </a:br>
            <a:r>
              <a:rPr lang="en-US" b="1" i="0" dirty="0">
                <a:effectLst/>
                <a:latin typeface="__Source_Sans_Pro_fa6df0"/>
              </a:rPr>
              <a:t>  </a:t>
            </a:r>
            <a:r>
              <a:rPr lang="pl-PL" b="1" i="0" dirty="0">
                <a:solidFill>
                  <a:srgbClr val="FF0000"/>
                </a:solidFill>
                <a:effectLst/>
                <a:latin typeface="__Source_Sans_Pro_fa6df0"/>
              </a:rPr>
              <a:t>a := x - y</a:t>
            </a:r>
          </a:p>
          <a:p>
            <a:pPr marL="0" indent="0" algn="l">
              <a:buNone/>
            </a:pPr>
            <a:r>
              <a:rPr lang="en-US" b="1" i="0" dirty="0">
                <a:solidFill>
                  <a:srgbClr val="FF0000"/>
                </a:solidFill>
                <a:effectLst/>
                <a:latin typeface="__Source_Sans_Pro_fa6df0"/>
              </a:rPr>
              <a:t>  </a:t>
            </a:r>
            <a:r>
              <a:rPr lang="pl-PL" b="1" i="0" dirty="0">
                <a:solidFill>
                  <a:srgbClr val="FF0000"/>
                </a:solidFill>
                <a:effectLst/>
                <a:latin typeface="__Source_Sans_Pro_fa6df0"/>
              </a:rPr>
              <a:t>b := x - z</a:t>
            </a:r>
          </a:p>
          <a:p>
            <a:pPr marL="0" indent="0" algn="l">
              <a:buNone/>
            </a:pPr>
            <a:r>
              <a:rPr lang="en-US" b="1" i="0" dirty="0">
                <a:solidFill>
                  <a:srgbClr val="FF0000"/>
                </a:solidFill>
                <a:effectLst/>
                <a:latin typeface="__Source_Sans_Pro_fa6df0"/>
              </a:rPr>
              <a:t> </a:t>
            </a:r>
            <a:r>
              <a:rPr lang="pl-PL" b="1" i="0" dirty="0">
                <a:solidFill>
                  <a:srgbClr val="FF0000"/>
                </a:solidFill>
                <a:effectLst/>
                <a:latin typeface="__Source_Sans_Pro_fa6df0"/>
              </a:rPr>
              <a:t>c := a + b</a:t>
            </a:r>
          </a:p>
          <a:p>
            <a:pPr marL="0" indent="0" algn="l">
              <a:buNone/>
            </a:pPr>
            <a:r>
              <a:rPr lang="en-US" b="1" i="0" dirty="0">
                <a:solidFill>
                  <a:srgbClr val="FF0000"/>
                </a:solidFill>
                <a:effectLst/>
                <a:latin typeface="__Source_Sans_Pro_fa6df0"/>
              </a:rPr>
              <a:t> </a:t>
            </a:r>
            <a:r>
              <a:rPr lang="pl-PL" b="1" i="0" dirty="0">
                <a:solidFill>
                  <a:srgbClr val="FF0000"/>
                </a:solidFill>
                <a:effectLst/>
                <a:latin typeface="__Source_Sans_Pro_fa6df0"/>
              </a:rPr>
              <a:t>w := b + c</a:t>
            </a:r>
          </a:p>
          <a:p>
            <a:pPr algn="l"/>
            <a:endParaRPr lang="en-US" b="0" i="0" dirty="0">
              <a:solidFill>
                <a:schemeClr val="bg2">
                  <a:lumMod val="10000"/>
                </a:schemeClr>
              </a:solidFill>
              <a:effectLst/>
              <a:latin typeface="__Source_Sans_Pro_fa6df0"/>
            </a:endParaRPr>
          </a:p>
          <a:p>
            <a:pPr marL="0" indent="0">
              <a:buNone/>
            </a:pPr>
            <a:endParaRPr lang="en-US" dirty="0">
              <a:solidFill>
                <a:schemeClr val="bg2">
                  <a:lumMod val="10000"/>
                </a:schemeClr>
              </a:solidFill>
            </a:endParaRPr>
          </a:p>
        </p:txBody>
      </p:sp>
      <p:sp>
        <p:nvSpPr>
          <p:cNvPr id="4" name="AutoShape 2" descr="output of code generation">
            <a:extLst>
              <a:ext uri="{FF2B5EF4-FFF2-40B4-BE49-F238E27FC236}">
                <a16:creationId xmlns:a16="http://schemas.microsoft.com/office/drawing/2014/main" id="{A1513595-AFAB-8A49-1CF8-0A68F3013A5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36792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49189-90B2-BE5F-27B5-E8FFB1000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1BF9C-35E2-85A3-425D-B06D4993FE94}"/>
              </a:ext>
            </a:extLst>
          </p:cNvPr>
          <p:cNvSpPr>
            <a:spLocks noGrp="1"/>
          </p:cNvSpPr>
          <p:nvPr>
            <p:ph type="title"/>
          </p:nvPr>
        </p:nvSpPr>
        <p:spPr/>
        <p:txBody>
          <a:bodyPr/>
          <a:lstStyle/>
          <a:p>
            <a:r>
              <a:rPr lang="en-US" b="1" dirty="0"/>
              <a:t>Additional examples</a:t>
            </a:r>
            <a:br>
              <a:rPr lang="en-US" b="1" dirty="0"/>
            </a:br>
            <a:r>
              <a:rPr lang="pl-PL" b="0" i="1" dirty="0">
                <a:solidFill>
                  <a:srgbClr val="FF0000"/>
                </a:solidFill>
                <a:effectLst/>
                <a:latin typeface="KaTeX_Main"/>
              </a:rPr>
              <a:t>w</a:t>
            </a:r>
            <a:r>
              <a:rPr lang="pl-PL" b="0" i="0" dirty="0">
                <a:solidFill>
                  <a:srgbClr val="FF0000"/>
                </a:solidFill>
                <a:effectLst/>
                <a:latin typeface="KaTeX_Main"/>
              </a:rPr>
              <a:t>:=(</a:t>
            </a:r>
            <a:r>
              <a:rPr lang="pl-PL" b="0" i="1" dirty="0">
                <a:solidFill>
                  <a:srgbClr val="FF0000"/>
                </a:solidFill>
                <a:effectLst/>
                <a:latin typeface="KaTeX_Main"/>
              </a:rPr>
              <a:t>x</a:t>
            </a:r>
            <a:r>
              <a:rPr lang="pl-PL" b="0" i="0" dirty="0">
                <a:solidFill>
                  <a:srgbClr val="FF0000"/>
                </a:solidFill>
                <a:effectLst/>
                <a:latin typeface="KaTeX_Main"/>
              </a:rPr>
              <a:t>−</a:t>
            </a:r>
            <a:r>
              <a:rPr lang="pl-PL" b="0" i="1" dirty="0">
                <a:solidFill>
                  <a:srgbClr val="FF0000"/>
                </a:solidFill>
                <a:effectLst/>
                <a:latin typeface="KaTeX_Main"/>
              </a:rPr>
              <a:t>y</a:t>
            </a:r>
            <a:r>
              <a:rPr lang="pl-PL" b="0" i="0" dirty="0">
                <a:solidFill>
                  <a:srgbClr val="FF0000"/>
                </a:solidFill>
                <a:effectLst/>
                <a:latin typeface="KaTeX_Main"/>
              </a:rPr>
              <a:t>)+(</a:t>
            </a:r>
            <a:r>
              <a:rPr lang="pl-PL" b="0" i="1" dirty="0">
                <a:solidFill>
                  <a:srgbClr val="FF0000"/>
                </a:solidFill>
                <a:effectLst/>
                <a:latin typeface="KaTeX_Main"/>
              </a:rPr>
              <a:t>x</a:t>
            </a:r>
            <a:r>
              <a:rPr lang="pl-PL" b="0" i="0" dirty="0">
                <a:solidFill>
                  <a:srgbClr val="FF0000"/>
                </a:solidFill>
                <a:effectLst/>
                <a:latin typeface="KaTeX_Main"/>
              </a:rPr>
              <a:t>−</a:t>
            </a:r>
            <a:r>
              <a:rPr lang="pl-PL" b="0" i="1" dirty="0">
                <a:solidFill>
                  <a:srgbClr val="FF0000"/>
                </a:solidFill>
                <a:effectLst/>
                <a:latin typeface="KaTeX_Main"/>
              </a:rPr>
              <a:t>z</a:t>
            </a:r>
            <a:r>
              <a:rPr lang="pl-PL" b="0" i="0" dirty="0">
                <a:solidFill>
                  <a:srgbClr val="FF0000"/>
                </a:solidFill>
                <a:effectLst/>
                <a:latin typeface="KaTeX_Main"/>
              </a:rPr>
              <a:t>)+(</a:t>
            </a:r>
            <a:r>
              <a:rPr lang="pl-PL" b="0" i="1" dirty="0">
                <a:solidFill>
                  <a:srgbClr val="FF0000"/>
                </a:solidFill>
                <a:effectLst/>
                <a:latin typeface="KaTeX_Main"/>
              </a:rPr>
              <a:t>x</a:t>
            </a:r>
            <a:r>
              <a:rPr lang="pl-PL" b="0" i="0" dirty="0">
                <a:solidFill>
                  <a:srgbClr val="FF0000"/>
                </a:solidFill>
                <a:effectLst/>
                <a:latin typeface="KaTeX_Main"/>
              </a:rPr>
              <a:t>−</a:t>
            </a:r>
            <a:r>
              <a:rPr lang="pl-PL" b="0" i="1" dirty="0">
                <a:solidFill>
                  <a:srgbClr val="FF0000"/>
                </a:solidFill>
                <a:effectLst/>
                <a:latin typeface="KaTeX_Main"/>
              </a:rPr>
              <a:t>z</a:t>
            </a:r>
            <a:r>
              <a:rPr lang="pl-PL" b="0" i="0" dirty="0">
                <a:solidFill>
                  <a:srgbClr val="FF0000"/>
                </a:solidFill>
                <a:effectLst/>
                <a:latin typeface="KaTeX_Main"/>
              </a:rPr>
              <a:t>)</a:t>
            </a:r>
            <a:endParaRPr lang="en-US" b="1" dirty="0"/>
          </a:p>
        </p:txBody>
      </p:sp>
      <p:sp>
        <p:nvSpPr>
          <p:cNvPr id="4" name="AutoShape 2" descr="output of code generation">
            <a:extLst>
              <a:ext uri="{FF2B5EF4-FFF2-40B4-BE49-F238E27FC236}">
                <a16:creationId xmlns:a16="http://schemas.microsoft.com/office/drawing/2014/main" id="{8C451EED-6B78-0F8F-7D7E-5AC978AE735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Content Placeholder 5">
            <a:extLst>
              <a:ext uri="{FF2B5EF4-FFF2-40B4-BE49-F238E27FC236}">
                <a16:creationId xmlns:a16="http://schemas.microsoft.com/office/drawing/2014/main" id="{1AC03341-700B-90BC-345E-5565EB6FB9A6}"/>
              </a:ext>
            </a:extLst>
          </p:cNvPr>
          <p:cNvPicPr>
            <a:picLocks noGrp="1" noChangeAspect="1"/>
          </p:cNvPicPr>
          <p:nvPr>
            <p:ph idx="1"/>
          </p:nvPr>
        </p:nvPicPr>
        <p:blipFill>
          <a:blip r:embed="rId2"/>
          <a:stretch>
            <a:fillRect/>
          </a:stretch>
        </p:blipFill>
        <p:spPr>
          <a:xfrm>
            <a:off x="1193697" y="1829007"/>
            <a:ext cx="9209477" cy="4663867"/>
          </a:xfrm>
          <a:prstGeom prst="rect">
            <a:avLst/>
          </a:prstGeom>
        </p:spPr>
      </p:pic>
    </p:spTree>
    <p:extLst>
      <p:ext uri="{BB962C8B-B14F-4D97-AF65-F5344CB8AC3E}">
        <p14:creationId xmlns:p14="http://schemas.microsoft.com/office/powerpoint/2010/main" val="89423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CF337-4ABA-E21E-21EA-F6B21C340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EEF280-CA1F-D573-E974-3052207CBD24}"/>
              </a:ext>
            </a:extLst>
          </p:cNvPr>
          <p:cNvSpPr>
            <a:spLocks noGrp="1"/>
          </p:cNvSpPr>
          <p:nvPr>
            <p:ph type="title"/>
          </p:nvPr>
        </p:nvSpPr>
        <p:spPr>
          <a:xfrm>
            <a:off x="838200" y="365125"/>
            <a:ext cx="10515600" cy="954009"/>
          </a:xfrm>
        </p:spPr>
        <p:txBody>
          <a:bodyPr>
            <a:normAutofit fontScale="90000"/>
          </a:bodyPr>
          <a:lstStyle/>
          <a:p>
            <a:r>
              <a:rPr lang="en-US" b="1" dirty="0"/>
              <a:t>Additional examples</a:t>
            </a:r>
            <a:br>
              <a:rPr lang="en-US" b="1" dirty="0"/>
            </a:br>
            <a:r>
              <a:rPr lang="pl-PL" b="0" i="1" dirty="0">
                <a:solidFill>
                  <a:srgbClr val="C00000"/>
                </a:solidFill>
                <a:effectLst/>
                <a:latin typeface="KaTeX_Main"/>
              </a:rPr>
              <a:t>w</a:t>
            </a:r>
            <a:r>
              <a:rPr lang="pl-PL" b="0" i="0" dirty="0">
                <a:solidFill>
                  <a:srgbClr val="C00000"/>
                </a:solidFill>
                <a:effectLst/>
                <a:latin typeface="KaTeX_Main"/>
              </a:rPr>
              <a:t>:=(</a:t>
            </a:r>
            <a:r>
              <a:rPr lang="pl-PL" b="0" i="1" dirty="0">
                <a:solidFill>
                  <a:srgbClr val="C00000"/>
                </a:solidFill>
                <a:effectLst/>
                <a:latin typeface="KaTeX_Main"/>
              </a:rPr>
              <a:t>x</a:t>
            </a:r>
            <a:r>
              <a:rPr lang="pl-PL" b="0" i="0" dirty="0">
                <a:solidFill>
                  <a:srgbClr val="C00000"/>
                </a:solidFill>
                <a:effectLst/>
                <a:latin typeface="KaTeX_Main"/>
              </a:rPr>
              <a:t>−</a:t>
            </a:r>
            <a:r>
              <a:rPr lang="pl-PL" b="0" i="1" dirty="0">
                <a:solidFill>
                  <a:srgbClr val="C00000"/>
                </a:solidFill>
                <a:effectLst/>
                <a:latin typeface="KaTeX_Main"/>
              </a:rPr>
              <a:t>y</a:t>
            </a:r>
            <a:r>
              <a:rPr lang="pl-PL" b="0" i="0" dirty="0">
                <a:solidFill>
                  <a:srgbClr val="C00000"/>
                </a:solidFill>
                <a:effectLst/>
                <a:latin typeface="KaTeX_Main"/>
              </a:rPr>
              <a:t>)+(</a:t>
            </a:r>
            <a:r>
              <a:rPr lang="pl-PL" b="0" i="1" dirty="0">
                <a:solidFill>
                  <a:srgbClr val="C00000"/>
                </a:solidFill>
                <a:effectLst/>
                <a:latin typeface="KaTeX_Main"/>
              </a:rPr>
              <a:t>x</a:t>
            </a:r>
            <a:r>
              <a:rPr lang="pl-PL" b="0" i="0" dirty="0">
                <a:solidFill>
                  <a:srgbClr val="C00000"/>
                </a:solidFill>
                <a:effectLst/>
                <a:latin typeface="KaTeX_Main"/>
              </a:rPr>
              <a:t>−</a:t>
            </a:r>
            <a:r>
              <a:rPr lang="pl-PL" b="0" i="1" dirty="0">
                <a:solidFill>
                  <a:srgbClr val="C00000"/>
                </a:solidFill>
                <a:effectLst/>
                <a:latin typeface="KaTeX_Main"/>
              </a:rPr>
              <a:t>z</a:t>
            </a:r>
            <a:r>
              <a:rPr lang="pl-PL" b="0" i="0" dirty="0">
                <a:solidFill>
                  <a:srgbClr val="C00000"/>
                </a:solidFill>
                <a:effectLst/>
                <a:latin typeface="KaTeX_Main"/>
              </a:rPr>
              <a:t>)+(</a:t>
            </a:r>
            <a:r>
              <a:rPr lang="pl-PL" b="0" i="1" dirty="0">
                <a:solidFill>
                  <a:srgbClr val="C00000"/>
                </a:solidFill>
                <a:effectLst/>
                <a:latin typeface="KaTeX_Main"/>
              </a:rPr>
              <a:t>x</a:t>
            </a:r>
            <a:r>
              <a:rPr lang="pl-PL" b="0" i="0" dirty="0">
                <a:solidFill>
                  <a:srgbClr val="C00000"/>
                </a:solidFill>
                <a:effectLst/>
                <a:latin typeface="KaTeX_Main"/>
              </a:rPr>
              <a:t>−</a:t>
            </a:r>
            <a:r>
              <a:rPr lang="pl-PL" b="0" i="1" dirty="0">
                <a:solidFill>
                  <a:srgbClr val="C00000"/>
                </a:solidFill>
                <a:effectLst/>
                <a:latin typeface="KaTeX_Main"/>
              </a:rPr>
              <a:t>z</a:t>
            </a:r>
            <a:r>
              <a:rPr lang="pl-PL" b="0" i="0" dirty="0">
                <a:solidFill>
                  <a:srgbClr val="C00000"/>
                </a:solidFill>
                <a:effectLst/>
                <a:latin typeface="KaTeX_Main"/>
              </a:rPr>
              <a:t>)</a:t>
            </a:r>
            <a:endParaRPr lang="en-US" b="1" dirty="0">
              <a:solidFill>
                <a:srgbClr val="C00000"/>
              </a:solidFill>
            </a:endParaRPr>
          </a:p>
        </p:txBody>
      </p:sp>
      <p:sp>
        <p:nvSpPr>
          <p:cNvPr id="4" name="AutoShape 2" descr="output of code generation">
            <a:extLst>
              <a:ext uri="{FF2B5EF4-FFF2-40B4-BE49-F238E27FC236}">
                <a16:creationId xmlns:a16="http://schemas.microsoft.com/office/drawing/2014/main" id="{388F0B3E-44BD-5AA3-C074-4DFE147FF0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Content Placeholder 4">
            <a:extLst>
              <a:ext uri="{FF2B5EF4-FFF2-40B4-BE49-F238E27FC236}">
                <a16:creationId xmlns:a16="http://schemas.microsoft.com/office/drawing/2014/main" id="{9CA105BC-41BB-CA3C-A907-48BC422586AF}"/>
              </a:ext>
            </a:extLst>
          </p:cNvPr>
          <p:cNvSpPr>
            <a:spLocks noGrp="1"/>
          </p:cNvSpPr>
          <p:nvPr>
            <p:ph idx="1"/>
          </p:nvPr>
        </p:nvSpPr>
        <p:spPr>
          <a:xfrm>
            <a:off x="838200" y="1319134"/>
            <a:ext cx="10515600" cy="5366479"/>
          </a:xfrm>
        </p:spPr>
        <p:txBody>
          <a:bodyPr>
            <a:normAutofit fontScale="77500" lnSpcReduction="20000"/>
          </a:bodyPr>
          <a:lstStyle/>
          <a:p>
            <a:pPr algn="just"/>
            <a:r>
              <a:rPr lang="en-US" b="1" i="0" dirty="0">
                <a:effectLst/>
                <a:latin typeface="Times New Roman" panose="02020603050405020304" pitchFamily="18" charset="0"/>
                <a:cs typeface="Times New Roman" panose="02020603050405020304" pitchFamily="18" charset="0"/>
              </a:rPr>
              <a:t>Code Generation:</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a:t>
            </a:r>
            <a:r>
              <a:rPr lang="en-US" b="0" i="0" dirty="0">
                <a:solidFill>
                  <a:srgbClr val="FF0000"/>
                </a:solidFill>
                <a:effectLst/>
                <a:latin typeface="Times New Roman" panose="02020603050405020304" pitchFamily="18" charset="0"/>
                <a:cs typeface="Times New Roman" panose="02020603050405020304" pitchFamily="18" charset="0"/>
              </a:rPr>
              <a:t>a := x - y</a:t>
            </a:r>
            <a:r>
              <a:rPr lang="en-US" b="0" i="0" dirty="0">
                <a:effectLst/>
                <a:latin typeface="Times New Roman" panose="02020603050405020304" pitchFamily="18" charset="0"/>
                <a:cs typeface="Times New Roman" panose="02020603050405020304" pitchFamily="18" charset="0"/>
              </a:rPr>
              <a:t>, it generates the assembly-like code </a:t>
            </a:r>
            <a:r>
              <a:rPr lang="en-US" b="0" i="0" dirty="0">
                <a:solidFill>
                  <a:srgbClr val="FF0000"/>
                </a:solidFill>
                <a:effectLst/>
                <a:latin typeface="Times New Roman" panose="02020603050405020304" pitchFamily="18" charset="0"/>
                <a:cs typeface="Times New Roman" panose="02020603050405020304" pitchFamily="18" charset="0"/>
              </a:rPr>
              <a:t>MOV x, R0 </a:t>
            </a:r>
            <a:r>
              <a:rPr lang="en-US" b="0" i="0" dirty="0">
                <a:effectLst/>
                <a:latin typeface="Times New Roman" panose="02020603050405020304" pitchFamily="18" charset="0"/>
                <a:cs typeface="Times New Roman" panose="02020603050405020304" pitchFamily="18" charset="0"/>
              </a:rPr>
              <a:t>(moves the value of</a:t>
            </a:r>
            <a:r>
              <a:rPr lang="en-US" b="0" i="0" dirty="0">
                <a:solidFill>
                  <a:srgbClr val="FF0000"/>
                </a:solidFill>
                <a:effectLst/>
                <a:latin typeface="Times New Roman" panose="02020603050405020304" pitchFamily="18" charset="0"/>
                <a:cs typeface="Times New Roman" panose="02020603050405020304" pitchFamily="18" charset="0"/>
              </a:rPr>
              <a:t> x </a:t>
            </a:r>
            <a:r>
              <a:rPr lang="en-US" b="0" i="0" dirty="0">
                <a:effectLst/>
                <a:latin typeface="Times New Roman" panose="02020603050405020304" pitchFamily="18" charset="0"/>
                <a:cs typeface="Times New Roman" panose="02020603050405020304" pitchFamily="18" charset="0"/>
              </a:rPr>
              <a:t>to register </a:t>
            </a:r>
            <a:r>
              <a:rPr lang="en-US" b="0" i="0" dirty="0">
                <a:solidFill>
                  <a:srgbClr val="FF0000"/>
                </a:solidFill>
                <a:effectLst/>
                <a:latin typeface="Times New Roman" panose="02020603050405020304" pitchFamily="18" charset="0"/>
                <a:cs typeface="Times New Roman" panose="02020603050405020304" pitchFamily="18" charset="0"/>
              </a:rPr>
              <a:t>R0</a:t>
            </a:r>
            <a:r>
              <a:rPr lang="en-US" b="0" i="0" dirty="0">
                <a:effectLst/>
                <a:latin typeface="Times New Roman" panose="02020603050405020304" pitchFamily="18" charset="0"/>
                <a:cs typeface="Times New Roman" panose="02020603050405020304" pitchFamily="18" charset="0"/>
              </a:rPr>
              <a:t>) and</a:t>
            </a:r>
            <a:r>
              <a:rPr lang="en-US" b="0" i="0" dirty="0">
                <a:solidFill>
                  <a:srgbClr val="FF0000"/>
                </a:solidFill>
                <a:effectLst/>
                <a:latin typeface="Times New Roman" panose="02020603050405020304" pitchFamily="18" charset="0"/>
                <a:cs typeface="Times New Roman" panose="02020603050405020304" pitchFamily="18" charset="0"/>
              </a:rPr>
              <a:t> SUB y, R0 </a:t>
            </a:r>
            <a:r>
              <a:rPr lang="en-US" b="0" i="0" dirty="0">
                <a:effectLst/>
                <a:latin typeface="Times New Roman" panose="02020603050405020304" pitchFamily="18" charset="0"/>
                <a:cs typeface="Times New Roman" panose="02020603050405020304" pitchFamily="18" charset="0"/>
              </a:rPr>
              <a:t>(subtracts the value of</a:t>
            </a:r>
            <a:r>
              <a:rPr lang="en-US" b="0" i="0" dirty="0">
                <a:solidFill>
                  <a:srgbClr val="FF0000"/>
                </a:solidFill>
                <a:effectLst/>
                <a:latin typeface="Times New Roman" panose="02020603050405020304" pitchFamily="18" charset="0"/>
                <a:cs typeface="Times New Roman" panose="02020603050405020304" pitchFamily="18" charset="0"/>
              </a:rPr>
              <a:t> y </a:t>
            </a:r>
            <a:r>
              <a:rPr lang="en-US" b="0" i="0" dirty="0">
                <a:effectLst/>
                <a:latin typeface="Times New Roman" panose="02020603050405020304" pitchFamily="18" charset="0"/>
                <a:cs typeface="Times New Roman" panose="02020603050405020304" pitchFamily="18" charset="0"/>
              </a:rPr>
              <a:t>from the content of </a:t>
            </a:r>
            <a:r>
              <a:rPr lang="en-US" b="0" i="0" dirty="0">
                <a:solidFill>
                  <a:srgbClr val="FF0000"/>
                </a:solidFill>
                <a:effectLst/>
                <a:latin typeface="Times New Roman" panose="02020603050405020304" pitchFamily="18" charset="0"/>
                <a:cs typeface="Times New Roman" panose="02020603050405020304" pitchFamily="18" charset="0"/>
              </a:rPr>
              <a:t>R0</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a:t>
            </a:r>
            <a:r>
              <a:rPr lang="en-US" b="0" i="0" dirty="0">
                <a:solidFill>
                  <a:srgbClr val="FF0000"/>
                </a:solidFill>
                <a:effectLst/>
                <a:latin typeface="Times New Roman" panose="02020603050405020304" pitchFamily="18" charset="0"/>
                <a:cs typeface="Times New Roman" panose="02020603050405020304" pitchFamily="18" charset="0"/>
              </a:rPr>
              <a:t>b := x - z</a:t>
            </a:r>
            <a:r>
              <a:rPr lang="en-US" b="0" i="0" dirty="0">
                <a:effectLst/>
                <a:latin typeface="Times New Roman" panose="02020603050405020304" pitchFamily="18" charset="0"/>
                <a:cs typeface="Times New Roman" panose="02020603050405020304" pitchFamily="18" charset="0"/>
              </a:rPr>
              <a:t>, it generates </a:t>
            </a:r>
            <a:r>
              <a:rPr lang="en-US" b="0" i="0" dirty="0">
                <a:solidFill>
                  <a:srgbClr val="FF0000"/>
                </a:solidFill>
                <a:effectLst/>
                <a:latin typeface="Times New Roman" panose="02020603050405020304" pitchFamily="18" charset="0"/>
                <a:cs typeface="Times New Roman" panose="02020603050405020304" pitchFamily="18" charset="0"/>
              </a:rPr>
              <a:t>MOV x, R1 </a:t>
            </a:r>
            <a:r>
              <a:rPr lang="en-US" b="0" i="0" dirty="0">
                <a:effectLst/>
                <a:latin typeface="Times New Roman" panose="02020603050405020304" pitchFamily="18" charset="0"/>
                <a:cs typeface="Times New Roman" panose="02020603050405020304" pitchFamily="18" charset="0"/>
              </a:rPr>
              <a:t>and </a:t>
            </a:r>
            <a:r>
              <a:rPr lang="en-US" b="0" i="0" dirty="0">
                <a:solidFill>
                  <a:srgbClr val="FF0000"/>
                </a:solidFill>
                <a:effectLst/>
                <a:latin typeface="Times New Roman" panose="02020603050405020304" pitchFamily="18" charset="0"/>
                <a:cs typeface="Times New Roman" panose="02020603050405020304" pitchFamily="18" charset="0"/>
              </a:rPr>
              <a:t>SUB z, R1</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a:t>
            </a:r>
            <a:r>
              <a:rPr lang="en-US" b="0" i="0" dirty="0">
                <a:solidFill>
                  <a:srgbClr val="FF0000"/>
                </a:solidFill>
                <a:effectLst/>
                <a:latin typeface="Times New Roman" panose="02020603050405020304" pitchFamily="18" charset="0"/>
                <a:cs typeface="Times New Roman" panose="02020603050405020304" pitchFamily="18" charset="0"/>
              </a:rPr>
              <a:t>c := a + b</a:t>
            </a:r>
            <a:r>
              <a:rPr lang="en-US" b="0" i="0" dirty="0">
                <a:effectLst/>
                <a:latin typeface="Times New Roman" panose="02020603050405020304" pitchFamily="18" charset="0"/>
                <a:cs typeface="Times New Roman" panose="02020603050405020304" pitchFamily="18" charset="0"/>
              </a:rPr>
              <a:t>, it generates </a:t>
            </a:r>
            <a:r>
              <a:rPr lang="en-US" b="0" i="0" dirty="0">
                <a:solidFill>
                  <a:srgbClr val="FF0000"/>
                </a:solidFill>
                <a:effectLst/>
                <a:latin typeface="Times New Roman" panose="02020603050405020304" pitchFamily="18" charset="0"/>
                <a:cs typeface="Times New Roman" panose="02020603050405020304" pitchFamily="18" charset="0"/>
              </a:rPr>
              <a:t>ADD R1, R0 </a:t>
            </a:r>
            <a:r>
              <a:rPr lang="en-US" b="0" i="0" dirty="0">
                <a:effectLst/>
                <a:latin typeface="Times New Roman" panose="02020603050405020304" pitchFamily="18" charset="0"/>
                <a:cs typeface="Times New Roman" panose="02020603050405020304" pitchFamily="18" charset="0"/>
              </a:rPr>
              <a:t>(adds the content of </a:t>
            </a:r>
            <a:r>
              <a:rPr lang="en-US" b="0" i="0" dirty="0">
                <a:solidFill>
                  <a:srgbClr val="FF0000"/>
                </a:solidFill>
                <a:effectLst/>
                <a:latin typeface="Times New Roman" panose="02020603050405020304" pitchFamily="18" charset="0"/>
                <a:cs typeface="Times New Roman" panose="02020603050405020304" pitchFamily="18" charset="0"/>
              </a:rPr>
              <a:t>R1</a:t>
            </a:r>
            <a:r>
              <a:rPr lang="en-US" b="0" i="0" dirty="0">
                <a:effectLst/>
                <a:latin typeface="Times New Roman" panose="02020603050405020304" pitchFamily="18" charset="0"/>
                <a:cs typeface="Times New Roman" panose="02020603050405020304" pitchFamily="18" charset="0"/>
              </a:rPr>
              <a:t> to the content of </a:t>
            </a:r>
            <a:r>
              <a:rPr lang="en-US" b="0" i="0" dirty="0">
                <a:solidFill>
                  <a:srgbClr val="FF0000"/>
                </a:solidFill>
                <a:effectLst/>
                <a:latin typeface="Times New Roman" panose="02020603050405020304" pitchFamily="18" charset="0"/>
                <a:cs typeface="Times New Roman" panose="02020603050405020304" pitchFamily="18" charset="0"/>
              </a:rPr>
              <a:t>R0</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a:t>
            </a:r>
            <a:r>
              <a:rPr lang="en-US" b="0" i="0" dirty="0">
                <a:solidFill>
                  <a:srgbClr val="FF0000"/>
                </a:solidFill>
                <a:effectLst/>
                <a:latin typeface="Times New Roman" panose="02020603050405020304" pitchFamily="18" charset="0"/>
                <a:cs typeface="Times New Roman" panose="02020603050405020304" pitchFamily="18" charset="0"/>
              </a:rPr>
              <a:t>w := b + c</a:t>
            </a:r>
            <a:r>
              <a:rPr lang="en-US" b="0" i="0" dirty="0">
                <a:effectLst/>
                <a:latin typeface="Times New Roman" panose="02020603050405020304" pitchFamily="18" charset="0"/>
                <a:cs typeface="Times New Roman" panose="02020603050405020304" pitchFamily="18" charset="0"/>
              </a:rPr>
              <a:t>, it generates </a:t>
            </a:r>
            <a:r>
              <a:rPr lang="en-US" b="0" i="0" dirty="0">
                <a:solidFill>
                  <a:srgbClr val="FF0000"/>
                </a:solidFill>
                <a:effectLst/>
                <a:latin typeface="Times New Roman" panose="02020603050405020304" pitchFamily="18" charset="0"/>
                <a:cs typeface="Times New Roman" panose="02020603050405020304" pitchFamily="18" charset="0"/>
              </a:rPr>
              <a:t>ADD R1, R0 </a:t>
            </a:r>
            <a:r>
              <a:rPr lang="en-US" b="0" i="0" dirty="0">
                <a:effectLst/>
                <a:latin typeface="Times New Roman" panose="02020603050405020304" pitchFamily="18" charset="0"/>
                <a:cs typeface="Times New Roman" panose="02020603050405020304" pitchFamily="18" charset="0"/>
              </a:rPr>
              <a:t>and </a:t>
            </a:r>
            <a:r>
              <a:rPr lang="en-US" b="0" i="0" dirty="0">
                <a:solidFill>
                  <a:srgbClr val="FF0000"/>
                </a:solidFill>
                <a:effectLst/>
                <a:latin typeface="Times New Roman" panose="02020603050405020304" pitchFamily="18" charset="0"/>
                <a:cs typeface="Times New Roman" panose="02020603050405020304" pitchFamily="18" charset="0"/>
              </a:rPr>
              <a:t>MOV R0, w</a:t>
            </a:r>
            <a:r>
              <a:rPr lang="en-US" b="0" i="0" dirty="0">
                <a:effectLst/>
                <a:latin typeface="Times New Roman" panose="02020603050405020304" pitchFamily="18" charset="0"/>
                <a:cs typeface="Times New Roman" panose="02020603050405020304" pitchFamily="18" charset="0"/>
              </a:rPr>
              <a:t>.</a:t>
            </a:r>
          </a:p>
          <a:p>
            <a:pPr algn="just"/>
            <a:r>
              <a:rPr lang="en-US" b="1" i="0" dirty="0">
                <a:effectLst/>
                <a:latin typeface="Times New Roman" panose="02020603050405020304" pitchFamily="18" charset="0"/>
                <a:cs typeface="Times New Roman" panose="02020603050405020304" pitchFamily="18" charset="0"/>
              </a:rPr>
              <a:t>Register Descriptor:</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After </a:t>
            </a:r>
            <a:r>
              <a:rPr lang="en-US" b="0" i="0" dirty="0">
                <a:solidFill>
                  <a:srgbClr val="FF0000"/>
                </a:solidFill>
                <a:effectLst/>
                <a:latin typeface="Times New Roman" panose="02020603050405020304" pitchFamily="18" charset="0"/>
                <a:cs typeface="Times New Roman" panose="02020603050405020304" pitchFamily="18" charset="0"/>
              </a:rPr>
              <a:t>a := x - y, R0 </a:t>
            </a:r>
            <a:r>
              <a:rPr lang="en-US" b="0" i="0" dirty="0">
                <a:effectLst/>
                <a:latin typeface="Times New Roman" panose="02020603050405020304" pitchFamily="18" charset="0"/>
                <a:cs typeface="Times New Roman" panose="02020603050405020304" pitchFamily="18" charset="0"/>
              </a:rPr>
              <a:t>contains the value of </a:t>
            </a:r>
            <a:r>
              <a:rPr lang="en-US" b="0" i="0" dirty="0">
                <a:solidFill>
                  <a:srgbClr val="FF0000"/>
                </a:solidFill>
                <a:effectLst/>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After </a:t>
            </a:r>
            <a:r>
              <a:rPr lang="en-US" b="0" i="0" dirty="0">
                <a:solidFill>
                  <a:srgbClr val="FF0000"/>
                </a:solidFill>
                <a:effectLst/>
                <a:latin typeface="Times New Roman" panose="02020603050405020304" pitchFamily="18" charset="0"/>
                <a:cs typeface="Times New Roman" panose="02020603050405020304" pitchFamily="18" charset="0"/>
              </a:rPr>
              <a:t>b := x - z, R1 </a:t>
            </a:r>
            <a:r>
              <a:rPr lang="en-US" b="0" i="0" dirty="0">
                <a:effectLst/>
                <a:latin typeface="Times New Roman" panose="02020603050405020304" pitchFamily="18" charset="0"/>
                <a:cs typeface="Times New Roman" panose="02020603050405020304" pitchFamily="18" charset="0"/>
              </a:rPr>
              <a:t>contains the value of </a:t>
            </a:r>
            <a:r>
              <a:rPr lang="en-US" b="0" i="0" dirty="0">
                <a:solidFill>
                  <a:srgbClr val="FF0000"/>
                </a:solidFill>
                <a:effectLst/>
                <a:latin typeface="Times New Roman" panose="02020603050405020304" pitchFamily="18" charset="0"/>
                <a:cs typeface="Times New Roman" panose="02020603050405020304" pitchFamily="18" charset="0"/>
              </a:rPr>
              <a:t>b</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After </a:t>
            </a:r>
            <a:r>
              <a:rPr lang="en-US" b="0" i="0" dirty="0">
                <a:solidFill>
                  <a:srgbClr val="FF0000"/>
                </a:solidFill>
                <a:effectLst/>
                <a:latin typeface="Times New Roman" panose="02020603050405020304" pitchFamily="18" charset="0"/>
                <a:cs typeface="Times New Roman" panose="02020603050405020304" pitchFamily="18" charset="0"/>
              </a:rPr>
              <a:t>c := a + b, R0 </a:t>
            </a:r>
            <a:r>
              <a:rPr lang="en-US" b="0" i="0" dirty="0">
                <a:effectLst/>
                <a:latin typeface="Times New Roman" panose="02020603050405020304" pitchFamily="18" charset="0"/>
                <a:cs typeface="Times New Roman" panose="02020603050405020304" pitchFamily="18" charset="0"/>
              </a:rPr>
              <a:t>contains the value of </a:t>
            </a:r>
            <a:r>
              <a:rPr lang="en-US" b="0" i="0" dirty="0">
                <a:solidFill>
                  <a:srgbClr val="FF0000"/>
                </a:solidFill>
                <a:effectLst/>
                <a:latin typeface="Times New Roman" panose="02020603050405020304" pitchFamily="18" charset="0"/>
                <a:cs typeface="Times New Roman" panose="02020603050405020304" pitchFamily="18" charset="0"/>
              </a:rPr>
              <a:t>c</a:t>
            </a:r>
            <a:r>
              <a:rPr lang="en-US"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After </a:t>
            </a:r>
            <a:r>
              <a:rPr lang="en-US" b="0" i="0" dirty="0">
                <a:solidFill>
                  <a:srgbClr val="FF0000"/>
                </a:solidFill>
                <a:effectLst/>
                <a:latin typeface="Times New Roman" panose="02020603050405020304" pitchFamily="18" charset="0"/>
                <a:cs typeface="Times New Roman" panose="02020603050405020304" pitchFamily="18" charset="0"/>
              </a:rPr>
              <a:t>w := b + c, R0 </a:t>
            </a:r>
            <a:r>
              <a:rPr lang="en-US" b="0" i="0" dirty="0">
                <a:effectLst/>
                <a:latin typeface="Times New Roman" panose="02020603050405020304" pitchFamily="18" charset="0"/>
                <a:cs typeface="Times New Roman" panose="02020603050405020304" pitchFamily="18" charset="0"/>
              </a:rPr>
              <a:t>contains the value of </a:t>
            </a:r>
            <a:r>
              <a:rPr lang="en-US" b="0" i="0" dirty="0">
                <a:solidFill>
                  <a:srgbClr val="FF0000"/>
                </a:solidFill>
                <a:effectLst/>
                <a:latin typeface="Times New Roman" panose="02020603050405020304" pitchFamily="18" charset="0"/>
                <a:cs typeface="Times New Roman" panose="02020603050405020304" pitchFamily="18" charset="0"/>
              </a:rPr>
              <a:t>w</a:t>
            </a:r>
            <a:r>
              <a:rPr lang="en-US" b="0" i="0" dirty="0">
                <a:effectLst/>
                <a:latin typeface="Times New Roman" panose="02020603050405020304" pitchFamily="18" charset="0"/>
                <a:cs typeface="Times New Roman" panose="02020603050405020304" pitchFamily="18" charset="0"/>
              </a:rPr>
              <a:t>.</a:t>
            </a:r>
          </a:p>
          <a:p>
            <a:pPr algn="just"/>
            <a:r>
              <a:rPr lang="en-US" b="1" i="0" dirty="0">
                <a:effectLst/>
                <a:latin typeface="Times New Roman" panose="02020603050405020304" pitchFamily="18" charset="0"/>
                <a:cs typeface="Times New Roman" panose="02020603050405020304" pitchFamily="18" charset="0"/>
              </a:rPr>
              <a:t>Address Descriptor:</a:t>
            </a:r>
            <a:endParaRPr lang="en-US"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For each assignment, it indicates that the values are directly stored in registers (</a:t>
            </a:r>
            <a:r>
              <a:rPr lang="en-US" b="0" i="0" dirty="0">
                <a:solidFill>
                  <a:srgbClr val="FF0000"/>
                </a:solidFill>
                <a:effectLst/>
                <a:latin typeface="Times New Roman" panose="02020603050405020304" pitchFamily="18" charset="0"/>
                <a:cs typeface="Times New Roman" panose="02020603050405020304" pitchFamily="18" charset="0"/>
              </a:rPr>
              <a:t>R0, R1</a:t>
            </a:r>
            <a:r>
              <a:rPr lang="en-US" b="0" i="0" dirty="0">
                <a:effectLst/>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25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31600-4C51-8607-54E4-786E8E2C7F9C}"/>
              </a:ext>
            </a:extLst>
          </p:cNvPr>
          <p:cNvSpPr>
            <a:spLocks noGrp="1"/>
          </p:cNvSpPr>
          <p:nvPr>
            <p:ph type="title"/>
          </p:nvPr>
        </p:nvSpPr>
        <p:spPr/>
        <p:txBody>
          <a:bodyPr/>
          <a:lstStyle/>
          <a:p>
            <a:r>
              <a:rPr lang="en-US" dirty="0"/>
              <a:t>Code Generator</a:t>
            </a:r>
          </a:p>
        </p:txBody>
      </p:sp>
      <p:sp>
        <p:nvSpPr>
          <p:cNvPr id="3" name="Content Placeholder 2">
            <a:extLst>
              <a:ext uri="{FF2B5EF4-FFF2-40B4-BE49-F238E27FC236}">
                <a16:creationId xmlns:a16="http://schemas.microsoft.com/office/drawing/2014/main" id="{8E75CD50-C7A4-1DDE-ECF1-8E93FE87C636}"/>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There are 2 main code generator:</a:t>
            </a:r>
          </a:p>
          <a:p>
            <a:pPr algn="just">
              <a:lnSpc>
                <a:spcPts val="2400"/>
              </a:lnSpc>
            </a:pPr>
            <a:r>
              <a:rPr lang="en-US" b="1" i="0" dirty="0">
                <a:solidFill>
                  <a:srgbClr val="242424"/>
                </a:solidFill>
                <a:effectLst/>
                <a:latin typeface="source-serif-pro"/>
              </a:rPr>
              <a:t>1] Intermediate Code Generator ( see chapter 5)</a:t>
            </a:r>
            <a:endParaRPr lang="en-US" b="0" i="0" dirty="0">
              <a:solidFill>
                <a:srgbClr val="242424"/>
              </a:solidFill>
              <a:effectLst/>
              <a:latin typeface="source-serif-pro"/>
            </a:endParaRPr>
          </a:p>
          <a:p>
            <a:pPr algn="l">
              <a:lnSpc>
                <a:spcPts val="2400"/>
              </a:lnSpc>
            </a:pPr>
            <a:r>
              <a:rPr lang="en-US" b="1" i="0" dirty="0">
                <a:solidFill>
                  <a:srgbClr val="242424"/>
                </a:solidFill>
                <a:effectLst/>
                <a:latin typeface="source-serif-pro"/>
              </a:rPr>
              <a:t>2] Target Code Generator</a:t>
            </a:r>
            <a:endParaRPr lang="en-US" b="0" i="0" dirty="0">
              <a:solidFill>
                <a:srgbClr val="242424"/>
              </a:solidFill>
              <a:effectLst/>
              <a:latin typeface="source-serif-pro"/>
            </a:endParaRPr>
          </a:p>
          <a:p>
            <a:endParaRPr lang="en-US" dirty="0"/>
          </a:p>
        </p:txBody>
      </p:sp>
      <p:pic>
        <p:nvPicPr>
          <p:cNvPr id="5" name="Picture 4">
            <a:extLst>
              <a:ext uri="{FF2B5EF4-FFF2-40B4-BE49-F238E27FC236}">
                <a16:creationId xmlns:a16="http://schemas.microsoft.com/office/drawing/2014/main" id="{0871FECE-11EC-BDE4-BDCF-72A2B0B5F9BA}"/>
              </a:ext>
            </a:extLst>
          </p:cNvPr>
          <p:cNvPicPr>
            <a:picLocks noChangeAspect="1"/>
          </p:cNvPicPr>
          <p:nvPr/>
        </p:nvPicPr>
        <p:blipFill>
          <a:blip r:embed="rId2"/>
          <a:stretch>
            <a:fillRect/>
          </a:stretch>
        </p:blipFill>
        <p:spPr>
          <a:xfrm>
            <a:off x="699299" y="3141115"/>
            <a:ext cx="9387071" cy="2480196"/>
          </a:xfrm>
          <a:prstGeom prst="rect">
            <a:avLst/>
          </a:prstGeom>
        </p:spPr>
      </p:pic>
    </p:spTree>
    <p:extLst>
      <p:ext uri="{BB962C8B-B14F-4D97-AF65-F5344CB8AC3E}">
        <p14:creationId xmlns:p14="http://schemas.microsoft.com/office/powerpoint/2010/main" val="1459073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43B82-7738-C7F0-8C64-E0D70A7D3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A23F59-0A6C-CE90-C19B-1767551469CA}"/>
              </a:ext>
            </a:extLst>
          </p:cNvPr>
          <p:cNvSpPr>
            <a:spLocks noGrp="1"/>
          </p:cNvSpPr>
          <p:nvPr>
            <p:ph type="title"/>
          </p:nvPr>
        </p:nvSpPr>
        <p:spPr/>
        <p:txBody>
          <a:bodyPr/>
          <a:lstStyle/>
          <a:p>
            <a:r>
              <a:rPr lang="en-US" b="1" i="0" dirty="0">
                <a:solidFill>
                  <a:srgbClr val="242424"/>
                </a:solidFill>
                <a:effectLst/>
                <a:latin typeface="source-serif-pro"/>
              </a:rPr>
              <a:t>Target Code generation</a:t>
            </a:r>
            <a:r>
              <a:rPr lang="en-US" b="0" i="0" dirty="0">
                <a:solidFill>
                  <a:srgbClr val="242424"/>
                </a:solidFill>
                <a:effectLst/>
                <a:latin typeface="source-serif-pro"/>
              </a:rPr>
              <a:t> </a:t>
            </a:r>
            <a:endParaRPr lang="en-US" dirty="0"/>
          </a:p>
        </p:txBody>
      </p:sp>
      <p:sp>
        <p:nvSpPr>
          <p:cNvPr id="3" name="Content Placeholder 2">
            <a:extLst>
              <a:ext uri="{FF2B5EF4-FFF2-40B4-BE49-F238E27FC236}">
                <a16:creationId xmlns:a16="http://schemas.microsoft.com/office/drawing/2014/main" id="{C7A9B0DD-69FB-8452-6E91-6EB658203CE1}"/>
              </a:ext>
            </a:extLst>
          </p:cNvPr>
          <p:cNvSpPr>
            <a:spLocks noGrp="1"/>
          </p:cNvSpPr>
          <p:nvPr>
            <p:ph idx="1"/>
          </p:nvPr>
        </p:nvSpPr>
        <p:spPr/>
        <p:txBody>
          <a:bodyPr/>
          <a:lstStyle/>
          <a:p>
            <a:r>
              <a:rPr lang="en-US" b="0" i="0" dirty="0">
                <a:solidFill>
                  <a:srgbClr val="242424"/>
                </a:solidFill>
                <a:effectLst/>
                <a:latin typeface="source-serif-pro"/>
              </a:rPr>
              <a:t>is the final phase in compiler model. It takes as input an intermediate representation of the source program and produces as output an equivalent target program. </a:t>
            </a:r>
          </a:p>
          <a:p>
            <a:r>
              <a:rPr lang="en-US" dirty="0"/>
              <a:t>The code generation techniques can be used whether or not an optimizing phase occurs before code generation. </a:t>
            </a:r>
          </a:p>
          <a:p>
            <a:endParaRPr lang="en-US" dirty="0"/>
          </a:p>
        </p:txBody>
      </p:sp>
      <p:pic>
        <p:nvPicPr>
          <p:cNvPr id="5" name="Picture 4">
            <a:extLst>
              <a:ext uri="{FF2B5EF4-FFF2-40B4-BE49-F238E27FC236}">
                <a16:creationId xmlns:a16="http://schemas.microsoft.com/office/drawing/2014/main" id="{A9CBE076-E5C1-DDAB-6FAF-EFA41D5A99CF}"/>
              </a:ext>
            </a:extLst>
          </p:cNvPr>
          <p:cNvPicPr>
            <a:picLocks noChangeAspect="1"/>
          </p:cNvPicPr>
          <p:nvPr/>
        </p:nvPicPr>
        <p:blipFill>
          <a:blip r:embed="rId2"/>
          <a:stretch>
            <a:fillRect/>
          </a:stretch>
        </p:blipFill>
        <p:spPr>
          <a:xfrm>
            <a:off x="1901046" y="4311346"/>
            <a:ext cx="7430537" cy="2181529"/>
          </a:xfrm>
          <a:prstGeom prst="rect">
            <a:avLst/>
          </a:prstGeom>
        </p:spPr>
      </p:pic>
    </p:spTree>
    <p:extLst>
      <p:ext uri="{BB962C8B-B14F-4D97-AF65-F5344CB8AC3E}">
        <p14:creationId xmlns:p14="http://schemas.microsoft.com/office/powerpoint/2010/main" val="2129034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B0F4-8ABD-2C84-747D-CF620E067713}"/>
              </a:ext>
            </a:extLst>
          </p:cNvPr>
          <p:cNvSpPr>
            <a:spLocks noGrp="1"/>
          </p:cNvSpPr>
          <p:nvPr>
            <p:ph type="title"/>
          </p:nvPr>
        </p:nvSpPr>
        <p:spPr/>
        <p:txBody>
          <a:bodyPr/>
          <a:lstStyle/>
          <a:p>
            <a:r>
              <a:rPr lang="en-US" b="1" i="0" dirty="0">
                <a:solidFill>
                  <a:srgbClr val="242424"/>
                </a:solidFill>
                <a:effectLst/>
                <a:latin typeface="source-serif-pro"/>
              </a:rPr>
              <a:t>Target Code generation</a:t>
            </a:r>
            <a:r>
              <a:rPr lang="en-US" b="0" i="0" dirty="0">
                <a:solidFill>
                  <a:srgbClr val="242424"/>
                </a:solidFill>
                <a:effectLst/>
                <a:latin typeface="source-serif-pro"/>
              </a:rPr>
              <a:t> </a:t>
            </a:r>
            <a:endParaRPr lang="en-US" dirty="0"/>
          </a:p>
        </p:txBody>
      </p:sp>
      <p:sp>
        <p:nvSpPr>
          <p:cNvPr id="3" name="Content Placeholder 2">
            <a:extLst>
              <a:ext uri="{FF2B5EF4-FFF2-40B4-BE49-F238E27FC236}">
                <a16:creationId xmlns:a16="http://schemas.microsoft.com/office/drawing/2014/main" id="{8A0FAA5D-9E13-0093-2021-86CF53E58298}"/>
              </a:ext>
            </a:extLst>
          </p:cNvPr>
          <p:cNvSpPr>
            <a:spLocks noGrp="1"/>
          </p:cNvSpPr>
          <p:nvPr>
            <p:ph idx="1"/>
          </p:nvPr>
        </p:nvSpPr>
        <p:spPr/>
        <p:txBody>
          <a:bodyPr/>
          <a:lstStyle/>
          <a:p>
            <a:r>
              <a:rPr lang="en-US" b="0" i="0" dirty="0">
                <a:solidFill>
                  <a:srgbClr val="242424"/>
                </a:solidFill>
                <a:effectLst/>
                <a:latin typeface="source-serif-pro"/>
              </a:rPr>
              <a:t>The main purpose of the </a:t>
            </a:r>
            <a:r>
              <a:rPr lang="en-US" b="1" i="0" dirty="0">
                <a:solidFill>
                  <a:srgbClr val="242424"/>
                </a:solidFill>
                <a:effectLst/>
                <a:latin typeface="source-serif-pro"/>
              </a:rPr>
              <a:t>Target Code Generator</a:t>
            </a:r>
            <a:r>
              <a:rPr lang="en-US" b="0" i="0" dirty="0">
                <a:solidFill>
                  <a:srgbClr val="242424"/>
                </a:solidFill>
                <a:effectLst/>
                <a:latin typeface="source-serif-pro"/>
              </a:rPr>
              <a:t> is to write a code that the machine can understand and also register allocation, instruction selection, etc. The output is dependent on the type of assembler. </a:t>
            </a:r>
          </a:p>
          <a:p>
            <a:endParaRPr lang="en-US" b="0" i="0" dirty="0">
              <a:solidFill>
                <a:srgbClr val="242424"/>
              </a:solidFill>
              <a:effectLst/>
              <a:latin typeface="source-serif-pro"/>
            </a:endParaRPr>
          </a:p>
          <a:p>
            <a:r>
              <a:rPr lang="en-US" b="0" i="0" dirty="0">
                <a:solidFill>
                  <a:srgbClr val="242424"/>
                </a:solidFill>
                <a:effectLst/>
                <a:latin typeface="source-serif-pro"/>
              </a:rPr>
              <a:t>This is the final stage of compilation. The optimized code is converted into relocatable machine code which then forms the input to the linker and loader.</a:t>
            </a:r>
            <a:endParaRPr lang="en-US" dirty="0"/>
          </a:p>
        </p:txBody>
      </p:sp>
    </p:spTree>
    <p:extLst>
      <p:ext uri="{BB962C8B-B14F-4D97-AF65-F5344CB8AC3E}">
        <p14:creationId xmlns:p14="http://schemas.microsoft.com/office/powerpoint/2010/main" val="379536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B4F16-4D38-0B53-337A-2DDADE554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F6AD6F-109C-1AC8-12FC-F0FEB4E90D4C}"/>
              </a:ext>
            </a:extLst>
          </p:cNvPr>
          <p:cNvSpPr>
            <a:spLocks noGrp="1"/>
          </p:cNvSpPr>
          <p:nvPr>
            <p:ph type="title"/>
          </p:nvPr>
        </p:nvSpPr>
        <p:spPr/>
        <p:txBody>
          <a:bodyPr/>
          <a:lstStyle/>
          <a:p>
            <a:r>
              <a:rPr lang="en-US" b="1" i="0" dirty="0">
                <a:solidFill>
                  <a:srgbClr val="242424"/>
                </a:solidFill>
                <a:effectLst/>
                <a:latin typeface="source-serif-pro"/>
              </a:rPr>
              <a:t>Target Code generation</a:t>
            </a:r>
            <a:r>
              <a:rPr lang="en-US" b="0" i="0" dirty="0">
                <a:solidFill>
                  <a:srgbClr val="242424"/>
                </a:solidFill>
                <a:effectLst/>
                <a:latin typeface="source-serif-pro"/>
              </a:rPr>
              <a:t> </a:t>
            </a:r>
            <a:endParaRPr lang="en-US" dirty="0"/>
          </a:p>
        </p:txBody>
      </p:sp>
      <p:sp>
        <p:nvSpPr>
          <p:cNvPr id="3" name="Content Placeholder 2">
            <a:extLst>
              <a:ext uri="{FF2B5EF4-FFF2-40B4-BE49-F238E27FC236}">
                <a16:creationId xmlns:a16="http://schemas.microsoft.com/office/drawing/2014/main" id="{E9C0DB25-19B3-4750-1301-C6B70EAC6B22}"/>
              </a:ext>
            </a:extLst>
          </p:cNvPr>
          <p:cNvSpPr>
            <a:spLocks noGrp="1"/>
          </p:cNvSpPr>
          <p:nvPr>
            <p:ph idx="1"/>
          </p:nvPr>
        </p:nvSpPr>
        <p:spPr/>
        <p:txBody>
          <a:bodyPr/>
          <a:lstStyle/>
          <a:p>
            <a:r>
              <a:rPr lang="en-US" dirty="0"/>
              <a:t>The code generated by the compiler is an object code of some lower-level programming language, for example, assembly language.  </a:t>
            </a:r>
          </a:p>
          <a:p>
            <a:endParaRPr lang="en-US" dirty="0"/>
          </a:p>
          <a:p>
            <a:r>
              <a:rPr lang="en-US" dirty="0"/>
              <a:t> The source code written in a higher-level language is transformed into a lower-level language that results in a lower-level object code, which should have the following minimum properties: </a:t>
            </a:r>
          </a:p>
          <a:p>
            <a:pPr lvl="1"/>
            <a:r>
              <a:rPr lang="en-US" dirty="0"/>
              <a:t> It should carry the exact meaning of the source code. </a:t>
            </a:r>
          </a:p>
          <a:p>
            <a:pPr lvl="1"/>
            <a:r>
              <a:rPr lang="en-US" dirty="0"/>
              <a:t> It should be efficient in terms of CPU usage and memory management. </a:t>
            </a:r>
          </a:p>
        </p:txBody>
      </p:sp>
    </p:spTree>
    <p:extLst>
      <p:ext uri="{BB962C8B-B14F-4D97-AF65-F5344CB8AC3E}">
        <p14:creationId xmlns:p14="http://schemas.microsoft.com/office/powerpoint/2010/main" val="261825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4217E-CAD9-C113-720F-1B59A34609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C2723-8257-B94A-C3D0-5DC4EFE09F51}"/>
              </a:ext>
            </a:extLst>
          </p:cNvPr>
          <p:cNvSpPr>
            <a:spLocks noGrp="1"/>
          </p:cNvSpPr>
          <p:nvPr>
            <p:ph type="title"/>
          </p:nvPr>
        </p:nvSpPr>
        <p:spPr/>
        <p:txBody>
          <a:bodyPr/>
          <a:lstStyle/>
          <a:p>
            <a:r>
              <a:rPr lang="en-US" b="1" i="0" dirty="0">
                <a:solidFill>
                  <a:srgbClr val="242424"/>
                </a:solidFill>
                <a:effectLst/>
                <a:latin typeface="source-serif-pro"/>
              </a:rPr>
              <a:t>Register Allocations in Code Generation</a:t>
            </a:r>
            <a:endParaRPr lang="en-US" dirty="0"/>
          </a:p>
        </p:txBody>
      </p:sp>
      <p:sp>
        <p:nvSpPr>
          <p:cNvPr id="3" name="Content Placeholder 2">
            <a:extLst>
              <a:ext uri="{FF2B5EF4-FFF2-40B4-BE49-F238E27FC236}">
                <a16:creationId xmlns:a16="http://schemas.microsoft.com/office/drawing/2014/main" id="{F1174E8E-0E68-6509-85E3-B72061D81E93}"/>
              </a:ext>
            </a:extLst>
          </p:cNvPr>
          <p:cNvSpPr>
            <a:spLocks noGrp="1"/>
          </p:cNvSpPr>
          <p:nvPr>
            <p:ph idx="1"/>
          </p:nvPr>
        </p:nvSpPr>
        <p:spPr/>
        <p:txBody>
          <a:bodyPr/>
          <a:lstStyle/>
          <a:p>
            <a:r>
              <a:rPr lang="en-US" b="0" i="0" dirty="0">
                <a:solidFill>
                  <a:srgbClr val="242424"/>
                </a:solidFill>
                <a:effectLst/>
                <a:latin typeface="source-serif-pro"/>
              </a:rPr>
              <a:t>Computations are generally assumed to be performed on high-speed memory locations, known as </a:t>
            </a:r>
            <a:r>
              <a:rPr lang="en-US" b="1" i="0" dirty="0">
                <a:solidFill>
                  <a:srgbClr val="242424"/>
                </a:solidFill>
                <a:effectLst/>
                <a:latin typeface="source-serif-pro"/>
              </a:rPr>
              <a:t>registers</a:t>
            </a:r>
            <a:r>
              <a:rPr lang="en-US" b="0" i="0" dirty="0">
                <a:solidFill>
                  <a:srgbClr val="242424"/>
                </a:solidFill>
                <a:effectLst/>
                <a:latin typeface="source-serif-pro"/>
              </a:rPr>
              <a:t>.</a:t>
            </a:r>
          </a:p>
          <a:p>
            <a:r>
              <a:rPr lang="en-US" b="0" i="0" dirty="0">
                <a:solidFill>
                  <a:srgbClr val="242424"/>
                </a:solidFill>
                <a:effectLst/>
                <a:latin typeface="source-serif-pro"/>
              </a:rPr>
              <a:t>Performing various operations on registers is efficient as registers are faster than cache memory. </a:t>
            </a:r>
          </a:p>
          <a:p>
            <a:r>
              <a:rPr lang="en-US" b="0" i="0" dirty="0">
                <a:solidFill>
                  <a:srgbClr val="242424"/>
                </a:solidFill>
                <a:effectLst/>
                <a:latin typeface="source-serif-pro"/>
              </a:rPr>
              <a:t>This feature is effectively used by compilers. However, registers are not available in large amount and they are costly. Therefore, we should try to use minimum number of registers to incur overall low cost.</a:t>
            </a:r>
            <a:endParaRPr lang="en-US" dirty="0"/>
          </a:p>
        </p:txBody>
      </p:sp>
    </p:spTree>
    <p:extLst>
      <p:ext uri="{BB962C8B-B14F-4D97-AF65-F5344CB8AC3E}">
        <p14:creationId xmlns:p14="http://schemas.microsoft.com/office/powerpoint/2010/main" val="3704583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0AAF6-95E1-2486-7D0B-59F43682B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193C4-4888-AF9C-6030-8BB36767F68B}"/>
              </a:ext>
            </a:extLst>
          </p:cNvPr>
          <p:cNvSpPr>
            <a:spLocks noGrp="1"/>
          </p:cNvSpPr>
          <p:nvPr>
            <p:ph type="title"/>
          </p:nvPr>
        </p:nvSpPr>
        <p:spPr/>
        <p:txBody>
          <a:bodyPr/>
          <a:lstStyle/>
          <a:p>
            <a:r>
              <a:rPr lang="en-US" b="1" i="0" dirty="0">
                <a:solidFill>
                  <a:srgbClr val="242424"/>
                </a:solidFill>
                <a:effectLst/>
                <a:latin typeface="source-serif-pro"/>
              </a:rPr>
              <a:t>Register Allocations in Code Generation</a:t>
            </a:r>
            <a:endParaRPr lang="en-US" dirty="0"/>
          </a:p>
        </p:txBody>
      </p:sp>
      <p:sp>
        <p:nvSpPr>
          <p:cNvPr id="3" name="Content Placeholder 2">
            <a:extLst>
              <a:ext uri="{FF2B5EF4-FFF2-40B4-BE49-F238E27FC236}">
                <a16:creationId xmlns:a16="http://schemas.microsoft.com/office/drawing/2014/main" id="{F2950247-6FB1-2B8F-EAE6-D2F02D4A7122}"/>
              </a:ext>
            </a:extLst>
          </p:cNvPr>
          <p:cNvSpPr>
            <a:spLocks noGrp="1"/>
          </p:cNvSpPr>
          <p:nvPr>
            <p:ph idx="1"/>
          </p:nvPr>
        </p:nvSpPr>
        <p:spPr/>
        <p:txBody>
          <a:bodyPr/>
          <a:lstStyle/>
          <a:p>
            <a:r>
              <a:rPr lang="en-US" b="0" i="0" dirty="0">
                <a:solidFill>
                  <a:srgbClr val="242424"/>
                </a:solidFill>
                <a:effectLst/>
                <a:latin typeface="source-serif-pro"/>
              </a:rPr>
              <a:t>Register allocation is an important method in the final phase of the compiler. It maps an unlimited namespace onto that register set of the target machine.</a:t>
            </a:r>
            <a:r>
              <a:rPr lang="en-US" dirty="0"/>
              <a:t>. </a:t>
            </a:r>
          </a:p>
        </p:txBody>
      </p:sp>
    </p:spTree>
    <p:extLst>
      <p:ext uri="{BB962C8B-B14F-4D97-AF65-F5344CB8AC3E}">
        <p14:creationId xmlns:p14="http://schemas.microsoft.com/office/powerpoint/2010/main" val="2477273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3175D-7E41-EC26-C6DF-446D5468F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E18417-73A7-71A5-E90E-49D76DFE75A5}"/>
              </a:ext>
            </a:extLst>
          </p:cNvPr>
          <p:cNvSpPr>
            <a:spLocks noGrp="1"/>
          </p:cNvSpPr>
          <p:nvPr>
            <p:ph type="title"/>
          </p:nvPr>
        </p:nvSpPr>
        <p:spPr>
          <a:xfrm>
            <a:off x="838200" y="365125"/>
            <a:ext cx="10515600" cy="1118901"/>
          </a:xfrm>
        </p:spPr>
        <p:txBody>
          <a:bodyPr/>
          <a:lstStyle/>
          <a:p>
            <a:pPr algn="l">
              <a:lnSpc>
                <a:spcPts val="2250"/>
              </a:lnSpc>
            </a:pPr>
            <a:r>
              <a:rPr lang="en-US" b="1" i="0" dirty="0">
                <a:solidFill>
                  <a:srgbClr val="242424"/>
                </a:solidFill>
                <a:effectLst/>
                <a:latin typeface="sohne"/>
              </a:rPr>
              <a:t>Generating Code for Statement</a:t>
            </a:r>
          </a:p>
        </p:txBody>
      </p:sp>
      <p:sp>
        <p:nvSpPr>
          <p:cNvPr id="3" name="Content Placeholder 2">
            <a:extLst>
              <a:ext uri="{FF2B5EF4-FFF2-40B4-BE49-F238E27FC236}">
                <a16:creationId xmlns:a16="http://schemas.microsoft.com/office/drawing/2014/main" id="{78F4640B-1760-BF15-224E-FB341C56831C}"/>
              </a:ext>
            </a:extLst>
          </p:cNvPr>
          <p:cNvSpPr>
            <a:spLocks noGrp="1"/>
          </p:cNvSpPr>
          <p:nvPr>
            <p:ph idx="1"/>
          </p:nvPr>
        </p:nvSpPr>
        <p:spPr>
          <a:xfrm>
            <a:off x="282315" y="1207027"/>
            <a:ext cx="11909685" cy="5486400"/>
          </a:xfrm>
        </p:spPr>
        <p:txBody>
          <a:bodyPr/>
          <a:lstStyle/>
          <a:p>
            <a:pPr marL="0" indent="0">
              <a:buNone/>
            </a:pPr>
            <a:r>
              <a:rPr lang="en-US" dirty="0">
                <a:solidFill>
                  <a:srgbClr val="242424"/>
                </a:solidFill>
                <a:latin typeface="source-serif-pro"/>
              </a:rPr>
              <a:t>Example 1:-</a:t>
            </a:r>
            <a:br>
              <a:rPr lang="en-US" dirty="0">
                <a:solidFill>
                  <a:srgbClr val="242424"/>
                </a:solidFill>
                <a:latin typeface="source-serif-pro"/>
              </a:rPr>
            </a:br>
            <a:r>
              <a:rPr lang="en-US" dirty="0">
                <a:solidFill>
                  <a:srgbClr val="242424"/>
                </a:solidFill>
                <a:latin typeface="source-serif-pro"/>
              </a:rPr>
              <a:t>Consider the three-address statement x = 5 + 3 * 2</a:t>
            </a:r>
          </a:p>
          <a:p>
            <a:pPr marL="0" indent="0">
              <a:buNone/>
            </a:pPr>
            <a:endParaRPr lang="en-US" i="1" dirty="0">
              <a:solidFill>
                <a:schemeClr val="bg2">
                  <a:lumMod val="10000"/>
                </a:schemeClr>
              </a:solidFill>
            </a:endParaRPr>
          </a:p>
        </p:txBody>
      </p:sp>
      <p:sp>
        <p:nvSpPr>
          <p:cNvPr id="5" name="Rectangle 3">
            <a:extLst>
              <a:ext uri="{FF2B5EF4-FFF2-40B4-BE49-F238E27FC236}">
                <a16:creationId xmlns:a16="http://schemas.microsoft.com/office/drawing/2014/main" id="{43334D26-4E4E-8407-21A5-E6064D6C90FF}"/>
              </a:ext>
            </a:extLst>
          </p:cNvPr>
          <p:cNvSpPr>
            <a:spLocks noChangeArrowheads="1"/>
          </p:cNvSpPr>
          <p:nvPr/>
        </p:nvSpPr>
        <p:spPr bwMode="auto">
          <a:xfrm>
            <a:off x="3115026" y="2759108"/>
            <a:ext cx="8177136" cy="385733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pt-BR" altLang="en-US" sz="2800" b="0" i="1" u="none" strike="noStrike" cap="none" normalizeH="0" baseline="0" dirty="0">
                <a:ln>
                  <a:noFill/>
                </a:ln>
                <a:solidFill>
                  <a:srgbClr val="333333"/>
                </a:solidFill>
                <a:effectLst/>
                <a:latin typeface="var(--bs-font-monospace)"/>
              </a:rPr>
              <a:t>MOV R1, #3      ; Load 3 into R1</a:t>
            </a:r>
          </a:p>
          <a:p>
            <a:pPr marL="0" marR="0" lvl="0" indent="0" algn="l" defTabSz="914400" rtl="0" eaLnBrk="0" fontAlgn="base" latinLnBrk="0" hangingPunct="0">
              <a:lnSpc>
                <a:spcPct val="150000"/>
              </a:lnSpc>
              <a:spcBef>
                <a:spcPct val="0"/>
              </a:spcBef>
              <a:spcAft>
                <a:spcPct val="0"/>
              </a:spcAft>
              <a:buClrTx/>
              <a:buSzTx/>
              <a:buFontTx/>
              <a:buNone/>
              <a:tabLst/>
            </a:pPr>
            <a:r>
              <a:rPr kumimoji="0" lang="pt-BR" altLang="en-US" sz="2800" b="0" i="1" u="none" strike="noStrike" cap="none" normalizeH="0" baseline="0" dirty="0">
                <a:ln>
                  <a:noFill/>
                </a:ln>
                <a:solidFill>
                  <a:srgbClr val="333333"/>
                </a:solidFill>
                <a:effectLst/>
                <a:latin typeface="var(--bs-font-monospace)"/>
              </a:rPr>
              <a:t>MOV R2, #2      ; Load 2 into R2</a:t>
            </a:r>
          </a:p>
          <a:p>
            <a:pPr marL="0" marR="0" lvl="0" indent="0" algn="l" defTabSz="914400" rtl="0" eaLnBrk="0" fontAlgn="base" latinLnBrk="0" hangingPunct="0">
              <a:lnSpc>
                <a:spcPct val="150000"/>
              </a:lnSpc>
              <a:spcBef>
                <a:spcPct val="0"/>
              </a:spcBef>
              <a:spcAft>
                <a:spcPct val="0"/>
              </a:spcAft>
              <a:buClrTx/>
              <a:buSzTx/>
              <a:buFontTx/>
              <a:buNone/>
              <a:tabLst/>
            </a:pPr>
            <a:r>
              <a:rPr kumimoji="0" lang="pt-BR" altLang="en-US" sz="2800" b="0" i="1" u="none" strike="noStrike" cap="none" normalizeH="0" baseline="0" dirty="0">
                <a:ln>
                  <a:noFill/>
                </a:ln>
                <a:solidFill>
                  <a:srgbClr val="333333"/>
                </a:solidFill>
                <a:effectLst/>
                <a:latin typeface="var(--bs-font-monospace)"/>
              </a:rPr>
              <a:t>MUL R3, R1, R2  ; Multiply R1 and R2, store result in R3</a:t>
            </a:r>
          </a:p>
          <a:p>
            <a:pPr marL="0" marR="0" lvl="0" indent="0" algn="l" defTabSz="914400" rtl="0" eaLnBrk="0" fontAlgn="base" latinLnBrk="0" hangingPunct="0">
              <a:lnSpc>
                <a:spcPct val="150000"/>
              </a:lnSpc>
              <a:spcBef>
                <a:spcPct val="0"/>
              </a:spcBef>
              <a:spcAft>
                <a:spcPct val="0"/>
              </a:spcAft>
              <a:buClrTx/>
              <a:buSzTx/>
              <a:buFontTx/>
              <a:buNone/>
              <a:tabLst/>
            </a:pPr>
            <a:r>
              <a:rPr kumimoji="0" lang="pt-BR" altLang="en-US" sz="2800" b="0" i="1" u="none" strike="noStrike" cap="none" normalizeH="0" baseline="0" dirty="0">
                <a:ln>
                  <a:noFill/>
                </a:ln>
                <a:solidFill>
                  <a:srgbClr val="333333"/>
                </a:solidFill>
                <a:effectLst/>
                <a:latin typeface="var(--bs-font-monospace)"/>
              </a:rPr>
              <a:t>MOV R4, #5      ; Load 5 into R4</a:t>
            </a:r>
          </a:p>
          <a:p>
            <a:pPr marL="0" marR="0" lvl="0" indent="0" algn="l" defTabSz="914400" rtl="0" eaLnBrk="0" fontAlgn="base" latinLnBrk="0" hangingPunct="0">
              <a:lnSpc>
                <a:spcPct val="150000"/>
              </a:lnSpc>
              <a:spcBef>
                <a:spcPct val="0"/>
              </a:spcBef>
              <a:spcAft>
                <a:spcPct val="0"/>
              </a:spcAft>
              <a:buClrTx/>
              <a:buSzTx/>
              <a:buFontTx/>
              <a:buNone/>
              <a:tabLst/>
            </a:pPr>
            <a:r>
              <a:rPr kumimoji="0" lang="pt-BR" altLang="en-US" sz="2800" b="0" i="1" u="none" strike="noStrike" cap="none" normalizeH="0" baseline="0" dirty="0">
                <a:ln>
                  <a:noFill/>
                </a:ln>
                <a:solidFill>
                  <a:srgbClr val="333333"/>
                </a:solidFill>
                <a:effectLst/>
                <a:latin typeface="var(--bs-font-monospace)"/>
              </a:rPr>
              <a:t>ADD R5, R4, R3  ; Add R4 and R3, store result in R5</a:t>
            </a:r>
          </a:p>
          <a:p>
            <a:pPr marL="0" marR="0" lvl="0" indent="0" algn="l" defTabSz="914400" rtl="0" eaLnBrk="0" fontAlgn="base" latinLnBrk="0" hangingPunct="0">
              <a:lnSpc>
                <a:spcPct val="150000"/>
              </a:lnSpc>
              <a:spcBef>
                <a:spcPct val="0"/>
              </a:spcBef>
              <a:spcAft>
                <a:spcPct val="0"/>
              </a:spcAft>
              <a:buClrTx/>
              <a:buSzTx/>
              <a:buFontTx/>
              <a:buNone/>
              <a:tabLst/>
            </a:pPr>
            <a:r>
              <a:rPr kumimoji="0" lang="pt-BR" altLang="en-US" sz="2800" b="0" i="1" u="none" strike="noStrike" cap="none" normalizeH="0" baseline="0" dirty="0">
                <a:ln>
                  <a:noFill/>
                </a:ln>
                <a:solidFill>
                  <a:srgbClr val="333333"/>
                </a:solidFill>
                <a:effectLst/>
                <a:latin typeface="var(--bs-font-monospace)"/>
              </a:rPr>
              <a:t>MOV x, R5       ; Assign R5 to x</a:t>
            </a:r>
          </a:p>
        </p:txBody>
      </p:sp>
      <p:sp>
        <p:nvSpPr>
          <p:cNvPr id="4" name="Rectangle 3">
            <a:extLst>
              <a:ext uri="{FF2B5EF4-FFF2-40B4-BE49-F238E27FC236}">
                <a16:creationId xmlns:a16="http://schemas.microsoft.com/office/drawing/2014/main" id="{DC64F5B8-45A6-C9B5-EE3B-20CF1847892D}"/>
              </a:ext>
            </a:extLst>
          </p:cNvPr>
          <p:cNvSpPr>
            <a:spLocks noChangeArrowheads="1"/>
          </p:cNvSpPr>
          <p:nvPr/>
        </p:nvSpPr>
        <p:spPr bwMode="auto">
          <a:xfrm>
            <a:off x="388105" y="5363884"/>
            <a:ext cx="1705600" cy="1269258"/>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t>t1 = 3 * 2</a:t>
            </a:r>
          </a:p>
          <a:p>
            <a:pPr marL="0" marR="0" lvl="0" indent="0" algn="l" defTabSz="914400" rtl="0" eaLnBrk="0" fontAlgn="base" latinLnBrk="0" hangingPunct="0">
              <a:lnSpc>
                <a:spcPct val="150000"/>
              </a:lnSpc>
              <a:spcBef>
                <a:spcPct val="0"/>
              </a:spcBef>
              <a:spcAft>
                <a:spcPct val="0"/>
              </a:spcAft>
              <a:buClrTx/>
              <a:buSzTx/>
              <a:buFontTx/>
              <a:buNone/>
              <a:tabLst/>
            </a:pPr>
            <a:r>
              <a:rPr lang="en-US" sz="2800" dirty="0"/>
              <a:t>x = 5 + t1</a:t>
            </a:r>
          </a:p>
        </p:txBody>
      </p:sp>
      <p:sp>
        <p:nvSpPr>
          <p:cNvPr id="7" name="Rectangle 6">
            <a:extLst>
              <a:ext uri="{FF2B5EF4-FFF2-40B4-BE49-F238E27FC236}">
                <a16:creationId xmlns:a16="http://schemas.microsoft.com/office/drawing/2014/main" id="{47F9E921-9FC9-8F14-E74C-4B6FC3A3B4DA}"/>
              </a:ext>
            </a:extLst>
          </p:cNvPr>
          <p:cNvSpPr>
            <a:spLocks noChangeArrowheads="1"/>
          </p:cNvSpPr>
          <p:nvPr/>
        </p:nvSpPr>
        <p:spPr bwMode="auto">
          <a:xfrm>
            <a:off x="388105" y="2759108"/>
            <a:ext cx="1937011" cy="1918346"/>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t>t1 = 3 * 2</a:t>
            </a:r>
          </a:p>
          <a:p>
            <a:pPr marL="0" marR="0" lvl="0" indent="0" algn="l" defTabSz="914400" rtl="0" eaLnBrk="0" fontAlgn="base" latinLnBrk="0" hangingPunct="0">
              <a:lnSpc>
                <a:spcPct val="150000"/>
              </a:lnSpc>
              <a:spcBef>
                <a:spcPct val="0"/>
              </a:spcBef>
              <a:spcAft>
                <a:spcPct val="0"/>
              </a:spcAft>
              <a:buClrTx/>
              <a:buSzTx/>
              <a:buFontTx/>
              <a:buNone/>
              <a:tabLst/>
            </a:pPr>
            <a:r>
              <a:rPr lang="en-US" sz="2800" dirty="0"/>
              <a:t>t2 = 5 + t1</a:t>
            </a:r>
          </a:p>
          <a:p>
            <a:pPr marL="0" marR="0" lvl="0" indent="0" algn="l" defTabSz="914400" rtl="0" eaLnBrk="0" fontAlgn="base" latinLnBrk="0" hangingPunct="0">
              <a:lnSpc>
                <a:spcPct val="150000"/>
              </a:lnSpc>
              <a:spcBef>
                <a:spcPct val="0"/>
              </a:spcBef>
              <a:spcAft>
                <a:spcPct val="0"/>
              </a:spcAft>
              <a:buClrTx/>
              <a:buSzTx/>
              <a:buFontTx/>
              <a:buNone/>
              <a:tabLst/>
            </a:pPr>
            <a:r>
              <a:rPr lang="en-US" sz="2800" dirty="0"/>
              <a:t>x = t2</a:t>
            </a:r>
          </a:p>
        </p:txBody>
      </p:sp>
      <p:sp>
        <p:nvSpPr>
          <p:cNvPr id="10" name="TextBox 9">
            <a:extLst>
              <a:ext uri="{FF2B5EF4-FFF2-40B4-BE49-F238E27FC236}">
                <a16:creationId xmlns:a16="http://schemas.microsoft.com/office/drawing/2014/main" id="{CDF84EF3-372F-FFE5-8864-EF90B6466156}"/>
              </a:ext>
            </a:extLst>
          </p:cNvPr>
          <p:cNvSpPr txBox="1"/>
          <p:nvPr/>
        </p:nvSpPr>
        <p:spPr>
          <a:xfrm>
            <a:off x="388104" y="5004642"/>
            <a:ext cx="1705599" cy="369332"/>
          </a:xfrm>
          <a:prstGeom prst="rect">
            <a:avLst/>
          </a:prstGeom>
          <a:noFill/>
        </p:spPr>
        <p:txBody>
          <a:bodyPr wrap="square">
            <a:spAutoFit/>
          </a:bodyPr>
          <a:lstStyle/>
          <a:p>
            <a:r>
              <a:rPr lang="en-US" dirty="0"/>
              <a:t>Optimized TAC</a:t>
            </a:r>
          </a:p>
        </p:txBody>
      </p:sp>
      <p:sp>
        <p:nvSpPr>
          <p:cNvPr id="12" name="TextBox 11">
            <a:extLst>
              <a:ext uri="{FF2B5EF4-FFF2-40B4-BE49-F238E27FC236}">
                <a16:creationId xmlns:a16="http://schemas.microsoft.com/office/drawing/2014/main" id="{BB7A418B-E86E-0FF3-B509-29BCF564360F}"/>
              </a:ext>
            </a:extLst>
          </p:cNvPr>
          <p:cNvSpPr txBox="1"/>
          <p:nvPr/>
        </p:nvSpPr>
        <p:spPr>
          <a:xfrm>
            <a:off x="305658" y="2432631"/>
            <a:ext cx="2809368" cy="369332"/>
          </a:xfrm>
          <a:prstGeom prst="rect">
            <a:avLst/>
          </a:prstGeom>
          <a:noFill/>
        </p:spPr>
        <p:txBody>
          <a:bodyPr wrap="square">
            <a:spAutoFit/>
          </a:bodyPr>
          <a:lstStyle/>
          <a:p>
            <a:r>
              <a:rPr lang="en-US" dirty="0"/>
              <a:t>Three-Address Code (TAC)</a:t>
            </a:r>
          </a:p>
        </p:txBody>
      </p:sp>
      <p:sp>
        <p:nvSpPr>
          <p:cNvPr id="14" name="TextBox 13">
            <a:extLst>
              <a:ext uri="{FF2B5EF4-FFF2-40B4-BE49-F238E27FC236}">
                <a16:creationId xmlns:a16="http://schemas.microsoft.com/office/drawing/2014/main" id="{216BA2BF-C0B8-2A02-98F9-793D1506EA7A}"/>
              </a:ext>
            </a:extLst>
          </p:cNvPr>
          <p:cNvSpPr txBox="1"/>
          <p:nvPr/>
        </p:nvSpPr>
        <p:spPr>
          <a:xfrm>
            <a:off x="5104153" y="2316620"/>
            <a:ext cx="6093500" cy="369332"/>
          </a:xfrm>
          <a:prstGeom prst="rect">
            <a:avLst/>
          </a:prstGeom>
          <a:noFill/>
        </p:spPr>
        <p:txBody>
          <a:bodyPr wrap="square">
            <a:spAutoFit/>
          </a:bodyPr>
          <a:lstStyle/>
          <a:p>
            <a:r>
              <a:rPr lang="en-US" dirty="0"/>
              <a:t>Generated Assembly Code</a:t>
            </a:r>
          </a:p>
        </p:txBody>
      </p:sp>
    </p:spTree>
    <p:extLst>
      <p:ext uri="{BB962C8B-B14F-4D97-AF65-F5344CB8AC3E}">
        <p14:creationId xmlns:p14="http://schemas.microsoft.com/office/powerpoint/2010/main" val="2632864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314FC-5D83-248D-1892-FFFB5579B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B2D20-D00A-6E69-62F7-4458D48E3704}"/>
              </a:ext>
            </a:extLst>
          </p:cNvPr>
          <p:cNvSpPr>
            <a:spLocks noGrp="1"/>
          </p:cNvSpPr>
          <p:nvPr>
            <p:ph type="title"/>
          </p:nvPr>
        </p:nvSpPr>
        <p:spPr>
          <a:xfrm>
            <a:off x="838200" y="365125"/>
            <a:ext cx="10515600" cy="1118901"/>
          </a:xfrm>
        </p:spPr>
        <p:txBody>
          <a:bodyPr/>
          <a:lstStyle/>
          <a:p>
            <a:pPr algn="l">
              <a:lnSpc>
                <a:spcPts val="2250"/>
              </a:lnSpc>
            </a:pPr>
            <a:r>
              <a:rPr lang="en-US" b="1" i="0" dirty="0">
                <a:solidFill>
                  <a:srgbClr val="242424"/>
                </a:solidFill>
                <a:effectLst/>
                <a:latin typeface="sohne"/>
              </a:rPr>
              <a:t>Generating Code for Statement</a:t>
            </a:r>
          </a:p>
        </p:txBody>
      </p:sp>
      <p:sp>
        <p:nvSpPr>
          <p:cNvPr id="3" name="Content Placeholder 2">
            <a:extLst>
              <a:ext uri="{FF2B5EF4-FFF2-40B4-BE49-F238E27FC236}">
                <a16:creationId xmlns:a16="http://schemas.microsoft.com/office/drawing/2014/main" id="{B882BE95-BF59-2F47-9384-BB4B86E5FD7F}"/>
              </a:ext>
            </a:extLst>
          </p:cNvPr>
          <p:cNvSpPr>
            <a:spLocks noGrp="1"/>
          </p:cNvSpPr>
          <p:nvPr>
            <p:ph idx="1"/>
          </p:nvPr>
        </p:nvSpPr>
        <p:spPr>
          <a:xfrm>
            <a:off x="838200" y="1690688"/>
            <a:ext cx="10515600" cy="4351338"/>
          </a:xfrm>
        </p:spPr>
        <p:txBody>
          <a:bodyPr/>
          <a:lstStyle/>
          <a:p>
            <a:pPr marL="0" indent="0">
              <a:buNone/>
            </a:pPr>
            <a:r>
              <a:rPr lang="en-US" dirty="0">
                <a:solidFill>
                  <a:srgbClr val="242424"/>
                </a:solidFill>
                <a:latin typeface="source-serif-pro"/>
              </a:rPr>
              <a:t>Example 2:-</a:t>
            </a:r>
            <a:br>
              <a:rPr lang="en-US" dirty="0">
                <a:solidFill>
                  <a:srgbClr val="242424"/>
                </a:solidFill>
                <a:latin typeface="source-serif-pro"/>
              </a:rPr>
            </a:br>
            <a:r>
              <a:rPr lang="en-US" dirty="0">
                <a:solidFill>
                  <a:srgbClr val="242424"/>
                </a:solidFill>
                <a:latin typeface="source-serif-pro"/>
              </a:rPr>
              <a:t>Consider the three-address statement x:= y + z. It can have the following sequence of codes:</a:t>
            </a:r>
          </a:p>
          <a:p>
            <a:pPr marL="0" indent="0">
              <a:buNone/>
            </a:pPr>
            <a:endParaRPr lang="en-US" dirty="0">
              <a:solidFill>
                <a:srgbClr val="242424"/>
              </a:solidFill>
              <a:latin typeface="source-serif-pro"/>
            </a:endParaRPr>
          </a:p>
          <a:p>
            <a:pPr marL="0" indent="0">
              <a:buNone/>
            </a:pPr>
            <a:endParaRPr lang="en-US" dirty="0">
              <a:solidFill>
                <a:srgbClr val="242424"/>
              </a:solidFill>
              <a:latin typeface="source-serif-pro"/>
            </a:endParaRPr>
          </a:p>
          <a:p>
            <a:pPr marL="0" indent="0">
              <a:buNone/>
            </a:pPr>
            <a:endParaRPr lang="en-US" i="1" dirty="0">
              <a:solidFill>
                <a:schemeClr val="bg2">
                  <a:lumMod val="10000"/>
                </a:schemeClr>
              </a:solidFill>
              <a:latin typeface="source-serif-pro"/>
            </a:endParaRPr>
          </a:p>
          <a:p>
            <a:pPr marL="0" indent="0">
              <a:buNone/>
            </a:pPr>
            <a:endParaRPr lang="en-US" i="1" dirty="0">
              <a:solidFill>
                <a:schemeClr val="bg2">
                  <a:lumMod val="10000"/>
                </a:schemeClr>
              </a:solidFill>
            </a:endParaRPr>
          </a:p>
        </p:txBody>
      </p:sp>
      <p:sp>
        <p:nvSpPr>
          <p:cNvPr id="5" name="Rectangle 3">
            <a:extLst>
              <a:ext uri="{FF2B5EF4-FFF2-40B4-BE49-F238E27FC236}">
                <a16:creationId xmlns:a16="http://schemas.microsoft.com/office/drawing/2014/main" id="{1EE947B5-2ECA-FEA3-1D40-9769B6A78BF0}"/>
              </a:ext>
            </a:extLst>
          </p:cNvPr>
          <p:cNvSpPr>
            <a:spLocks noChangeArrowheads="1"/>
          </p:cNvSpPr>
          <p:nvPr/>
        </p:nvSpPr>
        <p:spPr bwMode="auto">
          <a:xfrm>
            <a:off x="973109" y="3430576"/>
            <a:ext cx="9190221" cy="1915589"/>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rgbClr val="333333"/>
                </a:solidFill>
                <a:effectLst/>
                <a:latin typeface="var(--bs-font-monospace)"/>
              </a:rPr>
              <a:t>MOV y,R0         			  /* load y into register R0 */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rgbClr val="333333"/>
                </a:solidFill>
                <a:effectLst/>
                <a:latin typeface="var(--bs-font-monospace)"/>
              </a:rPr>
              <a:t>ADD z,R0    				 /* add z to R0  */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rgbClr val="333333"/>
                </a:solidFill>
                <a:effectLst/>
                <a:latin typeface="var(--bs-font-monospace)"/>
              </a:rPr>
              <a:t>MOV R0,x   				/* store R0 into x */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4024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1013</Words>
  <Application>Microsoft Office PowerPoint</Application>
  <PresentationFormat>Widescreen</PresentationFormat>
  <Paragraphs>86</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__Source_Sans_Pro_fa6df0</vt:lpstr>
      <vt:lpstr>Arial</vt:lpstr>
      <vt:lpstr>Calibri</vt:lpstr>
      <vt:lpstr>Calibri Light</vt:lpstr>
      <vt:lpstr>KaTeX_Main</vt:lpstr>
      <vt:lpstr>sohne</vt:lpstr>
      <vt:lpstr>source-serif-pro</vt:lpstr>
      <vt:lpstr>Times New Roman</vt:lpstr>
      <vt:lpstr>var(--bs-font-monospace)</vt:lpstr>
      <vt:lpstr>Office Theme</vt:lpstr>
      <vt:lpstr>Chapter 7</vt:lpstr>
      <vt:lpstr>Code Generator</vt:lpstr>
      <vt:lpstr>Target Code generation </vt:lpstr>
      <vt:lpstr>Target Code generation </vt:lpstr>
      <vt:lpstr>Target Code generation </vt:lpstr>
      <vt:lpstr>Register Allocations in Code Generation</vt:lpstr>
      <vt:lpstr>Register Allocations in Code Generation</vt:lpstr>
      <vt:lpstr>Generating Code for Statement</vt:lpstr>
      <vt:lpstr>Generating Code for Statement</vt:lpstr>
      <vt:lpstr>Generating Code for Statement</vt:lpstr>
      <vt:lpstr>PowerPoint Presentation</vt:lpstr>
      <vt:lpstr>CONCLUSION</vt:lpstr>
      <vt:lpstr>Full Flow Summary</vt:lpstr>
      <vt:lpstr>Additional examples</vt:lpstr>
      <vt:lpstr>Additional examples w:=(x−y)+(x−z)+(x−z)</vt:lpstr>
      <vt:lpstr>Additional examples w:=(x−y)+(x−z)+(x−z)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Wondemu</dc:creator>
  <cp:lastModifiedBy>Michael Wondemu</cp:lastModifiedBy>
  <cp:revision>5</cp:revision>
  <dcterms:created xsi:type="dcterms:W3CDTF">2024-12-31T05:34:39Z</dcterms:created>
  <dcterms:modified xsi:type="dcterms:W3CDTF">2024-12-31T06:50:06Z</dcterms:modified>
</cp:coreProperties>
</file>