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46b83681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46b83681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46b83681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46b83681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46b83681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46b83681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46b83681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46b83681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46b83681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246b83681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46b83681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46b83681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46b83681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246b83681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46b83681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246b83681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246b8368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246b8368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46b8368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46b8368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246b8368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246b8368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46b83681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46b83681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46b83681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46b83681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46b8368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46b83681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46b83681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46b83681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46b8368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46b8368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eeksforgeeks.org/introduction-compiler-desig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t>
            </a:r>
            <a:r>
              <a:rPr lang="en"/>
              <a:t>emantic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2352"/>
              </a:lnSpc>
              <a:spcBef>
                <a:spcPts val="1800"/>
              </a:spcBef>
              <a:spcAft>
                <a:spcPts val="400"/>
              </a:spcAft>
              <a:buNone/>
            </a:pPr>
            <a:r>
              <a:rPr lang="en" sz="2200"/>
              <a:t>Attribute Grammar</a:t>
            </a:r>
            <a:endParaRPr sz="2200"/>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Verdana"/>
              <a:buChar char="●"/>
            </a:pPr>
            <a:r>
              <a:rPr lang="en" sz="2000">
                <a:solidFill>
                  <a:schemeClr val="dk1"/>
                </a:solidFill>
                <a:highlight>
                  <a:srgbClr val="FFFFFF"/>
                </a:highlight>
                <a:latin typeface="Verdana"/>
                <a:ea typeface="Verdana"/>
                <a:cs typeface="Verdana"/>
                <a:sym typeface="Verdana"/>
              </a:rPr>
              <a:t>Attribute grammar is a special form of context-free grammar where some additional information (attributes) are appended to one or more of its non-terminals in order to provide context-sensitive information.</a:t>
            </a:r>
            <a:endParaRPr sz="2000">
              <a:solidFill>
                <a:schemeClr val="dk1"/>
              </a:solidFill>
              <a:highlight>
                <a:srgbClr val="FFFFFF"/>
              </a:highlight>
              <a:latin typeface="Verdana"/>
              <a:ea typeface="Verdana"/>
              <a:cs typeface="Verdana"/>
              <a:sym typeface="Verdana"/>
            </a:endParaRPr>
          </a:p>
          <a:p>
            <a:pPr indent="-355600" lvl="0" marL="457200" rtl="0" algn="l">
              <a:spcBef>
                <a:spcPts val="0"/>
              </a:spcBef>
              <a:spcAft>
                <a:spcPts val="0"/>
              </a:spcAft>
              <a:buClr>
                <a:schemeClr val="dk1"/>
              </a:buClr>
              <a:buSzPts val="2000"/>
              <a:buFont typeface="Verdana"/>
              <a:buChar char="●"/>
            </a:pPr>
            <a:r>
              <a:rPr lang="en" sz="2000">
                <a:solidFill>
                  <a:schemeClr val="dk1"/>
                </a:solidFill>
                <a:highlight>
                  <a:srgbClr val="FFFFFF"/>
                </a:highlight>
                <a:latin typeface="Verdana"/>
                <a:ea typeface="Verdana"/>
                <a:cs typeface="Verdana"/>
                <a:sym typeface="Verdana"/>
              </a:rPr>
              <a:t> Each attribute has well-defined domain of values, such as integer, float, character, string, and expressions.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Verdana"/>
              <a:buChar char="●"/>
            </a:pPr>
            <a:r>
              <a:rPr lang="en" sz="2000">
                <a:solidFill>
                  <a:schemeClr val="dk1"/>
                </a:solidFill>
                <a:highlight>
                  <a:srgbClr val="FFFFFF"/>
                </a:highlight>
                <a:latin typeface="Verdana"/>
                <a:ea typeface="Verdana"/>
                <a:cs typeface="Verdana"/>
                <a:sym typeface="Verdana"/>
              </a:rPr>
              <a:t>Attribute grammar is a medium to provide semantics to the context-free grammar and it can help specify the syntax and semantics of a programming language. </a:t>
            </a:r>
            <a:endParaRPr sz="2000">
              <a:solidFill>
                <a:schemeClr val="dk1"/>
              </a:solidFill>
              <a:highlight>
                <a:srgbClr val="FFFFFF"/>
              </a:highlight>
              <a:latin typeface="Verdana"/>
              <a:ea typeface="Verdana"/>
              <a:cs typeface="Verdana"/>
              <a:sym typeface="Verdana"/>
            </a:endParaRPr>
          </a:p>
          <a:p>
            <a:pPr indent="-355600" lvl="0" marL="457200" rtl="0" algn="l">
              <a:spcBef>
                <a:spcPts val="0"/>
              </a:spcBef>
              <a:spcAft>
                <a:spcPts val="0"/>
              </a:spcAft>
              <a:buClr>
                <a:schemeClr val="dk1"/>
              </a:buClr>
              <a:buSzPts val="2000"/>
              <a:buFont typeface="Verdana"/>
              <a:buChar char="●"/>
            </a:pPr>
            <a:r>
              <a:rPr lang="en" sz="2000">
                <a:solidFill>
                  <a:schemeClr val="dk1"/>
                </a:solidFill>
                <a:highlight>
                  <a:srgbClr val="FFFFFF"/>
                </a:highlight>
                <a:latin typeface="Verdana"/>
                <a:ea typeface="Verdana"/>
                <a:cs typeface="Verdana"/>
                <a:sym typeface="Verdana"/>
              </a:rPr>
              <a:t>Attribute grammar (when viewed as a parse-tree) can pass values or information among the nodes of a tree.</a:t>
            </a:r>
            <a:endParaRPr sz="2000">
              <a:solidFill>
                <a:schemeClr val="dk1"/>
              </a:solidFill>
              <a:highlight>
                <a:srgbClr val="FFFFFF"/>
              </a:highlight>
              <a:latin typeface="Verdana"/>
              <a:ea typeface="Verdana"/>
              <a:cs typeface="Verdana"/>
              <a:sym typeface="Verdana"/>
            </a:endParaRPr>
          </a:p>
          <a:p>
            <a:pPr indent="0" lvl="0" marL="457200" marR="25400" rtl="0" algn="l">
              <a:spcBef>
                <a:spcPts val="1200"/>
              </a:spcBef>
              <a:spcAft>
                <a:spcPts val="0"/>
              </a:spcAft>
              <a:buNone/>
            </a:pPr>
            <a:r>
              <a:t/>
            </a:r>
            <a:endParaRPr sz="2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Verdana"/>
                <a:ea typeface="Verdana"/>
                <a:cs typeface="Verdana"/>
                <a:sym typeface="Verdana"/>
              </a:rPr>
              <a:t>Example:</a:t>
            </a:r>
            <a:endParaRPr b="1" sz="2000">
              <a:solidFill>
                <a:schemeClr val="dk1"/>
              </a:solidFill>
              <a:latin typeface="Verdana"/>
              <a:ea typeface="Verdana"/>
              <a:cs typeface="Verdana"/>
              <a:sym typeface="Verdana"/>
            </a:endParaRPr>
          </a:p>
          <a:p>
            <a:pPr indent="0" lvl="0" marL="457200" marR="25400" rtl="0" algn="l">
              <a:spcBef>
                <a:spcPts val="1200"/>
              </a:spcBef>
              <a:spcAft>
                <a:spcPts val="0"/>
              </a:spcAft>
              <a:buNone/>
            </a:pPr>
            <a:r>
              <a:rPr lang="en" sz="2000">
                <a:solidFill>
                  <a:schemeClr val="dk1"/>
                </a:solidFill>
                <a:highlight>
                  <a:srgbClr val="EEEEEE"/>
                </a:highlight>
                <a:latin typeface="Courier New"/>
                <a:ea typeface="Courier New"/>
                <a:cs typeface="Courier New"/>
                <a:sym typeface="Courier New"/>
              </a:rPr>
              <a:t>E </a:t>
            </a:r>
            <a:r>
              <a:rPr lang="en" sz="2000">
                <a:solidFill>
                  <a:srgbClr val="666600"/>
                </a:solidFill>
                <a:highlight>
                  <a:srgbClr val="EEEEEE"/>
                </a:highlight>
                <a:latin typeface="Courier New"/>
                <a:ea typeface="Courier New"/>
                <a:cs typeface="Courier New"/>
                <a:sym typeface="Courier New"/>
              </a:rPr>
              <a:t>→</a:t>
            </a:r>
            <a:r>
              <a:rPr lang="en" sz="2000">
                <a:solidFill>
                  <a:schemeClr val="dk1"/>
                </a:solidFill>
                <a:highlight>
                  <a:srgbClr val="EEEEEE"/>
                </a:highlight>
                <a:latin typeface="Courier New"/>
                <a:ea typeface="Courier New"/>
                <a:cs typeface="Courier New"/>
                <a:sym typeface="Courier New"/>
              </a:rPr>
              <a:t> E </a:t>
            </a:r>
            <a:r>
              <a:rPr lang="en" sz="2000">
                <a:solidFill>
                  <a:srgbClr val="666600"/>
                </a:solidFill>
                <a:highlight>
                  <a:srgbClr val="EEEEEE"/>
                </a:highlight>
                <a:latin typeface="Courier New"/>
                <a:ea typeface="Courier New"/>
                <a:cs typeface="Courier New"/>
                <a:sym typeface="Courier New"/>
              </a:rPr>
              <a:t>+</a:t>
            </a:r>
            <a:r>
              <a:rPr lang="en" sz="2000">
                <a:solidFill>
                  <a:schemeClr val="dk1"/>
                </a:solidFill>
                <a:highlight>
                  <a:srgbClr val="EEEEEE"/>
                </a:highlight>
                <a:latin typeface="Courier New"/>
                <a:ea typeface="Courier New"/>
                <a:cs typeface="Courier New"/>
                <a:sym typeface="Courier New"/>
              </a:rPr>
              <a:t> T </a:t>
            </a:r>
            <a:r>
              <a:rPr lang="en" sz="2000">
                <a:solidFill>
                  <a:srgbClr val="666600"/>
                </a:solidFill>
                <a:highlight>
                  <a:srgbClr val="EEEEEE"/>
                </a:highlight>
                <a:latin typeface="Courier New"/>
                <a:ea typeface="Courier New"/>
                <a:cs typeface="Courier New"/>
                <a:sym typeface="Courier New"/>
              </a:rPr>
              <a:t>{</a:t>
            </a:r>
            <a:r>
              <a:rPr lang="en" sz="2000">
                <a:solidFill>
                  <a:schemeClr val="dk1"/>
                </a:solidFill>
                <a:highlight>
                  <a:srgbClr val="EEEEEE"/>
                </a:highlight>
                <a:latin typeface="Courier New"/>
                <a:ea typeface="Courier New"/>
                <a:cs typeface="Courier New"/>
                <a:sym typeface="Courier New"/>
              </a:rPr>
              <a:t> E</a:t>
            </a:r>
            <a:r>
              <a:rPr lang="en" sz="2000">
                <a:solidFill>
                  <a:srgbClr val="666600"/>
                </a:solidFill>
                <a:highlight>
                  <a:srgbClr val="EEEEEE"/>
                </a:highlight>
                <a:latin typeface="Courier New"/>
                <a:ea typeface="Courier New"/>
                <a:cs typeface="Courier New"/>
                <a:sym typeface="Courier New"/>
              </a:rPr>
              <a:t>.</a:t>
            </a:r>
            <a:r>
              <a:rPr lang="en" sz="2000">
                <a:solidFill>
                  <a:srgbClr val="000088"/>
                </a:solidFill>
                <a:highlight>
                  <a:srgbClr val="EEEEEE"/>
                </a:highlight>
                <a:latin typeface="Courier New"/>
                <a:ea typeface="Courier New"/>
                <a:cs typeface="Courier New"/>
                <a:sym typeface="Courier New"/>
              </a:rPr>
              <a:t>value</a:t>
            </a:r>
            <a:r>
              <a:rPr lang="en" sz="2000">
                <a:solidFill>
                  <a:schemeClr val="dk1"/>
                </a:solidFill>
                <a:highlight>
                  <a:srgbClr val="EEEEEE"/>
                </a:highlight>
                <a:latin typeface="Courier New"/>
                <a:ea typeface="Courier New"/>
                <a:cs typeface="Courier New"/>
                <a:sym typeface="Courier New"/>
              </a:rPr>
              <a:t> </a:t>
            </a:r>
            <a:r>
              <a:rPr lang="en" sz="2000">
                <a:solidFill>
                  <a:srgbClr val="666600"/>
                </a:solidFill>
                <a:highlight>
                  <a:srgbClr val="EEEEEE"/>
                </a:highlight>
                <a:latin typeface="Courier New"/>
                <a:ea typeface="Courier New"/>
                <a:cs typeface="Courier New"/>
                <a:sym typeface="Courier New"/>
              </a:rPr>
              <a:t>=</a:t>
            </a:r>
            <a:r>
              <a:rPr lang="en" sz="2000">
                <a:solidFill>
                  <a:schemeClr val="dk1"/>
                </a:solidFill>
                <a:highlight>
                  <a:srgbClr val="EEEEEE"/>
                </a:highlight>
                <a:latin typeface="Courier New"/>
                <a:ea typeface="Courier New"/>
                <a:cs typeface="Courier New"/>
                <a:sym typeface="Courier New"/>
              </a:rPr>
              <a:t> E</a:t>
            </a:r>
            <a:r>
              <a:rPr lang="en" sz="2000">
                <a:solidFill>
                  <a:srgbClr val="666600"/>
                </a:solidFill>
                <a:highlight>
                  <a:srgbClr val="EEEEEE"/>
                </a:highlight>
                <a:latin typeface="Courier New"/>
                <a:ea typeface="Courier New"/>
                <a:cs typeface="Courier New"/>
                <a:sym typeface="Courier New"/>
              </a:rPr>
              <a:t>.</a:t>
            </a:r>
            <a:r>
              <a:rPr lang="en" sz="2000">
                <a:solidFill>
                  <a:srgbClr val="000088"/>
                </a:solidFill>
                <a:highlight>
                  <a:srgbClr val="EEEEEE"/>
                </a:highlight>
                <a:latin typeface="Courier New"/>
                <a:ea typeface="Courier New"/>
                <a:cs typeface="Courier New"/>
                <a:sym typeface="Courier New"/>
              </a:rPr>
              <a:t>value</a:t>
            </a:r>
            <a:r>
              <a:rPr lang="en" sz="2000">
                <a:solidFill>
                  <a:schemeClr val="dk1"/>
                </a:solidFill>
                <a:highlight>
                  <a:srgbClr val="EEEEEE"/>
                </a:highlight>
                <a:latin typeface="Courier New"/>
                <a:ea typeface="Courier New"/>
                <a:cs typeface="Courier New"/>
                <a:sym typeface="Courier New"/>
              </a:rPr>
              <a:t> </a:t>
            </a:r>
            <a:r>
              <a:rPr lang="en" sz="2000">
                <a:solidFill>
                  <a:srgbClr val="666600"/>
                </a:solidFill>
                <a:highlight>
                  <a:srgbClr val="EEEEEE"/>
                </a:highlight>
                <a:latin typeface="Courier New"/>
                <a:ea typeface="Courier New"/>
                <a:cs typeface="Courier New"/>
                <a:sym typeface="Courier New"/>
              </a:rPr>
              <a:t>+</a:t>
            </a:r>
            <a:r>
              <a:rPr lang="en" sz="2000">
                <a:solidFill>
                  <a:schemeClr val="dk1"/>
                </a:solidFill>
                <a:highlight>
                  <a:srgbClr val="EEEEEE"/>
                </a:highlight>
                <a:latin typeface="Courier New"/>
                <a:ea typeface="Courier New"/>
                <a:cs typeface="Courier New"/>
                <a:sym typeface="Courier New"/>
              </a:rPr>
              <a:t> T</a:t>
            </a:r>
            <a:r>
              <a:rPr lang="en" sz="2000">
                <a:solidFill>
                  <a:srgbClr val="666600"/>
                </a:solidFill>
                <a:highlight>
                  <a:srgbClr val="EEEEEE"/>
                </a:highlight>
                <a:latin typeface="Courier New"/>
                <a:ea typeface="Courier New"/>
                <a:cs typeface="Courier New"/>
                <a:sym typeface="Courier New"/>
              </a:rPr>
              <a:t>.</a:t>
            </a:r>
            <a:r>
              <a:rPr lang="en" sz="2000">
                <a:solidFill>
                  <a:srgbClr val="000088"/>
                </a:solidFill>
                <a:highlight>
                  <a:srgbClr val="EEEEEE"/>
                </a:highlight>
                <a:latin typeface="Courier New"/>
                <a:ea typeface="Courier New"/>
                <a:cs typeface="Courier New"/>
                <a:sym typeface="Courier New"/>
              </a:rPr>
              <a:t>value</a:t>
            </a:r>
            <a:r>
              <a:rPr lang="en" sz="2000">
                <a:solidFill>
                  <a:schemeClr val="dk1"/>
                </a:solidFill>
                <a:highlight>
                  <a:srgbClr val="EEEEEE"/>
                </a:highlight>
                <a:latin typeface="Courier New"/>
                <a:ea typeface="Courier New"/>
                <a:cs typeface="Courier New"/>
                <a:sym typeface="Courier New"/>
              </a:rPr>
              <a:t> </a:t>
            </a:r>
            <a:r>
              <a:rPr lang="en" sz="2000">
                <a:solidFill>
                  <a:srgbClr val="666600"/>
                </a:solidFill>
                <a:highlight>
                  <a:srgbClr val="EEEEEE"/>
                </a:highlight>
                <a:latin typeface="Courier New"/>
                <a:ea typeface="Courier New"/>
                <a:cs typeface="Courier New"/>
                <a:sym typeface="Courier New"/>
              </a:rPr>
              <a:t>}</a:t>
            </a:r>
            <a:endParaRPr sz="2000">
              <a:solidFill>
                <a:srgbClr val="666600"/>
              </a:solidFill>
              <a:highlight>
                <a:srgbClr val="EEEEEE"/>
              </a:highlight>
              <a:latin typeface="Courier New"/>
              <a:ea typeface="Courier New"/>
              <a:cs typeface="Courier New"/>
              <a:sym typeface="Courier New"/>
            </a:endParaRPr>
          </a:p>
          <a:p>
            <a:pPr indent="0" lvl="0" marL="0" marR="25400" rtl="0" algn="l">
              <a:spcBef>
                <a:spcPts val="0"/>
              </a:spcBef>
              <a:spcAft>
                <a:spcPts val="0"/>
              </a:spcAft>
              <a:buNone/>
            </a:pPr>
            <a:r>
              <a:t/>
            </a:r>
            <a:endParaRPr sz="2000">
              <a:solidFill>
                <a:srgbClr val="666600"/>
              </a:solidFill>
              <a:highlight>
                <a:srgbClr val="EEEEEE"/>
              </a:highlight>
              <a:latin typeface="Courier New"/>
              <a:ea typeface="Courier New"/>
              <a:cs typeface="Courier New"/>
              <a:sym typeface="Courier New"/>
            </a:endParaRPr>
          </a:p>
          <a:p>
            <a:pPr indent="0" lvl="0" marL="0" marR="25400" rtl="0" algn="l">
              <a:spcBef>
                <a:spcPts val="0"/>
              </a:spcBef>
              <a:spcAft>
                <a:spcPts val="0"/>
              </a:spcAft>
              <a:buClr>
                <a:schemeClr val="dk1"/>
              </a:buClr>
              <a:buSzPts val="1100"/>
              <a:buFont typeface="Arial"/>
              <a:buNone/>
            </a:pPr>
            <a:r>
              <a:rPr lang="en" sz="2000">
                <a:solidFill>
                  <a:schemeClr val="dk1"/>
                </a:solidFill>
                <a:highlight>
                  <a:srgbClr val="FFFFFF"/>
                </a:highlight>
                <a:latin typeface="Verdana"/>
                <a:ea typeface="Verdana"/>
                <a:cs typeface="Verdana"/>
                <a:sym typeface="Verdana"/>
              </a:rPr>
              <a:t>The right part of the CFG contains the semantic rules that specify how the grammar should be interpreted. Here, the values of non-terminals E and T are added together and the result is copied to the non-terminal E.</a:t>
            </a:r>
            <a:endParaRPr sz="2000">
              <a:solidFill>
                <a:srgbClr val="666600"/>
              </a:solidFill>
              <a:highlight>
                <a:srgbClr val="EEEEEE"/>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2000">
                <a:solidFill>
                  <a:srgbClr val="273239"/>
                </a:solidFill>
                <a:highlight>
                  <a:srgbClr val="FFFFFF"/>
                </a:highlight>
                <a:latin typeface="Nunito"/>
                <a:ea typeface="Nunito"/>
                <a:cs typeface="Nunito"/>
                <a:sym typeface="Nunito"/>
              </a:rPr>
              <a:t>Static and Dynamic Semantics</a:t>
            </a:r>
            <a:endParaRPr sz="2000"/>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685800" rtl="0" algn="l">
              <a:lnSpc>
                <a:spcPct val="158000"/>
              </a:lnSpc>
              <a:spcBef>
                <a:spcPts val="0"/>
              </a:spcBef>
              <a:spcAft>
                <a:spcPts val="0"/>
              </a:spcAft>
              <a:buClr>
                <a:srgbClr val="273239"/>
              </a:buClr>
              <a:buSzPts val="1900"/>
              <a:buFont typeface="Nunito"/>
              <a:buAutoNum type="arabicPeriod"/>
            </a:pPr>
            <a:r>
              <a:rPr b="1" lang="en" sz="1900">
                <a:solidFill>
                  <a:srgbClr val="273239"/>
                </a:solidFill>
                <a:highlight>
                  <a:srgbClr val="FFFFFF"/>
                </a:highlight>
                <a:latin typeface="Nunito"/>
                <a:ea typeface="Nunito"/>
                <a:cs typeface="Nunito"/>
                <a:sym typeface="Nunito"/>
              </a:rPr>
              <a:t>Static Semantics –</a:t>
            </a:r>
            <a:br>
              <a:rPr b="1" lang="en" sz="1900">
                <a:solidFill>
                  <a:srgbClr val="273239"/>
                </a:solidFill>
                <a:highlight>
                  <a:srgbClr val="FFFFFF"/>
                </a:highlight>
                <a:latin typeface="Nunito"/>
                <a:ea typeface="Nunito"/>
                <a:cs typeface="Nunito"/>
                <a:sym typeface="Nunito"/>
              </a:rPr>
            </a:br>
            <a:r>
              <a:rPr lang="en" sz="1900">
                <a:solidFill>
                  <a:srgbClr val="273239"/>
                </a:solidFill>
                <a:highlight>
                  <a:srgbClr val="FFFFFF"/>
                </a:highlight>
                <a:latin typeface="Nunito"/>
                <a:ea typeface="Nunito"/>
                <a:cs typeface="Nunito"/>
                <a:sym typeface="Nunito"/>
              </a:rPr>
              <a:t>It is named so because of the fact that these are checked at compile time. The static semantics and meaning of program during execution, are indirectly related.</a:t>
            </a:r>
            <a:endParaRPr sz="1900">
              <a:solidFill>
                <a:srgbClr val="273239"/>
              </a:solidFill>
              <a:highlight>
                <a:srgbClr val="FFFFFF"/>
              </a:highlight>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AutoNum type="arabicPeriod"/>
            </a:pPr>
            <a:r>
              <a:rPr b="1" lang="en" sz="1900">
                <a:solidFill>
                  <a:srgbClr val="273239"/>
                </a:solidFill>
                <a:highlight>
                  <a:srgbClr val="FFFFFF"/>
                </a:highlight>
                <a:latin typeface="Nunito"/>
                <a:ea typeface="Nunito"/>
                <a:cs typeface="Nunito"/>
                <a:sym typeface="Nunito"/>
              </a:rPr>
              <a:t>Dynamic Semantic Analysis –</a:t>
            </a:r>
            <a:br>
              <a:rPr b="1" lang="en" sz="1900">
                <a:solidFill>
                  <a:srgbClr val="273239"/>
                </a:solidFill>
                <a:highlight>
                  <a:srgbClr val="FFFFFF"/>
                </a:highlight>
                <a:latin typeface="Nunito"/>
                <a:ea typeface="Nunito"/>
                <a:cs typeface="Nunito"/>
                <a:sym typeface="Nunito"/>
              </a:rPr>
            </a:br>
            <a:r>
              <a:rPr lang="en" sz="1900">
                <a:solidFill>
                  <a:srgbClr val="273239"/>
                </a:solidFill>
                <a:highlight>
                  <a:srgbClr val="FFFFFF"/>
                </a:highlight>
                <a:latin typeface="Nunito"/>
                <a:ea typeface="Nunito"/>
                <a:cs typeface="Nunito"/>
                <a:sym typeface="Nunito"/>
              </a:rPr>
              <a:t>It defines the meaning of different units of program like expressions and statements. These are checked at runtime unlike static semantics.</a:t>
            </a:r>
            <a:endParaRPr sz="19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highlight>
                  <a:srgbClr val="FFFFFF"/>
                </a:highlight>
                <a:latin typeface="Verdana"/>
                <a:ea typeface="Verdana"/>
                <a:cs typeface="Verdana"/>
                <a:sym typeface="Verdana"/>
              </a:rPr>
              <a:t>Semantic attributes may be assigned to their values from their domain at the time of parsing and evaluated at the time of assignment or conditions. Based on the way the attributes get their values, they can be broadly divided into two categories : </a:t>
            </a:r>
            <a:endParaRPr sz="2000">
              <a:solidFill>
                <a:schemeClr val="dk1"/>
              </a:solidFill>
              <a:highlight>
                <a:srgbClr val="FFFFFF"/>
              </a:highlight>
              <a:latin typeface="Verdana"/>
              <a:ea typeface="Verdana"/>
              <a:cs typeface="Verdana"/>
              <a:sym typeface="Verdana"/>
            </a:endParaRPr>
          </a:p>
          <a:p>
            <a:pPr indent="0" lvl="0" marL="0" rtl="0" algn="l">
              <a:spcBef>
                <a:spcPts val="1200"/>
              </a:spcBef>
              <a:spcAft>
                <a:spcPts val="1200"/>
              </a:spcAft>
              <a:buNone/>
            </a:pPr>
            <a:r>
              <a:rPr b="1" lang="en" sz="2000">
                <a:solidFill>
                  <a:schemeClr val="dk1"/>
                </a:solidFill>
                <a:highlight>
                  <a:srgbClr val="FFFFFF"/>
                </a:highlight>
                <a:latin typeface="Verdana"/>
                <a:ea typeface="Verdana"/>
                <a:cs typeface="Verdana"/>
                <a:sym typeface="Verdana"/>
              </a:rPr>
              <a:t>synthesized attributes</a:t>
            </a:r>
            <a:r>
              <a:rPr lang="en" sz="2000">
                <a:solidFill>
                  <a:schemeClr val="dk1"/>
                </a:solidFill>
                <a:highlight>
                  <a:srgbClr val="FFFFFF"/>
                </a:highlight>
                <a:latin typeface="Verdana"/>
                <a:ea typeface="Verdana"/>
                <a:cs typeface="Verdana"/>
                <a:sym typeface="Verdana"/>
              </a:rPr>
              <a:t> and </a:t>
            </a:r>
            <a:r>
              <a:rPr b="1" lang="en" sz="2000">
                <a:solidFill>
                  <a:schemeClr val="dk1"/>
                </a:solidFill>
                <a:highlight>
                  <a:srgbClr val="FFFFFF"/>
                </a:highlight>
                <a:latin typeface="Verdana"/>
                <a:ea typeface="Verdana"/>
                <a:cs typeface="Verdana"/>
                <a:sym typeface="Verdana"/>
              </a:rPr>
              <a:t>inherited attributes</a:t>
            </a:r>
            <a:r>
              <a:rPr lang="en" sz="2000">
                <a:solidFill>
                  <a:schemeClr val="dk1"/>
                </a:solidFill>
                <a:highlight>
                  <a:srgbClr val="FFFFFF"/>
                </a:highlight>
                <a:latin typeface="Verdana"/>
                <a:ea typeface="Verdana"/>
                <a:cs typeface="Verdana"/>
                <a:sym typeface="Verdana"/>
              </a:rPr>
              <a: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1400"/>
              </a:spcBef>
              <a:spcAft>
                <a:spcPts val="400"/>
              </a:spcAft>
              <a:buNone/>
            </a:pPr>
            <a:r>
              <a:rPr b="1" lang="en" sz="2200">
                <a:latin typeface="Verdana"/>
                <a:ea typeface="Verdana"/>
                <a:cs typeface="Verdana"/>
                <a:sym typeface="Verdana"/>
              </a:rPr>
              <a:t>Synthesized attributes</a:t>
            </a:r>
            <a:endParaRPr b="1" sz="2200"/>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highlight>
                  <a:srgbClr val="FFFFFF"/>
                </a:highlight>
                <a:latin typeface="Verdana"/>
                <a:ea typeface="Verdana"/>
                <a:cs typeface="Verdana"/>
                <a:sym typeface="Verdana"/>
              </a:rPr>
              <a:t>These attributes get values from the attribute values of their child nodes. </a:t>
            </a:r>
            <a:endParaRPr sz="220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2200">
                <a:solidFill>
                  <a:schemeClr val="dk1"/>
                </a:solidFill>
                <a:highlight>
                  <a:srgbClr val="FFFFFF"/>
                </a:highlight>
                <a:latin typeface="Verdana"/>
                <a:ea typeface="Verdana"/>
                <a:cs typeface="Verdana"/>
                <a:sym typeface="Verdana"/>
              </a:rPr>
              <a:t>To illustrate, assume the following production:</a:t>
            </a:r>
            <a:endParaRPr sz="2200">
              <a:solidFill>
                <a:schemeClr val="dk1"/>
              </a:solidFill>
              <a:highlight>
                <a:srgbClr val="FFFFFF"/>
              </a:highlight>
              <a:latin typeface="Verdana"/>
              <a:ea typeface="Verdana"/>
              <a:cs typeface="Verdana"/>
              <a:sym typeface="Verdana"/>
            </a:endParaRPr>
          </a:p>
          <a:p>
            <a:pPr indent="0" lvl="0" marL="25400" marR="25400" rtl="0" algn="l">
              <a:spcBef>
                <a:spcPts val="1200"/>
              </a:spcBef>
              <a:spcAft>
                <a:spcPts val="0"/>
              </a:spcAft>
              <a:buNone/>
            </a:pPr>
            <a:r>
              <a:rPr lang="en" sz="2200">
                <a:solidFill>
                  <a:schemeClr val="dk1"/>
                </a:solidFill>
                <a:highlight>
                  <a:srgbClr val="EEEEEE"/>
                </a:highlight>
                <a:latin typeface="Courier New"/>
                <a:ea typeface="Courier New"/>
                <a:cs typeface="Courier New"/>
                <a:sym typeface="Courier New"/>
              </a:rPr>
              <a:t>                      S </a:t>
            </a:r>
            <a:r>
              <a:rPr lang="en" sz="2200">
                <a:solidFill>
                  <a:srgbClr val="666600"/>
                </a:solidFill>
                <a:highlight>
                  <a:srgbClr val="EEEEEE"/>
                </a:highlight>
                <a:latin typeface="Courier New"/>
                <a:ea typeface="Courier New"/>
                <a:cs typeface="Courier New"/>
                <a:sym typeface="Courier New"/>
              </a:rPr>
              <a:t>→</a:t>
            </a:r>
            <a:r>
              <a:rPr lang="en" sz="2200">
                <a:solidFill>
                  <a:schemeClr val="dk1"/>
                </a:solidFill>
                <a:highlight>
                  <a:srgbClr val="EEEEEE"/>
                </a:highlight>
                <a:latin typeface="Courier New"/>
                <a:ea typeface="Courier New"/>
                <a:cs typeface="Courier New"/>
                <a:sym typeface="Courier New"/>
              </a:rPr>
              <a:t> ABC</a:t>
            </a:r>
            <a:endParaRPr sz="2200">
              <a:solidFill>
                <a:schemeClr val="dk1"/>
              </a:solidFill>
              <a:highlight>
                <a:srgbClr val="EEEEEE"/>
              </a:highlight>
              <a:latin typeface="Courier New"/>
              <a:ea typeface="Courier New"/>
              <a:cs typeface="Courier New"/>
              <a:sym typeface="Courier New"/>
            </a:endParaRPr>
          </a:p>
          <a:p>
            <a:pPr indent="0" lvl="0" marL="25400" marR="25400" rtl="0" algn="l">
              <a:spcBef>
                <a:spcPts val="0"/>
              </a:spcBef>
              <a:spcAft>
                <a:spcPts val="0"/>
              </a:spcAft>
              <a:buClr>
                <a:schemeClr val="dk1"/>
              </a:buClr>
              <a:buSzPts val="1100"/>
              <a:buFont typeface="Arial"/>
              <a:buNone/>
            </a:pPr>
            <a:r>
              <a:rPr lang="en" sz="2200">
                <a:solidFill>
                  <a:schemeClr val="dk1"/>
                </a:solidFill>
                <a:highlight>
                  <a:srgbClr val="FFFFFF"/>
                </a:highlight>
                <a:latin typeface="Verdana"/>
                <a:ea typeface="Verdana"/>
                <a:cs typeface="Verdana"/>
                <a:sym typeface="Verdana"/>
              </a:rPr>
              <a:t>If S is taking values from its child nodes (A,B,C), then it is said to be a synthesized attribute, as the values of ABC are synthesized to S.</a:t>
            </a:r>
            <a:endParaRPr sz="220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1200"/>
              </a:spcAft>
              <a:buNone/>
            </a:pPr>
            <a:r>
              <a:t/>
            </a:r>
            <a:endParaRPr sz="22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solidFill>
                  <a:schemeClr val="dk1"/>
                </a:solidFill>
                <a:highlight>
                  <a:srgbClr val="FFFFFF"/>
                </a:highlight>
                <a:latin typeface="Verdana"/>
                <a:ea typeface="Verdana"/>
                <a:cs typeface="Verdana"/>
                <a:sym typeface="Verdana"/>
              </a:rPr>
              <a:t>As in our previous example (E → E + T), the parent node E gets its value from its child node. Synthesized attributes never take values from their parent nodes or any sibling nodes.</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50000"/>
              </a:lnSpc>
              <a:spcBef>
                <a:spcPts val="1400"/>
              </a:spcBef>
              <a:spcAft>
                <a:spcPts val="400"/>
              </a:spcAft>
              <a:buNone/>
            </a:pPr>
            <a:r>
              <a:rPr b="1" lang="en" sz="2200">
                <a:latin typeface="Verdana"/>
                <a:ea typeface="Verdana"/>
                <a:cs typeface="Verdana"/>
                <a:sym typeface="Verdana"/>
              </a:rPr>
              <a:t>Inherited attributes</a:t>
            </a:r>
            <a:endParaRPr b="1" sz="2200"/>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00">
                <a:solidFill>
                  <a:schemeClr val="dk1"/>
                </a:solidFill>
                <a:highlight>
                  <a:srgbClr val="FFFFFF"/>
                </a:highlight>
                <a:latin typeface="Verdana"/>
                <a:ea typeface="Verdana"/>
                <a:cs typeface="Verdana"/>
                <a:sym typeface="Verdana"/>
              </a:rPr>
              <a:t>In contrast to synthesized attributes, inherited attributes can take values from parent and/or siblings. As in the following production,</a:t>
            </a:r>
            <a:endParaRPr sz="2200">
              <a:solidFill>
                <a:schemeClr val="dk1"/>
              </a:solidFill>
              <a:highlight>
                <a:srgbClr val="FFFFFF"/>
              </a:highlight>
              <a:latin typeface="Verdana"/>
              <a:ea typeface="Verdana"/>
              <a:cs typeface="Verdana"/>
              <a:sym typeface="Verdana"/>
            </a:endParaRPr>
          </a:p>
          <a:p>
            <a:pPr indent="0" lvl="0" marL="25400" marR="25400" rtl="0" algn="l">
              <a:spcBef>
                <a:spcPts val="1200"/>
              </a:spcBef>
              <a:spcAft>
                <a:spcPts val="0"/>
              </a:spcAft>
              <a:buNone/>
            </a:pPr>
            <a:r>
              <a:rPr lang="en" sz="2200">
                <a:solidFill>
                  <a:schemeClr val="dk1"/>
                </a:solidFill>
                <a:highlight>
                  <a:srgbClr val="EEEEEE"/>
                </a:highlight>
                <a:latin typeface="Courier New"/>
                <a:ea typeface="Courier New"/>
                <a:cs typeface="Courier New"/>
                <a:sym typeface="Courier New"/>
              </a:rPr>
              <a:t>                      S </a:t>
            </a:r>
            <a:r>
              <a:rPr lang="en" sz="2200">
                <a:solidFill>
                  <a:srgbClr val="666600"/>
                </a:solidFill>
                <a:highlight>
                  <a:srgbClr val="EEEEEE"/>
                </a:highlight>
                <a:latin typeface="Courier New"/>
                <a:ea typeface="Courier New"/>
                <a:cs typeface="Courier New"/>
                <a:sym typeface="Courier New"/>
              </a:rPr>
              <a:t>→</a:t>
            </a:r>
            <a:r>
              <a:rPr lang="en" sz="2200">
                <a:solidFill>
                  <a:schemeClr val="dk1"/>
                </a:solidFill>
                <a:highlight>
                  <a:srgbClr val="EEEEEE"/>
                </a:highlight>
                <a:latin typeface="Courier New"/>
                <a:ea typeface="Courier New"/>
                <a:cs typeface="Courier New"/>
                <a:sym typeface="Courier New"/>
              </a:rPr>
              <a:t> ABC</a:t>
            </a:r>
            <a:endParaRPr sz="2200">
              <a:solidFill>
                <a:schemeClr val="dk1"/>
              </a:solidFill>
              <a:highlight>
                <a:srgbClr val="EEEEEE"/>
              </a:highlight>
              <a:latin typeface="Courier New"/>
              <a:ea typeface="Courier New"/>
              <a:cs typeface="Courier New"/>
              <a:sym typeface="Courier New"/>
            </a:endParaRPr>
          </a:p>
          <a:p>
            <a:pPr indent="0" lvl="0" marL="25400" marR="25400" rtl="0" algn="l">
              <a:spcBef>
                <a:spcPts val="0"/>
              </a:spcBef>
              <a:spcAft>
                <a:spcPts val="0"/>
              </a:spcAft>
              <a:buClr>
                <a:schemeClr val="dk1"/>
              </a:buClr>
              <a:buSzPts val="1100"/>
              <a:buFont typeface="Arial"/>
              <a:buNone/>
            </a:pPr>
            <a:r>
              <a:t/>
            </a:r>
            <a:endParaRPr sz="2200">
              <a:solidFill>
                <a:schemeClr val="dk1"/>
              </a:solidFill>
              <a:highlight>
                <a:srgbClr val="EEEEE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2200">
                <a:solidFill>
                  <a:schemeClr val="dk1"/>
                </a:solidFill>
                <a:latin typeface="Verdana"/>
                <a:ea typeface="Verdana"/>
                <a:cs typeface="Verdana"/>
                <a:sym typeface="Verdana"/>
              </a:rPr>
              <a:t>A can get values from S, B and C. B can take values from S, A, and C. Likewise, C can take values from S, A, and B.</a:t>
            </a:r>
            <a:endParaRPr sz="2200">
              <a:solidFill>
                <a:schemeClr val="dk1"/>
              </a:solidFill>
              <a:latin typeface="Verdana"/>
              <a:ea typeface="Verdana"/>
              <a:cs typeface="Verdana"/>
              <a:sym typeface="Verdana"/>
            </a:endParaRPr>
          </a:p>
          <a:p>
            <a:pPr indent="0" lvl="0" marL="0" rtl="0" algn="l">
              <a:spcBef>
                <a:spcPts val="1200"/>
              </a:spcBef>
              <a:spcAft>
                <a:spcPts val="1200"/>
              </a:spcAft>
              <a:buNone/>
            </a:pPr>
            <a:r>
              <a:t/>
            </a:r>
            <a:endParaRPr sz="22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400">
                <a:solidFill>
                  <a:srgbClr val="273239"/>
                </a:solidFill>
                <a:highlight>
                  <a:srgbClr val="FFFFFF"/>
                </a:highlight>
                <a:latin typeface="Nunito"/>
                <a:ea typeface="Nunito"/>
                <a:cs typeface="Nunito"/>
                <a:sym typeface="Nunito"/>
              </a:rPr>
              <a:t>Semantic Analysis</a:t>
            </a:r>
            <a:r>
              <a:rPr lang="en" sz="2400">
                <a:solidFill>
                  <a:srgbClr val="273239"/>
                </a:solidFill>
                <a:highlight>
                  <a:srgbClr val="FFFFFF"/>
                </a:highlight>
                <a:latin typeface="Nunito"/>
                <a:ea typeface="Nunito"/>
                <a:cs typeface="Nunito"/>
                <a:sym typeface="Nunito"/>
              </a:rPr>
              <a:t> </a:t>
            </a:r>
            <a:endParaRPr sz="240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Nunito"/>
              <a:buChar char="●"/>
            </a:pPr>
            <a:r>
              <a:rPr b="1" lang="en" sz="2000">
                <a:solidFill>
                  <a:srgbClr val="273239"/>
                </a:solidFill>
                <a:highlight>
                  <a:srgbClr val="FFFFFF"/>
                </a:highlight>
                <a:latin typeface="Nunito"/>
                <a:ea typeface="Nunito"/>
                <a:cs typeface="Nunito"/>
                <a:sym typeface="Nunito"/>
              </a:rPr>
              <a:t>Semantic Analysis</a:t>
            </a:r>
            <a:r>
              <a:rPr lang="en" sz="2000">
                <a:solidFill>
                  <a:srgbClr val="273239"/>
                </a:solidFill>
                <a:highlight>
                  <a:srgbClr val="FFFFFF"/>
                </a:highlight>
                <a:latin typeface="Nunito"/>
                <a:ea typeface="Nunito"/>
                <a:cs typeface="Nunito"/>
                <a:sym typeface="Nunito"/>
              </a:rPr>
              <a:t> is the third phase of </a:t>
            </a:r>
            <a:r>
              <a:rPr lang="en" sz="2000" u="sng">
                <a:solidFill>
                  <a:schemeClr val="hlink"/>
                </a:solidFill>
                <a:highlight>
                  <a:srgbClr val="FFFFFF"/>
                </a:highlight>
                <a:latin typeface="Nunito"/>
                <a:ea typeface="Nunito"/>
                <a:cs typeface="Nunito"/>
                <a:sym typeface="Nunito"/>
                <a:hlinkClick r:id="rId3"/>
              </a:rPr>
              <a:t>Compiler</a:t>
            </a:r>
            <a:r>
              <a:rPr lang="en" sz="2000">
                <a:solidFill>
                  <a:srgbClr val="273239"/>
                </a:solidFill>
                <a:highlight>
                  <a:srgbClr val="FFFFFF"/>
                </a:highlight>
                <a:latin typeface="Nunito"/>
                <a:ea typeface="Nunito"/>
                <a:cs typeface="Nunito"/>
                <a:sym typeface="Nunito"/>
              </a:rPr>
              <a:t> design. </a:t>
            </a:r>
            <a:endParaRPr sz="2000">
              <a:solidFill>
                <a:srgbClr val="273239"/>
              </a:solidFill>
              <a:highlight>
                <a:srgbClr val="FFFFFF"/>
              </a:highlight>
              <a:latin typeface="Nunito"/>
              <a:ea typeface="Nunito"/>
              <a:cs typeface="Nunito"/>
              <a:sym typeface="Nunito"/>
            </a:endParaRPr>
          </a:p>
          <a:p>
            <a:pPr indent="-355600" lvl="0" marL="457200" rtl="0" algn="l">
              <a:spcBef>
                <a:spcPts val="0"/>
              </a:spcBef>
              <a:spcAft>
                <a:spcPts val="0"/>
              </a:spcAft>
              <a:buClr>
                <a:srgbClr val="273239"/>
              </a:buClr>
              <a:buSzPts val="2000"/>
              <a:buFont typeface="Nunito"/>
              <a:buChar char="●"/>
            </a:pPr>
            <a:r>
              <a:rPr lang="en" sz="2000">
                <a:solidFill>
                  <a:srgbClr val="273239"/>
                </a:solidFill>
                <a:highlight>
                  <a:srgbClr val="FFFFFF"/>
                </a:highlight>
                <a:latin typeface="Nunito"/>
                <a:ea typeface="Nunito"/>
                <a:cs typeface="Nunito"/>
                <a:sym typeface="Nunito"/>
              </a:rPr>
              <a:t>Semantic Analysis makes sure that declarations and statements of program are semantically correct. </a:t>
            </a:r>
            <a:endParaRPr sz="2000">
              <a:solidFill>
                <a:srgbClr val="273239"/>
              </a:solidFill>
              <a:highlight>
                <a:srgbClr val="FFFFFF"/>
              </a:highlight>
              <a:latin typeface="Nunito"/>
              <a:ea typeface="Nunito"/>
              <a:cs typeface="Nunito"/>
              <a:sym typeface="Nunito"/>
            </a:endParaRPr>
          </a:p>
          <a:p>
            <a:pPr indent="-355600" lvl="0" marL="457200" rtl="0" algn="l">
              <a:spcBef>
                <a:spcPts val="0"/>
              </a:spcBef>
              <a:spcAft>
                <a:spcPts val="0"/>
              </a:spcAft>
              <a:buClr>
                <a:srgbClr val="273239"/>
              </a:buClr>
              <a:buSzPts val="2000"/>
              <a:buFont typeface="Nunito"/>
              <a:buChar char="●"/>
            </a:pPr>
            <a:r>
              <a:rPr lang="en" sz="2000">
                <a:solidFill>
                  <a:srgbClr val="273239"/>
                </a:solidFill>
                <a:highlight>
                  <a:srgbClr val="FFFFFF"/>
                </a:highlight>
                <a:latin typeface="Nunito"/>
                <a:ea typeface="Nunito"/>
                <a:cs typeface="Nunito"/>
                <a:sym typeface="Nunito"/>
              </a:rPr>
              <a:t>It is a collection of procedures which is called by parser as and when required by grammar. </a:t>
            </a:r>
            <a:endParaRPr sz="2000">
              <a:solidFill>
                <a:srgbClr val="273239"/>
              </a:solidFill>
              <a:highlight>
                <a:srgbClr val="FFFFFF"/>
              </a:highlight>
              <a:latin typeface="Nunito"/>
              <a:ea typeface="Nunito"/>
              <a:cs typeface="Nunito"/>
              <a:sym typeface="Nunito"/>
            </a:endParaRPr>
          </a:p>
          <a:p>
            <a:pPr indent="-355600" lvl="0" marL="457200" rtl="0" algn="l">
              <a:spcBef>
                <a:spcPts val="0"/>
              </a:spcBef>
              <a:spcAft>
                <a:spcPts val="0"/>
              </a:spcAft>
              <a:buClr>
                <a:srgbClr val="273239"/>
              </a:buClr>
              <a:buSzPts val="2000"/>
              <a:buFont typeface="Nunito"/>
              <a:buChar char="●"/>
            </a:pPr>
            <a:r>
              <a:rPr lang="en" sz="2000">
                <a:solidFill>
                  <a:srgbClr val="273239"/>
                </a:solidFill>
                <a:highlight>
                  <a:srgbClr val="FFFFFF"/>
                </a:highlight>
                <a:latin typeface="Nunito"/>
                <a:ea typeface="Nunito"/>
                <a:cs typeface="Nunito"/>
                <a:sym typeface="Nunito"/>
              </a:rPr>
              <a:t>Both syntax tree of previous phase and symbol table are used to check the consistency of the given code. </a:t>
            </a:r>
            <a:r>
              <a:rPr b="1" lang="en" sz="2000">
                <a:solidFill>
                  <a:srgbClr val="273239"/>
                </a:solidFill>
                <a:highlight>
                  <a:srgbClr val="FFFFFF"/>
                </a:highlight>
                <a:latin typeface="Nunito"/>
                <a:ea typeface="Nunito"/>
                <a:cs typeface="Nunito"/>
                <a:sym typeface="Nunito"/>
              </a:rPr>
              <a:t>Type checking</a:t>
            </a:r>
            <a:r>
              <a:rPr lang="en" sz="2000">
                <a:solidFill>
                  <a:srgbClr val="273239"/>
                </a:solidFill>
                <a:highlight>
                  <a:srgbClr val="FFFFFF"/>
                </a:highlight>
                <a:latin typeface="Nunito"/>
                <a:ea typeface="Nunito"/>
                <a:cs typeface="Nunito"/>
                <a:sym typeface="Nunito"/>
              </a:rPr>
              <a:t> is an important part of semantic analysis where compiler makes sure that each operator has matching operands.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Verdana"/>
              <a:buChar char="●"/>
            </a:pPr>
            <a:r>
              <a:rPr lang="en" sz="2000">
                <a:solidFill>
                  <a:schemeClr val="dk1"/>
                </a:solidFill>
                <a:highlight>
                  <a:srgbClr val="FFFFFF"/>
                </a:highlight>
                <a:latin typeface="Verdana"/>
                <a:ea typeface="Verdana"/>
                <a:cs typeface="Verdana"/>
                <a:sym typeface="Verdana"/>
              </a:rPr>
              <a:t>Semantics of a language provide meaning to its constructs, like tokens and syntax structure. </a:t>
            </a:r>
            <a:endParaRPr sz="2000">
              <a:solidFill>
                <a:schemeClr val="dk1"/>
              </a:solidFill>
              <a:highlight>
                <a:srgbClr val="FFFFFF"/>
              </a:highlight>
              <a:latin typeface="Verdana"/>
              <a:ea typeface="Verdana"/>
              <a:cs typeface="Verdana"/>
              <a:sym typeface="Verdana"/>
            </a:endParaRPr>
          </a:p>
          <a:p>
            <a:pPr indent="-355600" lvl="0" marL="457200" rtl="0" algn="l">
              <a:spcBef>
                <a:spcPts val="0"/>
              </a:spcBef>
              <a:spcAft>
                <a:spcPts val="0"/>
              </a:spcAft>
              <a:buClr>
                <a:schemeClr val="dk1"/>
              </a:buClr>
              <a:buSzPts val="2000"/>
              <a:buFont typeface="Verdana"/>
              <a:buChar char="●"/>
            </a:pPr>
            <a:r>
              <a:rPr lang="en" sz="2000">
                <a:solidFill>
                  <a:schemeClr val="dk1"/>
                </a:solidFill>
                <a:highlight>
                  <a:srgbClr val="FFFFFF"/>
                </a:highlight>
                <a:latin typeface="Verdana"/>
                <a:ea typeface="Verdana"/>
                <a:cs typeface="Verdana"/>
                <a:sym typeface="Verdana"/>
              </a:rPr>
              <a:t>Semantics help interpret symbols, their types, and their relations with each other. Semantic analysis judges whether the syntax structure constructed in the source program derives any meaning or not.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latin typeface="Verdana"/>
                <a:ea typeface="Verdana"/>
                <a:cs typeface="Verdana"/>
                <a:sym typeface="Verdana"/>
              </a:rPr>
              <a:t>For example:</a:t>
            </a:r>
            <a:endParaRPr sz="2000">
              <a:solidFill>
                <a:schemeClr val="dk1"/>
              </a:solidFill>
              <a:latin typeface="Verdana"/>
              <a:ea typeface="Verdana"/>
              <a:cs typeface="Verdana"/>
              <a:sym typeface="Verdana"/>
            </a:endParaRPr>
          </a:p>
          <a:p>
            <a:pPr indent="0" lvl="0" marL="25400" marR="25400" rtl="0" algn="l">
              <a:spcBef>
                <a:spcPts val="1200"/>
              </a:spcBef>
              <a:spcAft>
                <a:spcPts val="0"/>
              </a:spcAft>
              <a:buClr>
                <a:schemeClr val="dk1"/>
              </a:buClr>
              <a:buSzPts val="1100"/>
              <a:buFont typeface="Arial"/>
              <a:buNone/>
            </a:pPr>
            <a:r>
              <a:rPr lang="en" sz="2000">
                <a:solidFill>
                  <a:srgbClr val="000088"/>
                </a:solidFill>
                <a:highlight>
                  <a:srgbClr val="EEEEEE"/>
                </a:highlight>
                <a:latin typeface="Courier New"/>
                <a:ea typeface="Courier New"/>
                <a:cs typeface="Courier New"/>
                <a:sym typeface="Courier New"/>
              </a:rPr>
              <a:t>int</a:t>
            </a:r>
            <a:r>
              <a:rPr lang="en" sz="2000">
                <a:solidFill>
                  <a:schemeClr val="dk1"/>
                </a:solidFill>
                <a:highlight>
                  <a:srgbClr val="EEEEEE"/>
                </a:highlight>
                <a:latin typeface="Courier New"/>
                <a:ea typeface="Courier New"/>
                <a:cs typeface="Courier New"/>
                <a:sym typeface="Courier New"/>
              </a:rPr>
              <a:t> a </a:t>
            </a:r>
            <a:r>
              <a:rPr lang="en" sz="2000">
                <a:solidFill>
                  <a:srgbClr val="666600"/>
                </a:solidFill>
                <a:highlight>
                  <a:srgbClr val="EEEEEE"/>
                </a:highlight>
                <a:latin typeface="Courier New"/>
                <a:ea typeface="Courier New"/>
                <a:cs typeface="Courier New"/>
                <a:sym typeface="Courier New"/>
              </a:rPr>
              <a:t>=</a:t>
            </a:r>
            <a:r>
              <a:rPr lang="en" sz="2000">
                <a:solidFill>
                  <a:schemeClr val="dk1"/>
                </a:solidFill>
                <a:highlight>
                  <a:srgbClr val="EEEEEE"/>
                </a:highlight>
                <a:latin typeface="Courier New"/>
                <a:ea typeface="Courier New"/>
                <a:cs typeface="Courier New"/>
                <a:sym typeface="Courier New"/>
              </a:rPr>
              <a:t> </a:t>
            </a:r>
            <a:r>
              <a:rPr lang="en" sz="2000">
                <a:solidFill>
                  <a:srgbClr val="666600"/>
                </a:solidFill>
                <a:highlight>
                  <a:srgbClr val="EEEEEE"/>
                </a:highlight>
                <a:latin typeface="Courier New"/>
                <a:ea typeface="Courier New"/>
                <a:cs typeface="Courier New"/>
                <a:sym typeface="Courier New"/>
              </a:rPr>
              <a:t>“</a:t>
            </a:r>
            <a:r>
              <a:rPr lang="en" sz="2000">
                <a:solidFill>
                  <a:srgbClr val="000088"/>
                </a:solidFill>
                <a:highlight>
                  <a:srgbClr val="EEEEEE"/>
                </a:highlight>
                <a:latin typeface="Courier New"/>
                <a:ea typeface="Courier New"/>
                <a:cs typeface="Courier New"/>
                <a:sym typeface="Courier New"/>
              </a:rPr>
              <a:t>value</a:t>
            </a:r>
            <a:r>
              <a:rPr lang="en" sz="2000">
                <a:solidFill>
                  <a:srgbClr val="666600"/>
                </a:solidFill>
                <a:highlight>
                  <a:srgbClr val="EEEEEE"/>
                </a:highlight>
                <a:latin typeface="Courier New"/>
                <a:ea typeface="Courier New"/>
                <a:cs typeface="Courier New"/>
                <a:sym typeface="Courier New"/>
              </a:rPr>
              <a:t>”;</a:t>
            </a:r>
            <a:endParaRPr sz="2000">
              <a:solidFill>
                <a:srgbClr val="666600"/>
              </a:solidFill>
              <a:highlight>
                <a:srgbClr val="EEEEEE"/>
              </a:highlight>
              <a:latin typeface="Courier New"/>
              <a:ea typeface="Courier New"/>
              <a:cs typeface="Courier New"/>
              <a:sym typeface="Courier New"/>
            </a:endParaRPr>
          </a:p>
          <a:p>
            <a:pPr indent="0" lvl="0" marL="0" rtl="0" algn="l">
              <a:spcBef>
                <a:spcPts val="0"/>
              </a:spcBef>
              <a:spcAft>
                <a:spcPts val="1200"/>
              </a:spcAft>
              <a:buNone/>
            </a:pPr>
            <a:r>
              <a:rPr lang="en" sz="2000">
                <a:solidFill>
                  <a:schemeClr val="dk1"/>
                </a:solidFill>
                <a:highlight>
                  <a:srgbClr val="FFFFFF"/>
                </a:highlight>
                <a:latin typeface="Verdana"/>
                <a:ea typeface="Verdana"/>
                <a:cs typeface="Verdana"/>
                <a:sym typeface="Verdana"/>
              </a:rPr>
              <a:t>should not issue an error in lexical and syntax analysis phase, as it is lexically and structurally correct, but it should generate a semantic error as the type of the assignment differs. These rules are set by the grammar of the language and evaluated in semantic analysis.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b="1" lang="en" sz="2200">
                <a:solidFill>
                  <a:srgbClr val="273239"/>
                </a:solidFill>
                <a:highlight>
                  <a:srgbClr val="FFFFFF"/>
                </a:highlight>
                <a:latin typeface="Nunito"/>
                <a:ea typeface="Nunito"/>
                <a:cs typeface="Nunito"/>
                <a:sym typeface="Nunito"/>
              </a:rPr>
              <a:t>Functions of Semantic Analysis:</a:t>
            </a:r>
            <a:endParaRPr sz="2200"/>
          </a:p>
        </p:txBody>
      </p:sp>
      <p:sp>
        <p:nvSpPr>
          <p:cNvPr id="78" name="Google Shape;78;p17"/>
          <p:cNvSpPr txBox="1"/>
          <p:nvPr>
            <p:ph idx="1" type="body"/>
          </p:nvPr>
        </p:nvSpPr>
        <p:spPr>
          <a:xfrm>
            <a:off x="311700" y="1152475"/>
            <a:ext cx="8520600" cy="3706200"/>
          </a:xfrm>
          <a:prstGeom prst="rect">
            <a:avLst/>
          </a:prstGeom>
        </p:spPr>
        <p:txBody>
          <a:bodyPr anchorCtr="0" anchor="t" bIns="91425" lIns="91425" spcFirstLastPara="1" rIns="91425" wrap="square" tIns="91425">
            <a:noAutofit/>
          </a:bodyPr>
          <a:lstStyle/>
          <a:p>
            <a:pPr indent="-349250" lvl="0" marL="685800" rtl="0" algn="l">
              <a:lnSpc>
                <a:spcPct val="158000"/>
              </a:lnSpc>
              <a:spcBef>
                <a:spcPts val="0"/>
              </a:spcBef>
              <a:spcAft>
                <a:spcPts val="0"/>
              </a:spcAft>
              <a:buClr>
                <a:srgbClr val="273239"/>
              </a:buClr>
              <a:buSzPts val="1900"/>
              <a:buFont typeface="Nunito"/>
              <a:buAutoNum type="arabicPeriod"/>
            </a:pPr>
            <a:r>
              <a:rPr b="1" lang="en" sz="1900">
                <a:solidFill>
                  <a:srgbClr val="273239"/>
                </a:solidFill>
                <a:highlight>
                  <a:srgbClr val="FFFFFF"/>
                </a:highlight>
                <a:latin typeface="Nunito"/>
                <a:ea typeface="Nunito"/>
                <a:cs typeface="Nunito"/>
                <a:sym typeface="Nunito"/>
              </a:rPr>
              <a:t>Type Checking –</a:t>
            </a:r>
            <a:br>
              <a:rPr b="1" lang="en" sz="1900">
                <a:solidFill>
                  <a:srgbClr val="273239"/>
                </a:solidFill>
                <a:highlight>
                  <a:srgbClr val="FFFFFF"/>
                </a:highlight>
                <a:latin typeface="Nunito"/>
                <a:ea typeface="Nunito"/>
                <a:cs typeface="Nunito"/>
                <a:sym typeface="Nunito"/>
              </a:rPr>
            </a:br>
            <a:r>
              <a:rPr lang="en" sz="1900">
                <a:solidFill>
                  <a:srgbClr val="273239"/>
                </a:solidFill>
                <a:highlight>
                  <a:srgbClr val="FFFFFF"/>
                </a:highlight>
                <a:latin typeface="Nunito"/>
                <a:ea typeface="Nunito"/>
                <a:cs typeface="Nunito"/>
                <a:sym typeface="Nunito"/>
              </a:rPr>
              <a:t>Ensures that data types are used in a way consistent with their definition.</a:t>
            </a:r>
            <a:endParaRPr sz="1900">
              <a:solidFill>
                <a:srgbClr val="273239"/>
              </a:solidFill>
              <a:highlight>
                <a:srgbClr val="FFFFFF"/>
              </a:highlight>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AutoNum type="arabicPeriod"/>
            </a:pPr>
            <a:r>
              <a:rPr b="1" lang="en" sz="1900">
                <a:solidFill>
                  <a:srgbClr val="273239"/>
                </a:solidFill>
                <a:highlight>
                  <a:srgbClr val="FFFFFF"/>
                </a:highlight>
                <a:latin typeface="Nunito"/>
                <a:ea typeface="Nunito"/>
                <a:cs typeface="Nunito"/>
                <a:sym typeface="Nunito"/>
              </a:rPr>
              <a:t>Label Checking –</a:t>
            </a:r>
            <a:br>
              <a:rPr b="1" lang="en" sz="1900">
                <a:solidFill>
                  <a:srgbClr val="273239"/>
                </a:solidFill>
                <a:highlight>
                  <a:srgbClr val="FFFFFF"/>
                </a:highlight>
                <a:latin typeface="Nunito"/>
                <a:ea typeface="Nunito"/>
                <a:cs typeface="Nunito"/>
                <a:sym typeface="Nunito"/>
              </a:rPr>
            </a:br>
            <a:r>
              <a:rPr lang="en" sz="1900">
                <a:solidFill>
                  <a:srgbClr val="273239"/>
                </a:solidFill>
                <a:highlight>
                  <a:srgbClr val="FFFFFF"/>
                </a:highlight>
                <a:latin typeface="Nunito"/>
                <a:ea typeface="Nunito"/>
                <a:cs typeface="Nunito"/>
                <a:sym typeface="Nunito"/>
              </a:rPr>
              <a:t>A program should contain labels references.</a:t>
            </a:r>
            <a:endParaRPr sz="1900">
              <a:solidFill>
                <a:srgbClr val="273239"/>
              </a:solidFill>
              <a:highlight>
                <a:srgbClr val="FFFFFF"/>
              </a:highlight>
              <a:latin typeface="Nunito"/>
              <a:ea typeface="Nunito"/>
              <a:cs typeface="Nunito"/>
              <a:sym typeface="Nunito"/>
            </a:endParaRPr>
          </a:p>
          <a:p>
            <a:pPr indent="-349250" lvl="0" marL="685800" rtl="0" algn="l">
              <a:lnSpc>
                <a:spcPct val="158000"/>
              </a:lnSpc>
              <a:spcBef>
                <a:spcPts val="0"/>
              </a:spcBef>
              <a:spcAft>
                <a:spcPts val="0"/>
              </a:spcAft>
              <a:buClr>
                <a:srgbClr val="273239"/>
              </a:buClr>
              <a:buSzPts val="1900"/>
              <a:buFont typeface="Nunito"/>
              <a:buAutoNum type="arabicPeriod"/>
            </a:pPr>
            <a:r>
              <a:rPr b="1" lang="en" sz="1900">
                <a:solidFill>
                  <a:srgbClr val="273239"/>
                </a:solidFill>
                <a:highlight>
                  <a:srgbClr val="FFFFFF"/>
                </a:highlight>
                <a:latin typeface="Nunito"/>
                <a:ea typeface="Nunito"/>
                <a:cs typeface="Nunito"/>
                <a:sym typeface="Nunito"/>
              </a:rPr>
              <a:t>Flow Control Check –</a:t>
            </a:r>
            <a:br>
              <a:rPr b="1" lang="en" sz="1900">
                <a:solidFill>
                  <a:srgbClr val="273239"/>
                </a:solidFill>
                <a:highlight>
                  <a:srgbClr val="FFFFFF"/>
                </a:highlight>
                <a:latin typeface="Nunito"/>
                <a:ea typeface="Nunito"/>
                <a:cs typeface="Nunito"/>
                <a:sym typeface="Nunito"/>
              </a:rPr>
            </a:br>
            <a:r>
              <a:rPr lang="en" sz="1900">
                <a:solidFill>
                  <a:srgbClr val="273239"/>
                </a:solidFill>
                <a:highlight>
                  <a:srgbClr val="FFFFFF"/>
                </a:highlight>
                <a:latin typeface="Nunito"/>
                <a:ea typeface="Nunito"/>
                <a:cs typeface="Nunito"/>
                <a:sym typeface="Nunito"/>
              </a:rPr>
              <a:t>Keeps a check that control structures are used in a proper manner.(example: no break statement outside a loop)</a:t>
            </a:r>
            <a:endParaRPr sz="19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highlight>
                  <a:srgbClr val="E0E0E0"/>
                </a:highlight>
                <a:latin typeface="Courier New"/>
                <a:ea typeface="Courier New"/>
                <a:cs typeface="Courier New"/>
                <a:sym typeface="Courier New"/>
              </a:rPr>
              <a:t>float x = 10.1;</a:t>
            </a:r>
            <a:endParaRPr sz="2000">
              <a:solidFill>
                <a:schemeClr val="dk1"/>
              </a:solidFill>
              <a:highlight>
                <a:srgbClr val="E0E0E0"/>
              </a:highlight>
              <a:latin typeface="Courier New"/>
              <a:ea typeface="Courier New"/>
              <a:cs typeface="Courier New"/>
              <a:sym typeface="Courier New"/>
            </a:endParaRPr>
          </a:p>
          <a:p>
            <a:pPr indent="0" lvl="0" marL="190500" marR="190500" rtl="0" algn="l">
              <a:spcBef>
                <a:spcPts val="1200"/>
              </a:spcBef>
              <a:spcAft>
                <a:spcPts val="0"/>
              </a:spcAft>
              <a:buClr>
                <a:schemeClr val="dk1"/>
              </a:buClr>
              <a:buSzPts val="1100"/>
              <a:buFont typeface="Arial"/>
              <a:buNone/>
            </a:pPr>
            <a:r>
              <a:rPr lang="en" sz="2000">
                <a:solidFill>
                  <a:schemeClr val="dk1"/>
                </a:solidFill>
                <a:highlight>
                  <a:srgbClr val="E0E0E0"/>
                </a:highlight>
                <a:latin typeface="Courier New"/>
                <a:ea typeface="Courier New"/>
                <a:cs typeface="Courier New"/>
                <a:sym typeface="Courier New"/>
              </a:rPr>
              <a:t>float y = x*30;</a:t>
            </a:r>
            <a:endParaRPr sz="2000">
              <a:solidFill>
                <a:schemeClr val="dk1"/>
              </a:solidFill>
              <a:highlight>
                <a:srgbClr val="E0E0E0"/>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lang="en" sz="2000">
                <a:solidFill>
                  <a:srgbClr val="273239"/>
                </a:solidFill>
                <a:highlight>
                  <a:srgbClr val="FFFFFF"/>
                </a:highlight>
                <a:latin typeface="Nunito"/>
                <a:ea typeface="Nunito"/>
                <a:cs typeface="Nunito"/>
                <a:sym typeface="Nunito"/>
              </a:rPr>
              <a:t>In the above example integer 30 will be typecasted to float 30.0 before multiplication, by semantic analyzer.</a:t>
            </a:r>
            <a:endParaRPr sz="200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400">
                <a:highlight>
                  <a:srgbClr val="FFFFFF"/>
                </a:highlight>
                <a:latin typeface="Verdana"/>
                <a:ea typeface="Verdana"/>
                <a:cs typeface="Verdana"/>
                <a:sym typeface="Verdana"/>
              </a:rPr>
              <a:t>T</a:t>
            </a:r>
            <a:r>
              <a:rPr lang="en" sz="2400">
                <a:highlight>
                  <a:srgbClr val="FFFFFF"/>
                </a:highlight>
                <a:latin typeface="Verdana"/>
                <a:ea typeface="Verdana"/>
                <a:cs typeface="Verdana"/>
                <a:sym typeface="Verdana"/>
              </a:rPr>
              <a:t>asks in semantic analysis</a:t>
            </a:r>
            <a:endParaRPr sz="2400"/>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highlight>
                  <a:srgbClr val="FFFFFF"/>
                </a:highlight>
                <a:latin typeface="Verdana"/>
                <a:ea typeface="Verdana"/>
                <a:cs typeface="Verdana"/>
                <a:sym typeface="Verdana"/>
              </a:rPr>
              <a:t>The following tasks should be performed in semantic analysis:</a:t>
            </a:r>
            <a:endParaRPr sz="2000">
              <a:solidFill>
                <a:schemeClr val="dk1"/>
              </a:solidFill>
              <a:highlight>
                <a:srgbClr val="FFFFFF"/>
              </a:highlight>
              <a:latin typeface="Verdana"/>
              <a:ea typeface="Verdana"/>
              <a:cs typeface="Verdana"/>
              <a:sym typeface="Verdana"/>
            </a:endParaRPr>
          </a:p>
          <a:p>
            <a:pPr indent="-355600" lvl="0" marL="457200" rtl="0" algn="l">
              <a:spcBef>
                <a:spcPts val="1200"/>
              </a:spcBef>
              <a:spcAft>
                <a:spcPts val="0"/>
              </a:spcAft>
              <a:buClr>
                <a:schemeClr val="dk1"/>
              </a:buClr>
              <a:buSzPts val="2000"/>
              <a:buFont typeface="Verdana"/>
              <a:buChar char="●"/>
            </a:pPr>
            <a:r>
              <a:rPr lang="en" sz="2000">
                <a:solidFill>
                  <a:schemeClr val="dk1"/>
                </a:solidFill>
                <a:highlight>
                  <a:srgbClr val="FFFFFF"/>
                </a:highlight>
                <a:latin typeface="Verdana"/>
                <a:ea typeface="Verdana"/>
                <a:cs typeface="Verdana"/>
                <a:sym typeface="Verdana"/>
              </a:rPr>
              <a:t>Check the meaning of the source code</a:t>
            </a:r>
            <a:endParaRPr sz="2000">
              <a:solidFill>
                <a:schemeClr val="dk1"/>
              </a:solidFill>
              <a:highlight>
                <a:srgbClr val="FFFFFF"/>
              </a:highlight>
              <a:latin typeface="Verdana"/>
              <a:ea typeface="Verdana"/>
              <a:cs typeface="Verdana"/>
              <a:sym typeface="Verdana"/>
            </a:endParaRPr>
          </a:p>
          <a:p>
            <a:pPr indent="0" lvl="0" marL="914400" rtl="0" algn="l">
              <a:spcBef>
                <a:spcPts val="1200"/>
              </a:spcBef>
              <a:spcAft>
                <a:spcPts val="0"/>
              </a:spcAft>
              <a:buNone/>
            </a:pPr>
            <a:r>
              <a:rPr lang="en" sz="2000">
                <a:solidFill>
                  <a:schemeClr val="dk1"/>
                </a:solidFill>
                <a:highlight>
                  <a:srgbClr val="FFFFFF"/>
                </a:highlight>
                <a:latin typeface="Verdana"/>
                <a:ea typeface="Verdana"/>
                <a:cs typeface="Verdana"/>
                <a:sym typeface="Verdana"/>
              </a:rPr>
              <a:t>- variables are used correctly</a:t>
            </a:r>
            <a:endParaRPr sz="2000">
              <a:solidFill>
                <a:schemeClr val="dk1"/>
              </a:solidFill>
              <a:highlight>
                <a:srgbClr val="FFFFFF"/>
              </a:highlight>
              <a:latin typeface="Verdana"/>
              <a:ea typeface="Verdana"/>
              <a:cs typeface="Verdana"/>
              <a:sym typeface="Verdana"/>
            </a:endParaRPr>
          </a:p>
          <a:p>
            <a:pPr indent="0" lvl="0" marL="914400" rtl="0" algn="l">
              <a:spcBef>
                <a:spcPts val="1200"/>
              </a:spcBef>
              <a:spcAft>
                <a:spcPts val="0"/>
              </a:spcAft>
              <a:buNone/>
            </a:pPr>
            <a:r>
              <a:rPr lang="en" sz="2000">
                <a:solidFill>
                  <a:schemeClr val="dk1"/>
                </a:solidFill>
                <a:highlight>
                  <a:srgbClr val="FFFFFF"/>
                </a:highlight>
                <a:latin typeface="Verdana"/>
                <a:ea typeface="Verdana"/>
                <a:cs typeface="Verdana"/>
                <a:sym typeface="Verdana"/>
              </a:rPr>
              <a:t>- variable declarations </a:t>
            </a:r>
            <a:endParaRPr sz="2000">
              <a:solidFill>
                <a:schemeClr val="dk1"/>
              </a:solidFill>
              <a:highlight>
                <a:srgbClr val="FFFFFF"/>
              </a:highlight>
              <a:latin typeface="Verdana"/>
              <a:ea typeface="Verdana"/>
              <a:cs typeface="Verdana"/>
              <a:sym typeface="Verdana"/>
            </a:endParaRPr>
          </a:p>
          <a:p>
            <a:pPr indent="0" lvl="0" marL="914400" rtl="0" algn="l">
              <a:spcBef>
                <a:spcPts val="1200"/>
              </a:spcBef>
              <a:spcAft>
                <a:spcPts val="0"/>
              </a:spcAft>
              <a:buNone/>
            </a:pPr>
            <a:r>
              <a:rPr lang="en" sz="2000">
                <a:solidFill>
                  <a:schemeClr val="dk1"/>
                </a:solidFill>
                <a:highlight>
                  <a:srgbClr val="FFFFFF"/>
                </a:highlight>
                <a:latin typeface="Verdana"/>
                <a:ea typeface="Verdana"/>
                <a:cs typeface="Verdana"/>
                <a:sym typeface="Verdana"/>
              </a:rPr>
              <a:t>- incorrect function call</a:t>
            </a:r>
            <a:endParaRPr sz="2000">
              <a:solidFill>
                <a:schemeClr val="dk1"/>
              </a:solidFill>
              <a:highlight>
                <a:srgbClr val="FFFFFF"/>
              </a:highlight>
              <a:latin typeface="Verdana"/>
              <a:ea typeface="Verdana"/>
              <a:cs typeface="Verdana"/>
              <a:sym typeface="Verdana"/>
            </a:endParaRPr>
          </a:p>
          <a:p>
            <a:pPr indent="0" lvl="0" marL="914400" rtl="0" algn="l">
              <a:spcBef>
                <a:spcPts val="1200"/>
              </a:spcBef>
              <a:spcAft>
                <a:spcPts val="1200"/>
              </a:spcAft>
              <a:buNone/>
            </a:pPr>
            <a:r>
              <a:rPr lang="en" sz="2000">
                <a:solidFill>
                  <a:schemeClr val="dk1"/>
                </a:solidFill>
                <a:highlight>
                  <a:srgbClr val="FFFFFF"/>
                </a:highlight>
                <a:latin typeface="Verdana"/>
                <a:ea typeface="Verdana"/>
                <a:cs typeface="Verdana"/>
                <a:sym typeface="Verdana"/>
              </a:rPr>
              <a:t>- syntax structure (if else, switch case, regular expression)</a:t>
            </a:r>
            <a:endParaRPr sz="20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400">
                <a:highlight>
                  <a:srgbClr val="FFFFFF"/>
                </a:highlight>
                <a:latin typeface="Verdana"/>
                <a:ea typeface="Verdana"/>
                <a:cs typeface="Verdana"/>
                <a:sym typeface="Verdana"/>
              </a:rPr>
              <a:t>Tasks in semantic analysis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a:t>
            </a:r>
            <a:r>
              <a:rPr lang="en" sz="2000"/>
              <a:t>heck meaning of labels </a:t>
            </a:r>
            <a:endParaRPr sz="2000"/>
          </a:p>
          <a:p>
            <a:pPr indent="0" lvl="0" marL="457200" rtl="0" algn="l">
              <a:spcBef>
                <a:spcPts val="1200"/>
              </a:spcBef>
              <a:spcAft>
                <a:spcPts val="0"/>
              </a:spcAft>
              <a:buNone/>
            </a:pPr>
            <a:r>
              <a:rPr lang="en" sz="2000"/>
              <a:t>Flow, controles, loops and switches </a:t>
            </a:r>
            <a:endParaRPr sz="2000"/>
          </a:p>
          <a:p>
            <a:pPr indent="-355600" lvl="0" marL="457200" rtl="0" algn="l">
              <a:spcBef>
                <a:spcPts val="1200"/>
              </a:spcBef>
              <a:spcAft>
                <a:spcPts val="0"/>
              </a:spcAft>
              <a:buSzPts val="2000"/>
              <a:buChar char="-"/>
            </a:pPr>
            <a:r>
              <a:rPr lang="en" sz="2000"/>
              <a:t>Check data type, constraints, expressions and assignments </a:t>
            </a:r>
            <a:endParaRPr sz="2000"/>
          </a:p>
          <a:p>
            <a:pPr indent="-355600" lvl="0" marL="457200" rtl="0" algn="l">
              <a:spcBef>
                <a:spcPts val="0"/>
              </a:spcBef>
              <a:spcAft>
                <a:spcPts val="0"/>
              </a:spcAft>
              <a:buSzPts val="2000"/>
              <a:buChar char="-"/>
            </a:pPr>
            <a:r>
              <a:rPr lang="en" sz="2000"/>
              <a:t>Check number of </a:t>
            </a:r>
            <a:r>
              <a:rPr lang="en" sz="2000"/>
              <a:t>parameters</a:t>
            </a:r>
            <a:r>
              <a:rPr lang="en" sz="2000"/>
              <a:t> in function call</a:t>
            </a:r>
            <a:endParaRPr sz="2000"/>
          </a:p>
          <a:p>
            <a:pPr indent="-355600" lvl="0" marL="457200" rtl="0" algn="l">
              <a:spcBef>
                <a:spcPts val="0"/>
              </a:spcBef>
              <a:spcAft>
                <a:spcPts val="0"/>
              </a:spcAft>
              <a:buSzPts val="2000"/>
              <a:buChar char="●"/>
            </a:pPr>
            <a:r>
              <a:rPr lang="en" sz="2000"/>
              <a:t>Semantic analysis give meaning for each and every elements like tokens and syntax structures</a:t>
            </a:r>
            <a:endParaRPr sz="2000"/>
          </a:p>
          <a:p>
            <a:pPr indent="0" lvl="0" marL="457200" rtl="0" algn="l">
              <a:spcBef>
                <a:spcPts val="1200"/>
              </a:spcBef>
              <a:spcAft>
                <a:spcPts val="120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2352"/>
              </a:lnSpc>
              <a:spcBef>
                <a:spcPts val="1800"/>
              </a:spcBef>
              <a:spcAft>
                <a:spcPts val="400"/>
              </a:spcAft>
              <a:buClr>
                <a:schemeClr val="dk1"/>
              </a:buClr>
              <a:buSzPts val="1100"/>
              <a:buFont typeface="Arial"/>
              <a:buNone/>
            </a:pPr>
            <a:r>
              <a:rPr lang="en" sz="2200"/>
              <a:t>Semantic Errors</a:t>
            </a:r>
            <a:endParaRPr sz="2200"/>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latin typeface="Verdana"/>
                <a:ea typeface="Verdana"/>
                <a:cs typeface="Verdana"/>
                <a:sym typeface="Verdana"/>
              </a:rPr>
              <a:t>some of the semantics errors that the semantic analyzer is expected to recognize:</a:t>
            </a:r>
            <a:endParaRPr sz="2000">
              <a:solidFill>
                <a:schemeClr val="dk1"/>
              </a:solidFill>
              <a:latin typeface="Verdana"/>
              <a:ea typeface="Verdana"/>
              <a:cs typeface="Verdana"/>
              <a:sym typeface="Verdana"/>
            </a:endParaRPr>
          </a:p>
          <a:p>
            <a:pPr indent="-355600" lvl="0" marL="457200" rtl="0" algn="just">
              <a:spcBef>
                <a:spcPts val="1200"/>
              </a:spcBef>
              <a:spcAft>
                <a:spcPts val="0"/>
              </a:spcAft>
              <a:buClr>
                <a:schemeClr val="dk1"/>
              </a:buClr>
              <a:buSzPts val="2000"/>
              <a:buFont typeface="Verdana"/>
              <a:buChar char="●"/>
            </a:pPr>
            <a:r>
              <a:rPr lang="en" sz="2000">
                <a:solidFill>
                  <a:schemeClr val="dk1"/>
                </a:solidFill>
                <a:latin typeface="Verdana"/>
                <a:ea typeface="Verdana"/>
                <a:cs typeface="Verdana"/>
                <a:sym typeface="Verdana"/>
              </a:rPr>
              <a:t>Type mismatch</a:t>
            </a:r>
            <a:endParaRPr sz="2000">
              <a:solidFill>
                <a:schemeClr val="dk1"/>
              </a:solidFill>
              <a:latin typeface="Verdana"/>
              <a:ea typeface="Verdana"/>
              <a:cs typeface="Verdana"/>
              <a:sym typeface="Verdana"/>
            </a:endParaRPr>
          </a:p>
          <a:p>
            <a:pPr indent="-355600" lvl="0" marL="457200" rtl="0" algn="just">
              <a:spcBef>
                <a:spcPts val="0"/>
              </a:spcBef>
              <a:spcAft>
                <a:spcPts val="0"/>
              </a:spcAft>
              <a:buClr>
                <a:schemeClr val="dk1"/>
              </a:buClr>
              <a:buSzPts val="2000"/>
              <a:buFont typeface="Verdana"/>
              <a:buChar char="●"/>
            </a:pPr>
            <a:r>
              <a:rPr lang="en" sz="2000">
                <a:solidFill>
                  <a:schemeClr val="dk1"/>
                </a:solidFill>
                <a:latin typeface="Verdana"/>
                <a:ea typeface="Verdana"/>
                <a:cs typeface="Verdana"/>
                <a:sym typeface="Verdana"/>
              </a:rPr>
              <a:t>Undeclared variable</a:t>
            </a:r>
            <a:endParaRPr sz="2000">
              <a:solidFill>
                <a:schemeClr val="dk1"/>
              </a:solidFill>
              <a:latin typeface="Verdana"/>
              <a:ea typeface="Verdana"/>
              <a:cs typeface="Verdana"/>
              <a:sym typeface="Verdana"/>
            </a:endParaRPr>
          </a:p>
          <a:p>
            <a:pPr indent="-355600" lvl="0" marL="457200" rtl="0" algn="just">
              <a:spcBef>
                <a:spcPts val="0"/>
              </a:spcBef>
              <a:spcAft>
                <a:spcPts val="0"/>
              </a:spcAft>
              <a:buClr>
                <a:schemeClr val="dk1"/>
              </a:buClr>
              <a:buSzPts val="2000"/>
              <a:buFont typeface="Verdana"/>
              <a:buChar char="●"/>
            </a:pPr>
            <a:r>
              <a:rPr lang="en" sz="2000">
                <a:solidFill>
                  <a:schemeClr val="dk1"/>
                </a:solidFill>
                <a:latin typeface="Verdana"/>
                <a:ea typeface="Verdana"/>
                <a:cs typeface="Verdana"/>
                <a:sym typeface="Verdana"/>
              </a:rPr>
              <a:t>Reserved identifier misuse.</a:t>
            </a:r>
            <a:endParaRPr sz="2000">
              <a:solidFill>
                <a:schemeClr val="dk1"/>
              </a:solidFill>
              <a:latin typeface="Verdana"/>
              <a:ea typeface="Verdana"/>
              <a:cs typeface="Verdana"/>
              <a:sym typeface="Verdana"/>
            </a:endParaRPr>
          </a:p>
          <a:p>
            <a:pPr indent="-355600" lvl="0" marL="457200" rtl="0" algn="just">
              <a:spcBef>
                <a:spcPts val="0"/>
              </a:spcBef>
              <a:spcAft>
                <a:spcPts val="0"/>
              </a:spcAft>
              <a:buClr>
                <a:schemeClr val="dk1"/>
              </a:buClr>
              <a:buSzPts val="2000"/>
              <a:buFont typeface="Verdana"/>
              <a:buChar char="●"/>
            </a:pPr>
            <a:r>
              <a:rPr lang="en" sz="2000">
                <a:solidFill>
                  <a:schemeClr val="dk1"/>
                </a:solidFill>
                <a:latin typeface="Verdana"/>
                <a:ea typeface="Verdana"/>
                <a:cs typeface="Verdana"/>
                <a:sym typeface="Verdana"/>
              </a:rPr>
              <a:t>Multiple declaration of variable in a scope.</a:t>
            </a:r>
            <a:endParaRPr sz="2000">
              <a:solidFill>
                <a:schemeClr val="dk1"/>
              </a:solidFill>
              <a:latin typeface="Verdana"/>
              <a:ea typeface="Verdana"/>
              <a:cs typeface="Verdana"/>
              <a:sym typeface="Verdana"/>
            </a:endParaRPr>
          </a:p>
          <a:p>
            <a:pPr indent="-355600" lvl="0" marL="457200" rtl="0" algn="just">
              <a:spcBef>
                <a:spcPts val="0"/>
              </a:spcBef>
              <a:spcAft>
                <a:spcPts val="0"/>
              </a:spcAft>
              <a:buClr>
                <a:schemeClr val="dk1"/>
              </a:buClr>
              <a:buSzPts val="2000"/>
              <a:buFont typeface="Verdana"/>
              <a:buChar char="●"/>
            </a:pPr>
            <a:r>
              <a:rPr lang="en" sz="2000">
                <a:solidFill>
                  <a:schemeClr val="dk1"/>
                </a:solidFill>
                <a:latin typeface="Verdana"/>
                <a:ea typeface="Verdana"/>
                <a:cs typeface="Verdana"/>
                <a:sym typeface="Verdana"/>
              </a:rPr>
              <a:t>Accessing an out of scope variable.</a:t>
            </a:r>
            <a:endParaRPr sz="2000">
              <a:solidFill>
                <a:schemeClr val="dk1"/>
              </a:solidFill>
              <a:latin typeface="Verdana"/>
              <a:ea typeface="Verdana"/>
              <a:cs typeface="Verdana"/>
              <a:sym typeface="Verdana"/>
            </a:endParaRPr>
          </a:p>
          <a:p>
            <a:pPr indent="-355600" lvl="0" marL="457200" rtl="0" algn="just">
              <a:spcBef>
                <a:spcPts val="0"/>
              </a:spcBef>
              <a:spcAft>
                <a:spcPts val="0"/>
              </a:spcAft>
              <a:buClr>
                <a:schemeClr val="dk1"/>
              </a:buClr>
              <a:buSzPts val="2000"/>
              <a:buFont typeface="Verdana"/>
              <a:buChar char="●"/>
            </a:pPr>
            <a:r>
              <a:rPr lang="en" sz="2000">
                <a:solidFill>
                  <a:schemeClr val="dk1"/>
                </a:solidFill>
                <a:latin typeface="Verdana"/>
                <a:ea typeface="Verdana"/>
                <a:cs typeface="Verdana"/>
                <a:sym typeface="Verdana"/>
              </a:rPr>
              <a:t>Actual and formal parameter mismatch.</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