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6"/>
  </p:notesMasterIdLst>
  <p:handoutMasterIdLst>
    <p:handoutMasterId r:id="rId37"/>
  </p:handoutMasterIdLst>
  <p:sldIdLst>
    <p:sldId id="257" r:id="rId5"/>
    <p:sldId id="268" r:id="rId6"/>
    <p:sldId id="273" r:id="rId7"/>
    <p:sldId id="299" r:id="rId8"/>
    <p:sldId id="300" r:id="rId9"/>
    <p:sldId id="274" r:id="rId10"/>
    <p:sldId id="275" r:id="rId11"/>
    <p:sldId id="278" r:id="rId12"/>
    <p:sldId id="276" r:id="rId13"/>
    <p:sldId id="277" r:id="rId14"/>
    <p:sldId id="280" r:id="rId15"/>
    <p:sldId id="296" r:id="rId16"/>
    <p:sldId id="297" r:id="rId17"/>
    <p:sldId id="298" r:id="rId18"/>
    <p:sldId id="295" r:id="rId19"/>
    <p:sldId id="281" r:id="rId20"/>
    <p:sldId id="282" r:id="rId21"/>
    <p:sldId id="304" r:id="rId22"/>
    <p:sldId id="305" r:id="rId23"/>
    <p:sldId id="283" r:id="rId24"/>
    <p:sldId id="284" r:id="rId25"/>
    <p:sldId id="292" r:id="rId26"/>
    <p:sldId id="293" r:id="rId27"/>
    <p:sldId id="294" r:id="rId28"/>
    <p:sldId id="285" r:id="rId29"/>
    <p:sldId id="286" r:id="rId30"/>
    <p:sldId id="287" r:id="rId31"/>
    <p:sldId id="288" r:id="rId32"/>
    <p:sldId id="289" r:id="rId33"/>
    <p:sldId id="303" r:id="rId34"/>
    <p:sldId id="290" r:id="rId35"/>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5" pos="383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06" autoAdjust="0"/>
    <p:restoredTop sz="94660"/>
  </p:normalViewPr>
  <p:slideViewPr>
    <p:cSldViewPr>
      <p:cViewPr varScale="1">
        <p:scale>
          <a:sx n="75" d="100"/>
          <a:sy n="75" d="100"/>
        </p:scale>
        <p:origin x="-552" y="48"/>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2/19/2025</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2/19/2025</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2/19/2025</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2/19/2025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2/19/2025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2/19/2025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2/19/2025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2/19/2025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2/19/2025</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2/19/2025</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2/19/2025</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2/19/2025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2/19/2025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2/19/2025</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1"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r" defTabSz="1218987" rtl="1"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r" defTabSz="1218987" rtl="1"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r" defTabSz="1218987" rtl="1"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r" defTabSz="1218987" rtl="1"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r" defTabSz="1218987" rtl="1"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r" defTabSz="1218987" rtl="1"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r" defTabSz="1218987" rtl="1"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r" defTabSz="1218987" rtl="1"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r" defTabSz="1218987" rtl="1"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r" defTabSz="1218987" rtl="1" eaLnBrk="1" latinLnBrk="0" hangingPunct="1">
        <a:defRPr sz="2400" kern="1200">
          <a:solidFill>
            <a:schemeClr val="tx1"/>
          </a:solidFill>
          <a:latin typeface="+mn-lt"/>
          <a:ea typeface="+mn-ea"/>
          <a:cs typeface="+mn-cs"/>
        </a:defRPr>
      </a:lvl1pPr>
      <a:lvl2pPr marL="609493" algn="r" defTabSz="1218987" rtl="1" eaLnBrk="1" latinLnBrk="0" hangingPunct="1">
        <a:defRPr sz="2400" kern="1200">
          <a:solidFill>
            <a:schemeClr val="tx1"/>
          </a:solidFill>
          <a:latin typeface="+mn-lt"/>
          <a:ea typeface="+mn-ea"/>
          <a:cs typeface="+mn-cs"/>
        </a:defRPr>
      </a:lvl2pPr>
      <a:lvl3pPr marL="1218987" algn="r" defTabSz="1218987" rtl="1" eaLnBrk="1" latinLnBrk="0" hangingPunct="1">
        <a:defRPr sz="2400" kern="1200">
          <a:solidFill>
            <a:schemeClr val="tx1"/>
          </a:solidFill>
          <a:latin typeface="+mn-lt"/>
          <a:ea typeface="+mn-ea"/>
          <a:cs typeface="+mn-cs"/>
        </a:defRPr>
      </a:lvl3pPr>
      <a:lvl4pPr marL="1828480" algn="r" defTabSz="1218987" rtl="1" eaLnBrk="1" latinLnBrk="0" hangingPunct="1">
        <a:defRPr sz="2400" kern="1200">
          <a:solidFill>
            <a:schemeClr val="tx1"/>
          </a:solidFill>
          <a:latin typeface="+mn-lt"/>
          <a:ea typeface="+mn-ea"/>
          <a:cs typeface="+mn-cs"/>
        </a:defRPr>
      </a:lvl4pPr>
      <a:lvl5pPr marL="2437973" algn="r" defTabSz="1218987" rtl="1" eaLnBrk="1" latinLnBrk="0" hangingPunct="1">
        <a:defRPr sz="2400" kern="1200">
          <a:solidFill>
            <a:schemeClr val="tx1"/>
          </a:solidFill>
          <a:latin typeface="+mn-lt"/>
          <a:ea typeface="+mn-ea"/>
          <a:cs typeface="+mn-cs"/>
        </a:defRPr>
      </a:lvl5pPr>
      <a:lvl6pPr marL="3047467" algn="r" defTabSz="1218987" rtl="1" eaLnBrk="1" latinLnBrk="0" hangingPunct="1">
        <a:defRPr sz="2400" kern="1200">
          <a:solidFill>
            <a:schemeClr val="tx1"/>
          </a:solidFill>
          <a:latin typeface="+mn-lt"/>
          <a:ea typeface="+mn-ea"/>
          <a:cs typeface="+mn-cs"/>
        </a:defRPr>
      </a:lvl6pPr>
      <a:lvl7pPr marL="3656960" algn="r" defTabSz="1218987" rtl="1" eaLnBrk="1" latinLnBrk="0" hangingPunct="1">
        <a:defRPr sz="2400" kern="1200">
          <a:solidFill>
            <a:schemeClr val="tx1"/>
          </a:solidFill>
          <a:latin typeface="+mn-lt"/>
          <a:ea typeface="+mn-ea"/>
          <a:cs typeface="+mn-cs"/>
        </a:defRPr>
      </a:lvl7pPr>
      <a:lvl8pPr marL="4266453" algn="r" defTabSz="1218987" rtl="1" eaLnBrk="1" latinLnBrk="0" hangingPunct="1">
        <a:defRPr sz="2400" kern="1200">
          <a:solidFill>
            <a:schemeClr val="tx1"/>
          </a:solidFill>
          <a:latin typeface="+mn-lt"/>
          <a:ea typeface="+mn-ea"/>
          <a:cs typeface="+mn-cs"/>
        </a:defRPr>
      </a:lvl8pPr>
      <a:lvl9pPr marL="4875947" algn="r" defTabSz="1218987" rtl="1"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2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jpeg"/><Relationship Id="rId7" Type="http://schemas.microsoft.com/office/2007/relationships/hdphoto" Target="../media/hdphoto3.wdp"/><Relationship Id="rId2" Type="http://schemas.openxmlformats.org/officeDocument/2006/relationships/image" Target="../media/image18.jp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jpeg"/><Relationship Id="rId4" Type="http://schemas.openxmlformats.org/officeDocument/2006/relationships/image" Target="../media/image20.jpg"/></Relationships>
</file>

<file path=ppt/slides/_rels/slide26.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9848" y="817165"/>
            <a:ext cx="10301884" cy="1171675"/>
          </a:xfrm>
        </p:spPr>
        <p:txBody>
          <a:bodyPr/>
          <a:lstStyle/>
          <a:p>
            <a:r>
              <a:rPr lang="en-US" dirty="0">
                <a:latin typeface="Algerian" pitchFamily="82" charset="0"/>
              </a:rPr>
              <a:t>Real-Time Embedded System</a:t>
            </a:r>
            <a:endParaRPr lang="en-US" dirty="0"/>
          </a:p>
        </p:txBody>
      </p:sp>
      <p:sp>
        <p:nvSpPr>
          <p:cNvPr id="5" name="Subtitle 4"/>
          <p:cNvSpPr>
            <a:spLocks noGrp="1"/>
          </p:cNvSpPr>
          <p:nvPr>
            <p:ph type="subTitle" idx="1"/>
          </p:nvPr>
        </p:nvSpPr>
        <p:spPr>
          <a:xfrm rot="18935982">
            <a:off x="351503" y="4314710"/>
            <a:ext cx="4537563" cy="1200956"/>
          </a:xfrm>
        </p:spPr>
        <p:txBody>
          <a:bodyPr>
            <a:normAutofit/>
            <a:scene3d>
              <a:camera prst="isometricBottomDown"/>
              <a:lightRig rig="threePt" dir="t"/>
            </a:scene3d>
          </a:bodyPr>
          <a:lstStyle/>
          <a:p>
            <a:r>
              <a:rPr lang="en-US" sz="3600" b="1" cap="none" spc="0" dirty="0" smtClean="0">
                <a:ln w="10160">
                  <a:solidFill>
                    <a:schemeClr val="accent5"/>
                  </a:solidFill>
                  <a:prstDash val="solid"/>
                </a:ln>
                <a:solidFill>
                  <a:srgbClr val="FFFFFF"/>
                </a:solidFill>
              </a:rPr>
              <a:t>/</a:t>
            </a:r>
            <a:endParaRPr lang="ar-IQ" sz="3600" b="1" cap="none" spc="0" dirty="0">
              <a:ln w="10160">
                <a:solidFill>
                  <a:schemeClr val="accent5"/>
                </a:solidFill>
                <a:prstDash val="solid"/>
              </a:ln>
              <a:solidFill>
                <a:srgbClr val="FFFFFF"/>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4132" y="1372711"/>
            <a:ext cx="8011616" cy="5003346"/>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274637"/>
            <a:ext cx="10360501" cy="706091"/>
          </a:xfrm>
        </p:spPr>
        <p:txBody>
          <a:bodyPr/>
          <a:lstStyle/>
          <a:p>
            <a:r>
              <a:rPr lang="en-US" b="1" dirty="0"/>
              <a:t>Requirements for RTES </a:t>
            </a:r>
            <a:endParaRPr lang="ar-IQ" dirty="0"/>
          </a:p>
        </p:txBody>
      </p:sp>
      <p:sp>
        <p:nvSpPr>
          <p:cNvPr id="3" name="Content Placeholder 2"/>
          <p:cNvSpPr>
            <a:spLocks noGrp="1"/>
          </p:cNvSpPr>
          <p:nvPr>
            <p:ph idx="1"/>
          </p:nvPr>
        </p:nvSpPr>
        <p:spPr>
          <a:xfrm>
            <a:off x="981844" y="1196752"/>
            <a:ext cx="10360501" cy="5183341"/>
          </a:xfrm>
        </p:spPr>
        <p:txBody>
          <a:bodyPr>
            <a:normAutofit/>
          </a:bodyPr>
          <a:lstStyle/>
          <a:p>
            <a:pPr algn="l" rtl="0">
              <a:lnSpc>
                <a:spcPct val="100000"/>
              </a:lnSpc>
              <a:buFont typeface="Wingdings" panose="05000000000000000000" pitchFamily="2" charset="2"/>
              <a:buChar char="Ø"/>
            </a:pPr>
            <a:r>
              <a:rPr lang="en-US" dirty="0"/>
              <a:t>Environmental – size, power (heat), weight, and</a:t>
            </a:r>
          </a:p>
          <a:p>
            <a:pPr algn="l" rtl="0">
              <a:lnSpc>
                <a:spcPct val="100000"/>
              </a:lnSpc>
              <a:buFont typeface="Wingdings" panose="05000000000000000000" pitchFamily="2" charset="2"/>
              <a:buChar char="Ø"/>
            </a:pPr>
            <a:r>
              <a:rPr lang="en-US" dirty="0"/>
              <a:t>radiation-hardened </a:t>
            </a:r>
          </a:p>
          <a:p>
            <a:pPr algn="l" rtl="0">
              <a:lnSpc>
                <a:spcPct val="100000"/>
              </a:lnSpc>
              <a:buFont typeface="Wingdings" panose="05000000000000000000" pitchFamily="2" charset="2"/>
              <a:buChar char="Ø"/>
            </a:pPr>
            <a:r>
              <a:rPr lang="en-US" dirty="0"/>
              <a:t>Performance –responsive, predictable (fast?) </a:t>
            </a:r>
          </a:p>
          <a:p>
            <a:pPr algn="l" rtl="0">
              <a:lnSpc>
                <a:spcPct val="100000"/>
              </a:lnSpc>
              <a:buFont typeface="Wingdings" panose="05000000000000000000" pitchFamily="2" charset="2"/>
              <a:buChar char="Ø"/>
            </a:pPr>
            <a:r>
              <a:rPr lang="en-US" dirty="0" smtClean="0"/>
              <a:t>Economic </a:t>
            </a:r>
            <a:r>
              <a:rPr lang="en-US" dirty="0"/>
              <a:t>– low cost and time-to-market </a:t>
            </a:r>
          </a:p>
          <a:p>
            <a:pPr algn="l" rtl="0">
              <a:lnSpc>
                <a:spcPct val="100000"/>
              </a:lnSpc>
              <a:buFont typeface="Wingdings" panose="05000000000000000000" pitchFamily="2" charset="2"/>
              <a:buChar char="Ø"/>
            </a:pPr>
            <a:r>
              <a:rPr lang="en-US" dirty="0"/>
              <a:t>Consequence – safety, faulty-tolerance, security </a:t>
            </a:r>
          </a:p>
          <a:p>
            <a:pPr algn="l" rtl="0">
              <a:lnSpc>
                <a:spcPct val="100000"/>
              </a:lnSpc>
              <a:buFont typeface="Wingdings" panose="05000000000000000000" pitchFamily="2" charset="2"/>
              <a:buChar char="Ø"/>
            </a:pPr>
            <a:r>
              <a:rPr lang="en-US" dirty="0"/>
              <a:t> Smaller, cheaper, better, and faster </a:t>
            </a:r>
            <a:endParaRPr lang="ar-IQ" dirty="0"/>
          </a:p>
        </p:txBody>
      </p:sp>
      <p:pic>
        <p:nvPicPr>
          <p:cNvPr id="4" name="Picture 3"/>
          <p:cNvPicPr/>
          <p:nvPr/>
        </p:nvPicPr>
        <p:blipFill rotWithShape="1">
          <a:blip r:embed="rId2">
            <a:extLst>
              <a:ext uri="{BEBA8EAE-BF5A-486C-A8C5-ECC9F3942E4B}">
                <a14:imgProps xmlns:a14="http://schemas.microsoft.com/office/drawing/2010/main">
                  <a14:imgLayer r:embed="rId3">
                    <a14:imgEffect>
                      <a14:brightnessContrast contrast="40000"/>
                    </a14:imgEffect>
                  </a14:imgLayer>
                </a14:imgProps>
              </a:ext>
            </a:extLst>
          </a:blip>
          <a:srcRect l="23739" t="16470" r="26342" b="5882"/>
          <a:stretch/>
        </p:blipFill>
        <p:spPr bwMode="auto">
          <a:xfrm>
            <a:off x="7030516" y="4077072"/>
            <a:ext cx="4968552" cy="2664296"/>
          </a:xfrm>
          <a:prstGeom prst="rect">
            <a:avLst/>
          </a:prstGeom>
          <a:ln>
            <a:noFill/>
          </a:ln>
          <a:effectLst>
            <a:softEdge rad="112500"/>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2461206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cap="all" dirty="0">
                <a:effectLst>
                  <a:reflection blurRad="12700" stA="28000" endPos="45000" dist="1003" dir="5400000" sy="-100000" algn="bl"/>
                </a:effectLst>
                <a:latin typeface="Times New Roman" panose="02020603050405020304" pitchFamily="18" charset="0"/>
                <a:cs typeface="Times New Roman" panose="02020603050405020304" pitchFamily="18" charset="0"/>
              </a:rPr>
              <a:t>Characteristics of Embedded  Systems</a:t>
            </a:r>
            <a:endParaRPr lang="ar-IQ"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53852" y="1700808"/>
            <a:ext cx="10525532" cy="4896544"/>
          </a:xfrm>
        </p:spPr>
        <p:txBody>
          <a:bodyPr>
            <a:normAutofit/>
          </a:bodyPr>
          <a:lstStyle/>
          <a:p>
            <a:pPr algn="just" rtl="0"/>
            <a:r>
              <a:rPr lang="en-US" dirty="0">
                <a:latin typeface="Times New Roman" panose="02020603050405020304" pitchFamily="18" charset="0"/>
                <a:cs typeface="Times New Roman" panose="02020603050405020304" pitchFamily="18" charset="0"/>
              </a:rPr>
              <a:t>Reactive and real-time: Many embedded systems must continually react to changes in the system’s environment, and must compute certain results in real time without delay.  </a:t>
            </a:r>
          </a:p>
          <a:p>
            <a:pPr algn="just" rtl="0"/>
            <a:r>
              <a:rPr lang="en-US" dirty="0">
                <a:latin typeface="Times New Roman" panose="02020603050405020304" pitchFamily="18" charset="0"/>
                <a:cs typeface="Times New Roman" panose="02020603050405020304" pitchFamily="18" charset="0"/>
              </a:rPr>
              <a:t>For example, a car have different tasks for controls such as for the following:</a:t>
            </a:r>
          </a:p>
          <a:p>
            <a:pPr lvl="1" algn="just" rtl="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Driving Gears</a:t>
            </a:r>
          </a:p>
          <a:p>
            <a:pPr lvl="1" algn="just" rtl="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Windows</a:t>
            </a:r>
          </a:p>
          <a:p>
            <a:pPr lvl="1" algn="just" rtl="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Temperature</a:t>
            </a:r>
          </a:p>
          <a:p>
            <a:pPr lvl="1" algn="just" rtl="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Door-lock/ Theft-lock-alarm</a:t>
            </a:r>
          </a:p>
          <a:p>
            <a:pPr lvl="1" algn="just" rtl="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Brakes/ Accelerator</a:t>
            </a:r>
          </a:p>
          <a:p>
            <a:pPr lvl="1" algn="just" rtl="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Air-Bag, Accident/ Emergency</a:t>
            </a:r>
          </a:p>
          <a:p>
            <a:pPr marL="0" indent="0" algn="just" rtl="0">
              <a:buNone/>
            </a:pPr>
            <a:endParaRPr lang="en-US" dirty="0"/>
          </a:p>
          <a:p>
            <a:pPr algn="just" rtl="0"/>
            <a:endParaRPr lang="en-US" dirty="0"/>
          </a:p>
          <a:p>
            <a:pPr algn="just" rtl="0"/>
            <a:endParaRPr lang="en-US" dirty="0"/>
          </a:p>
          <a:p>
            <a:pPr algn="just" rtl="0"/>
            <a:endParaRPr lang="en-US" dirty="0"/>
          </a:p>
          <a:p>
            <a:pPr algn="just" rtl="0"/>
            <a:endParaRPr lang="en-US" dirty="0"/>
          </a:p>
          <a:p>
            <a:pPr algn="just" rtl="0"/>
            <a:endParaRPr lang="en-US" dirty="0"/>
          </a:p>
          <a:p>
            <a:pPr algn="just" rtl="0"/>
            <a:endParaRPr lang="en-US" dirty="0"/>
          </a:p>
          <a:p>
            <a:pPr algn="just" rtl="0"/>
            <a:endParaRPr lang="en-US" dirty="0"/>
          </a:p>
          <a:p>
            <a:pPr algn="just" rtl="0"/>
            <a:endParaRPr lang="ar-IQ" dirty="0"/>
          </a:p>
        </p:txBody>
      </p:sp>
    </p:spTree>
    <p:extLst>
      <p:ext uri="{BB962C8B-B14F-4D97-AF65-F5344CB8AC3E}">
        <p14:creationId xmlns:p14="http://schemas.microsoft.com/office/powerpoint/2010/main" val="4214723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Comic Sans MS" panose="030F0702030302020204" pitchFamily="66" charset="0"/>
              </a:defRPr>
            </a:lvl1pPr>
            <a:lvl2pPr marL="742950" indent="-285750" eaLnBrk="0" hangingPunct="0">
              <a:defRPr sz="1600">
                <a:solidFill>
                  <a:schemeClr val="tx1"/>
                </a:solidFill>
                <a:latin typeface="Comic Sans MS" panose="030F0702030302020204" pitchFamily="66" charset="0"/>
              </a:defRPr>
            </a:lvl2pPr>
            <a:lvl3pPr marL="1143000" indent="-228600" eaLnBrk="0" hangingPunct="0">
              <a:defRPr sz="1600">
                <a:solidFill>
                  <a:schemeClr val="tx1"/>
                </a:solidFill>
                <a:latin typeface="Comic Sans MS" panose="030F0702030302020204" pitchFamily="66" charset="0"/>
              </a:defRPr>
            </a:lvl3pPr>
            <a:lvl4pPr marL="1600200" indent="-228600" eaLnBrk="0" hangingPunct="0">
              <a:defRPr sz="1600">
                <a:solidFill>
                  <a:schemeClr val="tx1"/>
                </a:solidFill>
                <a:latin typeface="Comic Sans MS" panose="030F0702030302020204" pitchFamily="66" charset="0"/>
              </a:defRPr>
            </a:lvl4pPr>
            <a:lvl5pPr marL="2057400" indent="-228600" eaLnBrk="0" hangingPunct="0">
              <a:defRPr sz="1600">
                <a:solidFill>
                  <a:schemeClr val="tx1"/>
                </a:solidFill>
                <a:latin typeface="Comic Sans MS" panose="030F0702030302020204" pitchFamily="66" charset="0"/>
              </a:defRPr>
            </a:lvl5pPr>
            <a:lvl6pPr marL="2514600" indent="-228600" algn="ctr" eaLnBrk="0" fontAlgn="base" hangingPunct="0">
              <a:spcBef>
                <a:spcPct val="20000"/>
              </a:spcBef>
              <a:spcAft>
                <a:spcPct val="0"/>
              </a:spcAft>
              <a:defRPr sz="1600">
                <a:solidFill>
                  <a:schemeClr val="tx1"/>
                </a:solidFill>
                <a:latin typeface="Comic Sans MS" panose="030F0702030302020204" pitchFamily="66" charset="0"/>
              </a:defRPr>
            </a:lvl6pPr>
            <a:lvl7pPr marL="2971800" indent="-228600" algn="ctr" eaLnBrk="0" fontAlgn="base" hangingPunct="0">
              <a:spcBef>
                <a:spcPct val="20000"/>
              </a:spcBef>
              <a:spcAft>
                <a:spcPct val="0"/>
              </a:spcAft>
              <a:defRPr sz="1600">
                <a:solidFill>
                  <a:schemeClr val="tx1"/>
                </a:solidFill>
                <a:latin typeface="Comic Sans MS" panose="030F0702030302020204" pitchFamily="66" charset="0"/>
              </a:defRPr>
            </a:lvl7pPr>
            <a:lvl8pPr marL="3429000" indent="-228600" algn="ctr" eaLnBrk="0" fontAlgn="base" hangingPunct="0">
              <a:spcBef>
                <a:spcPct val="20000"/>
              </a:spcBef>
              <a:spcAft>
                <a:spcPct val="0"/>
              </a:spcAft>
              <a:defRPr sz="1600">
                <a:solidFill>
                  <a:schemeClr val="tx1"/>
                </a:solidFill>
                <a:latin typeface="Comic Sans MS" panose="030F0702030302020204" pitchFamily="66" charset="0"/>
              </a:defRPr>
            </a:lvl8pPr>
            <a:lvl9pPr marL="3886200" indent="-228600" algn="ctr" eaLnBrk="0" fontAlgn="base" hangingPunct="0">
              <a:spcBef>
                <a:spcPct val="20000"/>
              </a:spcBef>
              <a:spcAft>
                <a:spcPct val="0"/>
              </a:spcAft>
              <a:defRPr sz="1600">
                <a:solidFill>
                  <a:schemeClr val="tx1"/>
                </a:solidFill>
                <a:latin typeface="Comic Sans MS" panose="030F0702030302020204" pitchFamily="66" charset="0"/>
              </a:defRPr>
            </a:lvl9pPr>
          </a:lstStyle>
          <a:p>
            <a:pPr eaLnBrk="1" hangingPunct="1"/>
            <a:fld id="{9377B974-4E41-42F8-BF65-1D657216881E}" type="slidenum">
              <a:rPr lang="en-US" altLang="ar-IQ">
                <a:solidFill>
                  <a:srgbClr val="EAEAEA"/>
                </a:solidFill>
                <a:latin typeface="Arial" panose="020B0604020202020204" pitchFamily="34" charset="0"/>
              </a:rPr>
              <a:pPr eaLnBrk="1" hangingPunct="1"/>
              <a:t>12</a:t>
            </a:fld>
            <a:endParaRPr lang="en-US" altLang="ar-IQ">
              <a:solidFill>
                <a:srgbClr val="EAEAEA"/>
              </a:solidFill>
              <a:latin typeface="Arial" panose="020B0604020202020204" pitchFamily="34" charset="0"/>
            </a:endParaRPr>
          </a:p>
        </p:txBody>
      </p:sp>
      <p:sp>
        <p:nvSpPr>
          <p:cNvPr id="1028" name="Rectangle 2"/>
          <p:cNvSpPr>
            <a:spLocks noGrp="1" noChangeArrowheads="1"/>
          </p:cNvSpPr>
          <p:nvPr>
            <p:ph type="title"/>
          </p:nvPr>
        </p:nvSpPr>
        <p:spPr/>
        <p:txBody>
          <a:bodyPr/>
          <a:lstStyle/>
          <a:p>
            <a:r>
              <a:rPr lang="en-US" altLang="ar-IQ" b="1" cap="all" dirty="0">
                <a:effectLst>
                  <a:reflection blurRad="12700" stA="28000" endPos="45000" dist="1003" dir="5400000" sy="-100000" algn="bl"/>
                </a:effectLst>
              </a:rPr>
              <a:t>A typical real-time embedded system</a:t>
            </a:r>
          </a:p>
        </p:txBody>
      </p:sp>
      <p:graphicFrame>
        <p:nvGraphicFramePr>
          <p:cNvPr id="1026" name="Object 4"/>
          <p:cNvGraphicFramePr>
            <a:graphicFrameLocks noGrp="1" noChangeAspect="1"/>
          </p:cNvGraphicFramePr>
          <p:nvPr>
            <p:ph idx="1"/>
            <p:extLst>
              <p:ext uri="{D42A27DB-BD31-4B8C-83A1-F6EECF244321}">
                <p14:modId xmlns:p14="http://schemas.microsoft.com/office/powerpoint/2010/main" val="253053117"/>
              </p:ext>
            </p:extLst>
          </p:nvPr>
        </p:nvGraphicFramePr>
        <p:xfrm>
          <a:off x="2205980" y="1706564"/>
          <a:ext cx="7239000" cy="4649788"/>
        </p:xfrm>
        <a:graphic>
          <a:graphicData uri="http://schemas.openxmlformats.org/presentationml/2006/ole">
            <mc:AlternateContent xmlns:mc="http://schemas.openxmlformats.org/markup-compatibility/2006">
              <mc:Choice xmlns:v="urn:schemas-microsoft-com:vml" Requires="v">
                <p:oleObj spid="_x0000_s1031" name="Photo Editor Photo" r:id="rId3" imgW="4715533" imgH="3029373" progId="MSPhotoEd.3">
                  <p:embed/>
                </p:oleObj>
              </mc:Choice>
              <mc:Fallback>
                <p:oleObj name="Photo Editor Photo" r:id="rId3" imgW="4715533" imgH="3029373" progId="MSPhotoEd.3">
                  <p:embed/>
                  <p:pic>
                    <p:nvPicPr>
                      <p:cNvPr id="102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5980" y="1706564"/>
                        <a:ext cx="7239000" cy="4649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202751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Comic Sans MS" panose="030F0702030302020204" pitchFamily="66" charset="0"/>
              </a:defRPr>
            </a:lvl1pPr>
            <a:lvl2pPr marL="742950" indent="-285750" eaLnBrk="0" hangingPunct="0">
              <a:defRPr sz="1600">
                <a:solidFill>
                  <a:schemeClr val="tx1"/>
                </a:solidFill>
                <a:latin typeface="Comic Sans MS" panose="030F0702030302020204" pitchFamily="66" charset="0"/>
              </a:defRPr>
            </a:lvl2pPr>
            <a:lvl3pPr marL="1143000" indent="-228600" eaLnBrk="0" hangingPunct="0">
              <a:defRPr sz="1600">
                <a:solidFill>
                  <a:schemeClr val="tx1"/>
                </a:solidFill>
                <a:latin typeface="Comic Sans MS" panose="030F0702030302020204" pitchFamily="66" charset="0"/>
              </a:defRPr>
            </a:lvl3pPr>
            <a:lvl4pPr marL="1600200" indent="-228600" eaLnBrk="0" hangingPunct="0">
              <a:defRPr sz="1600">
                <a:solidFill>
                  <a:schemeClr val="tx1"/>
                </a:solidFill>
                <a:latin typeface="Comic Sans MS" panose="030F0702030302020204" pitchFamily="66" charset="0"/>
              </a:defRPr>
            </a:lvl4pPr>
            <a:lvl5pPr marL="2057400" indent="-228600" eaLnBrk="0" hangingPunct="0">
              <a:defRPr sz="1600">
                <a:solidFill>
                  <a:schemeClr val="tx1"/>
                </a:solidFill>
                <a:latin typeface="Comic Sans MS" panose="030F0702030302020204" pitchFamily="66" charset="0"/>
              </a:defRPr>
            </a:lvl5pPr>
            <a:lvl6pPr marL="2514600" indent="-228600" algn="ctr" eaLnBrk="0" fontAlgn="base" hangingPunct="0">
              <a:spcBef>
                <a:spcPct val="20000"/>
              </a:spcBef>
              <a:spcAft>
                <a:spcPct val="0"/>
              </a:spcAft>
              <a:defRPr sz="1600">
                <a:solidFill>
                  <a:schemeClr val="tx1"/>
                </a:solidFill>
                <a:latin typeface="Comic Sans MS" panose="030F0702030302020204" pitchFamily="66" charset="0"/>
              </a:defRPr>
            </a:lvl6pPr>
            <a:lvl7pPr marL="2971800" indent="-228600" algn="ctr" eaLnBrk="0" fontAlgn="base" hangingPunct="0">
              <a:spcBef>
                <a:spcPct val="20000"/>
              </a:spcBef>
              <a:spcAft>
                <a:spcPct val="0"/>
              </a:spcAft>
              <a:defRPr sz="1600">
                <a:solidFill>
                  <a:schemeClr val="tx1"/>
                </a:solidFill>
                <a:latin typeface="Comic Sans MS" panose="030F0702030302020204" pitchFamily="66" charset="0"/>
              </a:defRPr>
            </a:lvl7pPr>
            <a:lvl8pPr marL="3429000" indent="-228600" algn="ctr" eaLnBrk="0" fontAlgn="base" hangingPunct="0">
              <a:spcBef>
                <a:spcPct val="20000"/>
              </a:spcBef>
              <a:spcAft>
                <a:spcPct val="0"/>
              </a:spcAft>
              <a:defRPr sz="1600">
                <a:solidFill>
                  <a:schemeClr val="tx1"/>
                </a:solidFill>
                <a:latin typeface="Comic Sans MS" panose="030F0702030302020204" pitchFamily="66" charset="0"/>
              </a:defRPr>
            </a:lvl8pPr>
            <a:lvl9pPr marL="3886200" indent="-228600" algn="ctr" eaLnBrk="0" fontAlgn="base" hangingPunct="0">
              <a:spcBef>
                <a:spcPct val="20000"/>
              </a:spcBef>
              <a:spcAft>
                <a:spcPct val="0"/>
              </a:spcAft>
              <a:defRPr sz="1600">
                <a:solidFill>
                  <a:schemeClr val="tx1"/>
                </a:solidFill>
                <a:latin typeface="Comic Sans MS" panose="030F0702030302020204" pitchFamily="66" charset="0"/>
              </a:defRPr>
            </a:lvl9pPr>
          </a:lstStyle>
          <a:p>
            <a:pPr eaLnBrk="1" hangingPunct="1"/>
            <a:fld id="{AE6DAFE5-214B-4F6E-9A52-86D3023B6606}" type="slidenum">
              <a:rPr lang="en-US" altLang="ar-IQ">
                <a:solidFill>
                  <a:srgbClr val="EAEAEA"/>
                </a:solidFill>
                <a:latin typeface="Arial" panose="020B0604020202020204" pitchFamily="34" charset="0"/>
              </a:rPr>
              <a:pPr eaLnBrk="1" hangingPunct="1"/>
              <a:t>13</a:t>
            </a:fld>
            <a:endParaRPr lang="en-US" altLang="ar-IQ">
              <a:solidFill>
                <a:srgbClr val="EAEAEA"/>
              </a:solidFill>
              <a:latin typeface="Arial" panose="020B0604020202020204" pitchFamily="34" charset="0"/>
            </a:endParaRPr>
          </a:p>
        </p:txBody>
      </p:sp>
      <p:sp>
        <p:nvSpPr>
          <p:cNvPr id="7171" name="Rectangle 2"/>
          <p:cNvSpPr>
            <a:spLocks noGrp="1" noChangeArrowheads="1"/>
          </p:cNvSpPr>
          <p:nvPr>
            <p:ph type="title"/>
          </p:nvPr>
        </p:nvSpPr>
        <p:spPr>
          <a:xfrm>
            <a:off x="1218883" y="274637"/>
            <a:ext cx="10360501" cy="634083"/>
          </a:xfrm>
        </p:spPr>
        <p:txBody>
          <a:bodyPr>
            <a:normAutofit/>
          </a:bodyPr>
          <a:lstStyle/>
          <a:p>
            <a:r>
              <a:rPr lang="en-US" altLang="ar-IQ" b="1" cap="all" dirty="0">
                <a:effectLst>
                  <a:reflection blurRad="12700" stA="28000" endPos="45000" dist="1003" dir="5400000" sy="-100000" algn="bl"/>
                </a:effectLst>
              </a:rPr>
              <a:t>Car example</a:t>
            </a:r>
          </a:p>
        </p:txBody>
      </p:sp>
      <p:sp>
        <p:nvSpPr>
          <p:cNvPr id="7172" name="Rectangle 3"/>
          <p:cNvSpPr>
            <a:spLocks noGrp="1" noChangeArrowheads="1"/>
          </p:cNvSpPr>
          <p:nvPr>
            <p:ph type="body" idx="1"/>
          </p:nvPr>
        </p:nvSpPr>
        <p:spPr>
          <a:xfrm>
            <a:off x="1218883" y="1052736"/>
            <a:ext cx="10360501" cy="5544616"/>
          </a:xfrm>
        </p:spPr>
        <p:txBody>
          <a:bodyPr>
            <a:normAutofit/>
          </a:bodyPr>
          <a:lstStyle/>
          <a:p>
            <a:pPr algn="l" rtl="0">
              <a:lnSpc>
                <a:spcPct val="80000"/>
              </a:lnSpc>
            </a:pPr>
            <a:r>
              <a:rPr lang="en-US" altLang="ar-IQ" sz="2400" b="1" i="1" dirty="0">
                <a:latin typeface="Times New Roman" panose="02020603050405020304" pitchFamily="18" charset="0"/>
                <a:cs typeface="Times New Roman" panose="02020603050405020304" pitchFamily="18" charset="0"/>
              </a:rPr>
              <a:t>Mission:</a:t>
            </a:r>
            <a:r>
              <a:rPr lang="en-US" altLang="ar-IQ" sz="2400" dirty="0">
                <a:latin typeface="Times New Roman" panose="02020603050405020304" pitchFamily="18" charset="0"/>
                <a:cs typeface="Times New Roman" panose="02020603050405020304" pitchFamily="18" charset="0"/>
              </a:rPr>
              <a:t> Reaching the destination safely. </a:t>
            </a:r>
          </a:p>
          <a:p>
            <a:pPr algn="l" rtl="0">
              <a:lnSpc>
                <a:spcPct val="80000"/>
              </a:lnSpc>
            </a:pPr>
            <a:r>
              <a:rPr lang="en-US" altLang="ar-IQ" sz="2400" b="1" dirty="0">
                <a:latin typeface="Times New Roman" panose="02020603050405020304" pitchFamily="18" charset="0"/>
                <a:cs typeface="Times New Roman" panose="02020603050405020304" pitchFamily="18" charset="0"/>
              </a:rPr>
              <a:t>Controlled System:</a:t>
            </a:r>
            <a:r>
              <a:rPr lang="en-US" altLang="ar-IQ" sz="2400" dirty="0">
                <a:latin typeface="Times New Roman" panose="02020603050405020304" pitchFamily="18" charset="0"/>
                <a:cs typeface="Times New Roman" panose="02020603050405020304" pitchFamily="18" charset="0"/>
              </a:rPr>
              <a:t> Car.</a:t>
            </a:r>
          </a:p>
          <a:p>
            <a:pPr algn="l" rtl="0">
              <a:lnSpc>
                <a:spcPct val="80000"/>
              </a:lnSpc>
            </a:pPr>
            <a:r>
              <a:rPr lang="en-US" altLang="ar-IQ" sz="2400" b="1" dirty="0">
                <a:latin typeface="Times New Roman" panose="02020603050405020304" pitchFamily="18" charset="0"/>
                <a:cs typeface="Times New Roman" panose="02020603050405020304" pitchFamily="18" charset="0"/>
              </a:rPr>
              <a:t>Operating environment:</a:t>
            </a:r>
            <a:r>
              <a:rPr lang="en-US" altLang="ar-IQ" sz="2400" dirty="0">
                <a:latin typeface="Times New Roman" panose="02020603050405020304" pitchFamily="18" charset="0"/>
                <a:cs typeface="Times New Roman" panose="02020603050405020304" pitchFamily="18" charset="0"/>
              </a:rPr>
              <a:t> Road conditions.</a:t>
            </a:r>
          </a:p>
          <a:p>
            <a:pPr marL="0" indent="0" algn="l" rtl="0">
              <a:lnSpc>
                <a:spcPct val="80000"/>
              </a:lnSpc>
              <a:buNone/>
            </a:pPr>
            <a:r>
              <a:rPr lang="en-US" altLang="ar-IQ" sz="2400" b="1" dirty="0">
                <a:latin typeface="Times New Roman" panose="02020603050405020304" pitchFamily="18" charset="0"/>
                <a:cs typeface="Times New Roman" panose="02020603050405020304" pitchFamily="18" charset="0"/>
              </a:rPr>
              <a:t>Controlling System</a:t>
            </a:r>
            <a:r>
              <a:rPr lang="en-US" altLang="ar-IQ" sz="2400" dirty="0">
                <a:latin typeface="Times New Roman" panose="02020603050405020304" pitchFamily="18" charset="0"/>
                <a:cs typeface="Times New Roman" panose="02020603050405020304" pitchFamily="18" charset="0"/>
              </a:rPr>
              <a:t>  </a:t>
            </a:r>
          </a:p>
          <a:p>
            <a:pPr algn="l" rtl="0">
              <a:lnSpc>
                <a:spcPct val="80000"/>
              </a:lnSpc>
              <a:buFontTx/>
              <a:buNone/>
            </a:pPr>
            <a:r>
              <a:rPr lang="en-US" altLang="ar-IQ" sz="2400" i="1" dirty="0">
                <a:latin typeface="Times New Roman" panose="02020603050405020304" pitchFamily="18" charset="0"/>
                <a:cs typeface="Times New Roman" panose="02020603050405020304" pitchFamily="18" charset="0"/>
              </a:rPr>
              <a:t>	- Human driver:</a:t>
            </a:r>
            <a:r>
              <a:rPr lang="en-US" altLang="ar-IQ" sz="2400" dirty="0">
                <a:latin typeface="Times New Roman" panose="02020603050405020304" pitchFamily="18" charset="0"/>
                <a:cs typeface="Times New Roman" panose="02020603050405020304" pitchFamily="18" charset="0"/>
              </a:rPr>
              <a:t> Sensors - Eyes and Ears of the driver. </a:t>
            </a:r>
          </a:p>
          <a:p>
            <a:pPr algn="l" rtl="0">
              <a:lnSpc>
                <a:spcPct val="80000"/>
              </a:lnSpc>
              <a:buFontTx/>
              <a:buNone/>
            </a:pPr>
            <a:r>
              <a:rPr lang="en-US" altLang="ar-IQ" sz="2400" i="1" dirty="0">
                <a:latin typeface="Times New Roman" panose="02020603050405020304" pitchFamily="18" charset="0"/>
                <a:cs typeface="Times New Roman" panose="02020603050405020304" pitchFamily="18" charset="0"/>
              </a:rPr>
              <a:t>	- Computer:</a:t>
            </a:r>
            <a:r>
              <a:rPr lang="en-US" altLang="ar-IQ" sz="2400" dirty="0">
                <a:latin typeface="Times New Roman" panose="02020603050405020304" pitchFamily="18" charset="0"/>
                <a:cs typeface="Times New Roman" panose="02020603050405020304" pitchFamily="18" charset="0"/>
              </a:rPr>
              <a:t> Sensors - Cameras, Infrared receiver, and Laser telemeter.  </a:t>
            </a:r>
          </a:p>
          <a:p>
            <a:pPr algn="l" rtl="0">
              <a:lnSpc>
                <a:spcPct val="80000"/>
              </a:lnSpc>
            </a:pPr>
            <a:r>
              <a:rPr lang="en-US" altLang="ar-IQ" sz="2400" b="1" dirty="0">
                <a:latin typeface="Times New Roman" panose="02020603050405020304" pitchFamily="18" charset="0"/>
                <a:cs typeface="Times New Roman" panose="02020603050405020304" pitchFamily="18" charset="0"/>
              </a:rPr>
              <a:t>Controls:</a:t>
            </a:r>
            <a:r>
              <a:rPr lang="en-US" altLang="ar-IQ" sz="2400" dirty="0">
                <a:latin typeface="Times New Roman" panose="02020603050405020304" pitchFamily="18" charset="0"/>
                <a:cs typeface="Times New Roman" panose="02020603050405020304" pitchFamily="18" charset="0"/>
              </a:rPr>
              <a:t> Accelerator, Steering wheel, Break-pedal. </a:t>
            </a:r>
          </a:p>
          <a:p>
            <a:pPr algn="l" rtl="0">
              <a:lnSpc>
                <a:spcPct val="80000"/>
              </a:lnSpc>
            </a:pPr>
            <a:r>
              <a:rPr lang="en-US" altLang="ar-IQ" sz="2400" b="1" dirty="0">
                <a:latin typeface="Times New Roman" panose="02020603050405020304" pitchFamily="18" charset="0"/>
                <a:cs typeface="Times New Roman" panose="02020603050405020304" pitchFamily="18" charset="0"/>
              </a:rPr>
              <a:t>Actuators:</a:t>
            </a:r>
            <a:r>
              <a:rPr lang="en-US" altLang="ar-IQ" sz="2400" dirty="0">
                <a:latin typeface="Times New Roman" panose="02020603050405020304" pitchFamily="18" charset="0"/>
                <a:cs typeface="Times New Roman" panose="02020603050405020304" pitchFamily="18" charset="0"/>
              </a:rPr>
              <a:t> Wheels, Engines, and Brakes. </a:t>
            </a:r>
          </a:p>
          <a:p>
            <a:pPr algn="l" rtl="0">
              <a:lnSpc>
                <a:spcPct val="80000"/>
              </a:lnSpc>
            </a:pPr>
            <a:endParaRPr lang="en-US" altLang="zh-CN" sz="2400" b="1" dirty="0">
              <a:ea typeface="SimSun" panose="02010600030101010101" pitchFamily="2" charset="-122"/>
            </a:endParaRPr>
          </a:p>
        </p:txBody>
      </p:sp>
    </p:spTree>
    <p:extLst>
      <p:ext uri="{BB962C8B-B14F-4D97-AF65-F5344CB8AC3E}">
        <p14:creationId xmlns:p14="http://schemas.microsoft.com/office/powerpoint/2010/main" val="1644086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Comic Sans MS" panose="030F0702030302020204" pitchFamily="66" charset="0"/>
              </a:defRPr>
            </a:lvl1pPr>
            <a:lvl2pPr marL="742950" indent="-285750" eaLnBrk="0" hangingPunct="0">
              <a:defRPr sz="1600">
                <a:solidFill>
                  <a:schemeClr val="tx1"/>
                </a:solidFill>
                <a:latin typeface="Comic Sans MS" panose="030F0702030302020204" pitchFamily="66" charset="0"/>
              </a:defRPr>
            </a:lvl2pPr>
            <a:lvl3pPr marL="1143000" indent="-228600" eaLnBrk="0" hangingPunct="0">
              <a:defRPr sz="1600">
                <a:solidFill>
                  <a:schemeClr val="tx1"/>
                </a:solidFill>
                <a:latin typeface="Comic Sans MS" panose="030F0702030302020204" pitchFamily="66" charset="0"/>
              </a:defRPr>
            </a:lvl3pPr>
            <a:lvl4pPr marL="1600200" indent="-228600" eaLnBrk="0" hangingPunct="0">
              <a:defRPr sz="1600">
                <a:solidFill>
                  <a:schemeClr val="tx1"/>
                </a:solidFill>
                <a:latin typeface="Comic Sans MS" panose="030F0702030302020204" pitchFamily="66" charset="0"/>
              </a:defRPr>
            </a:lvl4pPr>
            <a:lvl5pPr marL="2057400" indent="-228600" eaLnBrk="0" hangingPunct="0">
              <a:defRPr sz="1600">
                <a:solidFill>
                  <a:schemeClr val="tx1"/>
                </a:solidFill>
                <a:latin typeface="Comic Sans MS" panose="030F0702030302020204" pitchFamily="66" charset="0"/>
              </a:defRPr>
            </a:lvl5pPr>
            <a:lvl6pPr marL="2514600" indent="-228600" algn="ctr" eaLnBrk="0" fontAlgn="base" hangingPunct="0">
              <a:spcBef>
                <a:spcPct val="20000"/>
              </a:spcBef>
              <a:spcAft>
                <a:spcPct val="0"/>
              </a:spcAft>
              <a:defRPr sz="1600">
                <a:solidFill>
                  <a:schemeClr val="tx1"/>
                </a:solidFill>
                <a:latin typeface="Comic Sans MS" panose="030F0702030302020204" pitchFamily="66" charset="0"/>
              </a:defRPr>
            </a:lvl6pPr>
            <a:lvl7pPr marL="2971800" indent="-228600" algn="ctr" eaLnBrk="0" fontAlgn="base" hangingPunct="0">
              <a:spcBef>
                <a:spcPct val="20000"/>
              </a:spcBef>
              <a:spcAft>
                <a:spcPct val="0"/>
              </a:spcAft>
              <a:defRPr sz="1600">
                <a:solidFill>
                  <a:schemeClr val="tx1"/>
                </a:solidFill>
                <a:latin typeface="Comic Sans MS" panose="030F0702030302020204" pitchFamily="66" charset="0"/>
              </a:defRPr>
            </a:lvl7pPr>
            <a:lvl8pPr marL="3429000" indent="-228600" algn="ctr" eaLnBrk="0" fontAlgn="base" hangingPunct="0">
              <a:spcBef>
                <a:spcPct val="20000"/>
              </a:spcBef>
              <a:spcAft>
                <a:spcPct val="0"/>
              </a:spcAft>
              <a:defRPr sz="1600">
                <a:solidFill>
                  <a:schemeClr val="tx1"/>
                </a:solidFill>
                <a:latin typeface="Comic Sans MS" panose="030F0702030302020204" pitchFamily="66" charset="0"/>
              </a:defRPr>
            </a:lvl8pPr>
            <a:lvl9pPr marL="3886200" indent="-228600" algn="ctr" eaLnBrk="0" fontAlgn="base" hangingPunct="0">
              <a:spcBef>
                <a:spcPct val="20000"/>
              </a:spcBef>
              <a:spcAft>
                <a:spcPct val="0"/>
              </a:spcAft>
              <a:defRPr sz="1600">
                <a:solidFill>
                  <a:schemeClr val="tx1"/>
                </a:solidFill>
                <a:latin typeface="Comic Sans MS" panose="030F0702030302020204" pitchFamily="66" charset="0"/>
              </a:defRPr>
            </a:lvl9pPr>
          </a:lstStyle>
          <a:p>
            <a:pPr eaLnBrk="1" hangingPunct="1"/>
            <a:fld id="{D2551F76-2687-49CC-96D5-1EF195E63CC9}" type="slidenum">
              <a:rPr lang="en-US" altLang="ar-IQ">
                <a:solidFill>
                  <a:srgbClr val="EAEAEA"/>
                </a:solidFill>
                <a:latin typeface="Arial" panose="020B0604020202020204" pitchFamily="34" charset="0"/>
              </a:rPr>
              <a:pPr eaLnBrk="1" hangingPunct="1"/>
              <a:t>14</a:t>
            </a:fld>
            <a:endParaRPr lang="en-US" altLang="ar-IQ">
              <a:solidFill>
                <a:srgbClr val="EAEAEA"/>
              </a:solidFill>
              <a:latin typeface="Arial" panose="020B0604020202020204" pitchFamily="34" charset="0"/>
            </a:endParaRPr>
          </a:p>
        </p:txBody>
      </p:sp>
      <p:sp>
        <p:nvSpPr>
          <p:cNvPr id="8195" name="Rectangle 1026"/>
          <p:cNvSpPr>
            <a:spLocks noGrp="1" noChangeArrowheads="1"/>
          </p:cNvSpPr>
          <p:nvPr>
            <p:ph type="title"/>
          </p:nvPr>
        </p:nvSpPr>
        <p:spPr>
          <a:xfrm>
            <a:off x="1218883" y="274637"/>
            <a:ext cx="10360501" cy="994123"/>
          </a:xfrm>
        </p:spPr>
        <p:txBody>
          <a:bodyPr/>
          <a:lstStyle/>
          <a:p>
            <a:r>
              <a:rPr lang="en-US" altLang="ar-IQ" b="1" cap="all" dirty="0">
                <a:effectLst>
                  <a:reflection blurRad="12700" stA="28000" endPos="45000" dist="1003" dir="5400000" sy="-100000" algn="bl"/>
                </a:effectLst>
              </a:rPr>
              <a:t>Car example (</a:t>
            </a:r>
            <a:r>
              <a:rPr lang="en-US" altLang="ar-IQ" b="1" cap="all" dirty="0" err="1">
                <a:effectLst>
                  <a:reflection blurRad="12700" stA="28000" endPos="45000" dist="1003" dir="5400000" sy="-100000" algn="bl"/>
                </a:effectLst>
              </a:rPr>
              <a:t>contd</a:t>
            </a:r>
            <a:r>
              <a:rPr lang="en-US" altLang="ar-IQ" b="1" cap="all" dirty="0">
                <a:effectLst>
                  <a:reflection blurRad="12700" stA="28000" endPos="45000" dist="1003" dir="5400000" sy="-100000" algn="bl"/>
                </a:effectLst>
              </a:rPr>
              <a:t>)</a:t>
            </a:r>
          </a:p>
        </p:txBody>
      </p:sp>
      <p:sp>
        <p:nvSpPr>
          <p:cNvPr id="8196" name="Rectangle 1027"/>
          <p:cNvSpPr>
            <a:spLocks noGrp="1" noChangeArrowheads="1"/>
          </p:cNvSpPr>
          <p:nvPr>
            <p:ph type="body" idx="1"/>
          </p:nvPr>
        </p:nvSpPr>
        <p:spPr>
          <a:xfrm>
            <a:off x="1218883" y="1993925"/>
            <a:ext cx="10360501" cy="4727552"/>
          </a:xfrm>
        </p:spPr>
        <p:txBody>
          <a:bodyPr/>
          <a:lstStyle/>
          <a:p>
            <a:pPr algn="l" rtl="0">
              <a:lnSpc>
                <a:spcPct val="90000"/>
              </a:lnSpc>
            </a:pPr>
            <a:r>
              <a:rPr lang="en-US" altLang="ar-IQ" sz="2400" b="1" dirty="0">
                <a:latin typeface="Times New Roman" panose="02020603050405020304" pitchFamily="18" charset="0"/>
                <a:cs typeface="Times New Roman" panose="02020603050405020304" pitchFamily="18" charset="0"/>
              </a:rPr>
              <a:t>Critical tasks:</a:t>
            </a:r>
            <a:r>
              <a:rPr lang="en-US" altLang="ar-IQ" sz="2400" dirty="0">
                <a:latin typeface="Times New Roman" panose="02020603050405020304" pitchFamily="18" charset="0"/>
                <a:cs typeface="Times New Roman" panose="02020603050405020304" pitchFamily="18" charset="0"/>
              </a:rPr>
              <a:t> Steering and breaking.</a:t>
            </a:r>
          </a:p>
          <a:p>
            <a:pPr algn="l" rtl="0">
              <a:lnSpc>
                <a:spcPct val="90000"/>
              </a:lnSpc>
            </a:pPr>
            <a:r>
              <a:rPr lang="en-US" altLang="ar-IQ" sz="2400" b="1" dirty="0">
                <a:latin typeface="Times New Roman" panose="02020603050405020304" pitchFamily="18" charset="0"/>
                <a:cs typeface="Times New Roman" panose="02020603050405020304" pitchFamily="18" charset="0"/>
              </a:rPr>
              <a:t>Non-critical tasks:</a:t>
            </a:r>
            <a:r>
              <a:rPr lang="en-US" altLang="ar-IQ" sz="2400" dirty="0">
                <a:latin typeface="Times New Roman" panose="02020603050405020304" pitchFamily="18" charset="0"/>
                <a:cs typeface="Times New Roman" panose="02020603050405020304" pitchFamily="18" charset="0"/>
              </a:rPr>
              <a:t> Turning on radio. </a:t>
            </a:r>
          </a:p>
          <a:p>
            <a:pPr algn="l" rtl="0">
              <a:lnSpc>
                <a:spcPct val="90000"/>
              </a:lnSpc>
            </a:pPr>
            <a:r>
              <a:rPr lang="en-US" altLang="ar-IQ" sz="2400" b="1" dirty="0">
                <a:latin typeface="Times New Roman" panose="02020603050405020304" pitchFamily="18" charset="0"/>
                <a:cs typeface="Times New Roman" panose="02020603050405020304" pitchFamily="18" charset="0"/>
              </a:rPr>
              <a:t>Cost</a:t>
            </a:r>
            <a:r>
              <a:rPr lang="en-US" altLang="ar-IQ" sz="2400" dirty="0">
                <a:latin typeface="Times New Roman" panose="02020603050405020304" pitchFamily="18" charset="0"/>
                <a:cs typeface="Times New Roman" panose="02020603050405020304" pitchFamily="18" charset="0"/>
              </a:rPr>
              <a:t> of fulfilling the mission → Efficient solution. </a:t>
            </a:r>
          </a:p>
          <a:p>
            <a:pPr algn="l" rtl="0">
              <a:lnSpc>
                <a:spcPct val="90000"/>
              </a:lnSpc>
            </a:pPr>
            <a:r>
              <a:rPr lang="en-US" altLang="ar-IQ" sz="2400" b="1" dirty="0">
                <a:latin typeface="Times New Roman" panose="02020603050405020304" pitchFamily="18" charset="0"/>
                <a:cs typeface="Times New Roman" panose="02020603050405020304" pitchFamily="18" charset="0"/>
              </a:rPr>
              <a:t>Reliability</a:t>
            </a:r>
            <a:r>
              <a:rPr lang="en-US" altLang="ar-IQ" sz="2400" dirty="0">
                <a:latin typeface="Times New Roman" panose="02020603050405020304" pitchFamily="18" charset="0"/>
                <a:cs typeface="Times New Roman" panose="02020603050405020304" pitchFamily="18" charset="0"/>
              </a:rPr>
              <a:t> of the driver → Fault-tolerance needs to be considered. </a:t>
            </a:r>
          </a:p>
          <a:p>
            <a:pPr algn="l" rtl="0">
              <a:lnSpc>
                <a:spcPct val="90000"/>
              </a:lnSpc>
              <a:buFontTx/>
              <a:buNone/>
            </a:pPr>
            <a:endParaRPr lang="en-US" altLang="ar-IQ" sz="2400" dirty="0"/>
          </a:p>
        </p:txBody>
      </p:sp>
    </p:spTree>
    <p:extLst>
      <p:ext uri="{BB962C8B-B14F-4D97-AF65-F5344CB8AC3E}">
        <p14:creationId xmlns:p14="http://schemas.microsoft.com/office/powerpoint/2010/main" val="1267988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dirty="0">
                <a:effectLst>
                  <a:reflection blurRad="12700" stA="28000" endPos="45000" dist="1003" dir="5400000" sy="-100000" algn="bl"/>
                </a:effectLst>
              </a:rPr>
              <a:t>Characteristics of Embedded  Systems(Con.)</a:t>
            </a:r>
            <a:endParaRPr lang="ar-IQ" dirty="0"/>
          </a:p>
        </p:txBody>
      </p:sp>
      <p:sp>
        <p:nvSpPr>
          <p:cNvPr id="3" name="Content Placeholder 2"/>
          <p:cNvSpPr>
            <a:spLocks noGrp="1"/>
          </p:cNvSpPr>
          <p:nvPr>
            <p:ph idx="1"/>
          </p:nvPr>
        </p:nvSpPr>
        <p:spPr/>
        <p:txBody>
          <a:bodyPr/>
          <a:lstStyle/>
          <a:p>
            <a:pPr algn="just" rtl="0"/>
            <a:r>
              <a:rPr lang="en-US" dirty="0">
                <a:latin typeface="Times New Roman" panose="02020603050405020304" pitchFamily="18" charset="0"/>
                <a:cs typeface="Times New Roman" panose="02020603050405020304" pitchFamily="18" charset="0"/>
              </a:rPr>
              <a:t>Digital camera illustrates some of the embedded system characteristics described above.  </a:t>
            </a:r>
          </a:p>
          <a:p>
            <a:pPr algn="just" rtl="0"/>
            <a:r>
              <a:rPr lang="en-US" dirty="0">
                <a:latin typeface="Times New Roman" panose="02020603050405020304" pitchFamily="18" charset="0"/>
                <a:cs typeface="Times New Roman" panose="02020603050405020304" pitchFamily="18" charset="0"/>
              </a:rPr>
              <a:t>First, it performs a single function repeatedly.  </a:t>
            </a:r>
          </a:p>
          <a:p>
            <a:pPr algn="just" rtl="0"/>
            <a:r>
              <a:rPr lang="en-US" dirty="0">
                <a:latin typeface="Times New Roman" panose="02020603050405020304" pitchFamily="18" charset="0"/>
                <a:cs typeface="Times New Roman" panose="02020603050405020304" pitchFamily="18" charset="0"/>
              </a:rPr>
              <a:t>The system always acts as a digital camera </a:t>
            </a:r>
          </a:p>
          <a:p>
            <a:pPr algn="just" rtl="0"/>
            <a:r>
              <a:rPr lang="en-US" dirty="0">
                <a:latin typeface="Times New Roman" panose="02020603050405020304" pitchFamily="18" charset="0"/>
                <a:cs typeface="Times New Roman" panose="02020603050405020304" pitchFamily="18" charset="0"/>
              </a:rPr>
              <a:t>Second, it is tightly constrained.  </a:t>
            </a:r>
          </a:p>
          <a:p>
            <a:pPr algn="just" rtl="0"/>
            <a:r>
              <a:rPr lang="en-US" dirty="0">
                <a:latin typeface="Times New Roman" panose="02020603050405020304" pitchFamily="18" charset="0"/>
                <a:cs typeface="Times New Roman" panose="02020603050405020304" pitchFamily="18" charset="0"/>
              </a:rPr>
              <a:t>The system must be low cost since consumers must be able to afford such a camera.</a:t>
            </a:r>
          </a:p>
          <a:p>
            <a:pPr algn="just" rtl="0"/>
            <a:endParaRPr lang="en-US" dirty="0"/>
          </a:p>
          <a:p>
            <a:endParaRPr lang="ar-IQ" dirty="0"/>
          </a:p>
        </p:txBody>
      </p:sp>
    </p:spTree>
    <p:extLst>
      <p:ext uri="{BB962C8B-B14F-4D97-AF65-F5344CB8AC3E}">
        <p14:creationId xmlns:p14="http://schemas.microsoft.com/office/powerpoint/2010/main" val="3249202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477834"/>
            <a:ext cx="10360501" cy="1223963"/>
          </a:xfrm>
        </p:spPr>
        <p:txBody>
          <a:bodyPr>
            <a:normAutofit fontScale="90000"/>
          </a:bodyPr>
          <a:lstStyle/>
          <a:p>
            <a:pPr lvl="0"/>
            <a:r>
              <a:rPr lang="en-US" b="1" cap="all" dirty="0">
                <a:effectLst>
                  <a:reflection blurRad="12700" stA="28000" endPos="45000" dist="1003" dir="5400000" sy="-100000" algn="bl"/>
                </a:effectLst>
                <a:latin typeface="Times New Roman" panose="02020603050405020304" pitchFamily="18" charset="0"/>
                <a:cs typeface="Times New Roman" panose="02020603050405020304" pitchFamily="18" charset="0"/>
              </a:rPr>
              <a:t>Embedded system components Hardware and Software</a:t>
            </a:r>
            <a:r>
              <a:rPr lang="en-US" dirty="0"/>
              <a:t/>
            </a:r>
            <a:br>
              <a:rPr lang="en-US" dirty="0"/>
            </a:br>
            <a:endParaRPr lang="ar-IQ" dirty="0"/>
          </a:p>
        </p:txBody>
      </p:sp>
      <p:sp>
        <p:nvSpPr>
          <p:cNvPr id="3" name="Content Placeholder 2"/>
          <p:cNvSpPr>
            <a:spLocks noGrp="1"/>
          </p:cNvSpPr>
          <p:nvPr>
            <p:ph idx="1"/>
          </p:nvPr>
        </p:nvSpPr>
        <p:spPr>
          <a:xfrm>
            <a:off x="1195929" y="1905182"/>
            <a:ext cx="10360501" cy="4462272"/>
          </a:xfrm>
        </p:spPr>
        <p:txBody>
          <a:bodyPr/>
          <a:lstStyle/>
          <a:p>
            <a:pPr algn="just" rtl="0"/>
            <a:r>
              <a:rPr lang="en-US" dirty="0">
                <a:latin typeface="Times New Roman" panose="02020603050405020304" pitchFamily="18" charset="0"/>
                <a:cs typeface="Times New Roman" panose="02020603050405020304" pitchFamily="18" charset="0"/>
              </a:rPr>
              <a:t>To meet those constraints, Hardware/software </a:t>
            </a:r>
            <a:r>
              <a:rPr lang="en-US" dirty="0" err="1">
                <a:latin typeface="Times New Roman" panose="02020603050405020304" pitchFamily="18" charset="0"/>
                <a:cs typeface="Times New Roman" panose="02020603050405020304" pitchFamily="18" charset="0"/>
              </a:rPr>
              <a:t>codesign</a:t>
            </a:r>
            <a:r>
              <a:rPr lang="en-US" dirty="0">
                <a:latin typeface="Times New Roman" panose="02020603050405020304" pitchFamily="18" charset="0"/>
                <a:cs typeface="Times New Roman" panose="02020603050405020304" pitchFamily="18" charset="0"/>
              </a:rPr>
              <a:t> is the simultaneous design of the hardware and software components of a digital system. </a:t>
            </a:r>
          </a:p>
          <a:p>
            <a:pPr algn="just" rtl="0"/>
            <a:r>
              <a:rPr lang="en-US" b="1" cap="all" dirty="0">
                <a:effectLst>
                  <a:reflection blurRad="12700" stA="28000" endPos="45000" dist="1003" dir="5400000" sy="-100000" algn="bl"/>
                </a:effectLst>
                <a:latin typeface="Times New Roman" panose="02020603050405020304" pitchFamily="18" charset="0"/>
                <a:cs typeface="Times New Roman" panose="02020603050405020304" pitchFamily="18" charset="0"/>
              </a:rPr>
              <a:t> hardware Components </a:t>
            </a:r>
            <a:endParaRPr lang="en-US" dirty="0">
              <a:latin typeface="Times New Roman" panose="02020603050405020304" pitchFamily="18" charset="0"/>
              <a:cs typeface="Times New Roman" panose="02020603050405020304" pitchFamily="18" charset="0"/>
            </a:endParaRPr>
          </a:p>
          <a:p>
            <a:pPr algn="just" rtl="0"/>
            <a:r>
              <a:rPr lang="en-US" dirty="0">
                <a:latin typeface="Times New Roman" panose="02020603050405020304" pitchFamily="18" charset="0"/>
                <a:cs typeface="Times New Roman" panose="02020603050405020304" pitchFamily="18" charset="0"/>
              </a:rPr>
              <a:t>The hardware components are:</a:t>
            </a:r>
          </a:p>
          <a:p>
            <a:pPr lvl="1" algn="just" rtl="0">
              <a:buFont typeface="+mj-lt"/>
              <a:buAutoNum type="arabicPeriod"/>
            </a:pPr>
            <a:r>
              <a:rPr lang="en-US" dirty="0">
                <a:latin typeface="Times New Roman" panose="02020603050405020304" pitchFamily="18" charset="0"/>
                <a:cs typeface="Times New Roman" panose="02020603050405020304" pitchFamily="18" charset="0"/>
              </a:rPr>
              <a:t>Processor (</a:t>
            </a:r>
            <a:r>
              <a:rPr lang="en-US" dirty="0" err="1">
                <a:latin typeface="Times New Roman" panose="02020603050405020304" pitchFamily="18" charset="0"/>
                <a:cs typeface="Times New Roman" panose="02020603050405020304" pitchFamily="18" charset="0"/>
              </a:rPr>
              <a:t>e.g</a:t>
            </a:r>
            <a:r>
              <a:rPr lang="en-US" dirty="0">
                <a:latin typeface="Times New Roman" panose="02020603050405020304" pitchFamily="18" charset="0"/>
                <a:cs typeface="Times New Roman" panose="02020603050405020304" pitchFamily="18" charset="0"/>
              </a:rPr>
              <a:t> ARM)</a:t>
            </a:r>
          </a:p>
          <a:p>
            <a:pPr lvl="1" algn="just" rtl="0">
              <a:buFont typeface="+mj-lt"/>
              <a:buAutoNum type="arabicPeriod"/>
            </a:pPr>
            <a:r>
              <a:rPr lang="en-US" dirty="0">
                <a:latin typeface="Times New Roman" panose="02020603050405020304" pitchFamily="18" charset="0"/>
                <a:cs typeface="Times New Roman" panose="02020603050405020304" pitchFamily="18" charset="0"/>
              </a:rPr>
              <a:t>Memory</a:t>
            </a:r>
          </a:p>
          <a:p>
            <a:pPr lvl="1" algn="just" rtl="0">
              <a:buFont typeface="+mj-lt"/>
              <a:buAutoNum type="arabicPeriod"/>
            </a:pPr>
            <a:r>
              <a:rPr lang="en-US" dirty="0">
                <a:latin typeface="Times New Roman" panose="02020603050405020304" pitchFamily="18" charset="0"/>
                <a:cs typeface="Times New Roman" panose="02020603050405020304" pitchFamily="18" charset="0"/>
              </a:rPr>
              <a:t>peripherals</a:t>
            </a:r>
          </a:p>
          <a:p>
            <a:pPr algn="just" rtl="0"/>
            <a:endParaRPr lang="ar-IQ"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8548" y="3573016"/>
            <a:ext cx="3456384" cy="2015713"/>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2145536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5860" y="1556791"/>
            <a:ext cx="10657183" cy="4968553"/>
          </a:xfrm>
        </p:spPr>
        <p:txBody>
          <a:bodyPr>
            <a:normAutofit/>
          </a:bodyPr>
          <a:lstStyle/>
          <a:p>
            <a:pPr algn="l"/>
            <a:r>
              <a:rPr lang="en-US" dirty="0"/>
              <a:t>It seems like you're discussing the essential features and considerations of real-time and embedded operating systems (OSs) based on the images you mentioned. Here are the key points:</a:t>
            </a:r>
          </a:p>
          <a:p>
            <a:pPr algn="l"/>
            <a:r>
              <a:rPr lang="en-US" b="1" dirty="0"/>
              <a:t>Configurability</a:t>
            </a:r>
            <a:r>
              <a:rPr lang="en-US" dirty="0"/>
              <a:t>: Embedded OSs need to be highly configurable. This means they can be tailored to specific hardware and application requirements by adjusting features and removing unnecessary functions. This optimization is often done at the linker level or </a:t>
            </a:r>
            <a:r>
              <a:rPr lang="en-US" dirty="0" smtClean="0"/>
              <a:t>through </a:t>
            </a:r>
            <a:r>
              <a:rPr lang="en-US" dirty="0"/>
              <a:t>advanced compile-time evaluations and optimizations.</a:t>
            </a:r>
          </a:p>
        </p:txBody>
      </p:sp>
      <p:sp>
        <p:nvSpPr>
          <p:cNvPr id="2" name="Rectangle 1"/>
          <p:cNvSpPr/>
          <p:nvPr/>
        </p:nvSpPr>
        <p:spPr>
          <a:xfrm>
            <a:off x="1233871" y="548680"/>
            <a:ext cx="10441160" cy="584775"/>
          </a:xfrm>
          <a:prstGeom prst="rect">
            <a:avLst/>
          </a:prstGeom>
        </p:spPr>
        <p:txBody>
          <a:bodyPr wrap="square">
            <a:spAutoFit/>
          </a:bodyPr>
          <a:lstStyle/>
          <a:p>
            <a:pPr algn="just"/>
            <a:r>
              <a:rPr lang="en-US" sz="3200" b="1" cap="all" dirty="0">
                <a:effectLst>
                  <a:reflection blurRad="12700" stA="28000" endPos="45000" dist="1003" dir="5400000" sy="-100000" algn="bl"/>
                </a:effectLst>
                <a:latin typeface="+mj-lt"/>
                <a:ea typeface="+mj-ea"/>
                <a:cs typeface="+mj-cs"/>
              </a:rPr>
              <a:t>software components (embedded operating system)</a:t>
            </a:r>
          </a:p>
        </p:txBody>
      </p:sp>
    </p:spTree>
    <p:extLst>
      <p:ext uri="{BB962C8B-B14F-4D97-AF65-F5344CB8AC3E}">
        <p14:creationId xmlns:p14="http://schemas.microsoft.com/office/powerpoint/2010/main" val="436002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5860" y="1556791"/>
            <a:ext cx="10657183" cy="4968553"/>
          </a:xfrm>
        </p:spPr>
        <p:txBody>
          <a:bodyPr>
            <a:normAutofit/>
          </a:bodyPr>
          <a:lstStyle/>
          <a:p>
            <a:pPr algn="l"/>
            <a:r>
              <a:rPr lang="en-US" b="1" dirty="0"/>
              <a:t>Dynamic to Static Data</a:t>
            </a:r>
            <a:r>
              <a:rPr lang="en-US" dirty="0"/>
              <a:t>: In some cases, dynamic data (which requires runtime management) can be replaced with static data. This reduces the overhead of memory management and can improve efficiency in embedded systems where memory resources are typically limited</a:t>
            </a:r>
            <a:r>
              <a:rPr lang="en-US" dirty="0" smtClean="0"/>
              <a:t>.</a:t>
            </a:r>
            <a:r>
              <a:rPr lang="en-US" b="1" dirty="0"/>
              <a:t> </a:t>
            </a:r>
            <a:endParaRPr lang="en-US" b="1" dirty="0" smtClean="0"/>
          </a:p>
          <a:p>
            <a:pPr algn="l"/>
            <a:endParaRPr lang="en-US" b="1" dirty="0"/>
          </a:p>
          <a:p>
            <a:pPr algn="l"/>
            <a:r>
              <a:rPr lang="en-US" b="1" dirty="0" smtClean="0"/>
              <a:t>Peripheral </a:t>
            </a:r>
            <a:r>
              <a:rPr lang="en-US" b="1" dirty="0"/>
              <a:t>Variety</a:t>
            </a:r>
            <a:r>
              <a:rPr lang="en-US" dirty="0"/>
              <a:t>: Embedded systems utilize a wide range of peripheral devices. Unlike general-purpose computers, they may not have traditional components like hard disks, keyboards, screens, or mice. Embedded OSs need to manage and interact with these diverse peripherals efficiently.</a:t>
            </a:r>
          </a:p>
        </p:txBody>
      </p:sp>
      <p:sp>
        <p:nvSpPr>
          <p:cNvPr id="2" name="Rectangle 1"/>
          <p:cNvSpPr/>
          <p:nvPr/>
        </p:nvSpPr>
        <p:spPr>
          <a:xfrm>
            <a:off x="1233871" y="548680"/>
            <a:ext cx="10441160" cy="584775"/>
          </a:xfrm>
          <a:prstGeom prst="rect">
            <a:avLst/>
          </a:prstGeom>
        </p:spPr>
        <p:txBody>
          <a:bodyPr wrap="square">
            <a:spAutoFit/>
          </a:bodyPr>
          <a:lstStyle/>
          <a:p>
            <a:pPr algn="just"/>
            <a:r>
              <a:rPr lang="en-US" sz="3200" b="1" cap="all" dirty="0">
                <a:effectLst>
                  <a:reflection blurRad="12700" stA="28000" endPos="45000" dist="1003" dir="5400000" sy="-100000" algn="bl"/>
                </a:effectLst>
                <a:latin typeface="+mj-lt"/>
                <a:ea typeface="+mj-ea"/>
                <a:cs typeface="+mj-cs"/>
              </a:rPr>
              <a:t>software components (embedded operating system)</a:t>
            </a:r>
          </a:p>
        </p:txBody>
      </p:sp>
    </p:spTree>
    <p:extLst>
      <p:ext uri="{BB962C8B-B14F-4D97-AF65-F5344CB8AC3E}">
        <p14:creationId xmlns:p14="http://schemas.microsoft.com/office/powerpoint/2010/main" val="4280712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5860" y="1556791"/>
            <a:ext cx="10657183" cy="4968553"/>
          </a:xfrm>
        </p:spPr>
        <p:txBody>
          <a:bodyPr>
            <a:normAutofit/>
          </a:bodyPr>
          <a:lstStyle/>
          <a:p>
            <a:pPr algn="l"/>
            <a:r>
              <a:rPr lang="en-US" b="1" dirty="0"/>
              <a:t>Protection Mechanisms</a:t>
            </a:r>
            <a:r>
              <a:rPr lang="en-US" dirty="0"/>
              <a:t>: Unlike desktop or server OSs, embedded systems often operate in a controlled environment with a single purpose. This reduces the need for extensive protection mechanisms against untested programs or external threats, although ensuring reliability and safety remains critical.</a:t>
            </a:r>
          </a:p>
          <a:p>
            <a:pPr algn="l"/>
            <a:r>
              <a:rPr lang="en-US" b="1" dirty="0"/>
              <a:t>Software Components</a:t>
            </a:r>
            <a:r>
              <a:rPr lang="en-US" dirty="0"/>
              <a:t>: Embedded operating systems consist of specialized software components designed to manage hardware resources, schedule tasks, handle I/O operations efficiently, and provide real-time capabilities as needed by the application.</a:t>
            </a:r>
          </a:p>
        </p:txBody>
      </p:sp>
      <p:sp>
        <p:nvSpPr>
          <p:cNvPr id="2" name="Rectangle 1"/>
          <p:cNvSpPr/>
          <p:nvPr/>
        </p:nvSpPr>
        <p:spPr>
          <a:xfrm>
            <a:off x="1233871" y="548680"/>
            <a:ext cx="10441160" cy="584775"/>
          </a:xfrm>
          <a:prstGeom prst="rect">
            <a:avLst/>
          </a:prstGeom>
        </p:spPr>
        <p:txBody>
          <a:bodyPr wrap="square">
            <a:spAutoFit/>
          </a:bodyPr>
          <a:lstStyle/>
          <a:p>
            <a:pPr algn="just"/>
            <a:r>
              <a:rPr lang="en-US" sz="3200" b="1" cap="all" dirty="0">
                <a:effectLst>
                  <a:reflection blurRad="12700" stA="28000" endPos="45000" dist="1003" dir="5400000" sy="-100000" algn="bl"/>
                </a:effectLst>
                <a:latin typeface="+mj-lt"/>
                <a:ea typeface="+mj-ea"/>
                <a:cs typeface="+mj-cs"/>
              </a:rPr>
              <a:t>software components (embedded operating system)</a:t>
            </a:r>
          </a:p>
        </p:txBody>
      </p:sp>
    </p:spTree>
    <p:extLst>
      <p:ext uri="{BB962C8B-B14F-4D97-AF65-F5344CB8AC3E}">
        <p14:creationId xmlns:p14="http://schemas.microsoft.com/office/powerpoint/2010/main" val="3881177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360501" cy="850107"/>
          </a:xfrm>
        </p:spPr>
        <p:txBody>
          <a:bodyPr/>
          <a:lstStyle/>
          <a:p>
            <a:r>
              <a:rPr lang="en-US" b="1" dirty="0"/>
              <a:t>Contents</a:t>
            </a:r>
          </a:p>
        </p:txBody>
      </p:sp>
      <p:sp>
        <p:nvSpPr>
          <p:cNvPr id="14" name="Content Placeholder 13"/>
          <p:cNvSpPr>
            <a:spLocks noGrp="1"/>
          </p:cNvSpPr>
          <p:nvPr>
            <p:ph idx="1"/>
          </p:nvPr>
        </p:nvSpPr>
        <p:spPr>
          <a:xfrm>
            <a:off x="1218883" y="1340768"/>
            <a:ext cx="10360501" cy="4823301"/>
          </a:xfrm>
        </p:spPr>
        <p:txBody>
          <a:bodyPr>
            <a:normAutofit/>
          </a:bodyPr>
          <a:lstStyle/>
          <a:p>
            <a:pPr algn="l" rtl="0"/>
            <a:r>
              <a:rPr lang="en-US" dirty="0"/>
              <a:t>What is a Real Time (RT)?</a:t>
            </a:r>
          </a:p>
          <a:p>
            <a:pPr algn="l" rtl="0"/>
            <a:r>
              <a:rPr lang="en-US" dirty="0"/>
              <a:t>What is an Embedded System (ES)?</a:t>
            </a:r>
          </a:p>
          <a:p>
            <a:pPr algn="l" rtl="0"/>
            <a:r>
              <a:rPr lang="en-US" dirty="0"/>
              <a:t>Real Time Embedded System (RTES).</a:t>
            </a:r>
          </a:p>
          <a:p>
            <a:pPr algn="l" rtl="0"/>
            <a:r>
              <a:rPr lang="en-US" dirty="0"/>
              <a:t>Requirements for RTE</a:t>
            </a:r>
            <a:r>
              <a:rPr lang="en-US" b="1" dirty="0"/>
              <a:t>S </a:t>
            </a:r>
          </a:p>
          <a:p>
            <a:pPr algn="l" rtl="0">
              <a:lnSpc>
                <a:spcPct val="100000"/>
              </a:lnSpc>
            </a:pPr>
            <a:r>
              <a:rPr lang="en-US" dirty="0"/>
              <a:t>Characteristics of Embedded  Systems</a:t>
            </a:r>
          </a:p>
          <a:p>
            <a:pPr algn="l" rtl="0">
              <a:lnSpc>
                <a:spcPct val="100000"/>
              </a:lnSpc>
            </a:pPr>
            <a:r>
              <a:rPr lang="en-US" dirty="0"/>
              <a:t>Embedded system components Hardware and Software</a:t>
            </a:r>
          </a:p>
          <a:p>
            <a:pPr algn="l" rtl="0">
              <a:lnSpc>
                <a:spcPct val="100000"/>
              </a:lnSpc>
            </a:pPr>
            <a:r>
              <a:rPr lang="en-US" dirty="0"/>
              <a:t>examples of Embedded operating systems  </a:t>
            </a:r>
          </a:p>
          <a:p>
            <a:pPr algn="l" rtl="0">
              <a:lnSpc>
                <a:spcPct val="100000"/>
              </a:lnSpc>
            </a:pPr>
            <a:r>
              <a:rPr lang="en-US" dirty="0"/>
              <a:t>Examples of RTES in Past, Present, and Future.</a:t>
            </a:r>
          </a:p>
          <a:p>
            <a:pPr algn="l" rtl="0"/>
            <a:endParaRPr lang="en-US"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cap="all" dirty="0">
                <a:effectLst>
                  <a:reflection blurRad="12700" stA="28000" endPos="45000" dist="1003" dir="5400000" sy="-100000" algn="bl"/>
                </a:effectLst>
              </a:rPr>
              <a:t>examples of Embedded operating systems</a:t>
            </a:r>
            <a:r>
              <a:rPr lang="en-US" dirty="0"/>
              <a:t/>
            </a:r>
            <a:br>
              <a:rPr lang="en-US" dirty="0"/>
            </a:br>
            <a:endParaRPr lang="ar-IQ" dirty="0"/>
          </a:p>
        </p:txBody>
      </p:sp>
      <p:sp>
        <p:nvSpPr>
          <p:cNvPr id="3" name="Content Placeholder 2"/>
          <p:cNvSpPr>
            <a:spLocks noGrp="1"/>
          </p:cNvSpPr>
          <p:nvPr>
            <p:ph idx="1"/>
          </p:nvPr>
        </p:nvSpPr>
        <p:spPr>
          <a:xfrm>
            <a:off x="1218883" y="1196753"/>
            <a:ext cx="8475930" cy="5184576"/>
          </a:xfrm>
        </p:spPr>
        <p:txBody>
          <a:bodyPr>
            <a:normAutofit lnSpcReduction="10000"/>
          </a:bodyPr>
          <a:lstStyle/>
          <a:p>
            <a:pPr algn="just" rtl="0"/>
            <a:r>
              <a:rPr lang="en-US" dirty="0">
                <a:latin typeface="Times New Roman" panose="02020603050405020304" pitchFamily="18" charset="0"/>
                <a:cs typeface="Times New Roman" panose="02020603050405020304" pitchFamily="18" charset="0"/>
              </a:rPr>
              <a:t>The ARM architecture is supported by a large number of embedded and real-time operating systems, including Android, Linux, Microsoft Windows System, Symbian. The following are some of the embedded OSs:</a:t>
            </a:r>
          </a:p>
          <a:p>
            <a:pPr algn="just" rtl="0"/>
            <a:r>
              <a:rPr lang="en-US" b="1" dirty="0">
                <a:latin typeface="Times New Roman" panose="02020603050405020304" pitchFamily="18" charset="0"/>
                <a:cs typeface="Times New Roman" panose="02020603050405020304" pitchFamily="18" charset="0"/>
              </a:rPr>
              <a:t>Android:</a:t>
            </a:r>
            <a:r>
              <a:rPr lang="en-US" dirty="0">
                <a:latin typeface="Times New Roman" panose="02020603050405020304" pitchFamily="18" charset="0"/>
                <a:cs typeface="Times New Roman" panose="02020603050405020304" pitchFamily="18" charset="0"/>
              </a:rPr>
              <a:t> is a Linux-based operating system for mobile devices such as smartphones and tablet computers. It is developed by the Open Handset Alliance, led by Google, and other companies.</a:t>
            </a:r>
          </a:p>
          <a:p>
            <a:pPr algn="just" rtl="0"/>
            <a:r>
              <a:rPr lang="en-US" b="1" dirty="0">
                <a:latin typeface="Times New Roman" panose="02020603050405020304" pitchFamily="18" charset="0"/>
                <a:cs typeface="Times New Roman" panose="02020603050405020304" pitchFamily="18" charset="0"/>
              </a:rPr>
              <a:t>Linux</a:t>
            </a:r>
            <a:r>
              <a:rPr lang="en-US" dirty="0">
                <a:latin typeface="Times New Roman" panose="02020603050405020304" pitchFamily="18" charset="0"/>
                <a:cs typeface="Times New Roman" panose="02020603050405020304" pitchFamily="18" charset="0"/>
              </a:rPr>
              <a:t>: Almost everyone in the computer business knows the history of Linux - started in 1991 by Linus Torvalds as a simple hobby project, grown-up to a full-featured UNIX-like operating system.</a:t>
            </a:r>
          </a:p>
          <a:p>
            <a:pPr algn="l" rtl="0"/>
            <a:endParaRPr lang="en-US" dirty="0"/>
          </a:p>
          <a:p>
            <a:pPr algn="l" rtl="0"/>
            <a:endParaRPr lang="ar-IQ"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4813" y="4653136"/>
            <a:ext cx="2402115" cy="1872209"/>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5" name="Picture 4"/>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761780" y="2708920"/>
            <a:ext cx="2277989" cy="175923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1780" y="923736"/>
            <a:ext cx="2084461" cy="169269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673607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274637"/>
            <a:ext cx="10360501" cy="922115"/>
          </a:xfrm>
        </p:spPr>
        <p:txBody>
          <a:bodyPr>
            <a:normAutofit fontScale="90000"/>
          </a:bodyPr>
          <a:lstStyle/>
          <a:p>
            <a:r>
              <a:rPr lang="en-US" b="1" cap="all" dirty="0">
                <a:effectLst>
                  <a:reflection blurRad="12700" stA="28000" endPos="45000" dist="1003" dir="5400000" sy="-100000" algn="bl"/>
                </a:effectLst>
              </a:rPr>
              <a:t>examples of Embedded operating systems (Con.)</a:t>
            </a:r>
            <a:endParaRPr lang="ar-IQ" dirty="0"/>
          </a:p>
        </p:txBody>
      </p:sp>
      <p:sp>
        <p:nvSpPr>
          <p:cNvPr id="3" name="Content Placeholder 2"/>
          <p:cNvSpPr>
            <a:spLocks noGrp="1"/>
          </p:cNvSpPr>
          <p:nvPr>
            <p:ph idx="1"/>
          </p:nvPr>
        </p:nvSpPr>
        <p:spPr>
          <a:xfrm>
            <a:off x="981844" y="1340768"/>
            <a:ext cx="7920880" cy="5337382"/>
          </a:xfrm>
        </p:spPr>
        <p:txBody>
          <a:bodyPr>
            <a:normAutofit lnSpcReduction="10000"/>
          </a:bodyPr>
          <a:lstStyle/>
          <a:p>
            <a:pPr lvl="0" algn="just" rtl="0"/>
            <a:r>
              <a:rPr lang="en-US" b="1" dirty="0"/>
              <a:t>Microsoft Windows Systems:</a:t>
            </a:r>
            <a:r>
              <a:rPr lang="en-US" dirty="0"/>
              <a:t> At present, there are two operating systems for embedded systems from Microsoft – Windows CE and Windows XP Embedded. </a:t>
            </a:r>
          </a:p>
          <a:p>
            <a:pPr lvl="1" algn="just" rtl="0">
              <a:buFont typeface="Wingdings" pitchFamily="2" charset="2"/>
              <a:buChar char="§"/>
            </a:pPr>
            <a:r>
              <a:rPr lang="en-US" dirty="0"/>
              <a:t>Windows CE (WinCE) is an operating system for minimalistic computers and embedded systems.</a:t>
            </a:r>
          </a:p>
          <a:p>
            <a:pPr lvl="1" algn="just" rtl="0">
              <a:buFont typeface="Wingdings" pitchFamily="2" charset="2"/>
              <a:buChar char="§"/>
            </a:pPr>
            <a:r>
              <a:rPr lang="en-US" dirty="0"/>
              <a:t>Windows XP Embedded, or </a:t>
            </a:r>
            <a:r>
              <a:rPr lang="en-US" dirty="0" err="1"/>
              <a:t>XPe</a:t>
            </a:r>
            <a:r>
              <a:rPr lang="en-US" dirty="0"/>
              <a:t>, is a </a:t>
            </a:r>
            <a:r>
              <a:rPr lang="en-US" dirty="0" err="1"/>
              <a:t>modularised</a:t>
            </a:r>
            <a:r>
              <a:rPr lang="en-US" dirty="0"/>
              <a:t> variant of Microsoft Windows XP Professional. </a:t>
            </a:r>
          </a:p>
          <a:p>
            <a:pPr lvl="0" algn="just" rtl="0"/>
            <a:r>
              <a:rPr lang="en-US" b="1" dirty="0"/>
              <a:t>Symbian:</a:t>
            </a:r>
            <a:r>
              <a:rPr lang="en-US" dirty="0"/>
              <a:t> OS is the successor of 32-bit EPOC Platform from Psion. Symbian is currently owned by Ericsson (15.6%), Nokia (47.9%), Panasonic (10.5%), Samsung (4.5%), Siemens AG (8.4%), and Sony Ericsson (13.1%). All of the owners are (or were) manufacturers of mobile phones. </a:t>
            </a:r>
          </a:p>
          <a:p>
            <a:pPr algn="just" rtl="0"/>
            <a:endParaRPr lang="en-US" dirty="0"/>
          </a:p>
          <a:p>
            <a:pPr algn="l" rtl="0"/>
            <a:endParaRPr lang="ar-IQ"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8745" y="4365104"/>
            <a:ext cx="2910855" cy="2313046"/>
          </a:xfrm>
          <a:prstGeom prst="rect">
            <a:avLst/>
          </a:prstGeom>
          <a:ln>
            <a:noFill/>
          </a:ln>
          <a:effectLst>
            <a:softEdge rad="112500"/>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0221" y="1446170"/>
            <a:ext cx="2727904" cy="2563289"/>
          </a:xfrm>
          <a:prstGeom prst="rect">
            <a:avLst/>
          </a:prstGeom>
          <a:ln>
            <a:noFill/>
          </a:ln>
          <a:effectLst>
            <a:softEdge rad="112500"/>
          </a:effectLst>
        </p:spPr>
      </p:pic>
    </p:spTree>
    <p:extLst>
      <p:ext uri="{BB962C8B-B14F-4D97-AF65-F5344CB8AC3E}">
        <p14:creationId xmlns:p14="http://schemas.microsoft.com/office/powerpoint/2010/main" val="790679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Examples In Past</a:t>
            </a:r>
            <a:endParaRPr lang="ar-IQ" b="1" dirty="0"/>
          </a:p>
        </p:txBody>
      </p:sp>
      <p:pic>
        <p:nvPicPr>
          <p:cNvPr id="4" name="Content Placeholder 3"/>
          <p:cNvPicPr>
            <a:picLocks noGrp="1" noChangeAspect="1"/>
          </p:cNvPicPr>
          <p:nvPr>
            <p:ph idx="1"/>
          </p:nvPr>
        </p:nvPicPr>
        <p:blipFill>
          <a:blip r:embed="rId2"/>
          <a:stretch>
            <a:fillRect/>
          </a:stretch>
        </p:blipFill>
        <p:spPr>
          <a:xfrm>
            <a:off x="1342929" y="2276872"/>
            <a:ext cx="5056204" cy="324567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5" name="Picture 4"/>
          <p:cNvPicPr>
            <a:picLocks noChangeAspect="1"/>
          </p:cNvPicPr>
          <p:nvPr/>
        </p:nvPicPr>
        <p:blipFill>
          <a:blip r:embed="rId3"/>
          <a:stretch>
            <a:fillRect/>
          </a:stretch>
        </p:blipFill>
        <p:spPr>
          <a:xfrm>
            <a:off x="6742484" y="2276872"/>
            <a:ext cx="4680520" cy="324567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540434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Examples In Past (Con.)</a:t>
            </a:r>
            <a:r>
              <a:rPr lang="ar-IQ" b="1" dirty="0"/>
              <a:t> </a:t>
            </a:r>
            <a:endParaRPr lang="ar-IQ" dirty="0"/>
          </a:p>
        </p:txBody>
      </p:sp>
      <p:pic>
        <p:nvPicPr>
          <p:cNvPr id="4" name="Content Placeholder 3"/>
          <p:cNvPicPr>
            <a:picLocks noGrp="1" noChangeAspect="1"/>
          </p:cNvPicPr>
          <p:nvPr>
            <p:ph idx="1"/>
          </p:nvPr>
        </p:nvPicPr>
        <p:blipFill>
          <a:blip r:embed="rId2"/>
          <a:stretch>
            <a:fillRect/>
          </a:stretch>
        </p:blipFill>
        <p:spPr>
          <a:xfrm>
            <a:off x="947539" y="1412776"/>
            <a:ext cx="5451594" cy="5396209"/>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pic>
        <p:nvPicPr>
          <p:cNvPr id="5" name="Picture 4"/>
          <p:cNvPicPr>
            <a:picLocks noChangeAspect="1"/>
          </p:cNvPicPr>
          <p:nvPr/>
        </p:nvPicPr>
        <p:blipFill>
          <a:blip r:embed="rId3"/>
          <a:stretch>
            <a:fillRect/>
          </a:stretch>
        </p:blipFill>
        <p:spPr>
          <a:xfrm>
            <a:off x="6399134" y="1726231"/>
            <a:ext cx="5491440" cy="5082754"/>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1035289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a:t>LAMPS Radar Test</a:t>
            </a:r>
            <a:endParaRPr lang="ar-IQ" dirty="0"/>
          </a:p>
        </p:txBody>
      </p:sp>
      <p:sp>
        <p:nvSpPr>
          <p:cNvPr id="3" name="Content Placeholder 2"/>
          <p:cNvSpPr>
            <a:spLocks noGrp="1"/>
          </p:cNvSpPr>
          <p:nvPr>
            <p:ph idx="1"/>
          </p:nvPr>
        </p:nvSpPr>
        <p:spPr/>
        <p:txBody>
          <a:bodyPr/>
          <a:lstStyle/>
          <a:p>
            <a:endParaRPr lang="ar-IQ"/>
          </a:p>
        </p:txBody>
      </p:sp>
      <p:pic>
        <p:nvPicPr>
          <p:cNvPr id="4" name="Picture 3"/>
          <p:cNvPicPr>
            <a:picLocks noChangeAspect="1"/>
          </p:cNvPicPr>
          <p:nvPr/>
        </p:nvPicPr>
        <p:blipFill>
          <a:blip r:embed="rId2"/>
          <a:stretch>
            <a:fillRect/>
          </a:stretch>
        </p:blipFill>
        <p:spPr>
          <a:xfrm>
            <a:off x="2277988" y="1701797"/>
            <a:ext cx="7704856" cy="440456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1134004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274637"/>
            <a:ext cx="10360501" cy="778099"/>
          </a:xfrm>
        </p:spPr>
        <p:txBody>
          <a:bodyPr/>
          <a:lstStyle/>
          <a:p>
            <a:r>
              <a:rPr lang="en-US" b="1" dirty="0"/>
              <a:t>Examples in Present and Future </a:t>
            </a:r>
            <a:endParaRPr lang="ar-IQ"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33506" y="1375741"/>
            <a:ext cx="3456384" cy="258127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41884" y="1548489"/>
            <a:ext cx="2952328" cy="236531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1884" y="4146839"/>
            <a:ext cx="2952328" cy="230649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77791" y="1386965"/>
            <a:ext cx="3312368" cy="252684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6" name="Picture 15"/>
          <p:cNvPicPr>
            <a:picLocks noChangeAspect="1"/>
          </p:cNvPicPr>
          <p:nvPr/>
        </p:nvPicPr>
        <p:blipFill>
          <a:blip r:embed="rId6">
            <a:extLst>
              <a:ext uri="{BEBA8EAE-BF5A-486C-A8C5-ECC9F3942E4B}">
                <a14:imgProps xmlns:a14="http://schemas.microsoft.com/office/drawing/2010/main">
                  <a14:imgLayer r:embed="rId7">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4577792" y="4148732"/>
            <a:ext cx="7001592" cy="194456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868003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274637"/>
            <a:ext cx="10360501" cy="778099"/>
          </a:xfrm>
        </p:spPr>
        <p:txBody>
          <a:bodyPr/>
          <a:lstStyle/>
          <a:p>
            <a:r>
              <a:rPr lang="en-US" b="1" dirty="0"/>
              <a:t>Examples in Present and Future </a:t>
            </a:r>
            <a:endParaRPr lang="ar-IQ"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5900" y="1412776"/>
            <a:ext cx="9577064" cy="5154864"/>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073401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274637"/>
            <a:ext cx="10360501" cy="850107"/>
          </a:xfrm>
        </p:spPr>
        <p:txBody>
          <a:bodyPr/>
          <a:lstStyle/>
          <a:p>
            <a:r>
              <a:rPr lang="en-US" b="1" dirty="0"/>
              <a:t>Examples in Present and Future </a:t>
            </a:r>
            <a:endParaRPr lang="ar-IQ"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5980" y="1700808"/>
            <a:ext cx="7992888" cy="4608512"/>
          </a:xfrm>
        </p:spPr>
      </p:pic>
    </p:spTree>
    <p:extLst>
      <p:ext uri="{BB962C8B-B14F-4D97-AF65-F5344CB8AC3E}">
        <p14:creationId xmlns:p14="http://schemas.microsoft.com/office/powerpoint/2010/main" val="4000047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274637"/>
            <a:ext cx="10360501" cy="994123"/>
          </a:xfrm>
        </p:spPr>
        <p:txBody>
          <a:bodyPr/>
          <a:lstStyle/>
          <a:p>
            <a:r>
              <a:rPr lang="en-US" b="1" dirty="0"/>
              <a:t>Examples in Present and Future </a:t>
            </a:r>
            <a:endParaRPr lang="ar-IQ"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6020" y="1412776"/>
            <a:ext cx="6457205" cy="4751487"/>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296410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Examples in Present and Future </a:t>
            </a:r>
            <a:endParaRPr lang="ar-IQ"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7719" y="2420888"/>
            <a:ext cx="5255245" cy="3713460"/>
          </a:xfrm>
          <a:prstGeom prst="rect">
            <a:avLst/>
          </a:prstGeom>
          <a:ln>
            <a:noFill/>
          </a:ln>
          <a:effectLst>
            <a:reflection blurRad="12700" stA="30000" endPos="30000" dist="5000" dir="5400000" sy="-100000" algn="bl" rotWithShape="0"/>
          </a:effectLst>
          <a:scene3d>
            <a:camera prst="perspectiveHeroicExtremeLeftFacing"/>
            <a:lightRig rig="threePt" dir="t">
              <a:rot lat="0" lon="0" rev="2700000"/>
            </a:lightRig>
          </a:scene3d>
          <a:sp3d>
            <a:bevelT w="63500" h="50800"/>
          </a:sp3d>
        </p:spPr>
      </p:pic>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29916" y="2420888"/>
            <a:ext cx="5042451" cy="3713460"/>
          </a:xfrm>
          <a:prstGeom prst="rect">
            <a:avLst/>
          </a:prstGeom>
          <a:ln>
            <a:noFill/>
          </a:ln>
          <a:effectLst>
            <a:reflection blurRad="12700" stA="30000" endPos="30000" dist="5000" dir="5400000" sy="-100000" algn="bl" rotWithShape="0"/>
          </a:effectLst>
          <a:scene3d>
            <a:camera prst="perspectiveHeroicExtremeRightFacing"/>
            <a:lightRig rig="threePt" dir="t">
              <a:rot lat="0" lon="0" rev="2700000"/>
            </a:lightRig>
          </a:scene3d>
          <a:sp3d>
            <a:bevelT w="63500" h="50800"/>
          </a:sp3d>
        </p:spPr>
      </p:pic>
    </p:spTree>
    <p:extLst>
      <p:ext uri="{BB962C8B-B14F-4D97-AF65-F5344CB8AC3E}">
        <p14:creationId xmlns:p14="http://schemas.microsoft.com/office/powerpoint/2010/main" val="4054757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1" dirty="0"/>
              <a:t>What is a Real Time (RT)?</a:t>
            </a:r>
          </a:p>
        </p:txBody>
      </p:sp>
      <p:sp>
        <p:nvSpPr>
          <p:cNvPr id="3" name="Content Placeholder 2"/>
          <p:cNvSpPr>
            <a:spLocks noGrp="1"/>
          </p:cNvSpPr>
          <p:nvPr>
            <p:ph idx="1"/>
          </p:nvPr>
        </p:nvSpPr>
        <p:spPr/>
        <p:txBody>
          <a:bodyPr/>
          <a:lstStyle/>
          <a:p>
            <a:pPr algn="just" rtl="0"/>
            <a:r>
              <a:rPr lang="en-US" dirty="0"/>
              <a:t>Real-time systems can be defined as those systems that respond to external events in a timely fashion. The response time is guaranteed.</a:t>
            </a:r>
          </a:p>
          <a:p>
            <a:pPr algn="l" rtl="0">
              <a:buFont typeface="Wingdings" panose="05000000000000000000" pitchFamily="2" charset="2"/>
              <a:buChar char="ü"/>
            </a:pPr>
            <a:r>
              <a:rPr lang="en-US" dirty="0"/>
              <a:t> needs timely computation  </a:t>
            </a:r>
          </a:p>
          <a:p>
            <a:pPr algn="l" rtl="0">
              <a:buFont typeface="Wingdings" panose="05000000000000000000" pitchFamily="2" charset="2"/>
              <a:buChar char="ü"/>
            </a:pPr>
            <a:r>
              <a:rPr lang="en-US" dirty="0"/>
              <a:t>deadlines, jitters, periodicity </a:t>
            </a:r>
          </a:p>
          <a:p>
            <a:pPr algn="l" rtl="0">
              <a:buFont typeface="Wingdings" panose="05000000000000000000" pitchFamily="2" charset="2"/>
              <a:buChar char="ü"/>
            </a:pPr>
            <a:r>
              <a:rPr lang="en-US" dirty="0"/>
              <a:t>temporal dependency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2404" y="2564904"/>
            <a:ext cx="5832648" cy="41628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35409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cap="all" dirty="0">
                <a:effectLst>
                  <a:reflection blurRad="12700" stA="28000" endPos="45000" dist="1003" dir="5400000" sy="-100000" algn="bl"/>
                </a:effectLst>
              </a:rPr>
              <a:t>Hardware Overview</a:t>
            </a:r>
            <a:r>
              <a:rPr lang="en-US" dirty="0"/>
              <a:t/>
            </a:r>
            <a:br>
              <a:rPr lang="en-US" dirty="0"/>
            </a:br>
            <a:endParaRPr lang="ar-IQ" dirty="0"/>
          </a:p>
        </p:txBody>
      </p:sp>
      <p:sp>
        <p:nvSpPr>
          <p:cNvPr id="3" name="Content Placeholder 2"/>
          <p:cNvSpPr>
            <a:spLocks noGrp="1"/>
          </p:cNvSpPr>
          <p:nvPr>
            <p:ph idx="1"/>
          </p:nvPr>
        </p:nvSpPr>
        <p:spPr>
          <a:xfrm>
            <a:off x="1125860" y="1492628"/>
            <a:ext cx="7467818" cy="4392487"/>
          </a:xfrm>
        </p:spPr>
        <p:txBody>
          <a:bodyPr>
            <a:normAutofit/>
          </a:bodyPr>
          <a:lstStyle/>
          <a:p>
            <a:pPr algn="just" rtl="0">
              <a:buFont typeface="Wingdings" panose="05000000000000000000" pitchFamily="2" charset="2"/>
              <a:buChar char="v"/>
            </a:pPr>
            <a:r>
              <a:rPr lang="en-US" sz="3200" b="1" dirty="0">
                <a:latin typeface="Times New Roman" panose="02020603050405020304" pitchFamily="18" charset="0"/>
                <a:cs typeface="Times New Roman" panose="02020603050405020304" pitchFamily="18" charset="0"/>
              </a:rPr>
              <a:t>The ARM P</a:t>
            </a:r>
            <a:r>
              <a:rPr lang="en-US" sz="3200" dirty="0">
                <a:latin typeface="Times New Roman" panose="02020603050405020304" pitchFamily="18" charset="0"/>
                <a:cs typeface="Times New Roman" panose="02020603050405020304" pitchFamily="18" charset="0"/>
              </a:rPr>
              <a:t>rocessor is the most energy efficient ARM processor available.</a:t>
            </a:r>
          </a:p>
          <a:p>
            <a:pPr algn="just" rtl="0">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It builds on the very successful Cortex-M0 processor, retaining full instruction set and tool compatibility.</a:t>
            </a:r>
          </a:p>
          <a:p>
            <a:pPr algn="just" rtl="0">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While further reducing energy consumption and increasing performance.</a:t>
            </a:r>
          </a:p>
          <a:p>
            <a:pPr marL="0" indent="0" algn="just" rtl="0">
              <a:buNone/>
            </a:pPr>
            <a:endParaRPr lang="en-US" sz="3200" b="1" dirty="0">
              <a:latin typeface="Times New Roman" panose="02020603050405020304" pitchFamily="18" charset="0"/>
              <a:cs typeface="Times New Roman" panose="02020603050405020304" pitchFamily="18" charset="0"/>
            </a:endParaRPr>
          </a:p>
          <a:p>
            <a:pPr algn="l" rtl="0"/>
            <a:endParaRPr lang="en-US" dirty="0"/>
          </a:p>
          <a:p>
            <a:pPr algn="l" rtl="0"/>
            <a:endParaRPr lang="ar-IQ" dirty="0"/>
          </a:p>
        </p:txBody>
      </p:sp>
      <p:pic>
        <p:nvPicPr>
          <p:cNvPr id="2056" name="Picture 8"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5233" y="1498600"/>
            <a:ext cx="3097811" cy="4000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7709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t>hanks</a:t>
            </a:r>
            <a:endParaRPr lang="ar-IQ"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b="9871"/>
          <a:stretch/>
        </p:blipFill>
        <p:spPr>
          <a:xfrm>
            <a:off x="2854052" y="2060848"/>
            <a:ext cx="7128792" cy="3644562"/>
          </a:xfrm>
          <a:prstGeom prst="rect">
            <a:avLst/>
          </a:prstGeom>
          <a:ln>
            <a:noFill/>
          </a:ln>
          <a:effectLst>
            <a:reflection blurRad="12700" stA="30000" endPos="30000" dist="5000" dir="5400000" sy="-100000" algn="bl" rotWithShape="0"/>
          </a:effectLst>
          <a:scene3d>
            <a:camera prst="perspectiveRelaxedModerately"/>
            <a:lightRig rig="threePt" dir="t">
              <a:rot lat="0" lon="0" rev="2700000"/>
            </a:lightRig>
          </a:scene3d>
          <a:sp3d>
            <a:bevelT w="63500" h="50800"/>
          </a:sp3d>
        </p:spPr>
      </p:pic>
    </p:spTree>
    <p:extLst>
      <p:ext uri="{BB962C8B-B14F-4D97-AF65-F5344CB8AC3E}">
        <p14:creationId xmlns:p14="http://schemas.microsoft.com/office/powerpoint/2010/main" val="4126804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1" dirty="0"/>
              <a:t>What is a Real Time (RT)?</a:t>
            </a:r>
          </a:p>
        </p:txBody>
      </p:sp>
      <p:sp>
        <p:nvSpPr>
          <p:cNvPr id="3" name="Content Placeholder 2"/>
          <p:cNvSpPr>
            <a:spLocks noGrp="1"/>
          </p:cNvSpPr>
          <p:nvPr>
            <p:ph idx="1"/>
          </p:nvPr>
        </p:nvSpPr>
        <p:spPr/>
        <p:txBody>
          <a:bodyPr/>
          <a:lstStyle/>
          <a:p>
            <a:pPr algn="l">
              <a:buFont typeface="Monotype Sorts" pitchFamily="2" charset="2"/>
              <a:buNone/>
            </a:pPr>
            <a:r>
              <a:rPr lang="en-US" altLang="en-US" sz="2800" dirty="0">
                <a:solidFill>
                  <a:schemeClr val="tx2"/>
                </a:solidFill>
                <a:latin typeface="Times New Roman" panose="02020603050405020304" pitchFamily="18" charset="0"/>
                <a:cs typeface="Times New Roman" panose="02020603050405020304" pitchFamily="18" charset="0"/>
              </a:rPr>
              <a:t>Is defined as a system in which the time where the outputs are produced is significant (within specified bounds or deadlines)</a:t>
            </a:r>
            <a:endParaRPr lang="en-US"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xmlns="" id="{DCDAA31C-9C45-DE22-2F66-521921D07688}"/>
              </a:ext>
            </a:extLst>
          </p:cNvPr>
          <p:cNvSpPr>
            <a:spLocks noChangeArrowheads="1"/>
          </p:cNvSpPr>
          <p:nvPr/>
        </p:nvSpPr>
        <p:spPr bwMode="auto">
          <a:xfrm>
            <a:off x="3790156" y="3068960"/>
            <a:ext cx="2895600" cy="12954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RTS</a:t>
            </a:r>
          </a:p>
        </p:txBody>
      </p:sp>
      <p:sp>
        <p:nvSpPr>
          <p:cNvPr id="6" name="Line 6">
            <a:extLst>
              <a:ext uri="{FF2B5EF4-FFF2-40B4-BE49-F238E27FC236}">
                <a16:creationId xmlns:a16="http://schemas.microsoft.com/office/drawing/2014/main" xmlns="" id="{F7F89BEE-30B2-C96E-7AA7-D3DF0871A8A7}"/>
              </a:ext>
            </a:extLst>
          </p:cNvPr>
          <p:cNvSpPr>
            <a:spLocks noChangeShapeType="1"/>
          </p:cNvSpPr>
          <p:nvPr/>
        </p:nvSpPr>
        <p:spPr bwMode="auto">
          <a:xfrm>
            <a:off x="2494756" y="3830960"/>
            <a:ext cx="1295400"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Text Box 7">
            <a:extLst>
              <a:ext uri="{FF2B5EF4-FFF2-40B4-BE49-F238E27FC236}">
                <a16:creationId xmlns:a16="http://schemas.microsoft.com/office/drawing/2014/main" xmlns="" id="{8CAE3419-E952-2550-F8E0-FC1FA6755385}"/>
              </a:ext>
            </a:extLst>
          </p:cNvPr>
          <p:cNvSpPr txBox="1">
            <a:spLocks noChangeArrowheads="1"/>
          </p:cNvSpPr>
          <p:nvPr/>
        </p:nvSpPr>
        <p:spPr bwMode="auto">
          <a:xfrm>
            <a:off x="1961356" y="3221360"/>
            <a:ext cx="1768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dirty="0"/>
              <a:t>Sensor Data</a:t>
            </a:r>
          </a:p>
        </p:txBody>
      </p:sp>
      <p:sp>
        <p:nvSpPr>
          <p:cNvPr id="8" name="Text Box 9">
            <a:extLst>
              <a:ext uri="{FF2B5EF4-FFF2-40B4-BE49-F238E27FC236}">
                <a16:creationId xmlns:a16="http://schemas.microsoft.com/office/drawing/2014/main" xmlns="" id="{0645CF0A-3962-A3C6-EAF8-7EC2501530C8}"/>
              </a:ext>
            </a:extLst>
          </p:cNvPr>
          <p:cNvSpPr txBox="1">
            <a:spLocks noChangeArrowheads="1"/>
          </p:cNvSpPr>
          <p:nvPr/>
        </p:nvSpPr>
        <p:spPr bwMode="auto">
          <a:xfrm>
            <a:off x="2037556" y="3907160"/>
            <a:ext cx="167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dirty="0"/>
              <a:t>Commands</a:t>
            </a:r>
          </a:p>
        </p:txBody>
      </p:sp>
      <p:sp>
        <p:nvSpPr>
          <p:cNvPr id="9" name="Line 11">
            <a:extLst>
              <a:ext uri="{FF2B5EF4-FFF2-40B4-BE49-F238E27FC236}">
                <a16:creationId xmlns:a16="http://schemas.microsoft.com/office/drawing/2014/main" xmlns="" id="{5A0F19A3-AFB2-6EDF-E1FE-CE38840C36D1}"/>
              </a:ext>
            </a:extLst>
          </p:cNvPr>
          <p:cNvSpPr>
            <a:spLocks noChangeShapeType="1"/>
          </p:cNvSpPr>
          <p:nvPr/>
        </p:nvSpPr>
        <p:spPr bwMode="auto">
          <a:xfrm>
            <a:off x="6685756" y="3678560"/>
            <a:ext cx="1447800"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Text Box 12">
            <a:extLst>
              <a:ext uri="{FF2B5EF4-FFF2-40B4-BE49-F238E27FC236}">
                <a16:creationId xmlns:a16="http://schemas.microsoft.com/office/drawing/2014/main" xmlns="" id="{78C7DD63-F2FF-26B8-F59D-610938320D3C}"/>
              </a:ext>
            </a:extLst>
          </p:cNvPr>
          <p:cNvSpPr txBox="1">
            <a:spLocks noChangeArrowheads="1"/>
          </p:cNvSpPr>
          <p:nvPr/>
        </p:nvSpPr>
        <p:spPr bwMode="auto">
          <a:xfrm>
            <a:off x="6822281" y="3034035"/>
            <a:ext cx="2497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t>Actuator Outputs</a:t>
            </a:r>
          </a:p>
        </p:txBody>
      </p:sp>
      <p:sp>
        <p:nvSpPr>
          <p:cNvPr id="11" name="Text Box 13">
            <a:extLst>
              <a:ext uri="{FF2B5EF4-FFF2-40B4-BE49-F238E27FC236}">
                <a16:creationId xmlns:a16="http://schemas.microsoft.com/office/drawing/2014/main" xmlns="" id="{06315A28-0705-576F-F1BD-BA829A33AF24}"/>
              </a:ext>
            </a:extLst>
          </p:cNvPr>
          <p:cNvSpPr txBox="1">
            <a:spLocks noChangeArrowheads="1"/>
          </p:cNvSpPr>
          <p:nvPr/>
        </p:nvSpPr>
        <p:spPr bwMode="auto">
          <a:xfrm>
            <a:off x="6822281" y="3796035"/>
            <a:ext cx="1285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t>Displays</a:t>
            </a:r>
          </a:p>
        </p:txBody>
      </p:sp>
      <p:sp>
        <p:nvSpPr>
          <p:cNvPr id="12" name="Text Box 15">
            <a:extLst>
              <a:ext uri="{FF2B5EF4-FFF2-40B4-BE49-F238E27FC236}">
                <a16:creationId xmlns:a16="http://schemas.microsoft.com/office/drawing/2014/main" xmlns="" id="{64735E13-7484-97F5-626F-5AE41DD6F395}"/>
              </a:ext>
            </a:extLst>
          </p:cNvPr>
          <p:cNvSpPr txBox="1">
            <a:spLocks noChangeArrowheads="1"/>
          </p:cNvSpPr>
          <p:nvPr/>
        </p:nvSpPr>
        <p:spPr bwMode="auto">
          <a:xfrm>
            <a:off x="1485900" y="4823473"/>
            <a:ext cx="957706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400" dirty="0">
                <a:solidFill>
                  <a:schemeClr val="tx1"/>
                </a:solidFill>
                <a:latin typeface="Times New Roman" panose="02020603050405020304" pitchFamily="18" charset="0"/>
                <a:cs typeface="Times New Roman" panose="02020603050405020304" pitchFamily="18" charset="0"/>
              </a:rPr>
              <a:t>Correctness depends on output values and the time at which</a:t>
            </a:r>
          </a:p>
          <a:p>
            <a:r>
              <a:rPr lang="en-US" altLang="en-US" sz="2400" dirty="0">
                <a:solidFill>
                  <a:schemeClr val="tx1"/>
                </a:solidFill>
                <a:latin typeface="Times New Roman" panose="02020603050405020304" pitchFamily="18" charset="0"/>
                <a:cs typeface="Times New Roman" panose="02020603050405020304" pitchFamily="18" charset="0"/>
              </a:rPr>
              <a:t> the inputs are processed and the outputs are produced </a:t>
            </a:r>
          </a:p>
        </p:txBody>
      </p:sp>
    </p:spTree>
    <p:extLst>
      <p:ext uri="{BB962C8B-B14F-4D97-AF65-F5344CB8AC3E}">
        <p14:creationId xmlns:p14="http://schemas.microsoft.com/office/powerpoint/2010/main" val="191693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274637"/>
            <a:ext cx="10360501" cy="1138139"/>
          </a:xfrm>
        </p:spPr>
        <p:txBody>
          <a:bodyPr/>
          <a:lstStyle/>
          <a:p>
            <a:pPr rtl="0"/>
            <a:r>
              <a:rPr lang="en-US" b="1" dirty="0"/>
              <a:t>Real Time (RT) System</a:t>
            </a:r>
          </a:p>
        </p:txBody>
      </p:sp>
      <p:sp>
        <p:nvSpPr>
          <p:cNvPr id="4" name="Rectangle 3">
            <a:extLst>
              <a:ext uri="{FF2B5EF4-FFF2-40B4-BE49-F238E27FC236}">
                <a16:creationId xmlns:a16="http://schemas.microsoft.com/office/drawing/2014/main" xmlns="" id="{32B21BD5-97C6-7F68-29D4-FD9A2D222723}"/>
              </a:ext>
            </a:extLst>
          </p:cNvPr>
          <p:cNvSpPr txBox="1">
            <a:spLocks noChangeArrowheads="1"/>
          </p:cNvSpPr>
          <p:nvPr/>
        </p:nvSpPr>
        <p:spPr>
          <a:xfrm>
            <a:off x="1053852" y="1268760"/>
            <a:ext cx="9721080" cy="5040560"/>
          </a:xfrm>
          <a:prstGeom prst="rect">
            <a:avLst/>
          </a:prstGeom>
          <a:ln/>
        </p:spPr>
        <p:txBody>
          <a:bodyPr vert="horz" lIns="121899" tIns="60949" rIns="121899" bIns="60949" rtlCol="0">
            <a:normAutofit fontScale="92500"/>
          </a:bodyPr>
          <a:lstStyle>
            <a:lvl1pPr marL="304747" indent="-304747" algn="r" defTabSz="1218987" rtl="1"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r" defTabSz="1218987" rtl="1"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r" defTabSz="1218987" rtl="1"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r" defTabSz="1218987" rtl="1"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r" defTabSz="1218987" rtl="1"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r" defTabSz="1218987" rtl="1"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r" defTabSz="1218987" rtl="1"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r" defTabSz="1218987" rtl="1"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r" defTabSz="1218987" rtl="1"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lgn="l">
              <a:lnSpc>
                <a:spcPct val="150000"/>
              </a:lnSpc>
              <a:buNone/>
            </a:pPr>
            <a:endParaRPr lang="en-US" altLang="en-US" sz="1800" dirty="0"/>
          </a:p>
          <a:p>
            <a:pPr marL="0" indent="0" algn="l">
              <a:lnSpc>
                <a:spcPct val="150000"/>
              </a:lnSpc>
              <a:buNone/>
            </a:pPr>
            <a:r>
              <a:rPr lang="en-US" altLang="en-US" sz="2400" dirty="0"/>
              <a:t>Real-Time Systems can be</a:t>
            </a:r>
            <a:r>
              <a:rPr lang="en-US" altLang="en-US" sz="2400" i="1" dirty="0"/>
              <a:t> Hard</a:t>
            </a:r>
            <a:r>
              <a:rPr lang="en-US" altLang="en-US" sz="2400" dirty="0"/>
              <a:t> </a:t>
            </a:r>
            <a:r>
              <a:rPr lang="en-US" altLang="en-US" sz="2400" i="1" dirty="0"/>
              <a:t>Real-Time</a:t>
            </a:r>
            <a:r>
              <a:rPr lang="en-US" altLang="en-US" sz="2400" dirty="0"/>
              <a:t> </a:t>
            </a:r>
            <a:r>
              <a:rPr lang="en-US" altLang="en-US" sz="2400" i="1" dirty="0"/>
              <a:t>systems</a:t>
            </a:r>
            <a:r>
              <a:rPr lang="en-US" altLang="en-US" sz="2400" dirty="0"/>
              <a:t> or </a:t>
            </a:r>
            <a:r>
              <a:rPr lang="en-US" altLang="en-US" sz="2400" i="1" dirty="0"/>
              <a:t>Soft Real-Time systems</a:t>
            </a:r>
            <a:endParaRPr lang="en-US" altLang="en-US" sz="2400" dirty="0"/>
          </a:p>
          <a:p>
            <a:pPr marL="0" indent="0" algn="l">
              <a:lnSpc>
                <a:spcPct val="150000"/>
              </a:lnSpc>
              <a:buNone/>
            </a:pPr>
            <a:r>
              <a:rPr lang="en-US" altLang="en-US" sz="2400" dirty="0"/>
              <a:t>In </a:t>
            </a:r>
            <a:r>
              <a:rPr lang="en-US" altLang="en-US" sz="2400" i="1" dirty="0"/>
              <a:t>Hard Real-Time</a:t>
            </a:r>
            <a:r>
              <a:rPr lang="en-US" altLang="en-US" sz="2400" dirty="0"/>
              <a:t> systems outputs must be produced within the specified deadlines or a system failure will occur (Examples include: Flight Control systems, Air Traffic Control systems, Robots, Automotive Control Systems,..)</a:t>
            </a:r>
          </a:p>
          <a:p>
            <a:pPr marL="0" indent="0" algn="l">
              <a:lnSpc>
                <a:spcPct val="150000"/>
              </a:lnSpc>
              <a:buNone/>
            </a:pPr>
            <a:r>
              <a:rPr lang="en-US" altLang="en-US" sz="2400" dirty="0"/>
              <a:t>In </a:t>
            </a:r>
            <a:r>
              <a:rPr lang="en-US" altLang="en-US" sz="2400" i="1" dirty="0"/>
              <a:t>Soft Real-Time</a:t>
            </a:r>
            <a:r>
              <a:rPr lang="en-US" altLang="en-US" sz="2400" dirty="0"/>
              <a:t> Systems, deadlines can be occasionally missed ( Examples include: communications systems using time out protocols, ATMs, Air line Reservation Systems, Process Control Systems designed to tolerate delays)	</a:t>
            </a:r>
          </a:p>
        </p:txBody>
      </p:sp>
    </p:spTree>
    <p:extLst>
      <p:ext uri="{BB962C8B-B14F-4D97-AF65-F5344CB8AC3E}">
        <p14:creationId xmlns:p14="http://schemas.microsoft.com/office/powerpoint/2010/main" val="1806752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an Embedded System (ES)?  </a:t>
            </a:r>
            <a:endParaRPr lang="ar-IQ" b="1" dirty="0"/>
          </a:p>
        </p:txBody>
      </p:sp>
      <p:sp>
        <p:nvSpPr>
          <p:cNvPr id="3" name="Content Placeholder 2"/>
          <p:cNvSpPr>
            <a:spLocks noGrp="1"/>
          </p:cNvSpPr>
          <p:nvPr>
            <p:ph idx="1"/>
          </p:nvPr>
        </p:nvSpPr>
        <p:spPr/>
        <p:txBody>
          <a:bodyPr>
            <a:normAutofit/>
          </a:bodyPr>
          <a:lstStyle/>
          <a:p>
            <a:pPr marL="0" indent="0" algn="l">
              <a:lnSpc>
                <a:spcPct val="70000"/>
              </a:lnSpc>
              <a:spcBef>
                <a:spcPts val="1038"/>
              </a:spcBef>
              <a:buNone/>
            </a:pPr>
            <a:r>
              <a:rPr lang="en-US" dirty="0">
                <a:cs typeface="Calibri" pitchFamily="34" charset="0"/>
              </a:rPr>
              <a:t>An</a:t>
            </a:r>
            <a:r>
              <a:rPr lang="en-US" dirty="0">
                <a:latin typeface="Times New Roman" pitchFamily="18" charset="0"/>
                <a:cs typeface="Times New Roman" pitchFamily="18" charset="0"/>
              </a:rPr>
              <a:t> </a:t>
            </a:r>
            <a:r>
              <a:rPr lang="en-US" dirty="0">
                <a:cs typeface="Calibri" pitchFamily="34" charset="0"/>
              </a:rPr>
              <a:t>embedded</a:t>
            </a:r>
            <a:r>
              <a:rPr lang="en-US" dirty="0">
                <a:latin typeface="Times New Roman" pitchFamily="18" charset="0"/>
                <a:cs typeface="Times New Roman" pitchFamily="18" charset="0"/>
              </a:rPr>
              <a:t> </a:t>
            </a:r>
            <a:r>
              <a:rPr lang="en-US" dirty="0">
                <a:cs typeface="Calibri" pitchFamily="34" charset="0"/>
              </a:rPr>
              <a:t>system</a:t>
            </a:r>
            <a:r>
              <a:rPr lang="en-US" dirty="0">
                <a:latin typeface="Times New Roman" pitchFamily="18" charset="0"/>
                <a:cs typeface="Times New Roman" pitchFamily="18" charset="0"/>
              </a:rPr>
              <a:t> </a:t>
            </a:r>
            <a:r>
              <a:rPr lang="en-US" dirty="0">
                <a:cs typeface="Calibri" pitchFamily="34" charset="0"/>
              </a:rPr>
              <a:t>is</a:t>
            </a:r>
            <a:r>
              <a:rPr lang="en-US" dirty="0">
                <a:latin typeface="Times New Roman" pitchFamily="18" charset="0"/>
                <a:cs typeface="Times New Roman" pitchFamily="18" charset="0"/>
              </a:rPr>
              <a:t> </a:t>
            </a:r>
            <a:r>
              <a:rPr lang="en-US" dirty="0">
                <a:cs typeface="Calibri" pitchFamily="34" charset="0"/>
              </a:rPr>
              <a:t>a</a:t>
            </a:r>
            <a:r>
              <a:rPr lang="en-US" dirty="0">
                <a:latin typeface="Times New Roman" pitchFamily="18" charset="0"/>
                <a:cs typeface="Times New Roman" pitchFamily="18" charset="0"/>
              </a:rPr>
              <a:t> </a:t>
            </a:r>
            <a:r>
              <a:rPr lang="en-US" dirty="0">
                <a:cs typeface="Calibri" pitchFamily="34" charset="0"/>
              </a:rPr>
              <a:t>system</a:t>
            </a:r>
            <a:r>
              <a:rPr lang="en-US" dirty="0">
                <a:latin typeface="Times New Roman" pitchFamily="18" charset="0"/>
                <a:cs typeface="Times New Roman" pitchFamily="18" charset="0"/>
              </a:rPr>
              <a:t> </a:t>
            </a:r>
            <a:r>
              <a:rPr lang="en-US" dirty="0">
                <a:cs typeface="Calibri" pitchFamily="34" charset="0"/>
              </a:rPr>
              <a:t>that</a:t>
            </a:r>
            <a:r>
              <a:rPr lang="en-US" dirty="0">
                <a:latin typeface="Times New Roman" pitchFamily="18" charset="0"/>
                <a:cs typeface="Times New Roman" pitchFamily="18" charset="0"/>
              </a:rPr>
              <a:t> </a:t>
            </a:r>
            <a:r>
              <a:rPr lang="en-US" dirty="0">
                <a:cs typeface="Calibri" pitchFamily="34" charset="0"/>
              </a:rPr>
              <a:t>has</a:t>
            </a:r>
            <a:r>
              <a:rPr lang="en-US" dirty="0">
                <a:latin typeface="Times New Roman" pitchFamily="18" charset="0"/>
                <a:cs typeface="Times New Roman" pitchFamily="18" charset="0"/>
              </a:rPr>
              <a:t> </a:t>
            </a:r>
            <a:r>
              <a:rPr lang="en-US" dirty="0">
                <a:cs typeface="Calibri" pitchFamily="34" charset="0"/>
              </a:rPr>
              <a:t>software</a:t>
            </a:r>
            <a:r>
              <a:rPr lang="en-US" dirty="0">
                <a:latin typeface="Times New Roman" pitchFamily="18" charset="0"/>
                <a:cs typeface="Times New Roman" pitchFamily="18" charset="0"/>
              </a:rPr>
              <a:t> </a:t>
            </a:r>
            <a:r>
              <a:rPr lang="en-US" dirty="0">
                <a:cs typeface="Calibri" pitchFamily="34" charset="0"/>
              </a:rPr>
              <a:t>embedded</a:t>
            </a:r>
            <a:r>
              <a:rPr lang="en-US" dirty="0">
                <a:latin typeface="Times New Roman" pitchFamily="18" charset="0"/>
                <a:cs typeface="Times New Roman" pitchFamily="18" charset="0"/>
              </a:rPr>
              <a:t> </a:t>
            </a:r>
            <a:r>
              <a:rPr lang="en-US" dirty="0">
                <a:cs typeface="Calibri" pitchFamily="34" charset="0"/>
              </a:rPr>
              <a:t>into</a:t>
            </a:r>
            <a:r>
              <a:rPr lang="en-US" dirty="0">
                <a:latin typeface="Times New Roman" pitchFamily="18" charset="0"/>
                <a:cs typeface="Times New Roman" pitchFamily="18" charset="0"/>
              </a:rPr>
              <a:t> </a:t>
            </a:r>
            <a:r>
              <a:rPr lang="en-US" dirty="0">
                <a:cs typeface="Calibri" pitchFamily="34" charset="0"/>
              </a:rPr>
              <a:t>computer-hardware,</a:t>
            </a:r>
            <a:r>
              <a:rPr lang="en-US" dirty="0">
                <a:latin typeface="Times New Roman" pitchFamily="18" charset="0"/>
                <a:cs typeface="Times New Roman" pitchFamily="18" charset="0"/>
              </a:rPr>
              <a:t> </a:t>
            </a:r>
            <a:r>
              <a:rPr lang="en-US" dirty="0">
                <a:cs typeface="Calibri" pitchFamily="34" charset="0"/>
              </a:rPr>
              <a:t>which</a:t>
            </a:r>
            <a:r>
              <a:rPr lang="en-US" dirty="0">
                <a:latin typeface="Times New Roman" pitchFamily="18" charset="0"/>
                <a:cs typeface="Times New Roman" pitchFamily="18" charset="0"/>
              </a:rPr>
              <a:t> </a:t>
            </a:r>
            <a:r>
              <a:rPr lang="en-US" dirty="0">
                <a:cs typeface="Calibri" pitchFamily="34" charset="0"/>
              </a:rPr>
              <a:t>makes</a:t>
            </a:r>
            <a:r>
              <a:rPr lang="en-US" dirty="0">
                <a:latin typeface="Times New Roman" pitchFamily="18" charset="0"/>
                <a:cs typeface="Times New Roman" pitchFamily="18" charset="0"/>
              </a:rPr>
              <a:t> </a:t>
            </a:r>
            <a:r>
              <a:rPr lang="en-US" dirty="0">
                <a:cs typeface="Calibri" pitchFamily="34" charset="0"/>
              </a:rPr>
              <a:t>a</a:t>
            </a:r>
            <a:r>
              <a:rPr lang="en-US" dirty="0">
                <a:latin typeface="Times New Roman" pitchFamily="18" charset="0"/>
                <a:cs typeface="Times New Roman" pitchFamily="18" charset="0"/>
              </a:rPr>
              <a:t> </a:t>
            </a:r>
            <a:r>
              <a:rPr lang="en-US" dirty="0">
                <a:cs typeface="Calibri" pitchFamily="34" charset="0"/>
              </a:rPr>
              <a:t>system</a:t>
            </a:r>
            <a:r>
              <a:rPr lang="en-US" dirty="0">
                <a:latin typeface="Times New Roman" pitchFamily="18" charset="0"/>
                <a:cs typeface="Times New Roman" pitchFamily="18" charset="0"/>
              </a:rPr>
              <a:t> </a:t>
            </a:r>
            <a:r>
              <a:rPr lang="en-US" dirty="0">
                <a:cs typeface="Calibri" pitchFamily="34" charset="0"/>
              </a:rPr>
              <a:t>dedicated</a:t>
            </a:r>
            <a:r>
              <a:rPr lang="en-US" dirty="0">
                <a:latin typeface="Times New Roman" pitchFamily="18" charset="0"/>
                <a:cs typeface="Times New Roman" pitchFamily="18" charset="0"/>
              </a:rPr>
              <a:t> </a:t>
            </a:r>
            <a:r>
              <a:rPr lang="en-US" dirty="0">
                <a:cs typeface="Calibri" pitchFamily="34" charset="0"/>
              </a:rPr>
              <a:t>for</a:t>
            </a:r>
            <a:r>
              <a:rPr lang="en-US" dirty="0">
                <a:latin typeface="Times New Roman" pitchFamily="18" charset="0"/>
                <a:cs typeface="Times New Roman" pitchFamily="18" charset="0"/>
              </a:rPr>
              <a:t> </a:t>
            </a:r>
            <a:r>
              <a:rPr lang="en-US" dirty="0">
                <a:cs typeface="Calibri" pitchFamily="34" charset="0"/>
              </a:rPr>
              <a:t>an</a:t>
            </a:r>
            <a:r>
              <a:rPr lang="en-US" dirty="0">
                <a:latin typeface="Times New Roman" pitchFamily="18" charset="0"/>
                <a:cs typeface="Times New Roman" pitchFamily="18" charset="0"/>
              </a:rPr>
              <a:t> </a:t>
            </a:r>
            <a:r>
              <a:rPr lang="en-US" dirty="0">
                <a:cs typeface="Calibri" pitchFamily="34" charset="0"/>
              </a:rPr>
              <a:t>application</a:t>
            </a:r>
            <a:r>
              <a:rPr lang="en-US" dirty="0">
                <a:latin typeface="Times New Roman" pitchFamily="18" charset="0"/>
                <a:cs typeface="Times New Roman" pitchFamily="18" charset="0"/>
              </a:rPr>
              <a:t> </a:t>
            </a:r>
            <a:r>
              <a:rPr lang="en-US" dirty="0">
                <a:cs typeface="Calibri" pitchFamily="34" charset="0"/>
              </a:rPr>
              <a:t>(s)</a:t>
            </a:r>
            <a:r>
              <a:rPr lang="en-US" dirty="0">
                <a:latin typeface="Times New Roman" pitchFamily="18" charset="0"/>
                <a:cs typeface="Times New Roman" pitchFamily="18" charset="0"/>
              </a:rPr>
              <a:t> </a:t>
            </a:r>
            <a:r>
              <a:rPr lang="en-US" dirty="0">
                <a:cs typeface="Calibri" pitchFamily="34" charset="0"/>
              </a:rPr>
              <a:t>or</a:t>
            </a:r>
            <a:r>
              <a:rPr lang="en-US" dirty="0">
                <a:latin typeface="Times New Roman" pitchFamily="18" charset="0"/>
                <a:cs typeface="Times New Roman" pitchFamily="18" charset="0"/>
              </a:rPr>
              <a:t> </a:t>
            </a:r>
            <a:r>
              <a:rPr lang="en-US" dirty="0">
                <a:cs typeface="Calibri" pitchFamily="34" charset="0"/>
              </a:rPr>
              <a:t>specific</a:t>
            </a:r>
            <a:r>
              <a:rPr lang="en-US" dirty="0">
                <a:latin typeface="Times New Roman" pitchFamily="18" charset="0"/>
                <a:cs typeface="Times New Roman" pitchFamily="18" charset="0"/>
              </a:rPr>
              <a:t> </a:t>
            </a:r>
            <a:r>
              <a:rPr lang="en-US" dirty="0">
                <a:cs typeface="Calibri" pitchFamily="34" charset="0"/>
              </a:rPr>
              <a:t>part</a:t>
            </a:r>
            <a:r>
              <a:rPr lang="en-US" dirty="0">
                <a:latin typeface="Times New Roman" pitchFamily="18" charset="0"/>
                <a:cs typeface="Times New Roman" pitchFamily="18" charset="0"/>
              </a:rPr>
              <a:t> </a:t>
            </a:r>
            <a:r>
              <a:rPr lang="en-US" dirty="0">
                <a:cs typeface="Calibri" pitchFamily="34" charset="0"/>
              </a:rPr>
              <a:t>of</a:t>
            </a:r>
            <a:r>
              <a:rPr lang="en-US" dirty="0">
                <a:latin typeface="Times New Roman" pitchFamily="18" charset="0"/>
                <a:cs typeface="Times New Roman" pitchFamily="18" charset="0"/>
              </a:rPr>
              <a:t> </a:t>
            </a:r>
            <a:r>
              <a:rPr lang="en-US" dirty="0">
                <a:cs typeface="Calibri" pitchFamily="34" charset="0"/>
              </a:rPr>
              <a:t>an</a:t>
            </a:r>
            <a:r>
              <a:rPr lang="en-US" dirty="0">
                <a:latin typeface="Times New Roman" pitchFamily="18" charset="0"/>
                <a:cs typeface="Times New Roman" pitchFamily="18" charset="0"/>
              </a:rPr>
              <a:t> </a:t>
            </a:r>
            <a:r>
              <a:rPr lang="en-US" dirty="0">
                <a:cs typeface="Calibri" pitchFamily="34" charset="0"/>
              </a:rPr>
              <a:t>application</a:t>
            </a:r>
            <a:r>
              <a:rPr lang="en-US" dirty="0">
                <a:latin typeface="Times New Roman" pitchFamily="18" charset="0"/>
                <a:cs typeface="Times New Roman" pitchFamily="18" charset="0"/>
              </a:rPr>
              <a:t> </a:t>
            </a:r>
            <a:r>
              <a:rPr lang="en-US" dirty="0">
                <a:cs typeface="Calibri" pitchFamily="34" charset="0"/>
              </a:rPr>
              <a:t>or</a:t>
            </a:r>
            <a:r>
              <a:rPr lang="en-US" dirty="0">
                <a:latin typeface="Times New Roman" pitchFamily="18" charset="0"/>
                <a:cs typeface="Times New Roman" pitchFamily="18" charset="0"/>
              </a:rPr>
              <a:t> </a:t>
            </a:r>
            <a:r>
              <a:rPr lang="en-US" dirty="0">
                <a:cs typeface="Calibri" pitchFamily="34" charset="0"/>
              </a:rPr>
              <a:t>product</a:t>
            </a:r>
            <a:r>
              <a:rPr lang="en-US" dirty="0">
                <a:latin typeface="Times New Roman" pitchFamily="18" charset="0"/>
                <a:cs typeface="Times New Roman" pitchFamily="18" charset="0"/>
              </a:rPr>
              <a:t> </a:t>
            </a:r>
            <a:r>
              <a:rPr lang="en-US" dirty="0">
                <a:cs typeface="Calibri" pitchFamily="34" charset="0"/>
              </a:rPr>
              <a:t>or</a:t>
            </a:r>
            <a:r>
              <a:rPr lang="en-US" dirty="0">
                <a:latin typeface="Times New Roman" pitchFamily="18" charset="0"/>
                <a:cs typeface="Times New Roman" pitchFamily="18" charset="0"/>
              </a:rPr>
              <a:t> </a:t>
            </a:r>
            <a:r>
              <a:rPr lang="en-US" dirty="0">
                <a:cs typeface="Calibri" pitchFamily="34" charset="0"/>
              </a:rPr>
              <a:t>part</a:t>
            </a:r>
            <a:r>
              <a:rPr lang="en-US" dirty="0">
                <a:latin typeface="Times New Roman" pitchFamily="18" charset="0"/>
                <a:cs typeface="Times New Roman" pitchFamily="18" charset="0"/>
              </a:rPr>
              <a:t> </a:t>
            </a:r>
            <a:r>
              <a:rPr lang="en-US" dirty="0">
                <a:cs typeface="Calibri" pitchFamily="34" charset="0"/>
              </a:rPr>
              <a:t>of</a:t>
            </a:r>
            <a:r>
              <a:rPr lang="en-US" dirty="0">
                <a:latin typeface="Times New Roman" pitchFamily="18" charset="0"/>
                <a:cs typeface="Times New Roman" pitchFamily="18" charset="0"/>
              </a:rPr>
              <a:t> </a:t>
            </a:r>
            <a:r>
              <a:rPr lang="en-US" dirty="0">
                <a:cs typeface="Calibri" pitchFamily="34" charset="0"/>
              </a:rPr>
              <a:t>a</a:t>
            </a:r>
            <a:r>
              <a:rPr lang="en-US" dirty="0">
                <a:latin typeface="Times New Roman" pitchFamily="18" charset="0"/>
                <a:cs typeface="Times New Roman" pitchFamily="18" charset="0"/>
              </a:rPr>
              <a:t> </a:t>
            </a:r>
            <a:r>
              <a:rPr lang="en-US" dirty="0">
                <a:cs typeface="Calibri" pitchFamily="34" charset="0"/>
              </a:rPr>
              <a:t>larger</a:t>
            </a:r>
            <a:r>
              <a:rPr lang="en-US" dirty="0">
                <a:latin typeface="Times New Roman" pitchFamily="18" charset="0"/>
                <a:cs typeface="Times New Roman" pitchFamily="18" charset="0"/>
              </a:rPr>
              <a:t> </a:t>
            </a:r>
            <a:r>
              <a:rPr lang="en-US" dirty="0" smtClean="0">
                <a:cs typeface="Calibri" pitchFamily="34" charset="0"/>
              </a:rPr>
              <a:t>system</a:t>
            </a:r>
          </a:p>
          <a:p>
            <a:pPr marL="0" indent="0" algn="l">
              <a:lnSpc>
                <a:spcPct val="70000"/>
              </a:lnSpc>
              <a:spcBef>
                <a:spcPts val="1038"/>
              </a:spcBef>
              <a:buNone/>
            </a:pPr>
            <a:endParaRPr lang="en-US" dirty="0" smtClean="0">
              <a:cs typeface="Calibri" pitchFamily="34" charset="0"/>
            </a:endParaRPr>
          </a:p>
          <a:p>
            <a:pPr marL="0" indent="0" algn="l">
              <a:lnSpc>
                <a:spcPct val="70000"/>
              </a:lnSpc>
              <a:spcBef>
                <a:spcPts val="1038"/>
              </a:spcBef>
              <a:buNone/>
            </a:pPr>
            <a:r>
              <a:rPr lang="en-US" dirty="0" smtClean="0">
                <a:cs typeface="Calibri" pitchFamily="34" charset="0"/>
              </a:rPr>
              <a:t>“</a:t>
            </a:r>
            <a:r>
              <a:rPr lang="en-US" dirty="0">
                <a:cs typeface="Calibri" pitchFamily="34" charset="0"/>
              </a:rPr>
              <a:t>An</a:t>
            </a:r>
            <a:r>
              <a:rPr lang="en-US" dirty="0">
                <a:latin typeface="Times New Roman" pitchFamily="18" charset="0"/>
                <a:cs typeface="Times New Roman" pitchFamily="18" charset="0"/>
              </a:rPr>
              <a:t> </a:t>
            </a:r>
            <a:r>
              <a:rPr lang="en-US" dirty="0">
                <a:cs typeface="Calibri" pitchFamily="34" charset="0"/>
              </a:rPr>
              <a:t>embedded</a:t>
            </a:r>
            <a:r>
              <a:rPr lang="en-US" dirty="0">
                <a:latin typeface="Times New Roman" pitchFamily="18" charset="0"/>
                <a:cs typeface="Times New Roman" pitchFamily="18" charset="0"/>
              </a:rPr>
              <a:t> </a:t>
            </a:r>
            <a:r>
              <a:rPr lang="en-US" dirty="0">
                <a:cs typeface="Calibri" pitchFamily="34" charset="0"/>
              </a:rPr>
              <a:t>system</a:t>
            </a:r>
            <a:r>
              <a:rPr lang="en-US" dirty="0">
                <a:latin typeface="Times New Roman" pitchFamily="18" charset="0"/>
                <a:cs typeface="Times New Roman" pitchFamily="18" charset="0"/>
              </a:rPr>
              <a:t> </a:t>
            </a:r>
            <a:r>
              <a:rPr lang="en-US" dirty="0">
                <a:cs typeface="Calibri" pitchFamily="34" charset="0"/>
              </a:rPr>
              <a:t>is</a:t>
            </a:r>
            <a:r>
              <a:rPr lang="en-US" dirty="0">
                <a:latin typeface="Times New Roman" pitchFamily="18" charset="0"/>
                <a:cs typeface="Times New Roman" pitchFamily="18" charset="0"/>
              </a:rPr>
              <a:t> </a:t>
            </a:r>
            <a:r>
              <a:rPr lang="en-US" dirty="0">
                <a:cs typeface="Calibri" pitchFamily="34" charset="0"/>
              </a:rPr>
              <a:t>one</a:t>
            </a:r>
            <a:r>
              <a:rPr lang="en-US" dirty="0">
                <a:latin typeface="Times New Roman" pitchFamily="18" charset="0"/>
                <a:cs typeface="Times New Roman" pitchFamily="18" charset="0"/>
              </a:rPr>
              <a:t> </a:t>
            </a:r>
            <a:r>
              <a:rPr lang="en-US" dirty="0">
                <a:cs typeface="Calibri" pitchFamily="34" charset="0"/>
              </a:rPr>
              <a:t>that</a:t>
            </a:r>
            <a:r>
              <a:rPr lang="en-US" dirty="0">
                <a:latin typeface="Times New Roman" pitchFamily="18" charset="0"/>
                <a:cs typeface="Times New Roman" pitchFamily="18" charset="0"/>
              </a:rPr>
              <a:t> </a:t>
            </a:r>
            <a:r>
              <a:rPr lang="en-US" dirty="0">
                <a:cs typeface="Calibri" pitchFamily="34" charset="0"/>
              </a:rPr>
              <a:t>has</a:t>
            </a:r>
            <a:r>
              <a:rPr lang="en-US" dirty="0">
                <a:latin typeface="Times New Roman" pitchFamily="18" charset="0"/>
                <a:cs typeface="Times New Roman" pitchFamily="18" charset="0"/>
              </a:rPr>
              <a:t> </a:t>
            </a:r>
            <a:r>
              <a:rPr lang="en-US" dirty="0">
                <a:cs typeface="Calibri" pitchFamily="34" charset="0"/>
              </a:rPr>
              <a:t>a</a:t>
            </a:r>
            <a:r>
              <a:rPr lang="en-US" dirty="0">
                <a:latin typeface="Times New Roman" pitchFamily="18" charset="0"/>
                <a:cs typeface="Times New Roman" pitchFamily="18" charset="0"/>
              </a:rPr>
              <a:t> </a:t>
            </a:r>
            <a:r>
              <a:rPr lang="en-US" dirty="0">
                <a:cs typeface="Calibri" pitchFamily="34" charset="0"/>
              </a:rPr>
              <a:t>dedicated</a:t>
            </a:r>
            <a:r>
              <a:rPr lang="en-US" dirty="0">
                <a:latin typeface="Times New Roman" pitchFamily="18" charset="0"/>
                <a:cs typeface="Times New Roman" pitchFamily="18" charset="0"/>
              </a:rPr>
              <a:t> </a:t>
            </a:r>
            <a:r>
              <a:rPr lang="en-US" dirty="0">
                <a:cs typeface="Calibri" pitchFamily="34" charset="0"/>
              </a:rPr>
              <a:t>purpose</a:t>
            </a:r>
            <a:r>
              <a:rPr lang="en-US" dirty="0">
                <a:latin typeface="Times New Roman" pitchFamily="18" charset="0"/>
                <a:cs typeface="Times New Roman" pitchFamily="18" charset="0"/>
              </a:rPr>
              <a:t> </a:t>
            </a:r>
            <a:r>
              <a:rPr lang="en-US" dirty="0">
                <a:cs typeface="Calibri" pitchFamily="34" charset="0"/>
              </a:rPr>
              <a:t>software</a:t>
            </a:r>
            <a:r>
              <a:rPr lang="en-US" dirty="0">
                <a:latin typeface="Times New Roman" pitchFamily="18" charset="0"/>
                <a:cs typeface="Times New Roman" pitchFamily="18" charset="0"/>
              </a:rPr>
              <a:t> </a:t>
            </a:r>
            <a:r>
              <a:rPr lang="en-US" dirty="0">
                <a:cs typeface="Calibri" pitchFamily="34" charset="0"/>
              </a:rPr>
              <a:t>embedded</a:t>
            </a:r>
            <a:r>
              <a:rPr lang="en-US" dirty="0">
                <a:latin typeface="Times New Roman" pitchFamily="18" charset="0"/>
                <a:cs typeface="Times New Roman" pitchFamily="18" charset="0"/>
              </a:rPr>
              <a:t> </a:t>
            </a:r>
            <a:r>
              <a:rPr lang="en-US" dirty="0">
                <a:cs typeface="Calibri" pitchFamily="34" charset="0"/>
              </a:rPr>
              <a:t>in</a:t>
            </a:r>
            <a:r>
              <a:rPr lang="en-US" dirty="0">
                <a:latin typeface="Times New Roman" pitchFamily="18" charset="0"/>
                <a:cs typeface="Times New Roman" pitchFamily="18" charset="0"/>
              </a:rPr>
              <a:t> </a:t>
            </a:r>
            <a:r>
              <a:rPr lang="en-US" dirty="0">
                <a:cs typeface="Calibri" pitchFamily="34" charset="0"/>
              </a:rPr>
              <a:t>a</a:t>
            </a:r>
            <a:r>
              <a:rPr lang="en-US" dirty="0">
                <a:latin typeface="Times New Roman" pitchFamily="18" charset="0"/>
                <a:cs typeface="Times New Roman" pitchFamily="18" charset="0"/>
              </a:rPr>
              <a:t> </a:t>
            </a:r>
            <a:r>
              <a:rPr lang="en-US" dirty="0">
                <a:cs typeface="Calibri" pitchFamily="34" charset="0"/>
              </a:rPr>
              <a:t>computer</a:t>
            </a:r>
            <a:r>
              <a:rPr lang="en-US" dirty="0">
                <a:latin typeface="Times New Roman" pitchFamily="18" charset="0"/>
                <a:cs typeface="Times New Roman" pitchFamily="18" charset="0"/>
              </a:rPr>
              <a:t> </a:t>
            </a:r>
            <a:r>
              <a:rPr lang="en-US" dirty="0">
                <a:cs typeface="Calibri" pitchFamily="34" charset="0"/>
              </a:rPr>
              <a:t>hardware.”</a:t>
            </a:r>
          </a:p>
          <a:p>
            <a:pPr marL="0" indent="0" algn="l">
              <a:lnSpc>
                <a:spcPts val="3475"/>
              </a:lnSpc>
              <a:buNone/>
            </a:pPr>
            <a:endParaRPr lang="en-US" dirty="0">
              <a:cs typeface="Calibri" pitchFamily="34" charset="0"/>
            </a:endParaRPr>
          </a:p>
          <a:p>
            <a:pPr marL="0" indent="0" algn="l">
              <a:lnSpc>
                <a:spcPct val="70000"/>
              </a:lnSpc>
              <a:spcBef>
                <a:spcPts val="1038"/>
              </a:spcBef>
              <a:buNone/>
            </a:pPr>
            <a:r>
              <a:rPr lang="en-US" dirty="0">
                <a:cs typeface="Calibri" pitchFamily="34" charset="0"/>
              </a:rPr>
              <a:t>“It</a:t>
            </a:r>
            <a:r>
              <a:rPr lang="en-US" dirty="0">
                <a:latin typeface="Times New Roman" pitchFamily="18" charset="0"/>
                <a:cs typeface="Times New Roman" pitchFamily="18" charset="0"/>
              </a:rPr>
              <a:t> </a:t>
            </a:r>
            <a:r>
              <a:rPr lang="en-US" dirty="0">
                <a:cs typeface="Calibri" pitchFamily="34" charset="0"/>
              </a:rPr>
              <a:t>is</a:t>
            </a:r>
            <a:r>
              <a:rPr lang="en-US" dirty="0">
                <a:latin typeface="Times New Roman" pitchFamily="18" charset="0"/>
                <a:cs typeface="Times New Roman" pitchFamily="18" charset="0"/>
              </a:rPr>
              <a:t> </a:t>
            </a:r>
            <a:r>
              <a:rPr lang="en-US" dirty="0">
                <a:cs typeface="Calibri" pitchFamily="34" charset="0"/>
              </a:rPr>
              <a:t>any</a:t>
            </a:r>
            <a:r>
              <a:rPr lang="en-US" dirty="0">
                <a:latin typeface="Times New Roman" pitchFamily="18" charset="0"/>
                <a:cs typeface="Times New Roman" pitchFamily="18" charset="0"/>
              </a:rPr>
              <a:t> </a:t>
            </a:r>
            <a:r>
              <a:rPr lang="en-US" dirty="0">
                <a:cs typeface="Calibri" pitchFamily="34" charset="0"/>
              </a:rPr>
              <a:t>device</a:t>
            </a:r>
            <a:r>
              <a:rPr lang="en-US" dirty="0">
                <a:latin typeface="Times New Roman" pitchFamily="18" charset="0"/>
                <a:cs typeface="Times New Roman" pitchFamily="18" charset="0"/>
              </a:rPr>
              <a:t> </a:t>
            </a:r>
            <a:r>
              <a:rPr lang="en-US" dirty="0">
                <a:cs typeface="Calibri" pitchFamily="34" charset="0"/>
              </a:rPr>
              <a:t>that</a:t>
            </a:r>
            <a:r>
              <a:rPr lang="en-US" dirty="0">
                <a:latin typeface="Times New Roman" pitchFamily="18" charset="0"/>
                <a:cs typeface="Times New Roman" pitchFamily="18" charset="0"/>
              </a:rPr>
              <a:t> </a:t>
            </a:r>
            <a:r>
              <a:rPr lang="en-US" dirty="0">
                <a:cs typeface="Calibri" pitchFamily="34" charset="0"/>
              </a:rPr>
              <a:t>includes</a:t>
            </a:r>
            <a:r>
              <a:rPr lang="en-US" dirty="0">
                <a:latin typeface="Times New Roman" pitchFamily="18" charset="0"/>
                <a:cs typeface="Times New Roman" pitchFamily="18" charset="0"/>
              </a:rPr>
              <a:t> </a:t>
            </a:r>
            <a:r>
              <a:rPr lang="en-US" dirty="0">
                <a:cs typeface="Calibri" pitchFamily="34" charset="0"/>
              </a:rPr>
              <a:t>a</a:t>
            </a:r>
            <a:r>
              <a:rPr lang="en-US" dirty="0">
                <a:latin typeface="Times New Roman" pitchFamily="18" charset="0"/>
                <a:cs typeface="Times New Roman" pitchFamily="18" charset="0"/>
              </a:rPr>
              <a:t> </a:t>
            </a:r>
            <a:r>
              <a:rPr lang="en-US" dirty="0">
                <a:cs typeface="Calibri" pitchFamily="34" charset="0"/>
              </a:rPr>
              <a:t>programmable</a:t>
            </a:r>
            <a:r>
              <a:rPr lang="en-US" dirty="0">
                <a:latin typeface="Times New Roman" pitchFamily="18" charset="0"/>
                <a:cs typeface="Times New Roman" pitchFamily="18" charset="0"/>
              </a:rPr>
              <a:t> </a:t>
            </a:r>
            <a:r>
              <a:rPr lang="en-US" dirty="0">
                <a:cs typeface="Calibri" pitchFamily="34" charset="0"/>
              </a:rPr>
              <a:t>computer</a:t>
            </a:r>
            <a:r>
              <a:rPr lang="en-US" dirty="0">
                <a:latin typeface="Times New Roman" pitchFamily="18" charset="0"/>
                <a:cs typeface="Times New Roman" pitchFamily="18" charset="0"/>
              </a:rPr>
              <a:t> </a:t>
            </a:r>
            <a:r>
              <a:rPr lang="en-US" dirty="0">
                <a:cs typeface="Calibri" pitchFamily="34" charset="0"/>
              </a:rPr>
              <a:t>but</a:t>
            </a:r>
            <a:r>
              <a:rPr lang="en-US" dirty="0">
                <a:latin typeface="Times New Roman" pitchFamily="18" charset="0"/>
                <a:cs typeface="Times New Roman" pitchFamily="18" charset="0"/>
              </a:rPr>
              <a:t> </a:t>
            </a:r>
            <a:r>
              <a:rPr lang="en-US" dirty="0">
                <a:cs typeface="Calibri" pitchFamily="34" charset="0"/>
              </a:rPr>
              <a:t>is</a:t>
            </a:r>
            <a:r>
              <a:rPr lang="en-US" dirty="0">
                <a:latin typeface="Times New Roman" pitchFamily="18" charset="0"/>
                <a:cs typeface="Times New Roman" pitchFamily="18" charset="0"/>
              </a:rPr>
              <a:t> </a:t>
            </a:r>
            <a:r>
              <a:rPr lang="en-US" dirty="0">
                <a:cs typeface="Calibri" pitchFamily="34" charset="0"/>
              </a:rPr>
              <a:t>not</a:t>
            </a:r>
            <a:r>
              <a:rPr lang="en-US" dirty="0">
                <a:latin typeface="Times New Roman" pitchFamily="18" charset="0"/>
                <a:cs typeface="Times New Roman" pitchFamily="18" charset="0"/>
              </a:rPr>
              <a:t> </a:t>
            </a:r>
            <a:r>
              <a:rPr lang="en-US" dirty="0">
                <a:cs typeface="Calibri" pitchFamily="34" charset="0"/>
              </a:rPr>
              <a:t>itself</a:t>
            </a:r>
            <a:r>
              <a:rPr lang="en-US" dirty="0">
                <a:latin typeface="Times New Roman" pitchFamily="18" charset="0"/>
                <a:cs typeface="Times New Roman" pitchFamily="18" charset="0"/>
              </a:rPr>
              <a:t> </a:t>
            </a:r>
            <a:r>
              <a:rPr lang="en-US" dirty="0">
                <a:cs typeface="Calibri" pitchFamily="34" charset="0"/>
              </a:rPr>
              <a:t>intended</a:t>
            </a:r>
            <a:r>
              <a:rPr lang="en-US" dirty="0">
                <a:latin typeface="Times New Roman" pitchFamily="18" charset="0"/>
                <a:cs typeface="Times New Roman" pitchFamily="18" charset="0"/>
              </a:rPr>
              <a:t> </a:t>
            </a:r>
            <a:r>
              <a:rPr lang="en-US" dirty="0">
                <a:cs typeface="Calibri" pitchFamily="34" charset="0"/>
              </a:rPr>
              <a:t>to</a:t>
            </a:r>
            <a:r>
              <a:rPr lang="en-US" dirty="0">
                <a:latin typeface="Times New Roman" pitchFamily="18" charset="0"/>
                <a:cs typeface="Times New Roman" pitchFamily="18" charset="0"/>
              </a:rPr>
              <a:t> </a:t>
            </a:r>
            <a:r>
              <a:rPr lang="en-US" dirty="0">
                <a:cs typeface="Calibri" pitchFamily="34" charset="0"/>
              </a:rPr>
              <a:t>be</a:t>
            </a:r>
            <a:r>
              <a:rPr lang="en-US" dirty="0">
                <a:latin typeface="Times New Roman" pitchFamily="18" charset="0"/>
                <a:cs typeface="Times New Roman" pitchFamily="18" charset="0"/>
              </a:rPr>
              <a:t> </a:t>
            </a:r>
            <a:r>
              <a:rPr lang="en-US" dirty="0">
                <a:cs typeface="Calibri" pitchFamily="34" charset="0"/>
              </a:rPr>
              <a:t>a</a:t>
            </a:r>
            <a:r>
              <a:rPr lang="en-US" dirty="0">
                <a:latin typeface="Times New Roman" pitchFamily="18" charset="0"/>
                <a:cs typeface="Times New Roman" pitchFamily="18" charset="0"/>
              </a:rPr>
              <a:t> </a:t>
            </a:r>
            <a:r>
              <a:rPr lang="en-US" dirty="0">
                <a:cs typeface="Calibri" pitchFamily="34" charset="0"/>
              </a:rPr>
              <a:t>general</a:t>
            </a:r>
            <a:r>
              <a:rPr lang="en-US" dirty="0">
                <a:latin typeface="Times New Roman" pitchFamily="18" charset="0"/>
                <a:cs typeface="Times New Roman" pitchFamily="18" charset="0"/>
              </a:rPr>
              <a:t> </a:t>
            </a:r>
            <a:r>
              <a:rPr lang="en-US" dirty="0">
                <a:cs typeface="Calibri" pitchFamily="34" charset="0"/>
              </a:rPr>
              <a:t>purpose</a:t>
            </a:r>
            <a:r>
              <a:rPr lang="en-US" dirty="0">
                <a:latin typeface="Times New Roman" pitchFamily="18" charset="0"/>
                <a:cs typeface="Times New Roman" pitchFamily="18" charset="0"/>
              </a:rPr>
              <a:t> </a:t>
            </a:r>
            <a:r>
              <a:rPr lang="en-US" dirty="0">
                <a:cs typeface="Calibri" pitchFamily="34" charset="0"/>
              </a:rPr>
              <a:t>computer.” – Wayne</a:t>
            </a:r>
            <a:r>
              <a:rPr lang="en-US" dirty="0">
                <a:latin typeface="Times New Roman" pitchFamily="18" charset="0"/>
                <a:cs typeface="Times New Roman" pitchFamily="18" charset="0"/>
              </a:rPr>
              <a:t> </a:t>
            </a:r>
            <a:r>
              <a:rPr lang="en-US" dirty="0">
                <a:cs typeface="Calibri" pitchFamily="34" charset="0"/>
              </a:rPr>
              <a:t>Wolf.</a:t>
            </a:r>
          </a:p>
          <a:p>
            <a:pPr marL="0" indent="0" algn="l" rtl="0">
              <a:buNone/>
            </a:pPr>
            <a:endParaRPr lang="ar-IQ" dirty="0"/>
          </a:p>
        </p:txBody>
      </p:sp>
    </p:spTree>
    <p:extLst>
      <p:ext uri="{BB962C8B-B14F-4D97-AF65-F5344CB8AC3E}">
        <p14:creationId xmlns:p14="http://schemas.microsoft.com/office/powerpoint/2010/main" val="1143349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Embedded Systems </a:t>
            </a:r>
            <a:endParaRPr lang="ar-IQ" dirty="0"/>
          </a:p>
        </p:txBody>
      </p:sp>
      <p:sp>
        <p:nvSpPr>
          <p:cNvPr id="3" name="Content Placeholder 2"/>
          <p:cNvSpPr>
            <a:spLocks noGrp="1"/>
          </p:cNvSpPr>
          <p:nvPr>
            <p:ph idx="1"/>
          </p:nvPr>
        </p:nvSpPr>
        <p:spPr/>
        <p:txBody>
          <a:bodyPr/>
          <a:lstStyle/>
          <a:p>
            <a:pPr algn="l" rtl="0">
              <a:buFont typeface="Wingdings" panose="05000000000000000000" pitchFamily="2" charset="2"/>
              <a:buChar char="ü"/>
            </a:pPr>
            <a:endParaRPr lang="ar-IQ" dirty="0"/>
          </a:p>
        </p:txBody>
      </p:sp>
      <p:pic>
        <p:nvPicPr>
          <p:cNvPr id="4" name="Picture 3"/>
          <p:cNvPicPr>
            <a:picLocks noChangeAspect="1"/>
          </p:cNvPicPr>
          <p:nvPr/>
        </p:nvPicPr>
        <p:blipFill>
          <a:blip r:embed="rId2"/>
          <a:stretch>
            <a:fillRect/>
          </a:stretch>
        </p:blipFill>
        <p:spPr>
          <a:xfrm>
            <a:off x="2133972" y="1804350"/>
            <a:ext cx="7861236" cy="42571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62199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Embedded Systems</a:t>
            </a:r>
            <a:endParaRPr lang="ar-IQ" dirty="0"/>
          </a:p>
        </p:txBody>
      </p:sp>
      <p:sp>
        <p:nvSpPr>
          <p:cNvPr id="3" name="Content Placeholder 2"/>
          <p:cNvSpPr>
            <a:spLocks noGrp="1"/>
          </p:cNvSpPr>
          <p:nvPr>
            <p:ph idx="1"/>
          </p:nvPr>
        </p:nvSpPr>
        <p:spPr/>
        <p:txBody>
          <a:bodyPr>
            <a:normAutofit lnSpcReduction="10000"/>
          </a:bodyPr>
          <a:lstStyle/>
          <a:p>
            <a:pPr algn="l" rtl="0"/>
            <a:r>
              <a:rPr lang="en-US" b="1" dirty="0"/>
              <a:t>are everywhere </a:t>
            </a:r>
          </a:p>
          <a:p>
            <a:pPr algn="l" rtl="0"/>
            <a:r>
              <a:rPr lang="en-US" b="1" dirty="0"/>
              <a:t>How many embedded processors in your home? </a:t>
            </a:r>
          </a:p>
          <a:p>
            <a:pPr algn="l" rtl="0"/>
            <a:r>
              <a:rPr lang="en-US" b="1" dirty="0"/>
              <a:t>What are they?</a:t>
            </a:r>
          </a:p>
          <a:p>
            <a:pPr marL="0" indent="0" algn="l" rtl="0">
              <a:buNone/>
            </a:pPr>
            <a:r>
              <a:rPr lang="en-US" dirty="0"/>
              <a:t>      40-50 estimated in 1999. </a:t>
            </a:r>
          </a:p>
          <a:p>
            <a:pPr marL="0" indent="0" algn="l" rtl="0">
              <a:buNone/>
            </a:pPr>
            <a:r>
              <a:rPr lang="en-US" sz="3600" b="1" dirty="0">
                <a:solidFill>
                  <a:srgbClr val="FFFF00"/>
                </a:solidFill>
              </a:rPr>
              <a:t>     Hardware (chips) + Software (program) </a:t>
            </a:r>
          </a:p>
          <a:p>
            <a:pPr algn="l" rtl="0">
              <a:buFont typeface="Wingdings" panose="05000000000000000000" pitchFamily="2" charset="2"/>
              <a:buChar char="v"/>
            </a:pPr>
            <a:r>
              <a:rPr lang="en-US" dirty="0"/>
              <a:t> CPU processor (ARM, PowerPC, </a:t>
            </a:r>
            <a:r>
              <a:rPr lang="en-US" dirty="0" err="1"/>
              <a:t>Xscale</a:t>
            </a:r>
            <a:r>
              <a:rPr lang="en-US" dirty="0"/>
              <a:t>/SA, 68K) </a:t>
            </a:r>
          </a:p>
          <a:p>
            <a:pPr algn="l" rtl="0">
              <a:buFont typeface="Wingdings" panose="05000000000000000000" pitchFamily="2" charset="2"/>
              <a:buChar char="v"/>
            </a:pPr>
            <a:r>
              <a:rPr lang="en-US" dirty="0"/>
              <a:t> Memory (256MB or more) </a:t>
            </a:r>
          </a:p>
          <a:p>
            <a:pPr algn="l" rtl="0">
              <a:buFont typeface="Wingdings" panose="05000000000000000000" pitchFamily="2" charset="2"/>
              <a:buChar char="v"/>
            </a:pPr>
            <a:r>
              <a:rPr lang="en-US" dirty="0"/>
              <a:t> Input/output interfaces (parallel and serial ports) </a:t>
            </a:r>
            <a:endParaRPr lang="ar-IQ" dirty="0"/>
          </a:p>
        </p:txBody>
      </p:sp>
    </p:spTree>
    <p:extLst>
      <p:ext uri="{BB962C8B-B14F-4D97-AF65-F5344CB8AC3E}">
        <p14:creationId xmlns:p14="http://schemas.microsoft.com/office/powerpoint/2010/main" val="489158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Real-time Embedded Systems (RTES) </a:t>
            </a:r>
            <a:endParaRPr lang="ar-IQ" dirty="0"/>
          </a:p>
        </p:txBody>
      </p:sp>
      <p:sp>
        <p:nvSpPr>
          <p:cNvPr id="3" name="Content Placeholder 2"/>
          <p:cNvSpPr>
            <a:spLocks noGrp="1"/>
          </p:cNvSpPr>
          <p:nvPr>
            <p:ph idx="1"/>
          </p:nvPr>
        </p:nvSpPr>
        <p:spPr/>
        <p:txBody>
          <a:bodyPr/>
          <a:lstStyle/>
          <a:p>
            <a:pPr algn="l" rtl="0">
              <a:buFont typeface="Wingdings" panose="05000000000000000000" pitchFamily="2" charset="2"/>
              <a:buChar char="Ø"/>
            </a:pPr>
            <a:r>
              <a:rPr lang="en-US" dirty="0"/>
              <a:t>A good way to understand the relationship between real-time systems and embedded systems is to view them as two intersecting circles.</a:t>
            </a:r>
          </a:p>
          <a:p>
            <a:pPr algn="r" rtl="0"/>
            <a:endParaRPr lang="ar-IQ" dirty="0"/>
          </a:p>
        </p:txBody>
      </p:sp>
      <p:pic>
        <p:nvPicPr>
          <p:cNvPr id="8" name="Picture 7"/>
          <p:cNvPicPr/>
          <p:nvPr/>
        </p:nvPicPr>
        <p:blipFill>
          <a:blip r:embed="rId2">
            <a:extLst>
              <a:ext uri="{BEBA8EAE-BF5A-486C-A8C5-ECC9F3942E4B}">
                <a14:imgProps xmlns:a14="http://schemas.microsoft.com/office/drawing/2010/main">
                  <a14:imgLayer r:embed="rId3">
                    <a14:imgEffect>
                      <a14:saturation sat="400000"/>
                    </a14:imgEffect>
                  </a14:imgLayer>
                </a14:imgProps>
              </a:ext>
            </a:extLst>
          </a:blip>
          <a:stretch>
            <a:fillRect/>
          </a:stretch>
        </p:blipFill>
        <p:spPr>
          <a:xfrm>
            <a:off x="3374797" y="3140968"/>
            <a:ext cx="6048672" cy="3226298"/>
          </a:xfrm>
          <a:prstGeom prst="rect">
            <a:avLst/>
          </a:prstGeom>
          <a:ln>
            <a:noFill/>
          </a:ln>
          <a:effectLst>
            <a:softEdge rad="112500"/>
          </a:effectLst>
        </p:spPr>
      </p:pic>
    </p:spTree>
    <p:extLst>
      <p:ext uri="{BB962C8B-B14F-4D97-AF65-F5344CB8AC3E}">
        <p14:creationId xmlns:p14="http://schemas.microsoft.com/office/powerpoint/2010/main" val="584961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xmlns=""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0C67BEE-D13F-4BD2-98A5-34D8A0977F68}">
  <ds:schemaRefs>
    <ds:schemaRef ds:uri="http://purl.org/dc/terms/"/>
    <ds:schemaRef ds:uri="http://schemas.microsoft.com/office/infopath/2007/PartnerControls"/>
    <ds:schemaRef ds:uri="http://schemas.microsoft.com/office/2006/documentManagement/types"/>
    <ds:schemaRef ds:uri="http://purl.org/dc/elements/1.1/"/>
    <ds:schemaRef ds:uri="http://schemas.microsoft.com/office/2006/metadata/properties"/>
    <ds:schemaRef ds:uri="4873beb7-5857-4685-be1f-d57550cc96cc"/>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1210</TotalTime>
  <Words>1279</Words>
  <Application>Microsoft Office PowerPoint</Application>
  <PresentationFormat>Custom</PresentationFormat>
  <Paragraphs>135</Paragraphs>
  <Slides>31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3" baseType="lpstr">
      <vt:lpstr>Tech 16x9</vt:lpstr>
      <vt:lpstr>Photo Editor Photo</vt:lpstr>
      <vt:lpstr>Real-Time Embedded System</vt:lpstr>
      <vt:lpstr>Contents</vt:lpstr>
      <vt:lpstr>What is a Real Time (RT)?</vt:lpstr>
      <vt:lpstr>What is a Real Time (RT)?</vt:lpstr>
      <vt:lpstr>Real Time (RT) System</vt:lpstr>
      <vt:lpstr>What is an Embedded System (ES)?  </vt:lpstr>
      <vt:lpstr>Embedded Systems </vt:lpstr>
      <vt:lpstr>Embedded Systems</vt:lpstr>
      <vt:lpstr>Real-time Embedded Systems (RTES) </vt:lpstr>
      <vt:lpstr>Requirements for RTES </vt:lpstr>
      <vt:lpstr>Characteristics of Embedded  Systems</vt:lpstr>
      <vt:lpstr>A typical real-time embedded system</vt:lpstr>
      <vt:lpstr>Car example</vt:lpstr>
      <vt:lpstr>Car example (contd)</vt:lpstr>
      <vt:lpstr>Characteristics of Embedded  Systems(Con.)</vt:lpstr>
      <vt:lpstr>Embedded system components Hardware and Software </vt:lpstr>
      <vt:lpstr>PowerPoint Presentation</vt:lpstr>
      <vt:lpstr>PowerPoint Presentation</vt:lpstr>
      <vt:lpstr>PowerPoint Presentation</vt:lpstr>
      <vt:lpstr>examples of Embedded operating systems </vt:lpstr>
      <vt:lpstr>examples of Embedded operating systems (Con.)</vt:lpstr>
      <vt:lpstr>Examples In Past</vt:lpstr>
      <vt:lpstr>Examples In Past (Con.) </vt:lpstr>
      <vt:lpstr>LAMPS Radar Test</vt:lpstr>
      <vt:lpstr>Examples in Present and Future </vt:lpstr>
      <vt:lpstr>Examples in Present and Future </vt:lpstr>
      <vt:lpstr>Examples in Present and Future </vt:lpstr>
      <vt:lpstr>Examples in Present and Future </vt:lpstr>
      <vt:lpstr>Examples in Present and Future </vt:lpstr>
      <vt:lpstr>Hardware Overview </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Embedded System</dc:title>
  <dc:creator>noor_thamer@yahoo.com</dc:creator>
  <cp:lastModifiedBy>Hacker</cp:lastModifiedBy>
  <cp:revision>50</cp:revision>
  <dcterms:created xsi:type="dcterms:W3CDTF">2017-01-04T15:18:26Z</dcterms:created>
  <dcterms:modified xsi:type="dcterms:W3CDTF">2025-02-20T04:07:47Z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