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257" r:id="rId3"/>
    <p:sldId id="258" r:id="rId4"/>
    <p:sldId id="259" r:id="rId5"/>
    <p:sldId id="267" r:id="rId6"/>
    <p:sldId id="260" r:id="rId7"/>
    <p:sldId id="261" r:id="rId8"/>
    <p:sldId id="262" r:id="rId9"/>
    <p:sldId id="309" r:id="rId10"/>
    <p:sldId id="310" r:id="rId11"/>
    <p:sldId id="268" r:id="rId12"/>
    <p:sldId id="269" r:id="rId13"/>
    <p:sldId id="263" r:id="rId14"/>
    <p:sldId id="264" r:id="rId15"/>
    <p:sldId id="265" r:id="rId16"/>
    <p:sldId id="266"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8"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DD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9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901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47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1971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0824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9275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773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106692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564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8874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749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3040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065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687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046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851464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541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8778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54370" y="432043"/>
            <a:ext cx="7766936" cy="1030997"/>
          </a:xfrm>
        </p:spPr>
        <p:txBody>
          <a:bodyPr/>
          <a:lstStyle/>
          <a:p>
            <a:pPr algn="ctr"/>
            <a:r>
              <a:rPr lang="en-US" dirty="0" smtClean="0"/>
              <a:t>ARDUINO</a:t>
            </a:r>
            <a:endParaRPr lang="en-US" dirty="0"/>
          </a:p>
        </p:txBody>
      </p:sp>
      <p:pic>
        <p:nvPicPr>
          <p:cNvPr id="4" name="Picture 3"/>
          <p:cNvPicPr>
            <a:picLocks noChangeAspect="1"/>
          </p:cNvPicPr>
          <p:nvPr/>
        </p:nvPicPr>
        <p:blipFill>
          <a:blip r:embed="rId2"/>
          <a:stretch>
            <a:fillRect/>
          </a:stretch>
        </p:blipFill>
        <p:spPr>
          <a:xfrm>
            <a:off x="2756168" y="1463040"/>
            <a:ext cx="6066664" cy="4441371"/>
          </a:xfrm>
          <a:prstGeom prst="rect">
            <a:avLst/>
          </a:prstGeom>
        </p:spPr>
      </p:pic>
    </p:spTree>
    <p:extLst>
      <p:ext uri="{BB962C8B-B14F-4D97-AF65-F5344CB8AC3E}">
        <p14:creationId xmlns:p14="http://schemas.microsoft.com/office/powerpoint/2010/main" val="2766665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61925"/>
            <a:ext cx="8596668" cy="219075"/>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526798" y="571501"/>
            <a:ext cx="8897740" cy="6051368"/>
          </a:xfrm>
        </p:spPr>
        <p:txBody>
          <a:bodyPr>
            <a:normAutofit fontScale="85000" lnSpcReduction="10000"/>
          </a:bodyPr>
          <a:lstStyle/>
          <a:p>
            <a:pPr marL="0" indent="0">
              <a:buNone/>
            </a:pPr>
            <a:r>
              <a:rPr lang="en-US" sz="4600" dirty="0" smtClean="0"/>
              <a:t> </a:t>
            </a:r>
            <a:r>
              <a:rPr lang="en-US" sz="3800" dirty="0" err="1" smtClean="0"/>
              <a:t>Arduino</a:t>
            </a:r>
            <a:r>
              <a:rPr lang="en-US" sz="3800" dirty="0" smtClean="0"/>
              <a:t> UNO board parts and their functions:</a:t>
            </a:r>
          </a:p>
          <a:p>
            <a:r>
              <a:rPr lang="en-US" sz="3100" dirty="0" smtClean="0">
                <a:latin typeface="Times New Roman" pitchFamily="18" charset="0"/>
                <a:cs typeface="Times New Roman" pitchFamily="18" charset="0"/>
              </a:rPr>
              <a:t>Input Pins (A0-A5) – Reads analog sensor values (e.g., temperature, light).</a:t>
            </a:r>
          </a:p>
          <a:p>
            <a:r>
              <a:rPr lang="en-US" sz="3100" dirty="0" smtClean="0">
                <a:latin typeface="Times New Roman" pitchFamily="18" charset="0"/>
                <a:cs typeface="Times New Roman" pitchFamily="18" charset="0"/>
              </a:rPr>
              <a:t>Digital I/O Pins (2-13) – Can be used as input/output for components like LEDs, buttons, and sensors.</a:t>
            </a:r>
          </a:p>
          <a:p>
            <a:r>
              <a:rPr lang="en-US" sz="3100" dirty="0" smtClean="0">
                <a:latin typeface="Times New Roman" pitchFamily="18" charset="0"/>
                <a:cs typeface="Times New Roman" pitchFamily="18" charset="0"/>
              </a:rPr>
              <a:t>Serial </a:t>
            </a:r>
            <a:r>
              <a:rPr lang="en-US" sz="3100" dirty="0">
                <a:latin typeface="Times New Roman" pitchFamily="18" charset="0"/>
                <a:cs typeface="Times New Roman" pitchFamily="18" charset="0"/>
              </a:rPr>
              <a:t>Out (TX) &amp; Serial In (RX) – Used for serial communication (sending and receiving data</a:t>
            </a:r>
            <a:r>
              <a:rPr lang="en-US" sz="3100" dirty="0" smtClean="0">
                <a:latin typeface="Times New Roman" pitchFamily="18" charset="0"/>
                <a:cs typeface="Times New Roman" pitchFamily="18" charset="0"/>
              </a:rPr>
              <a:t>).</a:t>
            </a:r>
          </a:p>
          <a:p>
            <a:r>
              <a:rPr lang="en-US" sz="3100" dirty="0" smtClean="0">
                <a:latin typeface="Times New Roman" pitchFamily="18" charset="0"/>
                <a:cs typeface="Times New Roman" pitchFamily="18" charset="0"/>
              </a:rPr>
              <a:t>Digital </a:t>
            </a:r>
            <a:r>
              <a:rPr lang="en-US" sz="3100" dirty="0">
                <a:latin typeface="Times New Roman" pitchFamily="18" charset="0"/>
                <a:cs typeface="Times New Roman" pitchFamily="18" charset="0"/>
              </a:rPr>
              <a:t>Ground – Ground connection for digital circuits</a:t>
            </a:r>
            <a:r>
              <a:rPr lang="en-US" sz="3100" dirty="0" smtClean="0">
                <a:latin typeface="Times New Roman" pitchFamily="18" charset="0"/>
                <a:cs typeface="Times New Roman" pitchFamily="18" charset="0"/>
              </a:rPr>
              <a:t>.</a:t>
            </a:r>
          </a:p>
          <a:p>
            <a:r>
              <a:rPr lang="en-US" sz="3100" dirty="0" smtClean="0">
                <a:latin typeface="Times New Roman" pitchFamily="18" charset="0"/>
                <a:cs typeface="Times New Roman" pitchFamily="18" charset="0"/>
              </a:rPr>
              <a:t>Reset </a:t>
            </a:r>
            <a:r>
              <a:rPr lang="en-US" sz="3100" dirty="0">
                <a:latin typeface="Times New Roman" pitchFamily="18" charset="0"/>
                <a:cs typeface="Times New Roman" pitchFamily="18" charset="0"/>
              </a:rPr>
              <a:t>Button – Restarts the code running on the board</a:t>
            </a:r>
            <a:r>
              <a:rPr lang="en-US" sz="3100" dirty="0" smtClean="0">
                <a:latin typeface="Times New Roman" pitchFamily="18" charset="0"/>
                <a:cs typeface="Times New Roman" pitchFamily="18" charset="0"/>
              </a:rPr>
              <a:t>.</a:t>
            </a:r>
          </a:p>
          <a:p>
            <a:r>
              <a:rPr lang="en-US" sz="3100" dirty="0" smtClean="0">
                <a:latin typeface="Times New Roman" pitchFamily="18" charset="0"/>
                <a:cs typeface="Times New Roman" pitchFamily="18" charset="0"/>
              </a:rPr>
              <a:t>In-Circuit </a:t>
            </a:r>
            <a:r>
              <a:rPr lang="en-US" sz="3100" dirty="0">
                <a:latin typeface="Times New Roman" pitchFamily="18" charset="0"/>
                <a:cs typeface="Times New Roman" pitchFamily="18" charset="0"/>
              </a:rPr>
              <a:t>Serial Programmer (ICSP) – Used for direct programming of the microcontroller</a:t>
            </a:r>
            <a:r>
              <a:rPr lang="en-US" sz="3100" dirty="0" smtClean="0">
                <a:latin typeface="Times New Roman" pitchFamily="18" charset="0"/>
                <a:cs typeface="Times New Roman" pitchFamily="18" charset="0"/>
              </a:rPr>
              <a:t>.</a:t>
            </a:r>
          </a:p>
          <a:p>
            <a:r>
              <a:rPr lang="en-US" sz="3100" dirty="0" smtClean="0">
                <a:latin typeface="Times New Roman" pitchFamily="18" charset="0"/>
                <a:cs typeface="Times New Roman" pitchFamily="18" charset="0"/>
              </a:rPr>
              <a:t>ATmega328 </a:t>
            </a:r>
            <a:r>
              <a:rPr lang="en-US" sz="3100" dirty="0">
                <a:latin typeface="Times New Roman" pitchFamily="18" charset="0"/>
                <a:cs typeface="Times New Roman" pitchFamily="18" charset="0"/>
              </a:rPr>
              <a:t>Microcontroller – The main processing unit of the </a:t>
            </a:r>
            <a:r>
              <a:rPr lang="en-US" sz="3100" dirty="0" err="1">
                <a:latin typeface="Times New Roman" pitchFamily="18" charset="0"/>
                <a:cs typeface="Times New Roman" pitchFamily="18" charset="0"/>
              </a:rPr>
              <a:t>Arduino</a:t>
            </a:r>
            <a:r>
              <a:rPr lang="en-US" sz="3100" dirty="0">
                <a:latin typeface="Times New Roman" pitchFamily="18" charset="0"/>
                <a:cs typeface="Times New Roman" pitchFamily="18" charset="0"/>
              </a:rPr>
              <a:t>, responsible for running the program.</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228388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of Arduino interface board</a:t>
            </a: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sz="2400" dirty="0"/>
              <a:t>There are many type of Arduino board based on </a:t>
            </a:r>
            <a:r>
              <a:rPr lang="en-US" sz="2400" dirty="0" smtClean="0"/>
              <a:t>there</a:t>
            </a:r>
            <a:endParaRPr lang="en-US" sz="2400" dirty="0"/>
          </a:p>
          <a:p>
            <a:pPr lvl="1">
              <a:buFont typeface="Wingdings" panose="05000000000000000000" pitchFamily="2" charset="2"/>
              <a:buChar char=""/>
            </a:pPr>
            <a:r>
              <a:rPr lang="en-US" sz="2400" dirty="0" smtClean="0"/>
              <a:t> </a:t>
            </a:r>
            <a:r>
              <a:rPr lang="en-US" sz="2400" dirty="0"/>
              <a:t>clock </a:t>
            </a:r>
            <a:r>
              <a:rPr lang="en-US" sz="2400" dirty="0" smtClean="0"/>
              <a:t>speed</a:t>
            </a:r>
            <a:endParaRPr lang="en-US" sz="2400" dirty="0"/>
          </a:p>
          <a:p>
            <a:pPr lvl="1">
              <a:buFont typeface="Wingdings" panose="05000000000000000000" pitchFamily="2" charset="2"/>
              <a:buChar char=""/>
            </a:pPr>
            <a:r>
              <a:rPr lang="en-US" sz="2400" dirty="0" smtClean="0"/>
              <a:t> </a:t>
            </a:r>
            <a:r>
              <a:rPr lang="en-US" sz="2400" dirty="0"/>
              <a:t>Number of input output pin </a:t>
            </a:r>
            <a:r>
              <a:rPr lang="en-US" sz="2400" dirty="0" smtClean="0"/>
              <a:t>and</a:t>
            </a:r>
            <a:endParaRPr lang="en-US" sz="2400" dirty="0"/>
          </a:p>
          <a:p>
            <a:pPr lvl="1">
              <a:buFont typeface="Wingdings" panose="05000000000000000000" pitchFamily="2" charset="2"/>
              <a:buChar char=""/>
            </a:pPr>
            <a:r>
              <a:rPr lang="en-US" sz="2400" dirty="0" smtClean="0"/>
              <a:t> </a:t>
            </a:r>
            <a:r>
              <a:rPr lang="en-US" sz="2400" dirty="0"/>
              <a:t>physical </a:t>
            </a:r>
            <a:r>
              <a:rPr lang="en-US" sz="2400" dirty="0" smtClean="0"/>
              <a:t>size</a:t>
            </a:r>
            <a:endParaRPr lang="en-US" sz="2400" dirty="0"/>
          </a:p>
          <a:p>
            <a:pPr>
              <a:buFont typeface="Wingdings" panose="05000000000000000000" pitchFamily="2" charset="2"/>
              <a:buChar char="Ø"/>
            </a:pPr>
            <a:r>
              <a:rPr lang="en-US" sz="2400" dirty="0" smtClean="0"/>
              <a:t> </a:t>
            </a:r>
            <a:r>
              <a:rPr lang="en-US" sz="2400" dirty="0"/>
              <a:t>Some of this </a:t>
            </a:r>
            <a:r>
              <a:rPr lang="en-US" sz="2400" dirty="0" smtClean="0"/>
              <a:t>are:</a:t>
            </a:r>
            <a:endParaRPr lang="en-US" sz="2400" dirty="0"/>
          </a:p>
          <a:p>
            <a:pPr lvl="1">
              <a:buFont typeface="Wingdings" panose="05000000000000000000" pitchFamily="2" charset="2"/>
              <a:buChar char=""/>
            </a:pPr>
            <a:r>
              <a:rPr lang="en-US" sz="2400" dirty="0" smtClean="0"/>
              <a:t>Arduino Uno</a:t>
            </a:r>
            <a:endParaRPr lang="en-US" sz="2400" dirty="0"/>
          </a:p>
          <a:p>
            <a:pPr lvl="1">
              <a:buFont typeface="Wingdings" panose="05000000000000000000" pitchFamily="2" charset="2"/>
              <a:buChar char=""/>
            </a:pPr>
            <a:r>
              <a:rPr lang="en-US" sz="2400" dirty="0" smtClean="0"/>
              <a:t> </a:t>
            </a:r>
            <a:r>
              <a:rPr lang="en-US" sz="2400" dirty="0"/>
              <a:t>Arduino </a:t>
            </a:r>
            <a:r>
              <a:rPr lang="en-US" sz="2400" dirty="0" smtClean="0"/>
              <a:t>Due</a:t>
            </a:r>
            <a:endParaRPr lang="en-US" sz="2400" dirty="0"/>
          </a:p>
          <a:p>
            <a:pPr lvl="1">
              <a:buFont typeface="Wingdings" panose="05000000000000000000" pitchFamily="2" charset="2"/>
              <a:buChar char=""/>
            </a:pPr>
            <a:r>
              <a:rPr lang="en-US" sz="2400" dirty="0" smtClean="0"/>
              <a:t>Arduino Mega</a:t>
            </a:r>
            <a:endParaRPr lang="en-US" sz="2400" dirty="0"/>
          </a:p>
          <a:p>
            <a:pPr lvl="1">
              <a:buFont typeface="Wingdings" panose="05000000000000000000" pitchFamily="2" charset="2"/>
              <a:buChar char=""/>
            </a:pPr>
            <a:r>
              <a:rPr lang="en-US" sz="2400" dirty="0" smtClean="0"/>
              <a:t>Arduino </a:t>
            </a:r>
            <a:r>
              <a:rPr lang="en-US" sz="2400" dirty="0"/>
              <a:t>Leonardo </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4569551" y="3352800"/>
            <a:ext cx="4933950" cy="3505200"/>
          </a:xfrm>
          <a:prstGeom prst="rect">
            <a:avLst/>
          </a:prstGeom>
        </p:spPr>
      </p:pic>
    </p:spTree>
    <p:extLst>
      <p:ext uri="{BB962C8B-B14F-4D97-AF65-F5344CB8AC3E}">
        <p14:creationId xmlns:p14="http://schemas.microsoft.com/office/powerpoint/2010/main" val="1154484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5" name="Content Placeholder 4"/>
          <p:cNvPicPr>
            <a:picLocks noGrp="1" noChangeAspect="1"/>
          </p:cNvPicPr>
          <p:nvPr>
            <p:ph idx="1"/>
          </p:nvPr>
        </p:nvPicPr>
        <p:blipFill>
          <a:blip r:embed="rId2"/>
          <a:stretch>
            <a:fillRect/>
          </a:stretch>
        </p:blipFill>
        <p:spPr>
          <a:xfrm>
            <a:off x="862148" y="1476104"/>
            <a:ext cx="8164285" cy="4565922"/>
          </a:xfrm>
          <a:prstGeom prst="rect">
            <a:avLst/>
          </a:prstGeom>
        </p:spPr>
      </p:pic>
    </p:spTree>
    <p:extLst>
      <p:ext uri="{BB962C8B-B14F-4D97-AF65-F5344CB8AC3E}">
        <p14:creationId xmlns:p14="http://schemas.microsoft.com/office/powerpoint/2010/main" val="3124143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66949"/>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920241"/>
            <a:ext cx="8596668" cy="4121122"/>
          </a:xfrm>
        </p:spPr>
        <p:txBody>
          <a:bodyPr>
            <a:normAutofit/>
          </a:bodyPr>
          <a:lstStyle/>
          <a:p>
            <a:r>
              <a:rPr lang="en-US" dirty="0"/>
              <a:t>Eight bit microcontroller – brain of the </a:t>
            </a:r>
            <a:r>
              <a:rPr lang="en-US" dirty="0" smtClean="0"/>
              <a:t>board</a:t>
            </a:r>
            <a:endParaRPr lang="en-US" dirty="0"/>
          </a:p>
          <a:p>
            <a:r>
              <a:rPr lang="en-US" dirty="0" smtClean="0"/>
              <a:t>USB </a:t>
            </a:r>
            <a:r>
              <a:rPr lang="en-US" dirty="0"/>
              <a:t>Port – to communicate with the </a:t>
            </a:r>
            <a:r>
              <a:rPr lang="en-US" dirty="0" smtClean="0"/>
              <a:t>desktop/laptop</a:t>
            </a:r>
            <a:endParaRPr lang="en-US" dirty="0"/>
          </a:p>
          <a:p>
            <a:r>
              <a:rPr lang="en-US" dirty="0" smtClean="0"/>
              <a:t>USB </a:t>
            </a:r>
            <a:r>
              <a:rPr lang="en-US" dirty="0"/>
              <a:t>controller chip – manages USB transferred </a:t>
            </a:r>
            <a:r>
              <a:rPr lang="en-US" dirty="0" smtClean="0"/>
              <a:t>data</a:t>
            </a:r>
            <a:endParaRPr lang="en-US" dirty="0"/>
          </a:p>
          <a:p>
            <a:r>
              <a:rPr lang="en-US" dirty="0" smtClean="0"/>
              <a:t> </a:t>
            </a:r>
            <a:r>
              <a:rPr lang="en-US" dirty="0"/>
              <a:t>IO pins – board’s connection to the outside </a:t>
            </a:r>
            <a:r>
              <a:rPr lang="en-US" dirty="0" smtClean="0"/>
              <a:t>world</a:t>
            </a:r>
            <a:endParaRPr lang="en-US" dirty="0"/>
          </a:p>
          <a:p>
            <a:r>
              <a:rPr lang="en-US" dirty="0" smtClean="0"/>
              <a:t>Quartz </a:t>
            </a:r>
            <a:r>
              <a:rPr lang="en-US" dirty="0"/>
              <a:t>oscillator – board’s time </a:t>
            </a:r>
            <a:r>
              <a:rPr lang="en-US" dirty="0" smtClean="0"/>
              <a:t>keeper</a:t>
            </a:r>
            <a:endParaRPr lang="en-US" dirty="0"/>
          </a:p>
          <a:p>
            <a:r>
              <a:rPr lang="en-US" dirty="0" smtClean="0"/>
              <a:t> </a:t>
            </a:r>
            <a:r>
              <a:rPr lang="en-US" dirty="0"/>
              <a:t>Reset button – taking the board back to its initial </a:t>
            </a:r>
            <a:r>
              <a:rPr lang="en-US" dirty="0" smtClean="0"/>
              <a:t>state</a:t>
            </a:r>
            <a:endParaRPr lang="en-US" dirty="0"/>
          </a:p>
          <a:p>
            <a:r>
              <a:rPr lang="en-US" dirty="0" smtClean="0"/>
              <a:t> </a:t>
            </a:r>
            <a:r>
              <a:rPr lang="en-US" dirty="0"/>
              <a:t>External power jack – power from dedicated </a:t>
            </a:r>
            <a:r>
              <a:rPr lang="en-US" dirty="0" smtClean="0"/>
              <a:t>source Co-axial </a:t>
            </a:r>
            <a:r>
              <a:rPr lang="en-US" dirty="0"/>
              <a:t>jack, but USB can also be used </a:t>
            </a:r>
            <a:br>
              <a:rPr lang="en-US" dirty="0"/>
            </a:br>
            <a:endParaRPr lang="en-US" dirty="0"/>
          </a:p>
        </p:txBody>
      </p:sp>
    </p:spTree>
    <p:extLst>
      <p:ext uri="{BB962C8B-B14F-4D97-AF65-F5344CB8AC3E}">
        <p14:creationId xmlns:p14="http://schemas.microsoft.com/office/powerpoint/2010/main" val="3246786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Top </a:t>
            </a:r>
            <a:r>
              <a:rPr lang="en-US" dirty="0"/>
              <a:t>and bottom rows of the </a:t>
            </a:r>
            <a:r>
              <a:rPr lang="en-US" dirty="0" smtClean="0"/>
              <a:t>board</a:t>
            </a:r>
            <a:endParaRPr lang="en-US" dirty="0"/>
          </a:p>
          <a:p>
            <a:r>
              <a:rPr lang="en-US" dirty="0" smtClean="0"/>
              <a:t> </a:t>
            </a:r>
            <a:r>
              <a:rPr lang="en-US" dirty="0"/>
              <a:t>Holes in the board which we can stick wires </a:t>
            </a:r>
            <a:r>
              <a:rPr lang="en-US" dirty="0" smtClean="0"/>
              <a:t>in</a:t>
            </a:r>
            <a:endParaRPr lang="en-US" dirty="0"/>
          </a:p>
          <a:p>
            <a:r>
              <a:rPr lang="en-US" dirty="0" smtClean="0"/>
              <a:t>Holes </a:t>
            </a:r>
            <a:r>
              <a:rPr lang="en-US" dirty="0"/>
              <a:t>are connected to the chips through traces </a:t>
            </a:r>
            <a:r>
              <a:rPr lang="en-US" dirty="0" smtClean="0"/>
              <a:t>on-board</a:t>
            </a:r>
            <a:endParaRPr lang="en-US" dirty="0"/>
          </a:p>
          <a:p>
            <a:r>
              <a:rPr lang="en-US" dirty="0" smtClean="0"/>
              <a:t> </a:t>
            </a:r>
            <a:r>
              <a:rPr lang="en-US" dirty="0"/>
              <a:t>14 Digital I/O pins on top [</a:t>
            </a:r>
            <a:r>
              <a:rPr lang="en-US" dirty="0" smtClean="0"/>
              <a:t>0-13]</a:t>
            </a:r>
          </a:p>
          <a:p>
            <a:r>
              <a:rPr lang="en-US" dirty="0" smtClean="0"/>
              <a:t>Highs </a:t>
            </a:r>
            <a:r>
              <a:rPr lang="en-US" dirty="0"/>
              <a:t>– 5 volts Lows – 0 volts Max Current - 40 </a:t>
            </a:r>
            <a:r>
              <a:rPr lang="en-US" dirty="0" smtClean="0"/>
              <a:t>mA</a:t>
            </a:r>
            <a:endParaRPr lang="en-US" dirty="0"/>
          </a:p>
          <a:p>
            <a:r>
              <a:rPr lang="en-US" dirty="0" smtClean="0"/>
              <a:t> </a:t>
            </a:r>
            <a:r>
              <a:rPr lang="en-US" dirty="0"/>
              <a:t>6 Analog input pins on the bottom [A0 – A5</a:t>
            </a:r>
            <a:r>
              <a:rPr lang="en-US" dirty="0" smtClean="0"/>
              <a:t>]</a:t>
            </a:r>
            <a:endParaRPr lang="en-US" dirty="0"/>
          </a:p>
          <a:p>
            <a:r>
              <a:rPr lang="en-US" dirty="0" smtClean="0"/>
              <a:t> </a:t>
            </a:r>
            <a:r>
              <a:rPr lang="en-US" dirty="0"/>
              <a:t>Power output pins on the bottom [ 5v , 3.3 v </a:t>
            </a:r>
            <a:r>
              <a:rPr lang="en-US" dirty="0" smtClean="0"/>
              <a:t>]</a:t>
            </a:r>
            <a:endParaRPr lang="en-US" dirty="0"/>
          </a:p>
          <a:p>
            <a:r>
              <a:rPr lang="en-US" dirty="0" smtClean="0"/>
              <a:t>Reset </a:t>
            </a:r>
            <a:r>
              <a:rPr lang="en-US" dirty="0"/>
              <a:t>pin to reset the board to initial state </a:t>
            </a:r>
            <a:br>
              <a:rPr lang="en-US" dirty="0"/>
            </a:br>
            <a:endParaRPr lang="en-US" dirty="0"/>
          </a:p>
        </p:txBody>
      </p:sp>
      <p:pic>
        <p:nvPicPr>
          <p:cNvPr id="4" name="Picture 3"/>
          <p:cNvPicPr>
            <a:picLocks noChangeAspect="1"/>
          </p:cNvPicPr>
          <p:nvPr/>
        </p:nvPicPr>
        <p:blipFill>
          <a:blip r:embed="rId2"/>
          <a:stretch>
            <a:fillRect/>
          </a:stretch>
        </p:blipFill>
        <p:spPr>
          <a:xfrm>
            <a:off x="6189617" y="3350414"/>
            <a:ext cx="3921035" cy="3141826"/>
          </a:xfrm>
          <a:prstGeom prst="rect">
            <a:avLst/>
          </a:prstGeom>
        </p:spPr>
      </p:pic>
    </p:spTree>
    <p:extLst>
      <p:ext uri="{BB962C8B-B14F-4D97-AF65-F5344CB8AC3E}">
        <p14:creationId xmlns:p14="http://schemas.microsoft.com/office/powerpoint/2010/main" val="4280590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71006"/>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737361"/>
            <a:ext cx="8596668" cy="4304002"/>
          </a:xfrm>
        </p:spPr>
        <p:txBody>
          <a:bodyPr>
            <a:normAutofit fontScale="85000" lnSpcReduction="20000"/>
          </a:bodyPr>
          <a:lstStyle/>
          <a:p>
            <a:r>
              <a:rPr lang="en-US" sz="2000" dirty="0" smtClean="0"/>
              <a:t>MICROCONTROLLERS</a:t>
            </a:r>
            <a:endParaRPr lang="en-US" sz="2000" dirty="0"/>
          </a:p>
          <a:p>
            <a:r>
              <a:rPr lang="en-US" sz="2000" dirty="0" smtClean="0"/>
              <a:t>Two </a:t>
            </a:r>
            <a:r>
              <a:rPr lang="en-US" sz="2000" dirty="0"/>
              <a:t>microcontrollers on the </a:t>
            </a:r>
            <a:r>
              <a:rPr lang="en-US" sz="2000" dirty="0" smtClean="0"/>
              <a:t>board</a:t>
            </a:r>
            <a:endParaRPr lang="en-US" sz="2000" dirty="0"/>
          </a:p>
          <a:p>
            <a:pPr lvl="1"/>
            <a:r>
              <a:rPr lang="en-US" sz="2000" b="1" dirty="0" smtClean="0"/>
              <a:t>Main </a:t>
            </a:r>
            <a:r>
              <a:rPr lang="en-US" sz="2000" b="1" dirty="0"/>
              <a:t>ATmega328 </a:t>
            </a:r>
            <a:r>
              <a:rPr lang="en-US" sz="2000" dirty="0"/>
              <a:t>– 8 bit </a:t>
            </a:r>
            <a:r>
              <a:rPr lang="en-US" sz="2000" dirty="0" smtClean="0"/>
              <a:t>microcontroller User </a:t>
            </a:r>
            <a:r>
              <a:rPr lang="en-US" sz="2000" dirty="0"/>
              <a:t>programmable, runs user-written application </a:t>
            </a:r>
            <a:r>
              <a:rPr lang="en-US" sz="2000" dirty="0" smtClean="0"/>
              <a:t>code Carries </a:t>
            </a:r>
            <a:r>
              <a:rPr lang="en-US" sz="2000" dirty="0"/>
              <a:t>firmware, like </a:t>
            </a:r>
            <a:r>
              <a:rPr lang="en-US" sz="2000" dirty="0" smtClean="0"/>
              <a:t>bootloader</a:t>
            </a:r>
            <a:endParaRPr lang="en-US" sz="2000" dirty="0"/>
          </a:p>
          <a:p>
            <a:pPr lvl="1"/>
            <a:r>
              <a:rPr lang="en-US" sz="2000" dirty="0" smtClean="0"/>
              <a:t> </a:t>
            </a:r>
            <a:r>
              <a:rPr lang="en-US" sz="2000" b="1" dirty="0" smtClean="0"/>
              <a:t>ATmega16U2</a:t>
            </a:r>
            <a:r>
              <a:rPr lang="en-US" sz="2000" dirty="0" smtClean="0"/>
              <a:t>: Handles </a:t>
            </a:r>
            <a:r>
              <a:rPr lang="en-US" sz="2000" dirty="0"/>
              <a:t>the communication with the USB interface, not</a:t>
            </a:r>
            <a:br>
              <a:rPr lang="en-US" sz="2000" dirty="0"/>
            </a:br>
            <a:r>
              <a:rPr lang="en-US" sz="2000" dirty="0"/>
              <a:t>directly accessible </a:t>
            </a:r>
            <a:endParaRPr lang="en-US" sz="2000" dirty="0" smtClean="0"/>
          </a:p>
          <a:p>
            <a:r>
              <a:rPr lang="en-US" sz="2000" dirty="0"/>
              <a:t>STORAGE &amp; </a:t>
            </a:r>
            <a:r>
              <a:rPr lang="en-US" sz="2000" dirty="0" smtClean="0"/>
              <a:t>MEMORY</a:t>
            </a:r>
            <a:endParaRPr lang="en-US" sz="2000" dirty="0"/>
          </a:p>
          <a:p>
            <a:pPr lvl="1"/>
            <a:r>
              <a:rPr lang="en-US" sz="2000" dirty="0" smtClean="0"/>
              <a:t>Non-volatile </a:t>
            </a:r>
            <a:r>
              <a:rPr lang="en-US" sz="2000" dirty="0"/>
              <a:t>flash memory for </a:t>
            </a:r>
            <a:r>
              <a:rPr lang="en-US" sz="2000" dirty="0" smtClean="0"/>
              <a:t>storage</a:t>
            </a:r>
            <a:endParaRPr lang="en-US" sz="2000" dirty="0"/>
          </a:p>
          <a:p>
            <a:pPr lvl="2"/>
            <a:r>
              <a:rPr lang="en-US" sz="2000" dirty="0" smtClean="0"/>
              <a:t>32 </a:t>
            </a:r>
            <a:r>
              <a:rPr lang="en-US" sz="2000" dirty="0"/>
              <a:t>kilobytes in </a:t>
            </a:r>
            <a:r>
              <a:rPr lang="en-US" sz="2000" dirty="0" smtClean="0"/>
              <a:t>size</a:t>
            </a:r>
            <a:endParaRPr lang="en-US" sz="2000" dirty="0"/>
          </a:p>
          <a:p>
            <a:pPr lvl="1"/>
            <a:r>
              <a:rPr lang="en-US" sz="2000" dirty="0" smtClean="0"/>
              <a:t> </a:t>
            </a:r>
            <a:r>
              <a:rPr lang="en-US" sz="2000" dirty="0"/>
              <a:t>Static Random Access Memory (SRAM) </a:t>
            </a:r>
            <a:r>
              <a:rPr lang="en-US" sz="2000" dirty="0" smtClean="0"/>
              <a:t>for</a:t>
            </a:r>
          </a:p>
          <a:p>
            <a:pPr marL="457200" lvl="1" indent="0">
              <a:buNone/>
            </a:pPr>
            <a:r>
              <a:rPr lang="en-US" sz="2000" dirty="0" smtClean="0"/>
              <a:t> </a:t>
            </a:r>
            <a:r>
              <a:rPr lang="en-US" sz="2000" dirty="0"/>
              <a:t>memory (volatile</a:t>
            </a:r>
            <a:r>
              <a:rPr lang="en-US" sz="2000" dirty="0" smtClean="0"/>
              <a:t>)</a:t>
            </a:r>
            <a:endParaRPr lang="en-US" sz="2000" dirty="0"/>
          </a:p>
          <a:p>
            <a:pPr lvl="2"/>
            <a:r>
              <a:rPr lang="en-US" sz="2000" dirty="0" smtClean="0"/>
              <a:t> </a:t>
            </a:r>
            <a:r>
              <a:rPr lang="en-US" sz="2000" dirty="0"/>
              <a:t>3 kilobytes in size </a:t>
            </a:r>
            <a:br>
              <a:rPr lang="en-US" sz="2000"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5770788" y="3359124"/>
            <a:ext cx="4438650" cy="2838994"/>
          </a:xfrm>
          <a:prstGeom prst="rect">
            <a:avLst/>
          </a:prstGeom>
        </p:spPr>
      </p:pic>
    </p:spTree>
    <p:extLst>
      <p:ext uri="{BB962C8B-B14F-4D97-AF65-F5344CB8AC3E}">
        <p14:creationId xmlns:p14="http://schemas.microsoft.com/office/powerpoint/2010/main" val="3432972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t>CLOCK</a:t>
            </a:r>
            <a:endParaRPr lang="en-US" b="1" dirty="0"/>
          </a:p>
          <a:p>
            <a:pPr lvl="1"/>
            <a:r>
              <a:rPr lang="en-US" sz="1800" dirty="0" smtClean="0"/>
              <a:t> </a:t>
            </a:r>
            <a:r>
              <a:rPr lang="en-US" sz="1800" dirty="0"/>
              <a:t>16 MHz clock speed ~ 16 million operations per </a:t>
            </a:r>
            <a:r>
              <a:rPr lang="en-US" sz="1800" dirty="0" smtClean="0"/>
              <a:t>second</a:t>
            </a:r>
            <a:endParaRPr lang="en-US" sz="1800" dirty="0"/>
          </a:p>
          <a:p>
            <a:pPr lvl="1"/>
            <a:r>
              <a:rPr lang="en-US" sz="1800" dirty="0" smtClean="0"/>
              <a:t>Helps </a:t>
            </a:r>
            <a:r>
              <a:rPr lang="en-US" sz="1800" dirty="0"/>
              <a:t>synchronize all components </a:t>
            </a:r>
            <a:r>
              <a:rPr lang="en-US" sz="1800" dirty="0" smtClean="0"/>
              <a:t>together</a:t>
            </a:r>
            <a:endParaRPr lang="en-US" sz="1800" dirty="0"/>
          </a:p>
          <a:p>
            <a:pPr lvl="1"/>
            <a:r>
              <a:rPr lang="en-US" sz="1800" dirty="0" smtClean="0"/>
              <a:t>Keeping </a:t>
            </a:r>
            <a:r>
              <a:rPr lang="en-US" sz="1800" dirty="0"/>
              <a:t>track of occurrence of events </a:t>
            </a:r>
            <a:br>
              <a:rPr lang="en-US" sz="1800" dirty="0"/>
            </a:br>
            <a:endParaRPr lang="en-US" sz="1800" b="1" dirty="0"/>
          </a:p>
        </p:txBody>
      </p:sp>
      <p:pic>
        <p:nvPicPr>
          <p:cNvPr id="5" name="Picture 4"/>
          <p:cNvPicPr>
            <a:picLocks noChangeAspect="1"/>
          </p:cNvPicPr>
          <p:nvPr/>
        </p:nvPicPr>
        <p:blipFill>
          <a:blip r:embed="rId2"/>
          <a:stretch>
            <a:fillRect/>
          </a:stretch>
        </p:blipFill>
        <p:spPr>
          <a:xfrm>
            <a:off x="2303280" y="3767001"/>
            <a:ext cx="5429931" cy="2855867"/>
          </a:xfrm>
          <a:prstGeom prst="rect">
            <a:avLst/>
          </a:prstGeom>
        </p:spPr>
      </p:pic>
    </p:spTree>
    <p:extLst>
      <p:ext uri="{BB962C8B-B14F-4D97-AF65-F5344CB8AC3E}">
        <p14:creationId xmlns:p14="http://schemas.microsoft.com/office/powerpoint/2010/main" val="3229805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r>
              <a:rPr lang="en-US" dirty="0" smtClean="0"/>
              <a:t>Arduino IDE</a:t>
            </a:r>
            <a:endParaRPr lang="en-US" dirty="0"/>
          </a:p>
        </p:txBody>
      </p:sp>
      <p:sp>
        <p:nvSpPr>
          <p:cNvPr id="3" name="Content Placeholder 2"/>
          <p:cNvSpPr>
            <a:spLocks noGrp="1"/>
          </p:cNvSpPr>
          <p:nvPr>
            <p:ph idx="1"/>
          </p:nvPr>
        </p:nvSpPr>
        <p:spPr>
          <a:xfrm>
            <a:off x="677334" y="1854927"/>
            <a:ext cx="8596668" cy="4186436"/>
          </a:xfrm>
        </p:spPr>
        <p:txBody>
          <a:bodyPr>
            <a:noAutofit/>
          </a:bodyPr>
          <a:lstStyle/>
          <a:p>
            <a:r>
              <a:rPr lang="en-US" sz="2000" dirty="0"/>
              <a:t>Arduino Integrated Development Environment (IDE) is </a:t>
            </a:r>
            <a:r>
              <a:rPr lang="en-US" sz="2000" dirty="0" smtClean="0"/>
              <a:t>a piece </a:t>
            </a:r>
            <a:r>
              <a:rPr lang="en-US" sz="2000" dirty="0"/>
              <a:t>of software you run on your computer. </a:t>
            </a:r>
            <a:endParaRPr lang="en-US" sz="2000" dirty="0"/>
          </a:p>
          <a:p>
            <a:r>
              <a:rPr lang="en-US" sz="2000" dirty="0" smtClean="0"/>
              <a:t>You </a:t>
            </a:r>
            <a:r>
              <a:rPr lang="en-US" sz="2000" dirty="0"/>
              <a:t>use the </a:t>
            </a:r>
            <a:r>
              <a:rPr lang="en-US" sz="2000" dirty="0" smtClean="0"/>
              <a:t>IDE to </a:t>
            </a:r>
            <a:r>
              <a:rPr lang="en-US" sz="2000" dirty="0"/>
              <a:t>create a sketch (a little computer program) that you </a:t>
            </a:r>
            <a:r>
              <a:rPr lang="en-US" sz="2000" dirty="0" smtClean="0"/>
              <a:t>upload to </a:t>
            </a:r>
            <a:r>
              <a:rPr lang="en-US" sz="2000" dirty="0"/>
              <a:t>the </a:t>
            </a:r>
            <a:r>
              <a:rPr lang="en-US" sz="2000" dirty="0" err="1"/>
              <a:t>Arduino</a:t>
            </a:r>
            <a:r>
              <a:rPr lang="en-US" sz="2000" dirty="0"/>
              <a:t> </a:t>
            </a:r>
            <a:r>
              <a:rPr lang="en-US" sz="2000" dirty="0" smtClean="0"/>
              <a:t>board through serial port. </a:t>
            </a:r>
            <a:endParaRPr lang="en-US" sz="2000" dirty="0" smtClean="0"/>
          </a:p>
          <a:p>
            <a:r>
              <a:rPr lang="en-US" sz="2000" dirty="0"/>
              <a:t>Arduino sketch is a computer program (code) written to </a:t>
            </a:r>
            <a:r>
              <a:rPr lang="en-US" sz="2000" dirty="0" smtClean="0"/>
              <a:t>tell Arduino </a:t>
            </a:r>
            <a:r>
              <a:rPr lang="en-US" sz="2000" dirty="0"/>
              <a:t>what to do. </a:t>
            </a:r>
            <a:endParaRPr lang="en-US" sz="2000" dirty="0" smtClean="0"/>
          </a:p>
          <a:p>
            <a:r>
              <a:rPr lang="en-US" sz="2000" dirty="0"/>
              <a:t>Arduino programs can be divided in three main parts: </a:t>
            </a:r>
            <a:endParaRPr lang="en-US" sz="2000" dirty="0" smtClean="0"/>
          </a:p>
          <a:p>
            <a:pPr lvl="1">
              <a:buFont typeface="Wingdings" panose="05000000000000000000" pitchFamily="2" charset="2"/>
              <a:buChar char="Ø"/>
            </a:pPr>
            <a:r>
              <a:rPr lang="en-US" sz="2000" b="1" dirty="0" smtClean="0"/>
              <a:t>Structure</a:t>
            </a:r>
            <a:r>
              <a:rPr lang="en-US" sz="2000" b="1" dirty="0"/>
              <a:t>, </a:t>
            </a:r>
            <a:endParaRPr lang="en-US" sz="2000" b="1" dirty="0" smtClean="0"/>
          </a:p>
          <a:p>
            <a:pPr lvl="1">
              <a:buFont typeface="Wingdings" panose="05000000000000000000" pitchFamily="2" charset="2"/>
              <a:buChar char="Ø"/>
            </a:pPr>
            <a:r>
              <a:rPr lang="en-US" sz="2000" b="1" dirty="0" smtClean="0"/>
              <a:t>Values</a:t>
            </a:r>
            <a:r>
              <a:rPr lang="en-US" sz="2000" dirty="0"/>
              <a:t> (variables and constants</a:t>
            </a:r>
            <a:r>
              <a:rPr lang="en-US" sz="2000" dirty="0" smtClean="0"/>
              <a:t>),</a:t>
            </a:r>
          </a:p>
          <a:p>
            <a:pPr lvl="1">
              <a:buFont typeface="Wingdings" panose="05000000000000000000" pitchFamily="2" charset="2"/>
              <a:buChar char="Ø"/>
            </a:pPr>
            <a:r>
              <a:rPr lang="en-US" sz="2000" dirty="0" smtClean="0"/>
              <a:t> </a:t>
            </a:r>
            <a:r>
              <a:rPr lang="en-US" sz="2000" dirty="0"/>
              <a:t>and </a:t>
            </a:r>
            <a:r>
              <a:rPr lang="en-US" sz="2000" b="1" dirty="0"/>
              <a:t>Functions</a:t>
            </a:r>
            <a:r>
              <a:rPr lang="en-US" sz="2000" dirty="0"/>
              <a:t>.</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1106367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88571"/>
          </a:xfrm>
        </p:spPr>
        <p:txBody>
          <a:bodyPr/>
          <a:lstStyle/>
          <a:p>
            <a:r>
              <a:rPr lang="en-US" dirty="0" err="1" smtClean="0"/>
              <a:t>Cont</a:t>
            </a:r>
            <a:r>
              <a:rPr lang="en-US" dirty="0" smtClean="0"/>
              <a:t>…</a:t>
            </a:r>
            <a:endParaRPr lang="en-US" dirty="0"/>
          </a:p>
        </p:txBody>
      </p:sp>
      <p:pic>
        <p:nvPicPr>
          <p:cNvPr id="6" name="Content Placeholder 5"/>
          <p:cNvPicPr>
            <a:picLocks noGrp="1" noChangeAspect="1"/>
          </p:cNvPicPr>
          <p:nvPr>
            <p:ph idx="1"/>
          </p:nvPr>
        </p:nvPicPr>
        <p:blipFill>
          <a:blip r:embed="rId2"/>
          <a:stretch>
            <a:fillRect/>
          </a:stretch>
        </p:blipFill>
        <p:spPr>
          <a:xfrm>
            <a:off x="1110344" y="1423852"/>
            <a:ext cx="8059782" cy="4618174"/>
          </a:xfrm>
          <a:prstGeom prst="rect">
            <a:avLst/>
          </a:prstGeom>
        </p:spPr>
      </p:pic>
    </p:spTree>
    <p:extLst>
      <p:ext uri="{BB962C8B-B14F-4D97-AF65-F5344CB8AC3E}">
        <p14:creationId xmlns:p14="http://schemas.microsoft.com/office/powerpoint/2010/main" val="1524097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930401"/>
            <a:ext cx="8596668" cy="4110962"/>
          </a:xfrm>
        </p:spPr>
        <p:txBody>
          <a:bodyPr/>
          <a:lstStyle/>
          <a:p>
            <a:r>
              <a:rPr lang="en-US" sz="2000" dirty="0"/>
              <a:t>The </a:t>
            </a:r>
            <a:r>
              <a:rPr lang="en-US" sz="2000" b="1" dirty="0"/>
              <a:t>setup()</a:t>
            </a:r>
            <a:r>
              <a:rPr lang="en-US" sz="2000" dirty="0"/>
              <a:t> function is called when a sketch starts</a:t>
            </a:r>
            <a:r>
              <a:rPr lang="en-US" sz="2000" dirty="0" smtClean="0"/>
              <a:t>.</a:t>
            </a:r>
          </a:p>
          <a:p>
            <a:r>
              <a:rPr lang="en-US" sz="2000" dirty="0" smtClean="0"/>
              <a:t> </a:t>
            </a:r>
            <a:r>
              <a:rPr lang="en-US" sz="2000" dirty="0"/>
              <a:t>Use it to initialize the variables, pin modes, start using libraries, etc</a:t>
            </a:r>
            <a:r>
              <a:rPr lang="en-US" sz="2000" dirty="0" smtClean="0"/>
              <a:t>.</a:t>
            </a:r>
          </a:p>
          <a:p>
            <a:r>
              <a:rPr lang="en-US" sz="2000" dirty="0" smtClean="0"/>
              <a:t> </a:t>
            </a:r>
            <a:r>
              <a:rPr lang="en-US" sz="2000" dirty="0"/>
              <a:t>The setup function will only run once, after each power up or reset of the Arduino board.</a:t>
            </a:r>
          </a:p>
          <a:p>
            <a:pPr lvl="1"/>
            <a:r>
              <a:rPr lang="en-US" dirty="0"/>
              <a:t>Initialize the mode of the </a:t>
            </a:r>
            <a:r>
              <a:rPr lang="en-US" dirty="0" smtClean="0"/>
              <a:t>pin.</a:t>
            </a:r>
            <a:endParaRPr lang="en-US" dirty="0"/>
          </a:p>
          <a:p>
            <a:pPr lvl="1"/>
            <a:r>
              <a:rPr lang="en-US" dirty="0" smtClean="0"/>
              <a:t>Initialize </a:t>
            </a:r>
            <a:r>
              <a:rPr lang="en-US" dirty="0"/>
              <a:t>Serial </a:t>
            </a:r>
            <a:r>
              <a:rPr lang="en-US" dirty="0" smtClean="0"/>
              <a:t>communication</a:t>
            </a:r>
            <a:endParaRPr lang="en-US" dirty="0"/>
          </a:p>
          <a:p>
            <a:pPr lvl="1"/>
            <a:r>
              <a:rPr lang="en-US" dirty="0" smtClean="0"/>
              <a:t>Other </a:t>
            </a:r>
            <a:r>
              <a:rPr lang="en-US" dirty="0"/>
              <a:t>thing we want to execute ones this written in this function.</a:t>
            </a:r>
            <a:r>
              <a:rPr lang="en-US" sz="2000" dirty="0"/>
              <a:t> </a:t>
            </a:r>
            <a:br>
              <a:rPr lang="en-US" sz="2000" dirty="0"/>
            </a:br>
            <a:endParaRPr lang="en-US" dirty="0"/>
          </a:p>
        </p:txBody>
      </p:sp>
    </p:spTree>
    <p:extLst>
      <p:ext uri="{BB962C8B-B14F-4D97-AF65-F5344CB8AC3E}">
        <p14:creationId xmlns:p14="http://schemas.microsoft.com/office/powerpoint/2010/main" val="1861212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53886"/>
          </a:xfrm>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r>
              <a:rPr lang="en-US" sz="2800" dirty="0" err="1"/>
              <a:t>Arduino</a:t>
            </a:r>
            <a:r>
              <a:rPr lang="en-US" sz="2800" dirty="0"/>
              <a:t> is an </a:t>
            </a:r>
            <a:r>
              <a:rPr lang="en-US" sz="2800" b="1" dirty="0"/>
              <a:t>open-source</a:t>
            </a:r>
            <a:r>
              <a:rPr lang="en-US" sz="2800" dirty="0"/>
              <a:t> prototype platform consisting of hardware (microcontroller board) and software (</a:t>
            </a:r>
            <a:r>
              <a:rPr lang="en-US" sz="2800" dirty="0" err="1"/>
              <a:t>Arduino</a:t>
            </a:r>
            <a:r>
              <a:rPr lang="en-US" sz="2800" dirty="0"/>
              <a:t> IDE</a:t>
            </a:r>
            <a:r>
              <a:rPr lang="en-US" sz="2800" dirty="0" smtClean="0"/>
              <a:t>).</a:t>
            </a:r>
          </a:p>
          <a:p>
            <a:r>
              <a:rPr lang="en-US" sz="2800" dirty="0" smtClean="0"/>
              <a:t>It </a:t>
            </a:r>
            <a:r>
              <a:rPr lang="en-US" sz="2800" dirty="0"/>
              <a:t>allows users to write and upload code to control the hardware</a:t>
            </a:r>
            <a:r>
              <a:rPr lang="en-US" sz="2800" dirty="0" smtClean="0"/>
              <a:t>.</a:t>
            </a:r>
          </a:p>
          <a:p>
            <a:r>
              <a:rPr lang="en-US" sz="2800" dirty="0" smtClean="0"/>
              <a:t>It </a:t>
            </a:r>
            <a:r>
              <a:rPr lang="en-US" sz="2800" dirty="0"/>
              <a:t>is used for </a:t>
            </a:r>
            <a:r>
              <a:rPr lang="en-US" sz="2800" b="1" dirty="0"/>
              <a:t>interactive projects</a:t>
            </a:r>
            <a:r>
              <a:rPr lang="en-US" sz="2800" dirty="0"/>
              <a:t> involving sensors, actuators, and communication with computers </a:t>
            </a:r>
            <a:r>
              <a:rPr lang="en-US" sz="2800" dirty="0" smtClean="0"/>
              <a:t>.</a:t>
            </a:r>
            <a:endParaRPr lang="en-US" sz="2800" dirty="0"/>
          </a:p>
        </p:txBody>
      </p:sp>
    </p:spTree>
    <p:extLst>
      <p:ext uri="{BB962C8B-B14F-4D97-AF65-F5344CB8AC3E}">
        <p14:creationId xmlns:p14="http://schemas.microsoft.com/office/powerpoint/2010/main" val="1512030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802675"/>
            <a:ext cx="8596668" cy="4238688"/>
          </a:xfrm>
        </p:spPr>
        <p:txBody>
          <a:bodyPr>
            <a:normAutofit/>
          </a:bodyPr>
          <a:lstStyle/>
          <a:p>
            <a:r>
              <a:rPr lang="en-US" sz="2000" dirty="0"/>
              <a:t>After creating a </a:t>
            </a:r>
            <a:r>
              <a:rPr lang="en-US" sz="2000" b="1" dirty="0"/>
              <a:t>setup()</a:t>
            </a:r>
            <a:r>
              <a:rPr lang="en-US" sz="2000" dirty="0"/>
              <a:t> function, which initializes and sets the initial values, the </a:t>
            </a:r>
            <a:r>
              <a:rPr lang="en-US" sz="2000" b="1" dirty="0"/>
              <a:t>loop()</a:t>
            </a:r>
            <a:r>
              <a:rPr lang="en-US" sz="2000" dirty="0"/>
              <a:t> function does precisely what its name suggests, and loops consecutively, allowing your program to change and respond</a:t>
            </a:r>
            <a:r>
              <a:rPr lang="en-US" sz="2000" dirty="0" smtClean="0"/>
              <a:t>.</a:t>
            </a:r>
          </a:p>
          <a:p>
            <a:r>
              <a:rPr lang="en-US" sz="2000" dirty="0" smtClean="0"/>
              <a:t> </a:t>
            </a:r>
            <a:r>
              <a:rPr lang="en-US" sz="2000" dirty="0"/>
              <a:t>Use it to actively control the Arduino board.</a:t>
            </a:r>
          </a:p>
          <a:p>
            <a:pPr lvl="1"/>
            <a:r>
              <a:rPr lang="en-US" sz="2000" dirty="0"/>
              <a:t>Execute the main logic </a:t>
            </a:r>
            <a:r>
              <a:rPr lang="en-US" sz="2000" dirty="0" smtClean="0"/>
              <a:t>program.</a:t>
            </a:r>
            <a:endParaRPr lang="en-US" sz="2000" dirty="0"/>
          </a:p>
          <a:p>
            <a:pPr lvl="1"/>
            <a:r>
              <a:rPr lang="en-US" sz="2000" dirty="0" smtClean="0"/>
              <a:t>Hold </a:t>
            </a:r>
            <a:r>
              <a:rPr lang="en-US" sz="2000" dirty="0"/>
              <a:t>the code that we need to execute repeatedly. </a:t>
            </a:r>
            <a:br>
              <a:rPr lang="en-US" sz="2000" dirty="0"/>
            </a:br>
            <a:endParaRPr lang="en-US" sz="2000" dirty="0"/>
          </a:p>
        </p:txBody>
      </p:sp>
    </p:spTree>
    <p:extLst>
      <p:ext uri="{BB962C8B-B14F-4D97-AF65-F5344CB8AC3E}">
        <p14:creationId xmlns:p14="http://schemas.microsoft.com/office/powerpoint/2010/main" val="4091294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Arduino I/O function</a:t>
            </a:r>
            <a:r>
              <a:rPr lang="en-US" dirty="0"/>
              <a:t> </a:t>
            </a:r>
            <a:br>
              <a:rPr lang="en-US" dirty="0"/>
            </a:br>
            <a:endParaRPr lang="en-US" dirty="0"/>
          </a:p>
        </p:txBody>
      </p:sp>
      <p:sp>
        <p:nvSpPr>
          <p:cNvPr id="3" name="Content Placeholder 2"/>
          <p:cNvSpPr>
            <a:spLocks noGrp="1"/>
          </p:cNvSpPr>
          <p:nvPr>
            <p:ph idx="1"/>
          </p:nvPr>
        </p:nvSpPr>
        <p:spPr>
          <a:xfrm>
            <a:off x="677334" y="1632857"/>
            <a:ext cx="8596668" cy="4408505"/>
          </a:xfrm>
        </p:spPr>
        <p:txBody>
          <a:bodyPr>
            <a:noAutofit/>
          </a:bodyPr>
          <a:lstStyle/>
          <a:p>
            <a:r>
              <a:rPr lang="en-US" sz="2000" dirty="0"/>
              <a:t>One of the main jobs of Arduino is to input information </a:t>
            </a:r>
            <a:r>
              <a:rPr lang="en-US" sz="2000" dirty="0" smtClean="0"/>
              <a:t>from sensors </a:t>
            </a:r>
            <a:r>
              <a:rPr lang="en-US" sz="2000" dirty="0"/>
              <a:t>and output values to actuators. </a:t>
            </a:r>
            <a:endParaRPr lang="en-US" sz="2000" dirty="0" smtClean="0"/>
          </a:p>
          <a:p>
            <a:r>
              <a:rPr lang="en-US" sz="2000" dirty="0" smtClean="0"/>
              <a:t>This </a:t>
            </a:r>
            <a:r>
              <a:rPr lang="en-US" sz="2000" dirty="0"/>
              <a:t>is achieved </a:t>
            </a:r>
            <a:r>
              <a:rPr lang="en-US" sz="2000" dirty="0" smtClean="0"/>
              <a:t>using Arduino </a:t>
            </a:r>
            <a:r>
              <a:rPr lang="en-US" sz="2000" dirty="0"/>
              <a:t>I/O function. These function are</a:t>
            </a:r>
            <a:r>
              <a:rPr lang="en-US" sz="2000" dirty="0" smtClean="0"/>
              <a:t>:</a:t>
            </a:r>
            <a:endParaRPr lang="en-US" sz="2000" dirty="0"/>
          </a:p>
          <a:p>
            <a:r>
              <a:rPr lang="en-US" sz="2000" dirty="0" smtClean="0"/>
              <a:t> </a:t>
            </a:r>
            <a:r>
              <a:rPr lang="en-US" sz="2000" dirty="0" err="1"/>
              <a:t>pinMode</a:t>
            </a:r>
            <a:r>
              <a:rPr lang="en-US" sz="2000" dirty="0"/>
              <a:t>(pin, mode):- Is used to configures the specified </a:t>
            </a:r>
            <a:r>
              <a:rPr lang="en-US" sz="2000" dirty="0" smtClean="0"/>
              <a:t>pin to </a:t>
            </a:r>
            <a:r>
              <a:rPr lang="en-US" sz="2000" dirty="0"/>
              <a:t>behave either as an INPUT pin or an OUTPUT pin. As </a:t>
            </a:r>
            <a:r>
              <a:rPr lang="en-US" sz="2000" dirty="0" smtClean="0"/>
              <a:t>the parameter </a:t>
            </a:r>
            <a:r>
              <a:rPr lang="en-US" sz="2000" dirty="0"/>
              <a:t>of this function pin is the pin number on board</a:t>
            </a:r>
            <a:r>
              <a:rPr lang="en-US" sz="2000" dirty="0" smtClean="0"/>
              <a:t>.</a:t>
            </a:r>
            <a:endParaRPr lang="en-US" sz="2000" dirty="0"/>
          </a:p>
          <a:p>
            <a:r>
              <a:rPr lang="en-US" sz="2000" dirty="0" smtClean="0"/>
              <a:t> </a:t>
            </a:r>
            <a:r>
              <a:rPr lang="en-US" sz="2000" dirty="0" err="1"/>
              <a:t>digitalWrite</a:t>
            </a:r>
            <a:r>
              <a:rPr lang="en-US" sz="2000" dirty="0"/>
              <a:t>(pin, value):- Write a HIGH or a LOW value to </a:t>
            </a:r>
            <a:r>
              <a:rPr lang="en-US" sz="2000" dirty="0" smtClean="0"/>
              <a:t>a digital </a:t>
            </a:r>
            <a:r>
              <a:rPr lang="en-US" sz="2000" dirty="0"/>
              <a:t>pin</a:t>
            </a:r>
            <a:r>
              <a:rPr lang="en-US" sz="2000" dirty="0" smtClean="0"/>
              <a:t>.</a:t>
            </a:r>
            <a:endParaRPr lang="en-US" sz="2000" dirty="0"/>
          </a:p>
          <a:p>
            <a:r>
              <a:rPr lang="en-US" sz="2000" dirty="0" smtClean="0"/>
              <a:t> </a:t>
            </a:r>
            <a:r>
              <a:rPr lang="en-US" sz="2000" dirty="0" err="1"/>
              <a:t>digitalRead</a:t>
            </a:r>
            <a:r>
              <a:rPr lang="en-US" sz="2000" dirty="0"/>
              <a:t>(pin):- Reads the value from a specified digital </a:t>
            </a:r>
            <a:r>
              <a:rPr lang="en-US" sz="2000" dirty="0" smtClean="0"/>
              <a:t>pin. The </a:t>
            </a:r>
            <a:r>
              <a:rPr lang="en-US" sz="2000" dirty="0"/>
              <a:t>result will be either HIGH or LOW. </a:t>
            </a:r>
            <a:br>
              <a:rPr lang="en-US" sz="2000" dirty="0"/>
            </a:br>
            <a:endParaRPr lang="en-US" sz="2000" dirty="0"/>
          </a:p>
        </p:txBody>
      </p:sp>
    </p:spTree>
    <p:extLst>
      <p:ext uri="{BB962C8B-B14F-4D97-AF65-F5344CB8AC3E}">
        <p14:creationId xmlns:p14="http://schemas.microsoft.com/office/powerpoint/2010/main" val="15452214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541417"/>
            <a:ext cx="8596668" cy="4499945"/>
          </a:xfrm>
        </p:spPr>
        <p:txBody>
          <a:bodyPr>
            <a:normAutofit/>
          </a:bodyPr>
          <a:lstStyle/>
          <a:p>
            <a:r>
              <a:rPr lang="en-US" sz="2000" dirty="0" err="1"/>
              <a:t>analogRead</a:t>
            </a:r>
            <a:r>
              <a:rPr lang="en-US" sz="2000" dirty="0"/>
              <a:t>(pin):- Reads the value from the specified </a:t>
            </a:r>
            <a:r>
              <a:rPr lang="en-US" sz="2000" dirty="0" smtClean="0"/>
              <a:t>analog pin </a:t>
            </a:r>
            <a:r>
              <a:rPr lang="en-US" sz="2000" dirty="0"/>
              <a:t>(A0 – A5). The reading returns a 10-bit value with </a:t>
            </a:r>
            <a:r>
              <a:rPr lang="en-US" sz="2000" dirty="0" smtClean="0"/>
              <a:t>a range </a:t>
            </a:r>
            <a:r>
              <a:rPr lang="en-US" sz="2000" dirty="0"/>
              <a:t>of integers from 0 to1023 corresponding to the </a:t>
            </a:r>
            <a:r>
              <a:rPr lang="en-US" sz="2000" dirty="0" smtClean="0"/>
              <a:t>input voltage </a:t>
            </a:r>
            <a:r>
              <a:rPr lang="en-US" sz="2000" dirty="0"/>
              <a:t>on the pin</a:t>
            </a:r>
            <a:r>
              <a:rPr lang="en-US" sz="2000" dirty="0" smtClean="0"/>
              <a:t>.</a:t>
            </a:r>
            <a:endParaRPr lang="en-US" sz="2000" dirty="0"/>
          </a:p>
          <a:p>
            <a:r>
              <a:rPr lang="en-US" sz="2000" dirty="0" smtClean="0"/>
              <a:t> </a:t>
            </a:r>
            <a:r>
              <a:rPr lang="en-US" sz="2000" dirty="0" err="1"/>
              <a:t>analogWrite</a:t>
            </a:r>
            <a:r>
              <a:rPr lang="en-US" sz="2000" dirty="0"/>
              <a:t>(pin, duty cycle):- The function </a:t>
            </a:r>
            <a:r>
              <a:rPr lang="en-US" sz="2000" dirty="0" err="1"/>
              <a:t>analogWrite</a:t>
            </a:r>
            <a:r>
              <a:rPr lang="en-US" sz="2000" dirty="0" smtClean="0"/>
              <a:t>() will </a:t>
            </a:r>
            <a:r>
              <a:rPr lang="en-US" sz="2000" dirty="0"/>
              <a:t>allow us to access the pulse width modulation </a:t>
            </a:r>
            <a:r>
              <a:rPr lang="en-US" sz="2000" dirty="0" smtClean="0"/>
              <a:t>hardware on </a:t>
            </a:r>
            <a:r>
              <a:rPr lang="en-US" sz="2000" dirty="0"/>
              <a:t>the Arduino microcontroller. </a:t>
            </a:r>
            <a:endParaRPr lang="en-US" sz="2000" dirty="0" smtClean="0"/>
          </a:p>
          <a:p>
            <a:r>
              <a:rPr lang="en-US" sz="2000" dirty="0" err="1"/>
              <a:t>Serial.begin</a:t>
            </a:r>
            <a:r>
              <a:rPr lang="en-US" sz="2000" dirty="0"/>
              <a:t>(</a:t>
            </a:r>
            <a:r>
              <a:rPr lang="en-US" sz="2000" dirty="0" err="1"/>
              <a:t>baud_Rate</a:t>
            </a:r>
            <a:r>
              <a:rPr lang="en-US" sz="2000" dirty="0"/>
              <a:t>):- This sets up our </a:t>
            </a:r>
            <a:r>
              <a:rPr lang="en-US" sz="2000" dirty="0" smtClean="0"/>
              <a:t>serial communication </a:t>
            </a:r>
            <a:r>
              <a:rPr lang="en-US" sz="2000" dirty="0"/>
              <a:t>to occur at the specified baud rate</a:t>
            </a:r>
            <a:r>
              <a:rPr lang="en-US" sz="2000" dirty="0" smtClean="0"/>
              <a:t>.</a:t>
            </a:r>
          </a:p>
          <a:p>
            <a:r>
              <a:rPr lang="en-US" sz="2000" dirty="0" smtClean="0"/>
              <a:t> </a:t>
            </a:r>
            <a:r>
              <a:rPr lang="en-US" sz="2000" dirty="0"/>
              <a:t>Note </a:t>
            </a:r>
            <a:r>
              <a:rPr lang="en-US" sz="2000" dirty="0" smtClean="0"/>
              <a:t>that the </a:t>
            </a:r>
            <a:r>
              <a:rPr lang="en-US" sz="2000" dirty="0"/>
              <a:t>sending and receiving end need to use the same massage</a:t>
            </a:r>
            <a:br>
              <a:rPr lang="en-US" sz="2000" dirty="0"/>
            </a:br>
            <a:r>
              <a:rPr lang="en-US" sz="2000" dirty="0"/>
              <a:t>protocol. </a:t>
            </a:r>
            <a:r>
              <a:rPr lang="en-US" dirty="0"/>
              <a:t/>
            </a:r>
            <a:br>
              <a:rPr lang="en-US" dirty="0"/>
            </a:br>
            <a:endParaRPr lang="en-US" dirty="0"/>
          </a:p>
        </p:txBody>
      </p:sp>
    </p:spTree>
    <p:extLst>
      <p:ext uri="{BB962C8B-B14F-4D97-AF65-F5344CB8AC3E}">
        <p14:creationId xmlns:p14="http://schemas.microsoft.com/office/powerpoint/2010/main" val="2416765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endParaRPr lang="en-US" dirty="0"/>
          </a:p>
        </p:txBody>
      </p:sp>
      <p:sp>
        <p:nvSpPr>
          <p:cNvPr id="3" name="Content Placeholder 2"/>
          <p:cNvSpPr>
            <a:spLocks noGrp="1"/>
          </p:cNvSpPr>
          <p:nvPr>
            <p:ph idx="1"/>
          </p:nvPr>
        </p:nvSpPr>
        <p:spPr>
          <a:xfrm>
            <a:off x="677334" y="1711235"/>
            <a:ext cx="8596668" cy="4330128"/>
          </a:xfrm>
        </p:spPr>
        <p:txBody>
          <a:bodyPr/>
          <a:lstStyle/>
          <a:p>
            <a:r>
              <a:rPr lang="en-US" sz="2000" dirty="0" err="1"/>
              <a:t>Serial.available</a:t>
            </a:r>
            <a:r>
              <a:rPr lang="en-US" sz="2000" dirty="0"/>
              <a:t>():- This function has no parameters but </a:t>
            </a:r>
            <a:r>
              <a:rPr lang="en-US" sz="2000" dirty="0" smtClean="0"/>
              <a:t>will instead </a:t>
            </a:r>
            <a:r>
              <a:rPr lang="en-US" sz="2000" dirty="0"/>
              <a:t>return the number of available bytes waiting in </a:t>
            </a:r>
            <a:r>
              <a:rPr lang="en-US" sz="2000" dirty="0" smtClean="0"/>
              <a:t>the serial </a:t>
            </a:r>
            <a:r>
              <a:rPr lang="en-US" sz="2000" dirty="0"/>
              <a:t>buffer. If no data is waiting for us, it will return 0</a:t>
            </a:r>
            <a:r>
              <a:rPr lang="en-US" sz="2000" dirty="0" smtClean="0"/>
              <a:t>.</a:t>
            </a:r>
            <a:endParaRPr lang="en-US" sz="2000" dirty="0"/>
          </a:p>
          <a:p>
            <a:r>
              <a:rPr lang="en-US" sz="2000" dirty="0" smtClean="0"/>
              <a:t> </a:t>
            </a:r>
            <a:r>
              <a:rPr lang="en-US" sz="2000" dirty="0" err="1"/>
              <a:t>Serial.read</a:t>
            </a:r>
            <a:r>
              <a:rPr lang="en-US" sz="2000" dirty="0"/>
              <a:t>():-This function simply returns the first byte </a:t>
            </a:r>
            <a:r>
              <a:rPr lang="en-US" sz="2000" dirty="0" smtClean="0"/>
              <a:t>of information </a:t>
            </a:r>
            <a:r>
              <a:rPr lang="en-US" sz="2000" dirty="0"/>
              <a:t>available in the serial buffer </a:t>
            </a:r>
            <a:endParaRPr lang="en-US" sz="2000" dirty="0" smtClean="0"/>
          </a:p>
          <a:p>
            <a:r>
              <a:rPr lang="en-US" sz="2000" dirty="0" err="1"/>
              <a:t>Serial.print</a:t>
            </a:r>
            <a:r>
              <a:rPr lang="en-US" sz="2000" dirty="0"/>
              <a:t>(data):- This function is used for printing </a:t>
            </a:r>
            <a:r>
              <a:rPr lang="en-US" sz="2000" dirty="0" smtClean="0"/>
              <a:t>ASCII characters </a:t>
            </a:r>
            <a:r>
              <a:rPr lang="en-US" sz="2000" dirty="0"/>
              <a:t>to the connected serial device. It simply returns the </a:t>
            </a:r>
            <a:r>
              <a:rPr lang="en-US" sz="2000" dirty="0" smtClean="0"/>
              <a:t>first byte </a:t>
            </a:r>
            <a:r>
              <a:rPr lang="en-US" sz="2000" dirty="0"/>
              <a:t>of information available in the serial buffer.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4227326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724297"/>
            <a:ext cx="8596668" cy="4317065"/>
          </a:xfrm>
        </p:spPr>
        <p:txBody>
          <a:bodyPr>
            <a:normAutofit/>
          </a:bodyPr>
          <a:lstStyle/>
          <a:p>
            <a:r>
              <a:rPr lang="en-US" sz="2000" dirty="0" err="1"/>
              <a:t>Serial.println</a:t>
            </a:r>
            <a:r>
              <a:rPr lang="en-US" sz="2000" dirty="0"/>
              <a:t>(data):-function is short for print line. After </a:t>
            </a:r>
            <a:r>
              <a:rPr lang="en-US" sz="2000" dirty="0" smtClean="0"/>
              <a:t>printing  the </a:t>
            </a:r>
            <a:r>
              <a:rPr lang="en-US" sz="2000" dirty="0"/>
              <a:t>specified data, it will return to the next line and start </a:t>
            </a:r>
            <a:r>
              <a:rPr lang="en-US" sz="2000" dirty="0" smtClean="0"/>
              <a:t>again.</a:t>
            </a:r>
            <a:endParaRPr lang="en-US" sz="2000" dirty="0"/>
          </a:p>
          <a:p>
            <a:r>
              <a:rPr lang="en-US" sz="2000" dirty="0" smtClean="0"/>
              <a:t>map(</a:t>
            </a:r>
            <a:r>
              <a:rPr lang="en-US" sz="2000" dirty="0" err="1" smtClean="0"/>
              <a:t>X,a,b,y,z</a:t>
            </a:r>
            <a:r>
              <a:rPr lang="en-US" sz="2000" dirty="0"/>
              <a:t>):- It is used to map the value of variable ‘X’ </a:t>
            </a:r>
            <a:r>
              <a:rPr lang="en-US" sz="2000" dirty="0" smtClean="0"/>
              <a:t>with the </a:t>
            </a:r>
            <a:r>
              <a:rPr lang="en-US" sz="2000" dirty="0"/>
              <a:t>range of value from a-b to the range value between y-z</a:t>
            </a:r>
            <a:r>
              <a:rPr lang="en-US" sz="2000" dirty="0" smtClean="0"/>
              <a:t>.</a:t>
            </a:r>
            <a:endParaRPr lang="en-US" sz="2000" dirty="0"/>
          </a:p>
          <a:p>
            <a:r>
              <a:rPr lang="en-US" sz="2000" dirty="0" smtClean="0"/>
              <a:t> </a:t>
            </a:r>
            <a:r>
              <a:rPr lang="en-US" sz="2000" dirty="0"/>
              <a:t>tone(</a:t>
            </a:r>
            <a:r>
              <a:rPr lang="en-US" sz="2000" dirty="0" err="1"/>
              <a:t>pin,frequency,duration</a:t>
            </a:r>
            <a:r>
              <a:rPr lang="en-US" sz="2000" dirty="0"/>
              <a:t>):- using this function we can </a:t>
            </a:r>
            <a:r>
              <a:rPr lang="en-US" sz="2000" dirty="0" smtClean="0"/>
              <a:t>make the </a:t>
            </a:r>
            <a:r>
              <a:rPr lang="en-US" sz="2000" dirty="0"/>
              <a:t>specified Arduino pin which is connected to the speaker </a:t>
            </a:r>
            <a:r>
              <a:rPr lang="en-US" sz="2000" dirty="0" smtClean="0"/>
              <a:t>to generate </a:t>
            </a:r>
            <a:r>
              <a:rPr lang="en-US" sz="2000" dirty="0"/>
              <a:t>sound at the specified frequency for specified length </a:t>
            </a:r>
            <a:r>
              <a:rPr lang="en-US" sz="2000" dirty="0" smtClean="0"/>
              <a:t>of time </a:t>
            </a:r>
            <a:r>
              <a:rPr lang="en-US" sz="2000" dirty="0"/>
              <a:t>(duration). </a:t>
            </a:r>
            <a:br>
              <a:rPr lang="en-US" sz="2000" dirty="0"/>
            </a:br>
            <a:endParaRPr lang="en-US" sz="2000" dirty="0"/>
          </a:p>
        </p:txBody>
      </p:sp>
    </p:spTree>
    <p:extLst>
      <p:ext uri="{BB962C8B-B14F-4D97-AF65-F5344CB8AC3E}">
        <p14:creationId xmlns:p14="http://schemas.microsoft.com/office/powerpoint/2010/main" val="8131821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698171"/>
            <a:ext cx="8596668" cy="4343192"/>
          </a:xfrm>
        </p:spPr>
        <p:txBody>
          <a:bodyPr>
            <a:normAutofit/>
          </a:bodyPr>
          <a:lstStyle/>
          <a:p>
            <a:r>
              <a:rPr lang="en-US" sz="2000" dirty="0"/>
              <a:t>delay( time in </a:t>
            </a:r>
            <a:r>
              <a:rPr lang="en-US" sz="2000" dirty="0" err="1"/>
              <a:t>ms</a:t>
            </a:r>
            <a:r>
              <a:rPr lang="en-US" sz="2000" dirty="0"/>
              <a:t>):- Is used to delay the execution </a:t>
            </a:r>
            <a:r>
              <a:rPr lang="en-US" sz="2000" dirty="0" smtClean="0"/>
              <a:t>of program </a:t>
            </a:r>
            <a:r>
              <a:rPr lang="en-US" sz="2000" dirty="0"/>
              <a:t>for the amount of specified milliseconds</a:t>
            </a:r>
            <a:r>
              <a:rPr lang="en-US" sz="2000" dirty="0" smtClean="0"/>
              <a:t>.</a:t>
            </a:r>
            <a:endParaRPr lang="en-US" sz="2000" dirty="0"/>
          </a:p>
          <a:p>
            <a:r>
              <a:rPr lang="en-US" sz="2000" dirty="0" smtClean="0"/>
              <a:t> </a:t>
            </a:r>
            <a:r>
              <a:rPr lang="en-US" sz="2000" dirty="0" err="1"/>
              <a:t>delayMicroseconds</a:t>
            </a:r>
            <a:r>
              <a:rPr lang="en-US" sz="2000" dirty="0"/>
              <a:t>( time in µs):- Is used to create a </a:t>
            </a:r>
            <a:r>
              <a:rPr lang="en-US" sz="2000" dirty="0" smtClean="0"/>
              <a:t>short delay </a:t>
            </a:r>
            <a:r>
              <a:rPr lang="en-US" sz="2000" dirty="0"/>
              <a:t>in microsecond. since the microcontroller </a:t>
            </a:r>
            <a:r>
              <a:rPr lang="en-US" sz="2000" dirty="0" smtClean="0"/>
              <a:t>performs thing </a:t>
            </a:r>
            <a:r>
              <a:rPr lang="en-US" sz="2000" dirty="0"/>
              <a:t>in fraction of seconds we may need to create a </a:t>
            </a:r>
            <a:r>
              <a:rPr lang="en-US" sz="2000" dirty="0" smtClean="0"/>
              <a:t>short pause </a:t>
            </a:r>
            <a:r>
              <a:rPr lang="en-US" sz="2000" dirty="0"/>
              <a:t>in the middle of a program. </a:t>
            </a:r>
            <a:endParaRPr lang="en-US" sz="2000" dirty="0" smtClean="0"/>
          </a:p>
          <a:p>
            <a:r>
              <a:rPr lang="en-US" sz="2000" dirty="0" smtClean="0"/>
              <a:t>Write(angle) used to write the amount of angle for servo motor</a:t>
            </a:r>
            <a:r>
              <a:rPr lang="en-US" sz="2000" dirty="0"/>
              <a:t/>
            </a:r>
            <a:br>
              <a:rPr lang="en-US" sz="2000" dirty="0"/>
            </a:br>
            <a:endParaRPr lang="en-US" sz="2000" dirty="0"/>
          </a:p>
        </p:txBody>
      </p:sp>
    </p:spTree>
    <p:extLst>
      <p:ext uri="{BB962C8B-B14F-4D97-AF65-F5344CB8AC3E}">
        <p14:creationId xmlns:p14="http://schemas.microsoft.com/office/powerpoint/2010/main" val="1230705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Arduino memory</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There are three separate types of memory found inside </a:t>
            </a:r>
            <a:r>
              <a:rPr lang="en-US" dirty="0" smtClean="0"/>
              <a:t>the Atmel </a:t>
            </a:r>
            <a:r>
              <a:rPr lang="en-US" dirty="0"/>
              <a:t>ATmega328 microcontroller used on the Arduino </a:t>
            </a:r>
            <a:r>
              <a:rPr lang="en-US" dirty="0" smtClean="0"/>
              <a:t>Uno interface board</a:t>
            </a:r>
            <a:endParaRPr lang="en-US" dirty="0"/>
          </a:p>
          <a:p>
            <a:pPr lvl="1"/>
            <a:r>
              <a:rPr lang="en-US" dirty="0" smtClean="0"/>
              <a:t> Flash</a:t>
            </a:r>
            <a:endParaRPr lang="en-US" dirty="0"/>
          </a:p>
          <a:p>
            <a:pPr lvl="1"/>
            <a:r>
              <a:rPr lang="en-US" dirty="0" smtClean="0"/>
              <a:t> </a:t>
            </a:r>
            <a:r>
              <a:rPr lang="en-US" dirty="0"/>
              <a:t>RAM (SRAM</a:t>
            </a:r>
            <a:r>
              <a:rPr lang="en-US" dirty="0" smtClean="0"/>
              <a:t>)</a:t>
            </a:r>
            <a:endParaRPr lang="en-US" dirty="0"/>
          </a:p>
          <a:p>
            <a:pPr lvl="1"/>
            <a:r>
              <a:rPr lang="en-US" dirty="0" smtClean="0"/>
              <a:t> </a:t>
            </a:r>
            <a:r>
              <a:rPr lang="en-US" dirty="0"/>
              <a:t>EEPROM </a:t>
            </a:r>
          </a:p>
          <a:p>
            <a:pPr marL="457200" lvl="1" indent="0">
              <a:buNone/>
            </a:pP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581025" y="3958046"/>
            <a:ext cx="8327844" cy="2295579"/>
          </a:xfrm>
          <a:prstGeom prst="rect">
            <a:avLst/>
          </a:prstGeom>
        </p:spPr>
      </p:pic>
    </p:spTree>
    <p:extLst>
      <p:ext uri="{BB962C8B-B14F-4D97-AF65-F5344CB8AC3E}">
        <p14:creationId xmlns:p14="http://schemas.microsoft.com/office/powerpoint/2010/main" val="29250626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 bootloader</a:t>
            </a:r>
            <a:endParaRPr lang="en-US" dirty="0"/>
          </a:p>
        </p:txBody>
      </p:sp>
      <p:sp>
        <p:nvSpPr>
          <p:cNvPr id="3" name="Content Placeholder 2"/>
          <p:cNvSpPr>
            <a:spLocks noGrp="1"/>
          </p:cNvSpPr>
          <p:nvPr>
            <p:ph idx="1"/>
          </p:nvPr>
        </p:nvSpPr>
        <p:spPr>
          <a:xfrm>
            <a:off x="677334" y="1930401"/>
            <a:ext cx="8596668" cy="4110962"/>
          </a:xfrm>
        </p:spPr>
        <p:txBody>
          <a:bodyPr>
            <a:normAutofit fontScale="92500" lnSpcReduction="10000"/>
          </a:bodyPr>
          <a:lstStyle/>
          <a:p>
            <a:r>
              <a:rPr lang="en-US" sz="2000" dirty="0"/>
              <a:t>The </a:t>
            </a:r>
            <a:r>
              <a:rPr lang="en-US" sz="2000" dirty="0" err="1"/>
              <a:t>Arduino</a:t>
            </a:r>
            <a:r>
              <a:rPr lang="en-US" sz="2000" dirty="0"/>
              <a:t> </a:t>
            </a:r>
            <a:r>
              <a:rPr lang="en-US" sz="2000" dirty="0" err="1"/>
              <a:t>bootloader</a:t>
            </a:r>
            <a:r>
              <a:rPr lang="en-US" sz="2000" dirty="0"/>
              <a:t> is a small program stored in the microcontroller’s flash memory. It enables the </a:t>
            </a:r>
            <a:r>
              <a:rPr lang="en-US" sz="2000" dirty="0" err="1"/>
              <a:t>Arduino</a:t>
            </a:r>
            <a:r>
              <a:rPr lang="en-US" sz="2000" dirty="0"/>
              <a:t> to receive and execute code without needing an external programmer</a:t>
            </a:r>
            <a:r>
              <a:rPr lang="en-US" sz="2000" dirty="0" smtClean="0"/>
              <a:t>.</a:t>
            </a:r>
          </a:p>
          <a:p>
            <a:r>
              <a:rPr lang="en-US" sz="2000" dirty="0" smtClean="0"/>
              <a:t>When </a:t>
            </a:r>
            <a:r>
              <a:rPr lang="en-US" sz="2000" dirty="0"/>
              <a:t>we are dealing with the complex </a:t>
            </a:r>
            <a:r>
              <a:rPr lang="en-US" sz="2000" dirty="0" err="1"/>
              <a:t>Arduino</a:t>
            </a:r>
            <a:r>
              <a:rPr lang="en-US" sz="2000" dirty="0"/>
              <a:t> program we face one problem memory space problem because </a:t>
            </a:r>
            <a:r>
              <a:rPr lang="en-US" sz="2000" dirty="0" err="1"/>
              <a:t>Arduino</a:t>
            </a:r>
            <a:r>
              <a:rPr lang="en-US" sz="2000" dirty="0"/>
              <a:t> have only about 32kbyte space to store program instruction.</a:t>
            </a:r>
          </a:p>
          <a:p>
            <a:r>
              <a:rPr lang="en-US" sz="2000" dirty="0" smtClean="0"/>
              <a:t>To </a:t>
            </a:r>
            <a:r>
              <a:rPr lang="en-US" sz="2000" dirty="0"/>
              <a:t>make sure efficient use of memory we have to </a:t>
            </a:r>
            <a:r>
              <a:rPr lang="en-US" sz="2000" dirty="0" smtClean="0"/>
              <a:t>take measure </a:t>
            </a:r>
            <a:r>
              <a:rPr lang="en-US" sz="2000" dirty="0"/>
              <a:t>this </a:t>
            </a:r>
            <a:r>
              <a:rPr lang="en-US" sz="2000" dirty="0" smtClean="0"/>
              <a:t>are:</a:t>
            </a:r>
            <a:endParaRPr lang="en-US" sz="2000" dirty="0"/>
          </a:p>
          <a:p>
            <a:pPr lvl="1">
              <a:buFont typeface="Wingdings" panose="05000000000000000000" pitchFamily="2" charset="2"/>
              <a:buChar char="Ø"/>
            </a:pPr>
            <a:r>
              <a:rPr lang="en-US" sz="2000" dirty="0" smtClean="0"/>
              <a:t>Avoid </a:t>
            </a:r>
            <a:r>
              <a:rPr lang="en-US" sz="2000" dirty="0"/>
              <a:t>using unnecessary Arduino </a:t>
            </a:r>
            <a:r>
              <a:rPr lang="en-US" sz="2000" dirty="0" smtClean="0"/>
              <a:t>library.</a:t>
            </a:r>
            <a:endParaRPr lang="en-US" sz="2000" dirty="0"/>
          </a:p>
          <a:p>
            <a:pPr lvl="1">
              <a:buFont typeface="Wingdings" panose="05000000000000000000" pitchFamily="2" charset="2"/>
              <a:buChar char="Ø"/>
            </a:pPr>
            <a:r>
              <a:rPr lang="en-US" sz="2000" dirty="0" smtClean="0"/>
              <a:t>Try </a:t>
            </a:r>
            <a:r>
              <a:rPr lang="en-US" sz="2000" dirty="0"/>
              <a:t>to use a data type with less memory </a:t>
            </a:r>
            <a:r>
              <a:rPr lang="en-US" sz="2000" dirty="0" smtClean="0"/>
              <a:t>space.</a:t>
            </a:r>
            <a:endParaRPr lang="en-US" sz="2000" dirty="0"/>
          </a:p>
          <a:p>
            <a:pPr lvl="1">
              <a:buFont typeface="Wingdings" panose="05000000000000000000" pitchFamily="2" charset="2"/>
              <a:buChar char="Ø"/>
            </a:pPr>
            <a:r>
              <a:rPr lang="en-US" sz="2000" dirty="0" smtClean="0"/>
              <a:t>Avoid </a:t>
            </a:r>
            <a:r>
              <a:rPr lang="en-US" sz="2000" dirty="0"/>
              <a:t>multiple declaration variable which can be </a:t>
            </a:r>
            <a:r>
              <a:rPr lang="en-US" sz="2000" dirty="0" smtClean="0"/>
              <a:t>declared using </a:t>
            </a:r>
            <a:r>
              <a:rPr lang="en-US" sz="2000" dirty="0"/>
              <a:t>a single variable. </a:t>
            </a:r>
            <a:br>
              <a:rPr lang="en-US" sz="2000" dirty="0"/>
            </a:br>
            <a:endParaRPr lang="en-US" sz="2000" dirty="0"/>
          </a:p>
        </p:txBody>
      </p:sp>
    </p:spTree>
    <p:extLst>
      <p:ext uri="{BB962C8B-B14F-4D97-AF65-F5344CB8AC3E}">
        <p14:creationId xmlns:p14="http://schemas.microsoft.com/office/powerpoint/2010/main" val="2325883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Serial communication</a:t>
            </a:r>
            <a:r>
              <a:rPr lang="en-US" dirty="0"/>
              <a:t> </a:t>
            </a:r>
            <a:br>
              <a:rPr lang="en-US" dirty="0"/>
            </a:br>
            <a:endParaRPr lang="en-US" dirty="0"/>
          </a:p>
        </p:txBody>
      </p:sp>
      <p:sp>
        <p:nvSpPr>
          <p:cNvPr id="3" name="Content Placeholder 2"/>
          <p:cNvSpPr>
            <a:spLocks noGrp="1"/>
          </p:cNvSpPr>
          <p:nvPr>
            <p:ph idx="1"/>
          </p:nvPr>
        </p:nvSpPr>
        <p:spPr>
          <a:xfrm>
            <a:off x="677334" y="1724297"/>
            <a:ext cx="8596668" cy="4317065"/>
          </a:xfrm>
        </p:spPr>
        <p:txBody>
          <a:bodyPr>
            <a:normAutofit/>
          </a:bodyPr>
          <a:lstStyle/>
          <a:p>
            <a:r>
              <a:rPr lang="en-US" sz="2000" dirty="0"/>
              <a:t>A meaningful serial communication, or any kind of </a:t>
            </a:r>
            <a:r>
              <a:rPr lang="en-US" sz="2000" dirty="0" smtClean="0"/>
              <a:t>machine to </a:t>
            </a:r>
            <a:r>
              <a:rPr lang="en-US" sz="2000" dirty="0"/>
              <a:t>machine communications can only be achieved if </a:t>
            </a:r>
            <a:r>
              <a:rPr lang="en-US" sz="2000" dirty="0" smtClean="0"/>
              <a:t>the sending </a:t>
            </a:r>
            <a:r>
              <a:rPr lang="en-US" sz="2000" dirty="0"/>
              <a:t>and receiving sides fully agree how information </a:t>
            </a:r>
            <a:r>
              <a:rPr lang="en-US" sz="2000" dirty="0" smtClean="0"/>
              <a:t>is organized </a:t>
            </a:r>
            <a:r>
              <a:rPr lang="en-US" sz="2000" dirty="0"/>
              <a:t>in the message and at what speed they are </a:t>
            </a:r>
            <a:r>
              <a:rPr lang="en-US" sz="2000" dirty="0" smtClean="0"/>
              <a:t>being transmitted.</a:t>
            </a:r>
            <a:endParaRPr lang="en-US" sz="2000" dirty="0"/>
          </a:p>
          <a:p>
            <a:r>
              <a:rPr lang="en-US" sz="2000" dirty="0" smtClean="0"/>
              <a:t> </a:t>
            </a:r>
            <a:r>
              <a:rPr lang="en-US" sz="2000" dirty="0" smtClean="0"/>
              <a:t>This </a:t>
            </a:r>
            <a:r>
              <a:rPr lang="en-US" sz="2000" dirty="0"/>
              <a:t>organization of information in message and the speed </a:t>
            </a:r>
            <a:r>
              <a:rPr lang="en-US" sz="2000" dirty="0" smtClean="0"/>
              <a:t>at which </a:t>
            </a:r>
            <a:r>
              <a:rPr lang="en-US" sz="2000" dirty="0"/>
              <a:t>it is transmitted is called a communication </a:t>
            </a:r>
            <a:r>
              <a:rPr lang="en-US" sz="2000" dirty="0" smtClean="0"/>
              <a:t>protocol.</a:t>
            </a:r>
            <a:endParaRPr lang="en-US" sz="2000" dirty="0"/>
          </a:p>
          <a:p>
            <a:r>
              <a:rPr lang="en-US" sz="2000" dirty="0" smtClean="0"/>
              <a:t>A </a:t>
            </a:r>
            <a:r>
              <a:rPr lang="en-US" sz="2000" dirty="0"/>
              <a:t>type of communication Arduino used to communicate </a:t>
            </a:r>
            <a:r>
              <a:rPr lang="en-US" sz="2000" dirty="0" smtClean="0"/>
              <a:t>with computer </a:t>
            </a:r>
            <a:r>
              <a:rPr lang="en-US" sz="2000" dirty="0"/>
              <a:t>and other peripheral devices is called </a:t>
            </a:r>
            <a:r>
              <a:rPr lang="en-US" sz="2000" dirty="0" smtClean="0"/>
              <a:t>serial communication</a:t>
            </a:r>
            <a:r>
              <a:rPr lang="en-US" sz="2000" dirty="0"/>
              <a:t>. </a:t>
            </a:r>
            <a:br>
              <a:rPr lang="en-US" sz="2000" dirty="0"/>
            </a:br>
            <a:endParaRPr lang="en-US" sz="2000" dirty="0"/>
          </a:p>
        </p:txBody>
      </p:sp>
    </p:spTree>
    <p:extLst>
      <p:ext uri="{BB962C8B-B14F-4D97-AF65-F5344CB8AC3E}">
        <p14:creationId xmlns:p14="http://schemas.microsoft.com/office/powerpoint/2010/main" val="2335335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645921"/>
            <a:ext cx="8596668" cy="4395442"/>
          </a:xfrm>
        </p:spPr>
        <p:txBody>
          <a:bodyPr>
            <a:normAutofit/>
          </a:bodyPr>
          <a:lstStyle/>
          <a:p>
            <a:r>
              <a:rPr lang="en-US" sz="2000" dirty="0"/>
              <a:t>Serial communication is a process of sending and </a:t>
            </a:r>
            <a:r>
              <a:rPr lang="en-US" sz="2000" dirty="0" smtClean="0"/>
              <a:t>receiving bytes </a:t>
            </a:r>
            <a:r>
              <a:rPr lang="en-US" sz="2000" dirty="0"/>
              <a:t>of data in a sequential </a:t>
            </a:r>
            <a:r>
              <a:rPr lang="en-US" sz="2000" dirty="0" smtClean="0"/>
              <a:t>manner.</a:t>
            </a:r>
            <a:endParaRPr lang="en-US" sz="2000" dirty="0"/>
          </a:p>
          <a:p>
            <a:r>
              <a:rPr lang="en-US" sz="2000" dirty="0" smtClean="0"/>
              <a:t>Two </a:t>
            </a:r>
            <a:r>
              <a:rPr lang="en-US" sz="2000" dirty="0"/>
              <a:t>of the microcontroller’s pins are needed for </a:t>
            </a:r>
            <a:r>
              <a:rPr lang="en-US" sz="2000" dirty="0" smtClean="0"/>
              <a:t>this communication</a:t>
            </a:r>
            <a:r>
              <a:rPr lang="en-US" sz="2000" dirty="0"/>
              <a:t>: pin 0 is the receive pin marked RX and pin </a:t>
            </a:r>
            <a:r>
              <a:rPr lang="en-US" sz="2000" dirty="0" smtClean="0"/>
              <a:t>1  is </a:t>
            </a:r>
            <a:r>
              <a:rPr lang="en-US" sz="2000" dirty="0"/>
              <a:t>the transmit pin marked TX</a:t>
            </a:r>
            <a:r>
              <a:rPr lang="en-US" sz="2000" dirty="0" smtClean="0"/>
              <a:t>.</a:t>
            </a:r>
            <a:endParaRPr lang="en-US" sz="2000" dirty="0"/>
          </a:p>
          <a:p>
            <a:r>
              <a:rPr lang="en-US" sz="2000" dirty="0" smtClean="0"/>
              <a:t> </a:t>
            </a:r>
            <a:r>
              <a:rPr lang="en-US" sz="2000" dirty="0"/>
              <a:t>The serial communications protocol sends data in </a:t>
            </a:r>
            <a:r>
              <a:rPr lang="en-US" sz="2000" dirty="0" smtClean="0"/>
              <a:t>8-bit chunks</a:t>
            </a:r>
            <a:r>
              <a:rPr lang="en-US" sz="2000" dirty="0"/>
              <a:t>, or 1-byte at a time. In the hardware </a:t>
            </a:r>
            <a:r>
              <a:rPr lang="en-US" sz="2000" dirty="0" smtClean="0"/>
              <a:t>implementation, the </a:t>
            </a:r>
            <a:r>
              <a:rPr lang="en-US" sz="2000" dirty="0"/>
              <a:t>serial bus has an available buffer of 128 bytes </a:t>
            </a:r>
            <a:br>
              <a:rPr lang="en-US" sz="2000" dirty="0"/>
            </a:br>
            <a:endParaRPr lang="en-US" sz="2000" dirty="0"/>
          </a:p>
        </p:txBody>
      </p:sp>
    </p:spTree>
    <p:extLst>
      <p:ext uri="{BB962C8B-B14F-4D97-AF65-F5344CB8AC3E}">
        <p14:creationId xmlns:p14="http://schemas.microsoft.com/office/powerpoint/2010/main" val="3216758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sz="2000" i="1" dirty="0"/>
              <a:t>Arduino is an open-source physical computing </a:t>
            </a:r>
            <a:r>
              <a:rPr lang="en-US" sz="2000" i="1" dirty="0" smtClean="0"/>
              <a:t>platform based </a:t>
            </a:r>
            <a:r>
              <a:rPr lang="en-US" sz="2000" i="1" dirty="0"/>
              <a:t>on a simple i/o board and a </a:t>
            </a:r>
            <a:r>
              <a:rPr lang="en-US" sz="2000" i="1" dirty="0" smtClean="0"/>
              <a:t>development environment </a:t>
            </a:r>
            <a:r>
              <a:rPr lang="en-US" sz="2000" i="1" dirty="0"/>
              <a:t>that implements the Processing / </a:t>
            </a:r>
            <a:r>
              <a:rPr lang="en-US" sz="2000" i="1" dirty="0" smtClean="0"/>
              <a:t>Wiring language</a:t>
            </a:r>
            <a:r>
              <a:rPr lang="en-US" sz="2000" i="1" dirty="0"/>
              <a:t>. </a:t>
            </a:r>
          </a:p>
          <a:p>
            <a:r>
              <a:rPr lang="en-US" sz="2000" i="1" dirty="0" smtClean="0"/>
              <a:t>Arduino </a:t>
            </a:r>
            <a:r>
              <a:rPr lang="en-US" sz="2000" i="1" dirty="0"/>
              <a:t>can be used to develop </a:t>
            </a:r>
            <a:r>
              <a:rPr lang="en-US" sz="2000" i="1" dirty="0" smtClean="0"/>
              <a:t>stand-alone interactive </a:t>
            </a:r>
            <a:r>
              <a:rPr lang="en-US" sz="2000" i="1" dirty="0"/>
              <a:t>objects or can be connected to software </a:t>
            </a:r>
            <a:r>
              <a:rPr lang="en-US" sz="2000" i="1" dirty="0" smtClean="0"/>
              <a:t>on your </a:t>
            </a:r>
            <a:r>
              <a:rPr lang="en-US" sz="2000" i="1" dirty="0"/>
              <a:t>computer.</a:t>
            </a:r>
            <a:r>
              <a:rPr lang="en-US" sz="2000" dirty="0"/>
              <a:t> </a:t>
            </a:r>
            <a:endParaRPr lang="en-US" sz="2000" dirty="0" smtClean="0"/>
          </a:p>
          <a:p>
            <a:r>
              <a:rPr lang="en-US" dirty="0"/>
              <a:t>Arduino boards are able to read analog or digital input signals from different sensors and turn it into an output such as activating a motor, turning LED on/off, connect to the cloud and many other actions.</a:t>
            </a:r>
            <a:endParaRPr lang="en-US" sz="2000" dirty="0" smtClean="0"/>
          </a:p>
          <a:p>
            <a:pPr marL="0" indent="0">
              <a:buNone/>
            </a:pPr>
            <a:r>
              <a:rPr lang="en-US" sz="2000" dirty="0"/>
              <a:t/>
            </a:r>
            <a:br>
              <a:rPr lang="en-US" sz="2000" dirty="0"/>
            </a:br>
            <a:endParaRPr lang="en-US" sz="2000" dirty="0"/>
          </a:p>
        </p:txBody>
      </p:sp>
    </p:spTree>
    <p:extLst>
      <p:ext uri="{BB962C8B-B14F-4D97-AF65-F5344CB8AC3E}">
        <p14:creationId xmlns:p14="http://schemas.microsoft.com/office/powerpoint/2010/main" val="3659100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737361"/>
            <a:ext cx="8596668" cy="4304002"/>
          </a:xfrm>
        </p:spPr>
        <p:txBody>
          <a:bodyPr/>
          <a:lstStyle/>
          <a:p>
            <a:r>
              <a:rPr lang="en-US" dirty="0"/>
              <a:t>To use Arduino serial communication we have to specify the</a:t>
            </a:r>
            <a:br>
              <a:rPr lang="en-US" dirty="0"/>
            </a:br>
            <a:r>
              <a:rPr lang="en-US" dirty="0"/>
              <a:t>serial port on the Arduino IDE. </a:t>
            </a:r>
            <a:br>
              <a:rPr lang="en-US" dirty="0"/>
            </a:br>
            <a:endParaRPr lang="en-US" dirty="0"/>
          </a:p>
        </p:txBody>
      </p:sp>
      <p:pic>
        <p:nvPicPr>
          <p:cNvPr id="4" name="Picture 3"/>
          <p:cNvPicPr>
            <a:picLocks noChangeAspect="1"/>
          </p:cNvPicPr>
          <p:nvPr/>
        </p:nvPicPr>
        <p:blipFill>
          <a:blip r:embed="rId2"/>
          <a:stretch>
            <a:fillRect/>
          </a:stretch>
        </p:blipFill>
        <p:spPr>
          <a:xfrm>
            <a:off x="561022" y="2896552"/>
            <a:ext cx="9058275" cy="2916419"/>
          </a:xfrm>
          <a:prstGeom prst="rect">
            <a:avLst/>
          </a:prstGeom>
        </p:spPr>
      </p:pic>
    </p:spTree>
    <p:extLst>
      <p:ext uri="{BB962C8B-B14F-4D97-AF65-F5344CB8AC3E}">
        <p14:creationId xmlns:p14="http://schemas.microsoft.com/office/powerpoint/2010/main" val="20307846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23257"/>
          </a:xfrm>
        </p:spPr>
        <p:txBody>
          <a:bodyPr>
            <a:normAutofit fontScale="90000"/>
          </a:bodyPr>
          <a:lstStyle/>
          <a:p>
            <a:r>
              <a:rPr lang="en-US" b="1" dirty="0"/>
              <a:t>Sensors and Actuators</a:t>
            </a:r>
            <a:r>
              <a:rPr lang="en-US" dirty="0"/>
              <a:t> </a:t>
            </a:r>
            <a:br>
              <a:rPr lang="en-US" dirty="0"/>
            </a:br>
            <a:endParaRPr lang="en-US" dirty="0"/>
          </a:p>
        </p:txBody>
      </p:sp>
      <p:sp>
        <p:nvSpPr>
          <p:cNvPr id="3" name="Content Placeholder 2"/>
          <p:cNvSpPr>
            <a:spLocks noGrp="1"/>
          </p:cNvSpPr>
          <p:nvPr>
            <p:ph idx="1"/>
          </p:nvPr>
        </p:nvSpPr>
        <p:spPr>
          <a:xfrm>
            <a:off x="677334" y="1841863"/>
            <a:ext cx="8596668" cy="4199499"/>
          </a:xfrm>
        </p:spPr>
        <p:txBody>
          <a:bodyPr/>
          <a:lstStyle/>
          <a:p>
            <a:r>
              <a:rPr lang="en-US" sz="2000" dirty="0"/>
              <a:t>Sensors and actuators are electronic components that allow </a:t>
            </a:r>
            <a:r>
              <a:rPr lang="en-US" sz="2000" dirty="0" smtClean="0"/>
              <a:t>a piece </a:t>
            </a:r>
            <a:r>
              <a:rPr lang="en-US" sz="2000" dirty="0"/>
              <a:t>of electronics to interact with the world</a:t>
            </a:r>
            <a:r>
              <a:rPr lang="en-US" sz="2000" dirty="0" smtClean="0"/>
              <a:t>.</a:t>
            </a:r>
            <a:endParaRPr lang="en-US" sz="2000" dirty="0"/>
          </a:p>
          <a:p>
            <a:r>
              <a:rPr lang="en-US" sz="2000" dirty="0" smtClean="0"/>
              <a:t> </a:t>
            </a:r>
            <a:r>
              <a:rPr lang="en-US" sz="2000" b="1" dirty="0"/>
              <a:t>An actuator </a:t>
            </a:r>
            <a:r>
              <a:rPr lang="en-US" sz="2000" dirty="0"/>
              <a:t>is the opposite of a sensor: a sensor </a:t>
            </a:r>
            <a:r>
              <a:rPr lang="en-US" sz="2000" dirty="0" smtClean="0"/>
              <a:t>senses something </a:t>
            </a:r>
            <a:r>
              <a:rPr lang="en-US" sz="2000" dirty="0"/>
              <a:t>in the physical world and converts it to a signal </a:t>
            </a:r>
            <a:r>
              <a:rPr lang="en-US" sz="2000" dirty="0" smtClean="0"/>
              <a:t>a computer </a:t>
            </a:r>
            <a:r>
              <a:rPr lang="en-US" sz="2000" dirty="0"/>
              <a:t>can understand, </a:t>
            </a:r>
            <a:r>
              <a:rPr lang="en-US" sz="2000" dirty="0" smtClean="0"/>
              <a:t>while an </a:t>
            </a:r>
            <a:r>
              <a:rPr lang="en-US" sz="2000" dirty="0"/>
              <a:t>actuator converts a </a:t>
            </a:r>
            <a:r>
              <a:rPr lang="en-US" sz="2000" dirty="0" smtClean="0"/>
              <a:t>signal from </a:t>
            </a:r>
            <a:r>
              <a:rPr lang="en-US" sz="2000" dirty="0"/>
              <a:t>a computer into an act in the physical world</a:t>
            </a:r>
            <a:r>
              <a:rPr lang="en-US" sz="2000" dirty="0" smtClean="0"/>
              <a:t>.</a:t>
            </a:r>
            <a:endParaRPr lang="en-US" sz="2000" dirty="0"/>
          </a:p>
          <a:p>
            <a:r>
              <a:rPr lang="en-US" sz="2000" dirty="0" smtClean="0"/>
              <a:t> </a:t>
            </a:r>
            <a:r>
              <a:rPr lang="en-US" sz="2000" dirty="0"/>
              <a:t>Sensors and actuators controlled by a behavior </a:t>
            </a:r>
            <a:r>
              <a:rPr lang="en-US" sz="2000" dirty="0" smtClean="0"/>
              <a:t>implemented as </a:t>
            </a:r>
            <a:r>
              <a:rPr lang="en-US" sz="2000" dirty="0"/>
              <a:t>software running inside a microcontroller. </a:t>
            </a:r>
            <a:r>
              <a:rPr lang="en-US" dirty="0"/>
              <a:t/>
            </a:r>
            <a:br>
              <a:rPr lang="en-US" dirty="0"/>
            </a:br>
            <a:endParaRPr lang="en-US" dirty="0"/>
          </a:p>
        </p:txBody>
      </p:sp>
    </p:spTree>
    <p:extLst>
      <p:ext uri="{BB962C8B-B14F-4D97-AF65-F5344CB8AC3E}">
        <p14:creationId xmlns:p14="http://schemas.microsoft.com/office/powerpoint/2010/main" val="2744826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a:t>
            </a:r>
            <a:endParaRPr lang="en-US" dirty="0"/>
          </a:p>
        </p:txBody>
      </p:sp>
      <p:sp>
        <p:nvSpPr>
          <p:cNvPr id="3" name="Content Placeholder 2"/>
          <p:cNvSpPr>
            <a:spLocks noGrp="1"/>
          </p:cNvSpPr>
          <p:nvPr>
            <p:ph idx="1"/>
          </p:nvPr>
        </p:nvSpPr>
        <p:spPr>
          <a:xfrm>
            <a:off x="677334" y="1685109"/>
            <a:ext cx="8596668" cy="4356253"/>
          </a:xfrm>
        </p:spPr>
        <p:txBody>
          <a:bodyPr>
            <a:normAutofit/>
          </a:bodyPr>
          <a:lstStyle/>
          <a:p>
            <a:r>
              <a:rPr lang="en-US" sz="2000" dirty="0"/>
              <a:t>Sensors could be either analog or digital sensor; </a:t>
            </a:r>
            <a:endParaRPr lang="en-US" sz="2000" dirty="0" smtClean="0"/>
          </a:p>
          <a:p>
            <a:r>
              <a:rPr lang="en-US" sz="2000" b="1" dirty="0" smtClean="0"/>
              <a:t>digital sensors </a:t>
            </a:r>
            <a:r>
              <a:rPr lang="en-US" sz="2000" dirty="0"/>
              <a:t>are a sensors which tells the weather something </a:t>
            </a:r>
            <a:r>
              <a:rPr lang="en-US" sz="2000" dirty="0" smtClean="0"/>
              <a:t>is happen or not </a:t>
            </a:r>
            <a:r>
              <a:rPr lang="en-US" sz="2000" dirty="0"/>
              <a:t>like pushbutton or tilt switches while </a:t>
            </a:r>
            <a:endParaRPr lang="en-US" sz="2000" dirty="0" smtClean="0"/>
          </a:p>
          <a:p>
            <a:r>
              <a:rPr lang="en-US" sz="2000" b="1" dirty="0" smtClean="0"/>
              <a:t>analog sensors </a:t>
            </a:r>
            <a:r>
              <a:rPr lang="en-US" sz="2000" dirty="0"/>
              <a:t>are that have </a:t>
            </a:r>
            <a:r>
              <a:rPr lang="en-US" sz="2000" dirty="0" smtClean="0"/>
              <a:t>more information </a:t>
            </a:r>
            <a:r>
              <a:rPr lang="en-US" sz="2000" dirty="0"/>
              <a:t>than just on or </a:t>
            </a:r>
            <a:r>
              <a:rPr lang="en-US" sz="2000" dirty="0" smtClean="0"/>
              <a:t>off, like </a:t>
            </a:r>
            <a:r>
              <a:rPr lang="en-US" sz="2000" dirty="0"/>
              <a:t>a potentiometer that can tell where it’s been turned </a:t>
            </a:r>
            <a:r>
              <a:rPr lang="en-US" sz="2000" dirty="0" smtClean="0"/>
              <a:t>to, or </a:t>
            </a:r>
            <a:r>
              <a:rPr lang="en-US" sz="2000" dirty="0"/>
              <a:t>a light sensor that can tell how much light is on </a:t>
            </a:r>
            <a:r>
              <a:rPr lang="en-US" sz="2000" dirty="0" smtClean="0"/>
              <a:t>it</a:t>
            </a:r>
            <a:endParaRPr lang="en-US" sz="2000" dirty="0"/>
          </a:p>
          <a:p>
            <a:r>
              <a:rPr lang="en-US" sz="2000" dirty="0" smtClean="0"/>
              <a:t> </a:t>
            </a:r>
            <a:r>
              <a:rPr lang="en-US" sz="2000" dirty="0"/>
              <a:t>There are a lot of more sensor we could mention </a:t>
            </a:r>
            <a:r>
              <a:rPr lang="en-US" sz="2000" dirty="0" smtClean="0"/>
              <a:t>here today </a:t>
            </a:r>
            <a:r>
              <a:rPr lang="en-US" sz="2000" dirty="0"/>
              <a:t>but for this tutorial class lets see some of them. </a:t>
            </a:r>
            <a:br>
              <a:rPr lang="en-US" sz="2000" dirty="0"/>
            </a:br>
            <a:endParaRPr lang="en-US" sz="2000" dirty="0"/>
          </a:p>
        </p:txBody>
      </p:sp>
    </p:spTree>
    <p:extLst>
      <p:ext uri="{BB962C8B-B14F-4D97-AF65-F5344CB8AC3E}">
        <p14:creationId xmlns:p14="http://schemas.microsoft.com/office/powerpoint/2010/main" val="788165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Potentiometer</a:t>
            </a:r>
            <a:r>
              <a:rPr lang="en-US" dirty="0"/>
              <a:t> </a:t>
            </a:r>
            <a:br>
              <a:rPr lang="en-US" dirty="0"/>
            </a:br>
            <a:endParaRPr lang="en-US" dirty="0"/>
          </a:p>
        </p:txBody>
      </p:sp>
      <p:sp>
        <p:nvSpPr>
          <p:cNvPr id="3" name="Content Placeholder 2"/>
          <p:cNvSpPr>
            <a:spLocks noGrp="1"/>
          </p:cNvSpPr>
          <p:nvPr>
            <p:ph idx="1"/>
          </p:nvPr>
        </p:nvSpPr>
        <p:spPr>
          <a:xfrm>
            <a:off x="677334" y="1737360"/>
            <a:ext cx="8596668" cy="4598125"/>
          </a:xfrm>
        </p:spPr>
        <p:txBody>
          <a:bodyPr>
            <a:normAutofit/>
          </a:bodyPr>
          <a:lstStyle/>
          <a:p>
            <a:r>
              <a:rPr lang="en-US" sz="2000" dirty="0"/>
              <a:t>A force sensitive resistor will respond to the amount of </a:t>
            </a:r>
            <a:r>
              <a:rPr lang="en-US" sz="2000" dirty="0" smtClean="0"/>
              <a:t>force applied </a:t>
            </a:r>
            <a:r>
              <a:rPr lang="en-US" sz="2000" dirty="0"/>
              <a:t>to </a:t>
            </a:r>
            <a:r>
              <a:rPr lang="en-US" sz="2000" dirty="0" smtClean="0"/>
              <a:t>it</a:t>
            </a:r>
            <a:r>
              <a:rPr lang="en-US" sz="2000" dirty="0" smtClean="0"/>
              <a:t>.</a:t>
            </a:r>
            <a:r>
              <a:rPr lang="en-US" sz="2000" dirty="0"/>
              <a:t> </a:t>
            </a:r>
            <a:endParaRPr lang="en-US" sz="2000" dirty="0" smtClean="0"/>
          </a:p>
          <a:p>
            <a:r>
              <a:rPr lang="en-US" sz="2000" dirty="0" smtClean="0"/>
              <a:t>A </a:t>
            </a:r>
            <a:r>
              <a:rPr lang="en-US" sz="2000" b="1" dirty="0"/>
              <a:t>potentiometer</a:t>
            </a:r>
            <a:r>
              <a:rPr lang="en-US" sz="2000" dirty="0"/>
              <a:t> (or </a:t>
            </a:r>
            <a:r>
              <a:rPr lang="en-US" sz="2000" b="1" dirty="0"/>
              <a:t>"pot"</a:t>
            </a:r>
            <a:r>
              <a:rPr lang="en-US" sz="2000" dirty="0"/>
              <a:t>) is a </a:t>
            </a:r>
            <a:r>
              <a:rPr lang="en-US" sz="2000" b="1" dirty="0"/>
              <a:t>variable resistor</a:t>
            </a:r>
            <a:r>
              <a:rPr lang="en-US" sz="2000" dirty="0"/>
              <a:t> that allows you to manually adjust resistance and control </a:t>
            </a:r>
            <a:r>
              <a:rPr lang="en-US" sz="2000" b="1" dirty="0"/>
              <a:t>voltage levels</a:t>
            </a:r>
            <a:r>
              <a:rPr lang="en-US" sz="2000" dirty="0"/>
              <a:t>.</a:t>
            </a:r>
            <a:endParaRPr lang="en-US" sz="2000" dirty="0" smtClean="0"/>
          </a:p>
          <a:p>
            <a:r>
              <a:rPr lang="en-US" sz="2000" dirty="0" smtClean="0"/>
              <a:t>This </a:t>
            </a:r>
            <a:r>
              <a:rPr lang="en-US" sz="2000" dirty="0"/>
              <a:t>special kind of resistor called </a:t>
            </a:r>
            <a:r>
              <a:rPr lang="en-US" sz="2000" dirty="0" smtClean="0"/>
              <a:t>a potentiometer </a:t>
            </a:r>
            <a:r>
              <a:rPr lang="en-US" sz="2000" dirty="0"/>
              <a:t>will change resistance based on the position </a:t>
            </a:r>
            <a:r>
              <a:rPr lang="en-US" sz="2000" dirty="0" smtClean="0"/>
              <a:t>of a </a:t>
            </a:r>
            <a:r>
              <a:rPr lang="en-US" sz="2000" dirty="0"/>
              <a:t>knob or slider or wiper</a:t>
            </a:r>
            <a:r>
              <a:rPr lang="en-US" sz="2000" dirty="0" smtClean="0"/>
              <a:t>.</a:t>
            </a:r>
            <a:endParaRPr lang="en-US" sz="2000" dirty="0"/>
          </a:p>
          <a:p>
            <a:r>
              <a:rPr lang="en-US" sz="2000" dirty="0" smtClean="0"/>
              <a:t> </a:t>
            </a:r>
            <a:r>
              <a:rPr lang="en-US" sz="2000" dirty="0"/>
              <a:t>The outer two terminals should be connected to GND and +</a:t>
            </a:r>
            <a:r>
              <a:rPr lang="en-US" sz="2000" dirty="0" smtClean="0"/>
              <a:t>5v respectively </a:t>
            </a:r>
            <a:r>
              <a:rPr lang="en-US" sz="2000" dirty="0"/>
              <a:t>(polarities does not matter), whereas the </a:t>
            </a:r>
            <a:r>
              <a:rPr lang="en-US" sz="2000" dirty="0" smtClean="0"/>
              <a:t>center terminal </a:t>
            </a:r>
            <a:r>
              <a:rPr lang="en-US" sz="2000" dirty="0"/>
              <a:t>should connect to an analog Input pin on </a:t>
            </a:r>
            <a:r>
              <a:rPr lang="en-US" sz="2000" dirty="0" smtClean="0"/>
              <a:t>the Arduino</a:t>
            </a:r>
            <a:r>
              <a:rPr lang="en-US" sz="2000" dirty="0"/>
              <a:t>. </a:t>
            </a:r>
            <a:br>
              <a:rPr lang="en-US" sz="2000" dirty="0"/>
            </a:br>
            <a:endParaRPr lang="en-US" sz="2000" dirty="0"/>
          </a:p>
        </p:txBody>
      </p:sp>
      <p:pic>
        <p:nvPicPr>
          <p:cNvPr id="4" name="Picture 3"/>
          <p:cNvPicPr>
            <a:picLocks noChangeAspect="1"/>
          </p:cNvPicPr>
          <p:nvPr/>
        </p:nvPicPr>
        <p:blipFill>
          <a:blip r:embed="rId2"/>
          <a:stretch>
            <a:fillRect/>
          </a:stretch>
        </p:blipFill>
        <p:spPr>
          <a:xfrm>
            <a:off x="3606981" y="4905375"/>
            <a:ext cx="4544242" cy="1579518"/>
          </a:xfrm>
          <a:prstGeom prst="rect">
            <a:avLst/>
          </a:prstGeom>
        </p:spPr>
      </p:pic>
    </p:spTree>
    <p:extLst>
      <p:ext uri="{BB962C8B-B14F-4D97-AF65-F5344CB8AC3E}">
        <p14:creationId xmlns:p14="http://schemas.microsoft.com/office/powerpoint/2010/main" val="5475088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672047"/>
            <a:ext cx="8596668" cy="4369316"/>
          </a:xfrm>
        </p:spPr>
        <p:txBody>
          <a:bodyPr/>
          <a:lstStyle/>
          <a:p>
            <a:r>
              <a:rPr lang="en-US" sz="2000" dirty="0"/>
              <a:t>Potentiometer is connected with Arduino and other </a:t>
            </a:r>
            <a:r>
              <a:rPr lang="en-US" sz="2000" dirty="0" smtClean="0"/>
              <a:t>electronic device </a:t>
            </a:r>
            <a:r>
              <a:rPr lang="en-US" sz="2000" dirty="0"/>
              <a:t>but in general we can say that it is used to </a:t>
            </a:r>
            <a:r>
              <a:rPr lang="en-US" sz="2000" dirty="0" smtClean="0"/>
              <a:t>control different </a:t>
            </a:r>
            <a:r>
              <a:rPr lang="en-US" sz="2000" dirty="0"/>
              <a:t>parameters of sensors and actuators</a:t>
            </a:r>
            <a:r>
              <a:rPr lang="en-US" sz="2000" dirty="0" smtClean="0"/>
              <a:t>.</a:t>
            </a:r>
            <a:endParaRPr lang="en-US" sz="2000" dirty="0"/>
          </a:p>
          <a:p>
            <a:r>
              <a:rPr lang="en-US" sz="2000" dirty="0" smtClean="0"/>
              <a:t> </a:t>
            </a:r>
            <a:r>
              <a:rPr lang="en-US" sz="2000" dirty="0"/>
              <a:t>This includes </a:t>
            </a:r>
            <a:r>
              <a:rPr lang="en-US" sz="2000" dirty="0" smtClean="0"/>
              <a:t>:-</a:t>
            </a:r>
            <a:endParaRPr lang="en-US" sz="2000" dirty="0"/>
          </a:p>
          <a:p>
            <a:pPr lvl="1"/>
            <a:r>
              <a:rPr lang="en-US" sz="2000" dirty="0" smtClean="0"/>
              <a:t> </a:t>
            </a:r>
            <a:r>
              <a:rPr lang="en-US" sz="2000" dirty="0"/>
              <a:t>To control speed of </a:t>
            </a:r>
            <a:r>
              <a:rPr lang="en-US" sz="2000" dirty="0" smtClean="0"/>
              <a:t>motor</a:t>
            </a:r>
            <a:endParaRPr lang="en-US" sz="2000" dirty="0"/>
          </a:p>
          <a:p>
            <a:pPr lvl="1"/>
            <a:r>
              <a:rPr lang="en-US" sz="2000" dirty="0" smtClean="0"/>
              <a:t>To </a:t>
            </a:r>
            <a:r>
              <a:rPr lang="en-US" sz="2000" dirty="0"/>
              <a:t>control the intensity of </a:t>
            </a:r>
            <a:r>
              <a:rPr lang="en-US" sz="2000" dirty="0" smtClean="0"/>
              <a:t>light</a:t>
            </a:r>
            <a:endParaRPr lang="en-US" sz="2000" dirty="0"/>
          </a:p>
          <a:p>
            <a:pPr lvl="1"/>
            <a:r>
              <a:rPr lang="en-US" sz="2000" dirty="0" smtClean="0"/>
              <a:t> </a:t>
            </a:r>
            <a:r>
              <a:rPr lang="en-US" sz="2000" dirty="0"/>
              <a:t>To control direction of servo motor </a:t>
            </a:r>
            <a:r>
              <a:rPr lang="en-US" sz="2000" dirty="0" smtClean="0"/>
              <a:t>and</a:t>
            </a:r>
            <a:endParaRPr lang="en-US" sz="2000" dirty="0"/>
          </a:p>
          <a:p>
            <a:pPr lvl="1"/>
            <a:r>
              <a:rPr lang="en-US" sz="2000" dirty="0" smtClean="0"/>
              <a:t>To </a:t>
            </a:r>
            <a:r>
              <a:rPr lang="en-US" sz="2000" dirty="0"/>
              <a:t>adjust input to different sensors </a:t>
            </a:r>
            <a:r>
              <a:rPr lang="en-US" dirty="0"/>
              <a:t/>
            </a:r>
            <a:br>
              <a:rPr lang="en-US" dirty="0"/>
            </a:br>
            <a:endParaRPr lang="en-US" dirty="0"/>
          </a:p>
        </p:txBody>
      </p:sp>
    </p:spTree>
    <p:extLst>
      <p:ext uri="{BB962C8B-B14F-4D97-AF65-F5344CB8AC3E}">
        <p14:creationId xmlns:p14="http://schemas.microsoft.com/office/powerpoint/2010/main" val="1748956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ULTRASONIC SENSOR</a:t>
            </a:r>
            <a:r>
              <a:rPr lang="en-US" dirty="0"/>
              <a:t> </a:t>
            </a:r>
            <a:br>
              <a:rPr lang="en-US" dirty="0"/>
            </a:br>
            <a:endParaRPr lang="en-US" dirty="0"/>
          </a:p>
        </p:txBody>
      </p:sp>
      <p:sp>
        <p:nvSpPr>
          <p:cNvPr id="3" name="Content Placeholder 2"/>
          <p:cNvSpPr>
            <a:spLocks noGrp="1"/>
          </p:cNvSpPr>
          <p:nvPr>
            <p:ph idx="1"/>
          </p:nvPr>
        </p:nvSpPr>
        <p:spPr>
          <a:xfrm>
            <a:off x="677334" y="1658983"/>
            <a:ext cx="8596668" cy="4382379"/>
          </a:xfrm>
        </p:spPr>
        <p:txBody>
          <a:bodyPr/>
          <a:lstStyle/>
          <a:p>
            <a:r>
              <a:rPr lang="en-US" sz="2000" dirty="0"/>
              <a:t>Ultrasonic sensor is non-contact distance </a:t>
            </a:r>
            <a:r>
              <a:rPr lang="en-US" sz="2000" dirty="0" smtClean="0"/>
              <a:t>measurement module.</a:t>
            </a:r>
          </a:p>
          <a:p>
            <a:r>
              <a:rPr lang="en-US" sz="2000" dirty="0" smtClean="0"/>
              <a:t> </a:t>
            </a:r>
            <a:r>
              <a:rPr lang="en-US" sz="2000" dirty="0"/>
              <a:t>It is perfect for measuring distance between </a:t>
            </a:r>
            <a:r>
              <a:rPr lang="en-US" sz="2000" dirty="0" smtClean="0"/>
              <a:t>two moving </a:t>
            </a:r>
            <a:r>
              <a:rPr lang="en-US" sz="2000" dirty="0"/>
              <a:t>or non-moving bodies. </a:t>
            </a:r>
            <a:endParaRPr lang="en-US" sz="2000" dirty="0" smtClean="0"/>
          </a:p>
          <a:p>
            <a:r>
              <a:rPr lang="en-US" sz="2000" dirty="0" smtClean="0"/>
              <a:t>Ultrasonic </a:t>
            </a:r>
            <a:r>
              <a:rPr lang="en-US" sz="2000" dirty="0"/>
              <a:t>sensors </a:t>
            </a:r>
            <a:r>
              <a:rPr lang="en-US" sz="2000" dirty="0" smtClean="0"/>
              <a:t>generate high </a:t>
            </a:r>
            <a:r>
              <a:rPr lang="en-US" sz="2000" dirty="0"/>
              <a:t>frequency sound waves (40kHz) and evaluate the </a:t>
            </a:r>
            <a:r>
              <a:rPr lang="en-US" sz="2000" dirty="0" smtClean="0"/>
              <a:t>echo which </a:t>
            </a:r>
            <a:r>
              <a:rPr lang="en-US" sz="2000" dirty="0"/>
              <a:t>is received back by the sensor. </a:t>
            </a:r>
            <a:endParaRPr lang="en-US" sz="2000" dirty="0" smtClean="0"/>
          </a:p>
          <a:p>
            <a:r>
              <a:rPr lang="en-US" sz="2000" dirty="0" smtClean="0"/>
              <a:t>Sensors </a:t>
            </a:r>
            <a:r>
              <a:rPr lang="en-US" sz="2000" dirty="0"/>
              <a:t>calculate </a:t>
            </a:r>
            <a:r>
              <a:rPr lang="en-US" sz="2000" dirty="0" smtClean="0"/>
              <a:t>the time </a:t>
            </a:r>
            <a:r>
              <a:rPr lang="en-US" sz="2000" dirty="0"/>
              <a:t>interval between sending the signal and receiving </a:t>
            </a:r>
            <a:r>
              <a:rPr lang="en-US" sz="2000" dirty="0" smtClean="0"/>
              <a:t>the echo </a:t>
            </a:r>
            <a:r>
              <a:rPr lang="en-US" sz="2000" dirty="0"/>
              <a:t>to determine the distance to </a:t>
            </a:r>
            <a:r>
              <a:rPr lang="en-US" dirty="0"/>
              <a:t>an </a:t>
            </a:r>
            <a:r>
              <a:rPr lang="en-US" dirty="0" smtClean="0"/>
              <a:t>object</a:t>
            </a:r>
            <a:endParaRPr lang="en-US" dirty="0"/>
          </a:p>
        </p:txBody>
      </p:sp>
    </p:spTree>
    <p:extLst>
      <p:ext uri="{BB962C8B-B14F-4D97-AF65-F5344CB8AC3E}">
        <p14:creationId xmlns:p14="http://schemas.microsoft.com/office/powerpoint/2010/main" val="11283122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sz="2000" dirty="0"/>
              <a:t>This sensor has 4 pins: </a:t>
            </a:r>
            <a:r>
              <a:rPr lang="en-US" sz="2000" dirty="0" err="1"/>
              <a:t>Vcc</a:t>
            </a:r>
            <a:r>
              <a:rPr lang="en-US" sz="2000" dirty="0"/>
              <a:t> (Voltage in), Trig (Trigger), Echo, </a:t>
            </a:r>
            <a:r>
              <a:rPr lang="en-US" sz="2000" dirty="0" smtClean="0"/>
              <a:t>and GND </a:t>
            </a:r>
            <a:r>
              <a:rPr lang="en-US" sz="2000" dirty="0"/>
              <a:t>(Ground</a:t>
            </a:r>
            <a:r>
              <a:rPr lang="en-US" sz="2000" dirty="0" smtClean="0"/>
              <a:t>).</a:t>
            </a:r>
            <a:endParaRPr lang="en-US" sz="2000" dirty="0"/>
          </a:p>
          <a:p>
            <a:r>
              <a:rPr lang="en-US" sz="2000" dirty="0" smtClean="0"/>
              <a:t> </a:t>
            </a:r>
            <a:r>
              <a:rPr lang="en-US" sz="2000" dirty="0"/>
              <a:t>If a 10μs width trigger pulse is sent to the signal pin, the </a:t>
            </a:r>
            <a:r>
              <a:rPr lang="en-US" sz="2000" dirty="0" smtClean="0"/>
              <a:t>Ultrasonic module </a:t>
            </a:r>
            <a:r>
              <a:rPr lang="en-US" sz="2000" dirty="0"/>
              <a:t>will output eight 40kHz ultrasonic signal and detect the</a:t>
            </a:r>
            <a:br>
              <a:rPr lang="en-US" sz="2000" dirty="0"/>
            </a:br>
            <a:r>
              <a:rPr lang="en-US" sz="2000" dirty="0"/>
              <a:t>echo back</a:t>
            </a:r>
            <a:r>
              <a:rPr lang="en-US" sz="2000" dirty="0" smtClean="0"/>
              <a:t>.</a:t>
            </a:r>
            <a:endParaRPr lang="en-US" sz="2000" dirty="0"/>
          </a:p>
          <a:p>
            <a:r>
              <a:rPr lang="en-US" sz="2000" dirty="0" smtClean="0"/>
              <a:t> </a:t>
            </a:r>
            <a:r>
              <a:rPr lang="en-US" sz="2000" dirty="0"/>
              <a:t>The features of this sensor is</a:t>
            </a:r>
            <a:r>
              <a:rPr lang="en-US" sz="2000" dirty="0" smtClean="0"/>
              <a:t>:</a:t>
            </a:r>
            <a:endParaRPr lang="en-US" sz="2000" dirty="0"/>
          </a:p>
          <a:p>
            <a:pPr lvl="1">
              <a:buFont typeface="Wingdings" panose="05000000000000000000" pitchFamily="2" charset="2"/>
              <a:buChar char="v"/>
            </a:pPr>
            <a:r>
              <a:rPr lang="en-US" sz="2000" dirty="0" smtClean="0"/>
              <a:t> </a:t>
            </a:r>
            <a:r>
              <a:rPr lang="en-US" sz="2000" dirty="0"/>
              <a:t>Detecting range: </a:t>
            </a:r>
            <a:r>
              <a:rPr lang="en-US" sz="2000" dirty="0" smtClean="0"/>
              <a:t>3cm-4m</a:t>
            </a:r>
            <a:endParaRPr lang="en-US" sz="2000" dirty="0"/>
          </a:p>
          <a:p>
            <a:pPr lvl="1">
              <a:buFont typeface="Wingdings" panose="05000000000000000000" pitchFamily="2" charset="2"/>
              <a:buChar char="v"/>
            </a:pPr>
            <a:r>
              <a:rPr lang="en-US" sz="2000" dirty="0" smtClean="0"/>
              <a:t> </a:t>
            </a:r>
            <a:r>
              <a:rPr lang="en-US" sz="2000" dirty="0"/>
              <a:t>Best in 30 degree </a:t>
            </a:r>
            <a:r>
              <a:rPr lang="en-US" sz="2000" dirty="0" smtClean="0"/>
              <a:t>angle</a:t>
            </a:r>
            <a:endParaRPr lang="en-US" sz="2000" dirty="0"/>
          </a:p>
          <a:p>
            <a:pPr lvl="1">
              <a:buFont typeface="Wingdings" panose="05000000000000000000" pitchFamily="2" charset="2"/>
              <a:buChar char="v"/>
            </a:pPr>
            <a:r>
              <a:rPr lang="en-US" sz="2000" dirty="0" smtClean="0"/>
              <a:t>5VDC </a:t>
            </a:r>
            <a:r>
              <a:rPr lang="en-US" sz="2000" dirty="0"/>
              <a:t>power </a:t>
            </a:r>
            <a:r>
              <a:rPr lang="en-US" sz="2000" dirty="0" smtClean="0"/>
              <a:t>supply</a:t>
            </a:r>
            <a:endParaRPr lang="en-US" sz="2000" dirty="0"/>
          </a:p>
          <a:p>
            <a:pPr lvl="1">
              <a:buFont typeface="Wingdings" panose="05000000000000000000" pitchFamily="2" charset="2"/>
              <a:buChar char="v"/>
            </a:pPr>
            <a:r>
              <a:rPr lang="en-US" sz="2000" dirty="0" smtClean="0"/>
              <a:t>Breadboard </a:t>
            </a:r>
            <a:r>
              <a:rPr lang="en-US" sz="2000" dirty="0"/>
              <a:t>friendly </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4975668" y="3393412"/>
            <a:ext cx="4629150" cy="2647950"/>
          </a:xfrm>
          <a:prstGeom prst="rect">
            <a:avLst/>
          </a:prstGeom>
        </p:spPr>
      </p:pic>
    </p:spTree>
    <p:extLst>
      <p:ext uri="{BB962C8B-B14F-4D97-AF65-F5344CB8AC3E}">
        <p14:creationId xmlns:p14="http://schemas.microsoft.com/office/powerpoint/2010/main" val="2805129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113756" y="2505869"/>
            <a:ext cx="5724525" cy="3190875"/>
          </a:xfrm>
          <a:prstGeom prst="rect">
            <a:avLst/>
          </a:prstGeom>
        </p:spPr>
      </p:pic>
    </p:spTree>
    <p:extLst>
      <p:ext uri="{BB962C8B-B14F-4D97-AF65-F5344CB8AC3E}">
        <p14:creationId xmlns:p14="http://schemas.microsoft.com/office/powerpoint/2010/main" val="133587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Humidity Sensor</a:t>
            </a:r>
            <a:br>
              <a:rPr lang="en-US" dirty="0"/>
            </a:br>
            <a:endParaRPr lang="en-US" dirty="0"/>
          </a:p>
        </p:txBody>
      </p:sp>
      <p:sp>
        <p:nvSpPr>
          <p:cNvPr id="3" name="Content Placeholder 2"/>
          <p:cNvSpPr>
            <a:spLocks noGrp="1"/>
          </p:cNvSpPr>
          <p:nvPr>
            <p:ph idx="1"/>
          </p:nvPr>
        </p:nvSpPr>
        <p:spPr>
          <a:xfrm>
            <a:off x="677334" y="1930401"/>
            <a:ext cx="8596668" cy="4110962"/>
          </a:xfrm>
        </p:spPr>
        <p:txBody>
          <a:bodyPr>
            <a:normAutofit/>
          </a:bodyPr>
          <a:lstStyle/>
          <a:p>
            <a:r>
              <a:rPr lang="en-US" sz="2000" dirty="0"/>
              <a:t>is a digital-output, relative humidity, and temperature sensor</a:t>
            </a:r>
            <a:r>
              <a:rPr lang="en-US" sz="2000" dirty="0" smtClean="0"/>
              <a:t>.</a:t>
            </a:r>
          </a:p>
          <a:p>
            <a:r>
              <a:rPr lang="en-US" sz="2000" dirty="0" smtClean="0"/>
              <a:t> </a:t>
            </a:r>
            <a:r>
              <a:rPr lang="en-US" sz="2000" dirty="0"/>
              <a:t>It uses a capacitive humidity sensor and a thermistor to measure the surrounding air, and sends a digital signal on the data pin</a:t>
            </a:r>
            <a:r>
              <a:rPr lang="en-US" sz="2000" dirty="0" smtClean="0"/>
              <a:t>.</a:t>
            </a:r>
          </a:p>
          <a:p>
            <a:r>
              <a:rPr lang="en-US" sz="2000" dirty="0"/>
              <a:t>The connections are simple. The first pin on the left to 3-5V </a:t>
            </a:r>
            <a:r>
              <a:rPr lang="en-US" sz="2000" dirty="0" smtClean="0"/>
              <a:t>power</a:t>
            </a:r>
          </a:p>
          <a:p>
            <a:r>
              <a:rPr lang="en-US" sz="2000" dirty="0" smtClean="0"/>
              <a:t>The </a:t>
            </a:r>
            <a:r>
              <a:rPr lang="en-US" sz="2000" dirty="0"/>
              <a:t>second pin to the data input pin and </a:t>
            </a:r>
            <a:endParaRPr lang="en-US" sz="2000" dirty="0" smtClean="0"/>
          </a:p>
          <a:p>
            <a:r>
              <a:rPr lang="en-US" sz="2000" dirty="0"/>
              <a:t>T</a:t>
            </a:r>
            <a:r>
              <a:rPr lang="en-US" sz="2000" dirty="0" smtClean="0"/>
              <a:t>he </a:t>
            </a:r>
            <a:r>
              <a:rPr lang="en-US" sz="2000" dirty="0"/>
              <a:t>right-most pin to the ground.</a:t>
            </a:r>
          </a:p>
        </p:txBody>
      </p:sp>
      <p:pic>
        <p:nvPicPr>
          <p:cNvPr id="4" name="Picture 3"/>
          <p:cNvPicPr>
            <a:picLocks noChangeAspect="1"/>
          </p:cNvPicPr>
          <p:nvPr/>
        </p:nvPicPr>
        <p:blipFill>
          <a:blip r:embed="rId2"/>
          <a:stretch>
            <a:fillRect/>
          </a:stretch>
        </p:blipFill>
        <p:spPr>
          <a:xfrm>
            <a:off x="1390650" y="4374488"/>
            <a:ext cx="5532664" cy="3333750"/>
          </a:xfrm>
          <a:prstGeom prst="rect">
            <a:avLst/>
          </a:prstGeom>
        </p:spPr>
      </p:pic>
    </p:spTree>
    <p:extLst>
      <p:ext uri="{BB962C8B-B14F-4D97-AF65-F5344CB8AC3E}">
        <p14:creationId xmlns:p14="http://schemas.microsoft.com/office/powerpoint/2010/main" val="6762383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822959" y="2160588"/>
            <a:ext cx="7785463" cy="3881437"/>
          </a:xfrm>
          <a:prstGeom prst="rect">
            <a:avLst/>
          </a:prstGeom>
        </p:spPr>
      </p:pic>
    </p:spTree>
    <p:extLst>
      <p:ext uri="{BB962C8B-B14F-4D97-AF65-F5344CB8AC3E}">
        <p14:creationId xmlns:p14="http://schemas.microsoft.com/office/powerpoint/2010/main" val="4144433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938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546706" y="1847080"/>
            <a:ext cx="8596668" cy="3880773"/>
          </a:xfrm>
        </p:spPr>
        <p:txBody>
          <a:bodyPr>
            <a:normAutofit/>
          </a:bodyPr>
          <a:lstStyle/>
          <a:p>
            <a:r>
              <a:rPr lang="en-US" sz="2000" dirty="0"/>
              <a:t>In simple term microcontroller is a computer on a </a:t>
            </a:r>
            <a:r>
              <a:rPr lang="en-US" sz="2000" dirty="0" smtClean="0"/>
              <a:t>single chip </a:t>
            </a:r>
            <a:r>
              <a:rPr lang="en-US" sz="2000" dirty="0"/>
              <a:t>(board). Additionally it is controlled by the </a:t>
            </a:r>
            <a:r>
              <a:rPr lang="en-US" sz="2000" dirty="0" smtClean="0"/>
              <a:t>program written </a:t>
            </a:r>
            <a:r>
              <a:rPr lang="en-US" sz="2000" dirty="0"/>
              <a:t>by the user</a:t>
            </a:r>
            <a:r>
              <a:rPr lang="en-US" sz="2000" dirty="0" smtClean="0"/>
              <a:t>.</a:t>
            </a:r>
          </a:p>
          <a:p>
            <a:r>
              <a:rPr lang="en-US" sz="2000" dirty="0"/>
              <a:t>A </a:t>
            </a:r>
            <a:r>
              <a:rPr lang="en-US" sz="2000" b="1" dirty="0"/>
              <a:t>microcontroller</a:t>
            </a:r>
            <a:r>
              <a:rPr lang="en-US" sz="2000" dirty="0"/>
              <a:t> is a small computer on a single chip that includes a processor, memory, and input/output (I/O) </a:t>
            </a:r>
            <a:r>
              <a:rPr lang="en-US" sz="2000" dirty="0" smtClean="0"/>
              <a:t>interfaces.</a:t>
            </a:r>
            <a:endParaRPr lang="en-US" sz="2000" dirty="0"/>
          </a:p>
          <a:p>
            <a:endParaRPr lang="en-US" sz="2000" dirty="0"/>
          </a:p>
          <a:p>
            <a:r>
              <a:rPr lang="en-US" sz="2000" dirty="0" smtClean="0"/>
              <a:t> </a:t>
            </a:r>
            <a:r>
              <a:rPr lang="en-US" sz="2000" dirty="0"/>
              <a:t>It is an electronic device which contains </a:t>
            </a:r>
            <a:r>
              <a:rPr lang="en-US" sz="2000" dirty="0" smtClean="0"/>
              <a:t>the microprocessor </a:t>
            </a:r>
            <a:r>
              <a:rPr lang="en-US" sz="2000" dirty="0"/>
              <a:t>with integrated peripherals like </a:t>
            </a:r>
            <a:r>
              <a:rPr lang="en-US" sz="2000" dirty="0" smtClean="0"/>
              <a:t>memory, serial </a:t>
            </a:r>
            <a:r>
              <a:rPr lang="en-US" sz="2000" dirty="0"/>
              <a:t>ports, timer/counter, interrupt controller, </a:t>
            </a:r>
            <a:r>
              <a:rPr lang="en-US" sz="2000" dirty="0" smtClean="0"/>
              <a:t>data acquisition </a:t>
            </a:r>
            <a:r>
              <a:rPr lang="en-US" sz="2000" dirty="0"/>
              <a:t>interfaces like ADC,DAC. </a:t>
            </a:r>
            <a:br>
              <a:rPr lang="en-US" sz="2000" dirty="0"/>
            </a:br>
            <a:endParaRPr lang="en-US" sz="2000" dirty="0"/>
          </a:p>
        </p:txBody>
      </p:sp>
    </p:spTree>
    <p:extLst>
      <p:ext uri="{BB962C8B-B14F-4D97-AF65-F5344CB8AC3E}">
        <p14:creationId xmlns:p14="http://schemas.microsoft.com/office/powerpoint/2010/main" val="40143291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Temperature sensor</a:t>
            </a:r>
            <a:endParaRPr lang="en-US" dirty="0"/>
          </a:p>
        </p:txBody>
      </p:sp>
      <p:sp>
        <p:nvSpPr>
          <p:cNvPr id="3" name="Content Placeholder 2"/>
          <p:cNvSpPr>
            <a:spLocks noGrp="1"/>
          </p:cNvSpPr>
          <p:nvPr>
            <p:ph idx="1"/>
          </p:nvPr>
        </p:nvSpPr>
        <p:spPr>
          <a:xfrm>
            <a:off x="677334" y="1658983"/>
            <a:ext cx="8596668" cy="4382379"/>
          </a:xfrm>
        </p:spPr>
        <p:txBody>
          <a:bodyPr/>
          <a:lstStyle/>
          <a:p>
            <a:r>
              <a:rPr lang="en-US" dirty="0"/>
              <a:t>The Temperature Sensor LM35 series are precision integrated-circuit temperature devices with an output voltage linearly proportional to the Centigrade temperature.</a:t>
            </a:r>
          </a:p>
        </p:txBody>
      </p:sp>
      <p:pic>
        <p:nvPicPr>
          <p:cNvPr id="4" name="Picture 3"/>
          <p:cNvPicPr>
            <a:picLocks noChangeAspect="1"/>
          </p:cNvPicPr>
          <p:nvPr/>
        </p:nvPicPr>
        <p:blipFill>
          <a:blip r:embed="rId2"/>
          <a:stretch>
            <a:fillRect/>
          </a:stretch>
        </p:blipFill>
        <p:spPr>
          <a:xfrm>
            <a:off x="2536644" y="3071481"/>
            <a:ext cx="5026750" cy="2467170"/>
          </a:xfrm>
          <a:prstGeom prst="rect">
            <a:avLst/>
          </a:prstGeom>
        </p:spPr>
      </p:pic>
    </p:spTree>
    <p:extLst>
      <p:ext uri="{BB962C8B-B14F-4D97-AF65-F5344CB8AC3E}">
        <p14:creationId xmlns:p14="http://schemas.microsoft.com/office/powerpoint/2010/main" val="56482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371600" y="2312126"/>
            <a:ext cx="7249886" cy="3184593"/>
          </a:xfrm>
          <a:prstGeom prst="rect">
            <a:avLst/>
          </a:prstGeom>
        </p:spPr>
      </p:pic>
    </p:spTree>
    <p:extLst>
      <p:ext uri="{BB962C8B-B14F-4D97-AF65-F5344CB8AC3E}">
        <p14:creationId xmlns:p14="http://schemas.microsoft.com/office/powerpoint/2010/main" val="11701982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Detector / Sensor</a:t>
            </a:r>
            <a:br>
              <a:rPr lang="en-US" dirty="0"/>
            </a:br>
            <a:endParaRPr lang="en-US" dirty="0"/>
          </a:p>
        </p:txBody>
      </p:sp>
      <p:sp>
        <p:nvSpPr>
          <p:cNvPr id="3" name="Content Placeholder 2"/>
          <p:cNvSpPr>
            <a:spLocks noGrp="1"/>
          </p:cNvSpPr>
          <p:nvPr>
            <p:ph idx="1"/>
          </p:nvPr>
        </p:nvSpPr>
        <p:spPr/>
        <p:txBody>
          <a:bodyPr/>
          <a:lstStyle/>
          <a:p>
            <a:r>
              <a:rPr lang="en-US" dirty="0"/>
              <a:t>Water sensor brick is designed for water detection, which can be widely used in sensing rainfall, water level, and even liquid leakage.</a:t>
            </a:r>
          </a:p>
        </p:txBody>
      </p:sp>
      <p:pic>
        <p:nvPicPr>
          <p:cNvPr id="4" name="Picture 3"/>
          <p:cNvPicPr>
            <a:picLocks noChangeAspect="1"/>
          </p:cNvPicPr>
          <p:nvPr/>
        </p:nvPicPr>
        <p:blipFill>
          <a:blip r:embed="rId2"/>
          <a:stretch>
            <a:fillRect/>
          </a:stretch>
        </p:blipFill>
        <p:spPr>
          <a:xfrm>
            <a:off x="1131162" y="2921585"/>
            <a:ext cx="6219825" cy="3914775"/>
          </a:xfrm>
          <a:prstGeom prst="rect">
            <a:avLst/>
          </a:prstGeom>
        </p:spPr>
      </p:pic>
    </p:spTree>
    <p:extLst>
      <p:ext uri="{BB962C8B-B14F-4D97-AF65-F5344CB8AC3E}">
        <p14:creationId xmlns:p14="http://schemas.microsoft.com/office/powerpoint/2010/main" val="29822802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677334" y="1685109"/>
            <a:ext cx="8100906" cy="4356253"/>
          </a:xfrm>
        </p:spPr>
        <p:txBody>
          <a:bodyPr>
            <a:normAutofit/>
          </a:bodyPr>
          <a:lstStyle/>
          <a:p>
            <a:r>
              <a:rPr lang="en-US" sz="2400" dirty="0"/>
              <a:t>C</a:t>
            </a:r>
            <a:r>
              <a:rPr lang="en-US" sz="2400" dirty="0" smtClean="0"/>
              <a:t>onnecting </a:t>
            </a:r>
            <a:r>
              <a:rPr lang="en-US" sz="2400" dirty="0"/>
              <a:t>a water sensor to an Arduino is a great way to detect a leak, spill, flood, rain, etc</a:t>
            </a:r>
            <a:r>
              <a:rPr lang="en-US" sz="2400" dirty="0" smtClean="0"/>
              <a:t>.</a:t>
            </a:r>
          </a:p>
          <a:p>
            <a:r>
              <a:rPr lang="en-US" sz="2400" dirty="0" smtClean="0"/>
              <a:t> </a:t>
            </a:r>
            <a:r>
              <a:rPr lang="en-US" sz="2400" dirty="0"/>
              <a:t>It can be used to detect the presence, the level, the volume and/or the absence of water. </a:t>
            </a:r>
            <a:endParaRPr lang="en-US" sz="2400" dirty="0" smtClean="0"/>
          </a:p>
          <a:p>
            <a:r>
              <a:rPr lang="en-US" sz="2400" dirty="0" smtClean="0"/>
              <a:t>While </a:t>
            </a:r>
            <a:r>
              <a:rPr lang="en-US" sz="2400" dirty="0"/>
              <a:t>this could be used to remind you to water your plants, there is a better Grove sensor for that.</a:t>
            </a:r>
          </a:p>
        </p:txBody>
      </p:sp>
    </p:spTree>
    <p:extLst>
      <p:ext uri="{BB962C8B-B14F-4D97-AF65-F5344CB8AC3E}">
        <p14:creationId xmlns:p14="http://schemas.microsoft.com/office/powerpoint/2010/main" val="21229925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796834" y="1476104"/>
            <a:ext cx="8634549" cy="4401616"/>
          </a:xfrm>
          <a:prstGeom prst="rect">
            <a:avLst/>
          </a:prstGeom>
        </p:spPr>
      </p:pic>
    </p:spTree>
    <p:extLst>
      <p:ext uri="{BB962C8B-B14F-4D97-AF65-F5344CB8AC3E}">
        <p14:creationId xmlns:p14="http://schemas.microsoft.com/office/powerpoint/2010/main" val="29895053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actuator</a:t>
            </a:r>
            <a:endParaRPr lang="en-US" dirty="0"/>
          </a:p>
        </p:txBody>
      </p:sp>
      <p:sp>
        <p:nvSpPr>
          <p:cNvPr id="3" name="Content Placeholder 2"/>
          <p:cNvSpPr>
            <a:spLocks noGrp="1"/>
          </p:cNvSpPr>
          <p:nvPr>
            <p:ph idx="1"/>
          </p:nvPr>
        </p:nvSpPr>
        <p:spPr>
          <a:xfrm>
            <a:off x="677334" y="1737361"/>
            <a:ext cx="8596668" cy="4304002"/>
          </a:xfrm>
        </p:spPr>
        <p:txBody>
          <a:bodyPr/>
          <a:lstStyle/>
          <a:p>
            <a:r>
              <a:rPr lang="en-US" dirty="0"/>
              <a:t>we will interface different types of motors with the Arduino board (UNO) and show you how to connect the motor and drive it from your board.</a:t>
            </a:r>
          </a:p>
          <a:p>
            <a:r>
              <a:rPr lang="en-US" dirty="0"/>
              <a:t>There are three different type of motors −</a:t>
            </a:r>
          </a:p>
          <a:p>
            <a:pPr lvl="1"/>
            <a:r>
              <a:rPr lang="en-US" dirty="0"/>
              <a:t>DC motor</a:t>
            </a:r>
          </a:p>
          <a:p>
            <a:pPr lvl="1"/>
            <a:r>
              <a:rPr lang="en-US" dirty="0"/>
              <a:t>Servo motor</a:t>
            </a:r>
          </a:p>
          <a:p>
            <a:pPr lvl="1"/>
            <a:r>
              <a:rPr lang="en-US" dirty="0"/>
              <a:t>Stepper motor</a:t>
            </a:r>
          </a:p>
          <a:p>
            <a:endParaRPr lang="en-US" dirty="0"/>
          </a:p>
        </p:txBody>
      </p:sp>
    </p:spTree>
    <p:extLst>
      <p:ext uri="{BB962C8B-B14F-4D97-AF65-F5344CB8AC3E}">
        <p14:creationId xmlns:p14="http://schemas.microsoft.com/office/powerpoint/2010/main" val="13509375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 motor</a:t>
            </a:r>
          </a:p>
        </p:txBody>
      </p:sp>
      <p:sp>
        <p:nvSpPr>
          <p:cNvPr id="3" name="Content Placeholder 2"/>
          <p:cNvSpPr>
            <a:spLocks noGrp="1"/>
          </p:cNvSpPr>
          <p:nvPr>
            <p:ph idx="1"/>
          </p:nvPr>
        </p:nvSpPr>
        <p:spPr>
          <a:xfrm>
            <a:off x="677334" y="2160589"/>
            <a:ext cx="8596668" cy="4083457"/>
          </a:xfrm>
        </p:spPr>
        <p:txBody>
          <a:bodyPr>
            <a:normAutofit/>
          </a:bodyPr>
          <a:lstStyle/>
          <a:p>
            <a:r>
              <a:rPr lang="en-US" dirty="0"/>
              <a:t>A DC motor (Direct Current motor) is the most common type of motor</a:t>
            </a:r>
            <a:r>
              <a:rPr lang="en-US" dirty="0" smtClean="0"/>
              <a:t>.</a:t>
            </a:r>
          </a:p>
          <a:p>
            <a:r>
              <a:rPr lang="en-US" dirty="0" smtClean="0"/>
              <a:t> </a:t>
            </a:r>
            <a:r>
              <a:rPr lang="en-US" dirty="0"/>
              <a:t>DC motors normally have just two leads, one positive and one negative</a:t>
            </a:r>
            <a:r>
              <a:rPr lang="en-US" dirty="0" smtClean="0"/>
              <a:t>.</a:t>
            </a:r>
          </a:p>
          <a:p>
            <a:r>
              <a:rPr lang="en-US" dirty="0" smtClean="0"/>
              <a:t> </a:t>
            </a:r>
            <a:r>
              <a:rPr lang="en-US" dirty="0"/>
              <a:t>If you connect these two leads directly to a battery, the motor will rotate</a:t>
            </a:r>
            <a:r>
              <a:rPr lang="en-US" dirty="0" smtClean="0"/>
              <a:t>.</a:t>
            </a:r>
          </a:p>
          <a:p>
            <a:r>
              <a:rPr lang="en-US" dirty="0" smtClean="0"/>
              <a:t> </a:t>
            </a:r>
            <a:r>
              <a:rPr lang="en-US" dirty="0"/>
              <a:t>If you switch the leads, the motor will rotate in the opposite direction</a:t>
            </a:r>
            <a:r>
              <a:rPr lang="en-US" dirty="0" smtClean="0"/>
              <a:t>.</a:t>
            </a:r>
          </a:p>
          <a:p>
            <a:endParaRPr lang="en-US" dirty="0"/>
          </a:p>
          <a:p>
            <a:endParaRPr lang="en-US" dirty="0" smtClean="0"/>
          </a:p>
          <a:p>
            <a:endParaRPr lang="en-US" dirty="0"/>
          </a:p>
          <a:p>
            <a:endParaRPr lang="en-US" dirty="0" smtClean="0"/>
          </a:p>
          <a:p>
            <a:r>
              <a:rPr lang="en-US" b="1" dirty="0"/>
              <a:t>Warning</a:t>
            </a:r>
            <a:r>
              <a:rPr lang="en-US" dirty="0"/>
              <a:t> − Do not drive the motor directly from Arduino board pins. This may damage the board. Use a driver Circuit or an IC.</a:t>
            </a:r>
          </a:p>
        </p:txBody>
      </p:sp>
      <p:pic>
        <p:nvPicPr>
          <p:cNvPr id="4" name="Picture 3"/>
          <p:cNvPicPr>
            <a:picLocks noChangeAspect="1"/>
          </p:cNvPicPr>
          <p:nvPr/>
        </p:nvPicPr>
        <p:blipFill>
          <a:blip r:embed="rId2"/>
          <a:stretch>
            <a:fillRect/>
          </a:stretch>
        </p:blipFill>
        <p:spPr>
          <a:xfrm>
            <a:off x="1453378" y="3762102"/>
            <a:ext cx="5365433" cy="1632857"/>
          </a:xfrm>
          <a:prstGeom prst="rect">
            <a:avLst/>
          </a:prstGeom>
        </p:spPr>
      </p:pic>
    </p:spTree>
    <p:extLst>
      <p:ext uri="{BB962C8B-B14F-4D97-AF65-F5344CB8AC3E}">
        <p14:creationId xmlns:p14="http://schemas.microsoft.com/office/powerpoint/2010/main" val="37344878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378823" y="1502228"/>
            <a:ext cx="7772400" cy="3905793"/>
          </a:xfrm>
          <a:prstGeom prst="rect">
            <a:avLst/>
          </a:prstGeom>
        </p:spPr>
      </p:pic>
    </p:spTree>
    <p:extLst>
      <p:ext uri="{BB962C8B-B14F-4D97-AF65-F5344CB8AC3E}">
        <p14:creationId xmlns:p14="http://schemas.microsoft.com/office/powerpoint/2010/main" val="2600765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Servo Motor</a:t>
            </a:r>
            <a:br>
              <a:rPr lang="en-US" dirty="0"/>
            </a:br>
            <a:endParaRPr lang="en-US" dirty="0"/>
          </a:p>
        </p:txBody>
      </p:sp>
      <p:sp>
        <p:nvSpPr>
          <p:cNvPr id="3" name="Content Placeholder 2"/>
          <p:cNvSpPr>
            <a:spLocks noGrp="1"/>
          </p:cNvSpPr>
          <p:nvPr>
            <p:ph idx="1"/>
          </p:nvPr>
        </p:nvSpPr>
        <p:spPr>
          <a:xfrm>
            <a:off x="677334" y="1685109"/>
            <a:ext cx="8596668" cy="4356253"/>
          </a:xfrm>
        </p:spPr>
        <p:txBody>
          <a:bodyPr/>
          <a:lstStyle/>
          <a:p>
            <a:r>
              <a:rPr lang="en-US" dirty="0"/>
              <a:t>A Servo Motor is a small device that has an output shaft. </a:t>
            </a:r>
            <a:endParaRPr lang="en-US" dirty="0" smtClean="0"/>
          </a:p>
          <a:p>
            <a:r>
              <a:rPr lang="en-US" dirty="0" smtClean="0"/>
              <a:t>This </a:t>
            </a:r>
            <a:r>
              <a:rPr lang="en-US" dirty="0"/>
              <a:t>shaft can be positioned to specific angular positions by sending the servo a coded signal. </a:t>
            </a:r>
            <a:endParaRPr lang="en-US" dirty="0" smtClean="0"/>
          </a:p>
          <a:p>
            <a:r>
              <a:rPr lang="en-US" dirty="0" smtClean="0"/>
              <a:t>As </a:t>
            </a:r>
            <a:r>
              <a:rPr lang="en-US" dirty="0"/>
              <a:t>long as the coded signal exists on the input line, the servo will maintain the angular position of the shaft</a:t>
            </a:r>
            <a:r>
              <a:rPr lang="en-US" dirty="0" smtClean="0"/>
              <a:t>.</a:t>
            </a:r>
          </a:p>
          <a:p>
            <a:r>
              <a:rPr lang="en-US" dirty="0" smtClean="0"/>
              <a:t> </a:t>
            </a:r>
            <a:r>
              <a:rPr lang="en-US" dirty="0"/>
              <a:t>If the coded signal changes, the angular position of the shaft changes</a:t>
            </a:r>
            <a:r>
              <a:rPr lang="en-US" dirty="0" smtClean="0"/>
              <a:t>.</a:t>
            </a:r>
          </a:p>
          <a:p>
            <a:r>
              <a:rPr lang="en-US" dirty="0" smtClean="0"/>
              <a:t>They </a:t>
            </a:r>
            <a:r>
              <a:rPr lang="en-US" dirty="0"/>
              <a:t>are also used in radio-controlled cars, puppets, and of course, robots.</a:t>
            </a:r>
          </a:p>
        </p:txBody>
      </p:sp>
      <p:pic>
        <p:nvPicPr>
          <p:cNvPr id="4" name="Picture 3"/>
          <p:cNvPicPr>
            <a:picLocks noChangeAspect="1"/>
          </p:cNvPicPr>
          <p:nvPr/>
        </p:nvPicPr>
        <p:blipFill>
          <a:blip r:embed="rId2"/>
          <a:stretch>
            <a:fillRect/>
          </a:stretch>
        </p:blipFill>
        <p:spPr>
          <a:xfrm>
            <a:off x="1655988" y="4345713"/>
            <a:ext cx="4196171" cy="1876425"/>
          </a:xfrm>
          <a:prstGeom prst="rect">
            <a:avLst/>
          </a:prstGeom>
        </p:spPr>
      </p:pic>
    </p:spTree>
    <p:extLst>
      <p:ext uri="{BB962C8B-B14F-4D97-AF65-F5344CB8AC3E}">
        <p14:creationId xmlns:p14="http://schemas.microsoft.com/office/powerpoint/2010/main" val="18279179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1463040" y="1737361"/>
            <a:ext cx="7810962" cy="4376056"/>
          </a:xfrm>
          <a:prstGeom prst="rect">
            <a:avLst/>
          </a:prstGeom>
        </p:spPr>
      </p:pic>
    </p:spTree>
    <p:extLst>
      <p:ext uri="{BB962C8B-B14F-4D97-AF65-F5344CB8AC3E}">
        <p14:creationId xmlns:p14="http://schemas.microsoft.com/office/powerpoint/2010/main" val="411136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677334" y="1724297"/>
            <a:ext cx="8596668" cy="4317065"/>
          </a:xfrm>
        </p:spPr>
        <p:txBody>
          <a:bodyPr>
            <a:normAutofit lnSpcReduction="10000"/>
          </a:bodyPr>
          <a:lstStyle/>
          <a:p>
            <a:r>
              <a:rPr lang="en-US" sz="2000" dirty="0"/>
              <a:t>There are a number of different microcontroller out there some </a:t>
            </a:r>
            <a:r>
              <a:rPr lang="en-US" sz="2000" dirty="0" smtClean="0"/>
              <a:t>of the </a:t>
            </a:r>
            <a:r>
              <a:rPr lang="en-US" sz="2000" dirty="0"/>
              <a:t>popular microcontroller are</a:t>
            </a:r>
            <a:r>
              <a:rPr lang="en-US" sz="2000" dirty="0" smtClean="0"/>
              <a:t>:</a:t>
            </a:r>
            <a:endParaRPr lang="en-US" sz="2000" dirty="0"/>
          </a:p>
          <a:p>
            <a:pPr lvl="1"/>
            <a:r>
              <a:rPr lang="en-US" sz="2000" dirty="0" smtClean="0"/>
              <a:t> </a:t>
            </a:r>
            <a:r>
              <a:rPr lang="en-US" sz="2000" b="1" dirty="0"/>
              <a:t>8051 Microcontroller: </a:t>
            </a:r>
            <a:r>
              <a:rPr lang="en-US" sz="2000" dirty="0"/>
              <a:t>is an 8 bit family of microcontroller </a:t>
            </a:r>
            <a:r>
              <a:rPr lang="en-US" sz="2000" dirty="0" smtClean="0"/>
              <a:t>is developed </a:t>
            </a:r>
            <a:r>
              <a:rPr lang="en-US" sz="2000" dirty="0"/>
              <a:t>by the intel. It is the most popular families </a:t>
            </a:r>
            <a:r>
              <a:rPr lang="en-US" sz="2000" dirty="0" smtClean="0"/>
              <a:t>of microcontroller.</a:t>
            </a:r>
            <a:endParaRPr lang="en-US" sz="2000" dirty="0"/>
          </a:p>
          <a:p>
            <a:pPr lvl="1"/>
            <a:r>
              <a:rPr lang="en-US" sz="2000" dirty="0" smtClean="0"/>
              <a:t> </a:t>
            </a:r>
            <a:r>
              <a:rPr lang="en-US" sz="2000" b="1" dirty="0"/>
              <a:t>PIC Microcontroller: </a:t>
            </a:r>
            <a:r>
              <a:rPr lang="en-US" sz="2000" dirty="0"/>
              <a:t>Peripheral interface controller (PIC) </a:t>
            </a:r>
            <a:r>
              <a:rPr lang="en-US" sz="2000" dirty="0" smtClean="0"/>
              <a:t>is microcontroller </a:t>
            </a:r>
            <a:r>
              <a:rPr lang="en-US" sz="2000" dirty="0"/>
              <a:t>developed by a microchip. PIC microcontroller </a:t>
            </a:r>
            <a:r>
              <a:rPr lang="en-US" sz="2000" dirty="0" smtClean="0"/>
              <a:t>is fast </a:t>
            </a:r>
            <a:r>
              <a:rPr lang="en-US" sz="2000" dirty="0"/>
              <a:t>and simple </a:t>
            </a:r>
            <a:r>
              <a:rPr lang="en-US" sz="2000" dirty="0" smtClean="0"/>
              <a:t>to implement </a:t>
            </a:r>
            <a:r>
              <a:rPr lang="en-US" sz="2000" dirty="0"/>
              <a:t>program when we contrast with </a:t>
            </a:r>
            <a:r>
              <a:rPr lang="en-US" sz="2000" dirty="0" smtClean="0"/>
              <a:t>other microcontrollers </a:t>
            </a:r>
            <a:r>
              <a:rPr lang="en-US" sz="2000" dirty="0"/>
              <a:t>like 8051</a:t>
            </a:r>
            <a:r>
              <a:rPr lang="en-US" sz="2000" dirty="0" smtClean="0"/>
              <a:t>.</a:t>
            </a:r>
            <a:endParaRPr lang="en-US" sz="2000" dirty="0"/>
          </a:p>
          <a:p>
            <a:pPr lvl="1"/>
            <a:r>
              <a:rPr lang="en-US" sz="2000" dirty="0" smtClean="0"/>
              <a:t> </a:t>
            </a:r>
            <a:r>
              <a:rPr lang="en-US" sz="2000" b="1" dirty="0"/>
              <a:t>AVR Microcontroller: </a:t>
            </a:r>
            <a:r>
              <a:rPr lang="en-US" sz="2000" dirty="0"/>
              <a:t>It was developed in the year of 1996 </a:t>
            </a:r>
            <a:r>
              <a:rPr lang="en-US" sz="2000" dirty="0" smtClean="0"/>
              <a:t>by Atmel </a:t>
            </a:r>
            <a:r>
              <a:rPr lang="en-US" sz="2000" dirty="0"/>
              <a:t>corporation. It is RISC (reduced instruction set </a:t>
            </a:r>
            <a:r>
              <a:rPr lang="en-US" sz="2000" dirty="0" smtClean="0"/>
              <a:t>computer) microcontroller </a:t>
            </a:r>
            <a:r>
              <a:rPr lang="en-US" sz="2000" dirty="0"/>
              <a:t>so that it can operate at higher speed (perform </a:t>
            </a:r>
            <a:r>
              <a:rPr lang="en-US" sz="2000" dirty="0" smtClean="0"/>
              <a:t>more millions </a:t>
            </a:r>
            <a:r>
              <a:rPr lang="en-US" sz="2000" dirty="0"/>
              <a:t>of instruction per second </a:t>
            </a:r>
            <a:r>
              <a:rPr lang="en-US" dirty="0"/>
              <a:t/>
            </a:r>
            <a:br>
              <a:rPr lang="en-US" dirty="0"/>
            </a:br>
            <a:endParaRPr lang="en-US" dirty="0"/>
          </a:p>
        </p:txBody>
      </p:sp>
    </p:spTree>
    <p:extLst>
      <p:ext uri="{BB962C8B-B14F-4D97-AF65-F5344CB8AC3E}">
        <p14:creationId xmlns:p14="http://schemas.microsoft.com/office/powerpoint/2010/main" val="27963086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Stepper Motor</a:t>
            </a:r>
            <a:br>
              <a:rPr lang="en-US" dirty="0"/>
            </a:br>
            <a:endParaRPr lang="en-US" dirty="0"/>
          </a:p>
        </p:txBody>
      </p:sp>
      <p:sp>
        <p:nvSpPr>
          <p:cNvPr id="3" name="Content Placeholder 2"/>
          <p:cNvSpPr>
            <a:spLocks noGrp="1"/>
          </p:cNvSpPr>
          <p:nvPr>
            <p:ph idx="1"/>
          </p:nvPr>
        </p:nvSpPr>
        <p:spPr>
          <a:xfrm>
            <a:off x="677334" y="1698171"/>
            <a:ext cx="8596668" cy="4343191"/>
          </a:xfrm>
        </p:spPr>
        <p:txBody>
          <a:bodyPr>
            <a:normAutofit/>
          </a:bodyPr>
          <a:lstStyle/>
          <a:p>
            <a:r>
              <a:rPr lang="en-US" dirty="0"/>
              <a:t>A Stepper Motor or a step motor is a brushless, synchronous motor, which divides a full rotation into a number of steps. </a:t>
            </a:r>
            <a:endParaRPr lang="en-US" dirty="0" smtClean="0"/>
          </a:p>
          <a:p>
            <a:r>
              <a:rPr lang="en-US" dirty="0" smtClean="0"/>
              <a:t>Unlike </a:t>
            </a:r>
            <a:r>
              <a:rPr lang="en-US" dirty="0"/>
              <a:t>a brushless DC motor, which rotates continuously when a fixed DC </a:t>
            </a:r>
            <a:r>
              <a:rPr lang="en-US" dirty="0" smtClean="0"/>
              <a:t>voltage </a:t>
            </a:r>
            <a:r>
              <a:rPr lang="en-US" dirty="0"/>
              <a:t>is applied to it, a step motor rotates in discrete step angles</a:t>
            </a:r>
            <a:r>
              <a:rPr lang="en-US" dirty="0" smtClean="0"/>
              <a:t>.</a:t>
            </a:r>
          </a:p>
          <a:p>
            <a:r>
              <a:rPr lang="en-US" dirty="0"/>
              <a:t>The Stepper Motors therefore are manufactured with steps per revolution of 12, 24, 72, 144, 180, and 200, resulting in stepping angles of 30, 15, 5, 2.5, 2, and 1.8 degrees per step</a:t>
            </a:r>
            <a:r>
              <a:rPr lang="en-US" dirty="0" smtClean="0"/>
              <a:t>.</a:t>
            </a:r>
          </a:p>
          <a:p>
            <a:r>
              <a:rPr lang="en-US" dirty="0" smtClean="0"/>
              <a:t> </a:t>
            </a:r>
            <a:r>
              <a:rPr lang="en-US" dirty="0"/>
              <a:t>The stepper motor can be controlled with or without feedback.</a:t>
            </a:r>
          </a:p>
        </p:txBody>
      </p:sp>
    </p:spTree>
    <p:extLst>
      <p:ext uri="{BB962C8B-B14F-4D97-AF65-F5344CB8AC3E}">
        <p14:creationId xmlns:p14="http://schemas.microsoft.com/office/powerpoint/2010/main" val="10588678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A regular DC motor spins in only direction whereas a Stepper motor can spin in precise increments.</a:t>
            </a:r>
          </a:p>
          <a:p>
            <a:r>
              <a:rPr lang="en-US" dirty="0"/>
              <a:t>Stepper motors can turn an exact amount of degrees (or steps) as desired.</a:t>
            </a:r>
          </a:p>
          <a:p>
            <a:pPr marL="0" indent="0">
              <a:buNone/>
            </a:pPr>
            <a:endParaRPr lang="en-US" dirty="0"/>
          </a:p>
        </p:txBody>
      </p:sp>
      <p:pic>
        <p:nvPicPr>
          <p:cNvPr id="4" name="Picture 3"/>
          <p:cNvPicPr>
            <a:picLocks noChangeAspect="1"/>
          </p:cNvPicPr>
          <p:nvPr/>
        </p:nvPicPr>
        <p:blipFill>
          <a:blip r:embed="rId2"/>
          <a:stretch>
            <a:fillRect/>
          </a:stretch>
        </p:blipFill>
        <p:spPr>
          <a:xfrm>
            <a:off x="1804306" y="3366543"/>
            <a:ext cx="5706835" cy="2905008"/>
          </a:xfrm>
          <a:prstGeom prst="rect">
            <a:avLst/>
          </a:prstGeom>
        </p:spPr>
      </p:pic>
    </p:spTree>
    <p:extLst>
      <p:ext uri="{BB962C8B-B14F-4D97-AF65-F5344CB8AC3E}">
        <p14:creationId xmlns:p14="http://schemas.microsoft.com/office/powerpoint/2010/main" val="40008995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stretch>
            <a:fillRect/>
          </a:stretch>
        </p:blipFill>
        <p:spPr>
          <a:xfrm>
            <a:off x="677334" y="1930400"/>
            <a:ext cx="8334102" cy="3916567"/>
          </a:xfrm>
          <a:prstGeom prst="rect">
            <a:avLst/>
          </a:prstGeom>
        </p:spPr>
      </p:pic>
    </p:spTree>
    <p:extLst>
      <p:ext uri="{BB962C8B-B14F-4D97-AF65-F5344CB8AC3E}">
        <p14:creationId xmlns:p14="http://schemas.microsoft.com/office/powerpoint/2010/main" val="1551859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20890111">
            <a:off x="847151" y="2098767"/>
            <a:ext cx="8596668" cy="1320800"/>
          </a:xfrm>
        </p:spPr>
        <p:txBody>
          <a:bodyPr>
            <a:normAutofit/>
          </a:bodyPr>
          <a:lstStyle/>
          <a:p>
            <a:r>
              <a:rPr lang="en-US" sz="6000" dirty="0" smtClean="0"/>
              <a:t>        Thanks</a:t>
            </a:r>
            <a:endParaRPr lang="en-US" sz="6000" dirty="0"/>
          </a:p>
        </p:txBody>
      </p:sp>
    </p:spTree>
    <p:extLst>
      <p:ext uri="{BB962C8B-B14F-4D97-AF65-F5344CB8AC3E}">
        <p14:creationId xmlns:p14="http://schemas.microsoft.com/office/powerpoint/2010/main" val="4168704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526798" y="1768703"/>
            <a:ext cx="8897740" cy="4854165"/>
          </a:xfrm>
        </p:spPr>
        <p:txBody>
          <a:bodyPr>
            <a:normAutofit fontScale="40000" lnSpcReduction="20000"/>
          </a:bodyPr>
          <a:lstStyle/>
          <a:p>
            <a:r>
              <a:rPr lang="en-US" sz="4600" dirty="0"/>
              <a:t>By incorporating microcontroller into device in </a:t>
            </a:r>
            <a:r>
              <a:rPr lang="en-US" sz="4600" dirty="0" smtClean="0"/>
              <a:t>the appropriate </a:t>
            </a:r>
            <a:r>
              <a:rPr lang="en-US" sz="4600" dirty="0"/>
              <a:t>way we can build more than what we </a:t>
            </a:r>
            <a:r>
              <a:rPr lang="en-US" sz="4600" dirty="0" smtClean="0"/>
              <a:t>could imagine</a:t>
            </a:r>
            <a:r>
              <a:rPr lang="en-US" sz="4600" dirty="0"/>
              <a:t>. Application area of microcontrollers are wide </a:t>
            </a:r>
            <a:r>
              <a:rPr lang="en-US" sz="4600" dirty="0" smtClean="0"/>
              <a:t>but the </a:t>
            </a:r>
            <a:r>
              <a:rPr lang="en-US" sz="4600" dirty="0"/>
              <a:t>following are some of them</a:t>
            </a:r>
            <a:r>
              <a:rPr lang="en-US" sz="4600" dirty="0" smtClean="0"/>
              <a:t>.</a:t>
            </a:r>
            <a:endParaRPr lang="en-US" sz="4600" dirty="0"/>
          </a:p>
          <a:p>
            <a:pPr lvl="1"/>
            <a:r>
              <a:rPr lang="en-US" sz="4600" dirty="0" smtClean="0"/>
              <a:t> </a:t>
            </a:r>
            <a:r>
              <a:rPr lang="en-US" sz="4600" b="1" dirty="0"/>
              <a:t>Consumer Electronics: </a:t>
            </a:r>
            <a:r>
              <a:rPr lang="en-US" sz="4600" dirty="0"/>
              <a:t>microcontroller are used </a:t>
            </a:r>
            <a:r>
              <a:rPr lang="en-US" sz="4600" dirty="0" smtClean="0"/>
              <a:t>in appliance </a:t>
            </a:r>
            <a:r>
              <a:rPr lang="en-US" sz="4600" dirty="0"/>
              <a:t>like Toys, Cameras, Robots, washing </a:t>
            </a:r>
            <a:r>
              <a:rPr lang="en-US" sz="4600" dirty="0" smtClean="0"/>
              <a:t>machine, microwave </a:t>
            </a:r>
            <a:r>
              <a:rPr lang="en-US" sz="4600" dirty="0"/>
              <a:t>oven, musical instrument and its used in </a:t>
            </a:r>
            <a:r>
              <a:rPr lang="en-US" sz="4600" dirty="0" smtClean="0"/>
              <a:t>almost any </a:t>
            </a:r>
            <a:r>
              <a:rPr lang="en-US" sz="4600" dirty="0"/>
              <a:t>automatic home appliance</a:t>
            </a:r>
            <a:r>
              <a:rPr lang="en-US" sz="4600" dirty="0" smtClean="0"/>
              <a:t>.</a:t>
            </a:r>
            <a:endParaRPr lang="en-US" sz="4600" dirty="0"/>
          </a:p>
          <a:p>
            <a:pPr lvl="1"/>
            <a:r>
              <a:rPr lang="en-US" sz="4600" dirty="0" smtClean="0"/>
              <a:t> </a:t>
            </a:r>
            <a:r>
              <a:rPr lang="en-US" sz="4600" b="1" dirty="0"/>
              <a:t>Touch Screen</a:t>
            </a:r>
            <a:r>
              <a:rPr lang="en-US" sz="4600" dirty="0"/>
              <a:t>: cell phone, media player and gaming </a:t>
            </a:r>
            <a:r>
              <a:rPr lang="en-US" sz="4600" dirty="0" smtClean="0"/>
              <a:t>device are </a:t>
            </a:r>
            <a:r>
              <a:rPr lang="en-US" sz="4600" dirty="0"/>
              <a:t>examples of microcontroller based touch screens</a:t>
            </a:r>
            <a:r>
              <a:rPr lang="en-US" sz="4600" dirty="0" smtClean="0"/>
              <a:t>.</a:t>
            </a:r>
            <a:endParaRPr lang="en-US" sz="4600" dirty="0"/>
          </a:p>
          <a:p>
            <a:pPr lvl="1"/>
            <a:r>
              <a:rPr lang="en-US" sz="4600" dirty="0" smtClean="0"/>
              <a:t> </a:t>
            </a:r>
            <a:r>
              <a:rPr lang="en-US" sz="4600" b="1" dirty="0"/>
              <a:t>Office Equipment: </a:t>
            </a:r>
            <a:r>
              <a:rPr lang="en-US" sz="4600" dirty="0"/>
              <a:t>most of office equipment like </a:t>
            </a:r>
            <a:r>
              <a:rPr lang="en-US" sz="4600" dirty="0" smtClean="0"/>
              <a:t>fax machine</a:t>
            </a:r>
            <a:r>
              <a:rPr lang="en-US" sz="4600" dirty="0"/>
              <a:t>, printers and other incorporate microcontrollers. </a:t>
            </a:r>
            <a:endParaRPr lang="en-US" sz="4600" dirty="0" smtClean="0"/>
          </a:p>
          <a:p>
            <a:pPr lvl="1"/>
            <a:r>
              <a:rPr lang="en-US" sz="4600" b="1" dirty="0"/>
              <a:t>Medical</a:t>
            </a:r>
            <a:r>
              <a:rPr lang="en-US" sz="4600" dirty="0"/>
              <a:t>: Movable medical devices such as blood </a:t>
            </a:r>
            <a:r>
              <a:rPr lang="en-US" sz="4600" dirty="0" smtClean="0"/>
              <a:t>pressure and </a:t>
            </a:r>
            <a:r>
              <a:rPr lang="en-US" sz="4600" dirty="0"/>
              <a:t>glucose monitors use of microcontroller will to </a:t>
            </a:r>
            <a:r>
              <a:rPr lang="en-US" sz="4600" dirty="0" smtClean="0"/>
              <a:t>show data </a:t>
            </a:r>
            <a:r>
              <a:rPr lang="en-US" sz="4600" dirty="0"/>
              <a:t>thus provided that higher reliability in providing</a:t>
            </a:r>
            <a:br>
              <a:rPr lang="en-US" sz="4600" dirty="0"/>
            </a:br>
            <a:r>
              <a:rPr lang="en-US" sz="4600" dirty="0"/>
              <a:t>medical results microcontroller additionally they are </a:t>
            </a:r>
            <a:r>
              <a:rPr lang="en-US" sz="4600" dirty="0" smtClean="0"/>
              <a:t>also used </a:t>
            </a:r>
            <a:r>
              <a:rPr lang="en-US" sz="4600" dirty="0"/>
              <a:t>in a device like ECG machine.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928602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Autofit/>
          </a:bodyPr>
          <a:lstStyle/>
          <a:p>
            <a:r>
              <a:rPr lang="en-US" sz="2000" dirty="0" smtClean="0"/>
              <a:t>why </a:t>
            </a:r>
            <a:r>
              <a:rPr lang="en-US" sz="2000" dirty="0"/>
              <a:t>you need to learn Arduino ? Why it is this </a:t>
            </a:r>
            <a:r>
              <a:rPr lang="en-US" sz="2000" dirty="0" smtClean="0"/>
              <a:t>much crucial ?</a:t>
            </a:r>
            <a:endParaRPr lang="en-US" sz="2000" dirty="0"/>
          </a:p>
          <a:p>
            <a:pPr lvl="1">
              <a:buFont typeface="Wingdings" panose="05000000000000000000" pitchFamily="2" charset="2"/>
              <a:buChar char="Ø"/>
            </a:pPr>
            <a:r>
              <a:rPr lang="en-US" sz="2000" dirty="0" smtClean="0"/>
              <a:t>Arduino </a:t>
            </a:r>
            <a:r>
              <a:rPr lang="en-US" sz="2000" dirty="0"/>
              <a:t>is the best way to build interactive </a:t>
            </a:r>
            <a:r>
              <a:rPr lang="en-US" sz="2000" dirty="0" smtClean="0"/>
              <a:t>project.</a:t>
            </a:r>
            <a:endParaRPr lang="en-US" sz="2000" dirty="0"/>
          </a:p>
          <a:p>
            <a:pPr lvl="1">
              <a:buFont typeface="Wingdings" panose="05000000000000000000" pitchFamily="2" charset="2"/>
              <a:buChar char="Ø"/>
            </a:pPr>
            <a:r>
              <a:rPr lang="en-US" sz="2000" dirty="0" err="1" smtClean="0"/>
              <a:t>Arduino</a:t>
            </a:r>
            <a:r>
              <a:rPr lang="en-US" sz="2000" dirty="0" smtClean="0"/>
              <a:t> </a:t>
            </a:r>
            <a:r>
              <a:rPr lang="en-US" sz="2000" dirty="0"/>
              <a:t>is </a:t>
            </a:r>
            <a:r>
              <a:rPr lang="en-US" sz="2000" b="1" dirty="0"/>
              <a:t>easy to program</a:t>
            </a:r>
            <a:r>
              <a:rPr lang="en-US" sz="2000" dirty="0"/>
              <a:t> and interface with sensors/actuators</a:t>
            </a:r>
            <a:r>
              <a:rPr lang="en-US" sz="2000" dirty="0" smtClean="0"/>
              <a:t>.</a:t>
            </a:r>
          </a:p>
          <a:p>
            <a:pPr lvl="1">
              <a:buFont typeface="Wingdings" panose="05000000000000000000" pitchFamily="2" charset="2"/>
              <a:buChar char="Ø"/>
            </a:pPr>
            <a:r>
              <a:rPr lang="en-US" sz="2000" dirty="0" smtClean="0"/>
              <a:t>It </a:t>
            </a:r>
            <a:r>
              <a:rPr lang="en-US" sz="2000" dirty="0"/>
              <a:t>has a </a:t>
            </a:r>
            <a:r>
              <a:rPr lang="en-US" sz="2000" b="1" dirty="0"/>
              <a:t>large online community</a:t>
            </a:r>
            <a:r>
              <a:rPr lang="en-US" sz="2000" dirty="0"/>
              <a:t> and support system</a:t>
            </a:r>
            <a:r>
              <a:rPr lang="en-US" sz="2000" dirty="0" smtClean="0"/>
              <a:t>.</a:t>
            </a:r>
          </a:p>
          <a:p>
            <a:pPr lvl="1">
              <a:buFont typeface="Wingdings" panose="05000000000000000000" pitchFamily="2" charset="2"/>
              <a:buChar char="Ø"/>
            </a:pPr>
            <a:r>
              <a:rPr lang="en-US" sz="2000" dirty="0" smtClean="0"/>
              <a:t>Useful </a:t>
            </a:r>
            <a:r>
              <a:rPr lang="en-US" sz="2000" dirty="0"/>
              <a:t>for </a:t>
            </a:r>
            <a:r>
              <a:rPr lang="en-US" sz="2000" b="1" dirty="0"/>
              <a:t>scientific experiments, prototyping, and automation projects</a:t>
            </a:r>
            <a:endParaRPr lang="en-US" sz="2000" dirty="0"/>
          </a:p>
          <a:p>
            <a:pPr lvl="1">
              <a:buFont typeface="Wingdings" panose="05000000000000000000" pitchFamily="2" charset="2"/>
              <a:buChar char="Ø"/>
            </a:pPr>
            <a:r>
              <a:rPr lang="en-US" sz="2000" dirty="0" smtClean="0"/>
              <a:t> </a:t>
            </a:r>
            <a:r>
              <a:rPr lang="en-US" sz="2000" dirty="0"/>
              <a:t>You don’t need to be an expert in electronics to use </a:t>
            </a:r>
            <a:r>
              <a:rPr lang="en-US" sz="2000" dirty="0" smtClean="0"/>
              <a:t>it.</a:t>
            </a:r>
            <a:endParaRPr lang="en-US" sz="2000" dirty="0"/>
          </a:p>
          <a:p>
            <a:pPr marL="457200" lvl="1" indent="0">
              <a:buNone/>
            </a:pPr>
            <a:r>
              <a:rPr lang="en-US" sz="2000" dirty="0" smtClean="0"/>
              <a:t> </a:t>
            </a:r>
            <a:r>
              <a:rPr lang="en-US" sz="2000" dirty="0"/>
              <a:t/>
            </a:r>
            <a:br>
              <a:rPr lang="en-US" sz="2000" dirty="0"/>
            </a:br>
            <a:endParaRPr lang="en-US" sz="2000" dirty="0"/>
          </a:p>
        </p:txBody>
      </p:sp>
    </p:spTree>
    <p:extLst>
      <p:ext uri="{BB962C8B-B14F-4D97-AF65-F5344CB8AC3E}">
        <p14:creationId xmlns:p14="http://schemas.microsoft.com/office/powerpoint/2010/main" val="1489659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parts</a:t>
            </a:r>
            <a:endParaRPr lang="en-US" dirty="0"/>
          </a:p>
        </p:txBody>
      </p:sp>
      <p:pic>
        <p:nvPicPr>
          <p:cNvPr id="4" name="Content Placeholder 3"/>
          <p:cNvPicPr>
            <a:picLocks noGrp="1" noChangeAspect="1"/>
          </p:cNvPicPr>
          <p:nvPr>
            <p:ph idx="1"/>
          </p:nvPr>
        </p:nvPicPr>
        <p:blipFill>
          <a:blip r:embed="rId2"/>
          <a:stretch>
            <a:fillRect/>
          </a:stretch>
        </p:blipFill>
        <p:spPr>
          <a:xfrm>
            <a:off x="677333" y="2142309"/>
            <a:ext cx="8244597" cy="4140925"/>
          </a:xfrm>
          <a:prstGeom prst="rect">
            <a:avLst/>
          </a:prstGeom>
        </p:spPr>
      </p:pic>
    </p:spTree>
    <p:extLst>
      <p:ext uri="{BB962C8B-B14F-4D97-AF65-F5344CB8AC3E}">
        <p14:creationId xmlns:p14="http://schemas.microsoft.com/office/powerpoint/2010/main" val="2614298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DDD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61925"/>
            <a:ext cx="8596668" cy="219075"/>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526798" y="866775"/>
            <a:ext cx="8897740" cy="5153025"/>
          </a:xfrm>
        </p:spPr>
        <p:txBody>
          <a:bodyPr>
            <a:normAutofit fontScale="47500" lnSpcReduction="20000"/>
          </a:bodyPr>
          <a:lstStyle/>
          <a:p>
            <a:pPr marL="0" indent="0">
              <a:buNone/>
            </a:pPr>
            <a:r>
              <a:rPr lang="en-US" sz="4600" dirty="0" smtClean="0">
                <a:latin typeface="Times New Roman" pitchFamily="18" charset="0"/>
                <a:cs typeface="Times New Roman" pitchFamily="18" charset="0"/>
              </a:rPr>
              <a:t> </a:t>
            </a:r>
            <a:r>
              <a:rPr lang="en-US" sz="4600" dirty="0" err="1">
                <a:latin typeface="Times New Roman" pitchFamily="18" charset="0"/>
                <a:cs typeface="Times New Roman" pitchFamily="18" charset="0"/>
              </a:rPr>
              <a:t>Arduino</a:t>
            </a:r>
            <a:r>
              <a:rPr lang="en-US" sz="4600" dirty="0">
                <a:latin typeface="Times New Roman" pitchFamily="18" charset="0"/>
                <a:cs typeface="Times New Roman" pitchFamily="18" charset="0"/>
              </a:rPr>
              <a:t> UNO board parts and their functions</a:t>
            </a:r>
            <a:r>
              <a:rPr lang="en-US" sz="4600" dirty="0" smtClean="0">
                <a:latin typeface="Times New Roman" pitchFamily="18" charset="0"/>
                <a:cs typeface="Times New Roman" pitchFamily="18" charset="0"/>
              </a:rPr>
              <a:t>:</a:t>
            </a:r>
          </a:p>
          <a:p>
            <a:r>
              <a:rPr lang="en-US" sz="4600" dirty="0" smtClean="0">
                <a:latin typeface="Times New Roman" pitchFamily="18" charset="0"/>
                <a:cs typeface="Times New Roman" pitchFamily="18" charset="0"/>
              </a:rPr>
              <a:t>USB </a:t>
            </a:r>
            <a:r>
              <a:rPr lang="en-US" sz="4600" dirty="0">
                <a:latin typeface="Times New Roman" pitchFamily="18" charset="0"/>
                <a:cs typeface="Times New Roman" pitchFamily="18" charset="0"/>
              </a:rPr>
              <a:t>Plug – Used to connect the </a:t>
            </a:r>
            <a:r>
              <a:rPr lang="en-US" sz="4600" dirty="0" err="1">
                <a:latin typeface="Times New Roman" pitchFamily="18" charset="0"/>
                <a:cs typeface="Times New Roman" pitchFamily="18" charset="0"/>
              </a:rPr>
              <a:t>Arduino</a:t>
            </a:r>
            <a:r>
              <a:rPr lang="en-US" sz="4600" dirty="0">
                <a:latin typeface="Times New Roman" pitchFamily="18" charset="0"/>
                <a:cs typeface="Times New Roman" pitchFamily="18" charset="0"/>
              </a:rPr>
              <a:t> to a computer for programming and power</a:t>
            </a:r>
            <a:r>
              <a:rPr lang="en-US" sz="4600" dirty="0" smtClean="0">
                <a:latin typeface="Times New Roman" pitchFamily="18" charset="0"/>
                <a:cs typeface="Times New Roman" pitchFamily="18" charset="0"/>
              </a:rPr>
              <a:t>.</a:t>
            </a:r>
          </a:p>
          <a:p>
            <a:r>
              <a:rPr lang="en-US" sz="4600" dirty="0" smtClean="0">
                <a:latin typeface="Times New Roman" pitchFamily="18" charset="0"/>
                <a:cs typeface="Times New Roman" pitchFamily="18" charset="0"/>
              </a:rPr>
              <a:t>External </a:t>
            </a:r>
            <a:r>
              <a:rPr lang="en-US" sz="4600" dirty="0">
                <a:latin typeface="Times New Roman" pitchFamily="18" charset="0"/>
                <a:cs typeface="Times New Roman" pitchFamily="18" charset="0"/>
              </a:rPr>
              <a:t>Power Supply – Allows external power (DC adapter or battery) to power the board (7V-12V recommended</a:t>
            </a:r>
            <a:r>
              <a:rPr lang="en-US" sz="4600" dirty="0" smtClean="0">
                <a:latin typeface="Times New Roman" pitchFamily="18" charset="0"/>
                <a:cs typeface="Times New Roman" pitchFamily="18" charset="0"/>
              </a:rPr>
              <a:t>).</a:t>
            </a:r>
          </a:p>
          <a:p>
            <a:r>
              <a:rPr lang="en-US" sz="4600" dirty="0" smtClean="0">
                <a:latin typeface="Times New Roman" pitchFamily="18" charset="0"/>
                <a:cs typeface="Times New Roman" pitchFamily="18" charset="0"/>
              </a:rPr>
              <a:t>Reset </a:t>
            </a:r>
            <a:r>
              <a:rPr lang="en-US" sz="4600" dirty="0">
                <a:latin typeface="Times New Roman" pitchFamily="18" charset="0"/>
                <a:cs typeface="Times New Roman" pitchFamily="18" charset="0"/>
              </a:rPr>
              <a:t>Pin – Used to reset the </a:t>
            </a:r>
            <a:r>
              <a:rPr lang="en-US" sz="4600" dirty="0" err="1">
                <a:latin typeface="Times New Roman" pitchFamily="18" charset="0"/>
                <a:cs typeface="Times New Roman" pitchFamily="18" charset="0"/>
              </a:rPr>
              <a:t>Arduino</a:t>
            </a:r>
            <a:r>
              <a:rPr lang="en-US" sz="4600" dirty="0">
                <a:latin typeface="Times New Roman" pitchFamily="18" charset="0"/>
                <a:cs typeface="Times New Roman" pitchFamily="18" charset="0"/>
              </a:rPr>
              <a:t> program</a:t>
            </a:r>
            <a:r>
              <a:rPr lang="en-US" sz="4600" dirty="0" smtClean="0">
                <a:latin typeface="Times New Roman" pitchFamily="18" charset="0"/>
                <a:cs typeface="Times New Roman" pitchFamily="18" charset="0"/>
              </a:rPr>
              <a:t>.</a:t>
            </a:r>
          </a:p>
          <a:p>
            <a:r>
              <a:rPr lang="en-US" sz="4600" dirty="0" smtClean="0">
                <a:latin typeface="Times New Roman" pitchFamily="18" charset="0"/>
                <a:cs typeface="Times New Roman" pitchFamily="18" charset="0"/>
              </a:rPr>
              <a:t>3.3V </a:t>
            </a:r>
            <a:r>
              <a:rPr lang="en-US" sz="4600" dirty="0">
                <a:latin typeface="Times New Roman" pitchFamily="18" charset="0"/>
                <a:cs typeface="Times New Roman" pitchFamily="18" charset="0"/>
              </a:rPr>
              <a:t>&amp; 5V Power Pins – Provides regulated voltage for sensors and modules</a:t>
            </a:r>
            <a:r>
              <a:rPr lang="en-US" sz="4600" dirty="0" smtClean="0">
                <a:latin typeface="Times New Roman" pitchFamily="18" charset="0"/>
                <a:cs typeface="Times New Roman" pitchFamily="18" charset="0"/>
              </a:rPr>
              <a:t>.</a:t>
            </a:r>
          </a:p>
          <a:p>
            <a:r>
              <a:rPr lang="en-US" sz="4600" dirty="0" smtClean="0">
                <a:latin typeface="Times New Roman" pitchFamily="18" charset="0"/>
                <a:cs typeface="Times New Roman" pitchFamily="18" charset="0"/>
              </a:rPr>
              <a:t>Ground </a:t>
            </a:r>
            <a:r>
              <a:rPr lang="en-US" sz="4600" dirty="0">
                <a:latin typeface="Times New Roman" pitchFamily="18" charset="0"/>
                <a:cs typeface="Times New Roman" pitchFamily="18" charset="0"/>
              </a:rPr>
              <a:t>(GND) Pins – Used for circuit grounding</a:t>
            </a:r>
            <a:r>
              <a:rPr lang="en-US" sz="4600" dirty="0" smtClean="0">
                <a:latin typeface="Times New Roman" pitchFamily="18" charset="0"/>
                <a:cs typeface="Times New Roman" pitchFamily="18" charset="0"/>
              </a:rPr>
              <a:t>.</a:t>
            </a:r>
          </a:p>
          <a:p>
            <a:r>
              <a:rPr lang="en-US" sz="4600" dirty="0" smtClean="0">
                <a:latin typeface="Times New Roman" pitchFamily="18" charset="0"/>
                <a:cs typeface="Times New Roman" pitchFamily="18" charset="0"/>
              </a:rPr>
              <a:t>Voltage </a:t>
            </a:r>
            <a:r>
              <a:rPr lang="en-US" sz="4600" dirty="0">
                <a:latin typeface="Times New Roman" pitchFamily="18" charset="0"/>
                <a:cs typeface="Times New Roman" pitchFamily="18" charset="0"/>
              </a:rPr>
              <a:t>In (Vin) – Provides input power if using an external power source</a:t>
            </a:r>
            <a:r>
              <a:rPr lang="en-US" sz="4600" dirty="0" smtClean="0">
                <a:latin typeface="Times New Roman" pitchFamily="18" charset="0"/>
                <a:cs typeface="Times New Roman" pitchFamily="18" charset="0"/>
              </a:rPr>
              <a:t>.</a:t>
            </a:r>
          </a:p>
          <a:p>
            <a:r>
              <a:rPr lang="en-US" sz="4600" dirty="0" smtClean="0">
                <a:latin typeface="Times New Roman" pitchFamily="18" charset="0"/>
                <a:cs typeface="Times New Roman" pitchFamily="18" charset="0"/>
              </a:rPr>
              <a:t>Analog </a:t>
            </a:r>
            <a:r>
              <a:rPr lang="en-US" sz="4600" dirty="0">
                <a:latin typeface="Times New Roman" pitchFamily="18" charset="0"/>
                <a:cs typeface="Times New Roman" pitchFamily="18" charset="0"/>
              </a:rPr>
              <a:t>Reference Pin (AREF) – Provides a reference voltage for analog inputs</a:t>
            </a:r>
            <a:r>
              <a:rPr lang="en-US" sz="4600" dirty="0" smtClean="0">
                <a:latin typeface="Times New Roman" pitchFamily="18" charset="0"/>
                <a:cs typeface="Times New Roman" pitchFamily="18" charset="0"/>
              </a:rPr>
              <a:t>.</a:t>
            </a:r>
          </a:p>
          <a:p>
            <a:r>
              <a:rPr lang="en-US" sz="4600"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18898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1765</TotalTime>
  <Words>2896</Words>
  <Application>Microsoft Office PowerPoint</Application>
  <PresentationFormat>Custom</PresentationFormat>
  <Paragraphs>251</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Facet</vt:lpstr>
      <vt:lpstr>ARDUINO</vt:lpstr>
      <vt:lpstr>Introduction</vt:lpstr>
      <vt:lpstr>Cont..</vt:lpstr>
      <vt:lpstr>Cont…</vt:lpstr>
      <vt:lpstr>Cont..</vt:lpstr>
      <vt:lpstr>Cont…</vt:lpstr>
      <vt:lpstr>Cont…</vt:lpstr>
      <vt:lpstr>Board parts</vt:lpstr>
      <vt:lpstr>Cont…</vt:lpstr>
      <vt:lpstr>Cont…</vt:lpstr>
      <vt:lpstr>Type of Arduino interface board  </vt:lpstr>
      <vt:lpstr>Cont..</vt:lpstr>
      <vt:lpstr>Cont…</vt:lpstr>
      <vt:lpstr>Cont….</vt:lpstr>
      <vt:lpstr>cont…</vt:lpstr>
      <vt:lpstr>Cont…</vt:lpstr>
      <vt:lpstr>Arduino IDE</vt:lpstr>
      <vt:lpstr>Cont…</vt:lpstr>
      <vt:lpstr>Cont…</vt:lpstr>
      <vt:lpstr>Cont…</vt:lpstr>
      <vt:lpstr>Arduino I/O function  </vt:lpstr>
      <vt:lpstr>Cont…</vt:lpstr>
      <vt:lpstr>cont</vt:lpstr>
      <vt:lpstr>Cont…</vt:lpstr>
      <vt:lpstr>Cont….</vt:lpstr>
      <vt:lpstr>Arduino memory  </vt:lpstr>
      <vt:lpstr>Arduino bootloader</vt:lpstr>
      <vt:lpstr>Serial communication  </vt:lpstr>
      <vt:lpstr>Cont…</vt:lpstr>
      <vt:lpstr>Cont…</vt:lpstr>
      <vt:lpstr>Sensors and Actuators  </vt:lpstr>
      <vt:lpstr>sensor</vt:lpstr>
      <vt:lpstr>Potentiometer  </vt:lpstr>
      <vt:lpstr>Cont…</vt:lpstr>
      <vt:lpstr>ULTRASONIC SENSOR  </vt:lpstr>
      <vt:lpstr>Cont…</vt:lpstr>
      <vt:lpstr>Cont…</vt:lpstr>
      <vt:lpstr>Humidity Sensor </vt:lpstr>
      <vt:lpstr>Cont…</vt:lpstr>
      <vt:lpstr>Temperature sensor</vt:lpstr>
      <vt:lpstr>Cont…</vt:lpstr>
      <vt:lpstr>Water Detector / Sensor </vt:lpstr>
      <vt:lpstr>Cont…</vt:lpstr>
      <vt:lpstr>Cont…</vt:lpstr>
      <vt:lpstr>actuator</vt:lpstr>
      <vt:lpstr>DC motor</vt:lpstr>
      <vt:lpstr>Cont…</vt:lpstr>
      <vt:lpstr>Servo Motor </vt:lpstr>
      <vt:lpstr>Cont…</vt:lpstr>
      <vt:lpstr>Stepper Motor </vt:lpstr>
      <vt:lpstr>Cont.…</vt:lpstr>
      <vt:lpstr>Cont.….</vt:lpstr>
      <vt:lpstr>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Yibe</dc:creator>
  <cp:lastModifiedBy>Hacker</cp:lastModifiedBy>
  <cp:revision>49</cp:revision>
  <dcterms:created xsi:type="dcterms:W3CDTF">2020-02-24T17:42:05Z</dcterms:created>
  <dcterms:modified xsi:type="dcterms:W3CDTF">2025-02-27T17:18:05Z</dcterms:modified>
</cp:coreProperties>
</file>