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1" r:id="rId3"/>
    <p:sldId id="261" r:id="rId4"/>
    <p:sldId id="302" r:id="rId5"/>
    <p:sldId id="303" r:id="rId6"/>
    <p:sldId id="304" r:id="rId7"/>
    <p:sldId id="305" r:id="rId8"/>
    <p:sldId id="306" r:id="rId9"/>
    <p:sldId id="307" r:id="rId10"/>
    <p:sldId id="308" r:id="rId11"/>
    <p:sldId id="309" r:id="rId12"/>
    <p:sldId id="311" r:id="rId13"/>
    <p:sldId id="312" r:id="rId14"/>
    <p:sldId id="313" r:id="rId15"/>
    <p:sldId id="314" r:id="rId16"/>
    <p:sldId id="315" r:id="rId17"/>
    <p:sldId id="317" r:id="rId18"/>
    <p:sldId id="316" r:id="rId19"/>
    <p:sldId id="318"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2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C70DF-7765-4472-A419-5A043DC8CBAA}" type="datetimeFigureOut">
              <a:rPr lang="en-US" smtClean="0"/>
              <a:t>11-Dec-24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D2658-4562-49BA-ACDE-5373D03BC9A2}" type="slidenum">
              <a:rPr lang="en-US" smtClean="0"/>
              <a:t>‹#›</a:t>
            </a:fld>
            <a:endParaRPr lang="en-US"/>
          </a:p>
        </p:txBody>
      </p:sp>
    </p:spTree>
    <p:extLst>
      <p:ext uri="{BB962C8B-B14F-4D97-AF65-F5344CB8AC3E}">
        <p14:creationId xmlns:p14="http://schemas.microsoft.com/office/powerpoint/2010/main" val="200445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1</a:t>
            </a:fld>
            <a:endParaRPr lang="en-US"/>
          </a:p>
        </p:txBody>
      </p:sp>
    </p:spTree>
    <p:extLst>
      <p:ext uri="{BB962C8B-B14F-4D97-AF65-F5344CB8AC3E}">
        <p14:creationId xmlns:p14="http://schemas.microsoft.com/office/powerpoint/2010/main" val="309796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E606E-39CC-0564-8B53-1673D0C65B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B5046-5439-A5CB-18D7-4A1BA3D6B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EA0358-49CB-B983-B3C6-6958E1B30B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3E499F2-BC98-21BF-18DF-5727697FA08F}"/>
              </a:ext>
            </a:extLst>
          </p:cNvPr>
          <p:cNvSpPr>
            <a:spLocks noGrp="1"/>
          </p:cNvSpPr>
          <p:nvPr>
            <p:ph type="sldNum" sz="quarter" idx="10"/>
          </p:nvPr>
        </p:nvSpPr>
        <p:spPr/>
        <p:txBody>
          <a:bodyPr/>
          <a:lstStyle/>
          <a:p>
            <a:fld id="{8F9D2658-4562-49BA-ACDE-5373D03BC9A2}" type="slidenum">
              <a:rPr lang="en-US" smtClean="0"/>
              <a:t>11</a:t>
            </a:fld>
            <a:endParaRPr lang="en-US"/>
          </a:p>
        </p:txBody>
      </p:sp>
    </p:spTree>
    <p:extLst>
      <p:ext uri="{BB962C8B-B14F-4D97-AF65-F5344CB8AC3E}">
        <p14:creationId xmlns:p14="http://schemas.microsoft.com/office/powerpoint/2010/main" val="305185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FC7C3-CF5C-2651-3405-BA4DE9B9B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5AFA98-14DC-C698-DE36-AF583F505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3FDE18-7F4A-7949-7D8A-308AF7ECBF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825815-3935-C64E-B6AE-C41660D2FE71}"/>
              </a:ext>
            </a:extLst>
          </p:cNvPr>
          <p:cNvSpPr>
            <a:spLocks noGrp="1"/>
          </p:cNvSpPr>
          <p:nvPr>
            <p:ph type="sldNum" sz="quarter" idx="10"/>
          </p:nvPr>
        </p:nvSpPr>
        <p:spPr/>
        <p:txBody>
          <a:bodyPr/>
          <a:lstStyle/>
          <a:p>
            <a:fld id="{8F9D2658-4562-49BA-ACDE-5373D03BC9A2}" type="slidenum">
              <a:rPr lang="en-US" smtClean="0"/>
              <a:t>12</a:t>
            </a:fld>
            <a:endParaRPr lang="en-US"/>
          </a:p>
        </p:txBody>
      </p:sp>
    </p:spTree>
    <p:extLst>
      <p:ext uri="{BB962C8B-B14F-4D97-AF65-F5344CB8AC3E}">
        <p14:creationId xmlns:p14="http://schemas.microsoft.com/office/powerpoint/2010/main" val="2345796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176B8-3C00-AE6F-2985-FADA116FE9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BF4D5C-EF69-D9D6-D94A-7516778CD6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7E0AAC-6FEB-C57E-3153-D7574D15973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2936C0B-B31F-AF5C-6E40-06DA4A858DC8}"/>
              </a:ext>
            </a:extLst>
          </p:cNvPr>
          <p:cNvSpPr>
            <a:spLocks noGrp="1"/>
          </p:cNvSpPr>
          <p:nvPr>
            <p:ph type="sldNum" sz="quarter" idx="10"/>
          </p:nvPr>
        </p:nvSpPr>
        <p:spPr/>
        <p:txBody>
          <a:bodyPr/>
          <a:lstStyle/>
          <a:p>
            <a:fld id="{8F9D2658-4562-49BA-ACDE-5373D03BC9A2}" type="slidenum">
              <a:rPr lang="en-US" smtClean="0"/>
              <a:t>13</a:t>
            </a:fld>
            <a:endParaRPr lang="en-US"/>
          </a:p>
        </p:txBody>
      </p:sp>
    </p:spTree>
    <p:extLst>
      <p:ext uri="{BB962C8B-B14F-4D97-AF65-F5344CB8AC3E}">
        <p14:creationId xmlns:p14="http://schemas.microsoft.com/office/powerpoint/2010/main" val="4099303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B5EC3-9D77-5B21-F3CA-AB8AB2A055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D3454D-BE13-78F8-E078-72EEC5FD0E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A4F83A-738E-6686-0A02-98812539FC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D4945C4-7364-3E7A-5472-12DD71669F11}"/>
              </a:ext>
            </a:extLst>
          </p:cNvPr>
          <p:cNvSpPr>
            <a:spLocks noGrp="1"/>
          </p:cNvSpPr>
          <p:nvPr>
            <p:ph type="sldNum" sz="quarter" idx="10"/>
          </p:nvPr>
        </p:nvSpPr>
        <p:spPr/>
        <p:txBody>
          <a:bodyPr/>
          <a:lstStyle/>
          <a:p>
            <a:fld id="{8F9D2658-4562-49BA-ACDE-5373D03BC9A2}" type="slidenum">
              <a:rPr lang="en-US" smtClean="0"/>
              <a:t>14</a:t>
            </a:fld>
            <a:endParaRPr lang="en-US"/>
          </a:p>
        </p:txBody>
      </p:sp>
    </p:spTree>
    <p:extLst>
      <p:ext uri="{BB962C8B-B14F-4D97-AF65-F5344CB8AC3E}">
        <p14:creationId xmlns:p14="http://schemas.microsoft.com/office/powerpoint/2010/main" val="2981098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9E2AC-096C-2E64-AE7A-4AEB933E3F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70DE5D-AE57-3910-4523-481D9F1EC4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9CC64C-AFA5-A12F-E422-2C917E82F3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F21AA61-DDB6-EF2E-76E7-9A7CF7B82E4A}"/>
              </a:ext>
            </a:extLst>
          </p:cNvPr>
          <p:cNvSpPr>
            <a:spLocks noGrp="1"/>
          </p:cNvSpPr>
          <p:nvPr>
            <p:ph type="sldNum" sz="quarter" idx="10"/>
          </p:nvPr>
        </p:nvSpPr>
        <p:spPr/>
        <p:txBody>
          <a:bodyPr/>
          <a:lstStyle/>
          <a:p>
            <a:fld id="{8F9D2658-4562-49BA-ACDE-5373D03BC9A2}" type="slidenum">
              <a:rPr lang="en-US" smtClean="0"/>
              <a:t>15</a:t>
            </a:fld>
            <a:endParaRPr lang="en-US"/>
          </a:p>
        </p:txBody>
      </p:sp>
    </p:spTree>
    <p:extLst>
      <p:ext uri="{BB962C8B-B14F-4D97-AF65-F5344CB8AC3E}">
        <p14:creationId xmlns:p14="http://schemas.microsoft.com/office/powerpoint/2010/main" val="1170142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BE725-55C4-3EE5-20EC-BDBB50A75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29E3B-80D8-0199-443E-F6F91C3007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A2F83-5DC5-8681-0143-64A091A73D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D8C904E-EECC-D22B-5927-7BF0AC82B902}"/>
              </a:ext>
            </a:extLst>
          </p:cNvPr>
          <p:cNvSpPr>
            <a:spLocks noGrp="1"/>
          </p:cNvSpPr>
          <p:nvPr>
            <p:ph type="sldNum" sz="quarter" idx="10"/>
          </p:nvPr>
        </p:nvSpPr>
        <p:spPr/>
        <p:txBody>
          <a:bodyPr/>
          <a:lstStyle/>
          <a:p>
            <a:fld id="{8F9D2658-4562-49BA-ACDE-5373D03BC9A2}" type="slidenum">
              <a:rPr lang="en-US" smtClean="0"/>
              <a:t>16</a:t>
            </a:fld>
            <a:endParaRPr lang="en-US"/>
          </a:p>
        </p:txBody>
      </p:sp>
    </p:spTree>
    <p:extLst>
      <p:ext uri="{BB962C8B-B14F-4D97-AF65-F5344CB8AC3E}">
        <p14:creationId xmlns:p14="http://schemas.microsoft.com/office/powerpoint/2010/main" val="1158555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6F5DC-91C7-F440-3B24-88DFDAE8CC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2F705C-482C-DEF6-2393-CCCA58165D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BD474-C357-B0F9-A1F5-484FC2546B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9FDFF44-23D2-681A-F84E-7391C0A993A8}"/>
              </a:ext>
            </a:extLst>
          </p:cNvPr>
          <p:cNvSpPr>
            <a:spLocks noGrp="1"/>
          </p:cNvSpPr>
          <p:nvPr>
            <p:ph type="sldNum" sz="quarter" idx="10"/>
          </p:nvPr>
        </p:nvSpPr>
        <p:spPr/>
        <p:txBody>
          <a:bodyPr/>
          <a:lstStyle/>
          <a:p>
            <a:fld id="{8F9D2658-4562-49BA-ACDE-5373D03BC9A2}" type="slidenum">
              <a:rPr lang="en-US" smtClean="0"/>
              <a:t>17</a:t>
            </a:fld>
            <a:endParaRPr lang="en-US"/>
          </a:p>
        </p:txBody>
      </p:sp>
    </p:spTree>
    <p:extLst>
      <p:ext uri="{BB962C8B-B14F-4D97-AF65-F5344CB8AC3E}">
        <p14:creationId xmlns:p14="http://schemas.microsoft.com/office/powerpoint/2010/main" val="129668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A64D-92C8-0C3A-A39E-AE0EC20E58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56D44-9299-150E-418F-9C8212CD7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B3AE76-2389-7272-9E6C-F1A46D74C4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E8E0BED-C5B0-67AA-B377-BBE3614F3355}"/>
              </a:ext>
            </a:extLst>
          </p:cNvPr>
          <p:cNvSpPr>
            <a:spLocks noGrp="1"/>
          </p:cNvSpPr>
          <p:nvPr>
            <p:ph type="sldNum" sz="quarter" idx="10"/>
          </p:nvPr>
        </p:nvSpPr>
        <p:spPr/>
        <p:txBody>
          <a:bodyPr/>
          <a:lstStyle/>
          <a:p>
            <a:fld id="{8F9D2658-4562-49BA-ACDE-5373D03BC9A2}" type="slidenum">
              <a:rPr lang="en-US" smtClean="0"/>
              <a:t>18</a:t>
            </a:fld>
            <a:endParaRPr lang="en-US"/>
          </a:p>
        </p:txBody>
      </p:sp>
    </p:spTree>
    <p:extLst>
      <p:ext uri="{BB962C8B-B14F-4D97-AF65-F5344CB8AC3E}">
        <p14:creationId xmlns:p14="http://schemas.microsoft.com/office/powerpoint/2010/main" val="385748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F9EA0-1607-3DE6-81E4-ED1ABB0B0C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991F3F-6C2B-7C43-BD78-0C2C6B283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9AA3E-1887-49D1-667A-7E3A9747EEF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FD1017D-0D21-0524-DA32-E0BE0DA25CF9}"/>
              </a:ext>
            </a:extLst>
          </p:cNvPr>
          <p:cNvSpPr>
            <a:spLocks noGrp="1"/>
          </p:cNvSpPr>
          <p:nvPr>
            <p:ph type="sldNum" sz="quarter" idx="10"/>
          </p:nvPr>
        </p:nvSpPr>
        <p:spPr/>
        <p:txBody>
          <a:bodyPr/>
          <a:lstStyle/>
          <a:p>
            <a:fld id="{8F9D2658-4562-49BA-ACDE-5373D03BC9A2}" type="slidenum">
              <a:rPr lang="en-US" smtClean="0"/>
              <a:t>19</a:t>
            </a:fld>
            <a:endParaRPr lang="en-US"/>
          </a:p>
        </p:txBody>
      </p:sp>
    </p:spTree>
    <p:extLst>
      <p:ext uri="{BB962C8B-B14F-4D97-AF65-F5344CB8AC3E}">
        <p14:creationId xmlns:p14="http://schemas.microsoft.com/office/powerpoint/2010/main" val="2489726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20</a:t>
            </a:fld>
            <a:endParaRPr lang="en-US"/>
          </a:p>
        </p:txBody>
      </p:sp>
    </p:spTree>
    <p:extLst>
      <p:ext uri="{BB962C8B-B14F-4D97-AF65-F5344CB8AC3E}">
        <p14:creationId xmlns:p14="http://schemas.microsoft.com/office/powerpoint/2010/main" val="116617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9D2658-4562-49BA-ACDE-5373D03BC9A2}" type="slidenum">
              <a:rPr lang="en-US" smtClean="0"/>
              <a:t>3</a:t>
            </a:fld>
            <a:endParaRPr lang="en-US"/>
          </a:p>
        </p:txBody>
      </p:sp>
    </p:spTree>
    <p:extLst>
      <p:ext uri="{BB962C8B-B14F-4D97-AF65-F5344CB8AC3E}">
        <p14:creationId xmlns:p14="http://schemas.microsoft.com/office/powerpoint/2010/main" val="168180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304AA-A145-B1A3-7E8D-6351B5FB3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AA02E3-4230-7E10-63FB-5C1C9B2E4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519DDA-4BC6-A496-F1AC-1EBF2FE6F9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D4E716-D8EB-9F1C-B5F3-F935E12F4416}"/>
              </a:ext>
            </a:extLst>
          </p:cNvPr>
          <p:cNvSpPr>
            <a:spLocks noGrp="1"/>
          </p:cNvSpPr>
          <p:nvPr>
            <p:ph type="sldNum" sz="quarter" idx="10"/>
          </p:nvPr>
        </p:nvSpPr>
        <p:spPr/>
        <p:txBody>
          <a:bodyPr/>
          <a:lstStyle/>
          <a:p>
            <a:fld id="{8F9D2658-4562-49BA-ACDE-5373D03BC9A2}" type="slidenum">
              <a:rPr lang="en-US" smtClean="0"/>
              <a:t>4</a:t>
            </a:fld>
            <a:endParaRPr lang="en-US"/>
          </a:p>
        </p:txBody>
      </p:sp>
    </p:spTree>
    <p:extLst>
      <p:ext uri="{BB962C8B-B14F-4D97-AF65-F5344CB8AC3E}">
        <p14:creationId xmlns:p14="http://schemas.microsoft.com/office/powerpoint/2010/main" val="179817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2B235-F651-C810-E381-B5353138D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B7D55-7ED3-C976-203D-FA3C20A368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ED5821-46DC-928B-8FD1-B67FE0EA6C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BC576E-3040-9D8B-0EF5-58CDBA15627A}"/>
              </a:ext>
            </a:extLst>
          </p:cNvPr>
          <p:cNvSpPr>
            <a:spLocks noGrp="1"/>
          </p:cNvSpPr>
          <p:nvPr>
            <p:ph type="sldNum" sz="quarter" idx="10"/>
          </p:nvPr>
        </p:nvSpPr>
        <p:spPr/>
        <p:txBody>
          <a:bodyPr/>
          <a:lstStyle/>
          <a:p>
            <a:fld id="{8F9D2658-4562-49BA-ACDE-5373D03BC9A2}" type="slidenum">
              <a:rPr lang="en-US" smtClean="0"/>
              <a:t>5</a:t>
            </a:fld>
            <a:endParaRPr lang="en-US"/>
          </a:p>
        </p:txBody>
      </p:sp>
    </p:spTree>
    <p:extLst>
      <p:ext uri="{BB962C8B-B14F-4D97-AF65-F5344CB8AC3E}">
        <p14:creationId xmlns:p14="http://schemas.microsoft.com/office/powerpoint/2010/main" val="40861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4A238-4F2E-9A70-6DFE-C5028DD0A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B8254-7F28-4CEA-40A2-40342AAA01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8B6BF-C425-5F5C-2022-F0E92202F6F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8D05E42-6AEA-D4DF-2969-86B7E9A7A15B}"/>
              </a:ext>
            </a:extLst>
          </p:cNvPr>
          <p:cNvSpPr>
            <a:spLocks noGrp="1"/>
          </p:cNvSpPr>
          <p:nvPr>
            <p:ph type="sldNum" sz="quarter" idx="10"/>
          </p:nvPr>
        </p:nvSpPr>
        <p:spPr/>
        <p:txBody>
          <a:bodyPr/>
          <a:lstStyle/>
          <a:p>
            <a:fld id="{8F9D2658-4562-49BA-ACDE-5373D03BC9A2}" type="slidenum">
              <a:rPr lang="en-US" smtClean="0"/>
              <a:t>6</a:t>
            </a:fld>
            <a:endParaRPr lang="en-US"/>
          </a:p>
        </p:txBody>
      </p:sp>
    </p:spTree>
    <p:extLst>
      <p:ext uri="{BB962C8B-B14F-4D97-AF65-F5344CB8AC3E}">
        <p14:creationId xmlns:p14="http://schemas.microsoft.com/office/powerpoint/2010/main" val="116766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FCD63-B2CC-8575-74B1-D421FB347E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2AE4CA-A565-7EEA-6A18-2B70BD657C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628E0-258A-AC9D-ECB8-9B56511D0B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6F8FD5B-6127-7CBB-66CA-9ADCBAD91E26}"/>
              </a:ext>
            </a:extLst>
          </p:cNvPr>
          <p:cNvSpPr>
            <a:spLocks noGrp="1"/>
          </p:cNvSpPr>
          <p:nvPr>
            <p:ph type="sldNum" sz="quarter" idx="10"/>
          </p:nvPr>
        </p:nvSpPr>
        <p:spPr/>
        <p:txBody>
          <a:bodyPr/>
          <a:lstStyle/>
          <a:p>
            <a:fld id="{8F9D2658-4562-49BA-ACDE-5373D03BC9A2}" type="slidenum">
              <a:rPr lang="en-US" smtClean="0"/>
              <a:t>7</a:t>
            </a:fld>
            <a:endParaRPr lang="en-US"/>
          </a:p>
        </p:txBody>
      </p:sp>
    </p:spTree>
    <p:extLst>
      <p:ext uri="{BB962C8B-B14F-4D97-AF65-F5344CB8AC3E}">
        <p14:creationId xmlns:p14="http://schemas.microsoft.com/office/powerpoint/2010/main" val="1517897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EAA2-F9E4-F80C-8644-CDA9225230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EE1ED-4A7B-7CC3-C3F6-232545EAC0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739E17-62CF-84BE-1A9C-161EE23A39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6F05FC7-86ED-3F4D-0043-EF0A173EA693}"/>
              </a:ext>
            </a:extLst>
          </p:cNvPr>
          <p:cNvSpPr>
            <a:spLocks noGrp="1"/>
          </p:cNvSpPr>
          <p:nvPr>
            <p:ph type="sldNum" sz="quarter" idx="10"/>
          </p:nvPr>
        </p:nvSpPr>
        <p:spPr/>
        <p:txBody>
          <a:bodyPr/>
          <a:lstStyle/>
          <a:p>
            <a:fld id="{8F9D2658-4562-49BA-ACDE-5373D03BC9A2}" type="slidenum">
              <a:rPr lang="en-US" smtClean="0"/>
              <a:t>8</a:t>
            </a:fld>
            <a:endParaRPr lang="en-US"/>
          </a:p>
        </p:txBody>
      </p:sp>
    </p:spTree>
    <p:extLst>
      <p:ext uri="{BB962C8B-B14F-4D97-AF65-F5344CB8AC3E}">
        <p14:creationId xmlns:p14="http://schemas.microsoft.com/office/powerpoint/2010/main" val="82932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F8F-E102-C74F-1263-08A65F0CC6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C5C80-6C21-6F95-D4B8-1E863094E6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1D446-A30E-1C4A-AC8D-01D8EEB3AF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6141A65-4CE0-641C-2A2E-360EF6FAD045}"/>
              </a:ext>
            </a:extLst>
          </p:cNvPr>
          <p:cNvSpPr>
            <a:spLocks noGrp="1"/>
          </p:cNvSpPr>
          <p:nvPr>
            <p:ph type="sldNum" sz="quarter" idx="10"/>
          </p:nvPr>
        </p:nvSpPr>
        <p:spPr/>
        <p:txBody>
          <a:bodyPr/>
          <a:lstStyle/>
          <a:p>
            <a:fld id="{8F9D2658-4562-49BA-ACDE-5373D03BC9A2}" type="slidenum">
              <a:rPr lang="en-US" smtClean="0"/>
              <a:t>9</a:t>
            </a:fld>
            <a:endParaRPr lang="en-US"/>
          </a:p>
        </p:txBody>
      </p:sp>
    </p:spTree>
    <p:extLst>
      <p:ext uri="{BB962C8B-B14F-4D97-AF65-F5344CB8AC3E}">
        <p14:creationId xmlns:p14="http://schemas.microsoft.com/office/powerpoint/2010/main" val="197278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8F44E-43CE-342E-0105-64A927BF2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65A8CB-2B5B-1177-0E5C-319A7F0659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4B438-A8EC-4C49-1316-D51E23D20C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323B3A9-EC89-057E-456A-38541C8CF351}"/>
              </a:ext>
            </a:extLst>
          </p:cNvPr>
          <p:cNvSpPr>
            <a:spLocks noGrp="1"/>
          </p:cNvSpPr>
          <p:nvPr>
            <p:ph type="sldNum" sz="quarter" idx="10"/>
          </p:nvPr>
        </p:nvSpPr>
        <p:spPr/>
        <p:txBody>
          <a:bodyPr/>
          <a:lstStyle/>
          <a:p>
            <a:fld id="{8F9D2658-4562-49BA-ACDE-5373D03BC9A2}" type="slidenum">
              <a:rPr lang="en-US" smtClean="0"/>
              <a:t>10</a:t>
            </a:fld>
            <a:endParaRPr lang="en-US"/>
          </a:p>
        </p:txBody>
      </p:sp>
    </p:spTree>
    <p:extLst>
      <p:ext uri="{BB962C8B-B14F-4D97-AF65-F5344CB8AC3E}">
        <p14:creationId xmlns:p14="http://schemas.microsoft.com/office/powerpoint/2010/main" val="311750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75A7A6-0D6E-46A5-AF98-EAEC59058ED9}" type="datetime1">
              <a:rPr lang="en-US" smtClean="0"/>
              <a:t>11-Dec-24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56726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37210C-82E6-47C3-89E1-45ED63994418}" type="datetime1">
              <a:rPr lang="en-US" smtClean="0"/>
              <a:t>11-Dec-24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6257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C3DCB-10AA-47FC-A049-70100A1EBD45}" type="datetime1">
              <a:rPr lang="en-US" smtClean="0"/>
              <a:t>11-Dec-24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99245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62D97E-3B52-44DB-895C-6F0B5EB34BAE}" type="datetime1">
              <a:rPr lang="en-US" smtClean="0"/>
              <a:t>11-Dec-24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65607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E9ABE-6D4A-497F-ABC4-0B86C5090CD3}" type="datetime1">
              <a:rPr lang="en-US" smtClean="0"/>
              <a:t>11-Dec-24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039865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F13C79-4B92-4650-933D-993517EC8D23}" type="datetime1">
              <a:rPr lang="en-US" smtClean="0"/>
              <a:t>11-Dec-24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1562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F38AB3-B990-4F0B-8536-2513C2923D3B}" type="datetime1">
              <a:rPr lang="en-US" smtClean="0"/>
              <a:t>11-Dec-24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377258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8BCF82-2C8D-4409-B22D-F4D4C7C75444}" type="datetime1">
              <a:rPr lang="en-US" smtClean="0"/>
              <a:t>11-Dec-24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220950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BFD57-ED07-4D12-9DBB-0660AC4A50C8}" type="datetime1">
              <a:rPr lang="en-US" smtClean="0"/>
              <a:t>11-Dec-24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19437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D3BFD1-AE63-495C-B087-1A8DF26273D0}" type="datetime1">
              <a:rPr lang="en-US" smtClean="0"/>
              <a:t>11-Dec-24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82928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DA2CA1-044E-4A2B-A7A0-69081768F272}" type="datetime1">
              <a:rPr lang="en-US" smtClean="0"/>
              <a:t>11-Dec-24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5D5B2-C97E-4677-B734-8130D12C8A55}" type="slidenum">
              <a:rPr lang="en-US" smtClean="0"/>
              <a:t>‹#›</a:t>
            </a:fld>
            <a:endParaRPr lang="en-US"/>
          </a:p>
        </p:txBody>
      </p:sp>
    </p:spTree>
    <p:extLst>
      <p:ext uri="{BB962C8B-B14F-4D97-AF65-F5344CB8AC3E}">
        <p14:creationId xmlns:p14="http://schemas.microsoft.com/office/powerpoint/2010/main" val="192144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551F4-1797-40CD-8563-D6AEDE3F8119}" type="datetime1">
              <a:rPr lang="en-US" smtClean="0"/>
              <a:t>11-Dec-24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5D5B2-C97E-4677-B734-8130D12C8A55}" type="slidenum">
              <a:rPr lang="en-US" smtClean="0"/>
              <a:t>‹#›</a:t>
            </a:fld>
            <a:endParaRPr lang="en-US"/>
          </a:p>
        </p:txBody>
      </p:sp>
    </p:spTree>
    <p:extLst>
      <p:ext uri="{BB962C8B-B14F-4D97-AF65-F5344CB8AC3E}">
        <p14:creationId xmlns:p14="http://schemas.microsoft.com/office/powerpoint/2010/main" val="1811612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7981" y="106327"/>
            <a:ext cx="9144000" cy="1116418"/>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Real Time Embedded Systems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22485" y="1745965"/>
            <a:ext cx="6747029" cy="605977"/>
          </a:xfrm>
        </p:spPr>
        <p:txBody>
          <a:bodyPr>
            <a:normAutofit fontScale="77500" lnSpcReduction="20000"/>
          </a:bodyPr>
          <a:lstStyle/>
          <a:p>
            <a:r>
              <a:rPr lang="en-US" sz="4500" b="1" dirty="0">
                <a:solidFill>
                  <a:srgbClr val="0070C0"/>
                </a:solidFill>
                <a:latin typeface="Times New Roman" panose="02020603050405020304" pitchFamily="18" charset="0"/>
                <a:cs typeface="Times New Roman" panose="02020603050405020304" pitchFamily="18" charset="0"/>
              </a:rPr>
              <a:t>Course code: CoSc3026/SEng4033 </a:t>
            </a:r>
          </a:p>
          <a:p>
            <a:endParaRPr lang="en-US" sz="2800" b="1"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47999" y="5344543"/>
            <a:ext cx="5186364" cy="523220"/>
          </a:xfrm>
          <a:prstGeom prst="rect">
            <a:avLst/>
          </a:prstGeom>
        </p:spPr>
        <p:txBody>
          <a:bodyPr wrap="square">
            <a:spAutoFit/>
          </a:bodyPr>
          <a:lstStyle/>
          <a:p>
            <a:pPr>
              <a:lnSpc>
                <a:spcPct val="100000"/>
              </a:lnSpc>
            </a:pPr>
            <a:r>
              <a:rPr lang="en-US" sz="2800" b="1" dirty="0">
                <a:solidFill>
                  <a:schemeClr val="accent6">
                    <a:lumMod val="75000"/>
                  </a:schemeClr>
                </a:solidFill>
                <a:latin typeface="Times New Roman" panose="02020603050405020304" pitchFamily="18" charset="0"/>
                <a:cs typeface="Times New Roman" panose="02020603050405020304" pitchFamily="18" charset="0"/>
              </a:rPr>
              <a:t>By- Dr. Mohammad Nasre Alam</a:t>
            </a:r>
          </a:p>
        </p:txBody>
      </p:sp>
      <p:sp>
        <p:nvSpPr>
          <p:cNvPr id="9" name="Date Placeholder 8">
            <a:extLst>
              <a:ext uri="{FF2B5EF4-FFF2-40B4-BE49-F238E27FC236}">
                <a16:creationId xmlns:a16="http://schemas.microsoft.com/office/drawing/2014/main" id="{7A2237C4-D4F9-91D2-CF71-0A900A43F97D}"/>
              </a:ext>
            </a:extLst>
          </p:cNvPr>
          <p:cNvSpPr>
            <a:spLocks noGrp="1"/>
          </p:cNvSpPr>
          <p:nvPr>
            <p:ph type="dt" sz="half" idx="10"/>
          </p:nvPr>
        </p:nvSpPr>
        <p:spPr>
          <a:xfrm>
            <a:off x="0" y="6386548"/>
            <a:ext cx="2743200" cy="365125"/>
          </a:xfrm>
        </p:spPr>
        <p:txBody>
          <a:bodyPr/>
          <a:lstStyle/>
          <a:p>
            <a:fld id="{03D5CA6A-1A19-436F-8294-F0E043579907}" type="datetime1">
              <a:rPr lang="en-US" smtClean="0"/>
              <a:t>11-Dec-24</a:t>
            </a:fld>
            <a:endParaRPr lang="en-US" dirty="0"/>
          </a:p>
        </p:txBody>
      </p:sp>
      <p:sp>
        <p:nvSpPr>
          <p:cNvPr id="10" name="Slide Number Placeholder 9">
            <a:extLst>
              <a:ext uri="{FF2B5EF4-FFF2-40B4-BE49-F238E27FC236}">
                <a16:creationId xmlns:a16="http://schemas.microsoft.com/office/drawing/2014/main" id="{92E0D4F9-C4BD-BB76-B750-605AA223CA6E}"/>
              </a:ext>
            </a:extLst>
          </p:cNvPr>
          <p:cNvSpPr>
            <a:spLocks noGrp="1"/>
          </p:cNvSpPr>
          <p:nvPr>
            <p:ph type="sldNum" sz="quarter" idx="12"/>
          </p:nvPr>
        </p:nvSpPr>
        <p:spPr/>
        <p:txBody>
          <a:bodyPr/>
          <a:lstStyle/>
          <a:p>
            <a:fld id="{57A5D5B2-C97E-4677-B734-8130D12C8A55}" type="slidenum">
              <a:rPr lang="en-US" smtClean="0"/>
              <a:t>1</a:t>
            </a:fld>
            <a:endParaRPr lang="en-US" dirty="0"/>
          </a:p>
        </p:txBody>
      </p:sp>
    </p:spTree>
    <p:extLst>
      <p:ext uri="{BB962C8B-B14F-4D97-AF65-F5344CB8AC3E}">
        <p14:creationId xmlns:p14="http://schemas.microsoft.com/office/powerpoint/2010/main" val="33546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1C09CD3C-6659-FC15-4FD0-563C78B8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E33C8F-81FD-B4D2-AE94-605B2D8A9035}"/>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3"/>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Inter Process Communication</a:t>
            </a:r>
          </a:p>
        </p:txBody>
      </p:sp>
      <p:sp>
        <p:nvSpPr>
          <p:cNvPr id="8" name="TextBox 7">
            <a:extLst>
              <a:ext uri="{FF2B5EF4-FFF2-40B4-BE49-F238E27FC236}">
                <a16:creationId xmlns:a16="http://schemas.microsoft.com/office/drawing/2014/main" id="{1CB845CB-1E09-0B9A-655F-90F3F6A105D4}"/>
              </a:ext>
            </a:extLst>
          </p:cNvPr>
          <p:cNvSpPr txBox="1"/>
          <p:nvPr/>
        </p:nvSpPr>
        <p:spPr>
          <a:xfrm>
            <a:off x="0" y="3472458"/>
            <a:ext cx="11974286" cy="3139321"/>
          </a:xfrm>
          <a:prstGeom prst="rect">
            <a:avLst/>
          </a:prstGeom>
          <a:noFill/>
        </p:spPr>
        <p:txBody>
          <a:bodyPr wrap="square">
            <a:spAutoFit/>
          </a:bodyPr>
          <a:lstStyle/>
          <a:p>
            <a:pPr indent="-166687" algn="just">
              <a:spcBef>
                <a:spcPts val="1200"/>
              </a:spcBef>
              <a:tabLst>
                <a:tab pos="7543800" algn="l"/>
              </a:tabLs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Semaphores</a:t>
            </a:r>
          </a:p>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A semaphore is a kernel object that one or more tasks can acquire or release for: </a:t>
            </a:r>
          </a:p>
          <a:p>
            <a:pPr marL="576263" lvl="1" indent="-342900" algn="just">
              <a:buFont typeface="Courier New" panose="02070309020205020404" pitchFamily="49" charset="0"/>
              <a:buChar char="o"/>
              <a:tabLst>
                <a:tab pos="7543800" algn="l"/>
              </a:tabLst>
            </a:pPr>
            <a:r>
              <a:rPr lang="en-IN" sz="1600" dirty="0">
                <a:latin typeface="Times New Roman" panose="02020603050405020304" pitchFamily="18" charset="0"/>
                <a:cs typeface="Times New Roman" panose="02020603050405020304" pitchFamily="18" charset="0"/>
              </a:rPr>
              <a:t>Mutual exclusion- it is also called Mutex. It is a locking mechanism allows to access only one process in critical section at a time.</a:t>
            </a:r>
          </a:p>
          <a:p>
            <a:pPr marL="576263" lvl="1" indent="-342900" algn="just">
              <a:buFont typeface="Courier New" panose="02070309020205020404" pitchFamily="49" charset="0"/>
              <a:buChar char="o"/>
              <a:tabLst>
                <a:tab pos="7543800" algn="l"/>
              </a:tabLst>
            </a:pPr>
            <a:r>
              <a:rPr lang="en-IN" sz="1600" dirty="0">
                <a:latin typeface="Times New Roman" panose="02020603050405020304" pitchFamily="18" charset="0"/>
                <a:cs typeface="Times New Roman" panose="02020603050405020304" pitchFamily="18" charset="0"/>
              </a:rPr>
              <a:t>Signalling the occurrence of an event</a:t>
            </a:r>
          </a:p>
          <a:p>
            <a:pPr marL="576263" lvl="1" indent="-342900" algn="just">
              <a:buFont typeface="Courier New" panose="02070309020205020404" pitchFamily="49" charset="0"/>
              <a:buChar char="o"/>
              <a:tabLst>
                <a:tab pos="7543800" algn="l"/>
              </a:tabLst>
            </a:pPr>
            <a:r>
              <a:rPr lang="en-IN" sz="1600" dirty="0">
                <a:latin typeface="Times New Roman" panose="02020603050405020304" pitchFamily="18" charset="0"/>
                <a:cs typeface="Times New Roman" panose="02020603050405020304" pitchFamily="18" charset="0"/>
              </a:rPr>
              <a:t>Synchronizing activities among tasks.</a:t>
            </a:r>
          </a:p>
          <a:p>
            <a:pPr marL="342900" indent="-342900" algn="just">
              <a:buFont typeface="Arial" panose="020B0604020202020204" pitchFamily="34" charset="0"/>
              <a:buChar char="•"/>
              <a:tabLst>
                <a:tab pos="7543800" algn="l"/>
              </a:tabLst>
            </a:pPr>
            <a:r>
              <a:rPr lang="en-IN" sz="1600" dirty="0">
                <a:latin typeface="Times New Roman" panose="02020603050405020304" pitchFamily="18" charset="0"/>
                <a:cs typeface="Times New Roman" panose="02020603050405020304" pitchFamily="18" charset="0"/>
              </a:rPr>
              <a:t>Semaphores have an </a:t>
            </a:r>
            <a:r>
              <a:rPr lang="en-IN" dirty="0">
                <a:latin typeface="Times New Roman" panose="02020603050405020304" pitchFamily="18" charset="0"/>
                <a:cs typeface="Times New Roman" panose="02020603050405020304" pitchFamily="18" charset="0"/>
              </a:rPr>
              <a:t>associate semaphore control block (SCB), A unique ID, A user assigned value (binary or a count), and A task- waiting list.</a:t>
            </a:r>
          </a:p>
          <a:p>
            <a:pPr marL="342900"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It has two types-</a:t>
            </a:r>
          </a:p>
          <a:p>
            <a:pPr marL="800100" lvl="1" indent="-342900" algn="just">
              <a:buFont typeface="+mj-lt"/>
              <a:buAutoNum type="arabicPeriod"/>
              <a:tabLst>
                <a:tab pos="7543800" algn="l"/>
              </a:tabLst>
            </a:pPr>
            <a:r>
              <a:rPr lang="en-IN"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Binary semaphores - </a:t>
            </a:r>
            <a:r>
              <a:rPr lang="en-IN" sz="1600" dirty="0">
                <a:latin typeface="Times New Roman" panose="02020603050405020304" pitchFamily="18" charset="0"/>
                <a:cs typeface="Times New Roman" panose="02020603050405020304" pitchFamily="18" charset="0"/>
              </a:rPr>
              <a:t>It strictly provides mutual exclusion i.e. only one process in the critical section. It have only two value 0 and 1.</a:t>
            </a:r>
          </a:p>
          <a:p>
            <a:pPr marL="800100"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Counting semaphore </a:t>
            </a:r>
            <a:r>
              <a:rPr lang="en-IN" sz="1600" dirty="0">
                <a:latin typeface="Times New Roman" panose="02020603050405020304" pitchFamily="18" charset="0"/>
                <a:cs typeface="Times New Roman" panose="02020603050405020304" pitchFamily="18" charset="0"/>
              </a:rPr>
              <a:t>– when we need to execute more than one process in critical section at the same. The value of counting semaphore at any point of time indicates that the maximum number of processes that can enter the critical section at the same time. </a:t>
            </a:r>
          </a:p>
        </p:txBody>
      </p:sp>
      <p:pic>
        <p:nvPicPr>
          <p:cNvPr id="10" name="Picture 9">
            <a:extLst>
              <a:ext uri="{FF2B5EF4-FFF2-40B4-BE49-F238E27FC236}">
                <a16:creationId xmlns:a16="http://schemas.microsoft.com/office/drawing/2014/main" id="{BAABD579-03F7-CEFE-A5C1-1A0DD691EF78}"/>
              </a:ext>
            </a:extLst>
          </p:cNvPr>
          <p:cNvPicPr>
            <a:picLocks noChangeAspect="1"/>
          </p:cNvPicPr>
          <p:nvPr/>
        </p:nvPicPr>
        <p:blipFill>
          <a:blip r:embed="rId4"/>
          <a:srcRect l="4298" t="17767" b="7265"/>
          <a:stretch/>
        </p:blipFill>
        <p:spPr>
          <a:xfrm>
            <a:off x="6361531" y="1037816"/>
            <a:ext cx="5830469" cy="959278"/>
          </a:xfrm>
          <a:prstGeom prst="rect">
            <a:avLst/>
          </a:prstGeom>
        </p:spPr>
      </p:pic>
      <p:sp>
        <p:nvSpPr>
          <p:cNvPr id="12" name="TextBox 11">
            <a:extLst>
              <a:ext uri="{FF2B5EF4-FFF2-40B4-BE49-F238E27FC236}">
                <a16:creationId xmlns:a16="http://schemas.microsoft.com/office/drawing/2014/main" id="{6A9FC429-90E9-41E5-EBBD-310901B6E4E8}"/>
              </a:ext>
            </a:extLst>
          </p:cNvPr>
          <p:cNvSpPr txBox="1"/>
          <p:nvPr/>
        </p:nvSpPr>
        <p:spPr>
          <a:xfrm>
            <a:off x="0" y="712730"/>
            <a:ext cx="6361531" cy="2862322"/>
          </a:xfrm>
          <a:prstGeom prst="rect">
            <a:avLst/>
          </a:prstGeom>
          <a:noFill/>
        </p:spPr>
        <p:txBody>
          <a:bodyPr wrap="square">
            <a:spAutoFit/>
          </a:bodyPr>
          <a:lstStyle/>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Inter- process communication is the mechanism provided by the operating system that allows processes to communicate with each other.</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This communication could be involve a process letting another process know that some event has occurred or the transferring of data from one process to another.</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In RTOS there are several Kernel objects are available for synchronization and Communication. Such Kernel objects are-</a:t>
            </a:r>
          </a:p>
          <a:p>
            <a:pPr marL="290513" lvl="1" algn="just">
              <a:tabLst>
                <a:tab pos="7543800" algn="l"/>
              </a:tabLst>
            </a:pPr>
            <a:r>
              <a:rPr lang="en-IN" b="1" dirty="0">
                <a:latin typeface="Times New Roman" panose="02020603050405020304" pitchFamily="18" charset="0"/>
                <a:cs typeface="Times New Roman" panose="02020603050405020304" pitchFamily="18" charset="0"/>
              </a:rPr>
              <a:t>Semaphores, Massage queue, Signal, Event Registers and so on</a:t>
            </a:r>
            <a:r>
              <a:rPr lang="en-IN" dirty="0">
                <a:latin typeface="Times New Roman" panose="02020603050405020304" pitchFamily="18" charset="0"/>
                <a:cs typeface="Times New Roman" panose="02020603050405020304" pitchFamily="18" charset="0"/>
              </a:rPr>
              <a:t>.</a:t>
            </a:r>
          </a:p>
        </p:txBody>
      </p:sp>
      <p:sp>
        <p:nvSpPr>
          <p:cNvPr id="7" name="Date Placeholder 6">
            <a:extLst>
              <a:ext uri="{FF2B5EF4-FFF2-40B4-BE49-F238E27FC236}">
                <a16:creationId xmlns:a16="http://schemas.microsoft.com/office/drawing/2014/main" id="{22BBA3B1-2412-0E5B-42B9-FE1D2BB1834A}"/>
              </a:ext>
            </a:extLst>
          </p:cNvPr>
          <p:cNvSpPr>
            <a:spLocks noGrp="1"/>
          </p:cNvSpPr>
          <p:nvPr>
            <p:ph type="dt" sz="half" idx="10"/>
          </p:nvPr>
        </p:nvSpPr>
        <p:spPr/>
        <p:txBody>
          <a:bodyPr/>
          <a:lstStyle/>
          <a:p>
            <a:fld id="{35BFE887-A5BF-4EC1-8C97-84ADF923292F}" type="datetime1">
              <a:rPr lang="en-US" smtClean="0"/>
              <a:t>11-Dec-24</a:t>
            </a:fld>
            <a:endParaRPr lang="en-US"/>
          </a:p>
        </p:txBody>
      </p:sp>
      <p:sp>
        <p:nvSpPr>
          <p:cNvPr id="9" name="Slide Number Placeholder 8">
            <a:extLst>
              <a:ext uri="{FF2B5EF4-FFF2-40B4-BE49-F238E27FC236}">
                <a16:creationId xmlns:a16="http://schemas.microsoft.com/office/drawing/2014/main" id="{39DC6EE5-BE86-57AA-B475-C5CEF8D03A70}"/>
              </a:ext>
            </a:extLst>
          </p:cNvPr>
          <p:cNvSpPr>
            <a:spLocks noGrp="1"/>
          </p:cNvSpPr>
          <p:nvPr>
            <p:ph type="sldNum" sz="quarter" idx="12"/>
          </p:nvPr>
        </p:nvSpPr>
        <p:spPr/>
        <p:txBody>
          <a:bodyPr/>
          <a:lstStyle/>
          <a:p>
            <a:fld id="{57A5D5B2-C97E-4677-B734-8130D12C8A55}" type="slidenum">
              <a:rPr lang="en-US" smtClean="0"/>
              <a:t>10</a:t>
            </a:fld>
            <a:endParaRPr lang="en-US"/>
          </a:p>
        </p:txBody>
      </p:sp>
    </p:spTree>
    <p:extLst>
      <p:ext uri="{BB962C8B-B14F-4D97-AF65-F5344CB8AC3E}">
        <p14:creationId xmlns:p14="http://schemas.microsoft.com/office/powerpoint/2010/main" val="217074717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493696B-E063-8CB7-80BC-23D83DC45A2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E7D8D42-0C85-45B2-6DB8-ED2DF07D044B}"/>
              </a:ext>
            </a:extLst>
          </p:cNvPr>
          <p:cNvPicPr>
            <a:picLocks noChangeAspect="1"/>
          </p:cNvPicPr>
          <p:nvPr/>
        </p:nvPicPr>
        <p:blipFill>
          <a:blip r:embed="rId4"/>
          <a:stretch>
            <a:fillRect/>
          </a:stretch>
        </p:blipFill>
        <p:spPr>
          <a:xfrm>
            <a:off x="6328908" y="4757058"/>
            <a:ext cx="5632471" cy="1953116"/>
          </a:xfrm>
          <a:prstGeom prst="rect">
            <a:avLst/>
          </a:prstGeom>
        </p:spPr>
      </p:pic>
      <p:sp>
        <p:nvSpPr>
          <p:cNvPr id="2" name="Title 1">
            <a:extLst>
              <a:ext uri="{FF2B5EF4-FFF2-40B4-BE49-F238E27FC236}">
                <a16:creationId xmlns:a16="http://schemas.microsoft.com/office/drawing/2014/main" id="{3D563D64-B016-3B84-3840-0017DB5A72A5}"/>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3"/>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Inter Process Communication Cont.…</a:t>
            </a:r>
          </a:p>
        </p:txBody>
      </p:sp>
      <p:sp>
        <p:nvSpPr>
          <p:cNvPr id="8" name="TextBox 7">
            <a:extLst>
              <a:ext uri="{FF2B5EF4-FFF2-40B4-BE49-F238E27FC236}">
                <a16:creationId xmlns:a16="http://schemas.microsoft.com/office/drawing/2014/main" id="{6AECFCA1-96BB-9893-A955-AF2CC7EEAE56}"/>
              </a:ext>
            </a:extLst>
          </p:cNvPr>
          <p:cNvSpPr txBox="1"/>
          <p:nvPr/>
        </p:nvSpPr>
        <p:spPr>
          <a:xfrm>
            <a:off x="283028" y="668527"/>
            <a:ext cx="7663543" cy="4832092"/>
          </a:xfrm>
          <a:prstGeom prst="rect">
            <a:avLst/>
          </a:prstGeom>
          <a:noFill/>
        </p:spPr>
        <p:txBody>
          <a:bodyPr wrap="square">
            <a:spAutoFit/>
          </a:bodyPr>
          <a:lstStyle/>
          <a:p>
            <a:pPr marL="53975" lvl="1" algn="just">
              <a:tabLst>
                <a:tab pos="7543800" algn="l"/>
              </a:tabLs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Massage queue</a:t>
            </a:r>
          </a:p>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A massage queue is a linked list of massages stored within the kernel.</a:t>
            </a:r>
          </a:p>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It is identified by a massage queue identifier.</a:t>
            </a:r>
          </a:p>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This method offers communication between single or multiple processes with full – duplex capacity.</a:t>
            </a:r>
          </a:p>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A massage queue holds temporarily massages from a sender until the intended receiver is ready to read them.</a:t>
            </a:r>
          </a:p>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Massage queues are quite useful for inter process communication and are use by most operating systems.</a:t>
            </a:r>
          </a:p>
          <a:p>
            <a:pPr marL="0" lvl="1" algn="just">
              <a:tabLst>
                <a:tab pos="7543800" algn="l"/>
              </a:tabLst>
            </a:pPr>
            <a:r>
              <a:rPr lang="en-IN" sz="2000" b="1" kern="100" dirty="0">
                <a:uFill>
                  <a:solidFill>
                    <a:srgbClr val="000000"/>
                  </a:solidFill>
                </a:uFill>
                <a:latin typeface="Times New Roman" panose="02020603050405020304" pitchFamily="18" charset="0"/>
                <a:cs typeface="Times New Roman" panose="02020603050405020304" pitchFamily="18" charset="0"/>
              </a:rPr>
              <a:t>Massage queue status</a:t>
            </a:r>
          </a:p>
          <a:p>
            <a:pPr marL="347663" lvl="1"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The massage queue is operated by means of an Finite Sate Machine (FSM) with three states.</a:t>
            </a:r>
          </a:p>
          <a:p>
            <a:pPr marL="347663" lvl="1"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If queue is full, the sending task will not be successful and has to wait before sending its message (sending task waiting list).</a:t>
            </a:r>
          </a:p>
          <a:p>
            <a:pPr marL="347663" lvl="1"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If the queue is empty, the receiving task has to wait for its messages (receiving task waiting list).</a:t>
            </a:r>
          </a:p>
        </p:txBody>
      </p:sp>
      <p:pic>
        <p:nvPicPr>
          <p:cNvPr id="4" name="Picture 3">
            <a:extLst>
              <a:ext uri="{FF2B5EF4-FFF2-40B4-BE49-F238E27FC236}">
                <a16:creationId xmlns:a16="http://schemas.microsoft.com/office/drawing/2014/main" id="{215A9CB1-CF16-1E9E-51C4-151AEC1046D8}"/>
              </a:ext>
            </a:extLst>
          </p:cNvPr>
          <p:cNvPicPr>
            <a:picLocks noChangeAspect="1"/>
          </p:cNvPicPr>
          <p:nvPr/>
        </p:nvPicPr>
        <p:blipFill>
          <a:blip r:embed="rId5"/>
          <a:stretch>
            <a:fillRect/>
          </a:stretch>
        </p:blipFill>
        <p:spPr>
          <a:xfrm>
            <a:off x="7946571" y="1005559"/>
            <a:ext cx="3647404" cy="3126347"/>
          </a:xfrm>
          <a:prstGeom prst="rect">
            <a:avLst/>
          </a:prstGeom>
        </p:spPr>
      </p:pic>
      <p:sp>
        <p:nvSpPr>
          <p:cNvPr id="10" name="Date Placeholder 9">
            <a:extLst>
              <a:ext uri="{FF2B5EF4-FFF2-40B4-BE49-F238E27FC236}">
                <a16:creationId xmlns:a16="http://schemas.microsoft.com/office/drawing/2014/main" id="{2D6D2C9A-5329-29A0-AC35-2EC0953E1CD1}"/>
              </a:ext>
            </a:extLst>
          </p:cNvPr>
          <p:cNvSpPr>
            <a:spLocks noGrp="1"/>
          </p:cNvSpPr>
          <p:nvPr>
            <p:ph type="dt" sz="half" idx="10"/>
          </p:nvPr>
        </p:nvSpPr>
        <p:spPr/>
        <p:txBody>
          <a:bodyPr/>
          <a:lstStyle/>
          <a:p>
            <a:fld id="{D84B7AF3-A316-4C95-8C30-5D1422EB87F0}" type="datetime1">
              <a:rPr lang="en-US" smtClean="0"/>
              <a:t>11-Dec-24</a:t>
            </a:fld>
            <a:endParaRPr lang="en-US"/>
          </a:p>
        </p:txBody>
      </p:sp>
      <p:sp>
        <p:nvSpPr>
          <p:cNvPr id="11" name="Slide Number Placeholder 10">
            <a:extLst>
              <a:ext uri="{FF2B5EF4-FFF2-40B4-BE49-F238E27FC236}">
                <a16:creationId xmlns:a16="http://schemas.microsoft.com/office/drawing/2014/main" id="{074E0549-6964-5F8F-C788-7E950A2F7BC2}"/>
              </a:ext>
            </a:extLst>
          </p:cNvPr>
          <p:cNvSpPr>
            <a:spLocks noGrp="1"/>
          </p:cNvSpPr>
          <p:nvPr>
            <p:ph type="sldNum" sz="quarter" idx="12"/>
          </p:nvPr>
        </p:nvSpPr>
        <p:spPr/>
        <p:txBody>
          <a:bodyPr/>
          <a:lstStyle/>
          <a:p>
            <a:fld id="{57A5D5B2-C97E-4677-B734-8130D12C8A55}" type="slidenum">
              <a:rPr lang="en-US" smtClean="0"/>
              <a:t>11</a:t>
            </a:fld>
            <a:endParaRPr lang="en-US"/>
          </a:p>
        </p:txBody>
      </p:sp>
    </p:spTree>
    <p:extLst>
      <p:ext uri="{BB962C8B-B14F-4D97-AF65-F5344CB8AC3E}">
        <p14:creationId xmlns:p14="http://schemas.microsoft.com/office/powerpoint/2010/main" val="197622590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CA2968E-C273-497D-1271-85886E6FC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1DD08-F209-B755-C971-CA66034E5ECB}"/>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4"/>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Real-time Task Scheduling</a:t>
            </a:r>
          </a:p>
        </p:txBody>
      </p:sp>
      <p:sp>
        <p:nvSpPr>
          <p:cNvPr id="8" name="TextBox 7">
            <a:extLst>
              <a:ext uri="{FF2B5EF4-FFF2-40B4-BE49-F238E27FC236}">
                <a16:creationId xmlns:a16="http://schemas.microsoft.com/office/drawing/2014/main" id="{66CE62F3-B359-DEA5-DF1E-44019B7DB302}"/>
              </a:ext>
            </a:extLst>
          </p:cNvPr>
          <p:cNvSpPr txBox="1"/>
          <p:nvPr/>
        </p:nvSpPr>
        <p:spPr>
          <a:xfrm>
            <a:off x="2062342" y="733246"/>
            <a:ext cx="8489722" cy="6124754"/>
          </a:xfrm>
          <a:prstGeom prst="rect">
            <a:avLst/>
          </a:prstGeom>
          <a:noFill/>
        </p:spPr>
        <p:txBody>
          <a:bodyPr wrap="square">
            <a:spAutoFit/>
          </a:bodyPr>
          <a:lstStyle/>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The task scheduling in a real-time operating system is the process of determining which task should be executed next. Based on the system’s resources and the task’s priorities and deadlines.</a:t>
            </a:r>
          </a:p>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RTOS task scheduling is critical  for ensuring that real-time tasks meet their deadlines.</a:t>
            </a:r>
          </a:p>
          <a:p>
            <a:pPr marL="347663" indent="-3429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There are two approaches to categorize scheduling algorithm- </a:t>
            </a:r>
          </a:p>
          <a:p>
            <a:pPr marL="804863" lvl="1" indent="-342900" algn="just">
              <a:buFont typeface="+mj-lt"/>
              <a:buAutoNum type="arabicPeriod"/>
              <a:tabLst>
                <a:tab pos="7543800" algn="l"/>
              </a:tabLst>
            </a:pPr>
            <a:r>
              <a:rPr lang="en-IN" dirty="0">
                <a:latin typeface="Times New Roman" panose="02020603050405020304" pitchFamily="18" charset="0"/>
                <a:cs typeface="Times New Roman" panose="02020603050405020304" pitchFamily="18" charset="0"/>
              </a:rPr>
              <a:t>Primary Approach.</a:t>
            </a:r>
          </a:p>
          <a:p>
            <a:pPr marL="804863" lvl="1" indent="-342900" algn="just">
              <a:buFont typeface="+mj-lt"/>
              <a:buAutoNum type="arabicPeriod"/>
              <a:tabLst>
                <a:tab pos="7543800" algn="l"/>
              </a:tabLst>
            </a:pPr>
            <a:r>
              <a:rPr lang="en-IN" dirty="0">
                <a:latin typeface="Times New Roman" panose="02020603050405020304" pitchFamily="18" charset="0"/>
                <a:cs typeface="Times New Roman" panose="02020603050405020304" pitchFamily="18" charset="0"/>
              </a:rPr>
              <a:t>Fundamental Approach.</a:t>
            </a:r>
          </a:p>
          <a:p>
            <a:pPr marL="804863" lvl="1" indent="-342900" algn="just">
              <a:buFont typeface="+mj-lt"/>
              <a:buAutoNum type="arabicPeriod"/>
              <a:tabLst>
                <a:tab pos="7543800" algn="l"/>
              </a:tabLst>
            </a:pPr>
            <a:endParaRPr lang="en-IN" sz="700" dirty="0">
              <a:latin typeface="Times New Roman" panose="02020603050405020304" pitchFamily="18" charset="0"/>
              <a:cs typeface="Times New Roman" panose="02020603050405020304" pitchFamily="18" charset="0"/>
            </a:endParaRPr>
          </a:p>
          <a:p>
            <a:pPr marL="969963" indent="-342900" algn="just">
              <a:buFont typeface="+mj-lt"/>
              <a:buAutoNum type="arabicPeriod"/>
              <a:tabLst>
                <a:tab pos="7543800" algn="l"/>
                <a:tab pos="7947025" algn="l"/>
              </a:tabLst>
            </a:pPr>
            <a:r>
              <a:rPr lang="en-IN" b="1" u="sng" dirty="0">
                <a:latin typeface="Times New Roman" panose="02020603050405020304" pitchFamily="18" charset="0"/>
                <a:cs typeface="Times New Roman" panose="02020603050405020304" pitchFamily="18" charset="0"/>
              </a:rPr>
              <a:t>Primary Approach </a:t>
            </a:r>
            <a:r>
              <a:rPr lang="en-IN" dirty="0">
                <a:latin typeface="Times New Roman" panose="02020603050405020304" pitchFamily="18" charset="0"/>
                <a:cs typeface="Times New Roman" panose="02020603050405020304" pitchFamily="18" charset="0"/>
              </a:rPr>
              <a:t>– It refer to how scheduling is structured and designed based on task predictability and system requirement. There is mainly two types-</a:t>
            </a:r>
          </a:p>
          <a:p>
            <a:pPr marL="1374775" lvl="2" indent="-400050" algn="just">
              <a:buFont typeface="+mj-lt"/>
              <a:buAutoNum type="romanUcPeriod"/>
              <a:tabLst>
                <a:tab pos="7543800" algn="l"/>
                <a:tab pos="7947025" algn="l"/>
              </a:tabLst>
            </a:pPr>
            <a:r>
              <a:rPr lang="en-IN" sz="1600" b="1" dirty="0">
                <a:latin typeface="Times New Roman" panose="02020603050405020304" pitchFamily="18" charset="0"/>
                <a:cs typeface="Times New Roman" panose="02020603050405020304" pitchFamily="18" charset="0"/>
              </a:rPr>
              <a:t>Static Scheduling Algorithms </a:t>
            </a:r>
            <a:r>
              <a:rPr lang="en-IN" sz="1600" dirty="0">
                <a:latin typeface="Times New Roman" panose="02020603050405020304" pitchFamily="18" charset="0"/>
                <a:cs typeface="Times New Roman" panose="02020603050405020304" pitchFamily="18" charset="0"/>
              </a:rPr>
              <a:t>– Scheduling decisions are made during system design or compilation and do not change at runtime.</a:t>
            </a:r>
          </a:p>
          <a:p>
            <a:pPr marL="1776413" lvl="3" indent="-400050" algn="just">
              <a:buFont typeface="+mj-lt"/>
              <a:buAutoNum type="alphaLcParenR"/>
              <a:tabLst>
                <a:tab pos="7543800" algn="l"/>
                <a:tab pos="7947025" algn="l"/>
              </a:tabLst>
            </a:pPr>
            <a:r>
              <a:rPr lang="en-IN" sz="1600" b="1" dirty="0">
                <a:latin typeface="Times New Roman" panose="02020603050405020304" pitchFamily="18" charset="0"/>
                <a:cs typeface="Times New Roman" panose="02020603050405020304" pitchFamily="18" charset="0"/>
              </a:rPr>
              <a:t>Rate Monotonic Scheduling (RMS) </a:t>
            </a:r>
            <a:r>
              <a:rPr lang="en-IN" sz="1600" dirty="0">
                <a:latin typeface="Times New Roman" panose="02020603050405020304" pitchFamily="18" charset="0"/>
                <a:cs typeface="Times New Roman" panose="02020603050405020304" pitchFamily="18" charset="0"/>
              </a:rPr>
              <a:t>: Tasks are assigned fixed priorities based on their period.</a:t>
            </a:r>
          </a:p>
          <a:p>
            <a:pPr marL="1719263" lvl="3" indent="-342900" algn="just">
              <a:spcAft>
                <a:spcPts val="1200"/>
              </a:spcAft>
              <a:buFont typeface="+mj-lt"/>
              <a:buAutoNum type="alphaLcParenR"/>
              <a:tabLst>
                <a:tab pos="7543800" algn="l"/>
                <a:tab pos="7947025" algn="l"/>
              </a:tabLst>
            </a:pPr>
            <a:r>
              <a:rPr lang="en-IN" sz="1600" b="1" dirty="0">
                <a:latin typeface="Times New Roman" panose="02020603050405020304" pitchFamily="18" charset="0"/>
                <a:cs typeface="Times New Roman" panose="02020603050405020304" pitchFamily="18" charset="0"/>
              </a:rPr>
              <a:t>Cyclic Scheduling  </a:t>
            </a:r>
            <a:r>
              <a:rPr lang="en-IN" sz="1600" dirty="0">
                <a:latin typeface="Times New Roman" panose="02020603050405020304" pitchFamily="18" charset="0"/>
                <a:cs typeface="Times New Roman" panose="02020603050405020304" pitchFamily="18" charset="0"/>
              </a:rPr>
              <a:t>: Tasks are executed in a predefined cycle. E.g. T1, T2,T3,T1,T2, T3 (repeat)</a:t>
            </a:r>
          </a:p>
          <a:p>
            <a:pPr marL="1262063" lvl="2" indent="-342900" algn="just">
              <a:buFont typeface="+mj-lt"/>
              <a:buAutoNum type="romanUcPeriod"/>
              <a:tabLst>
                <a:tab pos="7543800" algn="l"/>
                <a:tab pos="7947025" algn="l"/>
              </a:tabLst>
            </a:pPr>
            <a:r>
              <a:rPr lang="en-IN" sz="1600" b="1" dirty="0">
                <a:latin typeface="Times New Roman" panose="02020603050405020304" pitchFamily="18" charset="0"/>
                <a:cs typeface="Times New Roman" panose="02020603050405020304" pitchFamily="18" charset="0"/>
              </a:rPr>
              <a:t>Dynamic Scheduling Algorithm </a:t>
            </a:r>
            <a:r>
              <a:rPr lang="en-IN" sz="1600" dirty="0">
                <a:latin typeface="Times New Roman" panose="02020603050405020304" pitchFamily="18" charset="0"/>
                <a:cs typeface="Times New Roman" panose="02020603050405020304" pitchFamily="18" charset="0"/>
              </a:rPr>
              <a:t>– Scheduling decisions are made at runtime based on the current system state</a:t>
            </a:r>
            <a:r>
              <a:rPr lang="en-IN" dirty="0">
                <a:latin typeface="Times New Roman" panose="02020603050405020304" pitchFamily="18" charset="0"/>
                <a:cs typeface="Times New Roman" panose="02020603050405020304" pitchFamily="18" charset="0"/>
              </a:rPr>
              <a:t>.</a:t>
            </a:r>
          </a:p>
          <a:p>
            <a:pPr marL="1776413" lvl="3" indent="-400050" algn="just">
              <a:buFont typeface="+mj-lt"/>
              <a:buAutoNum type="alphaLcParenR"/>
              <a:tabLst>
                <a:tab pos="7543800" algn="l"/>
                <a:tab pos="7947025" algn="l"/>
              </a:tabLst>
            </a:pPr>
            <a:r>
              <a:rPr lang="en-IN" sz="1600" b="1" dirty="0">
                <a:latin typeface="Times New Roman" panose="02020603050405020304" pitchFamily="18" charset="0"/>
                <a:cs typeface="Times New Roman" panose="02020603050405020304" pitchFamily="18" charset="0"/>
              </a:rPr>
              <a:t>Earliest Deadline First (EDF) </a:t>
            </a:r>
            <a:r>
              <a:rPr lang="en-IN" sz="1600" dirty="0">
                <a:latin typeface="Times New Roman" panose="02020603050405020304" pitchFamily="18" charset="0"/>
                <a:cs typeface="Times New Roman" panose="02020603050405020304" pitchFamily="18" charset="0"/>
              </a:rPr>
              <a:t>: Tasks are dynamically prioritized based on their deadlines. Task with nearest deadline gets the highest priority.</a:t>
            </a:r>
          </a:p>
          <a:p>
            <a:pPr marL="1719263" lvl="3" indent="-342900" algn="just">
              <a:buFont typeface="+mj-lt"/>
              <a:buAutoNum type="alphaLcParenR"/>
              <a:tabLst>
                <a:tab pos="7543800" algn="l"/>
                <a:tab pos="7947025" algn="l"/>
              </a:tabLst>
            </a:pPr>
            <a:r>
              <a:rPr lang="en-IN" sz="1600" b="1" dirty="0">
                <a:latin typeface="Times New Roman" panose="02020603050405020304" pitchFamily="18" charset="0"/>
                <a:cs typeface="Times New Roman" panose="02020603050405020304" pitchFamily="18" charset="0"/>
              </a:rPr>
              <a:t>Least Laxity First (LLF) : </a:t>
            </a:r>
            <a:r>
              <a:rPr lang="en-IN" sz="1600" dirty="0">
                <a:latin typeface="Times New Roman" panose="02020603050405020304" pitchFamily="18" charset="0"/>
                <a:cs typeface="Times New Roman" panose="02020603050405020304" pitchFamily="18" charset="0"/>
              </a:rPr>
              <a:t>Tasks are prioritized based on slack time</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task with the smallest laxity is given the highest priority and is executed next</a:t>
            </a:r>
            <a:r>
              <a:rPr lang="en-US"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Laxity=Deadline−(Current Time+Remaining Execution Time).</a:t>
            </a:r>
            <a:endParaRPr lang="en-IN"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DB000CEC-ABCF-B773-D8DE-8CBE799154CA}"/>
              </a:ext>
            </a:extLst>
          </p:cNvPr>
          <p:cNvSpPr>
            <a:spLocks noGrp="1"/>
          </p:cNvSpPr>
          <p:nvPr>
            <p:ph type="dt" sz="half" idx="10"/>
          </p:nvPr>
        </p:nvSpPr>
        <p:spPr/>
        <p:txBody>
          <a:bodyPr/>
          <a:lstStyle/>
          <a:p>
            <a:fld id="{FE7019D9-CBA0-4011-BD29-2657AA32094E}" type="datetime1">
              <a:rPr lang="en-US" smtClean="0"/>
              <a:t>11-Dec-24</a:t>
            </a:fld>
            <a:endParaRPr lang="en-US"/>
          </a:p>
        </p:txBody>
      </p:sp>
      <p:sp>
        <p:nvSpPr>
          <p:cNvPr id="9" name="Slide Number Placeholder 8">
            <a:extLst>
              <a:ext uri="{FF2B5EF4-FFF2-40B4-BE49-F238E27FC236}">
                <a16:creationId xmlns:a16="http://schemas.microsoft.com/office/drawing/2014/main" id="{9FCAD799-8FE3-AC30-C568-6F6D2FA83B13}"/>
              </a:ext>
            </a:extLst>
          </p:cNvPr>
          <p:cNvSpPr>
            <a:spLocks noGrp="1"/>
          </p:cNvSpPr>
          <p:nvPr>
            <p:ph type="sldNum" sz="quarter" idx="12"/>
          </p:nvPr>
        </p:nvSpPr>
        <p:spPr/>
        <p:txBody>
          <a:bodyPr/>
          <a:lstStyle/>
          <a:p>
            <a:fld id="{57A5D5B2-C97E-4677-B734-8130D12C8A55}" type="slidenum">
              <a:rPr lang="en-US" smtClean="0"/>
              <a:t>12</a:t>
            </a:fld>
            <a:endParaRPr lang="en-US"/>
          </a:p>
        </p:txBody>
      </p:sp>
    </p:spTree>
    <p:extLst>
      <p:ext uri="{BB962C8B-B14F-4D97-AF65-F5344CB8AC3E}">
        <p14:creationId xmlns:p14="http://schemas.microsoft.com/office/powerpoint/2010/main" val="269715805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0C63A549-4319-2153-2880-05E178DF8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3D7BA5-B2D4-5D70-C59E-A15F119FC6BF}"/>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4"/>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Real-time Task Scheduling Cont…</a:t>
            </a:r>
          </a:p>
        </p:txBody>
      </p:sp>
      <p:sp>
        <p:nvSpPr>
          <p:cNvPr id="8" name="TextBox 7">
            <a:extLst>
              <a:ext uri="{FF2B5EF4-FFF2-40B4-BE49-F238E27FC236}">
                <a16:creationId xmlns:a16="http://schemas.microsoft.com/office/drawing/2014/main" id="{FC593A83-2D4E-FC1C-C5CD-6145616B5EDB}"/>
              </a:ext>
            </a:extLst>
          </p:cNvPr>
          <p:cNvSpPr txBox="1"/>
          <p:nvPr/>
        </p:nvSpPr>
        <p:spPr>
          <a:xfrm>
            <a:off x="1578160" y="916227"/>
            <a:ext cx="8261457" cy="5293757"/>
          </a:xfrm>
          <a:prstGeom prst="rect">
            <a:avLst/>
          </a:prstGeom>
          <a:noFill/>
        </p:spPr>
        <p:txBody>
          <a:bodyPr wrap="square">
            <a:spAutoFit/>
          </a:bodyPr>
          <a:lstStyle/>
          <a:p>
            <a:pPr marL="461963" indent="-457200" algn="just">
              <a:buFont typeface="+mj-lt"/>
              <a:buAutoNum type="arabicPeriod" startAt="2"/>
              <a:tabLst>
                <a:tab pos="7543800" algn="l"/>
              </a:tabLst>
            </a:pPr>
            <a:r>
              <a:rPr lang="en-IN" sz="2000" b="1" u="sng" dirty="0">
                <a:latin typeface="Times New Roman" panose="02020603050405020304" pitchFamily="18" charset="0"/>
                <a:cs typeface="Times New Roman" panose="02020603050405020304" pitchFamily="18" charset="0"/>
              </a:rPr>
              <a:t>Fundamental Approach </a:t>
            </a:r>
            <a:r>
              <a:rPr lang="en-IN" dirty="0">
                <a:latin typeface="Times New Roman" panose="02020603050405020304" pitchFamily="18" charset="0"/>
                <a:cs typeface="Times New Roman" panose="02020603050405020304" pitchFamily="18" charset="0"/>
              </a:rPr>
              <a:t>– It define how tasks are executed, prioritized, and preempted. It is two types as well.</a:t>
            </a:r>
          </a:p>
          <a:p>
            <a:pPr marL="804863" lvl="1" indent="-342900" algn="just">
              <a:buFont typeface="+mj-lt"/>
              <a:buAutoNum type="alphaLcParenR"/>
              <a:tabLst>
                <a:tab pos="7543800" algn="l"/>
              </a:tabLst>
            </a:pPr>
            <a:r>
              <a:rPr lang="en-IN" sz="2000" b="1" dirty="0">
                <a:latin typeface="Times New Roman" panose="02020603050405020304" pitchFamily="18" charset="0"/>
                <a:cs typeface="Times New Roman" panose="02020603050405020304" pitchFamily="18" charset="0"/>
              </a:rPr>
              <a:t>Preemptive Scheduling Algorithm </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allow the RTOS to interrupt a running task and switch to a higher-priority task. This is important for ensuring that critical tasks meet their deadlines, even if lower-priority tasks are already running.</a:t>
            </a:r>
            <a:r>
              <a:rPr lang="en-IN" b="1" u="sng" dirty="0">
                <a:latin typeface="Times New Roman" panose="02020603050405020304" pitchFamily="18" charset="0"/>
                <a:cs typeface="Times New Roman" panose="02020603050405020304" pitchFamily="18" charset="0"/>
              </a:rPr>
              <a:t> </a:t>
            </a:r>
          </a:p>
          <a:p>
            <a:pPr marL="1319213" lvl="2" indent="-400050" algn="just">
              <a:buFont typeface="+mj-lt"/>
              <a:buAutoNum type="romanUcPeriod"/>
              <a:tabLst>
                <a:tab pos="7543800" algn="l"/>
              </a:tabLst>
            </a:pPr>
            <a:r>
              <a:rPr lang="en-IN" b="1" dirty="0">
                <a:latin typeface="Times New Roman" panose="02020603050405020304" pitchFamily="18" charset="0"/>
                <a:cs typeface="Times New Roman" panose="02020603050405020304" pitchFamily="18" charset="0"/>
              </a:rPr>
              <a:t>Preemptive Rate Monotonic Scheduling : </a:t>
            </a:r>
            <a:r>
              <a:rPr lang="en-IN" dirty="0">
                <a:latin typeface="Times New Roman" panose="02020603050405020304" pitchFamily="18" charset="0"/>
                <a:cs typeface="Times New Roman" panose="02020603050405020304" pitchFamily="18" charset="0"/>
              </a:rPr>
              <a:t>Some priority assignment as RMS but allows preemption.</a:t>
            </a:r>
          </a:p>
          <a:p>
            <a:pPr marL="1319213" lvl="2" indent="-400050" algn="just">
              <a:buFont typeface="+mj-lt"/>
              <a:buAutoNum type="romanUcPeriod"/>
              <a:tabLst>
                <a:tab pos="7543800" algn="l"/>
              </a:tabLst>
            </a:pPr>
            <a:r>
              <a:rPr lang="en-IN" b="1" dirty="0">
                <a:latin typeface="Times New Roman" panose="02020603050405020304" pitchFamily="18" charset="0"/>
                <a:cs typeface="Times New Roman" panose="02020603050405020304" pitchFamily="18" charset="0"/>
              </a:rPr>
              <a:t>Preemptive Earliest Deadline First : </a:t>
            </a:r>
            <a:r>
              <a:rPr lang="en-IN" dirty="0">
                <a:latin typeface="Times New Roman" panose="02020603050405020304" pitchFamily="18" charset="0"/>
                <a:cs typeface="Times New Roman" panose="02020603050405020304" pitchFamily="18" charset="0"/>
              </a:rPr>
              <a:t>Dynamically assigns priorities and allows preemption when a task with and earlier deadline arrives.</a:t>
            </a:r>
          </a:p>
          <a:p>
            <a:pPr marL="1319213" lvl="2" indent="-400050" algn="just">
              <a:buFont typeface="+mj-lt"/>
              <a:buAutoNum type="romanUcPeriod"/>
              <a:tabLst>
                <a:tab pos="7543800" algn="l"/>
              </a:tabLst>
            </a:pPr>
            <a:endParaRPr lang="en-IN" b="1" dirty="0">
              <a:latin typeface="Times New Roman" panose="02020603050405020304" pitchFamily="18" charset="0"/>
              <a:cs typeface="Times New Roman" panose="02020603050405020304" pitchFamily="18" charset="0"/>
            </a:endParaRPr>
          </a:p>
          <a:p>
            <a:pPr marL="804863" lvl="1" indent="-342900" algn="just">
              <a:buFont typeface="+mj-lt"/>
              <a:buAutoNum type="alphaLcParenR"/>
              <a:tabLst>
                <a:tab pos="7543800" algn="l"/>
              </a:tabLst>
            </a:pPr>
            <a:r>
              <a:rPr lang="en-IN" b="1" dirty="0">
                <a:latin typeface="Times New Roman" panose="02020603050405020304" pitchFamily="18" charset="0"/>
                <a:cs typeface="Times New Roman" panose="02020603050405020304" pitchFamily="18" charset="0"/>
              </a:rPr>
              <a:t>Non-Preemptive Scheduling Algorithm</a:t>
            </a:r>
            <a:r>
              <a:rPr lang="en-IN" dirty="0">
                <a:latin typeface="Times New Roman" panose="02020603050405020304" pitchFamily="18" charset="0"/>
                <a:cs typeface="Times New Roman" panose="02020603050405020304" pitchFamily="18" charset="0"/>
              </a:rPr>
              <a:t> – It doesn’t allow the RTOS to interrupt a running task. This can be useful for tasks that need to run to completion without being interrupted, but it can also lead to missed deadlines for higher-priority tasks if a lower-priority task takes a long time to complete.</a:t>
            </a:r>
          </a:p>
          <a:p>
            <a:pPr marL="1319213" lvl="2" indent="-400050" algn="just">
              <a:buFont typeface="+mj-lt"/>
              <a:buAutoNum type="romanUcPeriod"/>
              <a:tabLst>
                <a:tab pos="7543800" algn="l"/>
              </a:tabLst>
            </a:pPr>
            <a:r>
              <a:rPr lang="en-IN" sz="1600" b="1" dirty="0">
                <a:latin typeface="Times New Roman" panose="02020603050405020304" pitchFamily="18" charset="0"/>
                <a:cs typeface="Times New Roman" panose="02020603050405020304" pitchFamily="18" charset="0"/>
              </a:rPr>
              <a:t>Non – Preemptive First Come First Serve : </a:t>
            </a:r>
            <a:r>
              <a:rPr lang="en-IN" sz="1600" dirty="0">
                <a:latin typeface="Times New Roman" panose="02020603050405020304" pitchFamily="18" charset="0"/>
                <a:cs typeface="Times New Roman" panose="02020603050405020304" pitchFamily="18" charset="0"/>
              </a:rPr>
              <a:t>Executes tasks in the order of arrival.</a:t>
            </a:r>
          </a:p>
          <a:p>
            <a:pPr marL="1319213" lvl="2" indent="-400050" algn="just">
              <a:buFont typeface="+mj-lt"/>
              <a:buAutoNum type="romanUcPeriod"/>
              <a:tabLst>
                <a:tab pos="7543800" algn="l"/>
              </a:tabLst>
            </a:pPr>
            <a:r>
              <a:rPr lang="en-IN" sz="1600" b="1" dirty="0">
                <a:latin typeface="Times New Roman" panose="02020603050405020304" pitchFamily="18" charset="0"/>
                <a:cs typeface="Times New Roman" panose="02020603050405020304" pitchFamily="18" charset="0"/>
              </a:rPr>
              <a:t>Non – Preemptive Earliest Deadline First : </a:t>
            </a:r>
            <a:r>
              <a:rPr lang="en-IN" sz="1600" dirty="0">
                <a:latin typeface="Times New Roman" panose="02020603050405020304" pitchFamily="18" charset="0"/>
                <a:cs typeface="Times New Roman" panose="02020603050405020304" pitchFamily="18" charset="0"/>
              </a:rPr>
              <a:t>Tasks are executed in deadline order, but a running task is not interrupted.</a:t>
            </a:r>
            <a:endParaRPr lang="en-IN" sz="16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EEF44A0F-2CC0-D6C3-0902-93480C8AAA2A}"/>
              </a:ext>
            </a:extLst>
          </p:cNvPr>
          <p:cNvSpPr>
            <a:spLocks noGrp="1"/>
          </p:cNvSpPr>
          <p:nvPr>
            <p:ph type="dt" sz="half" idx="10"/>
          </p:nvPr>
        </p:nvSpPr>
        <p:spPr/>
        <p:txBody>
          <a:bodyPr/>
          <a:lstStyle/>
          <a:p>
            <a:fld id="{40774D16-6E4B-4395-AFDE-C00FD6781F00}" type="datetime1">
              <a:rPr lang="en-US" smtClean="0"/>
              <a:t>11-Dec-24</a:t>
            </a:fld>
            <a:endParaRPr lang="en-US"/>
          </a:p>
        </p:txBody>
      </p:sp>
      <p:sp>
        <p:nvSpPr>
          <p:cNvPr id="9" name="Slide Number Placeholder 8">
            <a:extLst>
              <a:ext uri="{FF2B5EF4-FFF2-40B4-BE49-F238E27FC236}">
                <a16:creationId xmlns:a16="http://schemas.microsoft.com/office/drawing/2014/main" id="{DF18D5EA-9092-AFB6-32A9-B4B50EE882A8}"/>
              </a:ext>
            </a:extLst>
          </p:cNvPr>
          <p:cNvSpPr>
            <a:spLocks noGrp="1"/>
          </p:cNvSpPr>
          <p:nvPr>
            <p:ph type="sldNum" sz="quarter" idx="12"/>
          </p:nvPr>
        </p:nvSpPr>
        <p:spPr/>
        <p:txBody>
          <a:bodyPr/>
          <a:lstStyle/>
          <a:p>
            <a:fld id="{57A5D5B2-C97E-4677-B734-8130D12C8A55}" type="slidenum">
              <a:rPr lang="en-US" smtClean="0"/>
              <a:t>13</a:t>
            </a:fld>
            <a:endParaRPr lang="en-US"/>
          </a:p>
        </p:txBody>
      </p:sp>
    </p:spTree>
    <p:extLst>
      <p:ext uri="{BB962C8B-B14F-4D97-AF65-F5344CB8AC3E}">
        <p14:creationId xmlns:p14="http://schemas.microsoft.com/office/powerpoint/2010/main" val="71961115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B72934E6-078D-6870-5695-BCA412E57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F59B4-A94F-3837-3332-0AEA7E5860F8}"/>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5"/>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Dynamic Allocation of tasks</a:t>
            </a:r>
          </a:p>
        </p:txBody>
      </p:sp>
      <p:sp>
        <p:nvSpPr>
          <p:cNvPr id="8" name="TextBox 7">
            <a:extLst>
              <a:ext uri="{FF2B5EF4-FFF2-40B4-BE49-F238E27FC236}">
                <a16:creationId xmlns:a16="http://schemas.microsoft.com/office/drawing/2014/main" id="{26B9C32C-C503-2230-E2D5-017DB609A3D4}"/>
              </a:ext>
            </a:extLst>
          </p:cNvPr>
          <p:cNvSpPr txBox="1"/>
          <p:nvPr/>
        </p:nvSpPr>
        <p:spPr>
          <a:xfrm>
            <a:off x="1872343" y="1089898"/>
            <a:ext cx="8806542" cy="4678204"/>
          </a:xfrm>
          <a:prstGeom prst="rect">
            <a:avLst/>
          </a:prstGeom>
          <a:noFill/>
        </p:spPr>
        <p:txBody>
          <a:bodyPr wrap="square">
            <a:spAutoFit/>
          </a:bodyPr>
          <a:lstStyle/>
          <a:p>
            <a:pPr marL="4763" algn="just">
              <a:tabLst>
                <a:tab pos="7543800" algn="l"/>
              </a:tabLst>
            </a:pPr>
            <a:r>
              <a:rPr lang="en-IN" sz="2000" dirty="0">
                <a:latin typeface="Times New Roman" panose="02020603050405020304" pitchFamily="18" charset="0"/>
                <a:cs typeface="Times New Roman" panose="02020603050405020304" pitchFamily="18" charset="0"/>
              </a:rPr>
              <a:t>A mechanism to assign tasks to processors dynamically based on real-time parameters such as priority, deadline , or load. It handle varying workloads and priorities, optimize recourse utilization and improve system responsiveness and meet real- time constraints. </a:t>
            </a:r>
            <a:endParaRPr lang="en-IN" sz="1600" b="1" dirty="0">
              <a:latin typeface="Times New Roman" panose="02020603050405020304" pitchFamily="18" charset="0"/>
              <a:cs typeface="Times New Roman" panose="02020603050405020304" pitchFamily="18" charset="0"/>
            </a:endParaRPr>
          </a:p>
          <a:p>
            <a:pPr marL="4763" algn="just">
              <a:tabLst>
                <a:tab pos="7543800" algn="l"/>
              </a:tabLst>
            </a:pPr>
            <a:endParaRPr lang="en-IN" sz="1600" b="1" dirty="0">
              <a:latin typeface="Times New Roman" panose="02020603050405020304" pitchFamily="18" charset="0"/>
              <a:cs typeface="Times New Roman" panose="02020603050405020304" pitchFamily="18" charset="0"/>
            </a:endParaRPr>
          </a:p>
          <a:p>
            <a:pPr marL="4763" algn="just">
              <a:tabLst>
                <a:tab pos="7543800" algn="l"/>
              </a:tabLst>
            </a:pPr>
            <a:r>
              <a:rPr lang="en-IN" sz="1600" b="1" dirty="0">
                <a:latin typeface="Times New Roman" panose="02020603050405020304" pitchFamily="18" charset="0"/>
                <a:cs typeface="Times New Roman" panose="02020603050405020304" pitchFamily="18" charset="0"/>
              </a:rPr>
              <a:t>Techniques for Dynamic Task Allocation </a:t>
            </a:r>
          </a:p>
          <a:p>
            <a:pPr marL="804863"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Priority- Based Scheduling </a:t>
            </a:r>
            <a:r>
              <a:rPr lang="en-IN" sz="1600" dirty="0">
                <a:latin typeface="Times New Roman" panose="02020603050405020304" pitchFamily="18" charset="0"/>
                <a:cs typeface="Times New Roman" panose="02020603050405020304" pitchFamily="18" charset="0"/>
              </a:rPr>
              <a:t>– Tasks are dynamically assigned based on priority.</a:t>
            </a:r>
          </a:p>
          <a:p>
            <a:pPr marL="804863"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Load balancing </a:t>
            </a:r>
            <a:r>
              <a:rPr lang="en-IN" sz="1600" dirty="0">
                <a:latin typeface="Times New Roman" panose="02020603050405020304" pitchFamily="18" charset="0"/>
                <a:cs typeface="Times New Roman" panose="02020603050405020304" pitchFamily="18" charset="0"/>
              </a:rPr>
              <a:t>– Distributing tasks evenly across multiple cores or processors.</a:t>
            </a:r>
          </a:p>
          <a:p>
            <a:pPr marL="804863"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Deadline- Driven Scheduling </a:t>
            </a:r>
            <a:r>
              <a:rPr lang="en-IN" sz="1600" dirty="0">
                <a:latin typeface="Times New Roman" panose="02020603050405020304" pitchFamily="18" charset="0"/>
                <a:cs typeface="Times New Roman" panose="02020603050405020304" pitchFamily="18" charset="0"/>
              </a:rPr>
              <a:t>– Allocate tasks dynamically based on deadline constraints.</a:t>
            </a:r>
          </a:p>
          <a:p>
            <a:pPr marL="804863"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Event – Driven Allocation – </a:t>
            </a:r>
            <a:r>
              <a:rPr lang="en-IN" sz="1600" dirty="0">
                <a:latin typeface="Times New Roman" panose="02020603050405020304" pitchFamily="18" charset="0"/>
                <a:cs typeface="Times New Roman" panose="02020603050405020304" pitchFamily="18" charset="0"/>
              </a:rPr>
              <a:t>Tasks are activated and allocated based on external or internal events.</a:t>
            </a:r>
          </a:p>
          <a:p>
            <a:pPr marL="804863" lvl="1" indent="-342900" algn="just">
              <a:buFont typeface="+mj-lt"/>
              <a:buAutoNum type="arabicPeriod"/>
              <a:tabLst>
                <a:tab pos="7543800" algn="l"/>
              </a:tabLst>
            </a:pPr>
            <a:endParaRPr lang="en-IN" sz="1600" dirty="0">
              <a:latin typeface="Times New Roman" panose="02020603050405020304" pitchFamily="18" charset="0"/>
              <a:cs typeface="Times New Roman" panose="02020603050405020304" pitchFamily="18" charset="0"/>
            </a:endParaRPr>
          </a:p>
          <a:p>
            <a:pPr marL="4763" algn="just">
              <a:tabLst>
                <a:tab pos="7543800" algn="l"/>
              </a:tabLst>
            </a:pPr>
            <a:r>
              <a:rPr lang="en-IN" b="1" dirty="0">
                <a:latin typeface="Times New Roman" panose="02020603050405020304" pitchFamily="18" charset="0"/>
                <a:cs typeface="Times New Roman" panose="02020603050405020304" pitchFamily="18" charset="0"/>
              </a:rPr>
              <a:t>Challenges in Dynamic Allocation</a:t>
            </a:r>
          </a:p>
          <a:p>
            <a:pPr marL="804863"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Overhead</a:t>
            </a:r>
            <a:r>
              <a:rPr lang="en-IN" sz="1600" dirty="0">
                <a:latin typeface="Times New Roman" panose="02020603050405020304" pitchFamily="18" charset="0"/>
                <a:cs typeface="Times New Roman" panose="02020603050405020304" pitchFamily="18" charset="0"/>
              </a:rPr>
              <a:t> – Increased CPU time for runtime decision- making.</a:t>
            </a:r>
          </a:p>
          <a:p>
            <a:pPr marL="804863"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Synchronization Issues </a:t>
            </a:r>
            <a:r>
              <a:rPr lang="en-IN" sz="1600" dirty="0">
                <a:latin typeface="Times New Roman" panose="02020603050405020304" pitchFamily="18" charset="0"/>
                <a:cs typeface="Times New Roman" panose="02020603050405020304" pitchFamily="18" charset="0"/>
              </a:rPr>
              <a:t>– Contention for shared resources.</a:t>
            </a:r>
          </a:p>
          <a:p>
            <a:pPr marL="804863"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Latency</a:t>
            </a:r>
            <a:r>
              <a:rPr lang="en-IN" sz="1600" dirty="0">
                <a:latin typeface="Times New Roman" panose="02020603050405020304" pitchFamily="18" charset="0"/>
                <a:cs typeface="Times New Roman" panose="02020603050405020304" pitchFamily="18" charset="0"/>
              </a:rPr>
              <a:t> – Potential delays in task switching or allocation.</a:t>
            </a:r>
          </a:p>
          <a:p>
            <a:pPr marL="804863" lvl="1" indent="-342900" algn="just">
              <a:buFont typeface="+mj-lt"/>
              <a:buAutoNum type="arabicPeriod"/>
              <a:tabLst>
                <a:tab pos="7543800" algn="l"/>
              </a:tabLst>
            </a:pPr>
            <a:r>
              <a:rPr lang="en-IN" sz="1600" b="1" dirty="0">
                <a:latin typeface="Times New Roman" panose="02020603050405020304" pitchFamily="18" charset="0"/>
                <a:cs typeface="Times New Roman" panose="02020603050405020304" pitchFamily="18" charset="0"/>
              </a:rPr>
              <a:t>Scalability</a:t>
            </a:r>
            <a:r>
              <a:rPr lang="en-IN" sz="1600" dirty="0">
                <a:latin typeface="Times New Roman" panose="02020603050405020304" pitchFamily="18" charset="0"/>
                <a:cs typeface="Times New Roman" panose="02020603050405020304" pitchFamily="18" charset="0"/>
              </a:rPr>
              <a:t> – Complexity increases with the number of tasks or cores.</a:t>
            </a:r>
          </a:p>
        </p:txBody>
      </p:sp>
      <p:sp>
        <p:nvSpPr>
          <p:cNvPr id="7" name="Date Placeholder 6">
            <a:extLst>
              <a:ext uri="{FF2B5EF4-FFF2-40B4-BE49-F238E27FC236}">
                <a16:creationId xmlns:a16="http://schemas.microsoft.com/office/drawing/2014/main" id="{B4DA767B-692E-5681-BDC2-223479DE0430}"/>
              </a:ext>
            </a:extLst>
          </p:cNvPr>
          <p:cNvSpPr>
            <a:spLocks noGrp="1"/>
          </p:cNvSpPr>
          <p:nvPr>
            <p:ph type="dt" sz="half" idx="10"/>
          </p:nvPr>
        </p:nvSpPr>
        <p:spPr/>
        <p:txBody>
          <a:bodyPr/>
          <a:lstStyle/>
          <a:p>
            <a:fld id="{4732A525-785E-4B28-806A-30F455A49FEF}" type="datetime1">
              <a:rPr lang="en-US" smtClean="0"/>
              <a:t>11-Dec-24</a:t>
            </a:fld>
            <a:endParaRPr lang="en-US"/>
          </a:p>
        </p:txBody>
      </p:sp>
      <p:sp>
        <p:nvSpPr>
          <p:cNvPr id="9" name="Slide Number Placeholder 8">
            <a:extLst>
              <a:ext uri="{FF2B5EF4-FFF2-40B4-BE49-F238E27FC236}">
                <a16:creationId xmlns:a16="http://schemas.microsoft.com/office/drawing/2014/main" id="{89F891FF-B83F-80B9-3319-25FB5756466A}"/>
              </a:ext>
            </a:extLst>
          </p:cNvPr>
          <p:cNvSpPr>
            <a:spLocks noGrp="1"/>
          </p:cNvSpPr>
          <p:nvPr>
            <p:ph type="sldNum" sz="quarter" idx="12"/>
          </p:nvPr>
        </p:nvSpPr>
        <p:spPr/>
        <p:txBody>
          <a:bodyPr/>
          <a:lstStyle/>
          <a:p>
            <a:fld id="{57A5D5B2-C97E-4677-B734-8130D12C8A55}" type="slidenum">
              <a:rPr lang="en-US" smtClean="0"/>
              <a:t>14</a:t>
            </a:fld>
            <a:endParaRPr lang="en-US"/>
          </a:p>
        </p:txBody>
      </p:sp>
    </p:spTree>
    <p:extLst>
      <p:ext uri="{BB962C8B-B14F-4D97-AF65-F5344CB8AC3E}">
        <p14:creationId xmlns:p14="http://schemas.microsoft.com/office/powerpoint/2010/main" val="126674815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301C8A8-137D-54C8-A10D-A4E33B7AE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07D3A-5AC0-C3BB-13BD-15175D336329}"/>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6"/>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Multi-tasking and Concurrency issue</a:t>
            </a:r>
          </a:p>
        </p:txBody>
      </p:sp>
      <p:sp>
        <p:nvSpPr>
          <p:cNvPr id="8" name="TextBox 7">
            <a:extLst>
              <a:ext uri="{FF2B5EF4-FFF2-40B4-BE49-F238E27FC236}">
                <a16:creationId xmlns:a16="http://schemas.microsoft.com/office/drawing/2014/main" id="{0F143E53-A523-D7B9-F32E-387606E75942}"/>
              </a:ext>
            </a:extLst>
          </p:cNvPr>
          <p:cNvSpPr txBox="1"/>
          <p:nvPr/>
        </p:nvSpPr>
        <p:spPr>
          <a:xfrm>
            <a:off x="674914" y="1089898"/>
            <a:ext cx="10896600" cy="4678204"/>
          </a:xfrm>
          <a:prstGeom prst="rect">
            <a:avLst/>
          </a:prstGeom>
          <a:noFill/>
        </p:spPr>
        <p:txBody>
          <a:bodyPr wrap="square">
            <a:spAutoFit/>
          </a:bodyPr>
          <a:lstStyle/>
          <a:p>
            <a:pPr marL="4763" algn="just">
              <a:tabLst>
                <a:tab pos="7543800" algn="l"/>
              </a:tabLst>
            </a:pPr>
            <a:r>
              <a:rPr lang="en-IN" sz="2000" dirty="0">
                <a:latin typeface="Times New Roman" panose="02020603050405020304" pitchFamily="18" charset="0"/>
                <a:cs typeface="Times New Roman" panose="02020603050405020304" pitchFamily="18" charset="0"/>
              </a:rPr>
              <a:t>Multitasking allows multiple tasks to execute seemingly simultaneously by sharing CPU time. Concurrency arises when multiple tasks are in progress  at the same time, potentially accessing shared resources.</a:t>
            </a:r>
          </a:p>
          <a:p>
            <a:pPr marL="4763" algn="just">
              <a:tabLst>
                <a:tab pos="7543800" algn="l"/>
              </a:tabLst>
            </a:pPr>
            <a:r>
              <a:rPr lang="en-IN" sz="2000" b="1" dirty="0">
                <a:latin typeface="Times New Roman" panose="02020603050405020304" pitchFamily="18" charset="0"/>
                <a:cs typeface="Times New Roman" panose="02020603050405020304" pitchFamily="18" charset="0"/>
              </a:rPr>
              <a:t>Concurrency Issues </a:t>
            </a:r>
            <a:r>
              <a:rPr lang="en-IN" sz="2000" dirty="0">
                <a:latin typeface="Times New Roman" panose="02020603050405020304" pitchFamily="18" charset="0"/>
                <a:cs typeface="Times New Roman" panose="02020603050405020304" pitchFamily="18" charset="0"/>
              </a:rPr>
              <a:t>– Concurrency introduces potential problems when tasks interact or share resources. Common issues include - </a:t>
            </a:r>
          </a:p>
          <a:p>
            <a:pPr marL="631825" indent="-342900" algn="just">
              <a:buFont typeface="+mj-lt"/>
              <a:buAutoNum type="arabicPeriod"/>
              <a:tabLst>
                <a:tab pos="7543800" algn="l"/>
              </a:tabLst>
            </a:pPr>
            <a:r>
              <a:rPr lang="en-IN" b="1" dirty="0">
                <a:latin typeface="Times New Roman" panose="02020603050405020304" pitchFamily="18" charset="0"/>
                <a:cs typeface="Times New Roman" panose="02020603050405020304" pitchFamily="18" charset="0"/>
              </a:rPr>
              <a:t>Race Conditions </a:t>
            </a:r>
            <a:r>
              <a:rPr lang="en-IN" dirty="0">
                <a:latin typeface="Times New Roman" panose="02020603050405020304" pitchFamily="18" charset="0"/>
                <a:cs typeface="Times New Roman" panose="02020603050405020304" pitchFamily="18" charset="0"/>
              </a:rPr>
              <a:t>– Incorrect behaviour caused by the unpredictable order of task execution. E.g. Two tasks updating the same variable concurrently.</a:t>
            </a:r>
          </a:p>
          <a:p>
            <a:pPr marL="631825" indent="-342900" algn="just">
              <a:buFont typeface="+mj-lt"/>
              <a:buAutoNum type="arabicPeriod"/>
              <a:tabLst>
                <a:tab pos="7543800" algn="l"/>
              </a:tabLst>
            </a:pPr>
            <a:r>
              <a:rPr lang="en-IN" b="1" dirty="0">
                <a:latin typeface="Times New Roman" panose="02020603050405020304" pitchFamily="18" charset="0"/>
                <a:cs typeface="Times New Roman" panose="02020603050405020304" pitchFamily="18" charset="0"/>
              </a:rPr>
              <a:t>Deadlocks – </a:t>
            </a:r>
            <a:r>
              <a:rPr lang="en-IN" dirty="0">
                <a:latin typeface="Times New Roman" panose="02020603050405020304" pitchFamily="18" charset="0"/>
                <a:cs typeface="Times New Roman" panose="02020603050405020304" pitchFamily="18" charset="0"/>
              </a:rPr>
              <a:t>a situation where tasks are waiting on each other indefinitely, preventing progress. E.g. Task A holds Resource 1 and waits for Resource 2, while Task B holds Resource 2 and waits for Resource 1.</a:t>
            </a:r>
          </a:p>
          <a:p>
            <a:pPr marL="631825" indent="-342900" algn="just">
              <a:buFont typeface="+mj-lt"/>
              <a:buAutoNum type="arabicPeriod"/>
              <a:tabLst>
                <a:tab pos="7543800" algn="l"/>
              </a:tabLst>
            </a:pPr>
            <a:r>
              <a:rPr lang="en-IN" b="1" dirty="0">
                <a:latin typeface="Times New Roman" panose="02020603050405020304" pitchFamily="18" charset="0"/>
                <a:cs typeface="Times New Roman" panose="02020603050405020304" pitchFamily="18" charset="0"/>
              </a:rPr>
              <a:t>Priority Inversion – </a:t>
            </a:r>
            <a:r>
              <a:rPr lang="en-IN" dirty="0">
                <a:latin typeface="Times New Roman" panose="02020603050405020304" pitchFamily="18" charset="0"/>
                <a:cs typeface="Times New Roman" panose="02020603050405020304" pitchFamily="18" charset="0"/>
              </a:rPr>
              <a:t>A higher –priority task is blocked because a lower –priority task holds as needed resource. E.g. a low – priority task holds a mutex required by a high – priority task, while a medium – priority task preempts both.</a:t>
            </a:r>
          </a:p>
          <a:p>
            <a:pPr marL="631825" indent="-342900" algn="just">
              <a:buFont typeface="+mj-lt"/>
              <a:buAutoNum type="arabicPeriod"/>
              <a:tabLst>
                <a:tab pos="7543800" algn="l"/>
              </a:tabLst>
            </a:pPr>
            <a:r>
              <a:rPr lang="en-IN" b="1" dirty="0">
                <a:latin typeface="Times New Roman" panose="02020603050405020304" pitchFamily="18" charset="0"/>
                <a:cs typeface="Times New Roman" panose="02020603050405020304" pitchFamily="18" charset="0"/>
              </a:rPr>
              <a:t>Starvation – </a:t>
            </a:r>
            <a:r>
              <a:rPr lang="en-IN" dirty="0">
                <a:latin typeface="Times New Roman" panose="02020603050405020304" pitchFamily="18" charset="0"/>
                <a:cs typeface="Times New Roman" panose="02020603050405020304" pitchFamily="18" charset="0"/>
              </a:rPr>
              <a:t>A task is perpetually delayed because higher – priority tasks monopolize the CPU.</a:t>
            </a:r>
          </a:p>
          <a:p>
            <a:pPr marL="631825" indent="-342900" algn="just">
              <a:buFont typeface="+mj-lt"/>
              <a:buAutoNum type="arabicPeriod"/>
              <a:tabLst>
                <a:tab pos="7543800" algn="l"/>
              </a:tabLst>
            </a:pPr>
            <a:r>
              <a:rPr lang="en-IN" b="1" dirty="0">
                <a:latin typeface="Times New Roman" panose="02020603050405020304" pitchFamily="18" charset="0"/>
                <a:cs typeface="Times New Roman" panose="02020603050405020304" pitchFamily="18" charset="0"/>
              </a:rPr>
              <a:t>Resource Contention – </a:t>
            </a:r>
            <a:r>
              <a:rPr lang="en-IN" dirty="0">
                <a:latin typeface="Times New Roman" panose="02020603050405020304" pitchFamily="18" charset="0"/>
                <a:cs typeface="Times New Roman" panose="02020603050405020304" pitchFamily="18" charset="0"/>
              </a:rPr>
              <a:t>Multiple tasks compete for limited resource like memory, CPU or I/O </a:t>
            </a:r>
          </a:p>
          <a:p>
            <a:pPr marL="631825" indent="-342900" algn="just">
              <a:buFont typeface="+mj-lt"/>
              <a:buAutoNum type="arabicPeriod"/>
              <a:tabLst>
                <a:tab pos="7543800" algn="l"/>
              </a:tabLst>
            </a:pPr>
            <a:r>
              <a:rPr lang="en-IN" b="1" dirty="0">
                <a:latin typeface="Times New Roman" panose="02020603050405020304" pitchFamily="18" charset="0"/>
                <a:cs typeface="Times New Roman" panose="02020603050405020304" pitchFamily="18" charset="0"/>
              </a:rPr>
              <a:t>Synchronization Problems </a:t>
            </a:r>
            <a:r>
              <a:rPr lang="en-IN" dirty="0">
                <a:latin typeface="Times New Roman" panose="02020603050405020304" pitchFamily="18" charset="0"/>
                <a:cs typeface="Times New Roman" panose="02020603050405020304" pitchFamily="18" charset="0"/>
              </a:rPr>
              <a:t>– Incorrect handling of shared data leads to inconsistencies. E.g. Updating shared data without protecting critical sections.</a:t>
            </a:r>
            <a:endParaRPr lang="en-IN"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F40DDA0F-2B28-C17C-0C08-231CA2DAAE1D}"/>
              </a:ext>
            </a:extLst>
          </p:cNvPr>
          <p:cNvSpPr>
            <a:spLocks noGrp="1"/>
          </p:cNvSpPr>
          <p:nvPr>
            <p:ph type="dt" sz="half" idx="10"/>
          </p:nvPr>
        </p:nvSpPr>
        <p:spPr/>
        <p:txBody>
          <a:bodyPr/>
          <a:lstStyle/>
          <a:p>
            <a:fld id="{58B7D812-0C53-4FD0-8FA7-833630E495FD}" type="datetime1">
              <a:rPr lang="en-US" smtClean="0"/>
              <a:t>11-Dec-24</a:t>
            </a:fld>
            <a:endParaRPr lang="en-US"/>
          </a:p>
        </p:txBody>
      </p:sp>
      <p:sp>
        <p:nvSpPr>
          <p:cNvPr id="9" name="Slide Number Placeholder 8">
            <a:extLst>
              <a:ext uri="{FF2B5EF4-FFF2-40B4-BE49-F238E27FC236}">
                <a16:creationId xmlns:a16="http://schemas.microsoft.com/office/drawing/2014/main" id="{8CF4CB0F-24EA-9583-043D-0160E2EA184F}"/>
              </a:ext>
            </a:extLst>
          </p:cNvPr>
          <p:cNvSpPr>
            <a:spLocks noGrp="1"/>
          </p:cNvSpPr>
          <p:nvPr>
            <p:ph type="sldNum" sz="quarter" idx="12"/>
          </p:nvPr>
        </p:nvSpPr>
        <p:spPr/>
        <p:txBody>
          <a:bodyPr/>
          <a:lstStyle/>
          <a:p>
            <a:fld id="{57A5D5B2-C97E-4677-B734-8130D12C8A55}" type="slidenum">
              <a:rPr lang="en-US" smtClean="0"/>
              <a:t>15</a:t>
            </a:fld>
            <a:endParaRPr lang="en-US"/>
          </a:p>
        </p:txBody>
      </p:sp>
    </p:spTree>
    <p:extLst>
      <p:ext uri="{BB962C8B-B14F-4D97-AF65-F5344CB8AC3E}">
        <p14:creationId xmlns:p14="http://schemas.microsoft.com/office/powerpoint/2010/main" val="297872075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CCDA5291-2074-1DF1-5A36-C21682BA2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8F768F-89AB-2AD6-0888-11DDF85C2E96}"/>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7"/>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Handling Resource sharing and Task Dependencies</a:t>
            </a:r>
          </a:p>
        </p:txBody>
      </p:sp>
      <p:sp>
        <p:nvSpPr>
          <p:cNvPr id="8" name="TextBox 7">
            <a:extLst>
              <a:ext uri="{FF2B5EF4-FFF2-40B4-BE49-F238E27FC236}">
                <a16:creationId xmlns:a16="http://schemas.microsoft.com/office/drawing/2014/main" id="{9199F7D7-9D27-992E-E956-AD4BEF189BD8}"/>
              </a:ext>
            </a:extLst>
          </p:cNvPr>
          <p:cNvSpPr txBox="1"/>
          <p:nvPr/>
        </p:nvSpPr>
        <p:spPr>
          <a:xfrm>
            <a:off x="859971" y="1253183"/>
            <a:ext cx="10189029" cy="3170099"/>
          </a:xfrm>
          <a:prstGeom prst="rect">
            <a:avLst/>
          </a:prstGeom>
          <a:noFill/>
        </p:spPr>
        <p:txBody>
          <a:bodyPr wrap="square">
            <a:spAutoFit/>
          </a:bodyPr>
          <a:lstStyle/>
          <a:p>
            <a:pPr marL="4763" algn="just">
              <a:tabLst>
                <a:tab pos="7543800" algn="l"/>
              </a:tabLst>
            </a:pPr>
            <a:r>
              <a:rPr lang="en-US" sz="2000" b="1" dirty="0">
                <a:latin typeface="Times New Roman" panose="02020603050405020304" pitchFamily="18" charset="0"/>
                <a:cs typeface="Times New Roman" panose="02020603050405020304" pitchFamily="18" charset="0"/>
              </a:rPr>
              <a:t>Resource Sharing : </a:t>
            </a:r>
            <a:r>
              <a:rPr lang="en-US" sz="2000" dirty="0">
                <a:latin typeface="Times New Roman" panose="02020603050405020304" pitchFamily="18" charset="0"/>
                <a:cs typeface="Times New Roman" panose="02020603050405020304" pitchFamily="18" charset="0"/>
              </a:rPr>
              <a:t>Multiple tasks access and modify shared resources. E.g., Memory, I/O devices, peripherals.</a:t>
            </a:r>
            <a:endParaRPr lang="en-IN" sz="2000" dirty="0">
              <a:latin typeface="Times New Roman" panose="02020603050405020304" pitchFamily="18" charset="0"/>
              <a:cs typeface="Times New Roman" panose="02020603050405020304" pitchFamily="18" charset="0"/>
            </a:endParaRPr>
          </a:p>
          <a:p>
            <a:pPr marL="4763" algn="just">
              <a:tabLst>
                <a:tab pos="7543800" algn="l"/>
              </a:tabLst>
            </a:pPr>
            <a:r>
              <a:rPr lang="en-IN" sz="2000" b="1" dirty="0">
                <a:latin typeface="Times New Roman" panose="02020603050405020304" pitchFamily="18" charset="0"/>
                <a:cs typeface="Times New Roman" panose="02020603050405020304" pitchFamily="18" charset="0"/>
              </a:rPr>
              <a:t>Task Dependencies : </a:t>
            </a:r>
            <a:r>
              <a:rPr lang="en-IN" sz="2000" dirty="0">
                <a:latin typeface="Times New Roman" panose="02020603050405020304" pitchFamily="18" charset="0"/>
                <a:cs typeface="Times New Roman" panose="02020603050405020304" pitchFamily="18" charset="0"/>
              </a:rPr>
              <a:t>Tasks often depend on the completion of other tasks to proceed e.g. task B waits for task A to finish processing.</a:t>
            </a:r>
          </a:p>
          <a:p>
            <a:pPr marL="4763" algn="just">
              <a:tabLst>
                <a:tab pos="7543800" algn="l"/>
              </a:tabLst>
            </a:pPr>
            <a:endParaRPr lang="en-IN" sz="2000" b="1" dirty="0">
              <a:latin typeface="Times New Roman" panose="02020603050405020304" pitchFamily="18" charset="0"/>
              <a:cs typeface="Times New Roman" panose="02020603050405020304" pitchFamily="18" charset="0"/>
            </a:endParaRPr>
          </a:p>
          <a:p>
            <a:pPr marL="4763" algn="just">
              <a:tabLst>
                <a:tab pos="7543800" algn="l"/>
              </a:tabLst>
            </a:pPr>
            <a:r>
              <a:rPr lang="en-IN" sz="2000" b="1" dirty="0">
                <a:latin typeface="Times New Roman" panose="02020603050405020304" pitchFamily="18" charset="0"/>
                <a:cs typeface="Times New Roman" panose="02020603050405020304" pitchFamily="18" charset="0"/>
              </a:rPr>
              <a:t>Strategies for Handling Resource Sharing and Dependencies</a:t>
            </a:r>
          </a:p>
          <a:p>
            <a:pPr marL="461963" indent="-457200" algn="just">
              <a:buFont typeface="+mj-lt"/>
              <a:buAutoNum type="arabicPeriod"/>
              <a:tabLst>
                <a:tab pos="7543800" algn="l"/>
              </a:tabLst>
            </a:pPr>
            <a:r>
              <a:rPr lang="en-IN" sz="2000" b="1" dirty="0">
                <a:latin typeface="Times New Roman" panose="02020603050405020304" pitchFamily="18" charset="0"/>
                <a:cs typeface="Times New Roman" panose="02020603050405020304" pitchFamily="18" charset="0"/>
              </a:rPr>
              <a:t>Mutual Exclusion – </a:t>
            </a:r>
            <a:r>
              <a:rPr lang="en-IN" sz="2000" dirty="0">
                <a:latin typeface="Times New Roman" panose="02020603050405020304" pitchFamily="18" charset="0"/>
                <a:cs typeface="Times New Roman" panose="02020603050405020304" pitchFamily="18" charset="0"/>
              </a:rPr>
              <a:t>It ensure that only one task at a time accesses a critical shared resource.</a:t>
            </a: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Task Synchronization </a:t>
            </a:r>
            <a:r>
              <a:rPr lang="en-US" sz="2000" dirty="0">
                <a:latin typeface="Times New Roman" panose="02020603050405020304" pitchFamily="18" charset="0"/>
                <a:cs typeface="Times New Roman" panose="02020603050405020304" pitchFamily="18" charset="0"/>
              </a:rPr>
              <a:t>– Synchronize tasks in order to handle dependencies between them.</a:t>
            </a: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Avoiding Deadlocks </a:t>
            </a:r>
            <a:endParaRPr lang="en-US" sz="2000" dirty="0">
              <a:latin typeface="Times New Roman" panose="02020603050405020304" pitchFamily="18" charset="0"/>
              <a:cs typeface="Times New Roman" panose="02020603050405020304" pitchFamily="18" charset="0"/>
            </a:endParaRP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Avoiding Priority Inversion </a:t>
            </a:r>
          </a:p>
        </p:txBody>
      </p:sp>
      <p:sp>
        <p:nvSpPr>
          <p:cNvPr id="7" name="Date Placeholder 6">
            <a:extLst>
              <a:ext uri="{FF2B5EF4-FFF2-40B4-BE49-F238E27FC236}">
                <a16:creationId xmlns:a16="http://schemas.microsoft.com/office/drawing/2014/main" id="{BC3FE2B0-FB99-9639-1E37-ED98565E2CED}"/>
              </a:ext>
            </a:extLst>
          </p:cNvPr>
          <p:cNvSpPr>
            <a:spLocks noGrp="1"/>
          </p:cNvSpPr>
          <p:nvPr>
            <p:ph type="dt" sz="half" idx="10"/>
          </p:nvPr>
        </p:nvSpPr>
        <p:spPr/>
        <p:txBody>
          <a:bodyPr/>
          <a:lstStyle/>
          <a:p>
            <a:fld id="{1968A73E-8E59-41AB-B22A-EC09FC3F7F91}" type="datetime1">
              <a:rPr lang="en-US" smtClean="0"/>
              <a:t>11-Dec-24</a:t>
            </a:fld>
            <a:endParaRPr lang="en-US"/>
          </a:p>
        </p:txBody>
      </p:sp>
      <p:sp>
        <p:nvSpPr>
          <p:cNvPr id="9" name="Slide Number Placeholder 8">
            <a:extLst>
              <a:ext uri="{FF2B5EF4-FFF2-40B4-BE49-F238E27FC236}">
                <a16:creationId xmlns:a16="http://schemas.microsoft.com/office/drawing/2014/main" id="{3F358154-09D8-02EC-3026-6E6316706108}"/>
              </a:ext>
            </a:extLst>
          </p:cNvPr>
          <p:cNvSpPr>
            <a:spLocks noGrp="1"/>
          </p:cNvSpPr>
          <p:nvPr>
            <p:ph type="sldNum" sz="quarter" idx="12"/>
          </p:nvPr>
        </p:nvSpPr>
        <p:spPr/>
        <p:txBody>
          <a:bodyPr/>
          <a:lstStyle/>
          <a:p>
            <a:fld id="{57A5D5B2-C97E-4677-B734-8130D12C8A55}" type="slidenum">
              <a:rPr lang="en-US" smtClean="0"/>
              <a:t>16</a:t>
            </a:fld>
            <a:endParaRPr lang="en-US"/>
          </a:p>
        </p:txBody>
      </p:sp>
    </p:spTree>
    <p:extLst>
      <p:ext uri="{BB962C8B-B14F-4D97-AF65-F5344CB8AC3E}">
        <p14:creationId xmlns:p14="http://schemas.microsoft.com/office/powerpoint/2010/main" val="222283551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50DDD2CB-EFDE-1B59-839C-DE1F4795A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89931-7DB1-8E63-D819-62FA790A8A0C}"/>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8"/>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Faul-tolerance</a:t>
            </a:r>
          </a:p>
        </p:txBody>
      </p:sp>
      <p:sp>
        <p:nvSpPr>
          <p:cNvPr id="8" name="TextBox 7">
            <a:extLst>
              <a:ext uri="{FF2B5EF4-FFF2-40B4-BE49-F238E27FC236}">
                <a16:creationId xmlns:a16="http://schemas.microsoft.com/office/drawing/2014/main" id="{4ECA97FC-3498-2B4C-129D-DE974B3F04E1}"/>
              </a:ext>
            </a:extLst>
          </p:cNvPr>
          <p:cNvSpPr txBox="1"/>
          <p:nvPr/>
        </p:nvSpPr>
        <p:spPr>
          <a:xfrm>
            <a:off x="217712" y="668527"/>
            <a:ext cx="11517087" cy="5986254"/>
          </a:xfrm>
          <a:prstGeom prst="rect">
            <a:avLst/>
          </a:prstGeom>
          <a:noFill/>
        </p:spPr>
        <p:txBody>
          <a:bodyPr wrap="square">
            <a:spAutoFit/>
          </a:bodyPr>
          <a:lstStyle/>
          <a:p>
            <a:pPr marL="4763" algn="just">
              <a:tabLst>
                <a:tab pos="7543800" algn="l"/>
              </a:tabLst>
            </a:pPr>
            <a:r>
              <a:rPr lang="en-US" sz="2000" dirty="0">
                <a:latin typeface="Times New Roman" panose="02020603050405020304" pitchFamily="18" charset="0"/>
                <a:cs typeface="Times New Roman" panose="02020603050405020304" pitchFamily="18" charset="0"/>
              </a:rPr>
              <a:t>It refers to a system’s ability to continue operating correctly even in the presence of faults or failures. In real-time systems, where correctness often includes timeliness, fault tolerance is crucial for ensuring system reliability and availability.</a:t>
            </a:r>
          </a:p>
          <a:p>
            <a:pPr marL="4763" algn="just">
              <a:tabLst>
                <a:tab pos="7543800" algn="l"/>
              </a:tabLst>
            </a:pPr>
            <a:endParaRPr lang="en-US" sz="1100" dirty="0">
              <a:latin typeface="Times New Roman" panose="02020603050405020304" pitchFamily="18" charset="0"/>
              <a:cs typeface="Times New Roman" panose="02020603050405020304" pitchFamily="18" charset="0"/>
            </a:endParaRPr>
          </a:p>
          <a:p>
            <a:pPr marL="4763" algn="just">
              <a:tabLst>
                <a:tab pos="7543800" algn="l"/>
              </a:tabLst>
            </a:pPr>
            <a:r>
              <a:rPr lang="en-US" sz="2000" b="1" dirty="0">
                <a:latin typeface="Times New Roman" panose="02020603050405020304" pitchFamily="18" charset="0"/>
                <a:cs typeface="Times New Roman" panose="02020603050405020304" pitchFamily="18" charset="0"/>
              </a:rPr>
              <a:t>Fault Tolerance Techniques</a:t>
            </a:r>
          </a:p>
          <a:p>
            <a:pPr marL="4763" algn="just">
              <a:tabLst>
                <a:tab pos="7543800" algn="l"/>
              </a:tabLst>
            </a:pPr>
            <a:r>
              <a:rPr lang="en-US" sz="2000" dirty="0">
                <a:latin typeface="Times New Roman" panose="02020603050405020304" pitchFamily="18" charset="0"/>
                <a:cs typeface="Times New Roman" panose="02020603050405020304" pitchFamily="18" charset="0"/>
              </a:rPr>
              <a:t>To achieve fault tolerance, systems use the following strategies – </a:t>
            </a:r>
          </a:p>
          <a:p>
            <a:pPr marL="4763" algn="just">
              <a:tabLst>
                <a:tab pos="7543800" algn="l"/>
              </a:tabLst>
            </a:pPr>
            <a:endParaRPr lang="en-US" sz="1400" dirty="0">
              <a:latin typeface="Times New Roman" panose="02020603050405020304" pitchFamily="18" charset="0"/>
              <a:cs typeface="Times New Roman" panose="02020603050405020304" pitchFamily="18" charset="0"/>
            </a:endParaRP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Fault Detection </a:t>
            </a:r>
            <a:r>
              <a:rPr lang="en-US" sz="2000" dirty="0">
                <a:latin typeface="Times New Roman" panose="02020603050405020304" pitchFamily="18" charset="0"/>
                <a:cs typeface="Times New Roman" panose="02020603050405020304" pitchFamily="18" charset="0"/>
              </a:rPr>
              <a:t>– Identify when a fault occurs.</a:t>
            </a:r>
          </a:p>
          <a:p>
            <a:pPr marL="461963" lvl="1" algn="just">
              <a:tabLst>
                <a:tab pos="7543800" algn="l"/>
              </a:tabLst>
            </a:pPr>
            <a:r>
              <a:rPr lang="en-US" sz="2000" dirty="0">
                <a:latin typeface="Times New Roman" panose="02020603050405020304" pitchFamily="18" charset="0"/>
                <a:cs typeface="Times New Roman" panose="02020603050405020304" pitchFamily="18" charset="0"/>
              </a:rPr>
              <a:t>Techniques:</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Watchdog Timers </a:t>
            </a:r>
            <a:r>
              <a:rPr lang="en-US" sz="2000" dirty="0">
                <a:latin typeface="Times New Roman" panose="02020603050405020304" pitchFamily="18" charset="0"/>
                <a:cs typeface="Times New Roman" panose="02020603050405020304" pitchFamily="18" charset="0"/>
              </a:rPr>
              <a:t>: Monitor tasks or system components for unresponsiveness</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Heartbeat Mechanisms </a:t>
            </a:r>
            <a:r>
              <a:rPr lang="en-US" sz="2000" dirty="0">
                <a:latin typeface="Times New Roman" panose="02020603050405020304" pitchFamily="18" charset="0"/>
                <a:cs typeface="Times New Roman" panose="02020603050405020304" pitchFamily="18" charset="0"/>
              </a:rPr>
              <a:t>: Regular signals sent between components to indicate normal operation.</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Checksums/Parity Checks </a:t>
            </a:r>
            <a:r>
              <a:rPr lang="en-US" sz="2000" dirty="0">
                <a:latin typeface="Times New Roman" panose="02020603050405020304" pitchFamily="18" charset="0"/>
                <a:cs typeface="Times New Roman" panose="02020603050405020304" pitchFamily="18" charset="0"/>
              </a:rPr>
              <a:t>: Detect data corruption in memory or communication.</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Exception Handling </a:t>
            </a:r>
            <a:r>
              <a:rPr lang="en-US" sz="2000" dirty="0">
                <a:latin typeface="Times New Roman" panose="02020603050405020304" pitchFamily="18" charset="0"/>
                <a:cs typeface="Times New Roman" panose="02020603050405020304" pitchFamily="18" charset="0"/>
              </a:rPr>
              <a:t>: Handle runtime errors or unexpected behavior.</a:t>
            </a:r>
          </a:p>
          <a:p>
            <a:pPr marL="804863" lvl="1" indent="-342900" algn="just">
              <a:buFont typeface="Arial" panose="020B0604020202020204" pitchFamily="34" charset="0"/>
              <a:buChar char="•"/>
              <a:tabLst>
                <a:tab pos="7543800" algn="l"/>
              </a:tabLst>
            </a:pPr>
            <a:endParaRPr lang="en-US" sz="1600" dirty="0">
              <a:latin typeface="Times New Roman" panose="02020603050405020304" pitchFamily="18" charset="0"/>
              <a:cs typeface="Times New Roman" panose="02020603050405020304" pitchFamily="18" charset="0"/>
            </a:endParaRPr>
          </a:p>
          <a:p>
            <a:pPr marL="461963" indent="-457200" algn="just">
              <a:buFont typeface="+mj-lt"/>
              <a:buAutoNum type="arabicPeriod" startAt="2"/>
              <a:tabLst>
                <a:tab pos="7543800" algn="l"/>
              </a:tabLst>
            </a:pPr>
            <a:r>
              <a:rPr lang="en-US" sz="2000" b="1" dirty="0">
                <a:latin typeface="Times New Roman" panose="02020603050405020304" pitchFamily="18" charset="0"/>
                <a:cs typeface="Times New Roman" panose="02020603050405020304" pitchFamily="18" charset="0"/>
              </a:rPr>
              <a:t>Fault Recovery </a:t>
            </a:r>
            <a:r>
              <a:rPr lang="en-US" sz="2000" dirty="0">
                <a:latin typeface="Times New Roman" panose="02020603050405020304" pitchFamily="18" charset="0"/>
                <a:cs typeface="Times New Roman" panose="02020603050405020304" pitchFamily="18" charset="0"/>
              </a:rPr>
              <a:t>– Restore system functionality after detecting a fault.</a:t>
            </a:r>
          </a:p>
          <a:p>
            <a:pPr marL="461963" lvl="1" algn="just">
              <a:tabLst>
                <a:tab pos="7543800" algn="l"/>
              </a:tabLst>
            </a:pPr>
            <a:r>
              <a:rPr lang="en-US" sz="2000" dirty="0">
                <a:latin typeface="Times New Roman" panose="02020603050405020304" pitchFamily="18" charset="0"/>
                <a:cs typeface="Times New Roman" panose="02020603050405020304" pitchFamily="18" charset="0"/>
              </a:rPr>
              <a:t>Techniques :</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Retry Mechanisms </a:t>
            </a:r>
            <a:r>
              <a:rPr lang="en-US" sz="2000" dirty="0">
                <a:latin typeface="Times New Roman" panose="02020603050405020304" pitchFamily="18" charset="0"/>
                <a:cs typeface="Times New Roman" panose="02020603050405020304" pitchFamily="18" charset="0"/>
              </a:rPr>
              <a:t>: Retry failed operations, often used for transient faults.</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Graceful Degradation </a:t>
            </a:r>
            <a:r>
              <a:rPr lang="en-US" sz="2000" dirty="0">
                <a:latin typeface="Times New Roman" panose="02020603050405020304" pitchFamily="18" charset="0"/>
                <a:cs typeface="Times New Roman" panose="02020603050405020304" pitchFamily="18" charset="0"/>
              </a:rPr>
              <a:t>: Continue operating in a reduced capacity </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Rebooting</a:t>
            </a:r>
            <a:r>
              <a:rPr lang="en-US" sz="2000" dirty="0">
                <a:latin typeface="Times New Roman" panose="02020603050405020304" pitchFamily="18" charset="0"/>
                <a:cs typeface="Times New Roman" panose="02020603050405020304" pitchFamily="18" charset="0"/>
              </a:rPr>
              <a:t> : Restart the faulty component or system</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State Rollback </a:t>
            </a:r>
            <a:r>
              <a:rPr lang="en-US" sz="2000" dirty="0">
                <a:latin typeface="Times New Roman" panose="02020603050405020304" pitchFamily="18" charset="0"/>
                <a:cs typeface="Times New Roman" panose="02020603050405020304" pitchFamily="18" charset="0"/>
              </a:rPr>
              <a:t>: Revert to the last known good state.</a:t>
            </a:r>
          </a:p>
        </p:txBody>
      </p:sp>
      <p:sp>
        <p:nvSpPr>
          <p:cNvPr id="7" name="Date Placeholder 6">
            <a:extLst>
              <a:ext uri="{FF2B5EF4-FFF2-40B4-BE49-F238E27FC236}">
                <a16:creationId xmlns:a16="http://schemas.microsoft.com/office/drawing/2014/main" id="{01FCA465-8616-72E5-B6DE-E0C892A90AEF}"/>
              </a:ext>
            </a:extLst>
          </p:cNvPr>
          <p:cNvSpPr>
            <a:spLocks noGrp="1"/>
          </p:cNvSpPr>
          <p:nvPr>
            <p:ph type="dt" sz="half" idx="10"/>
          </p:nvPr>
        </p:nvSpPr>
        <p:spPr>
          <a:xfrm>
            <a:off x="838200" y="6468548"/>
            <a:ext cx="2743200" cy="365125"/>
          </a:xfrm>
        </p:spPr>
        <p:txBody>
          <a:bodyPr/>
          <a:lstStyle/>
          <a:p>
            <a:fld id="{AE110E0B-D440-4B13-B811-FDDBBB0B70F9}" type="datetime1">
              <a:rPr lang="en-US" smtClean="0"/>
              <a:t>11-Dec-24</a:t>
            </a:fld>
            <a:endParaRPr lang="en-US" dirty="0"/>
          </a:p>
        </p:txBody>
      </p:sp>
      <p:sp>
        <p:nvSpPr>
          <p:cNvPr id="9" name="Slide Number Placeholder 8">
            <a:extLst>
              <a:ext uri="{FF2B5EF4-FFF2-40B4-BE49-F238E27FC236}">
                <a16:creationId xmlns:a16="http://schemas.microsoft.com/office/drawing/2014/main" id="{9B8289B0-F8D2-4AA4-48CB-4105F1B97E08}"/>
              </a:ext>
            </a:extLst>
          </p:cNvPr>
          <p:cNvSpPr>
            <a:spLocks noGrp="1"/>
          </p:cNvSpPr>
          <p:nvPr>
            <p:ph type="sldNum" sz="quarter" idx="12"/>
          </p:nvPr>
        </p:nvSpPr>
        <p:spPr/>
        <p:txBody>
          <a:bodyPr/>
          <a:lstStyle/>
          <a:p>
            <a:fld id="{57A5D5B2-C97E-4677-B734-8130D12C8A55}" type="slidenum">
              <a:rPr lang="en-US" smtClean="0"/>
              <a:t>17</a:t>
            </a:fld>
            <a:endParaRPr lang="en-US"/>
          </a:p>
        </p:txBody>
      </p:sp>
    </p:spTree>
    <p:extLst>
      <p:ext uri="{BB962C8B-B14F-4D97-AF65-F5344CB8AC3E}">
        <p14:creationId xmlns:p14="http://schemas.microsoft.com/office/powerpoint/2010/main" val="103976592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0B99F244-70A2-5972-B42D-CE4B226CE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DF4B53-BE56-ADCE-74DD-BD2D1FAE2EE6}"/>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8"/>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Faul-tolerance Cont…</a:t>
            </a:r>
          </a:p>
        </p:txBody>
      </p:sp>
      <p:sp>
        <p:nvSpPr>
          <p:cNvPr id="4" name="TextBox 3">
            <a:extLst>
              <a:ext uri="{FF2B5EF4-FFF2-40B4-BE49-F238E27FC236}">
                <a16:creationId xmlns:a16="http://schemas.microsoft.com/office/drawing/2014/main" id="{634DC751-47F0-910A-FDB8-A8FADEE8F4C7}"/>
              </a:ext>
            </a:extLst>
          </p:cNvPr>
          <p:cNvSpPr txBox="1"/>
          <p:nvPr/>
        </p:nvSpPr>
        <p:spPr>
          <a:xfrm>
            <a:off x="1464128" y="668527"/>
            <a:ext cx="9889672" cy="6186309"/>
          </a:xfrm>
          <a:prstGeom prst="rect">
            <a:avLst/>
          </a:prstGeom>
          <a:noFill/>
        </p:spPr>
        <p:txBody>
          <a:bodyPr wrap="square">
            <a:spAutoFit/>
          </a:bodyPr>
          <a:lstStyle/>
          <a:p>
            <a:pPr marL="461963" indent="-457200" algn="just">
              <a:buFont typeface="+mj-lt"/>
              <a:buAutoNum type="arabicPeriod" startAt="3"/>
              <a:tabLst>
                <a:tab pos="7543800" algn="l"/>
              </a:tabLst>
            </a:pPr>
            <a:r>
              <a:rPr lang="en-US" sz="2000" b="1" dirty="0">
                <a:latin typeface="Times New Roman" panose="02020603050405020304" pitchFamily="18" charset="0"/>
                <a:cs typeface="Times New Roman" panose="02020603050405020304" pitchFamily="18" charset="0"/>
              </a:rPr>
              <a:t>Fault Masking </a:t>
            </a:r>
            <a:r>
              <a:rPr lang="en-US" sz="2000" dirty="0">
                <a:latin typeface="Times New Roman" panose="02020603050405020304" pitchFamily="18" charset="0"/>
                <a:cs typeface="Times New Roman" panose="02020603050405020304" pitchFamily="18" charset="0"/>
              </a:rPr>
              <a:t>– Hide the effects of faults from the system or user.</a:t>
            </a:r>
          </a:p>
          <a:p>
            <a:pPr marL="461963" lvl="1" algn="just">
              <a:tabLst>
                <a:tab pos="7543800" algn="l"/>
              </a:tabLst>
            </a:pPr>
            <a:r>
              <a:rPr lang="en-US" sz="2000" dirty="0">
                <a:latin typeface="Times New Roman" panose="02020603050405020304" pitchFamily="18" charset="0"/>
                <a:cs typeface="Times New Roman" panose="02020603050405020304" pitchFamily="18" charset="0"/>
              </a:rPr>
              <a:t>Techniques :</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Hardware Redundancy </a:t>
            </a:r>
            <a:r>
              <a:rPr lang="en-US" sz="2000" dirty="0">
                <a:latin typeface="Times New Roman" panose="02020603050405020304" pitchFamily="18" charset="0"/>
                <a:cs typeface="Times New Roman" panose="02020603050405020304" pitchFamily="18" charset="0"/>
              </a:rPr>
              <a:t>: Use duplicate components.</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Software Redundance </a:t>
            </a:r>
            <a:r>
              <a:rPr lang="en-US" sz="2000" dirty="0">
                <a:latin typeface="Times New Roman" panose="02020603050405020304" pitchFamily="18" charset="0"/>
                <a:cs typeface="Times New Roman" panose="02020603050405020304" pitchFamily="18" charset="0"/>
              </a:rPr>
              <a:t>: Implement diverse algorithms or backup software.</a:t>
            </a:r>
          </a:p>
          <a:p>
            <a:pPr marL="804863" lvl="1" indent="-3429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Data Redundancy </a:t>
            </a:r>
            <a:r>
              <a:rPr lang="en-US" sz="2000" dirty="0">
                <a:latin typeface="Times New Roman" panose="02020603050405020304" pitchFamily="18" charset="0"/>
                <a:cs typeface="Times New Roman" panose="02020603050405020304" pitchFamily="18" charset="0"/>
              </a:rPr>
              <a:t>: Store multiple copies of critical data.</a:t>
            </a:r>
          </a:p>
          <a:p>
            <a:pPr marL="804863" lvl="1" indent="-342900" algn="just">
              <a:buFont typeface="Arial" panose="020B0604020202020204" pitchFamily="34" charset="0"/>
              <a:buChar char="•"/>
              <a:tabLst>
                <a:tab pos="7543800" algn="l"/>
              </a:tabLst>
            </a:pPr>
            <a:endParaRPr lang="en-US" sz="1600" dirty="0">
              <a:latin typeface="Times New Roman" panose="02020603050405020304" pitchFamily="18" charset="0"/>
              <a:cs typeface="Times New Roman" panose="02020603050405020304" pitchFamily="18" charset="0"/>
            </a:endParaRPr>
          </a:p>
          <a:p>
            <a:pPr marL="461963" indent="-457200" algn="just">
              <a:buFont typeface="+mj-lt"/>
              <a:buAutoNum type="arabicPeriod" startAt="3"/>
              <a:tabLst>
                <a:tab pos="7543800" algn="l"/>
              </a:tabLst>
            </a:pPr>
            <a:r>
              <a:rPr lang="en-US" sz="2000" b="1" dirty="0">
                <a:latin typeface="Times New Roman" panose="02020603050405020304" pitchFamily="18" charset="0"/>
                <a:cs typeface="Times New Roman" panose="02020603050405020304" pitchFamily="18" charset="0"/>
              </a:rPr>
              <a:t>Fault Prevention </a:t>
            </a:r>
            <a:r>
              <a:rPr lang="en-US" sz="2000" dirty="0">
                <a:latin typeface="Times New Roman" panose="02020603050405020304" pitchFamily="18" charset="0"/>
                <a:cs typeface="Times New Roman" panose="02020603050405020304" pitchFamily="18" charset="0"/>
              </a:rPr>
              <a:t>– Minimize the likelihood of faults occurring.</a:t>
            </a:r>
          </a:p>
          <a:p>
            <a:pPr marL="461963" lvl="1" algn="just">
              <a:tabLst>
                <a:tab pos="7543800" algn="l"/>
              </a:tabLst>
            </a:pPr>
            <a:r>
              <a:rPr lang="en-US" sz="2000" dirty="0">
                <a:latin typeface="Times New Roman" panose="02020603050405020304" pitchFamily="18" charset="0"/>
                <a:cs typeface="Times New Roman" panose="02020603050405020304" pitchFamily="18" charset="0"/>
              </a:rPr>
              <a:t>Techniques:</a:t>
            </a:r>
          </a:p>
          <a:p>
            <a:pPr marL="919163" lvl="1" indent="-4572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Robust Design </a:t>
            </a:r>
            <a:r>
              <a:rPr lang="en-US" sz="2000" dirty="0">
                <a:latin typeface="Times New Roman" panose="02020603050405020304" pitchFamily="18" charset="0"/>
                <a:cs typeface="Times New Roman" panose="02020603050405020304" pitchFamily="18" charset="0"/>
              </a:rPr>
              <a:t>: Use high-quality hardware and well – tested software.</a:t>
            </a:r>
          </a:p>
          <a:p>
            <a:pPr marL="919163" lvl="1" indent="-4572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Environmental Controls </a:t>
            </a:r>
            <a:r>
              <a:rPr lang="en-US" sz="2000" dirty="0">
                <a:latin typeface="Times New Roman" panose="02020603050405020304" pitchFamily="18" charset="0"/>
                <a:cs typeface="Times New Roman" panose="02020603050405020304" pitchFamily="18" charset="0"/>
              </a:rPr>
              <a:t>: Shield systems from temperature, EMI, or power fluctuations.</a:t>
            </a:r>
          </a:p>
          <a:p>
            <a:pPr marL="919163" lvl="1" indent="-4572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Regular Maintenance </a:t>
            </a:r>
            <a:r>
              <a:rPr lang="en-US" sz="2000" dirty="0">
                <a:latin typeface="Times New Roman" panose="02020603050405020304" pitchFamily="18" charset="0"/>
                <a:cs typeface="Times New Roman" panose="02020603050405020304" pitchFamily="18" charset="0"/>
              </a:rPr>
              <a:t>: Prevent hardware failures by timely repairs and replacements.</a:t>
            </a:r>
          </a:p>
          <a:p>
            <a:pPr marL="461963" indent="-457200" algn="just">
              <a:buFont typeface="+mj-lt"/>
              <a:buAutoNum type="arabicPeriod" startAt="3"/>
              <a:tabLst>
                <a:tab pos="7543800" algn="l"/>
              </a:tabLst>
            </a:pPr>
            <a:endParaRPr lang="en-US" sz="2000" dirty="0">
              <a:latin typeface="Times New Roman" panose="02020603050405020304" pitchFamily="18" charset="0"/>
              <a:cs typeface="Times New Roman" panose="02020603050405020304" pitchFamily="18" charset="0"/>
            </a:endParaRPr>
          </a:p>
          <a:p>
            <a:pPr marL="461963" indent="-457200" algn="just">
              <a:buFont typeface="+mj-lt"/>
              <a:buAutoNum type="arabicPeriod" startAt="3"/>
              <a:tabLst>
                <a:tab pos="7543800" algn="l"/>
              </a:tabLst>
            </a:pPr>
            <a:r>
              <a:rPr lang="en-US" sz="2000" b="1" dirty="0">
                <a:latin typeface="Times New Roman" panose="02020603050405020304" pitchFamily="18" charset="0"/>
                <a:cs typeface="Times New Roman" panose="02020603050405020304" pitchFamily="18" charset="0"/>
              </a:rPr>
              <a:t>Fault Isolation </a:t>
            </a:r>
            <a:r>
              <a:rPr lang="en-US" sz="2000" dirty="0">
                <a:latin typeface="Times New Roman" panose="02020603050405020304" pitchFamily="18" charset="0"/>
                <a:cs typeface="Times New Roman" panose="02020603050405020304" pitchFamily="18" charset="0"/>
              </a:rPr>
              <a:t>– Contain faults to prevent them from propagating.</a:t>
            </a:r>
          </a:p>
          <a:p>
            <a:pPr marL="461963" lvl="1" algn="just">
              <a:tabLst>
                <a:tab pos="7543800" algn="l"/>
              </a:tabLst>
            </a:pPr>
            <a:r>
              <a:rPr lang="en-US" sz="2000" dirty="0">
                <a:latin typeface="Times New Roman" panose="02020603050405020304" pitchFamily="18" charset="0"/>
                <a:cs typeface="Times New Roman" panose="02020603050405020304" pitchFamily="18" charset="0"/>
              </a:rPr>
              <a:t>Techniques:</a:t>
            </a:r>
          </a:p>
          <a:p>
            <a:pPr marL="919163" lvl="1" indent="-4572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Partitioning</a:t>
            </a:r>
            <a:r>
              <a:rPr lang="en-US" sz="2000" dirty="0">
                <a:latin typeface="Times New Roman" panose="02020603050405020304" pitchFamily="18" charset="0"/>
                <a:cs typeface="Times New Roman" panose="02020603050405020304" pitchFamily="18" charset="0"/>
              </a:rPr>
              <a:t> : Isolate system components to ensure faults in one component do not affect others.</a:t>
            </a:r>
          </a:p>
          <a:p>
            <a:pPr marL="919163" lvl="1" indent="-4572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Firewalls and Filters </a:t>
            </a:r>
            <a:r>
              <a:rPr lang="en-US" sz="2000" dirty="0">
                <a:latin typeface="Times New Roman" panose="02020603050405020304" pitchFamily="18" charset="0"/>
                <a:cs typeface="Times New Roman" panose="02020603050405020304" pitchFamily="18" charset="0"/>
              </a:rPr>
              <a:t>: Prevent faulty inputs or data from spreading.</a:t>
            </a:r>
          </a:p>
          <a:p>
            <a:pPr marL="919163" lvl="1" indent="-457200" algn="just">
              <a:buFont typeface="Arial" panose="020B0604020202020204" pitchFamily="34" charset="0"/>
              <a:buChar char="•"/>
              <a:tabLst>
                <a:tab pos="7543800" algn="l"/>
              </a:tabLst>
            </a:pPr>
            <a:r>
              <a:rPr lang="en-US" sz="2000" b="1" dirty="0">
                <a:latin typeface="Times New Roman" panose="02020603050405020304" pitchFamily="18" charset="0"/>
                <a:cs typeface="Times New Roman" panose="02020603050405020304" pitchFamily="18" charset="0"/>
              </a:rPr>
              <a:t>Circuit Breakers </a:t>
            </a:r>
            <a:r>
              <a:rPr lang="en-US" sz="2000" dirty="0">
                <a:latin typeface="Times New Roman" panose="02020603050405020304" pitchFamily="18" charset="0"/>
                <a:cs typeface="Times New Roman" panose="02020603050405020304" pitchFamily="18" charset="0"/>
              </a:rPr>
              <a:t>: Disconnect faulty hardware to protect the rest of the system.</a:t>
            </a:r>
          </a:p>
        </p:txBody>
      </p:sp>
      <p:sp>
        <p:nvSpPr>
          <p:cNvPr id="8" name="Date Placeholder 7">
            <a:extLst>
              <a:ext uri="{FF2B5EF4-FFF2-40B4-BE49-F238E27FC236}">
                <a16:creationId xmlns:a16="http://schemas.microsoft.com/office/drawing/2014/main" id="{4F6786D4-ED15-DBE1-F42D-8E4EDB64BEB8}"/>
              </a:ext>
            </a:extLst>
          </p:cNvPr>
          <p:cNvSpPr>
            <a:spLocks noGrp="1"/>
          </p:cNvSpPr>
          <p:nvPr>
            <p:ph type="dt" sz="half" idx="10"/>
          </p:nvPr>
        </p:nvSpPr>
        <p:spPr/>
        <p:txBody>
          <a:bodyPr/>
          <a:lstStyle/>
          <a:p>
            <a:fld id="{60CC1429-D8C5-4FB6-A38A-99F184D207FD}" type="datetime1">
              <a:rPr lang="en-US" smtClean="0"/>
              <a:t>11-Dec-24</a:t>
            </a:fld>
            <a:endParaRPr lang="en-US"/>
          </a:p>
        </p:txBody>
      </p:sp>
      <p:sp>
        <p:nvSpPr>
          <p:cNvPr id="9" name="Slide Number Placeholder 8">
            <a:extLst>
              <a:ext uri="{FF2B5EF4-FFF2-40B4-BE49-F238E27FC236}">
                <a16:creationId xmlns:a16="http://schemas.microsoft.com/office/drawing/2014/main" id="{B8A1FBEC-7352-C45B-6569-B279FDEA807C}"/>
              </a:ext>
            </a:extLst>
          </p:cNvPr>
          <p:cNvSpPr>
            <a:spLocks noGrp="1"/>
          </p:cNvSpPr>
          <p:nvPr>
            <p:ph type="sldNum" sz="quarter" idx="12"/>
          </p:nvPr>
        </p:nvSpPr>
        <p:spPr/>
        <p:txBody>
          <a:bodyPr/>
          <a:lstStyle/>
          <a:p>
            <a:fld id="{57A5D5B2-C97E-4677-B734-8130D12C8A55}" type="slidenum">
              <a:rPr lang="en-US" smtClean="0"/>
              <a:t>18</a:t>
            </a:fld>
            <a:endParaRPr lang="en-US"/>
          </a:p>
        </p:txBody>
      </p:sp>
    </p:spTree>
    <p:extLst>
      <p:ext uri="{BB962C8B-B14F-4D97-AF65-F5344CB8AC3E}">
        <p14:creationId xmlns:p14="http://schemas.microsoft.com/office/powerpoint/2010/main" val="25681565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BA1BC8B-D6AC-3CA0-92BB-77B65DD2A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22B64-A28A-4A77-E160-B0FA4A25F73C}"/>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9"/>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Synchronization techniques</a:t>
            </a:r>
          </a:p>
        </p:txBody>
      </p:sp>
      <p:sp>
        <p:nvSpPr>
          <p:cNvPr id="4" name="TextBox 3">
            <a:extLst>
              <a:ext uri="{FF2B5EF4-FFF2-40B4-BE49-F238E27FC236}">
                <a16:creationId xmlns:a16="http://schemas.microsoft.com/office/drawing/2014/main" id="{6ABFEB86-3064-A27A-377D-EA250BCFB236}"/>
              </a:ext>
            </a:extLst>
          </p:cNvPr>
          <p:cNvSpPr txBox="1"/>
          <p:nvPr/>
        </p:nvSpPr>
        <p:spPr>
          <a:xfrm>
            <a:off x="566057" y="940424"/>
            <a:ext cx="10831286" cy="5324535"/>
          </a:xfrm>
          <a:prstGeom prst="rect">
            <a:avLst/>
          </a:prstGeom>
          <a:noFill/>
        </p:spPr>
        <p:txBody>
          <a:bodyPr wrap="square">
            <a:spAutoFit/>
          </a:bodyPr>
          <a:lstStyle/>
          <a:p>
            <a:pPr marL="4763" algn="just">
              <a:tabLst>
                <a:tab pos="7543800" algn="l"/>
              </a:tabLst>
            </a:pPr>
            <a:r>
              <a:rPr lang="en-US" sz="2000" dirty="0">
                <a:latin typeface="Times New Roman" panose="02020603050405020304" pitchFamily="18" charset="0"/>
                <a:cs typeface="Times New Roman" panose="02020603050405020304" pitchFamily="18" charset="0"/>
              </a:rPr>
              <a:t>In real- time systems, synchronization ensures coordinated access to shared resources and proper sequencing of tasks or threads to prevent race conditions, deadlocks, and priority inversion. </a:t>
            </a:r>
          </a:p>
          <a:p>
            <a:pPr marL="4763" algn="just">
              <a:tabLst>
                <a:tab pos="7543800" algn="l"/>
              </a:tabLst>
            </a:pPr>
            <a:endParaRPr lang="en-US" sz="2000" dirty="0">
              <a:latin typeface="Times New Roman" panose="02020603050405020304" pitchFamily="18" charset="0"/>
              <a:cs typeface="Times New Roman" panose="02020603050405020304" pitchFamily="18" charset="0"/>
            </a:endParaRPr>
          </a:p>
          <a:p>
            <a:pPr marL="4763" algn="just">
              <a:tabLst>
                <a:tab pos="7543800" algn="l"/>
              </a:tabLst>
            </a:pPr>
            <a:r>
              <a:rPr lang="en-US" sz="2000" b="1" dirty="0">
                <a:latin typeface="Times New Roman" panose="02020603050405020304" pitchFamily="18" charset="0"/>
                <a:cs typeface="Times New Roman" panose="02020603050405020304" pitchFamily="18" charset="0"/>
              </a:rPr>
              <a:t> Common Synchronization Techniques</a:t>
            </a: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Mutex (Mutual Exclusion) – </a:t>
            </a:r>
            <a:r>
              <a:rPr lang="en-US" sz="2000" dirty="0">
                <a:latin typeface="Times New Roman" panose="02020603050405020304" pitchFamily="18" charset="0"/>
                <a:cs typeface="Times New Roman" panose="02020603050405020304" pitchFamily="18" charset="0"/>
              </a:rPr>
              <a:t>A binary synchronization primitive that allows only one task to access a resource at a time. It prevent race conditions.</a:t>
            </a: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Semaphores – </a:t>
            </a:r>
            <a:r>
              <a:rPr lang="en-US" sz="2000" dirty="0">
                <a:latin typeface="Times New Roman" panose="02020603050405020304" pitchFamily="18" charset="0"/>
                <a:cs typeface="Times New Roman" panose="02020603050405020304" pitchFamily="18" charset="0"/>
              </a:rPr>
              <a:t>Binary and Counting Semaphore.</a:t>
            </a:r>
            <a:endParaRPr lang="en-US" sz="2000" b="1" dirty="0">
              <a:latin typeface="Times New Roman" panose="02020603050405020304" pitchFamily="18" charset="0"/>
              <a:cs typeface="Times New Roman" panose="02020603050405020304" pitchFamily="18" charset="0"/>
            </a:endParaRP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Event Flags</a:t>
            </a:r>
            <a:r>
              <a:rPr lang="en-US" sz="2000" dirty="0">
                <a:latin typeface="Times New Roman" panose="02020603050405020304" pitchFamily="18" charset="0"/>
                <a:cs typeface="Times New Roman" panose="02020603050405020304" pitchFamily="18" charset="0"/>
              </a:rPr>
              <a:t> – Used to signal task state changes or events. Tasks can wait for one or more flags to be set.</a:t>
            </a:r>
            <a:endParaRPr lang="en-US" sz="2000" b="1" dirty="0">
              <a:latin typeface="Times New Roman" panose="02020603050405020304" pitchFamily="18" charset="0"/>
              <a:cs typeface="Times New Roman" panose="02020603050405020304" pitchFamily="18" charset="0"/>
            </a:endParaRP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Queues</a:t>
            </a:r>
            <a:r>
              <a:rPr lang="en-US" sz="2000" dirty="0">
                <a:latin typeface="Times New Roman" panose="02020603050405020304" pitchFamily="18" charset="0"/>
                <a:cs typeface="Times New Roman" panose="02020603050405020304" pitchFamily="18" charset="0"/>
              </a:rPr>
              <a:t> – Provides synchronized communication between tasks.</a:t>
            </a: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Spinlocks </a:t>
            </a:r>
            <a:r>
              <a:rPr lang="en-US" sz="2000" dirty="0">
                <a:latin typeface="Times New Roman" panose="02020603050405020304" pitchFamily="18" charset="0"/>
                <a:cs typeface="Times New Roman" panose="02020603050405020304" pitchFamily="18" charset="0"/>
              </a:rPr>
              <a:t>– Busy- waiting mechanism for short –term synchronization. Suitable for multicore systems where a task cannot block.</a:t>
            </a: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Barriers </a:t>
            </a:r>
            <a:r>
              <a:rPr lang="en-US" sz="2000" dirty="0">
                <a:latin typeface="Times New Roman" panose="02020603050405020304" pitchFamily="18" charset="0"/>
                <a:cs typeface="Times New Roman" panose="02020603050405020304" pitchFamily="18" charset="0"/>
              </a:rPr>
              <a:t>– Synchronize multiple tasks to ensure all reach a specific point before proceeding. Common in parallel computing.</a:t>
            </a:r>
          </a:p>
          <a:p>
            <a:pPr marL="461963" indent="-457200" algn="just">
              <a:buFont typeface="+mj-lt"/>
              <a:buAutoNum type="arabicPeriod"/>
              <a:tabLst>
                <a:tab pos="7543800" algn="l"/>
              </a:tabLst>
            </a:pPr>
            <a:r>
              <a:rPr lang="en-US" sz="2000" b="1" dirty="0">
                <a:latin typeface="Times New Roman" panose="02020603050405020304" pitchFamily="18" charset="0"/>
                <a:cs typeface="Times New Roman" panose="02020603050405020304" pitchFamily="18" charset="0"/>
              </a:rPr>
              <a:t>Critical Sections </a:t>
            </a:r>
            <a:r>
              <a:rPr lang="en-US" sz="2000" dirty="0">
                <a:latin typeface="Times New Roman" panose="02020603050405020304" pitchFamily="18" charset="0"/>
                <a:cs typeface="Times New Roman" panose="02020603050405020304" pitchFamily="18" charset="0"/>
              </a:rPr>
              <a:t>– Prevent preemption during the execution of critical code. Suitable for very short operations. </a:t>
            </a:r>
            <a:endParaRPr lang="en-US" sz="2000" b="1" dirty="0">
              <a:latin typeface="Times New Roman" panose="02020603050405020304" pitchFamily="18" charset="0"/>
              <a:cs typeface="Times New Roman" panose="02020603050405020304" pitchFamily="18" charset="0"/>
            </a:endParaRPr>
          </a:p>
          <a:p>
            <a:pPr marL="461963" indent="-457200" algn="just">
              <a:buFont typeface="+mj-lt"/>
              <a:buAutoNum type="arabicPeriod"/>
              <a:tabLst>
                <a:tab pos="7543800" algn="l"/>
              </a:tabLst>
            </a:pPr>
            <a:endParaRPr lang="en-US" sz="2000" b="1"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F8B47B53-14DA-FA97-84F6-318059A4B2EF}"/>
              </a:ext>
            </a:extLst>
          </p:cNvPr>
          <p:cNvSpPr>
            <a:spLocks noGrp="1"/>
          </p:cNvSpPr>
          <p:nvPr>
            <p:ph type="dt" sz="half" idx="10"/>
          </p:nvPr>
        </p:nvSpPr>
        <p:spPr/>
        <p:txBody>
          <a:bodyPr/>
          <a:lstStyle/>
          <a:p>
            <a:fld id="{BD390377-DD2B-4167-8AD7-32F4C93E0DCA}" type="datetime1">
              <a:rPr lang="en-US" smtClean="0"/>
              <a:t>11-Dec-24</a:t>
            </a:fld>
            <a:endParaRPr lang="en-US"/>
          </a:p>
        </p:txBody>
      </p:sp>
      <p:sp>
        <p:nvSpPr>
          <p:cNvPr id="9" name="Slide Number Placeholder 8">
            <a:extLst>
              <a:ext uri="{FF2B5EF4-FFF2-40B4-BE49-F238E27FC236}">
                <a16:creationId xmlns:a16="http://schemas.microsoft.com/office/drawing/2014/main" id="{2FB463A4-D420-62A7-D91A-D5B75EC7CFA1}"/>
              </a:ext>
            </a:extLst>
          </p:cNvPr>
          <p:cNvSpPr>
            <a:spLocks noGrp="1"/>
          </p:cNvSpPr>
          <p:nvPr>
            <p:ph type="sldNum" sz="quarter" idx="12"/>
          </p:nvPr>
        </p:nvSpPr>
        <p:spPr/>
        <p:txBody>
          <a:bodyPr/>
          <a:lstStyle/>
          <a:p>
            <a:fld id="{57A5D5B2-C97E-4677-B734-8130D12C8A55}" type="slidenum">
              <a:rPr lang="en-US" smtClean="0"/>
              <a:t>19</a:t>
            </a:fld>
            <a:endParaRPr lang="en-US"/>
          </a:p>
        </p:txBody>
      </p:sp>
    </p:spTree>
    <p:extLst>
      <p:ext uri="{BB962C8B-B14F-4D97-AF65-F5344CB8AC3E}">
        <p14:creationId xmlns:p14="http://schemas.microsoft.com/office/powerpoint/2010/main" val="310410147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923E-4532-D8A5-9C5E-6D24114091A3}"/>
              </a:ext>
            </a:extLst>
          </p:cNvPr>
          <p:cNvSpPr>
            <a:spLocks noGrp="1"/>
          </p:cNvSpPr>
          <p:nvPr>
            <p:ph type="ctrTitle"/>
          </p:nvPr>
        </p:nvSpPr>
        <p:spPr>
          <a:xfrm>
            <a:off x="309564" y="109539"/>
            <a:ext cx="11434762" cy="628649"/>
          </a:xfrm>
        </p:spPr>
        <p:txBody>
          <a:bodyPr>
            <a:normAutofit fontScale="90000"/>
          </a:bodyPr>
          <a:lstStyle/>
          <a:p>
            <a:r>
              <a:rPr lang="en-US" sz="5400" b="1" dirty="0">
                <a:solidFill>
                  <a:srgbClr val="FF0000"/>
                </a:solidFill>
                <a:latin typeface="Times New Roman" panose="02020603050405020304" pitchFamily="18" charset="0"/>
                <a:cs typeface="Times New Roman" panose="02020603050405020304" pitchFamily="18" charset="0"/>
              </a:rPr>
              <a:t>Chapter 3</a:t>
            </a:r>
            <a:endParaRPr lang="en-IN" sz="5400" b="1" dirty="0">
              <a:solidFill>
                <a:srgbClr val="FF0000"/>
              </a:solidFill>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37366FD2-8BC6-55C0-3584-1BADC962493D}"/>
              </a:ext>
            </a:extLst>
          </p:cNvPr>
          <p:cNvSpPr>
            <a:spLocks noGrp="1"/>
          </p:cNvSpPr>
          <p:nvPr>
            <p:ph type="subTitle" idx="1"/>
          </p:nvPr>
        </p:nvSpPr>
        <p:spPr>
          <a:xfrm>
            <a:off x="995926" y="1716191"/>
            <a:ext cx="10200148" cy="4815238"/>
          </a:xfrm>
        </p:spPr>
        <p:txBody>
          <a:bodyPr>
            <a:normAutofit/>
          </a:bodyPr>
          <a:lstStyle/>
          <a:p>
            <a:pPr algn="l"/>
            <a:r>
              <a:rPr lang="en-US" sz="2800" b="1" dirty="0">
                <a:solidFill>
                  <a:srgbClr val="7030A0"/>
                </a:solidFill>
                <a:latin typeface="Times New Roman" panose="02020603050405020304" pitchFamily="18" charset="0"/>
                <a:cs typeface="Times New Roman" panose="02020603050405020304" pitchFamily="18" charset="0"/>
              </a:rPr>
              <a:t>Contents</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Real-time Operating System</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General and Specific microprocessors</a:t>
            </a:r>
          </a:p>
          <a:p>
            <a:pPr marL="914400" lvl="1" indent="-457200" algn="just">
              <a:spcBef>
                <a:spcPts val="1200"/>
              </a:spcBef>
              <a:buFont typeface="+mj-lt"/>
              <a:buAutoNum type="arabicPeriod"/>
            </a:pPr>
            <a:r>
              <a:rPr lang="en-IN" sz="2400" dirty="0">
                <a:latin typeface="Times New Roman" panose="02020603050405020304" pitchFamily="18" charset="0"/>
                <a:cs typeface="Times New Roman" panose="02020603050405020304" pitchFamily="18" charset="0"/>
              </a:rPr>
              <a:t>Inter Process Communication</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Real-time Task Scheduling</a:t>
            </a:r>
            <a:endParaRPr lang="en-IN" sz="2400" dirty="0">
              <a:latin typeface="Times New Roman" panose="02020603050405020304" pitchFamily="18" charset="0"/>
              <a:cs typeface="Times New Roman" panose="02020603050405020304" pitchFamily="18" charset="0"/>
            </a:endParaRP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Dynamic Allocation of tasks</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Multi-tasking and Concurrency issue</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Handling Resource sharing and Task Dependencies</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Faul-tolerance </a:t>
            </a:r>
          </a:p>
          <a:p>
            <a:pPr marL="914400" lvl="1" indent="-457200" algn="just">
              <a:spcBef>
                <a:spcPts val="1200"/>
              </a:spcBef>
              <a:buFont typeface="+mj-lt"/>
              <a:buAutoNum type="arabicPeriod"/>
            </a:pPr>
            <a:r>
              <a:rPr lang="en-US" sz="2400" dirty="0">
                <a:latin typeface="Times New Roman" panose="02020603050405020304" pitchFamily="18" charset="0"/>
                <a:cs typeface="Times New Roman" panose="02020603050405020304" pitchFamily="18" charset="0"/>
              </a:rPr>
              <a:t>Synchronization techniques</a:t>
            </a:r>
          </a:p>
        </p:txBody>
      </p:sp>
      <p:sp>
        <p:nvSpPr>
          <p:cNvPr id="6" name="TextBox 5">
            <a:extLst>
              <a:ext uri="{FF2B5EF4-FFF2-40B4-BE49-F238E27FC236}">
                <a16:creationId xmlns:a16="http://schemas.microsoft.com/office/drawing/2014/main" id="{0024DAEF-FDEC-A620-FA7A-F83AECE0D969}"/>
              </a:ext>
            </a:extLst>
          </p:cNvPr>
          <p:cNvSpPr txBox="1"/>
          <p:nvPr/>
        </p:nvSpPr>
        <p:spPr>
          <a:xfrm>
            <a:off x="0" y="1028590"/>
            <a:ext cx="12055494" cy="480324"/>
          </a:xfrm>
          <a:prstGeom prst="rect">
            <a:avLst/>
          </a:prstGeom>
          <a:noFill/>
        </p:spPr>
        <p:txBody>
          <a:bodyPr wrap="square">
            <a:spAutoFit/>
          </a:bodyPr>
          <a:lstStyle/>
          <a:p>
            <a:pPr>
              <a:lnSpc>
                <a:spcPct val="70000"/>
              </a:lnSpc>
              <a:spcBef>
                <a:spcPts val="1000"/>
              </a:spcBef>
            </a:pPr>
            <a:r>
              <a:rPr lang="en-US" sz="3500" b="1" dirty="0">
                <a:solidFill>
                  <a:srgbClr val="0070C0"/>
                </a:solidFill>
                <a:latin typeface="Times New Roman" panose="02020603050405020304" pitchFamily="18" charset="0"/>
                <a:cs typeface="Times New Roman" panose="02020603050405020304" pitchFamily="18" charset="0"/>
              </a:rPr>
              <a:t>Software Frameworks for Real-time and Embedded Systems</a:t>
            </a:r>
            <a:endParaRPr lang="en-IN" sz="3500" b="1" dirty="0">
              <a:solidFill>
                <a:srgbClr val="0070C0"/>
              </a:solidFill>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723419B1-0D58-AD42-EDC1-019763ABDB5B}"/>
              </a:ext>
            </a:extLst>
          </p:cNvPr>
          <p:cNvSpPr>
            <a:spLocks noGrp="1"/>
          </p:cNvSpPr>
          <p:nvPr>
            <p:ph type="dt" sz="half" idx="10"/>
          </p:nvPr>
        </p:nvSpPr>
        <p:spPr/>
        <p:txBody>
          <a:bodyPr/>
          <a:lstStyle/>
          <a:p>
            <a:fld id="{D032CDFB-00EC-47CA-B023-19F4DF863A66}" type="datetime1">
              <a:rPr lang="en-US" smtClean="0"/>
              <a:t>11-Dec-24</a:t>
            </a:fld>
            <a:endParaRPr lang="en-US"/>
          </a:p>
        </p:txBody>
      </p:sp>
      <p:sp>
        <p:nvSpPr>
          <p:cNvPr id="9" name="Slide Number Placeholder 8">
            <a:extLst>
              <a:ext uri="{FF2B5EF4-FFF2-40B4-BE49-F238E27FC236}">
                <a16:creationId xmlns:a16="http://schemas.microsoft.com/office/drawing/2014/main" id="{1DD39168-8EFB-4AB9-E751-F0604AED7A68}"/>
              </a:ext>
            </a:extLst>
          </p:cNvPr>
          <p:cNvSpPr>
            <a:spLocks noGrp="1"/>
          </p:cNvSpPr>
          <p:nvPr>
            <p:ph type="sldNum" sz="quarter" idx="12"/>
          </p:nvPr>
        </p:nvSpPr>
        <p:spPr/>
        <p:txBody>
          <a:bodyPr/>
          <a:lstStyle/>
          <a:p>
            <a:fld id="{57A5D5B2-C97E-4677-B734-8130D12C8A55}" type="slidenum">
              <a:rPr lang="en-US" smtClean="0"/>
              <a:t>2</a:t>
            </a:fld>
            <a:endParaRPr lang="en-US"/>
          </a:p>
        </p:txBody>
      </p:sp>
    </p:spTree>
    <p:extLst>
      <p:ext uri="{BB962C8B-B14F-4D97-AF65-F5344CB8AC3E}">
        <p14:creationId xmlns:p14="http://schemas.microsoft.com/office/powerpoint/2010/main" val="381839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967" y="1918447"/>
            <a:ext cx="10515600" cy="3591859"/>
          </a:xfrm>
        </p:spPr>
        <p:txBody>
          <a:bodyPr>
            <a:normAutofit/>
          </a:bodyPr>
          <a:lstStyle/>
          <a:p>
            <a:pPr algn="ctr"/>
            <a:r>
              <a:rPr lang="en-US" sz="6000" b="1" dirty="0">
                <a:solidFill>
                  <a:srgbClr val="7030A0"/>
                </a:solidFill>
                <a:latin typeface="Algerian" panose="04020705040A02060702" pitchFamily="82" charset="0"/>
              </a:rPr>
              <a:t>THANK YOU VERY MUCH</a:t>
            </a:r>
            <a:br>
              <a:rPr lang="en-US" sz="6000" dirty="0">
                <a:solidFill>
                  <a:srgbClr val="7030A0"/>
                </a:solidFill>
                <a:latin typeface="Algerian" panose="04020705040A02060702" pitchFamily="82" charset="0"/>
              </a:rPr>
            </a:br>
            <a:br>
              <a:rPr lang="en-US" sz="6000" dirty="0">
                <a:solidFill>
                  <a:srgbClr val="7030A0"/>
                </a:solidFill>
                <a:latin typeface="Algerian" panose="04020705040A02060702" pitchFamily="82" charset="0"/>
              </a:rPr>
            </a:br>
            <a:r>
              <a:rPr lang="en-US" sz="4000" i="1" dirty="0">
                <a:solidFill>
                  <a:srgbClr val="C00000"/>
                </a:solidFill>
                <a:latin typeface="Algerian" panose="04020705040A02060702" pitchFamily="82" charset="0"/>
              </a:rPr>
              <a:t>chapter 3 Completed</a:t>
            </a:r>
            <a:br>
              <a:rPr lang="en-US" dirty="0"/>
            </a:br>
            <a:endParaRPr lang="en-US" dirty="0"/>
          </a:p>
        </p:txBody>
      </p:sp>
      <p:sp>
        <p:nvSpPr>
          <p:cNvPr id="7" name="Date Placeholder 6">
            <a:extLst>
              <a:ext uri="{FF2B5EF4-FFF2-40B4-BE49-F238E27FC236}">
                <a16:creationId xmlns:a16="http://schemas.microsoft.com/office/drawing/2014/main" id="{3DDC3373-420E-09D6-DC53-A0C4251076F5}"/>
              </a:ext>
            </a:extLst>
          </p:cNvPr>
          <p:cNvSpPr>
            <a:spLocks noGrp="1"/>
          </p:cNvSpPr>
          <p:nvPr>
            <p:ph type="dt" sz="half" idx="10"/>
          </p:nvPr>
        </p:nvSpPr>
        <p:spPr/>
        <p:txBody>
          <a:bodyPr/>
          <a:lstStyle/>
          <a:p>
            <a:fld id="{69292F3D-A86F-48DC-9FE6-B36586342A5D}" type="datetime1">
              <a:rPr lang="en-US" smtClean="0"/>
              <a:t>11-Dec-24</a:t>
            </a:fld>
            <a:endParaRPr lang="en-US"/>
          </a:p>
        </p:txBody>
      </p:sp>
      <p:sp>
        <p:nvSpPr>
          <p:cNvPr id="8" name="Slide Number Placeholder 7">
            <a:extLst>
              <a:ext uri="{FF2B5EF4-FFF2-40B4-BE49-F238E27FC236}">
                <a16:creationId xmlns:a16="http://schemas.microsoft.com/office/drawing/2014/main" id="{FC19FFFD-DA1D-6C23-CB3D-1F25C824901A}"/>
              </a:ext>
            </a:extLst>
          </p:cNvPr>
          <p:cNvSpPr>
            <a:spLocks noGrp="1"/>
          </p:cNvSpPr>
          <p:nvPr>
            <p:ph type="sldNum" sz="quarter" idx="12"/>
          </p:nvPr>
        </p:nvSpPr>
        <p:spPr/>
        <p:txBody>
          <a:bodyPr/>
          <a:lstStyle/>
          <a:p>
            <a:fld id="{57A5D5B2-C97E-4677-B734-8130D12C8A55}" type="slidenum">
              <a:rPr lang="en-US" smtClean="0"/>
              <a:t>20</a:t>
            </a:fld>
            <a:endParaRPr lang="en-US"/>
          </a:p>
        </p:txBody>
      </p:sp>
    </p:spTree>
    <p:extLst>
      <p:ext uri="{BB962C8B-B14F-4D97-AF65-F5344CB8AC3E}">
        <p14:creationId xmlns:p14="http://schemas.microsoft.com/office/powerpoint/2010/main" val="299200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Real-time Operating System</a:t>
            </a:r>
          </a:p>
        </p:txBody>
      </p:sp>
      <p:sp>
        <p:nvSpPr>
          <p:cNvPr id="8" name="TextBox 7">
            <a:extLst>
              <a:ext uri="{FF2B5EF4-FFF2-40B4-BE49-F238E27FC236}">
                <a16:creationId xmlns:a16="http://schemas.microsoft.com/office/drawing/2014/main" id="{7E828576-E558-2C05-4951-48F301C0DB41}"/>
              </a:ext>
            </a:extLst>
          </p:cNvPr>
          <p:cNvSpPr txBox="1"/>
          <p:nvPr/>
        </p:nvSpPr>
        <p:spPr>
          <a:xfrm>
            <a:off x="1144402" y="668527"/>
            <a:ext cx="10108622" cy="5847755"/>
          </a:xfrm>
          <a:prstGeom prst="rect">
            <a:avLst/>
          </a:prstGeom>
          <a:noFill/>
        </p:spPr>
        <p:txBody>
          <a:bodyPr wrap="square">
            <a:spAutoFit/>
          </a:bodyPr>
          <a:lstStyle/>
          <a:p>
            <a:pPr marL="0" lvl="1" algn="just">
              <a:spcAft>
                <a:spcPts val="600"/>
              </a:spcAf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Definitions</a:t>
            </a:r>
          </a:p>
          <a:p>
            <a:pPr marL="971550" lvl="2" indent="-285750" algn="just">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Real-Time Operating System (RTOS) is an operating system for real-time applications that processes data and events that have critically defined time constraints.</a:t>
            </a:r>
          </a:p>
          <a:p>
            <a:pPr marL="0" lvl="1" algn="just">
              <a:spcAft>
                <a:spcPts val="600"/>
              </a:spcAf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Characteristics of a real-time operating system</a:t>
            </a:r>
          </a:p>
          <a:p>
            <a:pPr marL="971550" lvl="2"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Small footprint- </a:t>
            </a:r>
            <a:r>
              <a:rPr lang="en-IN" dirty="0">
                <a:latin typeface="Times New Roman" panose="02020603050405020304" pitchFamily="18" charset="0"/>
                <a:cs typeface="Times New Roman" panose="02020603050405020304" pitchFamily="18" charset="0"/>
              </a:rPr>
              <a:t>Real-time operating systems are lightweight.</a:t>
            </a:r>
          </a:p>
          <a:p>
            <a:pPr marL="971550" lvl="2"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High Performance- </a:t>
            </a:r>
            <a:r>
              <a:rPr lang="en-IN" dirty="0">
                <a:latin typeface="Times New Roman" panose="02020603050405020304" pitchFamily="18" charset="0"/>
                <a:cs typeface="Times New Roman" panose="02020603050405020304" pitchFamily="18" charset="0"/>
              </a:rPr>
              <a:t>RTOSes are typically fast and responsive.</a:t>
            </a:r>
          </a:p>
          <a:p>
            <a:pPr marL="971550" lvl="2"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Determinism</a:t>
            </a:r>
            <a:r>
              <a:rPr lang="en-IN" dirty="0">
                <a:latin typeface="Times New Roman" panose="02020603050405020304" pitchFamily="18" charset="0"/>
                <a:cs typeface="Times New Roman" panose="02020603050405020304" pitchFamily="18" charset="0"/>
              </a:rPr>
              <a:t> – E</a:t>
            </a:r>
            <a:r>
              <a:rPr lang="en-US" dirty="0">
                <a:latin typeface="Times New Roman" panose="02020603050405020304" pitchFamily="18" charset="0"/>
                <a:cs typeface="Times New Roman" panose="02020603050405020304" pitchFamily="18" charset="0"/>
              </a:rPr>
              <a:t>nsures tasks are completed within a predictable time.</a:t>
            </a:r>
            <a:endParaRPr lang="en-IN" dirty="0">
              <a:latin typeface="Times New Roman" panose="02020603050405020304" pitchFamily="18" charset="0"/>
              <a:cs typeface="Times New Roman" panose="02020603050405020304" pitchFamily="18" charset="0"/>
            </a:endParaRPr>
          </a:p>
          <a:p>
            <a:pPr marL="971550" lvl="2"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Safety and security – </a:t>
            </a:r>
            <a:r>
              <a:rPr lang="en-IN" dirty="0">
                <a:latin typeface="Times New Roman" panose="02020603050405020304" pitchFamily="18" charset="0"/>
                <a:cs typeface="Times New Roman" panose="02020603050405020304" pitchFamily="18" charset="0"/>
              </a:rPr>
              <a:t>Safety-critical and security standards are typically the highest priority, as RTOSes are frequently used in critical systems.</a:t>
            </a:r>
          </a:p>
          <a:p>
            <a:pPr marL="971550" lvl="2"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Priority-based scheduling – </a:t>
            </a:r>
            <a:r>
              <a:rPr lang="en-IN" dirty="0">
                <a:latin typeface="Times New Roman" panose="02020603050405020304" pitchFamily="18" charset="0"/>
                <a:cs typeface="Times New Roman" panose="02020603050405020304" pitchFamily="18" charset="0"/>
              </a:rPr>
              <a:t>Tasks that are assigned a high priority are executed first followed by lower-priority jobs.</a:t>
            </a:r>
          </a:p>
          <a:p>
            <a:pPr marL="971550" lvl="2"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Timing information – </a:t>
            </a:r>
            <a:r>
              <a:rPr lang="en-IN" dirty="0">
                <a:latin typeface="Times New Roman" panose="02020603050405020304" pitchFamily="18" charset="0"/>
                <a:cs typeface="Times New Roman" panose="02020603050405020304" pitchFamily="18" charset="0"/>
              </a:rPr>
              <a:t>RTOSes are responsible for timing and providing application programming interface.</a:t>
            </a:r>
          </a:p>
          <a:p>
            <a:pPr marL="0" lvl="1" algn="just">
              <a:spcAft>
                <a:spcPts val="600"/>
              </a:spcAf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Basic Functions of RTOS</a:t>
            </a:r>
          </a:p>
          <a:p>
            <a:pPr marL="971550" lvl="2"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Task Management</a:t>
            </a:r>
          </a:p>
          <a:p>
            <a:pPr marL="971550" lvl="2"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Scheduling</a:t>
            </a:r>
          </a:p>
          <a:p>
            <a:pPr marL="971550" lvl="2"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Resource Allocation</a:t>
            </a:r>
          </a:p>
          <a:p>
            <a:pPr marL="971550" lvl="2"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Interrupt Handling</a:t>
            </a:r>
          </a:p>
        </p:txBody>
      </p:sp>
      <p:sp>
        <p:nvSpPr>
          <p:cNvPr id="7" name="Date Placeholder 6">
            <a:extLst>
              <a:ext uri="{FF2B5EF4-FFF2-40B4-BE49-F238E27FC236}">
                <a16:creationId xmlns:a16="http://schemas.microsoft.com/office/drawing/2014/main" id="{A746F18B-4F36-05BC-8B99-0FA78312819F}"/>
              </a:ext>
            </a:extLst>
          </p:cNvPr>
          <p:cNvSpPr>
            <a:spLocks noGrp="1"/>
          </p:cNvSpPr>
          <p:nvPr>
            <p:ph type="dt" sz="half" idx="10"/>
          </p:nvPr>
        </p:nvSpPr>
        <p:spPr/>
        <p:txBody>
          <a:bodyPr/>
          <a:lstStyle/>
          <a:p>
            <a:fld id="{6EC1D128-C702-43CD-9B3B-85E5782D294D}" type="datetime1">
              <a:rPr lang="en-US" smtClean="0"/>
              <a:t>11-Dec-24</a:t>
            </a:fld>
            <a:endParaRPr lang="en-US"/>
          </a:p>
        </p:txBody>
      </p:sp>
      <p:sp>
        <p:nvSpPr>
          <p:cNvPr id="9" name="Slide Number Placeholder 8">
            <a:extLst>
              <a:ext uri="{FF2B5EF4-FFF2-40B4-BE49-F238E27FC236}">
                <a16:creationId xmlns:a16="http://schemas.microsoft.com/office/drawing/2014/main" id="{A64D44C6-2FB9-A39A-CADD-7733E9FEF5E7}"/>
              </a:ext>
            </a:extLst>
          </p:cNvPr>
          <p:cNvSpPr>
            <a:spLocks noGrp="1"/>
          </p:cNvSpPr>
          <p:nvPr>
            <p:ph type="sldNum" sz="quarter" idx="12"/>
          </p:nvPr>
        </p:nvSpPr>
        <p:spPr/>
        <p:txBody>
          <a:bodyPr/>
          <a:lstStyle/>
          <a:p>
            <a:fld id="{57A5D5B2-C97E-4677-B734-8130D12C8A55}" type="slidenum">
              <a:rPr lang="en-US" smtClean="0"/>
              <a:t>3</a:t>
            </a:fld>
            <a:endParaRPr lang="en-US"/>
          </a:p>
        </p:txBody>
      </p:sp>
    </p:spTree>
    <p:extLst>
      <p:ext uri="{BB962C8B-B14F-4D97-AF65-F5344CB8AC3E}">
        <p14:creationId xmlns:p14="http://schemas.microsoft.com/office/powerpoint/2010/main" val="412576343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4DA5CD6-66F8-0ADC-FF31-0D2BA5C3B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25723-85B2-08BD-602C-ABD1138EB613}"/>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Real-time Operating System Cont..</a:t>
            </a:r>
          </a:p>
        </p:txBody>
      </p:sp>
      <p:sp>
        <p:nvSpPr>
          <p:cNvPr id="8" name="TextBox 7">
            <a:extLst>
              <a:ext uri="{FF2B5EF4-FFF2-40B4-BE49-F238E27FC236}">
                <a16:creationId xmlns:a16="http://schemas.microsoft.com/office/drawing/2014/main" id="{1FD8BBE6-6CEE-77AD-8708-8B8C222FE3A9}"/>
              </a:ext>
            </a:extLst>
          </p:cNvPr>
          <p:cNvSpPr txBox="1"/>
          <p:nvPr/>
        </p:nvSpPr>
        <p:spPr>
          <a:xfrm>
            <a:off x="120826" y="824130"/>
            <a:ext cx="5844545" cy="5186035"/>
          </a:xfrm>
          <a:prstGeom prst="rect">
            <a:avLst/>
          </a:prstGeom>
          <a:noFill/>
        </p:spPr>
        <p:txBody>
          <a:bodyPr wrap="square">
            <a:spAutoFit/>
          </a:bodyPr>
          <a:lstStyle/>
          <a:p>
            <a:pPr marL="0" lvl="1" algn="just">
              <a:spcAft>
                <a:spcPts val="600"/>
              </a:spcAf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Basic Functions of RTOS Cont..  (Task Management)</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In Real Time application, any process which takes a specified execution time and occupies predefined amount of memory is called as a Task. Task Management is the process of managing tasks through its life cycle.</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Each task/process can belong to one and only one state.</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The Scheduler only operates on the processes in the Ready state.</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Transitions to and from the Ready queue are based on the availability of the resources or the time resource available.</a:t>
            </a:r>
          </a:p>
          <a:p>
            <a:pPr marL="457200" indent="-403225"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Typical Task Operations are-</a:t>
            </a:r>
          </a:p>
          <a:p>
            <a:pPr marL="914400" lvl="1" indent="-403225"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Creating and deleting tasks</a:t>
            </a:r>
          </a:p>
          <a:p>
            <a:pPr marL="914400" lvl="1" indent="-403225"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Controlling task scheduling</a:t>
            </a:r>
          </a:p>
          <a:p>
            <a:pPr marL="914400" lvl="1" indent="-403225"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Obtaining task information.</a:t>
            </a:r>
          </a:p>
        </p:txBody>
      </p:sp>
      <p:pic>
        <p:nvPicPr>
          <p:cNvPr id="3" name="Picture 2">
            <a:extLst>
              <a:ext uri="{FF2B5EF4-FFF2-40B4-BE49-F238E27FC236}">
                <a16:creationId xmlns:a16="http://schemas.microsoft.com/office/drawing/2014/main" id="{BB1020CD-FF88-282B-D221-8D47F9EA7A5A}"/>
              </a:ext>
            </a:extLst>
          </p:cNvPr>
          <p:cNvPicPr>
            <a:picLocks noChangeAspect="1"/>
          </p:cNvPicPr>
          <p:nvPr/>
        </p:nvPicPr>
        <p:blipFill>
          <a:blip r:embed="rId4"/>
          <a:srcRect l="7873" t="9748" r="5746" b="25399"/>
          <a:stretch/>
        </p:blipFill>
        <p:spPr>
          <a:xfrm>
            <a:off x="6316371" y="824130"/>
            <a:ext cx="5515316" cy="3105613"/>
          </a:xfrm>
          <a:prstGeom prst="rect">
            <a:avLst/>
          </a:prstGeom>
        </p:spPr>
      </p:pic>
      <p:sp>
        <p:nvSpPr>
          <p:cNvPr id="5" name="TextBox 4">
            <a:extLst>
              <a:ext uri="{FF2B5EF4-FFF2-40B4-BE49-F238E27FC236}">
                <a16:creationId xmlns:a16="http://schemas.microsoft.com/office/drawing/2014/main" id="{5D177994-DB25-FA6E-E3B5-C51028A3701A}"/>
              </a:ext>
            </a:extLst>
          </p:cNvPr>
          <p:cNvSpPr txBox="1"/>
          <p:nvPr/>
        </p:nvSpPr>
        <p:spPr>
          <a:xfrm>
            <a:off x="6347453" y="4085346"/>
            <a:ext cx="5844546"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Task Management provides the following information about tasks –</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Number of Tasks</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Resource Requirements</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Release Time</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Execution Time</a:t>
            </a:r>
          </a:p>
          <a:p>
            <a:pPr marL="742950" lvl="1"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Deadlines.</a:t>
            </a:r>
          </a:p>
        </p:txBody>
      </p:sp>
      <p:sp>
        <p:nvSpPr>
          <p:cNvPr id="10" name="Date Placeholder 9">
            <a:extLst>
              <a:ext uri="{FF2B5EF4-FFF2-40B4-BE49-F238E27FC236}">
                <a16:creationId xmlns:a16="http://schemas.microsoft.com/office/drawing/2014/main" id="{DD33D989-80BB-60A5-07A1-4D860C0FE190}"/>
              </a:ext>
            </a:extLst>
          </p:cNvPr>
          <p:cNvSpPr>
            <a:spLocks noGrp="1"/>
          </p:cNvSpPr>
          <p:nvPr>
            <p:ph type="dt" sz="half" idx="10"/>
          </p:nvPr>
        </p:nvSpPr>
        <p:spPr/>
        <p:txBody>
          <a:bodyPr/>
          <a:lstStyle/>
          <a:p>
            <a:fld id="{845A4B78-EA98-4444-94FA-06FB6CDC0D3F}" type="datetime1">
              <a:rPr lang="en-US" smtClean="0"/>
              <a:t>11-Dec-24</a:t>
            </a:fld>
            <a:endParaRPr lang="en-US"/>
          </a:p>
        </p:txBody>
      </p:sp>
      <p:sp>
        <p:nvSpPr>
          <p:cNvPr id="11" name="Slide Number Placeholder 10">
            <a:extLst>
              <a:ext uri="{FF2B5EF4-FFF2-40B4-BE49-F238E27FC236}">
                <a16:creationId xmlns:a16="http://schemas.microsoft.com/office/drawing/2014/main" id="{EFEE4A40-9248-73FA-6633-A5AE289432AD}"/>
              </a:ext>
            </a:extLst>
          </p:cNvPr>
          <p:cNvSpPr>
            <a:spLocks noGrp="1"/>
          </p:cNvSpPr>
          <p:nvPr>
            <p:ph type="sldNum" sz="quarter" idx="12"/>
          </p:nvPr>
        </p:nvSpPr>
        <p:spPr/>
        <p:txBody>
          <a:bodyPr/>
          <a:lstStyle/>
          <a:p>
            <a:fld id="{57A5D5B2-C97E-4677-B734-8130D12C8A55}" type="slidenum">
              <a:rPr lang="en-US" smtClean="0"/>
              <a:t>4</a:t>
            </a:fld>
            <a:endParaRPr lang="en-US"/>
          </a:p>
        </p:txBody>
      </p:sp>
    </p:spTree>
    <p:extLst>
      <p:ext uri="{BB962C8B-B14F-4D97-AF65-F5344CB8AC3E}">
        <p14:creationId xmlns:p14="http://schemas.microsoft.com/office/powerpoint/2010/main" val="24803407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AA365BF3-3D2F-BE6F-F7BE-F72C52E052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3660A8-32AF-BF56-EFFC-BC8A6A239DB8}"/>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Real-time Operating System Cont..</a:t>
            </a:r>
          </a:p>
        </p:txBody>
      </p:sp>
      <p:sp>
        <p:nvSpPr>
          <p:cNvPr id="8" name="TextBox 7">
            <a:extLst>
              <a:ext uri="{FF2B5EF4-FFF2-40B4-BE49-F238E27FC236}">
                <a16:creationId xmlns:a16="http://schemas.microsoft.com/office/drawing/2014/main" id="{48F36994-40F0-26C0-EFB1-99B1911F9556}"/>
              </a:ext>
            </a:extLst>
          </p:cNvPr>
          <p:cNvSpPr txBox="1"/>
          <p:nvPr/>
        </p:nvSpPr>
        <p:spPr>
          <a:xfrm>
            <a:off x="120826" y="824130"/>
            <a:ext cx="7129060" cy="5586145"/>
          </a:xfrm>
          <a:prstGeom prst="rect">
            <a:avLst/>
          </a:prstGeom>
          <a:noFill/>
        </p:spPr>
        <p:txBody>
          <a:bodyPr wrap="square">
            <a:spAutoFit/>
          </a:bodyPr>
          <a:lstStyle/>
          <a:p>
            <a:pPr marL="0" lvl="1" algn="just">
              <a:spcAft>
                <a:spcPts val="600"/>
              </a:spcAf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Basic Functions of RTOS Cont..  (Scheduling)</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RTOS Scheduler uses scheduling algorithms to organize the task on the basis of information provided by the Task Management. </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The scheduling algorithms are -</a:t>
            </a:r>
          </a:p>
          <a:p>
            <a:pPr marL="914400" lvl="1" indent="-457200" algn="just">
              <a:buFont typeface="+mj-lt"/>
              <a:buAutoNum type="arabicPeriod"/>
              <a:tabLst>
                <a:tab pos="7543800" algn="l"/>
              </a:tabLst>
            </a:pPr>
            <a:r>
              <a:rPr lang="en-IN" dirty="0">
                <a:latin typeface="Times New Roman" panose="02020603050405020304" pitchFamily="18" charset="0"/>
                <a:cs typeface="Times New Roman" panose="02020603050405020304" pitchFamily="18" charset="0"/>
              </a:rPr>
              <a:t>Clock Driven Scheduling</a:t>
            </a:r>
          </a:p>
          <a:p>
            <a:pPr marL="914400" lvl="1" indent="-457200" algn="just">
              <a:buFont typeface="+mj-lt"/>
              <a:buAutoNum type="arabicPeriod"/>
              <a:tabLst>
                <a:tab pos="7543800" algn="l"/>
              </a:tabLst>
            </a:pPr>
            <a:r>
              <a:rPr lang="en-IN" dirty="0">
                <a:latin typeface="Times New Roman" panose="02020603050405020304" pitchFamily="18" charset="0"/>
                <a:cs typeface="Times New Roman" panose="02020603050405020304" pitchFamily="18" charset="0"/>
              </a:rPr>
              <a:t>Round Robin Scheduling</a:t>
            </a:r>
          </a:p>
          <a:p>
            <a:pPr marL="914400" lvl="1" indent="-457200" algn="just">
              <a:buFont typeface="+mj-lt"/>
              <a:buAutoNum type="arabicPeriod"/>
              <a:tabLst>
                <a:tab pos="7543800" algn="l"/>
              </a:tabLst>
            </a:pPr>
            <a:r>
              <a:rPr lang="en-IN" dirty="0">
                <a:latin typeface="Times New Roman" panose="02020603050405020304" pitchFamily="18" charset="0"/>
                <a:cs typeface="Times New Roman" panose="02020603050405020304" pitchFamily="18" charset="0"/>
              </a:rPr>
              <a:t>Priority Scheduling</a:t>
            </a:r>
          </a:p>
          <a:p>
            <a:pPr marL="457200" indent="-457200" algn="just">
              <a:buFont typeface="+mj-lt"/>
              <a:buAutoNum type="arabicPeriod"/>
              <a:tabLst>
                <a:tab pos="7543800" algn="l"/>
              </a:tabLst>
            </a:pPr>
            <a:r>
              <a:rPr lang="en-IN" b="1" dirty="0">
                <a:latin typeface="Times New Roman" panose="02020603050405020304" pitchFamily="18" charset="0"/>
                <a:cs typeface="Times New Roman" panose="02020603050405020304" pitchFamily="18" charset="0"/>
              </a:rPr>
              <a:t>Clock Driven Scheduling</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Release time/execution time/deadline will be known well in advance.</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Schedule can be computed at some regular time instances.</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Minimal runtime overhead but it might not be suitable for all application</a:t>
            </a:r>
          </a:p>
          <a:p>
            <a:pPr marL="457200" indent="-457200" algn="just">
              <a:buFont typeface="+mj-lt"/>
              <a:buAutoNum type="arabicPeriod"/>
              <a:tabLst>
                <a:tab pos="7543800" algn="l"/>
              </a:tabLst>
            </a:pPr>
            <a:r>
              <a:rPr lang="en-IN" b="1" dirty="0">
                <a:latin typeface="Times New Roman" panose="02020603050405020304" pitchFamily="18" charset="0"/>
                <a:cs typeface="Times New Roman" panose="02020603050405020304" pitchFamily="18" charset="0"/>
              </a:rPr>
              <a:t>Round Robin Scheduling</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Jobs are scheduled in FIFO manner</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Time quantum given to tasks in not based on priority.</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Not suitable for precedence constrained jobs (looping statements)</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Job A can run only after job B.</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No point in giving time quantum to Job B before job A.</a:t>
            </a:r>
          </a:p>
        </p:txBody>
      </p:sp>
      <p:sp>
        <p:nvSpPr>
          <p:cNvPr id="5" name="TextBox 4">
            <a:extLst>
              <a:ext uri="{FF2B5EF4-FFF2-40B4-BE49-F238E27FC236}">
                <a16:creationId xmlns:a16="http://schemas.microsoft.com/office/drawing/2014/main" id="{F90912ED-A304-2B6D-9141-16B4BA5677AA}"/>
              </a:ext>
            </a:extLst>
          </p:cNvPr>
          <p:cNvSpPr txBox="1"/>
          <p:nvPr/>
        </p:nvSpPr>
        <p:spPr>
          <a:xfrm>
            <a:off x="7794172" y="1317561"/>
            <a:ext cx="4397828" cy="2308324"/>
          </a:xfrm>
          <a:prstGeom prst="rect">
            <a:avLst/>
          </a:prstGeom>
          <a:noFill/>
        </p:spPr>
        <p:txBody>
          <a:bodyPr wrap="square">
            <a:spAutoFit/>
          </a:bodyPr>
          <a:lstStyle/>
          <a:p>
            <a:pPr marL="457200" indent="-457200" algn="just">
              <a:buFont typeface="+mj-lt"/>
              <a:buAutoNum type="arabicPeriod" startAt="3"/>
              <a:tabLst>
                <a:tab pos="7543800" algn="l"/>
              </a:tabLst>
            </a:pPr>
            <a:r>
              <a:rPr lang="en-IN" b="1" dirty="0">
                <a:latin typeface="Times New Roman" panose="02020603050405020304" pitchFamily="18" charset="0"/>
                <a:cs typeface="Times New Roman" panose="02020603050405020304" pitchFamily="18" charset="0"/>
              </a:rPr>
              <a:t>Priority Scheduling</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Processor is never left idle when there are ready tasks.</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Processor will be allocated to processes according to priorities.</a:t>
            </a:r>
          </a:p>
          <a:p>
            <a:pPr marL="914400" lvl="1"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Priorities can be decided either: </a:t>
            </a:r>
          </a:p>
          <a:p>
            <a:pPr marL="1371600" lvl="2" indent="-457200" algn="just">
              <a:buFont typeface="Courier New" panose="02070309020205020404" pitchFamily="49" charset="0"/>
              <a:buChar char="o"/>
              <a:tabLst>
                <a:tab pos="7543800" algn="l"/>
              </a:tabLst>
            </a:pPr>
            <a:r>
              <a:rPr lang="en-IN" b="1" dirty="0">
                <a:latin typeface="Times New Roman" panose="02020603050405020304" pitchFamily="18" charset="0"/>
                <a:cs typeface="Times New Roman" panose="02020603050405020304" pitchFamily="18" charset="0"/>
              </a:rPr>
              <a:t>Static</a:t>
            </a:r>
            <a:r>
              <a:rPr lang="en-IN" dirty="0">
                <a:latin typeface="Times New Roman" panose="02020603050405020304" pitchFamily="18" charset="0"/>
                <a:cs typeface="Times New Roman" panose="02020603050405020304" pitchFamily="18" charset="0"/>
              </a:rPr>
              <a:t>- at design time</a:t>
            </a:r>
          </a:p>
          <a:p>
            <a:pPr marL="1371600" lvl="2" indent="-457200" algn="just">
              <a:buFont typeface="Courier New" panose="02070309020205020404" pitchFamily="49" charset="0"/>
              <a:buChar char="o"/>
              <a:tabLst>
                <a:tab pos="7543800" algn="l"/>
              </a:tabLst>
            </a:pPr>
            <a:r>
              <a:rPr lang="en-IN" b="1" dirty="0">
                <a:latin typeface="Times New Roman" panose="02020603050405020304" pitchFamily="18" charset="0"/>
                <a:cs typeface="Times New Roman" panose="02020603050405020304" pitchFamily="18" charset="0"/>
              </a:rPr>
              <a:t>Dynamic</a:t>
            </a:r>
            <a:r>
              <a:rPr lang="en-IN" dirty="0">
                <a:latin typeface="Times New Roman" panose="02020603050405020304" pitchFamily="18" charset="0"/>
                <a:cs typeface="Times New Roman" panose="02020603050405020304" pitchFamily="18" charset="0"/>
              </a:rPr>
              <a:t>- at runtime.</a:t>
            </a:r>
          </a:p>
        </p:txBody>
      </p:sp>
      <p:sp>
        <p:nvSpPr>
          <p:cNvPr id="9" name="Date Placeholder 8">
            <a:extLst>
              <a:ext uri="{FF2B5EF4-FFF2-40B4-BE49-F238E27FC236}">
                <a16:creationId xmlns:a16="http://schemas.microsoft.com/office/drawing/2014/main" id="{DD5D63B6-FF05-2CF2-0C32-6DD7784F045C}"/>
              </a:ext>
            </a:extLst>
          </p:cNvPr>
          <p:cNvSpPr>
            <a:spLocks noGrp="1"/>
          </p:cNvSpPr>
          <p:nvPr>
            <p:ph type="dt" sz="half" idx="10"/>
          </p:nvPr>
        </p:nvSpPr>
        <p:spPr/>
        <p:txBody>
          <a:bodyPr/>
          <a:lstStyle/>
          <a:p>
            <a:fld id="{8E92711E-C560-4E4F-9F02-47D81E972255}" type="datetime1">
              <a:rPr lang="en-US" smtClean="0"/>
              <a:t>11-Dec-24</a:t>
            </a:fld>
            <a:endParaRPr lang="en-US"/>
          </a:p>
        </p:txBody>
      </p:sp>
      <p:sp>
        <p:nvSpPr>
          <p:cNvPr id="10" name="Slide Number Placeholder 9">
            <a:extLst>
              <a:ext uri="{FF2B5EF4-FFF2-40B4-BE49-F238E27FC236}">
                <a16:creationId xmlns:a16="http://schemas.microsoft.com/office/drawing/2014/main" id="{8DB53DAC-8F3A-B918-0F43-651AB80FF8FB}"/>
              </a:ext>
            </a:extLst>
          </p:cNvPr>
          <p:cNvSpPr>
            <a:spLocks noGrp="1"/>
          </p:cNvSpPr>
          <p:nvPr>
            <p:ph type="sldNum" sz="quarter" idx="12"/>
          </p:nvPr>
        </p:nvSpPr>
        <p:spPr/>
        <p:txBody>
          <a:bodyPr/>
          <a:lstStyle/>
          <a:p>
            <a:fld id="{57A5D5B2-C97E-4677-B734-8130D12C8A55}" type="slidenum">
              <a:rPr lang="en-US" smtClean="0"/>
              <a:t>5</a:t>
            </a:fld>
            <a:endParaRPr lang="en-US"/>
          </a:p>
        </p:txBody>
      </p:sp>
    </p:spTree>
    <p:extLst>
      <p:ext uri="{BB962C8B-B14F-4D97-AF65-F5344CB8AC3E}">
        <p14:creationId xmlns:p14="http://schemas.microsoft.com/office/powerpoint/2010/main" val="241638253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60ED12E-38CB-913C-DDBC-448D6601F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006D3-FE4E-D936-9523-118FBB30412A}"/>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Real-time Operating System Cont..</a:t>
            </a:r>
          </a:p>
        </p:txBody>
      </p:sp>
      <p:sp>
        <p:nvSpPr>
          <p:cNvPr id="8" name="TextBox 7">
            <a:extLst>
              <a:ext uri="{FF2B5EF4-FFF2-40B4-BE49-F238E27FC236}">
                <a16:creationId xmlns:a16="http://schemas.microsoft.com/office/drawing/2014/main" id="{9F7A1FDD-779A-3404-DCDE-D907D71F3DF1}"/>
              </a:ext>
            </a:extLst>
          </p:cNvPr>
          <p:cNvSpPr txBox="1"/>
          <p:nvPr/>
        </p:nvSpPr>
        <p:spPr>
          <a:xfrm>
            <a:off x="2244081" y="828476"/>
            <a:ext cx="7738119" cy="1923604"/>
          </a:xfrm>
          <a:prstGeom prst="rect">
            <a:avLst/>
          </a:prstGeom>
          <a:noFill/>
        </p:spPr>
        <p:txBody>
          <a:bodyPr wrap="square">
            <a:spAutoFit/>
          </a:bodyPr>
          <a:lstStyle/>
          <a:p>
            <a:pPr marL="0" lvl="1" algn="just">
              <a:spcAft>
                <a:spcPts val="600"/>
              </a:spcAft>
            </a:pPr>
            <a:r>
              <a:rPr lang="en-IN" sz="24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Basic Functions of RTOS Cont..  (Resource Allocation)</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We know that embedded systems have limited amount of resources in  terms of memory &amp; CPU power.</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So, it is essential to allocate the available resources efficiently.</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The same algorithms used for scheduling are again used for resource allocation.</a:t>
            </a:r>
          </a:p>
        </p:txBody>
      </p:sp>
      <p:sp>
        <p:nvSpPr>
          <p:cNvPr id="3" name="TextBox 2">
            <a:extLst>
              <a:ext uri="{FF2B5EF4-FFF2-40B4-BE49-F238E27FC236}">
                <a16:creationId xmlns:a16="http://schemas.microsoft.com/office/drawing/2014/main" id="{68A526CE-2E84-D52C-89B8-3CA0DCE5881B}"/>
              </a:ext>
            </a:extLst>
          </p:cNvPr>
          <p:cNvSpPr txBox="1"/>
          <p:nvPr/>
        </p:nvSpPr>
        <p:spPr>
          <a:xfrm>
            <a:off x="2209800" y="3653397"/>
            <a:ext cx="7749545" cy="2477601"/>
          </a:xfrm>
          <a:prstGeom prst="rect">
            <a:avLst/>
          </a:prstGeom>
          <a:noFill/>
        </p:spPr>
        <p:txBody>
          <a:bodyPr wrap="square">
            <a:spAutoFit/>
          </a:bodyPr>
          <a:lstStyle/>
          <a:p>
            <a:pPr marL="0" lvl="1" algn="just">
              <a:spcAft>
                <a:spcPts val="600"/>
              </a:spcAft>
            </a:pPr>
            <a:r>
              <a:rPr lang="en-IN" sz="24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Basic Functions of RTOS Cont..  (Interrupt Handling)</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Interrupt is any external control signal which disturbs the normal execution of a system.</a:t>
            </a:r>
          </a:p>
          <a:p>
            <a:pPr marL="457200" indent="-45720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Interrupts cause the processor to suspend all other operations whatever it is doing &amp; instead execute the code that will respond to the event which caused the interrupt.</a:t>
            </a:r>
          </a:p>
          <a:p>
            <a:pPr marL="457200" indent="-457200" algn="just">
              <a:buFont typeface="Arial" panose="020B0604020202020204" pitchFamily="34" charset="0"/>
              <a:buChar char="•"/>
              <a:tabLst>
                <a:tab pos="7543800" algn="l"/>
              </a:tabLst>
            </a:pPr>
            <a:r>
              <a:rPr lang="en-US" dirty="0">
                <a:latin typeface="Times New Roman" panose="02020603050405020304" pitchFamily="18" charset="0"/>
                <a:cs typeface="Times New Roman" panose="02020603050405020304" pitchFamily="18" charset="0"/>
              </a:rPr>
              <a:t>Interrupt Service Routine (ISR) is a specialized function that executes when an interrupt occurs.</a:t>
            </a:r>
            <a:endParaRPr lang="en-IN" dirty="0">
              <a:latin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82E89574-C9E5-1288-A39B-0AC8008E513E}"/>
              </a:ext>
            </a:extLst>
          </p:cNvPr>
          <p:cNvSpPr>
            <a:spLocks noGrp="1"/>
          </p:cNvSpPr>
          <p:nvPr>
            <p:ph type="dt" sz="half" idx="10"/>
          </p:nvPr>
        </p:nvSpPr>
        <p:spPr/>
        <p:txBody>
          <a:bodyPr/>
          <a:lstStyle/>
          <a:p>
            <a:fld id="{A5B02140-C08C-4115-BA32-73233F6AD3E5}" type="datetime1">
              <a:rPr lang="en-US" smtClean="0"/>
              <a:t>11-Dec-24</a:t>
            </a:fld>
            <a:endParaRPr lang="en-US"/>
          </a:p>
        </p:txBody>
      </p:sp>
      <p:sp>
        <p:nvSpPr>
          <p:cNvPr id="10" name="Slide Number Placeholder 9">
            <a:extLst>
              <a:ext uri="{FF2B5EF4-FFF2-40B4-BE49-F238E27FC236}">
                <a16:creationId xmlns:a16="http://schemas.microsoft.com/office/drawing/2014/main" id="{E99788F1-4687-9917-070E-BF7D74D4B62B}"/>
              </a:ext>
            </a:extLst>
          </p:cNvPr>
          <p:cNvSpPr>
            <a:spLocks noGrp="1"/>
          </p:cNvSpPr>
          <p:nvPr>
            <p:ph type="sldNum" sz="quarter" idx="12"/>
          </p:nvPr>
        </p:nvSpPr>
        <p:spPr/>
        <p:txBody>
          <a:bodyPr/>
          <a:lstStyle/>
          <a:p>
            <a:fld id="{57A5D5B2-C97E-4677-B734-8130D12C8A55}" type="slidenum">
              <a:rPr lang="en-US" smtClean="0"/>
              <a:t>6</a:t>
            </a:fld>
            <a:endParaRPr lang="en-US"/>
          </a:p>
        </p:txBody>
      </p:sp>
    </p:spTree>
    <p:extLst>
      <p:ext uri="{BB962C8B-B14F-4D97-AF65-F5344CB8AC3E}">
        <p14:creationId xmlns:p14="http://schemas.microsoft.com/office/powerpoint/2010/main" val="30273760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87E28218-A651-1BC9-62AC-87AC6F7A7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465B1-5F8C-2580-1A50-F1AA0F522CFC}"/>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Real-time Operating System Cont..</a:t>
            </a:r>
          </a:p>
        </p:txBody>
      </p:sp>
      <p:sp>
        <p:nvSpPr>
          <p:cNvPr id="8" name="TextBox 7">
            <a:extLst>
              <a:ext uri="{FF2B5EF4-FFF2-40B4-BE49-F238E27FC236}">
                <a16:creationId xmlns:a16="http://schemas.microsoft.com/office/drawing/2014/main" id="{771270DF-D252-C31B-98F1-703B6FB28B8A}"/>
              </a:ext>
            </a:extLst>
          </p:cNvPr>
          <p:cNvSpPr txBox="1"/>
          <p:nvPr/>
        </p:nvSpPr>
        <p:spPr>
          <a:xfrm>
            <a:off x="435969" y="668527"/>
            <a:ext cx="6726831" cy="3924151"/>
          </a:xfrm>
          <a:prstGeom prst="rect">
            <a:avLst/>
          </a:prstGeom>
          <a:noFill/>
        </p:spPr>
        <p:txBody>
          <a:bodyPr wrap="square">
            <a:spAutoFit/>
          </a:bodyPr>
          <a:lstStyle/>
          <a:p>
            <a:pPr marL="0" lvl="1" algn="just">
              <a:spcAft>
                <a:spcPts val="600"/>
              </a:spcAf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RTOS Architecture</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Usually RTOS is just a kernel but for complex system it includes modules like</a:t>
            </a:r>
          </a:p>
          <a:p>
            <a:pPr marL="631825" indent="-349250"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Networking protocol</a:t>
            </a:r>
          </a:p>
          <a:p>
            <a:pPr marL="631825" indent="-349250"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Stacks debugging facilities</a:t>
            </a:r>
          </a:p>
          <a:p>
            <a:pPr marL="631825" indent="-349250"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I/Os devices</a:t>
            </a:r>
          </a:p>
          <a:p>
            <a:pPr marL="349250" indent="-3492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Kernel acts as an abstraction layer between the hardware and the application.</a:t>
            </a:r>
          </a:p>
          <a:p>
            <a:pPr marL="349250" indent="-3492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The Kernel provides</a:t>
            </a:r>
          </a:p>
          <a:p>
            <a:pPr marL="631825" lvl="1" indent="-349250"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An  interrupt handler</a:t>
            </a:r>
          </a:p>
          <a:p>
            <a:pPr marL="631825" lvl="1" indent="-349250"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Task scheduler</a:t>
            </a:r>
          </a:p>
          <a:p>
            <a:pPr marL="631825" lvl="1" indent="-349250"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Resource sharing flags </a:t>
            </a:r>
          </a:p>
          <a:p>
            <a:pPr marL="631825" lvl="1" indent="-349250" algn="just">
              <a:buFont typeface="Courier New" panose="02070309020205020404" pitchFamily="49" charset="0"/>
              <a:buChar char="o"/>
              <a:tabLst>
                <a:tab pos="7543800" algn="l"/>
              </a:tabLst>
            </a:pPr>
            <a:r>
              <a:rPr lang="en-IN" dirty="0">
                <a:latin typeface="Times New Roman" panose="02020603050405020304" pitchFamily="18" charset="0"/>
                <a:cs typeface="Times New Roman" panose="02020603050405020304" pitchFamily="18" charset="0"/>
              </a:rPr>
              <a:t>Memory management.</a:t>
            </a:r>
          </a:p>
        </p:txBody>
      </p:sp>
      <p:pic>
        <p:nvPicPr>
          <p:cNvPr id="4" name="Picture 3">
            <a:extLst>
              <a:ext uri="{FF2B5EF4-FFF2-40B4-BE49-F238E27FC236}">
                <a16:creationId xmlns:a16="http://schemas.microsoft.com/office/drawing/2014/main" id="{757B84C1-6CDF-011B-9448-D1BC0866015A}"/>
              </a:ext>
            </a:extLst>
          </p:cNvPr>
          <p:cNvPicPr>
            <a:picLocks noChangeAspect="1"/>
          </p:cNvPicPr>
          <p:nvPr/>
        </p:nvPicPr>
        <p:blipFill>
          <a:blip r:embed="rId4"/>
          <a:stretch>
            <a:fillRect/>
          </a:stretch>
        </p:blipFill>
        <p:spPr>
          <a:xfrm>
            <a:off x="8839200" y="820658"/>
            <a:ext cx="2679372" cy="2608342"/>
          </a:xfrm>
          <a:prstGeom prst="rect">
            <a:avLst/>
          </a:prstGeom>
        </p:spPr>
      </p:pic>
      <p:pic>
        <p:nvPicPr>
          <p:cNvPr id="5" name="Picture 4">
            <a:extLst>
              <a:ext uri="{FF2B5EF4-FFF2-40B4-BE49-F238E27FC236}">
                <a16:creationId xmlns:a16="http://schemas.microsoft.com/office/drawing/2014/main" id="{E9DA1D24-1674-C96B-BCE3-A3C753BC7965}"/>
              </a:ext>
            </a:extLst>
          </p:cNvPr>
          <p:cNvPicPr>
            <a:picLocks noChangeAspect="1"/>
          </p:cNvPicPr>
          <p:nvPr/>
        </p:nvPicPr>
        <p:blipFill>
          <a:blip r:embed="rId5"/>
          <a:stretch>
            <a:fillRect/>
          </a:stretch>
        </p:blipFill>
        <p:spPr>
          <a:xfrm>
            <a:off x="6286501" y="3266615"/>
            <a:ext cx="3428999" cy="3591385"/>
          </a:xfrm>
          <a:prstGeom prst="rect">
            <a:avLst/>
          </a:prstGeom>
        </p:spPr>
      </p:pic>
      <p:sp>
        <p:nvSpPr>
          <p:cNvPr id="10" name="Date Placeholder 9">
            <a:extLst>
              <a:ext uri="{FF2B5EF4-FFF2-40B4-BE49-F238E27FC236}">
                <a16:creationId xmlns:a16="http://schemas.microsoft.com/office/drawing/2014/main" id="{9B0C80DA-9110-F7F6-F036-834137F4281D}"/>
              </a:ext>
            </a:extLst>
          </p:cNvPr>
          <p:cNvSpPr>
            <a:spLocks noGrp="1"/>
          </p:cNvSpPr>
          <p:nvPr>
            <p:ph type="dt" sz="half" idx="10"/>
          </p:nvPr>
        </p:nvSpPr>
        <p:spPr/>
        <p:txBody>
          <a:bodyPr/>
          <a:lstStyle/>
          <a:p>
            <a:fld id="{9BE6D28F-B2FD-4363-8627-76A20B09BD8A}" type="datetime1">
              <a:rPr lang="en-US" smtClean="0"/>
              <a:t>11-Dec-24</a:t>
            </a:fld>
            <a:endParaRPr lang="en-US"/>
          </a:p>
        </p:txBody>
      </p:sp>
      <p:sp>
        <p:nvSpPr>
          <p:cNvPr id="11" name="Slide Number Placeholder 10">
            <a:extLst>
              <a:ext uri="{FF2B5EF4-FFF2-40B4-BE49-F238E27FC236}">
                <a16:creationId xmlns:a16="http://schemas.microsoft.com/office/drawing/2014/main" id="{2CA09E4B-0FA0-BB26-1615-E0547DFCAC11}"/>
              </a:ext>
            </a:extLst>
          </p:cNvPr>
          <p:cNvSpPr>
            <a:spLocks noGrp="1"/>
          </p:cNvSpPr>
          <p:nvPr>
            <p:ph type="sldNum" sz="quarter" idx="12"/>
          </p:nvPr>
        </p:nvSpPr>
        <p:spPr/>
        <p:txBody>
          <a:bodyPr/>
          <a:lstStyle/>
          <a:p>
            <a:fld id="{57A5D5B2-C97E-4677-B734-8130D12C8A55}" type="slidenum">
              <a:rPr lang="en-US" smtClean="0"/>
              <a:t>7</a:t>
            </a:fld>
            <a:endParaRPr lang="en-US"/>
          </a:p>
        </p:txBody>
      </p:sp>
    </p:spTree>
    <p:extLst>
      <p:ext uri="{BB962C8B-B14F-4D97-AF65-F5344CB8AC3E}">
        <p14:creationId xmlns:p14="http://schemas.microsoft.com/office/powerpoint/2010/main" val="368382526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F288FD9-1232-2D78-F2EE-BB02D4FFB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CA0C60-36BB-4866-304A-7F85A76FA895}"/>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Real-time Operating System Cont..</a:t>
            </a:r>
          </a:p>
        </p:txBody>
      </p:sp>
      <p:sp>
        <p:nvSpPr>
          <p:cNvPr id="8" name="TextBox 7">
            <a:extLst>
              <a:ext uri="{FF2B5EF4-FFF2-40B4-BE49-F238E27FC236}">
                <a16:creationId xmlns:a16="http://schemas.microsoft.com/office/drawing/2014/main" id="{0A6ECD90-7C52-BD86-01AD-53C806F0690C}"/>
              </a:ext>
            </a:extLst>
          </p:cNvPr>
          <p:cNvSpPr txBox="1"/>
          <p:nvPr/>
        </p:nvSpPr>
        <p:spPr>
          <a:xfrm>
            <a:off x="2384514" y="929786"/>
            <a:ext cx="6345830" cy="4431983"/>
          </a:xfrm>
          <a:prstGeom prst="rect">
            <a:avLst/>
          </a:prstGeom>
          <a:noFill/>
        </p:spPr>
        <p:txBody>
          <a:bodyPr wrap="square">
            <a:spAutoFit/>
          </a:bodyPr>
          <a:lstStyle/>
          <a:p>
            <a:pPr marL="0" lvl="1" algn="just">
              <a:spcAft>
                <a:spcPts val="600"/>
              </a:spcAf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Application of RTOS</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Real- time operation systems are used in Military, Engineering Application and Data communication systems.</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Automated Missiles and space satellites are also powered by RTOS these days.</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In general, any embedded system application which requires immediate real-time action uses RTOS.</a:t>
            </a:r>
          </a:p>
          <a:p>
            <a:pPr marL="285750" indent="-285750" algn="just">
              <a:buFont typeface="Arial" panose="020B0604020202020204" pitchFamily="34" charset="0"/>
              <a:buChar char="•"/>
              <a:tabLst>
                <a:tab pos="7543800" algn="l"/>
              </a:tabLst>
            </a:pPr>
            <a:endParaRPr lang="en-IN" dirty="0">
              <a:latin typeface="Times New Roman" panose="02020603050405020304" pitchFamily="18" charset="0"/>
              <a:cs typeface="Times New Roman" panose="02020603050405020304" pitchFamily="18" charset="0"/>
            </a:endParaRPr>
          </a:p>
          <a:p>
            <a:pPr marL="0" lvl="1" algn="just">
              <a:spcAft>
                <a:spcPts val="600"/>
              </a:spcAft>
              <a:tabLst>
                <a:tab pos="7543800" algn="l"/>
              </a:tabLs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Features of RTOS</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Occupies very less space</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Response time is predictable.</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It consumes some of the resources.</a:t>
            </a:r>
          </a:p>
          <a:p>
            <a:pPr marL="285750" indent="-285750" algn="jus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RTOS kernel restores the state of task and passes control of CPU for the that task.</a:t>
            </a:r>
          </a:p>
        </p:txBody>
      </p:sp>
      <p:sp>
        <p:nvSpPr>
          <p:cNvPr id="7" name="Date Placeholder 6">
            <a:extLst>
              <a:ext uri="{FF2B5EF4-FFF2-40B4-BE49-F238E27FC236}">
                <a16:creationId xmlns:a16="http://schemas.microsoft.com/office/drawing/2014/main" id="{A32A3C11-FBDB-9E13-3B0A-52E18116D818}"/>
              </a:ext>
            </a:extLst>
          </p:cNvPr>
          <p:cNvSpPr>
            <a:spLocks noGrp="1"/>
          </p:cNvSpPr>
          <p:nvPr>
            <p:ph type="dt" sz="half" idx="10"/>
          </p:nvPr>
        </p:nvSpPr>
        <p:spPr/>
        <p:txBody>
          <a:bodyPr/>
          <a:lstStyle/>
          <a:p>
            <a:fld id="{38D73CD2-3464-46DA-BA97-4B2F1C7BCA12}" type="datetime1">
              <a:rPr lang="en-US" smtClean="0"/>
              <a:t>11-Dec-24</a:t>
            </a:fld>
            <a:endParaRPr lang="en-US"/>
          </a:p>
        </p:txBody>
      </p:sp>
      <p:sp>
        <p:nvSpPr>
          <p:cNvPr id="9" name="Slide Number Placeholder 8">
            <a:extLst>
              <a:ext uri="{FF2B5EF4-FFF2-40B4-BE49-F238E27FC236}">
                <a16:creationId xmlns:a16="http://schemas.microsoft.com/office/drawing/2014/main" id="{579ABACC-C8E8-1ED8-9C84-2ADDF6EE0E0C}"/>
              </a:ext>
            </a:extLst>
          </p:cNvPr>
          <p:cNvSpPr>
            <a:spLocks noGrp="1"/>
          </p:cNvSpPr>
          <p:nvPr>
            <p:ph type="sldNum" sz="quarter" idx="12"/>
          </p:nvPr>
        </p:nvSpPr>
        <p:spPr/>
        <p:txBody>
          <a:bodyPr/>
          <a:lstStyle/>
          <a:p>
            <a:fld id="{57A5D5B2-C97E-4677-B734-8130D12C8A55}" type="slidenum">
              <a:rPr lang="en-US" smtClean="0"/>
              <a:t>8</a:t>
            </a:fld>
            <a:endParaRPr lang="en-US"/>
          </a:p>
        </p:txBody>
      </p:sp>
    </p:spTree>
    <p:extLst>
      <p:ext uri="{BB962C8B-B14F-4D97-AF65-F5344CB8AC3E}">
        <p14:creationId xmlns:p14="http://schemas.microsoft.com/office/powerpoint/2010/main" val="339027820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91639F33-86BB-CB59-8B23-4C58F02DF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356950-0E70-1FF6-6068-47011AC0E300}"/>
              </a:ext>
            </a:extLst>
          </p:cNvPr>
          <p:cNvSpPr>
            <a:spLocks noGrp="1"/>
          </p:cNvSpPr>
          <p:nvPr>
            <p:ph type="title"/>
          </p:nvPr>
        </p:nvSpPr>
        <p:spPr>
          <a:xfrm>
            <a:off x="0" y="147827"/>
            <a:ext cx="12191999" cy="520700"/>
          </a:xfrm>
        </p:spPr>
        <p:txBody>
          <a:bodyPr>
            <a:normAutofit fontScale="90000"/>
          </a:bodyPr>
          <a:lstStyle/>
          <a:p>
            <a:pPr marL="742950" lvl="1" indent="-742950" algn="ctr" rtl="0">
              <a:lnSpc>
                <a:spcPct val="90000"/>
              </a:lnSpc>
              <a:spcBef>
                <a:spcPts val="1000"/>
              </a:spcBef>
              <a:buFont typeface="+mj-lt"/>
              <a:buAutoNum type="arabicPeriod" startAt="2"/>
              <a:defRPr/>
            </a:pPr>
            <a:r>
              <a:rPr lang="en-US" sz="3200" b="1" kern="1200" dirty="0">
                <a:solidFill>
                  <a:srgbClr val="7030A0"/>
                </a:solidFill>
                <a:latin typeface="Times New Roman" panose="02020603050405020304" pitchFamily="18" charset="0"/>
                <a:ea typeface="+mn-ea"/>
                <a:cs typeface="Times New Roman" panose="02020603050405020304" pitchFamily="18" charset="0"/>
              </a:rPr>
              <a:t>General and Specific microprocessors</a:t>
            </a:r>
          </a:p>
        </p:txBody>
      </p:sp>
      <p:sp>
        <p:nvSpPr>
          <p:cNvPr id="8" name="TextBox 7">
            <a:extLst>
              <a:ext uri="{FF2B5EF4-FFF2-40B4-BE49-F238E27FC236}">
                <a16:creationId xmlns:a16="http://schemas.microsoft.com/office/drawing/2014/main" id="{50DAAAF1-000C-7F15-B0E6-1CC38B0A4EF5}"/>
              </a:ext>
            </a:extLst>
          </p:cNvPr>
          <p:cNvSpPr txBox="1"/>
          <p:nvPr/>
        </p:nvSpPr>
        <p:spPr>
          <a:xfrm>
            <a:off x="152400" y="668527"/>
            <a:ext cx="5564001" cy="4093428"/>
          </a:xfrm>
          <a:prstGeom prst="rect">
            <a:avLst/>
          </a:prstGeom>
          <a:noFill/>
        </p:spPr>
        <p:txBody>
          <a:bodyPr wrap="square">
            <a:spAutoFit/>
          </a:bodyPr>
          <a:lstStyle/>
          <a:p>
            <a:pPr marL="0" lvl="1" algn="just">
              <a:spcAft>
                <a:spcPts val="600"/>
              </a:spcAf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General- Purpose Microprocessor</a:t>
            </a:r>
          </a:p>
          <a:p>
            <a:pPr marL="285750" indent="-285750" algn="just">
              <a:spcAft>
                <a:spcPts val="600"/>
              </a:spcAft>
              <a:buFont typeface="Arial" panose="020B0604020202020204" pitchFamily="34" charset="0"/>
              <a:buChar char="•"/>
              <a:tabLst>
                <a:tab pos="7543800" algn="l"/>
              </a:tabLst>
            </a:pPr>
            <a:r>
              <a:rPr lang="en-IN" b="1" dirty="0">
                <a:latin typeface="Times New Roman" panose="02020603050405020304" pitchFamily="18" charset="0"/>
                <a:cs typeface="Times New Roman" panose="02020603050405020304" pitchFamily="18" charset="0"/>
              </a:rPr>
              <a:t>Processor designed for a variety of computation tasks</a:t>
            </a:r>
            <a:r>
              <a:rPr lang="en-IN"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tabLst>
                <a:tab pos="7543800" algn="l"/>
              </a:tabLst>
            </a:pPr>
            <a:r>
              <a:rPr lang="en-IN" b="1" dirty="0">
                <a:latin typeface="Times New Roman" panose="02020603050405020304" pitchFamily="18" charset="0"/>
                <a:cs typeface="Times New Roman" panose="02020603050405020304" pitchFamily="18" charset="0"/>
              </a:rPr>
              <a:t>Low unit cost, in part because manufacturer spreads NRE over large numbers of units.</a:t>
            </a:r>
          </a:p>
          <a:p>
            <a:pPr marL="576263" lvl="1" indent="-285750" algn="just">
              <a:spcAft>
                <a:spcPts val="600"/>
              </a:spcAft>
              <a:buFont typeface="Courier New" panose="02070309020205020404" pitchFamily="49" charset="0"/>
              <a:buChar char="o"/>
              <a:tabLst>
                <a:tab pos="7543800" algn="l"/>
              </a:tabLst>
            </a:pPr>
            <a:r>
              <a:rPr lang="en-IN" sz="1600" dirty="0">
                <a:latin typeface="Times New Roman" panose="02020603050405020304" pitchFamily="18" charset="0"/>
                <a:cs typeface="Times New Roman" panose="02020603050405020304" pitchFamily="18" charset="0"/>
              </a:rPr>
              <a:t>NRE- Non-Recurring Engineering is one-time cost of designing, developing and testing a new product or product enhancement</a:t>
            </a:r>
            <a:r>
              <a:rPr lang="en-IN"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tabLst>
                <a:tab pos="7543800" algn="l"/>
              </a:tabLst>
            </a:pPr>
            <a:r>
              <a:rPr lang="en-IN" b="1" dirty="0">
                <a:latin typeface="Times New Roman" panose="02020603050405020304" pitchFamily="18" charset="0"/>
                <a:cs typeface="Times New Roman" panose="02020603050405020304" pitchFamily="18" charset="0"/>
              </a:rPr>
              <a:t>Carefully designed since higher NRE  is acceptable.</a:t>
            </a:r>
          </a:p>
          <a:p>
            <a:pPr marL="576263" lvl="1" indent="-285750" algn="just">
              <a:spcAft>
                <a:spcPts val="600"/>
              </a:spcAft>
              <a:buFont typeface="Courier New" panose="02070309020205020404" pitchFamily="49" charset="0"/>
              <a:buChar char="o"/>
              <a:tabLst>
                <a:tab pos="7543800" algn="l"/>
              </a:tabLst>
            </a:pPr>
            <a:r>
              <a:rPr lang="en-IN" sz="1600" dirty="0">
                <a:latin typeface="Times New Roman" panose="02020603050405020304" pitchFamily="18" charset="0"/>
                <a:cs typeface="Times New Roman" panose="02020603050405020304" pitchFamily="18" charset="0"/>
              </a:rPr>
              <a:t>Can yield good performance, size and power.</a:t>
            </a:r>
          </a:p>
          <a:p>
            <a:pPr marL="285750" indent="-285750" algn="just">
              <a:buFont typeface="Arial" panose="020B0604020202020204" pitchFamily="34" charset="0"/>
              <a:buChar char="•"/>
              <a:tabLst>
                <a:tab pos="7543800" algn="l"/>
              </a:tabLst>
            </a:pPr>
            <a:r>
              <a:rPr lang="en-IN" b="1" dirty="0">
                <a:latin typeface="Times New Roman" panose="02020603050405020304" pitchFamily="18" charset="0"/>
                <a:cs typeface="Times New Roman" panose="02020603050405020304" pitchFamily="18" charset="0"/>
              </a:rPr>
              <a:t>Low NRE cost, sort time to market/ prototype, high flexibility</a:t>
            </a:r>
          </a:p>
          <a:p>
            <a:pPr marL="576263" lvl="1" indent="-285750" algn="just">
              <a:buFont typeface="Courier New" panose="02070309020205020404" pitchFamily="49" charset="0"/>
              <a:buChar char="o"/>
              <a:tabLst>
                <a:tab pos="7543800" algn="l"/>
              </a:tabLst>
            </a:pPr>
            <a:r>
              <a:rPr lang="en-IN" sz="1600" dirty="0">
                <a:latin typeface="Times New Roman" panose="02020603050405020304" pitchFamily="18" charset="0"/>
                <a:cs typeface="Times New Roman" panose="02020603050405020304" pitchFamily="18" charset="0"/>
              </a:rPr>
              <a:t>User just writes software; no processor design</a:t>
            </a:r>
            <a:r>
              <a:rPr lang="en-IN"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827B0211-215F-6CD1-D2EA-AA439D91C04B}"/>
              </a:ext>
            </a:extLst>
          </p:cNvPr>
          <p:cNvSpPr txBox="1"/>
          <p:nvPr/>
        </p:nvSpPr>
        <p:spPr>
          <a:xfrm>
            <a:off x="5791200" y="668527"/>
            <a:ext cx="6248399" cy="4355038"/>
          </a:xfrm>
          <a:prstGeom prst="rect">
            <a:avLst/>
          </a:prstGeom>
          <a:noFill/>
        </p:spPr>
        <p:txBody>
          <a:bodyPr wrap="square">
            <a:spAutoFit/>
          </a:bodyPr>
          <a:lstStyle/>
          <a:p>
            <a:pPr marL="0" lvl="1" algn="just">
              <a:spcAft>
                <a:spcPts val="600"/>
              </a:spcAft>
              <a:tabLst>
                <a:tab pos="7543800" algn="l"/>
              </a:tabLst>
            </a:pPr>
            <a:r>
              <a:rPr lang="en-IN" sz="2800" b="1" kern="100" dirty="0">
                <a:solidFill>
                  <a:schemeClr val="accent6">
                    <a:lumMod val="75000"/>
                  </a:schemeClr>
                </a:solidFill>
                <a:uFill>
                  <a:solidFill>
                    <a:srgbClr val="000000"/>
                  </a:solidFill>
                </a:uFill>
                <a:latin typeface="Times New Roman" panose="02020603050405020304" pitchFamily="18" charset="0"/>
                <a:cs typeface="Times New Roman" panose="02020603050405020304" pitchFamily="18" charset="0"/>
              </a:rPr>
              <a:t>Specific Microprocessors</a:t>
            </a:r>
          </a:p>
          <a:p>
            <a:pPr marL="285750" lvl="1" indent="-285750" algn="just">
              <a:spcAft>
                <a:spcPts val="600"/>
              </a:spcAft>
              <a:buFont typeface="Arial" panose="020B0604020202020204" pitchFamily="34" charset="0"/>
              <a:buChar char="•"/>
              <a:tabLst>
                <a:tab pos="7543800" algn="l"/>
              </a:tabLst>
            </a:pPr>
            <a:r>
              <a:rPr lang="en-IN" dirty="0">
                <a:latin typeface="Times New Roman" panose="02020603050405020304" pitchFamily="18" charset="0"/>
                <a:cs typeface="Times New Roman" panose="02020603050405020304" pitchFamily="18" charset="0"/>
              </a:rPr>
              <a:t>Designed for specific task.</a:t>
            </a:r>
          </a:p>
          <a:p>
            <a:pPr marL="511175" lvl="2" indent="-285750" algn="just">
              <a:spcAft>
                <a:spcPts val="600"/>
              </a:spcAft>
              <a:buFont typeface="Courier New" panose="02070309020205020404" pitchFamily="49" charset="0"/>
              <a:buChar char="o"/>
              <a:tabLst>
                <a:tab pos="7543800" algn="l"/>
              </a:tabLst>
            </a:pPr>
            <a:r>
              <a:rPr lang="en-IN" b="1" u="sng" dirty="0">
                <a:latin typeface="Times New Roman" panose="02020603050405020304" pitchFamily="18" charset="0"/>
                <a:cs typeface="Times New Roman" panose="02020603050405020304" pitchFamily="18" charset="0"/>
              </a:rPr>
              <a:t>Single Purpose microprocessor </a:t>
            </a:r>
            <a:r>
              <a:rPr lang="en-IN" dirty="0">
                <a:latin typeface="Times New Roman" panose="02020603050405020304" pitchFamily="18" charset="0"/>
                <a:cs typeface="Times New Roman" panose="02020603050405020304" pitchFamily="18" charset="0"/>
              </a:rPr>
              <a:t>– it is a digital circuit designed to execute exactly one program. It contains only the components needed to execute a single program. It doesn’t have program memory. It is fast, small in size and consumes low power.</a:t>
            </a:r>
          </a:p>
          <a:p>
            <a:pPr marL="511175" lvl="2" indent="-285750" algn="just">
              <a:spcAft>
                <a:spcPts val="600"/>
              </a:spcAft>
              <a:buFont typeface="Courier New" panose="02070309020205020404" pitchFamily="49" charset="0"/>
              <a:buChar char="o"/>
              <a:tabLst>
                <a:tab pos="7543800" algn="l"/>
              </a:tabLst>
            </a:pPr>
            <a:r>
              <a:rPr lang="en-IN" b="1" u="sng" dirty="0">
                <a:latin typeface="Times New Roman" panose="02020603050405020304" pitchFamily="18" charset="0"/>
                <a:cs typeface="Times New Roman" panose="02020603050405020304" pitchFamily="18" charset="0"/>
              </a:rPr>
              <a:t>Application- Specific microprocessor </a:t>
            </a:r>
            <a:r>
              <a:rPr lang="en-IN" dirty="0">
                <a:latin typeface="Times New Roman" panose="02020603050405020304" pitchFamily="18" charset="0"/>
                <a:cs typeface="Times New Roman" panose="02020603050405020304" pitchFamily="18" charset="0"/>
              </a:rPr>
              <a:t>– It is programable processor optimized for a particular class of applications having common characteristics. It is between of General purpose microprocessor and Single purpose microprocessor. It has program memory and special functional units. It has some flexibility, good in performance, smaller in size and has low power consumption.</a:t>
            </a:r>
          </a:p>
        </p:txBody>
      </p:sp>
      <p:sp>
        <p:nvSpPr>
          <p:cNvPr id="9" name="Date Placeholder 8">
            <a:extLst>
              <a:ext uri="{FF2B5EF4-FFF2-40B4-BE49-F238E27FC236}">
                <a16:creationId xmlns:a16="http://schemas.microsoft.com/office/drawing/2014/main" id="{19828A72-2BE4-E004-E43F-313FC6B99BE3}"/>
              </a:ext>
            </a:extLst>
          </p:cNvPr>
          <p:cNvSpPr>
            <a:spLocks noGrp="1"/>
          </p:cNvSpPr>
          <p:nvPr>
            <p:ph type="dt" sz="half" idx="10"/>
          </p:nvPr>
        </p:nvSpPr>
        <p:spPr/>
        <p:txBody>
          <a:bodyPr/>
          <a:lstStyle/>
          <a:p>
            <a:fld id="{BBE52EC3-9286-4220-8C79-0FFF657F8CC8}" type="datetime1">
              <a:rPr lang="en-US" smtClean="0"/>
              <a:t>11-Dec-24</a:t>
            </a:fld>
            <a:endParaRPr lang="en-US"/>
          </a:p>
        </p:txBody>
      </p:sp>
      <p:sp>
        <p:nvSpPr>
          <p:cNvPr id="10" name="Slide Number Placeholder 9">
            <a:extLst>
              <a:ext uri="{FF2B5EF4-FFF2-40B4-BE49-F238E27FC236}">
                <a16:creationId xmlns:a16="http://schemas.microsoft.com/office/drawing/2014/main" id="{12F7E37C-65F3-316F-C13E-F6ABA002514D}"/>
              </a:ext>
            </a:extLst>
          </p:cNvPr>
          <p:cNvSpPr>
            <a:spLocks noGrp="1"/>
          </p:cNvSpPr>
          <p:nvPr>
            <p:ph type="sldNum" sz="quarter" idx="12"/>
          </p:nvPr>
        </p:nvSpPr>
        <p:spPr/>
        <p:txBody>
          <a:bodyPr/>
          <a:lstStyle/>
          <a:p>
            <a:fld id="{57A5D5B2-C97E-4677-B734-8130D12C8A55}" type="slidenum">
              <a:rPr lang="en-US" smtClean="0"/>
              <a:t>9</a:t>
            </a:fld>
            <a:endParaRPr lang="en-US"/>
          </a:p>
        </p:txBody>
      </p:sp>
    </p:spTree>
    <p:extLst>
      <p:ext uri="{BB962C8B-B14F-4D97-AF65-F5344CB8AC3E}">
        <p14:creationId xmlns:p14="http://schemas.microsoft.com/office/powerpoint/2010/main" val="145192488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29382</TotalTime>
  <Words>2824</Words>
  <Application>Microsoft Office PowerPoint</Application>
  <PresentationFormat>Widescreen</PresentationFormat>
  <Paragraphs>302</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Calibri Light</vt:lpstr>
      <vt:lpstr>Courier New</vt:lpstr>
      <vt:lpstr>Times New Roman</vt:lpstr>
      <vt:lpstr>Office Theme</vt:lpstr>
      <vt:lpstr>Real Time Embedded Systems</vt:lpstr>
      <vt:lpstr>Chapter 3</vt:lpstr>
      <vt:lpstr>Real-time Operating System</vt:lpstr>
      <vt:lpstr>Real-time Operating System Cont..</vt:lpstr>
      <vt:lpstr>Real-time Operating System Cont..</vt:lpstr>
      <vt:lpstr>Real-time Operating System Cont..</vt:lpstr>
      <vt:lpstr>Real-time Operating System Cont..</vt:lpstr>
      <vt:lpstr>Real-time Operating System Cont..</vt:lpstr>
      <vt:lpstr>General and Specific microprocessors</vt:lpstr>
      <vt:lpstr>Inter Process Communication</vt:lpstr>
      <vt:lpstr>Inter Process Communication Cont.…</vt:lpstr>
      <vt:lpstr>Real-time Task Scheduling</vt:lpstr>
      <vt:lpstr>Real-time Task Scheduling Cont…</vt:lpstr>
      <vt:lpstr>Dynamic Allocation of tasks</vt:lpstr>
      <vt:lpstr>Multi-tasking and Concurrency issue</vt:lpstr>
      <vt:lpstr>Handling Resource sharing and Task Dependencies</vt:lpstr>
      <vt:lpstr>Faul-tolerance</vt:lpstr>
      <vt:lpstr>Faul-tolerance Cont…</vt:lpstr>
      <vt:lpstr>Synchronization techniques</vt:lpstr>
      <vt:lpstr>THANK YOU VERY MUCH  chapter 3 Completed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Md. Nasre Alam</cp:lastModifiedBy>
  <cp:revision>61</cp:revision>
  <dcterms:created xsi:type="dcterms:W3CDTF">2022-11-27T15:41:21Z</dcterms:created>
  <dcterms:modified xsi:type="dcterms:W3CDTF">2024-12-11T17:06:21Z</dcterms:modified>
</cp:coreProperties>
</file>