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301" r:id="rId3"/>
    <p:sldId id="261" r:id="rId4"/>
    <p:sldId id="302" r:id="rId5"/>
    <p:sldId id="303" r:id="rId6"/>
    <p:sldId id="304" r:id="rId7"/>
    <p:sldId id="305" r:id="rId8"/>
    <p:sldId id="306" r:id="rId9"/>
    <p:sldId id="27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291"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1C70DF-7765-4472-A419-5A043DC8CBAA}" type="datetimeFigureOut">
              <a:rPr lang="en-US" smtClean="0"/>
              <a:t>12-Dec-24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9D2658-4562-49BA-ACDE-5373D03BC9A2}" type="slidenum">
              <a:rPr lang="en-US" smtClean="0"/>
              <a:t>‹#›</a:t>
            </a:fld>
            <a:endParaRPr lang="en-US"/>
          </a:p>
        </p:txBody>
      </p:sp>
    </p:spTree>
    <p:extLst>
      <p:ext uri="{BB962C8B-B14F-4D97-AF65-F5344CB8AC3E}">
        <p14:creationId xmlns:p14="http://schemas.microsoft.com/office/powerpoint/2010/main" val="2004455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9D2658-4562-49BA-ACDE-5373D03BC9A2}" type="slidenum">
              <a:rPr lang="en-US" smtClean="0"/>
              <a:t>1</a:t>
            </a:fld>
            <a:endParaRPr lang="en-US"/>
          </a:p>
        </p:txBody>
      </p:sp>
    </p:spTree>
    <p:extLst>
      <p:ext uri="{BB962C8B-B14F-4D97-AF65-F5344CB8AC3E}">
        <p14:creationId xmlns:p14="http://schemas.microsoft.com/office/powerpoint/2010/main" val="3097961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9D2658-4562-49BA-ACDE-5373D03BC9A2}" type="slidenum">
              <a:rPr lang="en-US" smtClean="0"/>
              <a:t>3</a:t>
            </a:fld>
            <a:endParaRPr lang="en-US"/>
          </a:p>
        </p:txBody>
      </p:sp>
    </p:spTree>
    <p:extLst>
      <p:ext uri="{BB962C8B-B14F-4D97-AF65-F5344CB8AC3E}">
        <p14:creationId xmlns:p14="http://schemas.microsoft.com/office/powerpoint/2010/main" val="1681809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CE9046-BEE4-6272-F8CA-3782D797E6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BD8D79-66A8-3EFD-3AFE-AD5FF3A99B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EB2151-AEE5-A258-EB3C-66AB0299748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EECB110-BD82-1F85-3EE7-179459DA7E25}"/>
              </a:ext>
            </a:extLst>
          </p:cNvPr>
          <p:cNvSpPr>
            <a:spLocks noGrp="1"/>
          </p:cNvSpPr>
          <p:nvPr>
            <p:ph type="sldNum" sz="quarter" idx="10"/>
          </p:nvPr>
        </p:nvSpPr>
        <p:spPr/>
        <p:txBody>
          <a:bodyPr/>
          <a:lstStyle/>
          <a:p>
            <a:fld id="{8F9D2658-4562-49BA-ACDE-5373D03BC9A2}" type="slidenum">
              <a:rPr lang="en-US" smtClean="0"/>
              <a:t>4</a:t>
            </a:fld>
            <a:endParaRPr lang="en-US"/>
          </a:p>
        </p:txBody>
      </p:sp>
    </p:spTree>
    <p:extLst>
      <p:ext uri="{BB962C8B-B14F-4D97-AF65-F5344CB8AC3E}">
        <p14:creationId xmlns:p14="http://schemas.microsoft.com/office/powerpoint/2010/main" val="1872951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91E16D-661F-D3DC-01E2-28A7B21B39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5289BE-9965-DBA4-B33D-528EFF99AD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199433-8B12-1228-49FF-90DF4B38FE2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D55B078-2055-01EB-DA5F-F78BDC80E1A6}"/>
              </a:ext>
            </a:extLst>
          </p:cNvPr>
          <p:cNvSpPr>
            <a:spLocks noGrp="1"/>
          </p:cNvSpPr>
          <p:nvPr>
            <p:ph type="sldNum" sz="quarter" idx="10"/>
          </p:nvPr>
        </p:nvSpPr>
        <p:spPr/>
        <p:txBody>
          <a:bodyPr/>
          <a:lstStyle/>
          <a:p>
            <a:fld id="{8F9D2658-4562-49BA-ACDE-5373D03BC9A2}" type="slidenum">
              <a:rPr lang="en-US" smtClean="0"/>
              <a:t>5</a:t>
            </a:fld>
            <a:endParaRPr lang="en-US"/>
          </a:p>
        </p:txBody>
      </p:sp>
    </p:spTree>
    <p:extLst>
      <p:ext uri="{BB962C8B-B14F-4D97-AF65-F5344CB8AC3E}">
        <p14:creationId xmlns:p14="http://schemas.microsoft.com/office/powerpoint/2010/main" val="263385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952186-E7B6-EDA0-1087-BF2292F6CC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97AC5C-DAF0-D460-A85C-48193085C2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2E5ACA-9015-52C6-A018-957FB112044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727CD33-3769-EF87-4EBD-1A5EC2A335B2}"/>
              </a:ext>
            </a:extLst>
          </p:cNvPr>
          <p:cNvSpPr>
            <a:spLocks noGrp="1"/>
          </p:cNvSpPr>
          <p:nvPr>
            <p:ph type="sldNum" sz="quarter" idx="10"/>
          </p:nvPr>
        </p:nvSpPr>
        <p:spPr/>
        <p:txBody>
          <a:bodyPr/>
          <a:lstStyle/>
          <a:p>
            <a:fld id="{8F9D2658-4562-49BA-ACDE-5373D03BC9A2}" type="slidenum">
              <a:rPr lang="en-US" smtClean="0"/>
              <a:t>6</a:t>
            </a:fld>
            <a:endParaRPr lang="en-US"/>
          </a:p>
        </p:txBody>
      </p:sp>
    </p:spTree>
    <p:extLst>
      <p:ext uri="{BB962C8B-B14F-4D97-AF65-F5344CB8AC3E}">
        <p14:creationId xmlns:p14="http://schemas.microsoft.com/office/powerpoint/2010/main" val="4230373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8819E-23EF-042E-B69C-9D2599E0A4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3A269F-DF6D-A52B-08F2-0542387C02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BE4E40-136A-DF63-FDE1-540C40D7762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A061D3E-84D0-F349-4485-EBAD02DF4623}"/>
              </a:ext>
            </a:extLst>
          </p:cNvPr>
          <p:cNvSpPr>
            <a:spLocks noGrp="1"/>
          </p:cNvSpPr>
          <p:nvPr>
            <p:ph type="sldNum" sz="quarter" idx="10"/>
          </p:nvPr>
        </p:nvSpPr>
        <p:spPr/>
        <p:txBody>
          <a:bodyPr/>
          <a:lstStyle/>
          <a:p>
            <a:fld id="{8F9D2658-4562-49BA-ACDE-5373D03BC9A2}" type="slidenum">
              <a:rPr lang="en-US" smtClean="0"/>
              <a:t>7</a:t>
            </a:fld>
            <a:endParaRPr lang="en-US"/>
          </a:p>
        </p:txBody>
      </p:sp>
    </p:spTree>
    <p:extLst>
      <p:ext uri="{BB962C8B-B14F-4D97-AF65-F5344CB8AC3E}">
        <p14:creationId xmlns:p14="http://schemas.microsoft.com/office/powerpoint/2010/main" val="3531256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196129-234A-FEBE-7254-B2368026DE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67CCA7-B942-48C2-DEE2-ACFAEF6EC6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54E2DA-A0AA-EF5A-CA76-74655A6CD57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62D6BDF-967B-7C74-8779-2A3D92F0E5D8}"/>
              </a:ext>
            </a:extLst>
          </p:cNvPr>
          <p:cNvSpPr>
            <a:spLocks noGrp="1"/>
          </p:cNvSpPr>
          <p:nvPr>
            <p:ph type="sldNum" sz="quarter" idx="10"/>
          </p:nvPr>
        </p:nvSpPr>
        <p:spPr/>
        <p:txBody>
          <a:bodyPr/>
          <a:lstStyle/>
          <a:p>
            <a:fld id="{8F9D2658-4562-49BA-ACDE-5373D03BC9A2}" type="slidenum">
              <a:rPr lang="en-US" smtClean="0"/>
              <a:t>8</a:t>
            </a:fld>
            <a:endParaRPr lang="en-US"/>
          </a:p>
        </p:txBody>
      </p:sp>
    </p:spTree>
    <p:extLst>
      <p:ext uri="{BB962C8B-B14F-4D97-AF65-F5344CB8AC3E}">
        <p14:creationId xmlns:p14="http://schemas.microsoft.com/office/powerpoint/2010/main" val="1591375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9D2658-4562-49BA-ACDE-5373D03BC9A2}" type="slidenum">
              <a:rPr lang="en-US" smtClean="0"/>
              <a:t>9</a:t>
            </a:fld>
            <a:endParaRPr lang="en-US"/>
          </a:p>
        </p:txBody>
      </p:sp>
    </p:spTree>
    <p:extLst>
      <p:ext uri="{BB962C8B-B14F-4D97-AF65-F5344CB8AC3E}">
        <p14:creationId xmlns:p14="http://schemas.microsoft.com/office/powerpoint/2010/main" val="1166179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0495C0B-7539-4F5C-9023-F7669A039BCB}" type="datetimeFigureOut">
              <a:rPr lang="en-US" smtClean="0"/>
              <a:t>12-Dec-24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5D5B2-C97E-4677-B734-8130D12C8A55}" type="slidenum">
              <a:rPr lang="en-US" smtClean="0"/>
              <a:t>‹#›</a:t>
            </a:fld>
            <a:endParaRPr lang="en-US"/>
          </a:p>
        </p:txBody>
      </p:sp>
    </p:spTree>
    <p:extLst>
      <p:ext uri="{BB962C8B-B14F-4D97-AF65-F5344CB8AC3E}">
        <p14:creationId xmlns:p14="http://schemas.microsoft.com/office/powerpoint/2010/main" val="356726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495C0B-7539-4F5C-9023-F7669A039BCB}" type="datetimeFigureOut">
              <a:rPr lang="en-US" smtClean="0"/>
              <a:t>12-Dec-24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5D5B2-C97E-4677-B734-8130D12C8A55}" type="slidenum">
              <a:rPr lang="en-US" smtClean="0"/>
              <a:t>‹#›</a:t>
            </a:fld>
            <a:endParaRPr lang="en-US"/>
          </a:p>
        </p:txBody>
      </p:sp>
    </p:spTree>
    <p:extLst>
      <p:ext uri="{BB962C8B-B14F-4D97-AF65-F5344CB8AC3E}">
        <p14:creationId xmlns:p14="http://schemas.microsoft.com/office/powerpoint/2010/main" val="1162572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495C0B-7539-4F5C-9023-F7669A039BCB}" type="datetimeFigureOut">
              <a:rPr lang="en-US" smtClean="0"/>
              <a:t>12-Dec-24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5D5B2-C97E-4677-B734-8130D12C8A55}" type="slidenum">
              <a:rPr lang="en-US" smtClean="0"/>
              <a:t>‹#›</a:t>
            </a:fld>
            <a:endParaRPr lang="en-US"/>
          </a:p>
        </p:txBody>
      </p:sp>
    </p:spTree>
    <p:extLst>
      <p:ext uri="{BB962C8B-B14F-4D97-AF65-F5344CB8AC3E}">
        <p14:creationId xmlns:p14="http://schemas.microsoft.com/office/powerpoint/2010/main" val="2992458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495C0B-7539-4F5C-9023-F7669A039BCB}" type="datetimeFigureOut">
              <a:rPr lang="en-US" smtClean="0"/>
              <a:t>12-Dec-24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5D5B2-C97E-4677-B734-8130D12C8A55}" type="slidenum">
              <a:rPr lang="en-US" smtClean="0"/>
              <a:t>‹#›</a:t>
            </a:fld>
            <a:endParaRPr lang="en-US"/>
          </a:p>
        </p:txBody>
      </p:sp>
    </p:spTree>
    <p:extLst>
      <p:ext uri="{BB962C8B-B14F-4D97-AF65-F5344CB8AC3E}">
        <p14:creationId xmlns:p14="http://schemas.microsoft.com/office/powerpoint/2010/main" val="2656071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495C0B-7539-4F5C-9023-F7669A039BCB}" type="datetimeFigureOut">
              <a:rPr lang="en-US" smtClean="0"/>
              <a:t>12-Dec-24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5D5B2-C97E-4677-B734-8130D12C8A55}" type="slidenum">
              <a:rPr lang="en-US" smtClean="0"/>
              <a:t>‹#›</a:t>
            </a:fld>
            <a:endParaRPr lang="en-US"/>
          </a:p>
        </p:txBody>
      </p:sp>
    </p:spTree>
    <p:extLst>
      <p:ext uri="{BB962C8B-B14F-4D97-AF65-F5344CB8AC3E}">
        <p14:creationId xmlns:p14="http://schemas.microsoft.com/office/powerpoint/2010/main" val="3039865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495C0B-7539-4F5C-9023-F7669A039BCB}" type="datetimeFigureOut">
              <a:rPr lang="en-US" smtClean="0"/>
              <a:t>12-Dec-24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5D5B2-C97E-4677-B734-8130D12C8A55}" type="slidenum">
              <a:rPr lang="en-US" smtClean="0"/>
              <a:t>‹#›</a:t>
            </a:fld>
            <a:endParaRPr lang="en-US"/>
          </a:p>
        </p:txBody>
      </p:sp>
    </p:spTree>
    <p:extLst>
      <p:ext uri="{BB962C8B-B14F-4D97-AF65-F5344CB8AC3E}">
        <p14:creationId xmlns:p14="http://schemas.microsoft.com/office/powerpoint/2010/main" val="1115625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495C0B-7539-4F5C-9023-F7669A039BCB}" type="datetimeFigureOut">
              <a:rPr lang="en-US" smtClean="0"/>
              <a:t>12-Dec-24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A5D5B2-C97E-4677-B734-8130D12C8A55}" type="slidenum">
              <a:rPr lang="en-US" smtClean="0"/>
              <a:t>‹#›</a:t>
            </a:fld>
            <a:endParaRPr lang="en-US"/>
          </a:p>
        </p:txBody>
      </p:sp>
    </p:spTree>
    <p:extLst>
      <p:ext uri="{BB962C8B-B14F-4D97-AF65-F5344CB8AC3E}">
        <p14:creationId xmlns:p14="http://schemas.microsoft.com/office/powerpoint/2010/main" val="3772589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495C0B-7539-4F5C-9023-F7669A039BCB}" type="datetimeFigureOut">
              <a:rPr lang="en-US" smtClean="0"/>
              <a:t>12-Dec-24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A5D5B2-C97E-4677-B734-8130D12C8A55}" type="slidenum">
              <a:rPr lang="en-US" smtClean="0"/>
              <a:t>‹#›</a:t>
            </a:fld>
            <a:endParaRPr lang="en-US"/>
          </a:p>
        </p:txBody>
      </p:sp>
    </p:spTree>
    <p:extLst>
      <p:ext uri="{BB962C8B-B14F-4D97-AF65-F5344CB8AC3E}">
        <p14:creationId xmlns:p14="http://schemas.microsoft.com/office/powerpoint/2010/main" val="2209507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495C0B-7539-4F5C-9023-F7669A039BCB}" type="datetimeFigureOut">
              <a:rPr lang="en-US" smtClean="0"/>
              <a:t>12-Dec-24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A5D5B2-C97E-4677-B734-8130D12C8A55}" type="slidenum">
              <a:rPr lang="en-US" smtClean="0"/>
              <a:t>‹#›</a:t>
            </a:fld>
            <a:endParaRPr lang="en-US"/>
          </a:p>
        </p:txBody>
      </p:sp>
    </p:spTree>
    <p:extLst>
      <p:ext uri="{BB962C8B-B14F-4D97-AF65-F5344CB8AC3E}">
        <p14:creationId xmlns:p14="http://schemas.microsoft.com/office/powerpoint/2010/main" val="1194373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495C0B-7539-4F5C-9023-F7669A039BCB}" type="datetimeFigureOut">
              <a:rPr lang="en-US" smtClean="0"/>
              <a:t>12-Dec-24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5D5B2-C97E-4677-B734-8130D12C8A55}" type="slidenum">
              <a:rPr lang="en-US" smtClean="0"/>
              <a:t>‹#›</a:t>
            </a:fld>
            <a:endParaRPr lang="en-US"/>
          </a:p>
        </p:txBody>
      </p:sp>
    </p:spTree>
    <p:extLst>
      <p:ext uri="{BB962C8B-B14F-4D97-AF65-F5344CB8AC3E}">
        <p14:creationId xmlns:p14="http://schemas.microsoft.com/office/powerpoint/2010/main" val="182928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495C0B-7539-4F5C-9023-F7669A039BCB}" type="datetimeFigureOut">
              <a:rPr lang="en-US" smtClean="0"/>
              <a:t>12-Dec-24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5D5B2-C97E-4677-B734-8130D12C8A55}" type="slidenum">
              <a:rPr lang="en-US" smtClean="0"/>
              <a:t>‹#›</a:t>
            </a:fld>
            <a:endParaRPr lang="en-US"/>
          </a:p>
        </p:txBody>
      </p:sp>
    </p:spTree>
    <p:extLst>
      <p:ext uri="{BB962C8B-B14F-4D97-AF65-F5344CB8AC3E}">
        <p14:creationId xmlns:p14="http://schemas.microsoft.com/office/powerpoint/2010/main" val="192144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495C0B-7539-4F5C-9023-F7669A039BCB}" type="datetimeFigureOut">
              <a:rPr lang="en-US" smtClean="0"/>
              <a:t>12-Dec-24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A5D5B2-C97E-4677-B734-8130D12C8A55}" type="slidenum">
              <a:rPr lang="en-US" smtClean="0"/>
              <a:t>‹#›</a:t>
            </a:fld>
            <a:endParaRPr lang="en-US"/>
          </a:p>
        </p:txBody>
      </p:sp>
    </p:spTree>
    <p:extLst>
      <p:ext uri="{BB962C8B-B14F-4D97-AF65-F5344CB8AC3E}">
        <p14:creationId xmlns:p14="http://schemas.microsoft.com/office/powerpoint/2010/main" val="1811612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7981" y="106327"/>
            <a:ext cx="9144000" cy="1116418"/>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Real Time Embedded Systems</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722485" y="1745965"/>
            <a:ext cx="6747029" cy="605977"/>
          </a:xfrm>
        </p:spPr>
        <p:txBody>
          <a:bodyPr>
            <a:normAutofit fontScale="77500" lnSpcReduction="20000"/>
          </a:bodyPr>
          <a:lstStyle/>
          <a:p>
            <a:r>
              <a:rPr lang="en-US" sz="4500" b="1" dirty="0">
                <a:solidFill>
                  <a:srgbClr val="0070C0"/>
                </a:solidFill>
                <a:latin typeface="Times New Roman" panose="02020603050405020304" pitchFamily="18" charset="0"/>
                <a:cs typeface="Times New Roman" panose="02020603050405020304" pitchFamily="18" charset="0"/>
              </a:rPr>
              <a:t>Course code: CoSc3026/SEng4033 </a:t>
            </a:r>
          </a:p>
          <a:p>
            <a:endParaRPr lang="en-US" sz="2800" b="1" dirty="0">
              <a:solidFill>
                <a:srgbClr val="0070C0"/>
              </a:solidFill>
              <a:latin typeface="Times New Roman" panose="02020603050405020304" pitchFamily="18" charset="0"/>
              <a:cs typeface="Times New Roman" panose="02020603050405020304" pitchFamily="18" charset="0"/>
            </a:endParaRPr>
          </a:p>
        </p:txBody>
      </p:sp>
      <p:sp>
        <p:nvSpPr>
          <p:cNvPr id="5" name="Rectangle 4"/>
          <p:cNvSpPr/>
          <p:nvPr/>
        </p:nvSpPr>
        <p:spPr>
          <a:xfrm>
            <a:off x="3047999" y="5344543"/>
            <a:ext cx="5186364" cy="523220"/>
          </a:xfrm>
          <a:prstGeom prst="rect">
            <a:avLst/>
          </a:prstGeom>
        </p:spPr>
        <p:txBody>
          <a:bodyPr wrap="square">
            <a:spAutoFit/>
          </a:bodyPr>
          <a:lstStyle/>
          <a:p>
            <a:pPr>
              <a:lnSpc>
                <a:spcPct val="100000"/>
              </a:lnSpc>
            </a:pPr>
            <a:r>
              <a:rPr lang="en-US" sz="2800" b="1" dirty="0">
                <a:solidFill>
                  <a:schemeClr val="accent6">
                    <a:lumMod val="75000"/>
                  </a:schemeClr>
                </a:solidFill>
                <a:latin typeface="Times New Roman" panose="02020603050405020304" pitchFamily="18" charset="0"/>
                <a:cs typeface="Times New Roman" panose="02020603050405020304" pitchFamily="18" charset="0"/>
              </a:rPr>
              <a:t>By- Dr. Mohammad Nasre Alam</a:t>
            </a:r>
          </a:p>
        </p:txBody>
      </p:sp>
    </p:spTree>
    <p:extLst>
      <p:ext uri="{BB962C8B-B14F-4D97-AF65-F5344CB8AC3E}">
        <p14:creationId xmlns:p14="http://schemas.microsoft.com/office/powerpoint/2010/main" val="3354631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6923E-4532-D8A5-9C5E-6D24114091A3}"/>
              </a:ext>
            </a:extLst>
          </p:cNvPr>
          <p:cNvSpPr>
            <a:spLocks noGrp="1"/>
          </p:cNvSpPr>
          <p:nvPr>
            <p:ph type="ctrTitle"/>
          </p:nvPr>
        </p:nvSpPr>
        <p:spPr>
          <a:xfrm>
            <a:off x="309564" y="109539"/>
            <a:ext cx="11434762" cy="628649"/>
          </a:xfrm>
        </p:spPr>
        <p:txBody>
          <a:bodyPr>
            <a:normAutofit fontScale="90000"/>
          </a:bodyPr>
          <a:lstStyle/>
          <a:p>
            <a:r>
              <a:rPr lang="en-US" sz="5400" b="1" dirty="0">
                <a:solidFill>
                  <a:srgbClr val="FF0000"/>
                </a:solidFill>
                <a:latin typeface="Times New Roman" panose="02020603050405020304" pitchFamily="18" charset="0"/>
                <a:cs typeface="Times New Roman" panose="02020603050405020304" pitchFamily="18" charset="0"/>
              </a:rPr>
              <a:t>Chapter 4</a:t>
            </a:r>
            <a:endParaRPr lang="en-IN" sz="5400" b="1" dirty="0">
              <a:solidFill>
                <a:srgbClr val="FF0000"/>
              </a:solidFill>
              <a:latin typeface="Times New Roman" panose="02020603050405020304" pitchFamily="18" charset="0"/>
              <a:cs typeface="Times New Roman" panose="02020603050405020304" pitchFamily="18" charset="0"/>
            </a:endParaRPr>
          </a:p>
        </p:txBody>
      </p:sp>
      <p:sp>
        <p:nvSpPr>
          <p:cNvPr id="4" name="Subtitle 3">
            <a:extLst>
              <a:ext uri="{FF2B5EF4-FFF2-40B4-BE49-F238E27FC236}">
                <a16:creationId xmlns:a16="http://schemas.microsoft.com/office/drawing/2014/main" id="{37366FD2-8BC6-55C0-3584-1BADC962493D}"/>
              </a:ext>
            </a:extLst>
          </p:cNvPr>
          <p:cNvSpPr>
            <a:spLocks noGrp="1"/>
          </p:cNvSpPr>
          <p:nvPr>
            <p:ph type="subTitle" idx="1"/>
          </p:nvPr>
        </p:nvSpPr>
        <p:spPr>
          <a:xfrm>
            <a:off x="3228633" y="1923755"/>
            <a:ext cx="5100074" cy="1986288"/>
          </a:xfrm>
        </p:spPr>
        <p:txBody>
          <a:bodyPr>
            <a:normAutofit/>
          </a:bodyPr>
          <a:lstStyle/>
          <a:p>
            <a:pPr algn="l"/>
            <a:r>
              <a:rPr lang="en-US" sz="2800" b="1" dirty="0">
                <a:solidFill>
                  <a:srgbClr val="7030A0"/>
                </a:solidFill>
                <a:latin typeface="Times New Roman" panose="02020603050405020304" pitchFamily="18" charset="0"/>
                <a:cs typeface="Times New Roman" panose="02020603050405020304" pitchFamily="18" charset="0"/>
              </a:rPr>
              <a:t>Contents</a:t>
            </a:r>
          </a:p>
          <a:p>
            <a:pPr marL="914400" lvl="1" indent="-457200" algn="just">
              <a:spcBef>
                <a:spcPts val="1200"/>
              </a:spcBef>
              <a:buFont typeface="+mj-lt"/>
              <a:buAutoNum type="arabicPeriod"/>
            </a:pPr>
            <a:r>
              <a:rPr lang="en-US" sz="2400" dirty="0">
                <a:latin typeface="Times New Roman" panose="02020603050405020304" pitchFamily="18" charset="0"/>
                <a:cs typeface="Times New Roman" panose="02020603050405020304" pitchFamily="18" charset="0"/>
              </a:rPr>
              <a:t>Memory Management Issue</a:t>
            </a:r>
          </a:p>
          <a:p>
            <a:pPr marL="914400" lvl="1" indent="-457200" algn="just">
              <a:spcBef>
                <a:spcPts val="1200"/>
              </a:spcBef>
              <a:buFont typeface="+mj-lt"/>
              <a:buAutoNum type="arabicPeriod"/>
            </a:pPr>
            <a:r>
              <a:rPr lang="en-US" sz="2400" dirty="0">
                <a:latin typeface="Times New Roman" panose="02020603050405020304" pitchFamily="18" charset="0"/>
                <a:cs typeface="Times New Roman" panose="02020603050405020304" pitchFamily="18" charset="0"/>
              </a:rPr>
              <a:t>Hardware Development Issue</a:t>
            </a:r>
          </a:p>
          <a:p>
            <a:pPr marL="914400" lvl="1" indent="-457200" algn="just">
              <a:spcBef>
                <a:spcPts val="1200"/>
              </a:spcBef>
              <a:buFont typeface="+mj-lt"/>
              <a:buAutoNum type="arabicPeriod"/>
            </a:pPr>
            <a:r>
              <a:rPr lang="en-US" sz="2400" dirty="0">
                <a:latin typeface="Times New Roman" panose="02020603050405020304" pitchFamily="18" charset="0"/>
                <a:cs typeface="Times New Roman" panose="02020603050405020304" pitchFamily="18" charset="0"/>
              </a:rPr>
              <a:t>Software Development Issue</a:t>
            </a:r>
          </a:p>
        </p:txBody>
      </p:sp>
      <p:sp>
        <p:nvSpPr>
          <p:cNvPr id="6" name="TextBox 5">
            <a:extLst>
              <a:ext uri="{FF2B5EF4-FFF2-40B4-BE49-F238E27FC236}">
                <a16:creationId xmlns:a16="http://schemas.microsoft.com/office/drawing/2014/main" id="{0024DAEF-FDEC-A620-FA7A-F83AECE0D969}"/>
              </a:ext>
            </a:extLst>
          </p:cNvPr>
          <p:cNvSpPr txBox="1"/>
          <p:nvPr/>
        </p:nvSpPr>
        <p:spPr>
          <a:xfrm>
            <a:off x="0" y="1028590"/>
            <a:ext cx="12055494" cy="480324"/>
          </a:xfrm>
          <a:prstGeom prst="rect">
            <a:avLst/>
          </a:prstGeom>
          <a:noFill/>
        </p:spPr>
        <p:txBody>
          <a:bodyPr wrap="square">
            <a:spAutoFit/>
          </a:bodyPr>
          <a:lstStyle/>
          <a:p>
            <a:pPr algn="ctr">
              <a:lnSpc>
                <a:spcPct val="70000"/>
              </a:lnSpc>
              <a:spcBef>
                <a:spcPts val="1000"/>
              </a:spcBef>
            </a:pPr>
            <a:r>
              <a:rPr lang="en-US" sz="3500" b="1" dirty="0">
                <a:solidFill>
                  <a:srgbClr val="0070C0"/>
                </a:solidFill>
                <a:latin typeface="Times New Roman" panose="02020603050405020304" pitchFamily="18" charset="0"/>
                <a:cs typeface="Times New Roman" panose="02020603050405020304" pitchFamily="18" charset="0"/>
              </a:rPr>
              <a:t>Embedded Systems Design Issues</a:t>
            </a:r>
            <a:endParaRPr lang="en-IN" sz="35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8393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147827"/>
            <a:ext cx="12191999" cy="520700"/>
          </a:xfrm>
        </p:spPr>
        <p:txBody>
          <a:bodyPr>
            <a:normAutofit fontScale="90000"/>
          </a:bodyPr>
          <a:lstStyle/>
          <a:p>
            <a:pPr marL="742950" lvl="1" indent="-742950" algn="ctr" rtl="0">
              <a:lnSpc>
                <a:spcPct val="90000"/>
              </a:lnSpc>
              <a:spcBef>
                <a:spcPts val="1000"/>
              </a:spcBef>
              <a:buFont typeface="+mj-lt"/>
              <a:buAutoNum type="arabicPeriod"/>
              <a:defRPr/>
            </a:pPr>
            <a:r>
              <a:rPr lang="en-US" sz="3200" b="1" kern="1200" dirty="0">
                <a:solidFill>
                  <a:srgbClr val="7030A0"/>
                </a:solidFill>
                <a:latin typeface="Times New Roman" panose="02020603050405020304" pitchFamily="18" charset="0"/>
                <a:ea typeface="+mn-ea"/>
                <a:cs typeface="Times New Roman" panose="02020603050405020304" pitchFamily="18" charset="0"/>
              </a:rPr>
              <a:t>Memory Management Issue</a:t>
            </a:r>
          </a:p>
        </p:txBody>
      </p:sp>
      <p:sp>
        <p:nvSpPr>
          <p:cNvPr id="8" name="TextBox 7">
            <a:extLst>
              <a:ext uri="{FF2B5EF4-FFF2-40B4-BE49-F238E27FC236}">
                <a16:creationId xmlns:a16="http://schemas.microsoft.com/office/drawing/2014/main" id="{7E828576-E558-2C05-4951-48F301C0DB41}"/>
              </a:ext>
            </a:extLst>
          </p:cNvPr>
          <p:cNvSpPr txBox="1"/>
          <p:nvPr/>
        </p:nvSpPr>
        <p:spPr>
          <a:xfrm>
            <a:off x="0" y="824130"/>
            <a:ext cx="12191999" cy="5924699"/>
          </a:xfrm>
          <a:prstGeom prst="rect">
            <a:avLst/>
          </a:prstGeom>
          <a:noFill/>
        </p:spPr>
        <p:txBody>
          <a:bodyPr wrap="square">
            <a:spAutoFit/>
          </a:bodyPr>
          <a:lstStyle/>
          <a:p>
            <a:pPr marL="0" lvl="2" algn="just">
              <a:spcAft>
                <a:spcPts val="600"/>
              </a:spcAft>
            </a:pPr>
            <a:r>
              <a:rPr lang="en-IN" dirty="0">
                <a:latin typeface="Times New Roman" panose="02020603050405020304" pitchFamily="18" charset="0"/>
                <a:cs typeface="Times New Roman" panose="02020603050405020304" pitchFamily="18" charset="0"/>
              </a:rPr>
              <a:t>Effective memory management is a critical aspect of ES design due to the limited memory resources, real-time constraints, and specific application requirements. Poor memory management can lead to system instability, unpredictable behaviour, or even complete failure. Below are common memory management issues listed.</a:t>
            </a:r>
          </a:p>
          <a:p>
            <a:pPr marL="342900" lvl="1" indent="-342900" algn="just">
              <a:spcAft>
                <a:spcPts val="600"/>
              </a:spcAft>
              <a:buFont typeface="+mj-lt"/>
              <a:buAutoNum type="arabicPeriod"/>
            </a:pPr>
            <a:r>
              <a:rPr lang="en-IN" b="1" dirty="0">
                <a:latin typeface="Times New Roman" panose="02020603050405020304" pitchFamily="18" charset="0"/>
                <a:cs typeface="Times New Roman" panose="02020603050405020304" pitchFamily="18" charset="0"/>
              </a:rPr>
              <a:t>Limited Memory Resources </a:t>
            </a:r>
            <a:r>
              <a:rPr lang="en-IN" dirty="0">
                <a:latin typeface="Times New Roman" panose="02020603050405020304" pitchFamily="18" charset="0"/>
                <a:cs typeface="Times New Roman" panose="02020603050405020304" pitchFamily="18" charset="0"/>
              </a:rPr>
              <a:t>– Embedded Systems often have limited RAM and non-volatile memory. So, balancing memory usage among different tasks or components and ensuring sufficient memory for stack, heap, an data storage is difficult task.</a:t>
            </a:r>
          </a:p>
          <a:p>
            <a:pPr marL="342900" lvl="1" indent="-342900" algn="just">
              <a:spcAft>
                <a:spcPts val="600"/>
              </a:spcAft>
              <a:buFont typeface="+mj-lt"/>
              <a:buAutoNum type="arabicPeriod"/>
            </a:pPr>
            <a:r>
              <a:rPr lang="en-IN" b="1" dirty="0">
                <a:latin typeface="Times New Roman" panose="02020603050405020304" pitchFamily="18" charset="0"/>
                <a:cs typeface="Times New Roman" panose="02020603050405020304" pitchFamily="18" charset="0"/>
              </a:rPr>
              <a:t>Fragmentation </a:t>
            </a:r>
            <a:r>
              <a:rPr lang="en-IN" dirty="0">
                <a:latin typeface="Times New Roman" panose="02020603050405020304" pitchFamily="18" charset="0"/>
                <a:cs typeface="Times New Roman" panose="02020603050405020304" pitchFamily="18" charset="0"/>
              </a:rPr>
              <a:t>– </a:t>
            </a:r>
          </a:p>
          <a:p>
            <a:pPr marL="800100" lvl="2" indent="-342900" algn="just">
              <a:spcAft>
                <a:spcPts val="600"/>
              </a:spcAf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External Fragmentation : </a:t>
            </a:r>
            <a:r>
              <a:rPr lang="en-IN" dirty="0">
                <a:latin typeface="Times New Roman" panose="02020603050405020304" pitchFamily="18" charset="0"/>
                <a:cs typeface="Times New Roman" panose="02020603050405020304" pitchFamily="18" charset="0"/>
              </a:rPr>
              <a:t>Free memory is available but scattered in small, non – contiguous blocks, preventing allocation of large blocks.</a:t>
            </a:r>
          </a:p>
          <a:p>
            <a:pPr marL="800100" lvl="2" indent="-342900" algn="just">
              <a:spcAft>
                <a:spcPts val="600"/>
              </a:spcAf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Internal Fragmentation : </a:t>
            </a:r>
            <a:r>
              <a:rPr lang="en-IN" dirty="0">
                <a:latin typeface="Times New Roman" panose="02020603050405020304" pitchFamily="18" charset="0"/>
                <a:cs typeface="Times New Roman" panose="02020603050405020304" pitchFamily="18" charset="0"/>
              </a:rPr>
              <a:t>Allocated memory blocks are lager than needed, leading to wasted space.</a:t>
            </a:r>
          </a:p>
          <a:p>
            <a:pPr marL="342900" lvl="1" indent="-342900" algn="just">
              <a:spcAft>
                <a:spcPts val="600"/>
              </a:spcAft>
              <a:buFont typeface="+mj-lt"/>
              <a:buAutoNum type="arabicPeriod"/>
            </a:pPr>
            <a:r>
              <a:rPr lang="en-IN" b="1" dirty="0">
                <a:latin typeface="Times New Roman" panose="02020603050405020304" pitchFamily="18" charset="0"/>
                <a:cs typeface="Times New Roman" panose="02020603050405020304" pitchFamily="18" charset="0"/>
              </a:rPr>
              <a:t>Memory Leaks </a:t>
            </a:r>
            <a:r>
              <a:rPr lang="en-IN" dirty="0">
                <a:latin typeface="Times New Roman" panose="02020603050405020304" pitchFamily="18" charset="0"/>
                <a:cs typeface="Times New Roman" panose="02020603050405020304" pitchFamily="18" charset="0"/>
              </a:rPr>
              <a:t>– Dynamically allocated memory is not freed after use, eventually depleting available memory.</a:t>
            </a:r>
          </a:p>
          <a:p>
            <a:pPr marL="342900" lvl="1" indent="-342900" algn="just">
              <a:spcAft>
                <a:spcPts val="600"/>
              </a:spcAft>
              <a:buFont typeface="+mj-lt"/>
              <a:buAutoNum type="arabicPeriod"/>
            </a:pPr>
            <a:r>
              <a:rPr lang="en-IN" b="1" dirty="0">
                <a:latin typeface="Times New Roman" panose="02020603050405020304" pitchFamily="18" charset="0"/>
                <a:cs typeface="Times New Roman" panose="02020603050405020304" pitchFamily="18" charset="0"/>
              </a:rPr>
              <a:t>Stack Overflow </a:t>
            </a:r>
            <a:r>
              <a:rPr lang="en-IN" dirty="0">
                <a:latin typeface="Times New Roman" panose="02020603050405020304" pitchFamily="18" charset="0"/>
                <a:cs typeface="Times New Roman" panose="02020603050405020304" pitchFamily="18" charset="0"/>
              </a:rPr>
              <a:t>– Tasks with large local variables or deep recursion can exceed stack size, leading to crashes.</a:t>
            </a:r>
          </a:p>
          <a:p>
            <a:pPr marL="342900" lvl="1" indent="-342900" algn="just">
              <a:spcAft>
                <a:spcPts val="600"/>
              </a:spcAft>
              <a:buFont typeface="+mj-lt"/>
              <a:buAutoNum type="arabicPeriod"/>
            </a:pPr>
            <a:r>
              <a:rPr lang="en-IN" b="1" dirty="0">
                <a:latin typeface="Times New Roman" panose="02020603050405020304" pitchFamily="18" charset="0"/>
                <a:cs typeface="Times New Roman" panose="02020603050405020304" pitchFamily="18" charset="0"/>
              </a:rPr>
              <a:t>Heap Management </a:t>
            </a:r>
            <a:r>
              <a:rPr lang="en-IN" dirty="0">
                <a:latin typeface="Times New Roman" panose="02020603050405020304" pitchFamily="18" charset="0"/>
                <a:cs typeface="Times New Roman" panose="02020603050405020304" pitchFamily="18" charset="0"/>
              </a:rPr>
              <a:t>– Inefficient or excessive use of heap memory can lead to fragmentation, leaks, or unpredictability.</a:t>
            </a:r>
          </a:p>
          <a:p>
            <a:pPr marL="342900" lvl="1" indent="-342900" algn="just">
              <a:spcAft>
                <a:spcPts val="600"/>
              </a:spcAft>
              <a:buFont typeface="+mj-lt"/>
              <a:buAutoNum type="arabicPeriod"/>
            </a:pPr>
            <a:r>
              <a:rPr lang="en-IN" b="1" dirty="0">
                <a:latin typeface="Times New Roman" panose="02020603050405020304" pitchFamily="18" charset="0"/>
                <a:cs typeface="Times New Roman" panose="02020603050405020304" pitchFamily="18" charset="0"/>
              </a:rPr>
              <a:t>Overwriting or Corruption </a:t>
            </a:r>
            <a:r>
              <a:rPr lang="en-IN" dirty="0">
                <a:latin typeface="Times New Roman" panose="02020603050405020304" pitchFamily="18" charset="0"/>
                <a:cs typeface="Times New Roman" panose="02020603050405020304" pitchFamily="18" charset="0"/>
              </a:rPr>
              <a:t>– Errors in pointer handling or buffer overflows can corrupt memory, leading to erratic behaviour.</a:t>
            </a:r>
          </a:p>
          <a:p>
            <a:pPr marL="342900" lvl="1" indent="-342900" algn="just">
              <a:spcAft>
                <a:spcPts val="600"/>
              </a:spcAft>
              <a:buFont typeface="+mj-lt"/>
              <a:buAutoNum type="arabicPeriod"/>
            </a:pPr>
            <a:r>
              <a:rPr lang="en-IN" b="1" dirty="0">
                <a:latin typeface="Times New Roman" panose="02020603050405020304" pitchFamily="18" charset="0"/>
                <a:cs typeface="Times New Roman" panose="02020603050405020304" pitchFamily="18" charset="0"/>
              </a:rPr>
              <a:t>Real –time Constraints </a:t>
            </a:r>
            <a:r>
              <a:rPr lang="en-IN" dirty="0">
                <a:latin typeface="Times New Roman" panose="02020603050405020304" pitchFamily="18" charset="0"/>
                <a:cs typeface="Times New Roman" panose="02020603050405020304" pitchFamily="18" charset="0"/>
              </a:rPr>
              <a:t>– Memory allocation or deallocation can introduce unpredictable delays, violating real – time deadlines.</a:t>
            </a:r>
          </a:p>
          <a:p>
            <a:pPr marL="342900" lvl="1" indent="-342900" algn="just">
              <a:spcAft>
                <a:spcPts val="600"/>
              </a:spcAft>
              <a:buFont typeface="+mj-lt"/>
              <a:buAutoNum type="arabicPeriod"/>
            </a:pPr>
            <a:r>
              <a:rPr lang="en-IN" b="1" dirty="0">
                <a:latin typeface="Times New Roman" panose="02020603050405020304" pitchFamily="18" charset="0"/>
                <a:cs typeface="Times New Roman" panose="02020603050405020304" pitchFamily="18" charset="0"/>
              </a:rPr>
              <a:t>EEPROM or Flash Wear </a:t>
            </a:r>
            <a:r>
              <a:rPr lang="en-IN" dirty="0">
                <a:latin typeface="Times New Roman" panose="02020603050405020304" pitchFamily="18" charset="0"/>
                <a:cs typeface="Times New Roman" panose="02020603050405020304" pitchFamily="18" charset="0"/>
              </a:rPr>
              <a:t>– Frequent writes to non-volatile memory can degrade lifespan.</a:t>
            </a:r>
          </a:p>
          <a:p>
            <a:pPr marL="342900" lvl="1" indent="-342900" algn="just">
              <a:spcAft>
                <a:spcPts val="600"/>
              </a:spcAft>
              <a:buFont typeface="+mj-lt"/>
              <a:buAutoNum type="arabicPeriod"/>
            </a:pPr>
            <a:r>
              <a:rPr lang="en-IN" b="1" dirty="0">
                <a:latin typeface="Times New Roman" panose="02020603050405020304" pitchFamily="18" charset="0"/>
                <a:cs typeface="Times New Roman" panose="02020603050405020304" pitchFamily="18" charset="0"/>
              </a:rPr>
              <a:t>Memory Alignment Issues </a:t>
            </a:r>
            <a:r>
              <a:rPr lang="en-IN" dirty="0">
                <a:latin typeface="Times New Roman" panose="02020603050405020304" pitchFamily="18" charset="0"/>
                <a:cs typeface="Times New Roman" panose="02020603050405020304" pitchFamily="18" charset="0"/>
              </a:rPr>
              <a:t>– Misaligned memory access can lead to inefficiencies or hardware exceptions in some architectures.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576343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645A4D8E-938E-6AEA-A95F-A6C2FD7F35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2E72B9-F2D6-5536-CF06-369FD332DF65}"/>
              </a:ext>
            </a:extLst>
          </p:cNvPr>
          <p:cNvSpPr>
            <a:spLocks noGrp="1"/>
          </p:cNvSpPr>
          <p:nvPr>
            <p:ph type="title"/>
          </p:nvPr>
        </p:nvSpPr>
        <p:spPr>
          <a:xfrm>
            <a:off x="0" y="147827"/>
            <a:ext cx="12191999" cy="520700"/>
          </a:xfrm>
        </p:spPr>
        <p:txBody>
          <a:bodyPr>
            <a:normAutofit fontScale="90000"/>
          </a:bodyPr>
          <a:lstStyle/>
          <a:p>
            <a:pPr marL="742950" lvl="1" indent="-742950" algn="ctr" rtl="0">
              <a:lnSpc>
                <a:spcPct val="90000"/>
              </a:lnSpc>
              <a:spcBef>
                <a:spcPts val="1000"/>
              </a:spcBef>
              <a:buFont typeface="+mj-lt"/>
              <a:buAutoNum type="arabicPeriod"/>
              <a:defRPr/>
            </a:pPr>
            <a:r>
              <a:rPr lang="en-US" sz="3200" b="1" kern="1200" dirty="0">
                <a:solidFill>
                  <a:srgbClr val="7030A0"/>
                </a:solidFill>
                <a:latin typeface="Times New Roman" panose="02020603050405020304" pitchFamily="18" charset="0"/>
                <a:ea typeface="+mn-ea"/>
                <a:cs typeface="Times New Roman" panose="02020603050405020304" pitchFamily="18" charset="0"/>
              </a:rPr>
              <a:t>Memory Management Issue Cont…</a:t>
            </a:r>
          </a:p>
        </p:txBody>
      </p:sp>
      <p:sp>
        <p:nvSpPr>
          <p:cNvPr id="8" name="TextBox 7">
            <a:extLst>
              <a:ext uri="{FF2B5EF4-FFF2-40B4-BE49-F238E27FC236}">
                <a16:creationId xmlns:a16="http://schemas.microsoft.com/office/drawing/2014/main" id="{9052854E-9CAF-ACEB-AF9C-50174308E19F}"/>
              </a:ext>
            </a:extLst>
          </p:cNvPr>
          <p:cNvSpPr txBox="1"/>
          <p:nvPr/>
        </p:nvSpPr>
        <p:spPr>
          <a:xfrm>
            <a:off x="1730828" y="1216016"/>
            <a:ext cx="8414658" cy="4478149"/>
          </a:xfrm>
          <a:prstGeom prst="rect">
            <a:avLst/>
          </a:prstGeom>
          <a:noFill/>
        </p:spPr>
        <p:txBody>
          <a:bodyPr wrap="square">
            <a:spAutoFit/>
          </a:bodyPr>
          <a:lstStyle/>
          <a:p>
            <a:pPr marL="0" lvl="2" algn="just">
              <a:spcAft>
                <a:spcPts val="600"/>
              </a:spcAft>
            </a:pPr>
            <a:r>
              <a:rPr lang="en-IN" b="1" dirty="0">
                <a:latin typeface="Times New Roman" panose="02020603050405020304" pitchFamily="18" charset="0"/>
                <a:cs typeface="Times New Roman" panose="02020603050405020304" pitchFamily="18" charset="0"/>
              </a:rPr>
              <a:t>Strategies for Effective Memory Management</a:t>
            </a:r>
          </a:p>
          <a:p>
            <a:pPr marL="0" lvl="2" algn="just">
              <a:spcAft>
                <a:spcPts val="600"/>
              </a:spcAft>
            </a:pPr>
            <a:endParaRPr lang="en-IN" sz="900" b="1" dirty="0">
              <a:latin typeface="Times New Roman" panose="02020603050405020304" pitchFamily="18" charset="0"/>
              <a:cs typeface="Times New Roman" panose="02020603050405020304" pitchFamily="18" charset="0"/>
            </a:endParaRPr>
          </a:p>
          <a:p>
            <a:pPr marL="342900" lvl="2" indent="-342900" algn="just">
              <a:spcAft>
                <a:spcPts val="600"/>
              </a:spcAft>
              <a:buFont typeface="+mj-lt"/>
              <a:buAutoNum type="arabicPeriod"/>
            </a:pPr>
            <a:r>
              <a:rPr lang="en-IN" b="1" dirty="0">
                <a:latin typeface="Times New Roman" panose="02020603050405020304" pitchFamily="18" charset="0"/>
                <a:cs typeface="Times New Roman" panose="02020603050405020304" pitchFamily="18" charset="0"/>
              </a:rPr>
              <a:t>Static Memory Allocation –</a:t>
            </a:r>
            <a:r>
              <a:rPr lang="en-IN" dirty="0">
                <a:latin typeface="Times New Roman" panose="02020603050405020304" pitchFamily="18" charset="0"/>
                <a:cs typeface="Times New Roman" panose="02020603050405020304" pitchFamily="18" charset="0"/>
              </a:rPr>
              <a:t> Allocate all required memory at compile time. Eliminates runtime allocation overhead and fragmentation. Suitable for systems with well-defined memory requirements.</a:t>
            </a:r>
          </a:p>
          <a:p>
            <a:pPr marL="0" lvl="2" algn="just">
              <a:spcAft>
                <a:spcPts val="600"/>
              </a:spcAft>
            </a:pPr>
            <a:endParaRPr lang="en-IN" sz="1000" dirty="0">
              <a:latin typeface="Times New Roman" panose="02020603050405020304" pitchFamily="18" charset="0"/>
              <a:cs typeface="Times New Roman" panose="02020603050405020304" pitchFamily="18" charset="0"/>
            </a:endParaRPr>
          </a:p>
          <a:p>
            <a:pPr marL="342900" lvl="2" indent="-342900" algn="just">
              <a:spcAft>
                <a:spcPts val="600"/>
              </a:spcAft>
              <a:buFont typeface="+mj-lt"/>
              <a:buAutoNum type="arabicPeriod" startAt="2"/>
            </a:pPr>
            <a:r>
              <a:rPr lang="en-IN" b="1" dirty="0">
                <a:latin typeface="Times New Roman" panose="02020603050405020304" pitchFamily="18" charset="0"/>
                <a:cs typeface="Times New Roman" panose="02020603050405020304" pitchFamily="18" charset="0"/>
              </a:rPr>
              <a:t>Dynamic Memory Allocation – </a:t>
            </a:r>
            <a:r>
              <a:rPr lang="en-IN" dirty="0">
                <a:latin typeface="Times New Roman" panose="02020603050405020304" pitchFamily="18" charset="0"/>
                <a:cs typeface="Times New Roman" panose="02020603050405020304" pitchFamily="18" charset="0"/>
              </a:rPr>
              <a:t>Allocate memory during runtime based on actual needs. Flexible but prone to fragmentation and real time unpredictability. Use judiciously in less critical tasks or where memory demands are variable.</a:t>
            </a:r>
          </a:p>
          <a:p>
            <a:pPr marL="342900" lvl="2" indent="-342900" algn="just">
              <a:spcAft>
                <a:spcPts val="600"/>
              </a:spcAft>
              <a:buFont typeface="+mj-lt"/>
              <a:buAutoNum type="arabicPeriod" startAt="2"/>
            </a:pPr>
            <a:endParaRPr lang="en-IN" sz="1000" dirty="0">
              <a:latin typeface="Times New Roman" panose="02020603050405020304" pitchFamily="18" charset="0"/>
              <a:cs typeface="Times New Roman" panose="02020603050405020304" pitchFamily="18" charset="0"/>
            </a:endParaRPr>
          </a:p>
          <a:p>
            <a:pPr marL="342900" lvl="2" indent="-342900" algn="just">
              <a:spcAft>
                <a:spcPts val="600"/>
              </a:spcAft>
              <a:buFont typeface="+mj-lt"/>
              <a:buAutoNum type="arabicPeriod" startAt="2"/>
            </a:pPr>
            <a:r>
              <a:rPr lang="en-IN" b="1" dirty="0">
                <a:latin typeface="Times New Roman" panose="02020603050405020304" pitchFamily="18" charset="0"/>
                <a:cs typeface="Times New Roman" panose="02020603050405020304" pitchFamily="18" charset="0"/>
              </a:rPr>
              <a:t>Memory Pools – </a:t>
            </a:r>
            <a:r>
              <a:rPr lang="en-IN" dirty="0">
                <a:latin typeface="Times New Roman" panose="02020603050405020304" pitchFamily="18" charset="0"/>
                <a:cs typeface="Times New Roman" panose="02020603050405020304" pitchFamily="18" charset="0"/>
              </a:rPr>
              <a:t>Divide memory into fixed-size blocks for allocation. Reduces fragmentation and ensures faster allocation and deallocation.</a:t>
            </a:r>
          </a:p>
          <a:p>
            <a:pPr marL="342900" lvl="2" indent="-342900" algn="just">
              <a:spcAft>
                <a:spcPts val="600"/>
              </a:spcAft>
              <a:buFont typeface="+mj-lt"/>
              <a:buAutoNum type="arabicPeriod" startAt="2"/>
            </a:pPr>
            <a:endParaRPr lang="en-IN" sz="1000" dirty="0">
              <a:latin typeface="Times New Roman" panose="02020603050405020304" pitchFamily="18" charset="0"/>
              <a:cs typeface="Times New Roman" panose="02020603050405020304" pitchFamily="18" charset="0"/>
            </a:endParaRPr>
          </a:p>
          <a:p>
            <a:pPr marL="342900" lvl="2" indent="-342900" algn="just">
              <a:spcAft>
                <a:spcPts val="600"/>
              </a:spcAft>
              <a:buFont typeface="+mj-lt"/>
              <a:buAutoNum type="arabicPeriod" startAt="2"/>
            </a:pPr>
            <a:r>
              <a:rPr lang="en-IN" b="1" dirty="0">
                <a:latin typeface="Times New Roman" panose="02020603050405020304" pitchFamily="18" charset="0"/>
                <a:cs typeface="Times New Roman" panose="02020603050405020304" pitchFamily="18" charset="0"/>
              </a:rPr>
              <a:t>Memory Protection</a:t>
            </a:r>
            <a:r>
              <a:rPr lang="en-IN" dirty="0">
                <a:latin typeface="Times New Roman" panose="02020603050405020304" pitchFamily="18" charset="0"/>
                <a:cs typeface="Times New Roman" panose="02020603050405020304" pitchFamily="18" charset="0"/>
              </a:rPr>
              <a:t> – Use MPU to isolate tasks and prevent unauthorized access.</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Define regions with specific permission (read, write, execute)</a:t>
            </a:r>
          </a:p>
        </p:txBody>
      </p:sp>
    </p:spTree>
    <p:extLst>
      <p:ext uri="{BB962C8B-B14F-4D97-AF65-F5344CB8AC3E}">
        <p14:creationId xmlns:p14="http://schemas.microsoft.com/office/powerpoint/2010/main" val="86509806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31D78A3B-7D97-6FB3-1E75-4149D6BEC2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CAC1B0-C6D1-2C01-5068-1589F9D6AE0D}"/>
              </a:ext>
            </a:extLst>
          </p:cNvPr>
          <p:cNvSpPr>
            <a:spLocks noGrp="1"/>
          </p:cNvSpPr>
          <p:nvPr>
            <p:ph type="title"/>
          </p:nvPr>
        </p:nvSpPr>
        <p:spPr>
          <a:xfrm>
            <a:off x="0" y="147827"/>
            <a:ext cx="12191999" cy="520700"/>
          </a:xfrm>
        </p:spPr>
        <p:txBody>
          <a:bodyPr>
            <a:normAutofit fontScale="90000"/>
          </a:bodyPr>
          <a:lstStyle/>
          <a:p>
            <a:pPr marL="742950" lvl="1" indent="-742950" algn="ctr" rtl="0">
              <a:lnSpc>
                <a:spcPct val="90000"/>
              </a:lnSpc>
              <a:spcBef>
                <a:spcPts val="1000"/>
              </a:spcBef>
              <a:buFont typeface="+mj-lt"/>
              <a:buAutoNum type="arabicPeriod" startAt="2"/>
              <a:defRPr/>
            </a:pPr>
            <a:r>
              <a:rPr lang="en-US" sz="3200" b="1" kern="1200" dirty="0">
                <a:solidFill>
                  <a:srgbClr val="7030A0"/>
                </a:solidFill>
                <a:latin typeface="Times New Roman" panose="02020603050405020304" pitchFamily="18" charset="0"/>
                <a:ea typeface="+mn-ea"/>
                <a:cs typeface="Times New Roman" panose="02020603050405020304" pitchFamily="18" charset="0"/>
              </a:rPr>
              <a:t>Hardware Development Issue</a:t>
            </a:r>
          </a:p>
        </p:txBody>
      </p:sp>
      <p:sp>
        <p:nvSpPr>
          <p:cNvPr id="8" name="TextBox 7">
            <a:extLst>
              <a:ext uri="{FF2B5EF4-FFF2-40B4-BE49-F238E27FC236}">
                <a16:creationId xmlns:a16="http://schemas.microsoft.com/office/drawing/2014/main" id="{B9574E4A-5795-3910-0929-2728C1442241}"/>
              </a:ext>
            </a:extLst>
          </p:cNvPr>
          <p:cNvSpPr txBox="1"/>
          <p:nvPr/>
        </p:nvSpPr>
        <p:spPr>
          <a:xfrm>
            <a:off x="1328059" y="758814"/>
            <a:ext cx="10036629" cy="6093976"/>
          </a:xfrm>
          <a:prstGeom prst="rect">
            <a:avLst/>
          </a:prstGeom>
          <a:noFill/>
        </p:spPr>
        <p:txBody>
          <a:bodyPr wrap="square">
            <a:spAutoFit/>
          </a:bodyPr>
          <a:lstStyle/>
          <a:p>
            <a:pPr marL="0" lvl="2" algn="just">
              <a:spcAft>
                <a:spcPts val="600"/>
              </a:spcAft>
            </a:pPr>
            <a:r>
              <a:rPr lang="en-US" dirty="0">
                <a:latin typeface="Times New Roman" panose="02020603050405020304" pitchFamily="18" charset="0"/>
                <a:cs typeface="Times New Roman" panose="02020603050405020304" pitchFamily="18" charset="0"/>
              </a:rPr>
              <a:t>Developing hardware for embedded systems is a complex process requiring the integration of multiple components while meeting specific constraints such as cost, performance, power consumption, and reliability.</a:t>
            </a:r>
          </a:p>
          <a:p>
            <a:pPr marL="0" lvl="2" algn="just">
              <a:spcAft>
                <a:spcPts val="600"/>
              </a:spcAft>
            </a:pPr>
            <a:r>
              <a:rPr lang="en-US" dirty="0">
                <a:latin typeface="Times New Roman" panose="02020603050405020304" pitchFamily="18" charset="0"/>
                <a:cs typeface="Times New Roman" panose="02020603050405020304" pitchFamily="18" charset="0"/>
              </a:rPr>
              <a:t>The common hardware development challenges are listed below- </a:t>
            </a:r>
          </a:p>
          <a:p>
            <a:pPr marL="342900" lvl="2" indent="-342900" algn="just">
              <a:spcAft>
                <a:spcPts val="600"/>
              </a:spcAft>
              <a:buFont typeface="+mj-lt"/>
              <a:buAutoNum type="arabicPeriod"/>
            </a:pPr>
            <a:r>
              <a:rPr lang="en-US" b="1" dirty="0">
                <a:latin typeface="Times New Roman" panose="02020603050405020304" pitchFamily="18" charset="0"/>
                <a:cs typeface="Times New Roman" panose="02020603050405020304" pitchFamily="18" charset="0"/>
              </a:rPr>
              <a:t>Component Selection </a:t>
            </a:r>
            <a:r>
              <a:rPr lang="en-US" dirty="0">
                <a:latin typeface="Times New Roman" panose="02020603050405020304" pitchFamily="18" charset="0"/>
                <a:cs typeface="Times New Roman" panose="02020603050405020304" pitchFamily="18" charset="0"/>
              </a:rPr>
              <a:t>– Choosing the right microcontroller, sensors, actuators and peripherals that meet application requitements while remaining const-effective is difficult task. It is big challenge to balance performance, cost and availability. Moreover, ensuring compatibility with software and other hardware components is also a big challenge.</a:t>
            </a:r>
          </a:p>
          <a:p>
            <a:pPr marL="342900" lvl="2" indent="-342900" algn="just">
              <a:spcAft>
                <a:spcPts val="600"/>
              </a:spcAft>
              <a:buFont typeface="+mj-lt"/>
              <a:buAutoNum type="arabicPeriod"/>
            </a:pPr>
            <a:r>
              <a:rPr lang="en-US" b="1" dirty="0">
                <a:latin typeface="Times New Roman" panose="02020603050405020304" pitchFamily="18" charset="0"/>
                <a:cs typeface="Times New Roman" panose="02020603050405020304" pitchFamily="18" charset="0"/>
              </a:rPr>
              <a:t>Power Management</a:t>
            </a:r>
            <a:r>
              <a:rPr lang="en-US" dirty="0">
                <a:latin typeface="Times New Roman" panose="02020603050405020304" pitchFamily="18" charset="0"/>
                <a:cs typeface="Times New Roman" panose="02020603050405020304" pitchFamily="18" charset="0"/>
              </a:rPr>
              <a:t> – Meeting power consumption targets for battery- operated or energy-efficient systems. Optimizing power usage while maintaining performance and handling power distribution and noise is a big challenge.</a:t>
            </a:r>
          </a:p>
          <a:p>
            <a:pPr marL="342900" lvl="2" indent="-342900" algn="just">
              <a:spcAft>
                <a:spcPts val="600"/>
              </a:spcAft>
              <a:buFont typeface="+mj-lt"/>
              <a:buAutoNum type="arabicPeriod"/>
            </a:pPr>
            <a:r>
              <a:rPr lang="en-US" b="1" dirty="0">
                <a:latin typeface="Times New Roman" panose="02020603050405020304" pitchFamily="18" charset="0"/>
                <a:cs typeface="Times New Roman" panose="02020603050405020304" pitchFamily="18" charset="0"/>
              </a:rPr>
              <a:t>Signal Integrity </a:t>
            </a:r>
            <a:r>
              <a:rPr lang="en-US" dirty="0">
                <a:latin typeface="Times New Roman" panose="02020603050405020304" pitchFamily="18" charset="0"/>
                <a:cs typeface="Times New Roman" panose="02020603050405020304" pitchFamily="18" charset="0"/>
              </a:rPr>
              <a:t>– Ensuring clean and reliable signal transmission in high-speed or high-frequency systems. Managing crosstalk, electromagnetic interference (EMI), and signal degradation is a big challenge.</a:t>
            </a:r>
          </a:p>
          <a:p>
            <a:pPr marL="342900" lvl="2" indent="-342900" algn="just">
              <a:spcAft>
                <a:spcPts val="600"/>
              </a:spcAft>
              <a:buFont typeface="+mj-lt"/>
              <a:buAutoNum type="arabicPeriod"/>
            </a:pPr>
            <a:r>
              <a:rPr lang="en-US" b="1" dirty="0">
                <a:latin typeface="Times New Roman" panose="02020603050405020304" pitchFamily="18" charset="0"/>
                <a:cs typeface="Times New Roman" panose="02020603050405020304" pitchFamily="18" charset="0"/>
              </a:rPr>
              <a:t>Thermal Management</a:t>
            </a:r>
            <a:r>
              <a:rPr lang="en-US" dirty="0">
                <a:latin typeface="Times New Roman" panose="02020603050405020304" pitchFamily="18" charset="0"/>
                <a:cs typeface="Times New Roman" panose="02020603050405020304" pitchFamily="18" charset="0"/>
              </a:rPr>
              <a:t> – Excessive heat generation can degrade performance or damage components. Ensuring proper heat dissipation in compact designs and balancing thermal management with cost and size constraints is big challenge.</a:t>
            </a:r>
          </a:p>
          <a:p>
            <a:pPr marL="342900" lvl="2" indent="-342900" algn="just">
              <a:spcAft>
                <a:spcPts val="600"/>
              </a:spcAft>
              <a:buFont typeface="+mj-lt"/>
              <a:buAutoNum type="arabicPeriod"/>
            </a:pPr>
            <a:r>
              <a:rPr lang="en-US" b="1" dirty="0">
                <a:latin typeface="Times New Roman" panose="02020603050405020304" pitchFamily="18" charset="0"/>
                <a:cs typeface="Times New Roman" panose="02020603050405020304" pitchFamily="18" charset="0"/>
              </a:rPr>
              <a:t>Mechanical Design </a:t>
            </a:r>
            <a:r>
              <a:rPr lang="en-US" dirty="0">
                <a:latin typeface="Times New Roman" panose="02020603050405020304" pitchFamily="18" charset="0"/>
                <a:cs typeface="Times New Roman" panose="02020603050405020304" pitchFamily="18" charset="0"/>
              </a:rPr>
              <a:t>– Ensuring the hardware fits into physical constraints while remaining robust. Designing enclosures that provide protection without compromising performance and managing mechanical stress on components is challenge.</a:t>
            </a:r>
          </a:p>
        </p:txBody>
      </p:sp>
    </p:spTree>
    <p:extLst>
      <p:ext uri="{BB962C8B-B14F-4D97-AF65-F5344CB8AC3E}">
        <p14:creationId xmlns:p14="http://schemas.microsoft.com/office/powerpoint/2010/main" val="235221705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6F46CB4B-3847-EB22-D3A5-C710144BB0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67282A-A6EE-42EE-FEDD-AFEC5D5989AF}"/>
              </a:ext>
            </a:extLst>
          </p:cNvPr>
          <p:cNvSpPr>
            <a:spLocks noGrp="1"/>
          </p:cNvSpPr>
          <p:nvPr>
            <p:ph type="title"/>
          </p:nvPr>
        </p:nvSpPr>
        <p:spPr>
          <a:xfrm>
            <a:off x="0" y="147827"/>
            <a:ext cx="12191999" cy="520700"/>
          </a:xfrm>
        </p:spPr>
        <p:txBody>
          <a:bodyPr>
            <a:normAutofit fontScale="90000"/>
          </a:bodyPr>
          <a:lstStyle/>
          <a:p>
            <a:pPr marL="742950" lvl="1" indent="-742950" algn="ctr" rtl="0">
              <a:lnSpc>
                <a:spcPct val="90000"/>
              </a:lnSpc>
              <a:spcBef>
                <a:spcPts val="1000"/>
              </a:spcBef>
              <a:buFont typeface="+mj-lt"/>
              <a:buAutoNum type="arabicPeriod" startAt="2"/>
              <a:defRPr/>
            </a:pPr>
            <a:r>
              <a:rPr lang="en-US" sz="3200" b="1" kern="1200" dirty="0">
                <a:solidFill>
                  <a:srgbClr val="7030A0"/>
                </a:solidFill>
                <a:latin typeface="Times New Roman" panose="02020603050405020304" pitchFamily="18" charset="0"/>
                <a:ea typeface="+mn-ea"/>
                <a:cs typeface="Times New Roman" panose="02020603050405020304" pitchFamily="18" charset="0"/>
              </a:rPr>
              <a:t>Hardware Development Issue Cont…</a:t>
            </a:r>
          </a:p>
        </p:txBody>
      </p:sp>
      <p:sp>
        <p:nvSpPr>
          <p:cNvPr id="8" name="TextBox 7">
            <a:extLst>
              <a:ext uri="{FF2B5EF4-FFF2-40B4-BE49-F238E27FC236}">
                <a16:creationId xmlns:a16="http://schemas.microsoft.com/office/drawing/2014/main" id="{49421D40-11C6-EED7-38A6-FD38907D4361}"/>
              </a:ext>
            </a:extLst>
          </p:cNvPr>
          <p:cNvSpPr txBox="1"/>
          <p:nvPr/>
        </p:nvSpPr>
        <p:spPr>
          <a:xfrm>
            <a:off x="108858" y="668527"/>
            <a:ext cx="6106886" cy="6217087"/>
          </a:xfrm>
          <a:prstGeom prst="rect">
            <a:avLst/>
          </a:prstGeom>
          <a:noFill/>
        </p:spPr>
        <p:txBody>
          <a:bodyPr wrap="square">
            <a:spAutoFit/>
          </a:bodyPr>
          <a:lstStyle/>
          <a:p>
            <a:pPr marL="342900" lvl="2" indent="-342900" algn="just">
              <a:spcAft>
                <a:spcPts val="600"/>
              </a:spcAft>
              <a:buFont typeface="+mj-lt"/>
              <a:buAutoNum type="arabicPeriod" startAt="6"/>
            </a:pPr>
            <a:r>
              <a:rPr lang="en-US" b="1" dirty="0">
                <a:latin typeface="Times New Roman" panose="02020603050405020304" pitchFamily="18" charset="0"/>
                <a:cs typeface="Times New Roman" panose="02020603050405020304" pitchFamily="18" charset="0"/>
              </a:rPr>
              <a:t>Hardware – Software Integration </a:t>
            </a:r>
            <a:r>
              <a:rPr lang="en-US" dirty="0">
                <a:latin typeface="Times New Roman" panose="02020603050405020304" pitchFamily="18" charset="0"/>
                <a:cs typeface="Times New Roman" panose="02020603050405020304" pitchFamily="18" charset="0"/>
              </a:rPr>
              <a:t>– Ensuring hardware supports the software functionality without conflicts or limitations. Synchronizing hardware design with software development timelines and resolving issues like mismatched communication protocols or peripheral drivers is challenge.</a:t>
            </a:r>
          </a:p>
          <a:p>
            <a:pPr marL="342900" lvl="2" indent="-342900" algn="just">
              <a:spcAft>
                <a:spcPts val="600"/>
              </a:spcAft>
              <a:buFont typeface="+mj-lt"/>
              <a:buAutoNum type="arabicPeriod" startAt="6"/>
            </a:pPr>
            <a:r>
              <a:rPr lang="en-US" b="1" dirty="0">
                <a:latin typeface="Times New Roman" panose="02020603050405020304" pitchFamily="18" charset="0"/>
                <a:cs typeface="Times New Roman" panose="02020603050405020304" pitchFamily="18" charset="0"/>
              </a:rPr>
              <a:t>Prototyping and Testing </a:t>
            </a:r>
            <a:r>
              <a:rPr lang="en-US" dirty="0">
                <a:latin typeface="Times New Roman" panose="02020603050405020304" pitchFamily="18" charset="0"/>
                <a:cs typeface="Times New Roman" panose="02020603050405020304" pitchFamily="18" charset="0"/>
              </a:rPr>
              <a:t>– Creating reliable prototypes that reflect final product behavior. Iterative design revisions increase time and cost and identifying hidden hardware faults during testing is big challenge here.</a:t>
            </a:r>
          </a:p>
          <a:p>
            <a:pPr marL="342900" lvl="2" indent="-342900" algn="just">
              <a:spcAft>
                <a:spcPts val="600"/>
              </a:spcAft>
              <a:buFont typeface="+mj-lt"/>
              <a:buAutoNum type="arabicPeriod" startAt="6"/>
            </a:pPr>
            <a:r>
              <a:rPr lang="en-US" b="1" dirty="0">
                <a:latin typeface="Times New Roman" panose="02020603050405020304" pitchFamily="18" charset="0"/>
                <a:cs typeface="Times New Roman" panose="02020603050405020304" pitchFamily="18" charset="0"/>
              </a:rPr>
              <a:t>Manufacturing and Production </a:t>
            </a:r>
            <a:r>
              <a:rPr lang="en-US" dirty="0">
                <a:latin typeface="Times New Roman" panose="02020603050405020304" pitchFamily="18" charset="0"/>
                <a:cs typeface="Times New Roman" panose="02020603050405020304" pitchFamily="18" charset="0"/>
              </a:rPr>
              <a:t>– Scaling hardware designs for mass production. Managing variability in manufacturing processes and ensuring quality control across large production runs is big challenge here.</a:t>
            </a:r>
          </a:p>
          <a:p>
            <a:pPr marL="342900" lvl="2" indent="-342900" algn="just">
              <a:spcAft>
                <a:spcPts val="600"/>
              </a:spcAft>
              <a:buFont typeface="+mj-lt"/>
              <a:buAutoNum type="arabicPeriod" startAt="6"/>
            </a:pPr>
            <a:r>
              <a:rPr lang="en-US" b="1" dirty="0">
                <a:latin typeface="Times New Roman" panose="02020603050405020304" pitchFamily="18" charset="0"/>
                <a:cs typeface="Times New Roman" panose="02020603050405020304" pitchFamily="18" charset="0"/>
              </a:rPr>
              <a:t>Reliability and Longevity </a:t>
            </a:r>
            <a:r>
              <a:rPr lang="en-US" dirty="0">
                <a:latin typeface="Times New Roman" panose="02020603050405020304" pitchFamily="18" charset="0"/>
                <a:cs typeface="Times New Roman" panose="02020603050405020304" pitchFamily="18" charset="0"/>
              </a:rPr>
              <a:t>– Ensuring the system operates reliably over its expected life span. Components may fail due to aging, environmental factors or usage patterns is challenge here.</a:t>
            </a:r>
          </a:p>
          <a:p>
            <a:pPr marL="342900" lvl="2" indent="-342900" algn="just">
              <a:spcAft>
                <a:spcPts val="600"/>
              </a:spcAft>
              <a:buFont typeface="+mj-lt"/>
              <a:buAutoNum type="arabicPeriod" startAt="6"/>
            </a:pPr>
            <a:r>
              <a:rPr lang="en-US" b="1" dirty="0">
                <a:latin typeface="Times New Roman" panose="02020603050405020304" pitchFamily="18" charset="0"/>
                <a:cs typeface="Times New Roman" panose="02020603050405020304" pitchFamily="18" charset="0"/>
              </a:rPr>
              <a:t>Environmental Considerations </a:t>
            </a:r>
            <a:r>
              <a:rPr lang="en-US" dirty="0">
                <a:latin typeface="Times New Roman" panose="02020603050405020304" pitchFamily="18" charset="0"/>
                <a:cs typeface="Times New Roman" panose="02020603050405020304" pitchFamily="18" charset="0"/>
              </a:rPr>
              <a:t>– Ensuring the hardware operates effectively under varying environmental conditions. Exposure to temperature extremes, humidity, vibration, and electromagnetic interference is challenge here.</a:t>
            </a:r>
            <a:endParaRPr lang="en-US"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D9031D1-F933-5873-AF61-74232A18AE2F}"/>
              </a:ext>
            </a:extLst>
          </p:cNvPr>
          <p:cNvSpPr txBox="1"/>
          <p:nvPr/>
        </p:nvSpPr>
        <p:spPr>
          <a:xfrm>
            <a:off x="6422571" y="668527"/>
            <a:ext cx="5660571" cy="4832092"/>
          </a:xfrm>
          <a:prstGeom prst="rect">
            <a:avLst/>
          </a:prstGeom>
          <a:noFill/>
        </p:spPr>
        <p:txBody>
          <a:bodyPr wrap="square">
            <a:spAutoFit/>
          </a:bodyPr>
          <a:lstStyle/>
          <a:p>
            <a:pPr marL="0" lvl="2" algn="just">
              <a:spcAft>
                <a:spcPts val="600"/>
              </a:spcAft>
            </a:pPr>
            <a:r>
              <a:rPr lang="en-US" b="1" dirty="0">
                <a:latin typeface="Times New Roman" panose="02020603050405020304" pitchFamily="18" charset="0"/>
                <a:cs typeface="Times New Roman" panose="02020603050405020304" pitchFamily="18" charset="0"/>
              </a:rPr>
              <a:t>Strategies for Effective Hardware Development</a:t>
            </a:r>
          </a:p>
          <a:p>
            <a:pPr marL="342900" lvl="2" indent="-342900" algn="just">
              <a:spcAft>
                <a:spcPts val="600"/>
              </a:spcAft>
              <a:buFont typeface="+mj-lt"/>
              <a:buAutoNum type="arabicPeriod"/>
            </a:pPr>
            <a:r>
              <a:rPr lang="en-US" b="1" dirty="0">
                <a:latin typeface="Times New Roman" panose="02020603050405020304" pitchFamily="18" charset="0"/>
                <a:cs typeface="Times New Roman" panose="02020603050405020304" pitchFamily="18" charset="0"/>
              </a:rPr>
              <a:t>Clear Requirement Definition – </a:t>
            </a:r>
            <a:r>
              <a:rPr lang="en-US" dirty="0">
                <a:latin typeface="Times New Roman" panose="02020603050405020304" pitchFamily="18" charset="0"/>
                <a:cs typeface="Times New Roman" panose="02020603050405020304" pitchFamily="18" charset="0"/>
              </a:rPr>
              <a:t>Clearly outline performance, power, cost, and environmental requirements. Identify critical system constraints early in the development process.</a:t>
            </a:r>
          </a:p>
          <a:p>
            <a:pPr marL="342900" lvl="2" indent="-342900" algn="just">
              <a:spcAft>
                <a:spcPts val="600"/>
              </a:spcAft>
              <a:buFont typeface="+mj-lt"/>
              <a:buAutoNum type="arabicPeriod"/>
            </a:pPr>
            <a:r>
              <a:rPr lang="en-US" b="1" dirty="0">
                <a:latin typeface="Times New Roman" panose="02020603050405020304" pitchFamily="18" charset="0"/>
                <a:cs typeface="Times New Roman" panose="02020603050405020304" pitchFamily="18" charset="0"/>
              </a:rPr>
              <a:t>Modular Design </a:t>
            </a:r>
            <a:r>
              <a:rPr lang="en-US" dirty="0">
                <a:latin typeface="Times New Roman" panose="02020603050405020304" pitchFamily="18" charset="0"/>
                <a:cs typeface="Times New Roman" panose="02020603050405020304" pitchFamily="18" charset="0"/>
              </a:rPr>
              <a:t>– Use modular approaches to design hardware, making it easier to upgrade or replace specific components.</a:t>
            </a:r>
          </a:p>
          <a:p>
            <a:pPr marL="342900" lvl="2" indent="-342900" algn="just">
              <a:spcAft>
                <a:spcPts val="600"/>
              </a:spcAft>
              <a:buFont typeface="+mj-lt"/>
              <a:buAutoNum type="arabicPeriod"/>
            </a:pPr>
            <a:r>
              <a:rPr lang="en-US" b="1" dirty="0">
                <a:latin typeface="Times New Roman" panose="02020603050405020304" pitchFamily="18" charset="0"/>
                <a:cs typeface="Times New Roman" panose="02020603050405020304" pitchFamily="18" charset="0"/>
              </a:rPr>
              <a:t> Design Verification </a:t>
            </a:r>
            <a:r>
              <a:rPr lang="en-US" dirty="0">
                <a:latin typeface="Times New Roman" panose="02020603050405020304" pitchFamily="18" charset="0"/>
                <a:cs typeface="Times New Roman" panose="02020603050405020304" pitchFamily="18" charset="0"/>
              </a:rPr>
              <a:t>– Performance design simulations for signal integrity, thermal performance and power efficiency. Use hardware – in – the – loop (HIL) testing to validate designs in real-world conditions.</a:t>
            </a:r>
          </a:p>
          <a:p>
            <a:pPr marL="342900" lvl="2" indent="-342900" algn="just">
              <a:spcAft>
                <a:spcPts val="600"/>
              </a:spcAft>
              <a:buFont typeface="+mj-lt"/>
              <a:buAutoNum type="arabicPeriod"/>
            </a:pPr>
            <a:r>
              <a:rPr lang="en-US" b="1" dirty="0">
                <a:latin typeface="Times New Roman" panose="02020603050405020304" pitchFamily="18" charset="0"/>
                <a:cs typeface="Times New Roman" panose="02020603050405020304" pitchFamily="18" charset="0"/>
              </a:rPr>
              <a:t>Documentation and Standards </a:t>
            </a:r>
            <a:r>
              <a:rPr lang="en-US" dirty="0">
                <a:latin typeface="Times New Roman" panose="02020603050405020304" pitchFamily="18" charset="0"/>
                <a:cs typeface="Times New Roman" panose="02020603050405020304" pitchFamily="18" charset="0"/>
              </a:rPr>
              <a:t>– Maintain thorough documentation , including schematics, layouts and component datasheets. Follow industry standards for safety and environmental compliance.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877722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F617A594-63F0-AEA4-1B78-AE6DC2FC7A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376F5B-2DFB-ABF4-2DB9-B126BC61C7A5}"/>
              </a:ext>
            </a:extLst>
          </p:cNvPr>
          <p:cNvSpPr>
            <a:spLocks noGrp="1"/>
          </p:cNvSpPr>
          <p:nvPr>
            <p:ph type="title"/>
          </p:nvPr>
        </p:nvSpPr>
        <p:spPr>
          <a:xfrm>
            <a:off x="0" y="147827"/>
            <a:ext cx="12191999" cy="520700"/>
          </a:xfrm>
        </p:spPr>
        <p:txBody>
          <a:bodyPr>
            <a:normAutofit fontScale="90000"/>
          </a:bodyPr>
          <a:lstStyle/>
          <a:p>
            <a:pPr marL="742950" lvl="1" indent="-742950" algn="ctr" rtl="0">
              <a:lnSpc>
                <a:spcPct val="90000"/>
              </a:lnSpc>
              <a:spcBef>
                <a:spcPts val="1000"/>
              </a:spcBef>
              <a:buFont typeface="+mj-lt"/>
              <a:buAutoNum type="arabicPeriod" startAt="3"/>
              <a:defRPr/>
            </a:pPr>
            <a:r>
              <a:rPr lang="en-US" sz="3200" b="1" kern="1200" dirty="0">
                <a:solidFill>
                  <a:srgbClr val="7030A0"/>
                </a:solidFill>
                <a:latin typeface="Times New Roman" panose="02020603050405020304" pitchFamily="18" charset="0"/>
                <a:ea typeface="+mn-ea"/>
                <a:cs typeface="Times New Roman" panose="02020603050405020304" pitchFamily="18" charset="0"/>
              </a:rPr>
              <a:t>Software Development Issue</a:t>
            </a:r>
          </a:p>
        </p:txBody>
      </p:sp>
      <p:sp>
        <p:nvSpPr>
          <p:cNvPr id="8" name="TextBox 7">
            <a:extLst>
              <a:ext uri="{FF2B5EF4-FFF2-40B4-BE49-F238E27FC236}">
                <a16:creationId xmlns:a16="http://schemas.microsoft.com/office/drawing/2014/main" id="{24608592-F2C0-D3DF-B446-E4C36CBB6F5D}"/>
              </a:ext>
            </a:extLst>
          </p:cNvPr>
          <p:cNvSpPr txBox="1"/>
          <p:nvPr/>
        </p:nvSpPr>
        <p:spPr>
          <a:xfrm>
            <a:off x="446314" y="668527"/>
            <a:ext cx="11136086" cy="6170920"/>
          </a:xfrm>
          <a:prstGeom prst="rect">
            <a:avLst/>
          </a:prstGeom>
          <a:noFill/>
        </p:spPr>
        <p:txBody>
          <a:bodyPr wrap="square">
            <a:spAutoFit/>
          </a:bodyPr>
          <a:lstStyle/>
          <a:p>
            <a:pPr marL="0" lvl="2" algn="just">
              <a:spcAft>
                <a:spcPts val="600"/>
              </a:spcAft>
            </a:pPr>
            <a:r>
              <a:rPr lang="en-US" dirty="0">
                <a:latin typeface="Times New Roman" panose="02020603050405020304" pitchFamily="18" charset="0"/>
                <a:cs typeface="Times New Roman" panose="02020603050405020304" pitchFamily="18" charset="0"/>
              </a:rPr>
              <a:t>Developing software for embedded systems is challenging due to the constraints and requirements unique to these systems. Issues can arise in all stages of the development cycle from requirements gathering to maintenance. The common challenges during software development are – </a:t>
            </a:r>
          </a:p>
          <a:p>
            <a:pPr marL="342900" lvl="2" indent="-342900" algn="just">
              <a:spcAft>
                <a:spcPts val="600"/>
              </a:spcAft>
              <a:buFont typeface="+mj-lt"/>
              <a:buAutoNum type="arabicPeriod"/>
            </a:pPr>
            <a:r>
              <a:rPr lang="en-US" b="1" dirty="0">
                <a:latin typeface="Times New Roman" panose="02020603050405020304" pitchFamily="18" charset="0"/>
                <a:cs typeface="Times New Roman" panose="02020603050405020304" pitchFamily="18" charset="0"/>
              </a:rPr>
              <a:t>Resource Constraints </a:t>
            </a:r>
            <a:r>
              <a:rPr lang="en-US" dirty="0">
                <a:latin typeface="Times New Roman" panose="02020603050405020304" pitchFamily="18" charset="0"/>
                <a:cs typeface="Times New Roman" panose="02020603050405020304" pitchFamily="18" charset="0"/>
              </a:rPr>
              <a:t>– Embedded systems typically have limited processing power, memory and storage. Balancing functionality with hardware limitations and avoiding excessive CPU and usage is big challenge here.</a:t>
            </a:r>
          </a:p>
          <a:p>
            <a:pPr marL="342900" lvl="2" indent="-342900" algn="just">
              <a:spcAft>
                <a:spcPts val="600"/>
              </a:spcAft>
              <a:buFont typeface="+mj-lt"/>
              <a:buAutoNum type="arabicPeriod"/>
            </a:pPr>
            <a:r>
              <a:rPr lang="en-US" b="1" dirty="0">
                <a:latin typeface="Times New Roman" panose="02020603050405020304" pitchFamily="18" charset="0"/>
                <a:cs typeface="Times New Roman" panose="02020603050405020304" pitchFamily="18" charset="0"/>
              </a:rPr>
              <a:t>Real-Time Requirements </a:t>
            </a:r>
            <a:r>
              <a:rPr lang="en-US" dirty="0">
                <a:latin typeface="Times New Roman" panose="02020603050405020304" pitchFamily="18" charset="0"/>
                <a:cs typeface="Times New Roman" panose="02020603050405020304" pitchFamily="18" charset="0"/>
              </a:rPr>
              <a:t>– Many embedded applications require deterministic behavior to meet timing constraints. Ensuring tasks meet deadlines and managing task priorities and interrupts effectively is challenging here.</a:t>
            </a:r>
          </a:p>
          <a:p>
            <a:pPr marL="342900" lvl="2" indent="-342900" algn="just">
              <a:spcAft>
                <a:spcPts val="600"/>
              </a:spcAft>
              <a:buFont typeface="+mj-lt"/>
              <a:buAutoNum type="arabicPeriod"/>
            </a:pPr>
            <a:r>
              <a:rPr lang="en-US" b="1" dirty="0">
                <a:latin typeface="Times New Roman" panose="02020603050405020304" pitchFamily="18" charset="0"/>
                <a:cs typeface="Times New Roman" panose="02020603050405020304" pitchFamily="18" charset="0"/>
              </a:rPr>
              <a:t>Concurrency and Synchronization </a:t>
            </a:r>
            <a:r>
              <a:rPr lang="en-US" dirty="0">
                <a:latin typeface="Times New Roman" panose="02020603050405020304" pitchFamily="18" charset="0"/>
                <a:cs typeface="Times New Roman" panose="02020603050405020304" pitchFamily="18" charset="0"/>
              </a:rPr>
              <a:t>– Embedded systems often run multiple tasks or threads that share resources. Preventing race conditions, deadlocks and priority inversion is challenging here.</a:t>
            </a:r>
          </a:p>
          <a:p>
            <a:pPr marL="342900" lvl="2" indent="-342900" algn="just">
              <a:spcAft>
                <a:spcPts val="600"/>
              </a:spcAft>
              <a:buFont typeface="+mj-lt"/>
              <a:buAutoNum type="arabicPeriod"/>
            </a:pPr>
            <a:r>
              <a:rPr lang="en-US" b="1" dirty="0">
                <a:latin typeface="Times New Roman" panose="02020603050405020304" pitchFamily="18" charset="0"/>
                <a:cs typeface="Times New Roman" panose="02020603050405020304" pitchFamily="18" charset="0"/>
              </a:rPr>
              <a:t>Fault Tolerance and Error Handling </a:t>
            </a:r>
            <a:r>
              <a:rPr lang="en-US" dirty="0">
                <a:latin typeface="Times New Roman" panose="02020603050405020304" pitchFamily="18" charset="0"/>
                <a:cs typeface="Times New Roman" panose="02020603050405020304" pitchFamily="18" charset="0"/>
              </a:rPr>
              <a:t>– Embedded systems must handle faults gracefully to maintain reliability. Detecting and recovering from hardware or software faults and preventing system </a:t>
            </a:r>
            <a:r>
              <a:rPr lang="en-US">
                <a:latin typeface="Times New Roman" panose="02020603050405020304" pitchFamily="18" charset="0"/>
                <a:cs typeface="Times New Roman" panose="02020603050405020304" pitchFamily="18" charset="0"/>
              </a:rPr>
              <a:t>crashes due </a:t>
            </a:r>
            <a:r>
              <a:rPr lang="en-US" dirty="0">
                <a:latin typeface="Times New Roman" panose="02020603050405020304" pitchFamily="18" charset="0"/>
                <a:cs typeface="Times New Roman" panose="02020603050405020304" pitchFamily="18" charset="0"/>
              </a:rPr>
              <a:t>to unhandled errors are challenging here.</a:t>
            </a:r>
          </a:p>
          <a:p>
            <a:pPr marL="342900" lvl="2" indent="-342900" algn="just">
              <a:spcAft>
                <a:spcPts val="600"/>
              </a:spcAft>
              <a:buFont typeface="+mj-lt"/>
              <a:buAutoNum type="arabicPeriod"/>
            </a:pPr>
            <a:r>
              <a:rPr lang="en-US" b="1" dirty="0">
                <a:latin typeface="Times New Roman" panose="02020603050405020304" pitchFamily="18" charset="0"/>
                <a:cs typeface="Times New Roman" panose="02020603050405020304" pitchFamily="18" charset="0"/>
              </a:rPr>
              <a:t>Debugging and Testing </a:t>
            </a:r>
            <a:r>
              <a:rPr lang="en-US" dirty="0">
                <a:latin typeface="Times New Roman" panose="02020603050405020304" pitchFamily="18" charset="0"/>
                <a:cs typeface="Times New Roman" panose="02020603050405020304" pitchFamily="18" charset="0"/>
              </a:rPr>
              <a:t>– Debugging embedded systems is more challenging that debugging general-purpose software. Limited visibility into internal states and difficulty in reproducing timing-related bugs is challenge here.</a:t>
            </a:r>
          </a:p>
          <a:p>
            <a:pPr marL="342900" lvl="2" indent="-342900" algn="just">
              <a:spcAft>
                <a:spcPts val="600"/>
              </a:spcAft>
              <a:buFont typeface="+mj-lt"/>
              <a:buAutoNum type="arabicPeriod"/>
            </a:pPr>
            <a:r>
              <a:rPr lang="en-US" b="1" dirty="0">
                <a:latin typeface="Times New Roman" panose="02020603050405020304" pitchFamily="18" charset="0"/>
                <a:cs typeface="Times New Roman" panose="02020603050405020304" pitchFamily="18" charset="0"/>
              </a:rPr>
              <a:t>Hardware-Software Integration </a:t>
            </a:r>
            <a:r>
              <a:rPr lang="en-US" dirty="0">
                <a:latin typeface="Times New Roman" panose="02020603050405020304" pitchFamily="18" charset="0"/>
                <a:cs typeface="Times New Roman" panose="02020603050405020304" pitchFamily="18" charset="0"/>
              </a:rPr>
              <a:t>– Software must work seamlessly with hardware components and peripherals. Incompatible drivers or misconfigured hardware interfaces and timing mismatches between software and hardware operation is challenge here.</a:t>
            </a:r>
          </a:p>
          <a:p>
            <a:pPr marL="342900" lvl="2" indent="-342900" algn="just">
              <a:spcAft>
                <a:spcPts val="600"/>
              </a:spcAft>
              <a:buFont typeface="+mj-lt"/>
              <a:buAutoNum type="arabicPeriod"/>
            </a:pPr>
            <a:r>
              <a:rPr lang="en-US" b="1" dirty="0">
                <a:latin typeface="Times New Roman" panose="02020603050405020304" pitchFamily="18" charset="0"/>
                <a:cs typeface="Times New Roman" panose="02020603050405020304" pitchFamily="18" charset="0"/>
              </a:rPr>
              <a:t>Code Portability – </a:t>
            </a:r>
            <a:r>
              <a:rPr lang="en-US" dirty="0">
                <a:latin typeface="Times New Roman" panose="02020603050405020304" pitchFamily="18" charset="0"/>
                <a:cs typeface="Times New Roman" panose="02020603050405020304" pitchFamily="18" charset="0"/>
              </a:rPr>
              <a:t>The software may need to run on different hardware platforms or be reused in future projects. Platform-dependent code increases maintenance complexity.</a:t>
            </a:r>
          </a:p>
        </p:txBody>
      </p:sp>
    </p:spTree>
    <p:extLst>
      <p:ext uri="{BB962C8B-B14F-4D97-AF65-F5344CB8AC3E}">
        <p14:creationId xmlns:p14="http://schemas.microsoft.com/office/powerpoint/2010/main" val="268132119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33078332-B10D-C81F-50ED-274267483E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648C8A-B6F1-B1D1-5BE2-532A5D6656ED}"/>
              </a:ext>
            </a:extLst>
          </p:cNvPr>
          <p:cNvSpPr>
            <a:spLocks noGrp="1"/>
          </p:cNvSpPr>
          <p:nvPr>
            <p:ph type="title"/>
          </p:nvPr>
        </p:nvSpPr>
        <p:spPr>
          <a:xfrm>
            <a:off x="0" y="147827"/>
            <a:ext cx="12191999" cy="520700"/>
          </a:xfrm>
        </p:spPr>
        <p:txBody>
          <a:bodyPr>
            <a:normAutofit fontScale="90000"/>
          </a:bodyPr>
          <a:lstStyle/>
          <a:p>
            <a:pPr marL="742950" lvl="1" indent="-742950" algn="ctr" rtl="0">
              <a:lnSpc>
                <a:spcPct val="90000"/>
              </a:lnSpc>
              <a:spcBef>
                <a:spcPts val="1000"/>
              </a:spcBef>
              <a:buFont typeface="+mj-lt"/>
              <a:buAutoNum type="arabicPeriod" startAt="3"/>
              <a:defRPr/>
            </a:pPr>
            <a:r>
              <a:rPr lang="en-US" sz="3200" b="1" kern="1200" dirty="0">
                <a:solidFill>
                  <a:srgbClr val="7030A0"/>
                </a:solidFill>
                <a:latin typeface="Times New Roman" panose="02020603050405020304" pitchFamily="18" charset="0"/>
                <a:ea typeface="+mn-ea"/>
                <a:cs typeface="Times New Roman" panose="02020603050405020304" pitchFamily="18" charset="0"/>
              </a:rPr>
              <a:t>Software Development Issue Cont…</a:t>
            </a:r>
          </a:p>
        </p:txBody>
      </p:sp>
      <p:sp>
        <p:nvSpPr>
          <p:cNvPr id="8" name="TextBox 7">
            <a:extLst>
              <a:ext uri="{FF2B5EF4-FFF2-40B4-BE49-F238E27FC236}">
                <a16:creationId xmlns:a16="http://schemas.microsoft.com/office/drawing/2014/main" id="{6D411CB3-ACCB-2ADF-CB00-5BADCF943F33}"/>
              </a:ext>
            </a:extLst>
          </p:cNvPr>
          <p:cNvSpPr txBox="1"/>
          <p:nvPr/>
        </p:nvSpPr>
        <p:spPr>
          <a:xfrm>
            <a:off x="446314" y="668527"/>
            <a:ext cx="11136086" cy="5770811"/>
          </a:xfrm>
          <a:prstGeom prst="rect">
            <a:avLst/>
          </a:prstGeom>
          <a:noFill/>
        </p:spPr>
        <p:txBody>
          <a:bodyPr wrap="square">
            <a:spAutoFit/>
          </a:bodyPr>
          <a:lstStyle/>
          <a:p>
            <a:pPr marL="342900" lvl="2" indent="-342900" algn="just">
              <a:spcAft>
                <a:spcPts val="600"/>
              </a:spcAft>
              <a:buFont typeface="+mj-lt"/>
              <a:buAutoNum type="arabicPeriod" startAt="8"/>
            </a:pPr>
            <a:r>
              <a:rPr lang="en-US" b="1" dirty="0">
                <a:latin typeface="Times New Roman" panose="02020603050405020304" pitchFamily="18" charset="0"/>
                <a:cs typeface="Times New Roman" panose="02020603050405020304" pitchFamily="18" charset="0"/>
              </a:rPr>
              <a:t>Security </a:t>
            </a:r>
            <a:r>
              <a:rPr lang="en-US" dirty="0">
                <a:latin typeface="Times New Roman" panose="02020603050405020304" pitchFamily="18" charset="0"/>
                <a:cs typeface="Times New Roman" panose="02020603050405020304" pitchFamily="18" charset="0"/>
              </a:rPr>
              <a:t>– Embedded systems are increasingly connected (IoT) vulnerable to cyber threats. Protecting sensitive data and preventing unauthorized access is challenge here.</a:t>
            </a:r>
          </a:p>
          <a:p>
            <a:pPr marL="342900" lvl="2" indent="-342900" algn="just">
              <a:spcAft>
                <a:spcPts val="600"/>
              </a:spcAft>
              <a:buFont typeface="+mj-lt"/>
              <a:buAutoNum type="arabicPeriod" startAt="8"/>
            </a:pPr>
            <a:r>
              <a:rPr lang="en-US" b="1" dirty="0">
                <a:latin typeface="Times New Roman" panose="02020603050405020304" pitchFamily="18" charset="0"/>
                <a:cs typeface="Times New Roman" panose="02020603050405020304" pitchFamily="18" charset="0"/>
              </a:rPr>
              <a:t>Power Efficiency </a:t>
            </a:r>
            <a:r>
              <a:rPr lang="en-US" dirty="0">
                <a:latin typeface="Times New Roman" panose="02020603050405020304" pitchFamily="18" charset="0"/>
                <a:cs typeface="Times New Roman" panose="02020603050405020304" pitchFamily="18" charset="0"/>
              </a:rPr>
              <a:t>– Many embedded systems are battery-powered and must operate efficiently. Balancing performance with energy consumption is challenge here.</a:t>
            </a:r>
          </a:p>
          <a:p>
            <a:pPr marL="342900" lvl="2" indent="-342900" algn="just">
              <a:spcAft>
                <a:spcPts val="600"/>
              </a:spcAft>
              <a:buFont typeface="+mj-lt"/>
              <a:buAutoNum type="arabicPeriod" startAt="8"/>
            </a:pPr>
            <a:r>
              <a:rPr lang="en-US" b="1" dirty="0">
                <a:latin typeface="Times New Roman" panose="02020603050405020304" pitchFamily="18" charset="0"/>
                <a:cs typeface="Times New Roman" panose="02020603050405020304" pitchFamily="18" charset="0"/>
              </a:rPr>
              <a:t>Maintenance and Updates </a:t>
            </a:r>
            <a:r>
              <a:rPr lang="en-US" dirty="0">
                <a:latin typeface="Times New Roman" panose="02020603050405020304" pitchFamily="18" charset="0"/>
                <a:cs typeface="Times New Roman" panose="02020603050405020304" pitchFamily="18" charset="0"/>
              </a:rPr>
              <a:t>– Embedded systems often require updates or bug fixes after deployment. Deploying updates in remote or inaccessible locations and ensuring updates do not disrupt critical operations is challenge here.</a:t>
            </a:r>
          </a:p>
          <a:p>
            <a:pPr marL="0" lvl="2" algn="just">
              <a:spcAft>
                <a:spcPts val="600"/>
              </a:spcAft>
            </a:pPr>
            <a:endParaRPr lang="en-US" b="1" dirty="0">
              <a:latin typeface="Times New Roman" panose="02020603050405020304" pitchFamily="18" charset="0"/>
              <a:cs typeface="Times New Roman" panose="02020603050405020304" pitchFamily="18" charset="0"/>
            </a:endParaRPr>
          </a:p>
          <a:p>
            <a:pPr marL="0" lvl="2" algn="just">
              <a:spcAft>
                <a:spcPts val="600"/>
              </a:spcAft>
            </a:pPr>
            <a:r>
              <a:rPr lang="en-US" b="1" dirty="0">
                <a:latin typeface="Times New Roman" panose="02020603050405020304" pitchFamily="18" charset="0"/>
                <a:cs typeface="Times New Roman" panose="02020603050405020304" pitchFamily="18" charset="0"/>
              </a:rPr>
              <a:t>Best Practices for Embedded Software Development</a:t>
            </a:r>
          </a:p>
          <a:p>
            <a:pPr marL="342900" lvl="2" indent="-342900" algn="just">
              <a:spcAft>
                <a:spcPts val="600"/>
              </a:spcAft>
              <a:buFont typeface="+mj-lt"/>
              <a:buAutoNum type="arabicPeriod"/>
            </a:pPr>
            <a:r>
              <a:rPr lang="en-US" b="1" dirty="0">
                <a:latin typeface="Times New Roman" panose="02020603050405020304" pitchFamily="18" charset="0"/>
                <a:cs typeface="Times New Roman" panose="02020603050405020304" pitchFamily="18" charset="0"/>
              </a:rPr>
              <a:t>Modular Design </a:t>
            </a:r>
            <a:r>
              <a:rPr lang="en-US" dirty="0">
                <a:latin typeface="Times New Roman" panose="02020603050405020304" pitchFamily="18" charset="0"/>
                <a:cs typeface="Times New Roman" panose="02020603050405020304" pitchFamily="18" charset="0"/>
              </a:rPr>
              <a:t>– Break the software into reusable and testable modules. Use layered architecture to separate hardware-specific and application logic.</a:t>
            </a:r>
          </a:p>
          <a:p>
            <a:pPr marL="342900" lvl="2" indent="-342900" algn="just">
              <a:spcAft>
                <a:spcPts val="600"/>
              </a:spcAft>
              <a:buFont typeface="+mj-lt"/>
              <a:buAutoNum type="arabicPeriod"/>
            </a:pPr>
            <a:r>
              <a:rPr lang="en-US" b="1" dirty="0">
                <a:latin typeface="Times New Roman" panose="02020603050405020304" pitchFamily="18" charset="0"/>
                <a:cs typeface="Times New Roman" panose="02020603050405020304" pitchFamily="18" charset="0"/>
              </a:rPr>
              <a:t>Test Early and Often – </a:t>
            </a:r>
            <a:r>
              <a:rPr lang="en-US" dirty="0">
                <a:latin typeface="Times New Roman" panose="02020603050405020304" pitchFamily="18" charset="0"/>
                <a:cs typeface="Times New Roman" panose="02020603050405020304" pitchFamily="18" charset="0"/>
              </a:rPr>
              <a:t>Perform unit testing, integration testing and system testing. Use automated testing frameworks where possible.</a:t>
            </a:r>
          </a:p>
          <a:p>
            <a:pPr marL="342900" lvl="2" indent="-342900" algn="just">
              <a:spcAft>
                <a:spcPts val="600"/>
              </a:spcAft>
              <a:buFont typeface="+mj-lt"/>
              <a:buAutoNum type="arabicPeriod"/>
            </a:pPr>
            <a:r>
              <a:rPr lang="en-US" b="1" dirty="0">
                <a:latin typeface="Times New Roman" panose="02020603050405020304" pitchFamily="18" charset="0"/>
                <a:cs typeface="Times New Roman" panose="02020603050405020304" pitchFamily="18" charset="0"/>
              </a:rPr>
              <a:t>Optimize for Performance </a:t>
            </a:r>
            <a:r>
              <a:rPr lang="en-US" dirty="0">
                <a:latin typeface="Times New Roman" panose="02020603050405020304" pitchFamily="18" charset="0"/>
                <a:cs typeface="Times New Roman" panose="02020603050405020304" pitchFamily="18" charset="0"/>
              </a:rPr>
              <a:t>– Profile and optimize code for CPU and memory usage. Use efficient data structures and algorithms.</a:t>
            </a:r>
          </a:p>
          <a:p>
            <a:pPr marL="342900" lvl="2" indent="-342900" algn="just">
              <a:spcAft>
                <a:spcPts val="600"/>
              </a:spcAft>
              <a:buFont typeface="+mj-lt"/>
              <a:buAutoNum type="arabicPeriod"/>
            </a:pPr>
            <a:r>
              <a:rPr lang="en-US" b="1" dirty="0">
                <a:latin typeface="Times New Roman" panose="02020603050405020304" pitchFamily="18" charset="0"/>
                <a:cs typeface="Times New Roman" panose="02020603050405020304" pitchFamily="18" charset="0"/>
              </a:rPr>
              <a:t>Follow Coding Standards </a:t>
            </a:r>
            <a:r>
              <a:rPr lang="en-US" dirty="0">
                <a:latin typeface="Times New Roman" panose="02020603050405020304" pitchFamily="18" charset="0"/>
                <a:cs typeface="Times New Roman" panose="02020603050405020304" pitchFamily="18" charset="0"/>
              </a:rPr>
              <a:t>– Adhere to standards like MISRA C for embedded C programming. perform code reviews to ensure consistency and quality.</a:t>
            </a:r>
          </a:p>
          <a:p>
            <a:pPr marL="342900" lvl="2" indent="-342900" algn="just">
              <a:spcAft>
                <a:spcPts val="600"/>
              </a:spcAft>
              <a:buFont typeface="+mj-lt"/>
              <a:buAutoNum type="arabicPeriod"/>
            </a:pPr>
            <a:r>
              <a:rPr lang="en-US" b="1" dirty="0">
                <a:latin typeface="Times New Roman" panose="02020603050405020304" pitchFamily="18" charset="0"/>
                <a:cs typeface="Times New Roman" panose="02020603050405020304" pitchFamily="18" charset="0"/>
              </a:rPr>
              <a:t>Use Version Control </a:t>
            </a:r>
            <a:r>
              <a:rPr lang="en-US" dirty="0">
                <a:latin typeface="Times New Roman" panose="02020603050405020304" pitchFamily="18" charset="0"/>
                <a:cs typeface="Times New Roman" panose="02020603050405020304" pitchFamily="18" charset="0"/>
              </a:rPr>
              <a:t>– Track changes to the software using tools like Git. Maintain branches for different development stages (e.g. development, testing, production.)</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642546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5967" y="1918447"/>
            <a:ext cx="10515600" cy="3591859"/>
          </a:xfrm>
        </p:spPr>
        <p:txBody>
          <a:bodyPr>
            <a:normAutofit/>
          </a:bodyPr>
          <a:lstStyle/>
          <a:p>
            <a:pPr algn="ctr"/>
            <a:r>
              <a:rPr lang="en-US" sz="6000" b="1" dirty="0">
                <a:solidFill>
                  <a:srgbClr val="7030A0"/>
                </a:solidFill>
                <a:latin typeface="Algerian" panose="04020705040A02060702" pitchFamily="82" charset="0"/>
              </a:rPr>
              <a:t>THANK YOU VERY MUCH</a:t>
            </a:r>
            <a:br>
              <a:rPr lang="en-US" sz="6000" dirty="0">
                <a:solidFill>
                  <a:srgbClr val="7030A0"/>
                </a:solidFill>
                <a:latin typeface="Algerian" panose="04020705040A02060702" pitchFamily="82" charset="0"/>
              </a:rPr>
            </a:br>
            <a:br>
              <a:rPr lang="en-US" sz="6000" dirty="0">
                <a:solidFill>
                  <a:srgbClr val="7030A0"/>
                </a:solidFill>
                <a:latin typeface="Algerian" panose="04020705040A02060702" pitchFamily="82" charset="0"/>
              </a:rPr>
            </a:br>
            <a:r>
              <a:rPr lang="en-US" sz="4000" i="1">
                <a:solidFill>
                  <a:srgbClr val="C00000"/>
                </a:solidFill>
                <a:latin typeface="Algerian" panose="04020705040A02060702" pitchFamily="82" charset="0"/>
              </a:rPr>
              <a:t>chapter 4 </a:t>
            </a:r>
            <a:r>
              <a:rPr lang="en-US" sz="4000" i="1" dirty="0">
                <a:solidFill>
                  <a:srgbClr val="C00000"/>
                </a:solidFill>
                <a:latin typeface="Algerian" panose="04020705040A02060702" pitchFamily="82" charset="0"/>
              </a:rPr>
              <a:t>Completed</a:t>
            </a:r>
            <a:br>
              <a:rPr lang="en-US" dirty="0"/>
            </a:br>
            <a:endParaRPr lang="en-US" dirty="0"/>
          </a:p>
        </p:txBody>
      </p:sp>
    </p:spTree>
    <p:extLst>
      <p:ext uri="{BB962C8B-B14F-4D97-AF65-F5344CB8AC3E}">
        <p14:creationId xmlns:p14="http://schemas.microsoft.com/office/powerpoint/2010/main" val="2992004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29607</TotalTime>
  <Words>1394</Words>
  <Application>Microsoft Office PowerPoint</Application>
  <PresentationFormat>Widescreen</PresentationFormat>
  <Paragraphs>80</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Algerian</vt:lpstr>
      <vt:lpstr>Arial</vt:lpstr>
      <vt:lpstr>Calibri</vt:lpstr>
      <vt:lpstr>Calibri Light</vt:lpstr>
      <vt:lpstr>Times New Roman</vt:lpstr>
      <vt:lpstr>Office Theme</vt:lpstr>
      <vt:lpstr>Real Time Embedded Systems</vt:lpstr>
      <vt:lpstr>Chapter 4</vt:lpstr>
      <vt:lpstr>Memory Management Issue</vt:lpstr>
      <vt:lpstr>Memory Management Issue Cont…</vt:lpstr>
      <vt:lpstr>Hardware Development Issue</vt:lpstr>
      <vt:lpstr>Hardware Development Issue Cont…</vt:lpstr>
      <vt:lpstr>Software Development Issue</vt:lpstr>
      <vt:lpstr>Software Development Issue Cont…</vt:lpstr>
      <vt:lpstr>THANK YOU VERY MUCH  chapter 4 Completed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Md. Nasre Alam</cp:lastModifiedBy>
  <cp:revision>62</cp:revision>
  <dcterms:created xsi:type="dcterms:W3CDTF">2022-11-27T15:41:21Z</dcterms:created>
  <dcterms:modified xsi:type="dcterms:W3CDTF">2024-12-12T07:01:57Z</dcterms:modified>
</cp:coreProperties>
</file>