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01" r:id="rId3"/>
    <p:sldId id="261" r:id="rId4"/>
    <p:sldId id="302" r:id="rId5"/>
    <p:sldId id="303" r:id="rId6"/>
    <p:sldId id="304" r:id="rId7"/>
    <p:sldId id="305" r:id="rId8"/>
    <p:sldId id="306" r:id="rId9"/>
    <p:sldId id="308" r:id="rId10"/>
    <p:sldId id="311" r:id="rId11"/>
    <p:sldId id="307" r:id="rId12"/>
    <p:sldId id="309" r:id="rId13"/>
    <p:sldId id="310"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29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1C70DF-7765-4472-A419-5A043DC8CBAA}" type="datetimeFigureOut">
              <a:rPr lang="en-US" smtClean="0"/>
              <a:t>10-Dec-24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9D2658-4562-49BA-ACDE-5373D03BC9A2}" type="slidenum">
              <a:rPr lang="en-US" smtClean="0"/>
              <a:t>‹#›</a:t>
            </a:fld>
            <a:endParaRPr lang="en-US"/>
          </a:p>
        </p:txBody>
      </p:sp>
    </p:spTree>
    <p:extLst>
      <p:ext uri="{BB962C8B-B14F-4D97-AF65-F5344CB8AC3E}">
        <p14:creationId xmlns:p14="http://schemas.microsoft.com/office/powerpoint/2010/main" val="2004455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9D2658-4562-49BA-ACDE-5373D03BC9A2}" type="slidenum">
              <a:rPr lang="en-US" smtClean="0"/>
              <a:t>1</a:t>
            </a:fld>
            <a:endParaRPr lang="en-US"/>
          </a:p>
        </p:txBody>
      </p:sp>
    </p:spTree>
    <p:extLst>
      <p:ext uri="{BB962C8B-B14F-4D97-AF65-F5344CB8AC3E}">
        <p14:creationId xmlns:p14="http://schemas.microsoft.com/office/powerpoint/2010/main" val="3097961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71537-F3BE-F95F-8AA0-523FF14CD7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4D1989-E18D-92AB-9197-C99F5F7D72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6008FA-3666-AE94-DE42-AD97DC1D40F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D441169-90AA-CD63-1120-41E9563EF495}"/>
              </a:ext>
            </a:extLst>
          </p:cNvPr>
          <p:cNvSpPr>
            <a:spLocks noGrp="1"/>
          </p:cNvSpPr>
          <p:nvPr>
            <p:ph type="sldNum" sz="quarter" idx="10"/>
          </p:nvPr>
        </p:nvSpPr>
        <p:spPr/>
        <p:txBody>
          <a:bodyPr/>
          <a:lstStyle/>
          <a:p>
            <a:fld id="{8F9D2658-4562-49BA-ACDE-5373D03BC9A2}" type="slidenum">
              <a:rPr lang="en-US" smtClean="0"/>
              <a:t>11</a:t>
            </a:fld>
            <a:endParaRPr lang="en-US"/>
          </a:p>
        </p:txBody>
      </p:sp>
    </p:spTree>
    <p:extLst>
      <p:ext uri="{BB962C8B-B14F-4D97-AF65-F5344CB8AC3E}">
        <p14:creationId xmlns:p14="http://schemas.microsoft.com/office/powerpoint/2010/main" val="3786950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F0EC1C-C9CB-30DB-2F44-8846D3F3A9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5A2B81-883C-5300-ECEE-DE5F5E17D7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2F5651-470B-0EFC-A42B-A5FAE5A3A8C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4EC02F0-E664-01E9-7B96-632EE9B5E917}"/>
              </a:ext>
            </a:extLst>
          </p:cNvPr>
          <p:cNvSpPr>
            <a:spLocks noGrp="1"/>
          </p:cNvSpPr>
          <p:nvPr>
            <p:ph type="sldNum" sz="quarter" idx="10"/>
          </p:nvPr>
        </p:nvSpPr>
        <p:spPr/>
        <p:txBody>
          <a:bodyPr/>
          <a:lstStyle/>
          <a:p>
            <a:fld id="{8F9D2658-4562-49BA-ACDE-5373D03BC9A2}" type="slidenum">
              <a:rPr lang="en-US" smtClean="0"/>
              <a:t>12</a:t>
            </a:fld>
            <a:endParaRPr lang="en-US"/>
          </a:p>
        </p:txBody>
      </p:sp>
    </p:spTree>
    <p:extLst>
      <p:ext uri="{BB962C8B-B14F-4D97-AF65-F5344CB8AC3E}">
        <p14:creationId xmlns:p14="http://schemas.microsoft.com/office/powerpoint/2010/main" val="72284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93F5A-97C2-33A8-487A-316D940608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841669-3696-DBB8-58F8-65BDBBB2A1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79E7CB-13EA-F256-8787-12F5133F53E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BD0DF96-412A-0481-6820-B3AED7F82347}"/>
              </a:ext>
            </a:extLst>
          </p:cNvPr>
          <p:cNvSpPr>
            <a:spLocks noGrp="1"/>
          </p:cNvSpPr>
          <p:nvPr>
            <p:ph type="sldNum" sz="quarter" idx="10"/>
          </p:nvPr>
        </p:nvSpPr>
        <p:spPr/>
        <p:txBody>
          <a:bodyPr/>
          <a:lstStyle/>
          <a:p>
            <a:fld id="{8F9D2658-4562-49BA-ACDE-5373D03BC9A2}" type="slidenum">
              <a:rPr lang="en-US" smtClean="0"/>
              <a:t>13</a:t>
            </a:fld>
            <a:endParaRPr lang="en-US"/>
          </a:p>
        </p:txBody>
      </p:sp>
    </p:spTree>
    <p:extLst>
      <p:ext uri="{BB962C8B-B14F-4D97-AF65-F5344CB8AC3E}">
        <p14:creationId xmlns:p14="http://schemas.microsoft.com/office/powerpoint/2010/main" val="901404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9D2658-4562-49BA-ACDE-5373D03BC9A2}" type="slidenum">
              <a:rPr lang="en-US" smtClean="0"/>
              <a:t>14</a:t>
            </a:fld>
            <a:endParaRPr lang="en-US"/>
          </a:p>
        </p:txBody>
      </p:sp>
    </p:spTree>
    <p:extLst>
      <p:ext uri="{BB962C8B-B14F-4D97-AF65-F5344CB8AC3E}">
        <p14:creationId xmlns:p14="http://schemas.microsoft.com/office/powerpoint/2010/main" val="1166179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9D2658-4562-49BA-ACDE-5373D03BC9A2}" type="slidenum">
              <a:rPr lang="en-US" smtClean="0"/>
              <a:t>3</a:t>
            </a:fld>
            <a:endParaRPr lang="en-US"/>
          </a:p>
        </p:txBody>
      </p:sp>
    </p:spTree>
    <p:extLst>
      <p:ext uri="{BB962C8B-B14F-4D97-AF65-F5344CB8AC3E}">
        <p14:creationId xmlns:p14="http://schemas.microsoft.com/office/powerpoint/2010/main" val="1681809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BD09B-5006-C3B2-D7D3-4EF9E8CF02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FC41B8-B4CC-48CD-E755-DEFD4FAA46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739204-AD50-15B0-1BD5-44830876168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5A2E89C-9BD6-08C8-423F-58995C315BB8}"/>
              </a:ext>
            </a:extLst>
          </p:cNvPr>
          <p:cNvSpPr>
            <a:spLocks noGrp="1"/>
          </p:cNvSpPr>
          <p:nvPr>
            <p:ph type="sldNum" sz="quarter" idx="10"/>
          </p:nvPr>
        </p:nvSpPr>
        <p:spPr/>
        <p:txBody>
          <a:bodyPr/>
          <a:lstStyle/>
          <a:p>
            <a:fld id="{8F9D2658-4562-49BA-ACDE-5373D03BC9A2}" type="slidenum">
              <a:rPr lang="en-US" smtClean="0"/>
              <a:t>4</a:t>
            </a:fld>
            <a:endParaRPr lang="en-US"/>
          </a:p>
        </p:txBody>
      </p:sp>
    </p:spTree>
    <p:extLst>
      <p:ext uri="{BB962C8B-B14F-4D97-AF65-F5344CB8AC3E}">
        <p14:creationId xmlns:p14="http://schemas.microsoft.com/office/powerpoint/2010/main" val="4194765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E87A2C-AD07-8423-26B7-D6980311C2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BC334E-5D72-FD60-3505-E127FE33A7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44A97C-2579-084A-7C6C-AD4DBB7C4BE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83C6E1C-B1CB-814A-93F5-259AAA24701E}"/>
              </a:ext>
            </a:extLst>
          </p:cNvPr>
          <p:cNvSpPr>
            <a:spLocks noGrp="1"/>
          </p:cNvSpPr>
          <p:nvPr>
            <p:ph type="sldNum" sz="quarter" idx="10"/>
          </p:nvPr>
        </p:nvSpPr>
        <p:spPr/>
        <p:txBody>
          <a:bodyPr/>
          <a:lstStyle/>
          <a:p>
            <a:fld id="{8F9D2658-4562-49BA-ACDE-5373D03BC9A2}" type="slidenum">
              <a:rPr lang="en-US" smtClean="0"/>
              <a:t>5</a:t>
            </a:fld>
            <a:endParaRPr lang="en-US"/>
          </a:p>
        </p:txBody>
      </p:sp>
    </p:spTree>
    <p:extLst>
      <p:ext uri="{BB962C8B-B14F-4D97-AF65-F5344CB8AC3E}">
        <p14:creationId xmlns:p14="http://schemas.microsoft.com/office/powerpoint/2010/main" val="4230279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F7C95-B354-ACF5-A4CD-AC1DC60289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7DD49A-B585-FB4A-7BEA-18CB56F138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3C6137-65D1-ABB7-4BC4-2E7424E0008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B1744BB-8DFD-53D3-8245-7EC2849CD140}"/>
              </a:ext>
            </a:extLst>
          </p:cNvPr>
          <p:cNvSpPr>
            <a:spLocks noGrp="1"/>
          </p:cNvSpPr>
          <p:nvPr>
            <p:ph type="sldNum" sz="quarter" idx="10"/>
          </p:nvPr>
        </p:nvSpPr>
        <p:spPr/>
        <p:txBody>
          <a:bodyPr/>
          <a:lstStyle/>
          <a:p>
            <a:fld id="{8F9D2658-4562-49BA-ACDE-5373D03BC9A2}" type="slidenum">
              <a:rPr lang="en-US" smtClean="0"/>
              <a:t>6</a:t>
            </a:fld>
            <a:endParaRPr lang="en-US"/>
          </a:p>
        </p:txBody>
      </p:sp>
    </p:spTree>
    <p:extLst>
      <p:ext uri="{BB962C8B-B14F-4D97-AF65-F5344CB8AC3E}">
        <p14:creationId xmlns:p14="http://schemas.microsoft.com/office/powerpoint/2010/main" val="3179829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4EA04-FC8A-D50F-98CD-F5A94C0ED4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6E48C9-71AA-6435-884D-4EFDA43D26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F3A658-F074-226E-7704-71B7C8FA3E9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ABCFB1F-CA54-090A-44A2-A8AD56771046}"/>
              </a:ext>
            </a:extLst>
          </p:cNvPr>
          <p:cNvSpPr>
            <a:spLocks noGrp="1"/>
          </p:cNvSpPr>
          <p:nvPr>
            <p:ph type="sldNum" sz="quarter" idx="10"/>
          </p:nvPr>
        </p:nvSpPr>
        <p:spPr/>
        <p:txBody>
          <a:bodyPr/>
          <a:lstStyle/>
          <a:p>
            <a:fld id="{8F9D2658-4562-49BA-ACDE-5373D03BC9A2}" type="slidenum">
              <a:rPr lang="en-US" smtClean="0"/>
              <a:t>7</a:t>
            </a:fld>
            <a:endParaRPr lang="en-US"/>
          </a:p>
        </p:txBody>
      </p:sp>
    </p:spTree>
    <p:extLst>
      <p:ext uri="{BB962C8B-B14F-4D97-AF65-F5344CB8AC3E}">
        <p14:creationId xmlns:p14="http://schemas.microsoft.com/office/powerpoint/2010/main" val="270077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AB1C1-9B1C-C989-1CD3-35135140D4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3040F7-8B32-9C93-0DA5-6BCC0E0ED8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1939F8-61A1-C3C8-FF01-25B3C8A0868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A2048F6-07E0-9B56-76D0-3A01C1EC97DB}"/>
              </a:ext>
            </a:extLst>
          </p:cNvPr>
          <p:cNvSpPr>
            <a:spLocks noGrp="1"/>
          </p:cNvSpPr>
          <p:nvPr>
            <p:ph type="sldNum" sz="quarter" idx="10"/>
          </p:nvPr>
        </p:nvSpPr>
        <p:spPr/>
        <p:txBody>
          <a:bodyPr/>
          <a:lstStyle/>
          <a:p>
            <a:fld id="{8F9D2658-4562-49BA-ACDE-5373D03BC9A2}" type="slidenum">
              <a:rPr lang="en-US" smtClean="0"/>
              <a:t>8</a:t>
            </a:fld>
            <a:endParaRPr lang="en-US"/>
          </a:p>
        </p:txBody>
      </p:sp>
    </p:spTree>
    <p:extLst>
      <p:ext uri="{BB962C8B-B14F-4D97-AF65-F5344CB8AC3E}">
        <p14:creationId xmlns:p14="http://schemas.microsoft.com/office/powerpoint/2010/main" val="2294439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D303C-7A85-834F-2DE1-E27E647096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C204C9-0FBC-7BCB-0469-A7C80699BE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FAE94D-0503-358B-2265-A6CAF2FEF9F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BF0BDB0-62D7-F7CF-700E-B57DF20EB55A}"/>
              </a:ext>
            </a:extLst>
          </p:cNvPr>
          <p:cNvSpPr>
            <a:spLocks noGrp="1"/>
          </p:cNvSpPr>
          <p:nvPr>
            <p:ph type="sldNum" sz="quarter" idx="10"/>
          </p:nvPr>
        </p:nvSpPr>
        <p:spPr/>
        <p:txBody>
          <a:bodyPr/>
          <a:lstStyle/>
          <a:p>
            <a:fld id="{8F9D2658-4562-49BA-ACDE-5373D03BC9A2}" type="slidenum">
              <a:rPr lang="en-US" smtClean="0"/>
              <a:t>9</a:t>
            </a:fld>
            <a:endParaRPr lang="en-US"/>
          </a:p>
        </p:txBody>
      </p:sp>
    </p:spTree>
    <p:extLst>
      <p:ext uri="{BB962C8B-B14F-4D97-AF65-F5344CB8AC3E}">
        <p14:creationId xmlns:p14="http://schemas.microsoft.com/office/powerpoint/2010/main" val="456681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5BFA4-737D-BCB3-A4E0-B2C588C86B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448ABD-0CE5-E5AA-7F2E-DAEE31D7C2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A942CB-A345-9786-E609-CCAC8C741A9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C2C33E1-0567-8DB8-7CAC-DB974CC52499}"/>
              </a:ext>
            </a:extLst>
          </p:cNvPr>
          <p:cNvSpPr>
            <a:spLocks noGrp="1"/>
          </p:cNvSpPr>
          <p:nvPr>
            <p:ph type="sldNum" sz="quarter" idx="10"/>
          </p:nvPr>
        </p:nvSpPr>
        <p:spPr/>
        <p:txBody>
          <a:bodyPr/>
          <a:lstStyle/>
          <a:p>
            <a:fld id="{8F9D2658-4562-49BA-ACDE-5373D03BC9A2}" type="slidenum">
              <a:rPr lang="en-US" smtClean="0"/>
              <a:t>10</a:t>
            </a:fld>
            <a:endParaRPr lang="en-US"/>
          </a:p>
        </p:txBody>
      </p:sp>
    </p:spTree>
    <p:extLst>
      <p:ext uri="{BB962C8B-B14F-4D97-AF65-F5344CB8AC3E}">
        <p14:creationId xmlns:p14="http://schemas.microsoft.com/office/powerpoint/2010/main" val="19261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495C0B-7539-4F5C-9023-F7669A039BCB}" type="datetimeFigureOut">
              <a:rPr lang="en-US" smtClean="0"/>
              <a:t>10-Dec-24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356726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495C0B-7539-4F5C-9023-F7669A039BCB}" type="datetimeFigureOut">
              <a:rPr lang="en-US" smtClean="0"/>
              <a:t>10-Dec-24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1162572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495C0B-7539-4F5C-9023-F7669A039BCB}" type="datetimeFigureOut">
              <a:rPr lang="en-US" smtClean="0"/>
              <a:t>10-Dec-24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2992458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495C0B-7539-4F5C-9023-F7669A039BCB}" type="datetimeFigureOut">
              <a:rPr lang="en-US" smtClean="0"/>
              <a:t>10-Dec-24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265607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495C0B-7539-4F5C-9023-F7669A039BCB}" type="datetimeFigureOut">
              <a:rPr lang="en-US" smtClean="0"/>
              <a:t>10-Dec-24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3039865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495C0B-7539-4F5C-9023-F7669A039BCB}" type="datetimeFigureOut">
              <a:rPr lang="en-US" smtClean="0"/>
              <a:t>10-Dec-24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111562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495C0B-7539-4F5C-9023-F7669A039BCB}" type="datetimeFigureOut">
              <a:rPr lang="en-US" smtClean="0"/>
              <a:t>10-Dec-24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3772589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495C0B-7539-4F5C-9023-F7669A039BCB}" type="datetimeFigureOut">
              <a:rPr lang="en-US" smtClean="0"/>
              <a:t>10-Dec-24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220950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495C0B-7539-4F5C-9023-F7669A039BCB}" type="datetimeFigureOut">
              <a:rPr lang="en-US" smtClean="0"/>
              <a:t>10-Dec-24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1194373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495C0B-7539-4F5C-9023-F7669A039BCB}" type="datetimeFigureOut">
              <a:rPr lang="en-US" smtClean="0"/>
              <a:t>10-Dec-24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182928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495C0B-7539-4F5C-9023-F7669A039BCB}" type="datetimeFigureOut">
              <a:rPr lang="en-US" smtClean="0"/>
              <a:t>10-Dec-24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192144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95C0B-7539-4F5C-9023-F7669A039BCB}" type="datetimeFigureOut">
              <a:rPr lang="en-US" smtClean="0"/>
              <a:t>10-Dec-24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5D5B2-C97E-4677-B734-8130D12C8A55}" type="slidenum">
              <a:rPr lang="en-US" smtClean="0"/>
              <a:t>‹#›</a:t>
            </a:fld>
            <a:endParaRPr lang="en-US"/>
          </a:p>
        </p:txBody>
      </p:sp>
    </p:spTree>
    <p:extLst>
      <p:ext uri="{BB962C8B-B14F-4D97-AF65-F5344CB8AC3E}">
        <p14:creationId xmlns:p14="http://schemas.microsoft.com/office/powerpoint/2010/main" val="1811612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7981" y="106327"/>
            <a:ext cx="9144000" cy="1116418"/>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Real Time Embedded Systems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722485" y="1745965"/>
            <a:ext cx="6747029" cy="605977"/>
          </a:xfrm>
        </p:spPr>
        <p:txBody>
          <a:bodyPr>
            <a:normAutofit fontScale="77500" lnSpcReduction="20000"/>
          </a:bodyPr>
          <a:lstStyle/>
          <a:p>
            <a:r>
              <a:rPr lang="en-US" sz="4500" b="1" dirty="0">
                <a:solidFill>
                  <a:srgbClr val="0070C0"/>
                </a:solidFill>
                <a:latin typeface="Times New Roman" panose="02020603050405020304" pitchFamily="18" charset="0"/>
                <a:cs typeface="Times New Roman" panose="02020603050405020304" pitchFamily="18" charset="0"/>
              </a:rPr>
              <a:t>Course code: CoSc3026/SEng4033 </a:t>
            </a:r>
          </a:p>
          <a:p>
            <a:endParaRPr lang="en-US" sz="2800" b="1" dirty="0">
              <a:solidFill>
                <a:srgbClr val="0070C0"/>
              </a:solidFill>
              <a:latin typeface="Times New Roman" panose="02020603050405020304" pitchFamily="18" charset="0"/>
              <a:cs typeface="Times New Roman" panose="02020603050405020304" pitchFamily="18" charset="0"/>
            </a:endParaRPr>
          </a:p>
        </p:txBody>
      </p:sp>
      <p:sp>
        <p:nvSpPr>
          <p:cNvPr id="5" name="Rectangle 4"/>
          <p:cNvSpPr/>
          <p:nvPr/>
        </p:nvSpPr>
        <p:spPr>
          <a:xfrm>
            <a:off x="3047999" y="5344543"/>
            <a:ext cx="5186364" cy="523220"/>
          </a:xfrm>
          <a:prstGeom prst="rect">
            <a:avLst/>
          </a:prstGeom>
        </p:spPr>
        <p:txBody>
          <a:bodyPr wrap="square">
            <a:spAutoFit/>
          </a:bodyPr>
          <a:lstStyle/>
          <a:p>
            <a:pPr>
              <a:lnSpc>
                <a:spcPct val="100000"/>
              </a:lnSpc>
            </a:pPr>
            <a:r>
              <a:rPr lang="en-US" sz="2800" b="1" dirty="0">
                <a:solidFill>
                  <a:schemeClr val="accent6">
                    <a:lumMod val="75000"/>
                  </a:schemeClr>
                </a:solidFill>
                <a:latin typeface="Times New Roman" panose="02020603050405020304" pitchFamily="18" charset="0"/>
                <a:cs typeface="Times New Roman" panose="02020603050405020304" pitchFamily="18" charset="0"/>
              </a:rPr>
              <a:t>By- Dr. Mohammad Nasre Alam</a:t>
            </a:r>
          </a:p>
        </p:txBody>
      </p:sp>
    </p:spTree>
    <p:extLst>
      <p:ext uri="{BB962C8B-B14F-4D97-AF65-F5344CB8AC3E}">
        <p14:creationId xmlns:p14="http://schemas.microsoft.com/office/powerpoint/2010/main" val="3354631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B1AD3F73-64B3-2A74-5F91-2E94346136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F5FD9A-B548-09C6-4DB6-A9FAC8980D2E}"/>
              </a:ext>
            </a:extLst>
          </p:cNvPr>
          <p:cNvSpPr>
            <a:spLocks noGrp="1"/>
          </p:cNvSpPr>
          <p:nvPr>
            <p:ph type="title"/>
          </p:nvPr>
        </p:nvSpPr>
        <p:spPr>
          <a:xfrm>
            <a:off x="0" y="17195"/>
            <a:ext cx="12191999" cy="520700"/>
          </a:xfrm>
        </p:spPr>
        <p:txBody>
          <a:bodyPr>
            <a:normAutofit fontScale="90000"/>
          </a:bodyPr>
          <a:lstStyle/>
          <a:p>
            <a:pPr marL="742950" lvl="1" indent="-742950" algn="ctr" rtl="0">
              <a:lnSpc>
                <a:spcPct val="90000"/>
              </a:lnSpc>
              <a:spcBef>
                <a:spcPts val="1000"/>
              </a:spcBef>
              <a:buFont typeface="+mj-lt"/>
              <a:buAutoNum type="arabicPeriod" startAt="5"/>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Internet of Things(IoT) Cont…</a:t>
            </a:r>
          </a:p>
        </p:txBody>
      </p:sp>
      <p:sp>
        <p:nvSpPr>
          <p:cNvPr id="8" name="TextBox 7">
            <a:extLst>
              <a:ext uri="{FF2B5EF4-FFF2-40B4-BE49-F238E27FC236}">
                <a16:creationId xmlns:a16="http://schemas.microsoft.com/office/drawing/2014/main" id="{41E8C307-F9AA-451A-EBC1-A1A4F24FF6FF}"/>
              </a:ext>
            </a:extLst>
          </p:cNvPr>
          <p:cNvSpPr txBox="1"/>
          <p:nvPr/>
        </p:nvSpPr>
        <p:spPr>
          <a:xfrm>
            <a:off x="1611092" y="820593"/>
            <a:ext cx="7554680" cy="5570756"/>
          </a:xfrm>
          <a:prstGeom prst="rect">
            <a:avLst/>
          </a:prstGeom>
          <a:noFill/>
        </p:spPr>
        <p:txBody>
          <a:bodyPr wrap="square">
            <a:spAutoFit/>
          </a:bodyPr>
          <a:lstStyle/>
          <a:p>
            <a:pPr marL="0" lvl="2" algn="just">
              <a:spcAft>
                <a:spcPts val="600"/>
              </a:spcAft>
            </a:pPr>
            <a:r>
              <a:rPr lang="en-US" b="1" dirty="0">
                <a:latin typeface="Times New Roman" panose="02020603050405020304" pitchFamily="18" charset="0"/>
                <a:cs typeface="Times New Roman" panose="02020603050405020304" pitchFamily="18" charset="0"/>
              </a:rPr>
              <a:t>IoT Protocols and Standards</a:t>
            </a:r>
          </a:p>
          <a:p>
            <a:pPr marL="28575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Application Layer Protocols </a:t>
            </a:r>
            <a:r>
              <a:rPr lang="en-US" dirty="0">
                <a:latin typeface="Times New Roman" panose="02020603050405020304" pitchFamily="18" charset="0"/>
                <a:cs typeface="Times New Roman" panose="02020603050405020304" pitchFamily="18" charset="0"/>
              </a:rPr>
              <a:t>: MQTT, CoAP, HTTP/HTTPS</a:t>
            </a:r>
          </a:p>
          <a:p>
            <a:pPr marL="28575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Network Layer Protocols </a:t>
            </a:r>
            <a:r>
              <a:rPr lang="en-US" dirty="0">
                <a:latin typeface="Times New Roman" panose="02020603050405020304" pitchFamily="18" charset="0"/>
                <a:cs typeface="Times New Roman" panose="02020603050405020304" pitchFamily="18" charset="0"/>
              </a:rPr>
              <a:t>: IPv6, RPL</a:t>
            </a:r>
          </a:p>
          <a:p>
            <a:pPr marL="28575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Physical and Data Link Layer Protocols</a:t>
            </a:r>
            <a:r>
              <a:rPr lang="en-US" dirty="0">
                <a:latin typeface="Times New Roman" panose="02020603050405020304" pitchFamily="18" charset="0"/>
                <a:cs typeface="Times New Roman" panose="02020603050405020304" pitchFamily="18" charset="0"/>
              </a:rPr>
              <a:t> : Bluetooth, Zigbee, Wi – Fi, LoRaWAN</a:t>
            </a:r>
          </a:p>
          <a:p>
            <a:pPr marL="285750" lvl="2" indent="-285750" algn="just">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lvl="2" algn="just">
              <a:spcAft>
                <a:spcPts val="600"/>
              </a:spcAft>
            </a:pPr>
            <a:r>
              <a:rPr lang="en-US" b="1" dirty="0">
                <a:latin typeface="Times New Roman" panose="02020603050405020304" pitchFamily="18" charset="0"/>
                <a:cs typeface="Times New Roman" panose="02020603050405020304" pitchFamily="18" charset="0"/>
              </a:rPr>
              <a:t>Applications of IoT in Embedded Systems</a:t>
            </a:r>
          </a:p>
          <a:p>
            <a:pPr marL="28575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Smart Homes</a:t>
            </a:r>
            <a:r>
              <a:rPr lang="en-US" dirty="0">
                <a:latin typeface="Times New Roman" panose="02020603050405020304" pitchFamily="18" charset="0"/>
                <a:cs typeface="Times New Roman" panose="02020603050405020304" pitchFamily="18" charset="0"/>
              </a:rPr>
              <a:t> : Devices like smart thermostats, lighting systems and security cameras operate autonomously and can be controlled remotely.</a:t>
            </a:r>
          </a:p>
          <a:p>
            <a:pPr marL="28575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Industrial IoT (IIoT)</a:t>
            </a:r>
            <a:r>
              <a:rPr lang="en-US" dirty="0">
                <a:latin typeface="Times New Roman" panose="02020603050405020304" pitchFamily="18" charset="0"/>
                <a:cs typeface="Times New Roman" panose="02020603050405020304" pitchFamily="18" charset="0"/>
              </a:rPr>
              <a:t> : Embedded systems monitor and control machinery in real-time for predictive maintenance and automation.</a:t>
            </a:r>
          </a:p>
          <a:p>
            <a:pPr marL="28575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Healthcare</a:t>
            </a:r>
            <a:r>
              <a:rPr lang="en-US" dirty="0">
                <a:latin typeface="Times New Roman" panose="02020603050405020304" pitchFamily="18" charset="0"/>
                <a:cs typeface="Times New Roman" panose="02020603050405020304" pitchFamily="18" charset="0"/>
              </a:rPr>
              <a:t> : Wearable devices and smart medical equipment collect patient data and provide remote monitoring.</a:t>
            </a:r>
          </a:p>
          <a:p>
            <a:pPr marL="28575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Smart Cities</a:t>
            </a:r>
            <a:r>
              <a:rPr lang="en-US" dirty="0">
                <a:latin typeface="Times New Roman" panose="02020603050405020304" pitchFamily="18" charset="0"/>
                <a:cs typeface="Times New Roman" panose="02020603050405020304" pitchFamily="18" charset="0"/>
              </a:rPr>
              <a:t> : IoT embedded systems manage resources like water, electricity and traffic more efficiently.</a:t>
            </a:r>
          </a:p>
          <a:p>
            <a:pPr marL="28575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Agriculture</a:t>
            </a:r>
            <a:r>
              <a:rPr lang="en-US" dirty="0">
                <a:latin typeface="Times New Roman" panose="02020603050405020304" pitchFamily="18" charset="0"/>
                <a:cs typeface="Times New Roman" panose="02020603050405020304" pitchFamily="18" charset="0"/>
              </a:rPr>
              <a:t> : IoT-based systems monitor soil moisture, weather conditions and crop health.</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581089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AE904AB2-FC01-D8F2-29CF-D2074332CF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147267-C123-4ABF-7484-5A05582E062D}"/>
              </a:ext>
            </a:extLst>
          </p:cNvPr>
          <p:cNvSpPr>
            <a:spLocks noGrp="1"/>
          </p:cNvSpPr>
          <p:nvPr>
            <p:ph type="title"/>
          </p:nvPr>
        </p:nvSpPr>
        <p:spPr>
          <a:xfrm>
            <a:off x="0" y="17195"/>
            <a:ext cx="12191999" cy="520700"/>
          </a:xfrm>
        </p:spPr>
        <p:txBody>
          <a:bodyPr>
            <a:normAutofit fontScale="90000"/>
          </a:bodyPr>
          <a:lstStyle/>
          <a:p>
            <a:pPr marL="742950" lvl="1" indent="-742950" algn="ctr" rtl="0">
              <a:lnSpc>
                <a:spcPct val="90000"/>
              </a:lnSpc>
              <a:spcBef>
                <a:spcPts val="1000"/>
              </a:spcBef>
              <a:buFont typeface="+mj-lt"/>
              <a:buAutoNum type="arabicPeriod" startAt="6"/>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Resource Reservation</a:t>
            </a:r>
          </a:p>
        </p:txBody>
      </p:sp>
      <p:sp>
        <p:nvSpPr>
          <p:cNvPr id="8" name="TextBox 7">
            <a:extLst>
              <a:ext uri="{FF2B5EF4-FFF2-40B4-BE49-F238E27FC236}">
                <a16:creationId xmlns:a16="http://schemas.microsoft.com/office/drawing/2014/main" id="{C7FDA22A-0E5B-668F-934A-99BACDA3FA5C}"/>
              </a:ext>
            </a:extLst>
          </p:cNvPr>
          <p:cNvSpPr txBox="1"/>
          <p:nvPr/>
        </p:nvSpPr>
        <p:spPr>
          <a:xfrm>
            <a:off x="283034" y="548785"/>
            <a:ext cx="11615057" cy="6278642"/>
          </a:xfrm>
          <a:prstGeom prst="rect">
            <a:avLst/>
          </a:prstGeom>
          <a:noFill/>
        </p:spPr>
        <p:txBody>
          <a:bodyPr wrap="square">
            <a:spAutoFit/>
          </a:bodyPr>
          <a:lstStyle/>
          <a:p>
            <a:pPr marL="0" lvl="2" algn="just">
              <a:spcAft>
                <a:spcPts val="600"/>
              </a:spcAft>
            </a:pPr>
            <a:r>
              <a:rPr lang="en-US" dirty="0">
                <a:latin typeface="Times New Roman" panose="02020603050405020304" pitchFamily="18" charset="0"/>
                <a:cs typeface="Times New Roman" panose="02020603050405020304" pitchFamily="18" charset="0"/>
              </a:rPr>
              <a:t>Resource Reservation refers to techniques and mechanisms that allocated and manage system resources (e.g. CPU time, bandwidth or energy) to ensure that applications meet their performance and timing requirements. Resource reservation is important in embedded systems , especially for real-time systems, where tasks must execute within strict deadlines.</a:t>
            </a:r>
          </a:p>
          <a:p>
            <a:pPr marL="0" lvl="2" algn="just">
              <a:spcAft>
                <a:spcPts val="600"/>
              </a:spcAft>
            </a:pPr>
            <a:r>
              <a:rPr lang="en-US" b="1" dirty="0">
                <a:latin typeface="Times New Roman" panose="02020603050405020304" pitchFamily="18" charset="0"/>
                <a:cs typeface="Times New Roman" panose="02020603050405020304" pitchFamily="18" charset="0"/>
              </a:rPr>
              <a:t>Resources in Embedded Systems – </a:t>
            </a:r>
            <a:r>
              <a:rPr lang="en-US" dirty="0">
                <a:latin typeface="Times New Roman" panose="02020603050405020304" pitchFamily="18" charset="0"/>
                <a:cs typeface="Times New Roman" panose="02020603050405020304" pitchFamily="18" charset="0"/>
              </a:rPr>
              <a:t>CPU, Memory, I/O Devices, Network Bandwidth, Energy</a:t>
            </a:r>
          </a:p>
          <a:p>
            <a:pPr marL="0" lvl="2" algn="just">
              <a:spcAft>
                <a:spcPts val="600"/>
              </a:spcAft>
            </a:pPr>
            <a:r>
              <a:rPr lang="en-US" b="1" dirty="0">
                <a:latin typeface="Times New Roman" panose="02020603050405020304" pitchFamily="18" charset="0"/>
                <a:cs typeface="Times New Roman" panose="02020603050405020304" pitchFamily="18" charset="0"/>
              </a:rPr>
              <a:t>Resource Reservation Techniques</a:t>
            </a:r>
          </a:p>
          <a:p>
            <a:pPr marL="285750" lvl="3"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CPU Scheduling</a:t>
            </a:r>
            <a:r>
              <a:rPr lang="en-US" dirty="0">
                <a:latin typeface="Times New Roman" panose="02020603050405020304" pitchFamily="18" charset="0"/>
                <a:cs typeface="Times New Roman" panose="02020603050405020304" pitchFamily="18" charset="0"/>
              </a:rPr>
              <a:t> – Allocates CPU time to tasks based on priority and timing requirements.</a:t>
            </a:r>
          </a:p>
          <a:p>
            <a:pPr marL="285750" lvl="3"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Memory Management – </a:t>
            </a:r>
            <a:r>
              <a:rPr lang="en-US" dirty="0">
                <a:latin typeface="Times New Roman" panose="02020603050405020304" pitchFamily="18" charset="0"/>
                <a:cs typeface="Times New Roman" panose="02020603050405020304" pitchFamily="18" charset="0"/>
              </a:rPr>
              <a:t>Techniques to ensure sufficient memory for each task- Static Allocation and Dynamic Allocation with limits.</a:t>
            </a:r>
          </a:p>
          <a:p>
            <a:pPr marL="285750" lvl="3"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Bandwidth Reservation</a:t>
            </a:r>
            <a:r>
              <a:rPr lang="en-US" dirty="0">
                <a:latin typeface="Times New Roman" panose="02020603050405020304" pitchFamily="18" charset="0"/>
                <a:cs typeface="Times New Roman" panose="02020603050405020304" pitchFamily="18" charset="0"/>
              </a:rPr>
              <a:t> – Ensures that communication tasks have guaranteed bandwidth.</a:t>
            </a:r>
          </a:p>
          <a:p>
            <a:pPr marL="285750" lvl="3"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Energy Management</a:t>
            </a:r>
            <a:r>
              <a:rPr lang="en-US" dirty="0">
                <a:latin typeface="Times New Roman" panose="02020603050405020304" pitchFamily="18" charset="0"/>
                <a:cs typeface="Times New Roman" panose="02020603050405020304" pitchFamily="18" charset="0"/>
              </a:rPr>
              <a:t> – Techniques to allocate and conserve power – Dynamic Voltage and Frequency Scaling and Energy-aware scheduling.</a:t>
            </a:r>
          </a:p>
          <a:p>
            <a:pPr marL="285750" lvl="3"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Resource Partitioning</a:t>
            </a:r>
            <a:r>
              <a:rPr lang="en-US" dirty="0">
                <a:latin typeface="Times New Roman" panose="02020603050405020304" pitchFamily="18" charset="0"/>
                <a:cs typeface="Times New Roman" panose="02020603050405020304" pitchFamily="18" charset="0"/>
              </a:rPr>
              <a:t> – Divides resources into isolated partitions, each reserved for specific tasks or application.</a:t>
            </a:r>
          </a:p>
          <a:p>
            <a:pPr marL="0" lvl="2" algn="just">
              <a:spcAft>
                <a:spcPts val="600"/>
              </a:spcAft>
            </a:pPr>
            <a:r>
              <a:rPr lang="en-US" b="1" dirty="0">
                <a:latin typeface="Times New Roman" panose="02020603050405020304" pitchFamily="18" charset="0"/>
                <a:cs typeface="Times New Roman" panose="02020603050405020304" pitchFamily="18" charset="0"/>
              </a:rPr>
              <a:t>Example of Resource Reservation</a:t>
            </a:r>
          </a:p>
          <a:p>
            <a:pPr marL="285750" lvl="3"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Automation Systems – </a:t>
            </a:r>
            <a:r>
              <a:rPr lang="en-US" dirty="0">
                <a:latin typeface="Times New Roman" panose="02020603050405020304" pitchFamily="18" charset="0"/>
                <a:cs typeface="Times New Roman" panose="02020603050405020304" pitchFamily="18" charset="0"/>
              </a:rPr>
              <a:t>In vehicles, the Engine Control Unit (ECU) uses resource reservation to ensure real-time control of engine functions, such as fuel injection and ignition timing.</a:t>
            </a:r>
            <a:endParaRPr lang="en-US" b="1" dirty="0">
              <a:latin typeface="Times New Roman" panose="02020603050405020304" pitchFamily="18" charset="0"/>
              <a:cs typeface="Times New Roman" panose="02020603050405020304" pitchFamily="18" charset="0"/>
            </a:endParaRPr>
          </a:p>
          <a:p>
            <a:pPr marL="285750" lvl="3"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Industrial Automation</a:t>
            </a:r>
            <a:r>
              <a:rPr lang="en-US" dirty="0">
                <a:latin typeface="Times New Roman" panose="02020603050405020304" pitchFamily="18" charset="0"/>
                <a:cs typeface="Times New Roman" panose="02020603050405020304" pitchFamily="18" charset="0"/>
              </a:rPr>
              <a:t> – Programmable Logic Controllers (PLCs) reserve resources for real-time monitoring and control of machinery.</a:t>
            </a:r>
          </a:p>
          <a:p>
            <a:pPr marL="285750" lvl="3"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Multimedia System</a:t>
            </a:r>
            <a:r>
              <a:rPr lang="en-US" dirty="0">
                <a:latin typeface="Times New Roman" panose="02020603050405020304" pitchFamily="18" charset="0"/>
                <a:cs typeface="Times New Roman" panose="02020603050405020304" pitchFamily="18" charset="0"/>
              </a:rPr>
              <a:t> – Bandwidth reservation ensures smooth playback and transmission of audio/video steams.</a:t>
            </a:r>
          </a:p>
          <a:p>
            <a:pPr marL="285750" lvl="3"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IoT Devices </a:t>
            </a:r>
            <a:r>
              <a:rPr lang="en-US" dirty="0">
                <a:latin typeface="Times New Roman" panose="02020603050405020304" pitchFamily="18" charset="0"/>
                <a:cs typeface="Times New Roman" panose="02020603050405020304" pitchFamily="18" charset="0"/>
              </a:rPr>
              <a:t>– Reservation mechanisms prioritize important IoT tasks (e.g. alarms) over non-important data transmission.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510421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73B2A094-0C0C-98B4-7E5C-9EBFFCB6F7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5FD0F8-71A7-CBFF-A374-CB1C682D9285}"/>
              </a:ext>
            </a:extLst>
          </p:cNvPr>
          <p:cNvSpPr>
            <a:spLocks noGrp="1"/>
          </p:cNvSpPr>
          <p:nvPr>
            <p:ph type="title"/>
          </p:nvPr>
        </p:nvSpPr>
        <p:spPr>
          <a:xfrm>
            <a:off x="0" y="17195"/>
            <a:ext cx="12191999" cy="520700"/>
          </a:xfrm>
        </p:spPr>
        <p:txBody>
          <a:bodyPr>
            <a:normAutofit fontScale="90000"/>
          </a:bodyPr>
          <a:lstStyle/>
          <a:p>
            <a:pPr marL="742950" lvl="1" indent="-742950" algn="ctr" rtl="0">
              <a:lnSpc>
                <a:spcPct val="90000"/>
              </a:lnSpc>
              <a:spcBef>
                <a:spcPts val="1000"/>
              </a:spcBef>
              <a:buFont typeface="+mj-lt"/>
              <a:buAutoNum type="arabicPeriod" startAt="7"/>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Traffic Shaping and Policing</a:t>
            </a:r>
          </a:p>
        </p:txBody>
      </p:sp>
      <p:sp>
        <p:nvSpPr>
          <p:cNvPr id="8" name="TextBox 7">
            <a:extLst>
              <a:ext uri="{FF2B5EF4-FFF2-40B4-BE49-F238E27FC236}">
                <a16:creationId xmlns:a16="http://schemas.microsoft.com/office/drawing/2014/main" id="{C515566A-AC70-195C-7B86-FFFC38849EFD}"/>
              </a:ext>
            </a:extLst>
          </p:cNvPr>
          <p:cNvSpPr txBox="1"/>
          <p:nvPr/>
        </p:nvSpPr>
        <p:spPr>
          <a:xfrm>
            <a:off x="21770" y="548785"/>
            <a:ext cx="6074229" cy="5924699"/>
          </a:xfrm>
          <a:prstGeom prst="rect">
            <a:avLst/>
          </a:prstGeom>
          <a:noFill/>
        </p:spPr>
        <p:txBody>
          <a:bodyPr wrap="square">
            <a:spAutoFit/>
          </a:bodyPr>
          <a:lstStyle/>
          <a:p>
            <a:pPr marL="0" lvl="2" algn="just">
              <a:spcAft>
                <a:spcPts val="600"/>
              </a:spcAft>
            </a:pPr>
            <a:r>
              <a:rPr lang="en-US" sz="2000" b="1" dirty="0">
                <a:solidFill>
                  <a:schemeClr val="accent6"/>
                </a:solidFill>
                <a:latin typeface="Times New Roman" panose="02020603050405020304" pitchFamily="18" charset="0"/>
                <a:cs typeface="Times New Roman" panose="02020603050405020304" pitchFamily="18" charset="0"/>
              </a:rPr>
              <a:t>Traffic shaping </a:t>
            </a:r>
            <a:r>
              <a:rPr lang="en-US" dirty="0">
                <a:latin typeface="Times New Roman" panose="02020603050405020304" pitchFamily="18" charset="0"/>
                <a:cs typeface="Times New Roman" panose="02020603050405020304" pitchFamily="18" charset="0"/>
              </a:rPr>
              <a:t>controls the rate of outgoing data to align with the network’s capacity and the application’s requirements. It is particularly useful for RTC to reduce jitter and ensure a consistent flow of packets.</a:t>
            </a:r>
          </a:p>
          <a:p>
            <a:pPr marL="0" lvl="2" algn="just">
              <a:spcAft>
                <a:spcPts val="600"/>
              </a:spcAft>
            </a:pPr>
            <a:r>
              <a:rPr lang="en-US" b="1" dirty="0">
                <a:latin typeface="Times New Roman" panose="02020603050405020304" pitchFamily="18" charset="0"/>
                <a:cs typeface="Times New Roman" panose="02020603050405020304" pitchFamily="18" charset="0"/>
              </a:rPr>
              <a:t>Objectives of Traffic Shaping</a:t>
            </a:r>
          </a:p>
          <a:p>
            <a:pPr marL="45720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Smooth Traffic Bursts </a:t>
            </a:r>
            <a:r>
              <a:rPr lang="en-US" dirty="0">
                <a:latin typeface="Times New Roman" panose="02020603050405020304" pitchFamily="18" charset="0"/>
                <a:cs typeface="Times New Roman" panose="02020603050405020304" pitchFamily="18" charset="0"/>
              </a:rPr>
              <a:t>– Avoids sudden spikes that can congest the network, ensuring consistent packet flow.</a:t>
            </a:r>
          </a:p>
          <a:p>
            <a:pPr marL="45720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Improved QoS </a:t>
            </a:r>
            <a:r>
              <a:rPr lang="en-US" dirty="0">
                <a:latin typeface="Times New Roman" panose="02020603050405020304" pitchFamily="18" charset="0"/>
                <a:cs typeface="Times New Roman" panose="02020603050405020304" pitchFamily="18" charset="0"/>
              </a:rPr>
              <a:t>– Prioritizes real-time traffic over non-essential traffic to maintain service quality.</a:t>
            </a:r>
          </a:p>
          <a:p>
            <a:pPr marL="45720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Buffering to Prevent Packet Drops</a:t>
            </a:r>
            <a:r>
              <a:rPr lang="en-US" dirty="0">
                <a:latin typeface="Times New Roman" panose="02020603050405020304" pitchFamily="18" charset="0"/>
                <a:cs typeface="Times New Roman" panose="02020603050405020304" pitchFamily="18" charset="0"/>
              </a:rPr>
              <a:t> – Temporarily holds packets in a buffer when the transmission rate exceeds the allowable bandwidth.</a:t>
            </a:r>
          </a:p>
          <a:p>
            <a:pPr marL="0" lvl="2" algn="just">
              <a:spcAft>
                <a:spcPts val="600"/>
              </a:spcAft>
            </a:pPr>
            <a:r>
              <a:rPr lang="en-US" b="1" dirty="0">
                <a:latin typeface="Times New Roman" panose="02020603050405020304" pitchFamily="18" charset="0"/>
                <a:cs typeface="Times New Roman" panose="02020603050405020304" pitchFamily="18" charset="0"/>
              </a:rPr>
              <a:t>Techniques</a:t>
            </a:r>
          </a:p>
          <a:p>
            <a:pPr marL="45720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Token Bucket Algorithm</a:t>
            </a:r>
            <a:r>
              <a:rPr lang="en-US" dirty="0">
                <a:latin typeface="Times New Roman" panose="02020603050405020304" pitchFamily="18" charset="0"/>
                <a:cs typeface="Times New Roman" panose="02020603050405020304" pitchFamily="18" charset="0"/>
              </a:rPr>
              <a:t> – Allows controlled bursts while ensuring an average rate. It is ideal for RTC traffic that may occasionally experience bursts but requires consistent delivery.</a:t>
            </a:r>
          </a:p>
          <a:p>
            <a:pPr marL="45720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Time-Division Multiplexing (TDM) </a:t>
            </a:r>
            <a:r>
              <a:rPr lang="en-US" dirty="0">
                <a:latin typeface="Times New Roman" panose="02020603050405020304" pitchFamily="18" charset="0"/>
                <a:cs typeface="Times New Roman" panose="02020603050405020304" pitchFamily="18" charset="0"/>
              </a:rPr>
              <a:t>– Allocates fixed time slots for RTC traffic, ensuring predictable delivery.</a:t>
            </a:r>
            <a:endParaRPr lang="en-US"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B1CA04B-BEA9-D3CA-1F08-7A03BD6AA499}"/>
              </a:ext>
            </a:extLst>
          </p:cNvPr>
          <p:cNvSpPr txBox="1"/>
          <p:nvPr/>
        </p:nvSpPr>
        <p:spPr>
          <a:xfrm>
            <a:off x="6237514" y="614097"/>
            <a:ext cx="5943588" cy="6201698"/>
          </a:xfrm>
          <a:prstGeom prst="rect">
            <a:avLst/>
          </a:prstGeom>
          <a:noFill/>
        </p:spPr>
        <p:txBody>
          <a:bodyPr wrap="square">
            <a:spAutoFit/>
          </a:bodyPr>
          <a:lstStyle/>
          <a:p>
            <a:pPr marL="0" lvl="2" algn="just">
              <a:spcAft>
                <a:spcPts val="600"/>
              </a:spcAft>
            </a:pPr>
            <a:r>
              <a:rPr lang="en-US" sz="2000" b="1" dirty="0">
                <a:solidFill>
                  <a:schemeClr val="accent6"/>
                </a:solidFill>
                <a:latin typeface="Times New Roman" panose="02020603050405020304" pitchFamily="18" charset="0"/>
                <a:cs typeface="Times New Roman" panose="02020603050405020304" pitchFamily="18" charset="0"/>
              </a:rPr>
              <a:t>Traffic Policing </a:t>
            </a:r>
            <a:r>
              <a:rPr lang="en-US" dirty="0">
                <a:latin typeface="Times New Roman" panose="02020603050405020304" pitchFamily="18" charset="0"/>
                <a:cs typeface="Times New Roman" panose="02020603050405020304" pitchFamily="18" charset="0"/>
              </a:rPr>
              <a:t>enforces bandwidth limits by monitoring the rate of traffic and dropping or marking packets that exceed a defined threshold. It ensures the RTC traffic complies with network policies but can impact performance if misconfigured.</a:t>
            </a:r>
          </a:p>
          <a:p>
            <a:pPr marL="0" lvl="2" algn="just">
              <a:spcAft>
                <a:spcPts val="600"/>
              </a:spcAft>
            </a:pPr>
            <a:r>
              <a:rPr lang="en-US" b="1" dirty="0">
                <a:latin typeface="Times New Roman" panose="02020603050405020304" pitchFamily="18" charset="0"/>
                <a:cs typeface="Times New Roman" panose="02020603050405020304" pitchFamily="18" charset="0"/>
              </a:rPr>
              <a:t>Objectives of Traffic Policing</a:t>
            </a:r>
          </a:p>
          <a:p>
            <a:pPr marL="28575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Enforce Bandwidth Limits</a:t>
            </a:r>
            <a:r>
              <a:rPr lang="en-US" dirty="0">
                <a:latin typeface="Times New Roman" panose="02020603050405020304" pitchFamily="18" charset="0"/>
                <a:cs typeface="Times New Roman" panose="02020603050405020304" pitchFamily="18" charset="0"/>
              </a:rPr>
              <a:t> – Prevents real-time traffic from overwhelming the network or affecting other application.</a:t>
            </a:r>
          </a:p>
          <a:p>
            <a:pPr marL="28575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Prioritize Critical Traffic</a:t>
            </a:r>
            <a:r>
              <a:rPr lang="en-US" dirty="0">
                <a:latin typeface="Times New Roman" panose="02020603050405020304" pitchFamily="18" charset="0"/>
                <a:cs typeface="Times New Roman" panose="02020603050405020304" pitchFamily="18" charset="0"/>
              </a:rPr>
              <a:t> – Marks packets for prioritization while penalizing excessive or non-</a:t>
            </a:r>
            <a:r>
              <a:rPr lang="en-US" dirty="0" err="1">
                <a:latin typeface="Times New Roman" panose="02020603050405020304" pitchFamily="18" charset="0"/>
                <a:cs typeface="Times New Roman" panose="02020603050405020304" pitchFamily="18" charset="0"/>
              </a:rPr>
              <a:t>comliant</a:t>
            </a:r>
            <a:r>
              <a:rPr lang="en-US" dirty="0">
                <a:latin typeface="Times New Roman" panose="02020603050405020304" pitchFamily="18" charset="0"/>
                <a:cs typeface="Times New Roman" panose="02020603050405020304" pitchFamily="18" charset="0"/>
              </a:rPr>
              <a:t> traffic.</a:t>
            </a:r>
          </a:p>
          <a:p>
            <a:pPr marL="28575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Fair Usage </a:t>
            </a:r>
            <a:r>
              <a:rPr lang="en-US" dirty="0">
                <a:latin typeface="Times New Roman" panose="02020603050405020304" pitchFamily="18" charset="0"/>
                <a:cs typeface="Times New Roman" panose="02020603050405020304" pitchFamily="18" charset="0"/>
              </a:rPr>
              <a:t>– Ensures that no single RTC session monopolizes the network.</a:t>
            </a:r>
          </a:p>
          <a:p>
            <a:pPr marL="0" lvl="2" algn="just">
              <a:spcAft>
                <a:spcPts val="600"/>
              </a:spcAft>
            </a:pPr>
            <a:r>
              <a:rPr lang="en-US" b="1" dirty="0">
                <a:latin typeface="Times New Roman" panose="02020603050405020304" pitchFamily="18" charset="0"/>
                <a:cs typeface="Times New Roman" panose="02020603050405020304" pitchFamily="18" charset="0"/>
              </a:rPr>
              <a:t>Techniques</a:t>
            </a:r>
          </a:p>
          <a:p>
            <a:pPr marL="28575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Single-Rate Policing </a:t>
            </a:r>
            <a:r>
              <a:rPr lang="en-US" dirty="0">
                <a:latin typeface="Times New Roman" panose="02020603050405020304" pitchFamily="18" charset="0"/>
                <a:cs typeface="Times New Roman" panose="02020603050405020304" pitchFamily="18" charset="0"/>
              </a:rPr>
              <a:t>– Packets are dropped if the traffic exceeds the committed rate.</a:t>
            </a:r>
          </a:p>
          <a:p>
            <a:pPr marL="28575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Two-Rate Policing </a:t>
            </a:r>
            <a:r>
              <a:rPr lang="en-US" dirty="0">
                <a:latin typeface="Times New Roman" panose="02020603050405020304" pitchFamily="18" charset="0"/>
                <a:cs typeface="Times New Roman" panose="02020603050405020304" pitchFamily="18" charset="0"/>
              </a:rPr>
              <a:t>– Allows bursts up to a pick rate, but penalizes traffic exceeding it by dropping or marking packets.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17790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11916E94-524F-D5E3-3737-E1C794B593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ACE9DF-3AE1-E9EE-01B7-4155739BFD3A}"/>
              </a:ext>
            </a:extLst>
          </p:cNvPr>
          <p:cNvSpPr>
            <a:spLocks noGrp="1"/>
          </p:cNvSpPr>
          <p:nvPr>
            <p:ph type="title"/>
          </p:nvPr>
        </p:nvSpPr>
        <p:spPr>
          <a:xfrm>
            <a:off x="0" y="17195"/>
            <a:ext cx="12191999" cy="520700"/>
          </a:xfrm>
        </p:spPr>
        <p:txBody>
          <a:bodyPr>
            <a:normAutofit fontScale="90000"/>
          </a:bodyPr>
          <a:lstStyle/>
          <a:p>
            <a:pPr marL="742950" lvl="1" indent="-742950" algn="ctr" rtl="0">
              <a:lnSpc>
                <a:spcPct val="90000"/>
              </a:lnSpc>
              <a:spcBef>
                <a:spcPts val="1000"/>
              </a:spcBef>
              <a:buFont typeface="+mj-lt"/>
              <a:buAutoNum type="arabicPeriod" startAt="8"/>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Scheduling Mechanisms-QoS model</a:t>
            </a:r>
          </a:p>
        </p:txBody>
      </p:sp>
      <p:sp>
        <p:nvSpPr>
          <p:cNvPr id="8" name="TextBox 7">
            <a:extLst>
              <a:ext uri="{FF2B5EF4-FFF2-40B4-BE49-F238E27FC236}">
                <a16:creationId xmlns:a16="http://schemas.microsoft.com/office/drawing/2014/main" id="{117D547F-8512-1077-9616-2347BD3E2B29}"/>
              </a:ext>
            </a:extLst>
          </p:cNvPr>
          <p:cNvSpPr txBox="1"/>
          <p:nvPr/>
        </p:nvSpPr>
        <p:spPr>
          <a:xfrm>
            <a:off x="1045028" y="733842"/>
            <a:ext cx="10080171" cy="5970865"/>
          </a:xfrm>
          <a:prstGeom prst="rect">
            <a:avLst/>
          </a:prstGeom>
          <a:noFill/>
        </p:spPr>
        <p:txBody>
          <a:bodyPr wrap="square">
            <a:spAutoFit/>
          </a:bodyPr>
          <a:lstStyle/>
          <a:p>
            <a:pPr marL="0" lvl="2" algn="just">
              <a:spcAft>
                <a:spcPts val="600"/>
              </a:spcAft>
            </a:pPr>
            <a:r>
              <a:rPr lang="en-US" dirty="0">
                <a:latin typeface="Times New Roman" panose="02020603050405020304" pitchFamily="18" charset="0"/>
                <a:cs typeface="Times New Roman" panose="02020603050405020304" pitchFamily="18" charset="0"/>
              </a:rPr>
              <a:t>Scheduling mechanisms are algorithms that decide the order in which packets are transmitted through network devices such as routers and switches.</a:t>
            </a:r>
          </a:p>
          <a:p>
            <a:pPr marL="28575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Fist Come, Fist Serve (FCFS) </a:t>
            </a:r>
            <a:r>
              <a:rPr lang="en-US" dirty="0">
                <a:latin typeface="Times New Roman" panose="02020603050405020304" pitchFamily="18" charset="0"/>
                <a:cs typeface="Times New Roman" panose="02020603050405020304" pitchFamily="18" charset="0"/>
              </a:rPr>
              <a:t>– Packet served in the order they arrive. It is simple to implement.</a:t>
            </a:r>
          </a:p>
          <a:p>
            <a:pPr marL="28575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Priority Queuing (PQ) </a:t>
            </a:r>
            <a:r>
              <a:rPr lang="en-US" dirty="0">
                <a:latin typeface="Times New Roman" panose="02020603050405020304" pitchFamily="18" charset="0"/>
                <a:cs typeface="Times New Roman" panose="02020603050405020304" pitchFamily="18" charset="0"/>
              </a:rPr>
              <a:t>– Packets are classified into priority levels. Higher-priority packets are processed before lower-priority packets. It guarantees low latency for high-priority traffic.</a:t>
            </a:r>
          </a:p>
          <a:p>
            <a:pPr marL="28575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Weighted Fair Queuing (WFQ) </a:t>
            </a:r>
            <a:r>
              <a:rPr lang="en-US" dirty="0">
                <a:latin typeface="Times New Roman" panose="02020603050405020304" pitchFamily="18" charset="0"/>
                <a:cs typeface="Times New Roman" panose="02020603050405020304" pitchFamily="18" charset="0"/>
              </a:rPr>
              <a:t>– Allocates bandwidth based on pre-assigned weights. Each traffic class gets a proportional share of resources. It prevents starvation of lower-priority traffic. It provides better fairness and resource allocation.</a:t>
            </a:r>
          </a:p>
          <a:p>
            <a:pPr marL="28575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Round Robin (RR) </a:t>
            </a:r>
            <a:r>
              <a:rPr lang="en-US" dirty="0">
                <a:latin typeface="Times New Roman" panose="02020603050405020304" pitchFamily="18" charset="0"/>
                <a:cs typeface="Times New Roman" panose="02020603050405020304" pitchFamily="18" charset="0"/>
              </a:rPr>
              <a:t>– Packets from all queues are served in a cyclic order. It provides fair distribution of resources and simple to implementation.</a:t>
            </a:r>
          </a:p>
          <a:p>
            <a:pPr marL="28575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Deficit Round Robin (DRR) </a:t>
            </a:r>
            <a:r>
              <a:rPr lang="en-US" dirty="0">
                <a:latin typeface="Times New Roman" panose="02020603050405020304" pitchFamily="18" charset="0"/>
                <a:cs typeface="Times New Roman" panose="02020603050405020304" pitchFamily="18" charset="0"/>
              </a:rPr>
              <a:t>– An enhancement of RR, allowing weighted scheduling based on deficit counters to handle variable packet sizes. It provide fairness in handling variable-sized packets. It has low overhead.</a:t>
            </a:r>
          </a:p>
          <a:p>
            <a:pPr marL="28575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Weighted Round Robin (WRR) </a:t>
            </a:r>
            <a:r>
              <a:rPr lang="en-US" dirty="0">
                <a:latin typeface="Times New Roman" panose="02020603050405020304" pitchFamily="18" charset="0"/>
                <a:cs typeface="Times New Roman" panose="02020603050405020304" pitchFamily="18" charset="0"/>
              </a:rPr>
              <a:t>– Assigns weights to each queue, serving packets based on the weights. It provides prioritization while maintaining fairness.</a:t>
            </a:r>
          </a:p>
          <a:p>
            <a:pPr marL="28575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Class-Based Queuing (CBQ) </a:t>
            </a:r>
            <a:r>
              <a:rPr lang="en-US" dirty="0">
                <a:latin typeface="Times New Roman" panose="02020603050405020304" pitchFamily="18" charset="0"/>
                <a:cs typeface="Times New Roman" panose="02020603050405020304" pitchFamily="18" charset="0"/>
              </a:rPr>
              <a:t>– Traffic is classified into different classes, and bandwidth is allocated based on class requirements.. It is flexible and policy-driven and supports complex QoS policies.</a:t>
            </a:r>
          </a:p>
          <a:p>
            <a:pPr marL="28575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Low-Latency Queuing (LLQ) </a:t>
            </a:r>
            <a:r>
              <a:rPr lang="en-US" dirty="0">
                <a:latin typeface="Times New Roman" panose="02020603050405020304" pitchFamily="18" charset="0"/>
                <a:cs typeface="Times New Roman" panose="02020603050405020304" pitchFamily="18" charset="0"/>
              </a:rPr>
              <a:t>– A combination of PQ and CBQ. Ensures strict prioritization for delay-sensitive traffic while protecting lower-priority traffic from starvation.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11494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5967" y="1918447"/>
            <a:ext cx="10515600" cy="3591859"/>
          </a:xfrm>
        </p:spPr>
        <p:txBody>
          <a:bodyPr>
            <a:normAutofit/>
          </a:bodyPr>
          <a:lstStyle/>
          <a:p>
            <a:pPr algn="ctr"/>
            <a:r>
              <a:rPr lang="en-US" sz="6000" b="1" dirty="0">
                <a:solidFill>
                  <a:srgbClr val="7030A0"/>
                </a:solidFill>
                <a:latin typeface="Algerian" panose="04020705040A02060702" pitchFamily="82" charset="0"/>
              </a:rPr>
              <a:t>THANK YOU VERY MUCH</a:t>
            </a:r>
            <a:br>
              <a:rPr lang="en-US" sz="6000" dirty="0">
                <a:solidFill>
                  <a:srgbClr val="7030A0"/>
                </a:solidFill>
                <a:latin typeface="Algerian" panose="04020705040A02060702" pitchFamily="82" charset="0"/>
              </a:rPr>
            </a:br>
            <a:br>
              <a:rPr lang="en-US" sz="6000" dirty="0">
                <a:solidFill>
                  <a:srgbClr val="7030A0"/>
                </a:solidFill>
                <a:latin typeface="Algerian" panose="04020705040A02060702" pitchFamily="82" charset="0"/>
              </a:rPr>
            </a:br>
            <a:r>
              <a:rPr lang="en-US" sz="4000" i="1" dirty="0">
                <a:solidFill>
                  <a:srgbClr val="C00000"/>
                </a:solidFill>
                <a:latin typeface="Algerian" panose="04020705040A02060702" pitchFamily="82" charset="0"/>
              </a:rPr>
              <a:t>Course Completed</a:t>
            </a:r>
            <a:br>
              <a:rPr lang="en-US" dirty="0"/>
            </a:br>
            <a:endParaRPr lang="en-US" dirty="0"/>
          </a:p>
        </p:txBody>
      </p:sp>
    </p:spTree>
    <p:extLst>
      <p:ext uri="{BB962C8B-B14F-4D97-AF65-F5344CB8AC3E}">
        <p14:creationId xmlns:p14="http://schemas.microsoft.com/office/powerpoint/2010/main" val="2992004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923E-4532-D8A5-9C5E-6D24114091A3}"/>
              </a:ext>
            </a:extLst>
          </p:cNvPr>
          <p:cNvSpPr>
            <a:spLocks noGrp="1"/>
          </p:cNvSpPr>
          <p:nvPr>
            <p:ph type="ctrTitle"/>
          </p:nvPr>
        </p:nvSpPr>
        <p:spPr>
          <a:xfrm>
            <a:off x="309564" y="109539"/>
            <a:ext cx="11434762" cy="628649"/>
          </a:xfrm>
        </p:spPr>
        <p:txBody>
          <a:bodyPr>
            <a:normAutofit fontScale="90000"/>
          </a:bodyPr>
          <a:lstStyle/>
          <a:p>
            <a:r>
              <a:rPr lang="en-US" sz="5400" b="1" dirty="0">
                <a:solidFill>
                  <a:srgbClr val="FF0000"/>
                </a:solidFill>
                <a:latin typeface="Times New Roman" panose="02020603050405020304" pitchFamily="18" charset="0"/>
                <a:cs typeface="Times New Roman" panose="02020603050405020304" pitchFamily="18" charset="0"/>
              </a:rPr>
              <a:t>Chapter 5</a:t>
            </a:r>
            <a:endParaRPr lang="en-IN" sz="5400" b="1" dirty="0">
              <a:solidFill>
                <a:srgbClr val="FF0000"/>
              </a:solidFill>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37366FD2-8BC6-55C0-3584-1BADC962493D}"/>
              </a:ext>
            </a:extLst>
          </p:cNvPr>
          <p:cNvSpPr>
            <a:spLocks noGrp="1"/>
          </p:cNvSpPr>
          <p:nvPr>
            <p:ph type="subTitle" idx="1"/>
          </p:nvPr>
        </p:nvSpPr>
        <p:spPr>
          <a:xfrm>
            <a:off x="2513198" y="1923754"/>
            <a:ext cx="8453991" cy="4106797"/>
          </a:xfrm>
        </p:spPr>
        <p:txBody>
          <a:bodyPr>
            <a:normAutofit fontScale="92500"/>
          </a:bodyPr>
          <a:lstStyle/>
          <a:p>
            <a:pPr algn="l"/>
            <a:r>
              <a:rPr lang="en-US" sz="2800" b="1" dirty="0">
                <a:solidFill>
                  <a:srgbClr val="7030A0"/>
                </a:solidFill>
                <a:latin typeface="Times New Roman" panose="02020603050405020304" pitchFamily="18" charset="0"/>
                <a:cs typeface="Times New Roman" panose="02020603050405020304" pitchFamily="18" charset="0"/>
              </a:rPr>
              <a:t>Contents</a:t>
            </a:r>
          </a:p>
          <a:p>
            <a:pPr marL="914400" lvl="1" indent="-457200" algn="just">
              <a:spcBef>
                <a:spcPts val="1200"/>
              </a:spcBef>
              <a:buFont typeface="+mj-lt"/>
              <a:buAutoNum type="arabicPeriod"/>
            </a:pPr>
            <a:r>
              <a:rPr lang="en-US" sz="2400" dirty="0">
                <a:latin typeface="Times New Roman" panose="02020603050405020304" pitchFamily="18" charset="0"/>
                <a:cs typeface="Times New Roman" panose="02020603050405020304" pitchFamily="18" charset="0"/>
              </a:rPr>
              <a:t>Basic Concepts and Examples of Real Time Communication</a:t>
            </a:r>
          </a:p>
          <a:p>
            <a:pPr marL="914400" lvl="1" indent="-457200" algn="just">
              <a:spcBef>
                <a:spcPts val="1200"/>
              </a:spcBef>
              <a:buFont typeface="+mj-lt"/>
              <a:buAutoNum type="arabicPeriod"/>
            </a:pPr>
            <a:r>
              <a:rPr lang="en-US" sz="2400" dirty="0">
                <a:latin typeface="Times New Roman" panose="02020603050405020304" pitchFamily="18" charset="0"/>
                <a:cs typeface="Times New Roman" panose="02020603050405020304" pitchFamily="18" charset="0"/>
              </a:rPr>
              <a:t>Real Time Communication in LAN</a:t>
            </a:r>
          </a:p>
          <a:p>
            <a:pPr marL="914400" lvl="1" indent="-457200" algn="just">
              <a:spcBef>
                <a:spcPts val="1200"/>
              </a:spcBef>
              <a:buFont typeface="+mj-lt"/>
              <a:buAutoNum type="arabicPeriod"/>
            </a:pPr>
            <a:r>
              <a:rPr lang="en-US" sz="2400" dirty="0">
                <a:latin typeface="Times New Roman" panose="02020603050405020304" pitchFamily="18" charset="0"/>
                <a:cs typeface="Times New Roman" panose="02020603050405020304" pitchFamily="18" charset="0"/>
              </a:rPr>
              <a:t>Bounded Access Protocol</a:t>
            </a:r>
          </a:p>
          <a:p>
            <a:pPr marL="914400" lvl="1" indent="-457200" algn="just">
              <a:spcBef>
                <a:spcPts val="1200"/>
              </a:spcBef>
              <a:buFont typeface="+mj-lt"/>
              <a:buAutoNum type="arabicPeriod"/>
            </a:pPr>
            <a:r>
              <a:rPr lang="en-US" sz="2400" dirty="0">
                <a:latin typeface="Times New Roman" panose="02020603050405020304" pitchFamily="18" charset="0"/>
                <a:cs typeface="Times New Roman" panose="02020603050405020304" pitchFamily="18" charset="0"/>
              </a:rPr>
              <a:t>Real Time Communication Over Internet</a:t>
            </a:r>
          </a:p>
          <a:p>
            <a:pPr marL="914400" lvl="1" indent="-457200" algn="just">
              <a:spcBef>
                <a:spcPts val="1200"/>
              </a:spcBef>
              <a:buFont typeface="+mj-lt"/>
              <a:buAutoNum type="arabicPeriod"/>
            </a:pPr>
            <a:r>
              <a:rPr lang="en-US" sz="2400" dirty="0">
                <a:latin typeface="Times New Roman" panose="02020603050405020304" pitchFamily="18" charset="0"/>
                <a:cs typeface="Times New Roman" panose="02020603050405020304" pitchFamily="18" charset="0"/>
              </a:rPr>
              <a:t>Internet of Things(IoT)</a:t>
            </a:r>
          </a:p>
          <a:p>
            <a:pPr marL="914400" lvl="1" indent="-457200" algn="just">
              <a:spcBef>
                <a:spcPts val="1200"/>
              </a:spcBef>
              <a:buFont typeface="+mj-lt"/>
              <a:buAutoNum type="arabicPeriod"/>
            </a:pPr>
            <a:r>
              <a:rPr lang="en-US" sz="2400" dirty="0">
                <a:latin typeface="Times New Roman" panose="02020603050405020304" pitchFamily="18" charset="0"/>
                <a:cs typeface="Times New Roman" panose="02020603050405020304" pitchFamily="18" charset="0"/>
              </a:rPr>
              <a:t>Resource Reservation</a:t>
            </a:r>
          </a:p>
          <a:p>
            <a:pPr marL="914400" lvl="1" indent="-457200" algn="just">
              <a:spcBef>
                <a:spcPts val="1200"/>
              </a:spcBef>
              <a:buFont typeface="+mj-lt"/>
              <a:buAutoNum type="arabicPeriod"/>
            </a:pPr>
            <a:r>
              <a:rPr lang="en-US" sz="2400" dirty="0">
                <a:latin typeface="Times New Roman" panose="02020603050405020304" pitchFamily="18" charset="0"/>
                <a:cs typeface="Times New Roman" panose="02020603050405020304" pitchFamily="18" charset="0"/>
              </a:rPr>
              <a:t>Traffic Shaping and Policing</a:t>
            </a:r>
          </a:p>
          <a:p>
            <a:pPr marL="914400" lvl="1" indent="-457200" algn="just">
              <a:spcBef>
                <a:spcPts val="1200"/>
              </a:spcBef>
              <a:buFont typeface="+mj-lt"/>
              <a:buAutoNum type="arabicPeriod"/>
            </a:pPr>
            <a:r>
              <a:rPr lang="en-US" sz="2400" dirty="0">
                <a:latin typeface="Times New Roman" panose="02020603050405020304" pitchFamily="18" charset="0"/>
                <a:cs typeface="Times New Roman" panose="02020603050405020304" pitchFamily="18" charset="0"/>
              </a:rPr>
              <a:t>Scheduling Mechanisms-QoS model</a:t>
            </a:r>
          </a:p>
        </p:txBody>
      </p:sp>
      <p:sp>
        <p:nvSpPr>
          <p:cNvPr id="6" name="TextBox 5">
            <a:extLst>
              <a:ext uri="{FF2B5EF4-FFF2-40B4-BE49-F238E27FC236}">
                <a16:creationId xmlns:a16="http://schemas.microsoft.com/office/drawing/2014/main" id="{0024DAEF-FDEC-A620-FA7A-F83AECE0D969}"/>
              </a:ext>
            </a:extLst>
          </p:cNvPr>
          <p:cNvSpPr txBox="1"/>
          <p:nvPr/>
        </p:nvSpPr>
        <p:spPr>
          <a:xfrm>
            <a:off x="0" y="1028590"/>
            <a:ext cx="12055494" cy="480324"/>
          </a:xfrm>
          <a:prstGeom prst="rect">
            <a:avLst/>
          </a:prstGeom>
          <a:noFill/>
        </p:spPr>
        <p:txBody>
          <a:bodyPr wrap="square">
            <a:spAutoFit/>
          </a:bodyPr>
          <a:lstStyle/>
          <a:p>
            <a:pPr algn="ctr">
              <a:lnSpc>
                <a:spcPct val="70000"/>
              </a:lnSpc>
              <a:spcBef>
                <a:spcPts val="1000"/>
              </a:spcBef>
            </a:pPr>
            <a:r>
              <a:rPr lang="en-US" sz="3500" b="1" dirty="0">
                <a:solidFill>
                  <a:srgbClr val="0070C0"/>
                </a:solidFill>
                <a:latin typeface="Times New Roman" panose="02020603050405020304" pitchFamily="18" charset="0"/>
                <a:cs typeface="Times New Roman" panose="02020603050405020304" pitchFamily="18" charset="0"/>
              </a:rPr>
              <a:t>Real-time Communication</a:t>
            </a:r>
            <a:endParaRPr lang="en-IN" sz="35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393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147827"/>
            <a:ext cx="12191999" cy="520700"/>
          </a:xfrm>
        </p:spPr>
        <p:txBody>
          <a:bodyPr>
            <a:normAutofit fontScale="90000"/>
          </a:bodyPr>
          <a:lstStyle/>
          <a:p>
            <a:pPr marL="742950" lvl="1" indent="-742950" algn="ctr" rtl="0">
              <a:lnSpc>
                <a:spcPct val="90000"/>
              </a:lnSpc>
              <a:spcBef>
                <a:spcPts val="1000"/>
              </a:spcBef>
              <a:buFont typeface="+mj-lt"/>
              <a:buAutoNum type="arabicPeriod"/>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Basic Concepts and Examples of Real Time Communication</a:t>
            </a:r>
          </a:p>
        </p:txBody>
      </p:sp>
      <p:sp>
        <p:nvSpPr>
          <p:cNvPr id="8" name="TextBox 7">
            <a:extLst>
              <a:ext uri="{FF2B5EF4-FFF2-40B4-BE49-F238E27FC236}">
                <a16:creationId xmlns:a16="http://schemas.microsoft.com/office/drawing/2014/main" id="{7E828576-E558-2C05-4951-48F301C0DB41}"/>
              </a:ext>
            </a:extLst>
          </p:cNvPr>
          <p:cNvSpPr txBox="1"/>
          <p:nvPr/>
        </p:nvSpPr>
        <p:spPr>
          <a:xfrm>
            <a:off x="1360713" y="824130"/>
            <a:ext cx="9427029" cy="6124754"/>
          </a:xfrm>
          <a:prstGeom prst="rect">
            <a:avLst/>
          </a:prstGeom>
          <a:noFill/>
        </p:spPr>
        <p:txBody>
          <a:bodyPr wrap="square">
            <a:spAutoFit/>
          </a:bodyPr>
          <a:lstStyle/>
          <a:p>
            <a:pPr marL="0" lvl="2" algn="just">
              <a:spcAft>
                <a:spcPts val="600"/>
              </a:spcAft>
            </a:pPr>
            <a:r>
              <a:rPr lang="en-US" dirty="0">
                <a:latin typeface="Times New Roman" panose="02020603050405020304" pitchFamily="18" charset="0"/>
                <a:cs typeface="Times New Roman" panose="02020603050405020304" pitchFamily="18" charset="0"/>
              </a:rPr>
              <a:t>R</a:t>
            </a:r>
            <a:r>
              <a:rPr lang="en-IN" dirty="0">
                <a:latin typeface="Times New Roman" panose="02020603050405020304" pitchFamily="18" charset="0"/>
                <a:cs typeface="Times New Roman" panose="02020603050405020304" pitchFamily="18" charset="0"/>
              </a:rPr>
              <a:t>eal -Time Communication typically focuses on the design, implementation and challenges of systems that require timely delivery of data or signals. It deliver data with minimal delay. Application : video conferencing, VoIP, online gaming, live broadcasting, control systems.</a:t>
            </a:r>
          </a:p>
          <a:p>
            <a:pPr marL="0" lvl="2" algn="just">
              <a:spcAft>
                <a:spcPts val="600"/>
              </a:spcAft>
            </a:pPr>
            <a:r>
              <a:rPr lang="en-IN" b="1" dirty="0">
                <a:latin typeface="Times New Roman" panose="02020603050405020304" pitchFamily="18" charset="0"/>
                <a:cs typeface="Times New Roman" panose="02020603050405020304" pitchFamily="18" charset="0"/>
              </a:rPr>
              <a:t>Key Component of Real-Time Communication-</a:t>
            </a:r>
          </a:p>
          <a:p>
            <a:pPr marL="742950" lvl="3" indent="-285750" algn="just">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Data Transmission –</a:t>
            </a:r>
            <a:r>
              <a:rPr lang="en-IN" dirty="0">
                <a:latin typeface="Times New Roman" panose="02020603050405020304" pitchFamily="18" charset="0"/>
                <a:cs typeface="Times New Roman" panose="02020603050405020304" pitchFamily="18" charset="0"/>
              </a:rPr>
              <a:t>Protocols and networks used to transmit data in real-time, such as Real-Time Protocol (RTP) and Real-Time Control Protocol (RTCP)</a:t>
            </a:r>
          </a:p>
          <a:p>
            <a:pPr marL="742950" lvl="3" indent="-285750" algn="just">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Media Processing – </a:t>
            </a:r>
            <a:r>
              <a:rPr lang="en-IN" dirty="0">
                <a:latin typeface="Times New Roman" panose="02020603050405020304" pitchFamily="18" charset="0"/>
                <a:cs typeface="Times New Roman" panose="02020603050405020304" pitchFamily="18" charset="0"/>
              </a:rPr>
              <a:t>How audio and video data are processed and transmitted with low latency e.g. codec like H.264, Opus.</a:t>
            </a:r>
          </a:p>
          <a:p>
            <a:pPr marL="742950" lvl="3" indent="-285750" algn="just">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Synchronization – </a:t>
            </a:r>
            <a:r>
              <a:rPr lang="en-IN" dirty="0">
                <a:latin typeface="Times New Roman" panose="02020603050405020304" pitchFamily="18" charset="0"/>
                <a:cs typeface="Times New Roman" panose="02020603050405020304" pitchFamily="18" charset="0"/>
              </a:rPr>
              <a:t>Ensuring that data is synchronized between different participants in communication (audio/video lip-sync, clock synchronization).</a:t>
            </a:r>
          </a:p>
          <a:p>
            <a:pPr marL="742950" lvl="3" indent="-285750" algn="just">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Quality of Service (QoS) – </a:t>
            </a:r>
            <a:r>
              <a:rPr lang="en-IN" dirty="0">
                <a:latin typeface="Times New Roman" panose="02020603050405020304" pitchFamily="18" charset="0"/>
                <a:cs typeface="Times New Roman" panose="02020603050405020304" pitchFamily="18" charset="0"/>
              </a:rPr>
              <a:t>Mechanisms to ensure data integrity, bandwidth and minimal delay.</a:t>
            </a:r>
          </a:p>
          <a:p>
            <a:pPr marL="0" lvl="2" algn="just">
              <a:spcAft>
                <a:spcPts val="600"/>
              </a:spcAft>
            </a:pPr>
            <a:r>
              <a:rPr lang="en-IN" b="1" dirty="0">
                <a:latin typeface="Times New Roman" panose="02020603050405020304" pitchFamily="18" charset="0"/>
                <a:cs typeface="Times New Roman" panose="02020603050405020304" pitchFamily="18" charset="0"/>
              </a:rPr>
              <a:t>Network considerations</a:t>
            </a:r>
          </a:p>
          <a:p>
            <a:pPr marL="742950" lvl="3" indent="-285750" algn="just">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Latency – </a:t>
            </a:r>
            <a:r>
              <a:rPr lang="en-IN" dirty="0">
                <a:latin typeface="Times New Roman" panose="02020603050405020304" pitchFamily="18" charset="0"/>
                <a:cs typeface="Times New Roman" panose="02020603050405020304" pitchFamily="18" charset="0"/>
              </a:rPr>
              <a:t>The delay between sending and receiving data, crucial for important for Real-time communication systems.</a:t>
            </a:r>
          </a:p>
          <a:p>
            <a:pPr marL="742950" lvl="3" indent="-285750" algn="just">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Jetter –</a:t>
            </a:r>
            <a:r>
              <a:rPr lang="en-IN" dirty="0">
                <a:latin typeface="Times New Roman" panose="02020603050405020304" pitchFamily="18" charset="0"/>
                <a:cs typeface="Times New Roman" panose="02020603050405020304" pitchFamily="18" charset="0"/>
              </a:rPr>
              <a:t>Variability in packet arrival times. Solutions include jitter buffers.</a:t>
            </a:r>
          </a:p>
          <a:p>
            <a:pPr marL="742950" lvl="3" indent="-285750" algn="just">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Packet Loss –</a:t>
            </a:r>
            <a:r>
              <a:rPr lang="en-IN" dirty="0">
                <a:latin typeface="Times New Roman" panose="02020603050405020304" pitchFamily="18" charset="0"/>
                <a:cs typeface="Times New Roman" panose="02020603050405020304" pitchFamily="18" charset="0"/>
              </a:rPr>
              <a:t>Handling data loss due to network issues, using techniques like Forward Error Correction (FEC) or retransmission.</a:t>
            </a:r>
          </a:p>
          <a:p>
            <a:pPr marL="742950" lvl="3" indent="-285750" algn="just">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Bandwidth Management </a:t>
            </a:r>
            <a:r>
              <a:rPr lang="en-IN" dirty="0">
                <a:latin typeface="Times New Roman" panose="02020603050405020304" pitchFamily="18" charset="0"/>
                <a:cs typeface="Times New Roman" panose="02020603050405020304" pitchFamily="18" charset="0"/>
              </a:rPr>
              <a:t>– Ensuring sufficient bandwidth for real-time data transmission.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576343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387F04FE-A74D-5656-8C2F-630F9AECDF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A53C8E-EC8E-C03A-AD1A-01B1FFCC794B}"/>
              </a:ext>
            </a:extLst>
          </p:cNvPr>
          <p:cNvSpPr>
            <a:spLocks noGrp="1"/>
          </p:cNvSpPr>
          <p:nvPr>
            <p:ph type="title"/>
          </p:nvPr>
        </p:nvSpPr>
        <p:spPr>
          <a:xfrm>
            <a:off x="0" y="147827"/>
            <a:ext cx="12191999" cy="520700"/>
          </a:xfrm>
        </p:spPr>
        <p:txBody>
          <a:bodyPr>
            <a:normAutofit fontScale="90000"/>
          </a:bodyPr>
          <a:lstStyle/>
          <a:p>
            <a:pPr marL="742950" lvl="1" indent="-742950" algn="ctr" rtl="0">
              <a:lnSpc>
                <a:spcPct val="90000"/>
              </a:lnSpc>
              <a:spcBef>
                <a:spcPts val="1000"/>
              </a:spcBef>
              <a:buFont typeface="+mj-lt"/>
              <a:buAutoNum type="arabicPeriod"/>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Basic Concepts and Examples of Real Time Communication Cont…</a:t>
            </a:r>
          </a:p>
        </p:txBody>
      </p:sp>
      <p:sp>
        <p:nvSpPr>
          <p:cNvPr id="8" name="TextBox 7">
            <a:extLst>
              <a:ext uri="{FF2B5EF4-FFF2-40B4-BE49-F238E27FC236}">
                <a16:creationId xmlns:a16="http://schemas.microsoft.com/office/drawing/2014/main" id="{13C3F195-3DED-BD9D-27F4-66FF0EC6548B}"/>
              </a:ext>
            </a:extLst>
          </p:cNvPr>
          <p:cNvSpPr txBox="1"/>
          <p:nvPr/>
        </p:nvSpPr>
        <p:spPr>
          <a:xfrm>
            <a:off x="1382484" y="1213008"/>
            <a:ext cx="9427029" cy="4431983"/>
          </a:xfrm>
          <a:prstGeom prst="rect">
            <a:avLst/>
          </a:prstGeom>
          <a:noFill/>
        </p:spPr>
        <p:txBody>
          <a:bodyPr wrap="square">
            <a:spAutoFit/>
          </a:bodyPr>
          <a:lstStyle/>
          <a:p>
            <a:pPr marL="0" lvl="2" algn="just">
              <a:spcAft>
                <a:spcPts val="600"/>
              </a:spcAft>
            </a:pPr>
            <a:r>
              <a:rPr lang="en-US" b="1" dirty="0">
                <a:latin typeface="Times New Roman" panose="02020603050405020304" pitchFamily="18" charset="0"/>
                <a:cs typeface="Times New Roman" panose="02020603050405020304" pitchFamily="18" charset="0"/>
              </a:rPr>
              <a:t>Real-Time Protocols</a:t>
            </a:r>
          </a:p>
          <a:p>
            <a:pPr marL="742950" lvl="3"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Real-Time Transport Protocol (RTP)</a:t>
            </a:r>
            <a:r>
              <a:rPr lang="en-US" dirty="0">
                <a:latin typeface="Times New Roman" panose="02020603050405020304" pitchFamily="18" charset="0"/>
                <a:cs typeface="Times New Roman" panose="02020603050405020304" pitchFamily="18" charset="0"/>
              </a:rPr>
              <a:t> – Used for delivering audio and video over IP networks. Focuses on packet timing, sequence numbers and payload type.</a:t>
            </a:r>
          </a:p>
          <a:p>
            <a:pPr marL="742950" lvl="3"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Real-Time Control Protocol (RTCP)</a:t>
            </a:r>
            <a:r>
              <a:rPr lang="en-US" dirty="0">
                <a:latin typeface="Times New Roman" panose="02020603050405020304" pitchFamily="18" charset="0"/>
                <a:cs typeface="Times New Roman" panose="02020603050405020304" pitchFamily="18" charset="0"/>
              </a:rPr>
              <a:t> – Works with RTP to provide feedback on transmission quality and synchronize media streams.</a:t>
            </a:r>
          </a:p>
          <a:p>
            <a:pPr marL="742950" lvl="3"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WebRTC </a:t>
            </a:r>
            <a:r>
              <a:rPr lang="en-US" dirty="0">
                <a:latin typeface="Times New Roman" panose="02020603050405020304" pitchFamily="18" charset="0"/>
                <a:cs typeface="Times New Roman" panose="02020603050405020304" pitchFamily="18" charset="0"/>
              </a:rPr>
              <a:t>–A set of APIs enabling real-time communication in web browsers, supporting audio, video, and data sharing without plugins.</a:t>
            </a:r>
          </a:p>
          <a:p>
            <a:pPr marL="742950" lvl="3" indent="-285750" algn="just">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Session Initiation Protocol (SIP)</a:t>
            </a:r>
            <a:r>
              <a:rPr lang="en-IN" dirty="0">
                <a:latin typeface="Times New Roman" panose="02020603050405020304" pitchFamily="18" charset="0"/>
                <a:cs typeface="Times New Roman" panose="02020603050405020304" pitchFamily="18" charset="0"/>
              </a:rPr>
              <a:t> – Used for initiating, maintaining, and terminating real-time communication sessions like VoIP calls.</a:t>
            </a:r>
          </a:p>
          <a:p>
            <a:pPr marL="0" lvl="2" algn="just">
              <a:spcAft>
                <a:spcPts val="600"/>
              </a:spcAft>
            </a:pPr>
            <a:r>
              <a:rPr lang="en-IN" b="1" dirty="0">
                <a:latin typeface="Times New Roman" panose="02020603050405020304" pitchFamily="18" charset="0"/>
                <a:cs typeface="Times New Roman" panose="02020603050405020304" pitchFamily="18" charset="0"/>
              </a:rPr>
              <a:t>Example</a:t>
            </a:r>
          </a:p>
          <a:p>
            <a:pPr marL="0" lvl="2" algn="just">
              <a:spcAft>
                <a:spcPts val="600"/>
              </a:spcAft>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In a video conferencing system e.g. Zoom, real-time communication involves capturing video and audio, compressing  and encoding the media, transmitting it over the network with low latency, and decoding it on the receiver’s side. The system uses RTP and RTCP for media transport and feedback, and adaptive bitrate streaming adjusts the quality based on network conditions.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424895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D4C559EA-019D-94C7-0EC8-B8FF6B86BC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5F462D-6FC6-6E2B-B3CC-54E80457408D}"/>
              </a:ext>
            </a:extLst>
          </p:cNvPr>
          <p:cNvSpPr>
            <a:spLocks noGrp="1"/>
          </p:cNvSpPr>
          <p:nvPr>
            <p:ph type="title"/>
          </p:nvPr>
        </p:nvSpPr>
        <p:spPr>
          <a:xfrm>
            <a:off x="0" y="147827"/>
            <a:ext cx="12191999" cy="520700"/>
          </a:xfrm>
        </p:spPr>
        <p:txBody>
          <a:bodyPr>
            <a:normAutofit fontScale="90000"/>
          </a:bodyPr>
          <a:lstStyle/>
          <a:p>
            <a:pPr marL="742950" lvl="1" indent="-742950" algn="ctr" rtl="0">
              <a:lnSpc>
                <a:spcPct val="90000"/>
              </a:lnSpc>
              <a:spcBef>
                <a:spcPts val="1000"/>
              </a:spcBef>
              <a:buFont typeface="+mj-lt"/>
              <a:buAutoNum type="arabicPeriod" startAt="2"/>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Real Time Communication in LAN</a:t>
            </a:r>
          </a:p>
        </p:txBody>
      </p:sp>
      <p:sp>
        <p:nvSpPr>
          <p:cNvPr id="8" name="TextBox 7">
            <a:extLst>
              <a:ext uri="{FF2B5EF4-FFF2-40B4-BE49-F238E27FC236}">
                <a16:creationId xmlns:a16="http://schemas.microsoft.com/office/drawing/2014/main" id="{EE8D1293-132E-B4D4-5814-D9C417E3B30C}"/>
              </a:ext>
            </a:extLst>
          </p:cNvPr>
          <p:cNvSpPr txBox="1"/>
          <p:nvPr/>
        </p:nvSpPr>
        <p:spPr>
          <a:xfrm>
            <a:off x="544286" y="875551"/>
            <a:ext cx="11179628" cy="5770811"/>
          </a:xfrm>
          <a:prstGeom prst="rect">
            <a:avLst/>
          </a:prstGeom>
          <a:noFill/>
        </p:spPr>
        <p:txBody>
          <a:bodyPr wrap="square">
            <a:spAutoFit/>
          </a:bodyPr>
          <a:lstStyle/>
          <a:p>
            <a:pPr marL="0" lvl="2" algn="just">
              <a:spcAft>
                <a:spcPts val="600"/>
              </a:spcAft>
            </a:pPr>
            <a:r>
              <a:rPr lang="en-US" dirty="0">
                <a:latin typeface="Times New Roman" panose="02020603050405020304" pitchFamily="18" charset="0"/>
                <a:cs typeface="Times New Roman" panose="02020603050405020304" pitchFamily="18" charset="0"/>
              </a:rPr>
              <a:t>Real-time communication in LANs focuses on delivering data with low latency and high reliability, typically within a private, geographically limited network. LANs are particularly advantageous for real-time communication due to their high bandwidth, low latency and reduced interference compared to wide-area networks (WANs).</a:t>
            </a:r>
          </a:p>
          <a:p>
            <a:pPr marL="0" lvl="2" algn="just">
              <a:spcAft>
                <a:spcPts val="600"/>
              </a:spcAft>
            </a:pPr>
            <a:r>
              <a:rPr lang="en-IN" b="1" dirty="0">
                <a:latin typeface="Times New Roman" panose="02020603050405020304" pitchFamily="18" charset="0"/>
                <a:cs typeface="Times New Roman" panose="02020603050405020304" pitchFamily="18" charset="0"/>
              </a:rPr>
              <a:t>Characteristics of LANs for Real-Time Communication</a:t>
            </a:r>
          </a:p>
          <a:p>
            <a:pPr marL="576263" lvl="3" indent="-285750" algn="just">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High Bandwidth – </a:t>
            </a:r>
            <a:r>
              <a:rPr lang="en-IN" dirty="0">
                <a:latin typeface="Times New Roman" panose="02020603050405020304" pitchFamily="18" charset="0"/>
                <a:cs typeface="Times New Roman" panose="02020603050405020304" pitchFamily="18" charset="0"/>
              </a:rPr>
              <a:t>LANs provide a high data transfer rate, typically in the range of 1 Gbps to 100 Gbps in modern Ethernet setups.</a:t>
            </a:r>
          </a:p>
          <a:p>
            <a:pPr marL="576263" lvl="3" indent="-285750" algn="just">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Low Latency – </a:t>
            </a:r>
            <a:r>
              <a:rPr lang="en-IN" dirty="0">
                <a:latin typeface="Times New Roman" panose="02020603050405020304" pitchFamily="18" charset="0"/>
                <a:cs typeface="Times New Roman" panose="02020603050405020304" pitchFamily="18" charset="0"/>
              </a:rPr>
              <a:t>Due to limited geographical coverage, latency is minimal, marking it ideal for real-time applications.</a:t>
            </a:r>
          </a:p>
          <a:p>
            <a:pPr marL="576263" lvl="3" indent="-285750" algn="just">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Controlled Environment</a:t>
            </a:r>
            <a:r>
              <a:rPr lang="en-IN" dirty="0">
                <a:latin typeface="Times New Roman" panose="02020603050405020304" pitchFamily="18" charset="0"/>
                <a:cs typeface="Times New Roman" panose="02020603050405020304" pitchFamily="18" charset="0"/>
              </a:rPr>
              <a:t> – LANs are typically managed by a single organization, which allows for fine-tune control of network parameters.</a:t>
            </a:r>
          </a:p>
          <a:p>
            <a:pPr marL="576263" lvl="3" indent="-285750" algn="just">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Reliable Transmission </a:t>
            </a:r>
            <a:r>
              <a:rPr lang="en-IN" dirty="0">
                <a:latin typeface="Times New Roman" panose="02020603050405020304" pitchFamily="18" charset="0"/>
                <a:cs typeface="Times New Roman" panose="02020603050405020304" pitchFamily="18" charset="0"/>
              </a:rPr>
              <a:t>– Lower chances of packet loss due to dedicated infrastructure.</a:t>
            </a:r>
          </a:p>
          <a:p>
            <a:pPr marL="0" lvl="2" indent="-166687" algn="just">
              <a:spcAft>
                <a:spcPts val="600"/>
              </a:spcAft>
            </a:pPr>
            <a:r>
              <a:rPr lang="en-IN" b="1" dirty="0">
                <a:latin typeface="Times New Roman" panose="02020603050405020304" pitchFamily="18" charset="0"/>
                <a:cs typeface="Times New Roman" panose="02020603050405020304" pitchFamily="18" charset="0"/>
              </a:rPr>
              <a:t>Communication Technologies in LAN</a:t>
            </a:r>
          </a:p>
          <a:p>
            <a:pPr marL="576263" lvl="2" indent="-285750" algn="just">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Ethernet </a:t>
            </a:r>
            <a:r>
              <a:rPr lang="en-IN" dirty="0">
                <a:latin typeface="Times New Roman" panose="02020603050405020304" pitchFamily="18" charset="0"/>
                <a:cs typeface="Times New Roman" panose="02020603050405020304" pitchFamily="18" charset="0"/>
              </a:rPr>
              <a:t>– The most common LAN technology, offering high-speed communication and low latency. Technologies like Gigabit Ethernet and 10 Gigabit Ethernet are prevalent.</a:t>
            </a:r>
          </a:p>
          <a:p>
            <a:pPr marL="576263" lvl="2" indent="-285750" algn="just">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Wi – Fi –</a:t>
            </a:r>
            <a:r>
              <a:rPr lang="en-IN" dirty="0">
                <a:latin typeface="Times New Roman" panose="02020603050405020304" pitchFamily="18" charset="0"/>
                <a:cs typeface="Times New Roman" panose="02020603050405020304" pitchFamily="18" charset="0"/>
              </a:rPr>
              <a:t> Use in wireless LANs (WLANs), with modern standards like Wi – Fi 6 providing better support for real-time communication.</a:t>
            </a:r>
          </a:p>
          <a:p>
            <a:pPr marL="576263" lvl="2" indent="-285750" algn="just">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VLANs (Virtual LANs)</a:t>
            </a:r>
            <a:r>
              <a:rPr lang="en-IN" dirty="0">
                <a:latin typeface="Times New Roman" panose="02020603050405020304" pitchFamily="18" charset="0"/>
                <a:cs typeface="Times New Roman" panose="02020603050405020304" pitchFamily="18" charset="0"/>
              </a:rPr>
              <a:t> – Segmenting traffic into networks to reduce congestion and improve performance for real-time applications.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646706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98FF90D5-0482-9882-10A4-6F82CED804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292AAA-6EB1-482B-E89D-B415F7079AA8}"/>
              </a:ext>
            </a:extLst>
          </p:cNvPr>
          <p:cNvSpPr>
            <a:spLocks noGrp="1"/>
          </p:cNvSpPr>
          <p:nvPr>
            <p:ph type="title"/>
          </p:nvPr>
        </p:nvSpPr>
        <p:spPr>
          <a:xfrm>
            <a:off x="0" y="147827"/>
            <a:ext cx="12191999" cy="520700"/>
          </a:xfrm>
        </p:spPr>
        <p:txBody>
          <a:bodyPr>
            <a:normAutofit fontScale="90000"/>
          </a:bodyPr>
          <a:lstStyle/>
          <a:p>
            <a:pPr marL="742950" lvl="1" indent="-742950" algn="ctr" rtl="0">
              <a:lnSpc>
                <a:spcPct val="90000"/>
              </a:lnSpc>
              <a:spcBef>
                <a:spcPts val="1000"/>
              </a:spcBef>
              <a:buFont typeface="+mj-lt"/>
              <a:buAutoNum type="arabicPeriod" startAt="2"/>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Real Time Communication in LAN Cont..</a:t>
            </a:r>
          </a:p>
        </p:txBody>
      </p:sp>
      <p:sp>
        <p:nvSpPr>
          <p:cNvPr id="8" name="TextBox 7">
            <a:extLst>
              <a:ext uri="{FF2B5EF4-FFF2-40B4-BE49-F238E27FC236}">
                <a16:creationId xmlns:a16="http://schemas.microsoft.com/office/drawing/2014/main" id="{37F2C271-5B5B-59B8-BE76-1E6AFB8BA2F4}"/>
              </a:ext>
            </a:extLst>
          </p:cNvPr>
          <p:cNvSpPr txBox="1"/>
          <p:nvPr/>
        </p:nvSpPr>
        <p:spPr>
          <a:xfrm>
            <a:off x="544286" y="875551"/>
            <a:ext cx="11179628" cy="4108817"/>
          </a:xfrm>
          <a:prstGeom prst="rect">
            <a:avLst/>
          </a:prstGeom>
          <a:noFill/>
        </p:spPr>
        <p:txBody>
          <a:bodyPr wrap="square">
            <a:spAutoFit/>
          </a:bodyPr>
          <a:lstStyle/>
          <a:p>
            <a:pPr marL="0" lvl="2" algn="just">
              <a:spcAft>
                <a:spcPts val="600"/>
              </a:spcAft>
            </a:pPr>
            <a:r>
              <a:rPr lang="en-US" b="1" dirty="0">
                <a:latin typeface="Times New Roman" panose="02020603050405020304" pitchFamily="18" charset="0"/>
                <a:cs typeface="Times New Roman" panose="02020603050405020304" pitchFamily="18" charset="0"/>
              </a:rPr>
              <a:t>Real-Time Communication Protocols in LANs</a:t>
            </a:r>
          </a:p>
          <a:p>
            <a:pPr marL="742950" lvl="3"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Real Time Transport Protocol/ Control Protocol (RTP/RTCP) </a:t>
            </a:r>
            <a:r>
              <a:rPr lang="en-US" dirty="0">
                <a:latin typeface="Times New Roman" panose="02020603050405020304" pitchFamily="18" charset="0"/>
                <a:cs typeface="Times New Roman" panose="02020603050405020304" pitchFamily="18" charset="0"/>
              </a:rPr>
              <a:t>– Used for transporting audio and video in real-time.</a:t>
            </a:r>
          </a:p>
          <a:p>
            <a:pPr marL="742950" lvl="3" indent="-285750" algn="just">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Session Initiation Protocol (SIP)</a:t>
            </a:r>
            <a:r>
              <a:rPr lang="en-IN" dirty="0">
                <a:latin typeface="Times New Roman" panose="02020603050405020304" pitchFamily="18" charset="0"/>
                <a:cs typeface="Times New Roman" panose="02020603050405020304" pitchFamily="18" charset="0"/>
              </a:rPr>
              <a:t> – Establishes, maintains and terminates real-time communications sessions.</a:t>
            </a:r>
          </a:p>
          <a:p>
            <a:pPr marL="742950" lvl="3" indent="-285750" algn="just">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Message Queuing Telemetry Transport (MQTT) </a:t>
            </a:r>
            <a:r>
              <a:rPr lang="en-IN" dirty="0">
                <a:latin typeface="Times New Roman" panose="02020603050405020304" pitchFamily="18" charset="0"/>
                <a:cs typeface="Times New Roman" panose="02020603050405020304" pitchFamily="18" charset="0"/>
              </a:rPr>
              <a:t>– A lightweight protocol often used for real-time IoT communication.</a:t>
            </a:r>
          </a:p>
          <a:p>
            <a:pPr marL="742950" lvl="3" indent="-285750" algn="just">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Modbus TCP/IP</a:t>
            </a:r>
            <a:r>
              <a:rPr lang="en-IN" dirty="0">
                <a:latin typeface="Times New Roman" panose="02020603050405020304" pitchFamily="18" charset="0"/>
                <a:cs typeface="Times New Roman" panose="02020603050405020304" pitchFamily="18" charset="0"/>
              </a:rPr>
              <a:t> – Common in industrial automation for real-time data exchange.</a:t>
            </a:r>
          </a:p>
          <a:p>
            <a:pPr marL="742950" lvl="3" indent="-285750" algn="just">
              <a:spcAft>
                <a:spcPts val="600"/>
              </a:spcAft>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0" lvl="2" algn="just">
              <a:spcAft>
                <a:spcPts val="600"/>
              </a:spcAft>
            </a:pPr>
            <a:r>
              <a:rPr lang="en-IN" b="1" dirty="0">
                <a:latin typeface="Times New Roman" panose="02020603050405020304" pitchFamily="18" charset="0"/>
                <a:cs typeface="Times New Roman" panose="02020603050405020304" pitchFamily="18" charset="0"/>
              </a:rPr>
              <a:t>Quality of Service (QoS) in LANs - </a:t>
            </a:r>
            <a:r>
              <a:rPr lang="en-IN" dirty="0">
                <a:latin typeface="Times New Roman" panose="02020603050405020304" pitchFamily="18" charset="0"/>
                <a:cs typeface="Times New Roman" panose="02020603050405020304" pitchFamily="18" charset="0"/>
              </a:rPr>
              <a:t> QoS is critical for prioritizing real-time communication traffic in a LAN</a:t>
            </a:r>
            <a:endParaRPr lang="en-IN" b="1" dirty="0">
              <a:latin typeface="Times New Roman" panose="02020603050405020304" pitchFamily="18" charset="0"/>
              <a:cs typeface="Times New Roman" panose="02020603050405020304" pitchFamily="18" charset="0"/>
            </a:endParaRPr>
          </a:p>
          <a:p>
            <a:pPr marL="742950" lvl="3" indent="-285750" algn="just">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Traffic Prioritization </a:t>
            </a:r>
            <a:r>
              <a:rPr lang="en-IN" dirty="0">
                <a:latin typeface="Times New Roman" panose="02020603050405020304" pitchFamily="18" charset="0"/>
                <a:cs typeface="Times New Roman" panose="02020603050405020304" pitchFamily="18" charset="0"/>
              </a:rPr>
              <a:t>– Assigning higher priority to real-time traffic like voice and video over regular data.</a:t>
            </a:r>
          </a:p>
          <a:p>
            <a:pPr marL="742950" lvl="3" indent="-285750" algn="just">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Bandwidth Reservation </a:t>
            </a:r>
            <a:r>
              <a:rPr lang="en-IN" dirty="0">
                <a:latin typeface="Times New Roman" panose="02020603050405020304" pitchFamily="18" charset="0"/>
                <a:cs typeface="Times New Roman" panose="02020603050405020304" pitchFamily="18" charset="0"/>
              </a:rPr>
              <a:t>– Allocating bandwidth specifically for real-time applications to ensure performance.</a:t>
            </a:r>
          </a:p>
          <a:p>
            <a:pPr marL="742950" lvl="3" indent="-285750" algn="just">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Latency Management </a:t>
            </a:r>
            <a:r>
              <a:rPr lang="en-IN" dirty="0">
                <a:latin typeface="Times New Roman" panose="02020603050405020304" pitchFamily="18" charset="0"/>
                <a:cs typeface="Times New Roman" panose="02020603050405020304" pitchFamily="18" charset="0"/>
              </a:rPr>
              <a:t>– Using techniques like queue management to minimize delays.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33149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662FB763-3102-2D60-31EE-9FACF99C5A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7F7D47-9C9E-9E7B-F316-621F9B0823C8}"/>
              </a:ext>
            </a:extLst>
          </p:cNvPr>
          <p:cNvSpPr>
            <a:spLocks noGrp="1"/>
          </p:cNvSpPr>
          <p:nvPr>
            <p:ph type="title"/>
          </p:nvPr>
        </p:nvSpPr>
        <p:spPr>
          <a:xfrm>
            <a:off x="0" y="17195"/>
            <a:ext cx="12191999" cy="520700"/>
          </a:xfrm>
        </p:spPr>
        <p:txBody>
          <a:bodyPr>
            <a:normAutofit fontScale="90000"/>
          </a:bodyPr>
          <a:lstStyle/>
          <a:p>
            <a:pPr marL="742950" lvl="1" indent="-742950" algn="ctr" rtl="0">
              <a:lnSpc>
                <a:spcPct val="90000"/>
              </a:lnSpc>
              <a:spcBef>
                <a:spcPts val="1000"/>
              </a:spcBef>
              <a:buFont typeface="+mj-lt"/>
              <a:buAutoNum type="arabicPeriod" startAt="3"/>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Bounded Access Protocol</a:t>
            </a:r>
          </a:p>
        </p:txBody>
      </p:sp>
      <p:sp>
        <p:nvSpPr>
          <p:cNvPr id="8" name="TextBox 7">
            <a:extLst>
              <a:ext uri="{FF2B5EF4-FFF2-40B4-BE49-F238E27FC236}">
                <a16:creationId xmlns:a16="http://schemas.microsoft.com/office/drawing/2014/main" id="{992C80E4-F255-A7D4-6D04-9CE0D126845F}"/>
              </a:ext>
            </a:extLst>
          </p:cNvPr>
          <p:cNvSpPr txBox="1"/>
          <p:nvPr/>
        </p:nvSpPr>
        <p:spPr>
          <a:xfrm>
            <a:off x="0" y="461697"/>
            <a:ext cx="12192000" cy="6478697"/>
          </a:xfrm>
          <a:prstGeom prst="rect">
            <a:avLst/>
          </a:prstGeom>
          <a:noFill/>
        </p:spPr>
        <p:txBody>
          <a:bodyPr wrap="square">
            <a:spAutoFit/>
          </a:bodyPr>
          <a:lstStyle/>
          <a:p>
            <a:pPr marL="0" lvl="2" algn="just">
              <a:spcAft>
                <a:spcPts val="600"/>
              </a:spcAft>
            </a:pPr>
            <a:r>
              <a:rPr lang="en-US" dirty="0">
                <a:latin typeface="Times New Roman" panose="02020603050405020304" pitchFamily="18" charset="0"/>
                <a:cs typeface="Times New Roman" panose="02020603050405020304" pitchFamily="18" charset="0"/>
              </a:rPr>
              <a:t>Bonded Access Protocol refers to a protocol or mechanism ensuring that shared resources in a system are accessed in a controlled manner. It guarantees that the number of simultaneous accesses to a resource is limited (bonded), which is critical for maintaining system stability, avoiding resource contention, and preventing deadlocks.</a:t>
            </a:r>
          </a:p>
          <a:p>
            <a:pPr marL="0" lvl="2" algn="just">
              <a:spcAft>
                <a:spcPts val="600"/>
              </a:spcAft>
            </a:pPr>
            <a:r>
              <a:rPr lang="en-US" b="1" dirty="0">
                <a:latin typeface="Times New Roman" panose="02020603050405020304" pitchFamily="18" charset="0"/>
                <a:cs typeface="Times New Roman" panose="02020603050405020304" pitchFamily="18" charset="0"/>
              </a:rPr>
              <a:t>Key Concepts</a:t>
            </a:r>
          </a:p>
          <a:p>
            <a:pPr marL="457200" lvl="3"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Shared Resource</a:t>
            </a:r>
            <a:r>
              <a:rPr lang="en-US" dirty="0">
                <a:latin typeface="Times New Roman" panose="02020603050405020304" pitchFamily="18" charset="0"/>
                <a:cs typeface="Times New Roman" panose="02020603050405020304" pitchFamily="18" charset="0"/>
              </a:rPr>
              <a:t> – A resource that multiple processes or users need to access concurrently e.g. a file , a database or a network bandwidth.</a:t>
            </a:r>
          </a:p>
          <a:p>
            <a:pPr marL="457200" lvl="3"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Bounded Access</a:t>
            </a:r>
            <a:r>
              <a:rPr lang="en-US" dirty="0">
                <a:latin typeface="Times New Roman" panose="02020603050405020304" pitchFamily="18" charset="0"/>
                <a:cs typeface="Times New Roman" panose="02020603050405020304" pitchFamily="18" charset="0"/>
              </a:rPr>
              <a:t> – Ensures that the number of simultaneous uses or processes accessing the resource does not exceed a predefined limit.</a:t>
            </a:r>
          </a:p>
          <a:p>
            <a:pPr marL="457200" lvl="3"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Fairness </a:t>
            </a:r>
            <a:r>
              <a:rPr lang="en-US" dirty="0">
                <a:latin typeface="Times New Roman" panose="02020603050405020304" pitchFamily="18" charset="0"/>
                <a:cs typeface="Times New Roman" panose="02020603050405020304" pitchFamily="18" charset="0"/>
              </a:rPr>
              <a:t>– Ensures all requesting processes or users are given access in a fair and orderly manner, avoiding starvation.</a:t>
            </a:r>
          </a:p>
          <a:p>
            <a:pPr marL="457200" lvl="3"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Safety and Liveness</a:t>
            </a:r>
            <a:r>
              <a:rPr lang="en-US" dirty="0">
                <a:latin typeface="Times New Roman" panose="02020603050405020304" pitchFamily="18" charset="0"/>
                <a:cs typeface="Times New Roman" panose="02020603050405020304" pitchFamily="18" charset="0"/>
              </a:rPr>
              <a:t> – Safety : Prevents overuse of the resource.</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Liveness: Ensures that every process eventually gets access, avoiding deadlock.</a:t>
            </a:r>
          </a:p>
          <a:p>
            <a:pPr marL="0" lvl="2" algn="just">
              <a:spcAft>
                <a:spcPts val="600"/>
              </a:spcAft>
            </a:pPr>
            <a:r>
              <a:rPr lang="en-IN" b="1" dirty="0">
                <a:latin typeface="Times New Roman" panose="02020603050405020304" pitchFamily="18" charset="0"/>
                <a:cs typeface="Times New Roman" panose="02020603050405020304" pitchFamily="18" charset="0"/>
              </a:rPr>
              <a:t>Common Bounded Access Protocols –</a:t>
            </a:r>
            <a:r>
              <a:rPr lang="en-IN" dirty="0">
                <a:latin typeface="Times New Roman" panose="02020603050405020304" pitchFamily="18" charset="0"/>
                <a:cs typeface="Times New Roman" panose="02020603050405020304" pitchFamily="18" charset="0"/>
              </a:rPr>
              <a:t> Several well-known protocols implement bounded access to shared resources.</a:t>
            </a:r>
          </a:p>
          <a:p>
            <a:pPr marL="457200" lvl="3" indent="-285750" algn="just">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Semaphore- Based Protocols </a:t>
            </a:r>
            <a:r>
              <a:rPr lang="en-IN" dirty="0">
                <a:latin typeface="Times New Roman" panose="02020603050405020304" pitchFamily="18" charset="0"/>
                <a:cs typeface="Times New Roman" panose="02020603050405020304" pitchFamily="18" charset="0"/>
              </a:rPr>
              <a:t>– Binary Semaphore and Counting Semaphore.</a:t>
            </a:r>
            <a:endParaRPr lang="en-IN" b="1" dirty="0">
              <a:latin typeface="Times New Roman" panose="02020603050405020304" pitchFamily="18" charset="0"/>
              <a:cs typeface="Times New Roman" panose="02020603050405020304" pitchFamily="18" charset="0"/>
            </a:endParaRPr>
          </a:p>
          <a:p>
            <a:pPr marL="457200" lvl="3" indent="-285750" algn="just">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Mutual Exclusion Locks </a:t>
            </a:r>
            <a:r>
              <a:rPr lang="en-IN" dirty="0">
                <a:latin typeface="Times New Roman" panose="02020603050405020304" pitchFamily="18" charset="0"/>
                <a:cs typeface="Times New Roman" panose="02020603050405020304" pitchFamily="18" charset="0"/>
              </a:rPr>
              <a:t>– Provides exclusive access to one process at a time.</a:t>
            </a:r>
            <a:endParaRPr lang="en-IN" b="1" dirty="0">
              <a:latin typeface="Times New Roman" panose="02020603050405020304" pitchFamily="18" charset="0"/>
              <a:cs typeface="Times New Roman" panose="02020603050405020304" pitchFamily="18" charset="0"/>
            </a:endParaRPr>
          </a:p>
          <a:p>
            <a:pPr marL="457200" lvl="3" indent="-285750" algn="just">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Readers- Writers Problem Solutions -  </a:t>
            </a:r>
            <a:r>
              <a:rPr lang="en-IN" dirty="0">
                <a:latin typeface="Times New Roman" panose="02020603050405020304" pitchFamily="18" charset="0"/>
                <a:cs typeface="Times New Roman" panose="02020603050405020304" pitchFamily="18" charset="0"/>
              </a:rPr>
              <a:t>First Readers-Writers Protocol : Prioritizes Readers. Second Readers-Writers Protocol : Prioritizes writers.</a:t>
            </a:r>
          </a:p>
          <a:p>
            <a:pPr marL="457200" lvl="3" indent="-285750" algn="just">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Monitor Constructs </a:t>
            </a:r>
            <a:r>
              <a:rPr lang="en-IN" dirty="0">
                <a:latin typeface="Times New Roman" panose="02020603050405020304" pitchFamily="18" charset="0"/>
                <a:cs typeface="Times New Roman" panose="02020603050405020304" pitchFamily="18" charset="0"/>
              </a:rPr>
              <a:t>– High-level synchronization primitives that encapsulate shared resources and provide methods to access them safely.</a:t>
            </a:r>
          </a:p>
          <a:p>
            <a:pPr marL="457200" lvl="3" indent="-285750" algn="just">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Token-Based Protocols</a:t>
            </a:r>
            <a:r>
              <a:rPr lang="en-IN" dirty="0">
                <a:latin typeface="Times New Roman" panose="02020603050405020304" pitchFamily="18" charset="0"/>
                <a:cs typeface="Times New Roman" panose="02020603050405020304" pitchFamily="18" charset="0"/>
              </a:rPr>
              <a:t> – Tokens are distributed to control access to a resource. A person can only access the resource if it possesses the token.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696698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0E862A11-279E-283C-ADDD-6124694108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9EA500-AFED-E560-4A60-1253798C893E}"/>
              </a:ext>
            </a:extLst>
          </p:cNvPr>
          <p:cNvSpPr>
            <a:spLocks noGrp="1"/>
          </p:cNvSpPr>
          <p:nvPr>
            <p:ph type="title"/>
          </p:nvPr>
        </p:nvSpPr>
        <p:spPr>
          <a:xfrm>
            <a:off x="0" y="17195"/>
            <a:ext cx="12191999" cy="520700"/>
          </a:xfrm>
        </p:spPr>
        <p:txBody>
          <a:bodyPr>
            <a:normAutofit fontScale="90000"/>
          </a:bodyPr>
          <a:lstStyle/>
          <a:p>
            <a:pPr marL="742950" lvl="1" indent="-742950" algn="ctr" rtl="0">
              <a:lnSpc>
                <a:spcPct val="90000"/>
              </a:lnSpc>
              <a:spcBef>
                <a:spcPts val="1000"/>
              </a:spcBef>
              <a:buFont typeface="+mj-lt"/>
              <a:buAutoNum type="arabicPeriod" startAt="4"/>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Real Time Communication Over Internet</a:t>
            </a:r>
          </a:p>
        </p:txBody>
      </p:sp>
      <p:sp>
        <p:nvSpPr>
          <p:cNvPr id="8" name="TextBox 7">
            <a:extLst>
              <a:ext uri="{FF2B5EF4-FFF2-40B4-BE49-F238E27FC236}">
                <a16:creationId xmlns:a16="http://schemas.microsoft.com/office/drawing/2014/main" id="{8B02C2F2-2B72-C7F8-79DB-E70FA97C1B4D}"/>
              </a:ext>
            </a:extLst>
          </p:cNvPr>
          <p:cNvSpPr txBox="1"/>
          <p:nvPr/>
        </p:nvSpPr>
        <p:spPr>
          <a:xfrm>
            <a:off x="283034" y="548785"/>
            <a:ext cx="11615057" cy="6278642"/>
          </a:xfrm>
          <a:prstGeom prst="rect">
            <a:avLst/>
          </a:prstGeom>
          <a:noFill/>
        </p:spPr>
        <p:txBody>
          <a:bodyPr wrap="square">
            <a:spAutoFit/>
          </a:bodyPr>
          <a:lstStyle/>
          <a:p>
            <a:pPr marL="0" lvl="2" algn="just">
              <a:spcAft>
                <a:spcPts val="600"/>
              </a:spcAft>
            </a:pPr>
            <a:r>
              <a:rPr lang="en-US" dirty="0">
                <a:latin typeface="Times New Roman" panose="02020603050405020304" pitchFamily="18" charset="0"/>
                <a:cs typeface="Times New Roman" panose="02020603050405020304" pitchFamily="18" charset="0"/>
              </a:rPr>
              <a:t>Real-Time Communication Over the Internet refers to the transmission of data, such as audio, video or text, with minimal latency, allowing users to interact seamlessly in real time. This type of communication is fundamental to applications like video conferencing, online gaming, telemedicine and live streaming.</a:t>
            </a:r>
          </a:p>
          <a:p>
            <a:pPr marL="0" lvl="2" algn="just">
              <a:spcAft>
                <a:spcPts val="600"/>
              </a:spcAft>
            </a:pPr>
            <a:r>
              <a:rPr lang="en-US" b="1" dirty="0">
                <a:latin typeface="Times New Roman" panose="02020603050405020304" pitchFamily="18" charset="0"/>
                <a:cs typeface="Times New Roman" panose="02020603050405020304" pitchFamily="18" charset="0"/>
              </a:rPr>
              <a:t>Characteristics</a:t>
            </a:r>
          </a:p>
          <a:p>
            <a:pPr marL="45720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Low Latency :</a:t>
            </a:r>
            <a:r>
              <a:rPr lang="en-US" dirty="0">
                <a:latin typeface="Times New Roman" panose="02020603050405020304" pitchFamily="18" charset="0"/>
                <a:cs typeface="Times New Roman" panose="02020603050405020304" pitchFamily="18" charset="0"/>
              </a:rPr>
              <a:t> Communication must occur with minimal delay to feel immediate and interactive.</a:t>
            </a:r>
          </a:p>
          <a:p>
            <a:pPr marL="45720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Reliability </a:t>
            </a:r>
            <a:r>
              <a:rPr lang="en-US" dirty="0">
                <a:latin typeface="Times New Roman" panose="02020603050405020304" pitchFamily="18" charset="0"/>
                <a:cs typeface="Times New Roman" panose="02020603050405020304" pitchFamily="18" charset="0"/>
              </a:rPr>
              <a:t>: Even in the face of network variability, communication must be robust.</a:t>
            </a:r>
          </a:p>
          <a:p>
            <a:pPr marL="45720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Synchronization </a:t>
            </a:r>
            <a:r>
              <a:rPr lang="en-US" dirty="0">
                <a:latin typeface="Times New Roman" panose="02020603050405020304" pitchFamily="18" charset="0"/>
                <a:cs typeface="Times New Roman" panose="02020603050405020304" pitchFamily="18" charset="0"/>
              </a:rPr>
              <a:t>: Ensures consistency between different data steams, such as audio and video.</a:t>
            </a:r>
          </a:p>
          <a:p>
            <a:pPr marL="45720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Adaptability</a:t>
            </a:r>
            <a:r>
              <a:rPr lang="en-US" dirty="0">
                <a:latin typeface="Times New Roman" panose="02020603050405020304" pitchFamily="18" charset="0"/>
                <a:cs typeface="Times New Roman" panose="02020603050405020304" pitchFamily="18" charset="0"/>
              </a:rPr>
              <a:t> : Handles variations in network conditions, such as bandwidth fluctuations and packet loss.</a:t>
            </a:r>
          </a:p>
          <a:p>
            <a:pPr marL="0" lvl="2" algn="just">
              <a:spcAft>
                <a:spcPts val="600"/>
              </a:spcAft>
            </a:pPr>
            <a:r>
              <a:rPr lang="en-US" b="1" dirty="0">
                <a:latin typeface="Times New Roman" panose="02020603050405020304" pitchFamily="18" charset="0"/>
                <a:cs typeface="Times New Roman" panose="02020603050405020304" pitchFamily="18" charset="0"/>
              </a:rPr>
              <a:t>Technologies and Protocols</a:t>
            </a:r>
          </a:p>
          <a:p>
            <a:pPr marL="45720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Real-Time Transport Protocol (RTP)</a:t>
            </a:r>
            <a:r>
              <a:rPr lang="en-US" dirty="0">
                <a:latin typeface="Times New Roman" panose="02020603050405020304" pitchFamily="18" charset="0"/>
                <a:cs typeface="Times New Roman" panose="02020603050405020304" pitchFamily="18" charset="0"/>
              </a:rPr>
              <a:t> – Used for delivering audio and video steams over the internet.</a:t>
            </a:r>
          </a:p>
          <a:p>
            <a:pPr marL="45720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Web Real-Time Communication (WebRTC)</a:t>
            </a:r>
            <a:r>
              <a:rPr lang="en-US" dirty="0">
                <a:latin typeface="Times New Roman" panose="02020603050405020304" pitchFamily="18" charset="0"/>
                <a:cs typeface="Times New Roman" panose="02020603050405020304" pitchFamily="18" charset="0"/>
              </a:rPr>
              <a:t> – An open standard enabling real-time audio, video and data sharing directly in web browsers without additional plugins.</a:t>
            </a:r>
          </a:p>
          <a:p>
            <a:pPr marL="45720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Session Initiation Protocol (SIP)</a:t>
            </a:r>
            <a:r>
              <a:rPr lang="en-US" dirty="0">
                <a:latin typeface="Times New Roman" panose="02020603050405020304" pitchFamily="18" charset="0"/>
                <a:cs typeface="Times New Roman" panose="02020603050405020304" pitchFamily="18" charset="0"/>
              </a:rPr>
              <a:t> : Use for establishing, managing and terminating real-time communication sessions, especially in VoIP and video conferencing.</a:t>
            </a:r>
          </a:p>
          <a:p>
            <a:pPr marL="45720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HTTP/ 3 and QUIC </a:t>
            </a:r>
            <a:r>
              <a:rPr lang="en-US" dirty="0">
                <a:latin typeface="Times New Roman" panose="02020603050405020304" pitchFamily="18" charset="0"/>
                <a:cs typeface="Times New Roman" panose="02020603050405020304" pitchFamily="18" charset="0"/>
              </a:rPr>
              <a:t>: Provides fast and reliable transport, reducing latency with multiplexing and improved congestion control.</a:t>
            </a:r>
          </a:p>
          <a:p>
            <a:pPr marL="45720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Adaptive Bitrate Streaming</a:t>
            </a:r>
            <a:r>
              <a:rPr lang="en-US" dirty="0">
                <a:latin typeface="Times New Roman" panose="02020603050405020304" pitchFamily="18" charset="0"/>
                <a:cs typeface="Times New Roman" panose="02020603050405020304" pitchFamily="18" charset="0"/>
              </a:rPr>
              <a:t> : Ensures uninterrupted video steaming by dynamically adjusting the video quality based on network conditions.</a:t>
            </a:r>
          </a:p>
          <a:p>
            <a:pPr marL="457200"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Voice over IP (VoIP) Protocols</a:t>
            </a:r>
            <a:r>
              <a:rPr lang="en-US" dirty="0">
                <a:latin typeface="Times New Roman" panose="02020603050405020304" pitchFamily="18" charset="0"/>
                <a:cs typeface="Times New Roman" panose="02020603050405020304" pitchFamily="18" charset="0"/>
              </a:rPr>
              <a:t> : Delivers real-time audio over IP networks using protocols like SIP, RTP and H.323.</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34733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8B79F5AE-7320-B7DC-83C0-4A75317CA1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D7CAFA-E659-BFB3-A0C4-8F78A446C9EE}"/>
              </a:ext>
            </a:extLst>
          </p:cNvPr>
          <p:cNvSpPr>
            <a:spLocks noGrp="1"/>
          </p:cNvSpPr>
          <p:nvPr>
            <p:ph type="title"/>
          </p:nvPr>
        </p:nvSpPr>
        <p:spPr>
          <a:xfrm>
            <a:off x="0" y="17195"/>
            <a:ext cx="12191999" cy="520700"/>
          </a:xfrm>
        </p:spPr>
        <p:txBody>
          <a:bodyPr>
            <a:normAutofit fontScale="90000"/>
          </a:bodyPr>
          <a:lstStyle/>
          <a:p>
            <a:pPr marL="742950" lvl="1" indent="-742950" algn="ctr" rtl="0">
              <a:lnSpc>
                <a:spcPct val="90000"/>
              </a:lnSpc>
              <a:spcBef>
                <a:spcPts val="1000"/>
              </a:spcBef>
              <a:buFont typeface="+mj-lt"/>
              <a:buAutoNum type="arabicPeriod" startAt="5"/>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Internet of Things(IoT)</a:t>
            </a:r>
          </a:p>
        </p:txBody>
      </p:sp>
      <p:sp>
        <p:nvSpPr>
          <p:cNvPr id="8" name="TextBox 7">
            <a:extLst>
              <a:ext uri="{FF2B5EF4-FFF2-40B4-BE49-F238E27FC236}">
                <a16:creationId xmlns:a16="http://schemas.microsoft.com/office/drawing/2014/main" id="{5FAB3F80-C0EA-96D6-578E-7AF2A36407D5}"/>
              </a:ext>
            </a:extLst>
          </p:cNvPr>
          <p:cNvSpPr txBox="1"/>
          <p:nvPr/>
        </p:nvSpPr>
        <p:spPr>
          <a:xfrm>
            <a:off x="740229" y="820593"/>
            <a:ext cx="11059885" cy="4816703"/>
          </a:xfrm>
          <a:prstGeom prst="rect">
            <a:avLst/>
          </a:prstGeom>
          <a:noFill/>
        </p:spPr>
        <p:txBody>
          <a:bodyPr wrap="square">
            <a:spAutoFit/>
          </a:bodyPr>
          <a:lstStyle/>
          <a:p>
            <a:pPr marL="0" lvl="2" algn="just">
              <a:spcAft>
                <a:spcPts val="600"/>
              </a:spcAft>
            </a:pPr>
            <a:r>
              <a:rPr lang="en-US" dirty="0">
                <a:latin typeface="Times New Roman" panose="02020603050405020304" pitchFamily="18" charset="0"/>
                <a:cs typeface="Times New Roman" panose="02020603050405020304" pitchFamily="18" charset="0"/>
              </a:rPr>
              <a:t>The convergence of IoT and embedded systems enables devices to interact intelligently in real-time while being resource- efficient. The components of IoT in Embedded systems – </a:t>
            </a:r>
          </a:p>
          <a:p>
            <a:pPr marL="576263" lvl="3" indent="-342900" algn="just">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Sensors and Actuators</a:t>
            </a:r>
          </a:p>
          <a:p>
            <a:pPr marL="576263" lvl="3" indent="-342900" algn="just">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Microcontrollers (MCUs) and Microprocessors (MPUs), </a:t>
            </a:r>
          </a:p>
          <a:p>
            <a:pPr marL="576263" lvl="3" indent="-342900" algn="just">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Connectivity Modules, </a:t>
            </a:r>
          </a:p>
          <a:p>
            <a:pPr marL="576263" lvl="3" indent="-342900" algn="just">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Embedded Software, </a:t>
            </a:r>
          </a:p>
          <a:p>
            <a:pPr marL="576263" lvl="3" indent="-342900" algn="just">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Power Management </a:t>
            </a:r>
          </a:p>
          <a:p>
            <a:pPr marL="576263" lvl="3" indent="-342900" algn="just">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Cloud Integration. </a:t>
            </a:r>
          </a:p>
          <a:p>
            <a:pPr marL="0" lvl="2" algn="just">
              <a:spcAft>
                <a:spcPts val="600"/>
              </a:spcAft>
            </a:pPr>
            <a:r>
              <a:rPr lang="en-US" b="1" dirty="0">
                <a:latin typeface="Times New Roman" panose="02020603050405020304" pitchFamily="18" charset="0"/>
                <a:cs typeface="Times New Roman" panose="02020603050405020304" pitchFamily="18" charset="0"/>
              </a:rPr>
              <a:t>Architecture of IoT in Embedded Systems</a:t>
            </a:r>
          </a:p>
          <a:p>
            <a:pPr marL="576263"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Perception Layer </a:t>
            </a:r>
            <a:r>
              <a:rPr lang="en-US" dirty="0">
                <a:latin typeface="Times New Roman" panose="02020603050405020304" pitchFamily="18" charset="0"/>
                <a:cs typeface="Times New Roman" panose="02020603050405020304" pitchFamily="18" charset="0"/>
              </a:rPr>
              <a:t>– Sensors collect data from the environment and Actuators perform actions based on instructions.</a:t>
            </a:r>
          </a:p>
          <a:p>
            <a:pPr marL="576263"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Network Layer </a:t>
            </a:r>
            <a:r>
              <a:rPr lang="en-US" dirty="0">
                <a:latin typeface="Times New Roman" panose="02020603050405020304" pitchFamily="18" charset="0"/>
                <a:cs typeface="Times New Roman" panose="02020603050405020304" pitchFamily="18" charset="0"/>
              </a:rPr>
              <a:t>– Responsible for transmitting data between devices and the internet.</a:t>
            </a:r>
          </a:p>
          <a:p>
            <a:pPr marL="576263"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Processing Layer </a:t>
            </a:r>
            <a:r>
              <a:rPr lang="en-US" dirty="0">
                <a:latin typeface="Times New Roman" panose="02020603050405020304" pitchFamily="18" charset="0"/>
                <a:cs typeface="Times New Roman" panose="02020603050405020304" pitchFamily="18" charset="0"/>
              </a:rPr>
              <a:t>– Embedded systems process the data locally or transmit it to the cloud for further analysis.</a:t>
            </a:r>
          </a:p>
          <a:p>
            <a:pPr marL="576263" lvl="2" indent="-285750" algn="just">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Application Layer –</a:t>
            </a:r>
            <a:r>
              <a:rPr lang="en-US" dirty="0">
                <a:latin typeface="Times New Roman" panose="02020603050405020304" pitchFamily="18" charset="0"/>
                <a:cs typeface="Times New Roman" panose="02020603050405020304" pitchFamily="18" charset="0"/>
              </a:rPr>
              <a:t> Interfaces with the user through apps or dashboards, enabling control and monitoring.</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74533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30077</TotalTime>
  <Words>2407</Words>
  <Application>Microsoft Office PowerPoint</Application>
  <PresentationFormat>Widescreen</PresentationFormat>
  <Paragraphs>163</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vt:lpstr>
      <vt:lpstr>Calibri</vt:lpstr>
      <vt:lpstr>Calibri Light</vt:lpstr>
      <vt:lpstr>Times New Roman</vt:lpstr>
      <vt:lpstr>Office Theme</vt:lpstr>
      <vt:lpstr>Real Time Embedded Systems</vt:lpstr>
      <vt:lpstr>Chapter 5</vt:lpstr>
      <vt:lpstr>Basic Concepts and Examples of Real Time Communication</vt:lpstr>
      <vt:lpstr>Basic Concepts and Examples of Real Time Communication Cont…</vt:lpstr>
      <vt:lpstr>Real Time Communication in LAN</vt:lpstr>
      <vt:lpstr>Real Time Communication in LAN Cont..</vt:lpstr>
      <vt:lpstr>Bounded Access Protocol</vt:lpstr>
      <vt:lpstr>Real Time Communication Over Internet</vt:lpstr>
      <vt:lpstr>Internet of Things(IoT)</vt:lpstr>
      <vt:lpstr>Internet of Things(IoT) Cont…</vt:lpstr>
      <vt:lpstr>Resource Reservation</vt:lpstr>
      <vt:lpstr>Traffic Shaping and Policing</vt:lpstr>
      <vt:lpstr>Scheduling Mechanisms-QoS model</vt:lpstr>
      <vt:lpstr>THANK YOU VERY MUCH  Course Completed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Md. Nasre Alam</cp:lastModifiedBy>
  <cp:revision>63</cp:revision>
  <dcterms:created xsi:type="dcterms:W3CDTF">2022-11-27T15:41:21Z</dcterms:created>
  <dcterms:modified xsi:type="dcterms:W3CDTF">2024-12-10T19:17:02Z</dcterms:modified>
</cp:coreProperties>
</file>