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2CEA2-A081-4C8B-ADC6-A66F5FFD863F}" v="71" dt="2024-06-25T16:37:02.989"/>
    <p1510:client id="{E589AA5E-FDC6-4820-9BDD-BB6D8EF9317B}" v="1315" dt="2024-06-25T17:52:12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7C963-872D-4F76-8500-AFADC0EF45E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424F7-30FC-4B52-B117-8ADDCF5CF9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/>
            <a:t>Funktionale Anforderungen</a:t>
          </a:r>
          <a:endParaRPr lang="en-US" dirty="0"/>
        </a:p>
      </dgm:t>
    </dgm:pt>
    <dgm:pt modelId="{F5F9E449-D9F3-4127-BF16-B7D45BD60980}" type="parTrans" cxnId="{DB56FAF9-3FE0-4016-8CE5-E28B34BC0150}">
      <dgm:prSet/>
      <dgm:spPr/>
      <dgm:t>
        <a:bodyPr/>
        <a:lstStyle/>
        <a:p>
          <a:endParaRPr lang="en-US"/>
        </a:p>
      </dgm:t>
    </dgm:pt>
    <dgm:pt modelId="{C7B3CED7-B151-436B-9371-2AC964D51B13}" type="sibTrans" cxnId="{DB56FAF9-3FE0-4016-8CE5-E28B34BC0150}">
      <dgm:prSet/>
      <dgm:spPr/>
      <dgm:t>
        <a:bodyPr/>
        <a:lstStyle/>
        <a:p>
          <a:endParaRPr lang="en-US"/>
        </a:p>
      </dgm:t>
    </dgm:pt>
    <dgm:pt modelId="{34A59091-1F83-41E3-AE32-AE15A83191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Verwaltung von Schüleranmeldungen</a:t>
          </a:r>
          <a:endParaRPr lang="en-US" sz="1400" dirty="0"/>
        </a:p>
      </dgm:t>
    </dgm:pt>
    <dgm:pt modelId="{C1B263DB-AF01-4C52-87AD-1F1298BA274D}" type="parTrans" cxnId="{7CB9D956-A533-46FC-BE56-DDF1A4D2DE07}">
      <dgm:prSet/>
      <dgm:spPr/>
      <dgm:t>
        <a:bodyPr/>
        <a:lstStyle/>
        <a:p>
          <a:endParaRPr lang="en-US"/>
        </a:p>
      </dgm:t>
    </dgm:pt>
    <dgm:pt modelId="{ECC8B53B-BCB0-4395-ABD3-782BAE0FD348}" type="sibTrans" cxnId="{7CB9D956-A533-46FC-BE56-DDF1A4D2DE07}">
      <dgm:prSet/>
      <dgm:spPr/>
      <dgm:t>
        <a:bodyPr/>
        <a:lstStyle/>
        <a:p>
          <a:endParaRPr lang="en-US"/>
        </a:p>
      </dgm:t>
    </dgm:pt>
    <dgm:pt modelId="{D58A5A9F-A2BC-437F-BA7D-80CA334980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Prüfungsverwaltung und Gürtelfarbenaktualisierung</a:t>
          </a:r>
          <a:endParaRPr lang="en-US" sz="1400" dirty="0"/>
        </a:p>
      </dgm:t>
    </dgm:pt>
    <dgm:pt modelId="{DCF5BDAF-40A0-4BF5-AC2F-1D60FE9806C5}" type="parTrans" cxnId="{CAC9F05D-DCAB-4573-B6BF-BF1D1C52FA54}">
      <dgm:prSet/>
      <dgm:spPr/>
      <dgm:t>
        <a:bodyPr/>
        <a:lstStyle/>
        <a:p>
          <a:endParaRPr lang="en-US"/>
        </a:p>
      </dgm:t>
    </dgm:pt>
    <dgm:pt modelId="{4CBBB0E1-5BDF-439E-BB29-C9799930F002}" type="sibTrans" cxnId="{CAC9F05D-DCAB-4573-B6BF-BF1D1C52FA54}">
      <dgm:prSet/>
      <dgm:spPr/>
      <dgm:t>
        <a:bodyPr/>
        <a:lstStyle/>
        <a:p>
          <a:endParaRPr lang="en-US"/>
        </a:p>
      </dgm:t>
    </dgm:pt>
    <dgm:pt modelId="{6FB4DEAA-EC5E-457B-BF56-7F9BFB61F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Organisation und Verwaltung von Wettkämpfen</a:t>
          </a:r>
          <a:endParaRPr lang="en-US" sz="1400" dirty="0"/>
        </a:p>
      </dgm:t>
    </dgm:pt>
    <dgm:pt modelId="{A2B6EB4B-ED1A-4B1B-88B9-056E8CB16AFB}" type="parTrans" cxnId="{CEF7FF46-A7CC-463B-981B-4E34B627FC08}">
      <dgm:prSet/>
      <dgm:spPr/>
      <dgm:t>
        <a:bodyPr/>
        <a:lstStyle/>
        <a:p>
          <a:endParaRPr lang="en-US"/>
        </a:p>
      </dgm:t>
    </dgm:pt>
    <dgm:pt modelId="{018D16B0-533A-4B0C-8719-6CE88E76F4B7}" type="sibTrans" cxnId="{CEF7FF46-A7CC-463B-981B-4E34B627FC08}">
      <dgm:prSet/>
      <dgm:spPr/>
      <dgm:t>
        <a:bodyPr/>
        <a:lstStyle/>
        <a:p>
          <a:endParaRPr lang="en-US"/>
        </a:p>
      </dgm:t>
    </dgm:pt>
    <dgm:pt modelId="{2B7D9072-B6F7-4BD7-A02B-97FB82472A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/>
            <a:t>Nicht-funktionale Anforderungen (</a:t>
          </a:r>
          <a:endParaRPr lang="en-US" dirty="0"/>
        </a:p>
      </dgm:t>
    </dgm:pt>
    <dgm:pt modelId="{37AA9205-3F19-4CE7-BF4F-0DC61D01F4DF}" type="parTrans" cxnId="{BD5460DE-B552-4FBD-9320-80C48AA83B1B}">
      <dgm:prSet/>
      <dgm:spPr/>
      <dgm:t>
        <a:bodyPr/>
        <a:lstStyle/>
        <a:p>
          <a:endParaRPr lang="en-US"/>
        </a:p>
      </dgm:t>
    </dgm:pt>
    <dgm:pt modelId="{95C853B6-28B1-4D79-A91F-C98EF68943D2}" type="sibTrans" cxnId="{BD5460DE-B552-4FBD-9320-80C48AA83B1B}">
      <dgm:prSet/>
      <dgm:spPr/>
      <dgm:t>
        <a:bodyPr/>
        <a:lstStyle/>
        <a:p>
          <a:endParaRPr lang="en-US"/>
        </a:p>
      </dgm:t>
    </dgm:pt>
    <dgm:pt modelId="{8FF794C8-0A98-4E92-92D1-D8C77988F8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Benutzerfreundlichkeit und Benutzererfahrung</a:t>
          </a:r>
          <a:endParaRPr lang="en-US" sz="1400" dirty="0"/>
        </a:p>
      </dgm:t>
    </dgm:pt>
    <dgm:pt modelId="{9AF64BDC-5F88-4A82-AD3A-B25992738385}" type="parTrans" cxnId="{07CB617C-EE09-464E-94ED-F635ADC24CED}">
      <dgm:prSet/>
      <dgm:spPr/>
      <dgm:t>
        <a:bodyPr/>
        <a:lstStyle/>
        <a:p>
          <a:endParaRPr lang="en-US"/>
        </a:p>
      </dgm:t>
    </dgm:pt>
    <dgm:pt modelId="{F36B0470-F182-4A2F-A020-EB97FAE6615F}" type="sibTrans" cxnId="{07CB617C-EE09-464E-94ED-F635ADC24CED}">
      <dgm:prSet/>
      <dgm:spPr/>
      <dgm:t>
        <a:bodyPr/>
        <a:lstStyle/>
        <a:p>
          <a:endParaRPr lang="en-US"/>
        </a:p>
      </dgm:t>
    </dgm:pt>
    <dgm:pt modelId="{4069A5ED-760A-4A32-81DB-F28AED5BE7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Wartbarkeit und Erweiterbarkeit</a:t>
          </a:r>
          <a:endParaRPr lang="en-US" sz="1400" dirty="0"/>
        </a:p>
      </dgm:t>
    </dgm:pt>
    <dgm:pt modelId="{4256713B-1C0D-4908-87F5-A0A219CDC887}" type="parTrans" cxnId="{645FFC04-BC32-40B2-B75B-322E4635E274}">
      <dgm:prSet/>
      <dgm:spPr/>
      <dgm:t>
        <a:bodyPr/>
        <a:lstStyle/>
        <a:p>
          <a:endParaRPr lang="en-US"/>
        </a:p>
      </dgm:t>
    </dgm:pt>
    <dgm:pt modelId="{CCE6F0E5-BB12-463D-9C20-E5F43DECC24A}" type="sibTrans" cxnId="{645FFC04-BC32-40B2-B75B-322E4635E274}">
      <dgm:prSet/>
      <dgm:spPr/>
      <dgm:t>
        <a:bodyPr/>
        <a:lstStyle/>
        <a:p>
          <a:endParaRPr lang="en-US"/>
        </a:p>
      </dgm:t>
    </dgm:pt>
    <dgm:pt modelId="{B3FEC4C2-9D23-4023-BC30-5C162D396F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Zuverlässigkeit und Ausfallsicherheit</a:t>
          </a:r>
          <a:endParaRPr lang="en-US" sz="1400" dirty="0"/>
        </a:p>
      </dgm:t>
    </dgm:pt>
    <dgm:pt modelId="{D695246F-71C7-4F2E-BD34-B505E3F9DE00}" type="parTrans" cxnId="{A154383E-9DBC-46CC-B276-ADCAB5557083}">
      <dgm:prSet/>
      <dgm:spPr/>
      <dgm:t>
        <a:bodyPr/>
        <a:lstStyle/>
        <a:p>
          <a:endParaRPr lang="en-US"/>
        </a:p>
      </dgm:t>
    </dgm:pt>
    <dgm:pt modelId="{F56BE6A8-A04A-4DE4-8A6A-2A73210A0717}" type="sibTrans" cxnId="{A154383E-9DBC-46CC-B276-ADCAB5557083}">
      <dgm:prSet/>
      <dgm:spPr/>
      <dgm:t>
        <a:bodyPr/>
        <a:lstStyle/>
        <a:p>
          <a:endParaRPr lang="en-US"/>
        </a:p>
      </dgm:t>
    </dgm:pt>
    <dgm:pt modelId="{D847037B-CDB3-4501-97B1-46B06F7FD8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b="1"/>
            <a:t>Stakeholder und deren Bedürfnisse</a:t>
          </a:r>
          <a:r>
            <a:rPr lang="de-DE"/>
            <a:t>:</a:t>
          </a:r>
          <a:endParaRPr lang="en-US"/>
        </a:p>
      </dgm:t>
    </dgm:pt>
    <dgm:pt modelId="{176D91F6-1C29-414C-8460-3655F57DB5F3}" type="parTrans" cxnId="{EF0AC48B-4924-4ABE-90B7-BD952E04C6F3}">
      <dgm:prSet/>
      <dgm:spPr/>
      <dgm:t>
        <a:bodyPr/>
        <a:lstStyle/>
        <a:p>
          <a:endParaRPr lang="en-US"/>
        </a:p>
      </dgm:t>
    </dgm:pt>
    <dgm:pt modelId="{151E6ACC-8912-4F72-9B3A-5ADDF4512C2B}" type="sibTrans" cxnId="{EF0AC48B-4924-4ABE-90B7-BD952E04C6F3}">
      <dgm:prSet/>
      <dgm:spPr/>
      <dgm:t>
        <a:bodyPr/>
        <a:lstStyle/>
        <a:p>
          <a:endParaRPr lang="en-US"/>
        </a:p>
      </dgm:t>
    </dgm:pt>
    <dgm:pt modelId="{029C6E02-B5CD-430E-A63F-74909AD6BB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Sensei: Voller Zugriff zur Verwaltung</a:t>
          </a:r>
          <a:endParaRPr lang="en-US" sz="1400"/>
        </a:p>
      </dgm:t>
    </dgm:pt>
    <dgm:pt modelId="{561378EF-83D6-4D28-92A1-9625B8A57DFA}" type="parTrans" cxnId="{F34FCD63-FABD-4C2F-A980-18374EECB457}">
      <dgm:prSet/>
      <dgm:spPr/>
      <dgm:t>
        <a:bodyPr/>
        <a:lstStyle/>
        <a:p>
          <a:endParaRPr lang="en-US"/>
        </a:p>
      </dgm:t>
    </dgm:pt>
    <dgm:pt modelId="{56AF2C8B-1110-433E-8AE5-958C8A97E9CF}" type="sibTrans" cxnId="{F34FCD63-FABD-4C2F-A980-18374EECB457}">
      <dgm:prSet/>
      <dgm:spPr/>
      <dgm:t>
        <a:bodyPr/>
        <a:lstStyle/>
        <a:p>
          <a:endParaRPr lang="en-US"/>
        </a:p>
      </dgm:t>
    </dgm:pt>
    <dgm:pt modelId="{C3C70C2A-4A40-4F11-AD16-1F61FD3A62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Schüler: Anmeldung zu Kursen, Prüfungen und Wettkämpfen</a:t>
          </a:r>
          <a:endParaRPr lang="en-US" sz="1400" dirty="0"/>
        </a:p>
      </dgm:t>
    </dgm:pt>
    <dgm:pt modelId="{FC9DCE67-2119-4269-94BF-ED5A290BFD54}" type="parTrans" cxnId="{E3A69B9C-0B03-4C43-9D4B-89AD581408F7}">
      <dgm:prSet/>
      <dgm:spPr/>
      <dgm:t>
        <a:bodyPr/>
        <a:lstStyle/>
        <a:p>
          <a:endParaRPr lang="en-US"/>
        </a:p>
      </dgm:t>
    </dgm:pt>
    <dgm:pt modelId="{72E6973D-DCB4-41AF-B9BE-B80CF2FDBE68}" type="sibTrans" cxnId="{E3A69B9C-0B03-4C43-9D4B-89AD581408F7}">
      <dgm:prSet/>
      <dgm:spPr/>
      <dgm:t>
        <a:bodyPr/>
        <a:lstStyle/>
        <a:p>
          <a:endParaRPr lang="en-US"/>
        </a:p>
      </dgm:t>
    </dgm:pt>
    <dgm:pt modelId="{4E86924F-F1F6-48D0-9623-22DCD508BC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/>
            <a:t>Schiedsrichter: Teilnahme an Wettkämpfen</a:t>
          </a:r>
          <a:endParaRPr lang="en-US" sz="1400" dirty="0"/>
        </a:p>
      </dgm:t>
    </dgm:pt>
    <dgm:pt modelId="{51B67304-EFA8-4A56-B123-17AAA02D5048}" type="parTrans" cxnId="{EE8A2E13-A6BB-4FEC-951C-252960250A67}">
      <dgm:prSet/>
      <dgm:spPr/>
      <dgm:t>
        <a:bodyPr/>
        <a:lstStyle/>
        <a:p>
          <a:endParaRPr lang="en-US"/>
        </a:p>
      </dgm:t>
    </dgm:pt>
    <dgm:pt modelId="{03AF05FF-902B-4D3C-9FDA-92A35DC5CA8C}" type="sibTrans" cxnId="{EE8A2E13-A6BB-4FEC-951C-252960250A67}">
      <dgm:prSet/>
      <dgm:spPr/>
      <dgm:t>
        <a:bodyPr/>
        <a:lstStyle/>
        <a:p>
          <a:endParaRPr lang="en-US"/>
        </a:p>
      </dgm:t>
    </dgm:pt>
    <dgm:pt modelId="{643A1E98-AFAB-4831-AB8F-D3107A162933}" type="pres">
      <dgm:prSet presAssocID="{37B7C963-872D-4F76-8500-AFADC0EF45E6}" presName="root" presStyleCnt="0">
        <dgm:presLayoutVars>
          <dgm:dir/>
          <dgm:resizeHandles val="exact"/>
        </dgm:presLayoutVars>
      </dgm:prSet>
      <dgm:spPr/>
    </dgm:pt>
    <dgm:pt modelId="{70BB7BE4-99E1-41A1-ABCA-112B8C9F0597}" type="pres">
      <dgm:prSet presAssocID="{A99424F7-30FC-4B52-B117-8ADDCF5CF9DD}" presName="compNode" presStyleCnt="0"/>
      <dgm:spPr/>
    </dgm:pt>
    <dgm:pt modelId="{AC827DA8-B29B-43A4-B989-4B39D9E1CEF1}" type="pres">
      <dgm:prSet presAssocID="{A99424F7-30FC-4B52-B117-8ADDCF5CF9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BC63E4D7-D0B1-40BF-8A8B-1CD1C62248F4}" type="pres">
      <dgm:prSet presAssocID="{A99424F7-30FC-4B52-B117-8ADDCF5CF9DD}" presName="iconSpace" presStyleCnt="0"/>
      <dgm:spPr/>
    </dgm:pt>
    <dgm:pt modelId="{02685E29-7324-435F-9189-8743EF41F5F4}" type="pres">
      <dgm:prSet presAssocID="{A99424F7-30FC-4B52-B117-8ADDCF5CF9DD}" presName="parTx" presStyleLbl="revTx" presStyleIdx="0" presStyleCnt="6">
        <dgm:presLayoutVars>
          <dgm:chMax val="0"/>
          <dgm:chPref val="0"/>
        </dgm:presLayoutVars>
      </dgm:prSet>
      <dgm:spPr/>
    </dgm:pt>
    <dgm:pt modelId="{A5E6E831-494D-4165-A6F6-AD847BA4CB7F}" type="pres">
      <dgm:prSet presAssocID="{A99424F7-30FC-4B52-B117-8ADDCF5CF9DD}" presName="txSpace" presStyleCnt="0"/>
      <dgm:spPr/>
    </dgm:pt>
    <dgm:pt modelId="{01F5EDB3-B560-496B-87AE-6CF2672146B1}" type="pres">
      <dgm:prSet presAssocID="{A99424F7-30FC-4B52-B117-8ADDCF5CF9DD}" presName="desTx" presStyleLbl="revTx" presStyleIdx="1" presStyleCnt="6">
        <dgm:presLayoutVars/>
      </dgm:prSet>
      <dgm:spPr/>
    </dgm:pt>
    <dgm:pt modelId="{90C6C598-EF5A-4E34-A22A-CC054984059E}" type="pres">
      <dgm:prSet presAssocID="{C7B3CED7-B151-436B-9371-2AC964D51B13}" presName="sibTrans" presStyleCnt="0"/>
      <dgm:spPr/>
    </dgm:pt>
    <dgm:pt modelId="{CE5D640D-DC58-4CD3-BF6E-A336F69884EF}" type="pres">
      <dgm:prSet presAssocID="{2B7D9072-B6F7-4BD7-A02B-97FB82472A10}" presName="compNode" presStyleCnt="0"/>
      <dgm:spPr/>
    </dgm:pt>
    <dgm:pt modelId="{517781D9-C202-4964-85AF-81AC943AA8F7}" type="pres">
      <dgm:prSet presAssocID="{2B7D9072-B6F7-4BD7-A02B-97FB82472A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trennt"/>
        </a:ext>
      </dgm:extLst>
    </dgm:pt>
    <dgm:pt modelId="{0D9500DF-D817-491C-BA53-669477FA3179}" type="pres">
      <dgm:prSet presAssocID="{2B7D9072-B6F7-4BD7-A02B-97FB82472A10}" presName="iconSpace" presStyleCnt="0"/>
      <dgm:spPr/>
    </dgm:pt>
    <dgm:pt modelId="{3AB8F7C0-C10B-4142-A7AB-A05953668744}" type="pres">
      <dgm:prSet presAssocID="{2B7D9072-B6F7-4BD7-A02B-97FB82472A10}" presName="parTx" presStyleLbl="revTx" presStyleIdx="2" presStyleCnt="6">
        <dgm:presLayoutVars>
          <dgm:chMax val="0"/>
          <dgm:chPref val="0"/>
        </dgm:presLayoutVars>
      </dgm:prSet>
      <dgm:spPr/>
    </dgm:pt>
    <dgm:pt modelId="{DA8D711A-4B02-4ACA-BEF6-03DF9D46750B}" type="pres">
      <dgm:prSet presAssocID="{2B7D9072-B6F7-4BD7-A02B-97FB82472A10}" presName="txSpace" presStyleCnt="0"/>
      <dgm:spPr/>
    </dgm:pt>
    <dgm:pt modelId="{C7F8EA40-D6C8-45A4-A2EA-612E4D655CDF}" type="pres">
      <dgm:prSet presAssocID="{2B7D9072-B6F7-4BD7-A02B-97FB82472A10}" presName="desTx" presStyleLbl="revTx" presStyleIdx="3" presStyleCnt="6">
        <dgm:presLayoutVars/>
      </dgm:prSet>
      <dgm:spPr/>
    </dgm:pt>
    <dgm:pt modelId="{34AB2B63-AC1B-4437-961B-DE63B802BB14}" type="pres">
      <dgm:prSet presAssocID="{95C853B6-28B1-4D79-A91F-C98EF68943D2}" presName="sibTrans" presStyleCnt="0"/>
      <dgm:spPr/>
    </dgm:pt>
    <dgm:pt modelId="{5B9D2070-F415-4FEB-B824-853628AB0376}" type="pres">
      <dgm:prSet presAssocID="{D847037B-CDB3-4501-97B1-46B06F7FD88E}" presName="compNode" presStyleCnt="0"/>
      <dgm:spPr/>
    </dgm:pt>
    <dgm:pt modelId="{185A6827-ED8A-42DB-9086-211722B018B1}" type="pres">
      <dgm:prSet presAssocID="{D847037B-CDB3-4501-97B1-46B06F7FD8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assenzimmer"/>
        </a:ext>
      </dgm:extLst>
    </dgm:pt>
    <dgm:pt modelId="{3A274A84-3A3C-44A0-A71F-12ED1E7C8B75}" type="pres">
      <dgm:prSet presAssocID="{D847037B-CDB3-4501-97B1-46B06F7FD88E}" presName="iconSpace" presStyleCnt="0"/>
      <dgm:spPr/>
    </dgm:pt>
    <dgm:pt modelId="{740F432E-2F97-45E5-9DCD-C6EACEA2B23E}" type="pres">
      <dgm:prSet presAssocID="{D847037B-CDB3-4501-97B1-46B06F7FD88E}" presName="parTx" presStyleLbl="revTx" presStyleIdx="4" presStyleCnt="6">
        <dgm:presLayoutVars>
          <dgm:chMax val="0"/>
          <dgm:chPref val="0"/>
        </dgm:presLayoutVars>
      </dgm:prSet>
      <dgm:spPr/>
    </dgm:pt>
    <dgm:pt modelId="{4933ECA2-93F1-427D-BC9D-32D906419906}" type="pres">
      <dgm:prSet presAssocID="{D847037B-CDB3-4501-97B1-46B06F7FD88E}" presName="txSpace" presStyleCnt="0"/>
      <dgm:spPr/>
    </dgm:pt>
    <dgm:pt modelId="{BB867DB0-F5D5-4F4E-981C-5A0090A8848B}" type="pres">
      <dgm:prSet presAssocID="{D847037B-CDB3-4501-97B1-46B06F7FD88E}" presName="desTx" presStyleLbl="revTx" presStyleIdx="5" presStyleCnt="6">
        <dgm:presLayoutVars/>
      </dgm:prSet>
      <dgm:spPr/>
    </dgm:pt>
  </dgm:ptLst>
  <dgm:cxnLst>
    <dgm:cxn modelId="{645FFC04-BC32-40B2-B75B-322E4635E274}" srcId="{2B7D9072-B6F7-4BD7-A02B-97FB82472A10}" destId="{4069A5ED-760A-4A32-81DB-F28AED5BE79C}" srcOrd="1" destOrd="0" parTransId="{4256713B-1C0D-4908-87F5-A0A219CDC887}" sibTransId="{CCE6F0E5-BB12-463D-9C20-E5F43DECC24A}"/>
    <dgm:cxn modelId="{EE8A2E13-A6BB-4FEC-951C-252960250A67}" srcId="{D847037B-CDB3-4501-97B1-46B06F7FD88E}" destId="{4E86924F-F1F6-48D0-9623-22DCD508BC67}" srcOrd="2" destOrd="0" parTransId="{51B67304-EFA8-4A56-B123-17AAA02D5048}" sibTransId="{03AF05FF-902B-4D3C-9FDA-92A35DC5CA8C}"/>
    <dgm:cxn modelId="{0D21A424-BB6A-4B42-A81C-7DA12E79A1DD}" type="presOf" srcId="{029C6E02-B5CD-430E-A63F-74909AD6BB3E}" destId="{BB867DB0-F5D5-4F4E-981C-5A0090A8848B}" srcOrd="0" destOrd="0" presId="urn:microsoft.com/office/officeart/2018/2/layout/IconLabelDescriptionList"/>
    <dgm:cxn modelId="{C099BD2E-6446-41D3-BB20-5F9D16BE63CD}" type="presOf" srcId="{D58A5A9F-A2BC-437F-BA7D-80CA334980D2}" destId="{01F5EDB3-B560-496B-87AE-6CF2672146B1}" srcOrd="0" destOrd="1" presId="urn:microsoft.com/office/officeart/2018/2/layout/IconLabelDescriptionList"/>
    <dgm:cxn modelId="{A154383E-9DBC-46CC-B276-ADCAB5557083}" srcId="{2B7D9072-B6F7-4BD7-A02B-97FB82472A10}" destId="{B3FEC4C2-9D23-4023-BC30-5C162D396F23}" srcOrd="2" destOrd="0" parTransId="{D695246F-71C7-4F2E-BD34-B505E3F9DE00}" sibTransId="{F56BE6A8-A04A-4DE4-8A6A-2A73210A0717}"/>
    <dgm:cxn modelId="{CAC9F05D-DCAB-4573-B6BF-BF1D1C52FA54}" srcId="{A99424F7-30FC-4B52-B117-8ADDCF5CF9DD}" destId="{D58A5A9F-A2BC-437F-BA7D-80CA334980D2}" srcOrd="1" destOrd="0" parTransId="{DCF5BDAF-40A0-4BF5-AC2F-1D60FE9806C5}" sibTransId="{4CBBB0E1-5BDF-439E-BB29-C9799930F002}"/>
    <dgm:cxn modelId="{F34FCD63-FABD-4C2F-A980-18374EECB457}" srcId="{D847037B-CDB3-4501-97B1-46B06F7FD88E}" destId="{029C6E02-B5CD-430E-A63F-74909AD6BB3E}" srcOrd="0" destOrd="0" parTransId="{561378EF-83D6-4D28-92A1-9625B8A57DFA}" sibTransId="{56AF2C8B-1110-433E-8AE5-958C8A97E9CF}"/>
    <dgm:cxn modelId="{CEF7FF46-A7CC-463B-981B-4E34B627FC08}" srcId="{A99424F7-30FC-4B52-B117-8ADDCF5CF9DD}" destId="{6FB4DEAA-EC5E-457B-BF56-7F9BFB61F3B6}" srcOrd="2" destOrd="0" parTransId="{A2B6EB4B-ED1A-4B1B-88B9-056E8CB16AFB}" sibTransId="{018D16B0-533A-4B0C-8719-6CE88E76F4B7}"/>
    <dgm:cxn modelId="{F44B394B-94F9-43EB-8585-29AF08BBBF5A}" type="presOf" srcId="{2B7D9072-B6F7-4BD7-A02B-97FB82472A10}" destId="{3AB8F7C0-C10B-4142-A7AB-A05953668744}" srcOrd="0" destOrd="0" presId="urn:microsoft.com/office/officeart/2018/2/layout/IconLabelDescriptionList"/>
    <dgm:cxn modelId="{ADDEE06F-AAA3-413E-AA80-97DB7FBEF736}" type="presOf" srcId="{37B7C963-872D-4F76-8500-AFADC0EF45E6}" destId="{643A1E98-AFAB-4831-AB8F-D3107A162933}" srcOrd="0" destOrd="0" presId="urn:microsoft.com/office/officeart/2018/2/layout/IconLabelDescriptionList"/>
    <dgm:cxn modelId="{7CB9D956-A533-46FC-BE56-DDF1A4D2DE07}" srcId="{A99424F7-30FC-4B52-B117-8ADDCF5CF9DD}" destId="{34A59091-1F83-41E3-AE32-AE15A8319179}" srcOrd="0" destOrd="0" parTransId="{C1B263DB-AF01-4C52-87AD-1F1298BA274D}" sibTransId="{ECC8B53B-BCB0-4395-ABD3-782BAE0FD348}"/>
    <dgm:cxn modelId="{07CB617C-EE09-464E-94ED-F635ADC24CED}" srcId="{2B7D9072-B6F7-4BD7-A02B-97FB82472A10}" destId="{8FF794C8-0A98-4E92-92D1-D8C77988F879}" srcOrd="0" destOrd="0" parTransId="{9AF64BDC-5F88-4A82-AD3A-B25992738385}" sibTransId="{F36B0470-F182-4A2F-A020-EB97FAE6615F}"/>
    <dgm:cxn modelId="{EF0AC48B-4924-4ABE-90B7-BD952E04C6F3}" srcId="{37B7C963-872D-4F76-8500-AFADC0EF45E6}" destId="{D847037B-CDB3-4501-97B1-46B06F7FD88E}" srcOrd="2" destOrd="0" parTransId="{176D91F6-1C29-414C-8460-3655F57DB5F3}" sibTransId="{151E6ACC-8912-4F72-9B3A-5ADDF4512C2B}"/>
    <dgm:cxn modelId="{30B01494-8F86-4860-8655-B5C06960CDB8}" type="presOf" srcId="{34A59091-1F83-41E3-AE32-AE15A8319179}" destId="{01F5EDB3-B560-496B-87AE-6CF2672146B1}" srcOrd="0" destOrd="0" presId="urn:microsoft.com/office/officeart/2018/2/layout/IconLabelDescriptionList"/>
    <dgm:cxn modelId="{E3A69B9C-0B03-4C43-9D4B-89AD581408F7}" srcId="{D847037B-CDB3-4501-97B1-46B06F7FD88E}" destId="{C3C70C2A-4A40-4F11-AD16-1F61FD3A6259}" srcOrd="1" destOrd="0" parTransId="{FC9DCE67-2119-4269-94BF-ED5A290BFD54}" sibTransId="{72E6973D-DCB4-41AF-B9BE-B80CF2FDBE68}"/>
    <dgm:cxn modelId="{A46EA3B2-6401-43C0-A9F7-220B97FA2055}" type="presOf" srcId="{C3C70C2A-4A40-4F11-AD16-1F61FD3A6259}" destId="{BB867DB0-F5D5-4F4E-981C-5A0090A8848B}" srcOrd="0" destOrd="1" presId="urn:microsoft.com/office/officeart/2018/2/layout/IconLabelDescriptionList"/>
    <dgm:cxn modelId="{64A72EB4-988C-4F51-9A98-756820869863}" type="presOf" srcId="{6FB4DEAA-EC5E-457B-BF56-7F9BFB61F3B6}" destId="{01F5EDB3-B560-496B-87AE-6CF2672146B1}" srcOrd="0" destOrd="2" presId="urn:microsoft.com/office/officeart/2018/2/layout/IconLabelDescriptionList"/>
    <dgm:cxn modelId="{F9E2B9C6-B831-408C-8853-FD6B7EB97E6C}" type="presOf" srcId="{A99424F7-30FC-4B52-B117-8ADDCF5CF9DD}" destId="{02685E29-7324-435F-9189-8743EF41F5F4}" srcOrd="0" destOrd="0" presId="urn:microsoft.com/office/officeart/2018/2/layout/IconLabelDescriptionList"/>
    <dgm:cxn modelId="{22F81ED0-B440-491D-BF30-FCCE8CF6F55A}" type="presOf" srcId="{4069A5ED-760A-4A32-81DB-F28AED5BE79C}" destId="{C7F8EA40-D6C8-45A4-A2EA-612E4D655CDF}" srcOrd="0" destOrd="1" presId="urn:microsoft.com/office/officeart/2018/2/layout/IconLabelDescriptionList"/>
    <dgm:cxn modelId="{0C01FEDD-ECD8-4242-B868-AD628C6445B8}" type="presOf" srcId="{8FF794C8-0A98-4E92-92D1-D8C77988F879}" destId="{C7F8EA40-D6C8-45A4-A2EA-612E4D655CDF}" srcOrd="0" destOrd="0" presId="urn:microsoft.com/office/officeart/2018/2/layout/IconLabelDescriptionList"/>
    <dgm:cxn modelId="{BD5460DE-B552-4FBD-9320-80C48AA83B1B}" srcId="{37B7C963-872D-4F76-8500-AFADC0EF45E6}" destId="{2B7D9072-B6F7-4BD7-A02B-97FB82472A10}" srcOrd="1" destOrd="0" parTransId="{37AA9205-3F19-4CE7-BF4F-0DC61D01F4DF}" sibTransId="{95C853B6-28B1-4D79-A91F-C98EF68943D2}"/>
    <dgm:cxn modelId="{8F4982E0-900B-4BBA-B6F7-60B1B28F2EF9}" type="presOf" srcId="{D847037B-CDB3-4501-97B1-46B06F7FD88E}" destId="{740F432E-2F97-45E5-9DCD-C6EACEA2B23E}" srcOrd="0" destOrd="0" presId="urn:microsoft.com/office/officeart/2018/2/layout/IconLabelDescriptionList"/>
    <dgm:cxn modelId="{027D8DE5-F539-4585-80E5-B3121FECAEEB}" type="presOf" srcId="{B3FEC4C2-9D23-4023-BC30-5C162D396F23}" destId="{C7F8EA40-D6C8-45A4-A2EA-612E4D655CDF}" srcOrd="0" destOrd="2" presId="urn:microsoft.com/office/officeart/2018/2/layout/IconLabelDescriptionList"/>
    <dgm:cxn modelId="{DB56FAF9-3FE0-4016-8CE5-E28B34BC0150}" srcId="{37B7C963-872D-4F76-8500-AFADC0EF45E6}" destId="{A99424F7-30FC-4B52-B117-8ADDCF5CF9DD}" srcOrd="0" destOrd="0" parTransId="{F5F9E449-D9F3-4127-BF16-B7D45BD60980}" sibTransId="{C7B3CED7-B151-436B-9371-2AC964D51B13}"/>
    <dgm:cxn modelId="{F7ED8DFC-A1E8-479A-A880-FB8B009E2C00}" type="presOf" srcId="{4E86924F-F1F6-48D0-9623-22DCD508BC67}" destId="{BB867DB0-F5D5-4F4E-981C-5A0090A8848B}" srcOrd="0" destOrd="2" presId="urn:microsoft.com/office/officeart/2018/2/layout/IconLabelDescriptionList"/>
    <dgm:cxn modelId="{E7554861-BEB4-4913-970C-529F92169DB7}" type="presParOf" srcId="{643A1E98-AFAB-4831-AB8F-D3107A162933}" destId="{70BB7BE4-99E1-41A1-ABCA-112B8C9F0597}" srcOrd="0" destOrd="0" presId="urn:microsoft.com/office/officeart/2018/2/layout/IconLabelDescriptionList"/>
    <dgm:cxn modelId="{B8A50B4C-438E-4B01-A66A-66874FDEB720}" type="presParOf" srcId="{70BB7BE4-99E1-41A1-ABCA-112B8C9F0597}" destId="{AC827DA8-B29B-43A4-B989-4B39D9E1CEF1}" srcOrd="0" destOrd="0" presId="urn:microsoft.com/office/officeart/2018/2/layout/IconLabelDescriptionList"/>
    <dgm:cxn modelId="{706C724F-C7A5-4C2B-890A-05EFC569963F}" type="presParOf" srcId="{70BB7BE4-99E1-41A1-ABCA-112B8C9F0597}" destId="{BC63E4D7-D0B1-40BF-8A8B-1CD1C62248F4}" srcOrd="1" destOrd="0" presId="urn:microsoft.com/office/officeart/2018/2/layout/IconLabelDescriptionList"/>
    <dgm:cxn modelId="{B7669880-5603-449A-8041-7638ADC57051}" type="presParOf" srcId="{70BB7BE4-99E1-41A1-ABCA-112B8C9F0597}" destId="{02685E29-7324-435F-9189-8743EF41F5F4}" srcOrd="2" destOrd="0" presId="urn:microsoft.com/office/officeart/2018/2/layout/IconLabelDescriptionList"/>
    <dgm:cxn modelId="{C5AA8C63-FEA0-4A45-8C18-547F8B89912E}" type="presParOf" srcId="{70BB7BE4-99E1-41A1-ABCA-112B8C9F0597}" destId="{A5E6E831-494D-4165-A6F6-AD847BA4CB7F}" srcOrd="3" destOrd="0" presId="urn:microsoft.com/office/officeart/2018/2/layout/IconLabelDescriptionList"/>
    <dgm:cxn modelId="{852980BC-B2D8-4605-9DC7-B772BF291666}" type="presParOf" srcId="{70BB7BE4-99E1-41A1-ABCA-112B8C9F0597}" destId="{01F5EDB3-B560-496B-87AE-6CF2672146B1}" srcOrd="4" destOrd="0" presId="urn:microsoft.com/office/officeart/2018/2/layout/IconLabelDescriptionList"/>
    <dgm:cxn modelId="{6F8CA4BC-7A6B-4CB1-A8E7-8F99612E301D}" type="presParOf" srcId="{643A1E98-AFAB-4831-AB8F-D3107A162933}" destId="{90C6C598-EF5A-4E34-A22A-CC054984059E}" srcOrd="1" destOrd="0" presId="urn:microsoft.com/office/officeart/2018/2/layout/IconLabelDescriptionList"/>
    <dgm:cxn modelId="{A41A7F87-6DE2-4110-B0D5-0422A9D0CEDF}" type="presParOf" srcId="{643A1E98-AFAB-4831-AB8F-D3107A162933}" destId="{CE5D640D-DC58-4CD3-BF6E-A336F69884EF}" srcOrd="2" destOrd="0" presId="urn:microsoft.com/office/officeart/2018/2/layout/IconLabelDescriptionList"/>
    <dgm:cxn modelId="{1F3C69FF-C6EB-4B5D-AE66-D4B0A9310F20}" type="presParOf" srcId="{CE5D640D-DC58-4CD3-BF6E-A336F69884EF}" destId="{517781D9-C202-4964-85AF-81AC943AA8F7}" srcOrd="0" destOrd="0" presId="urn:microsoft.com/office/officeart/2018/2/layout/IconLabelDescriptionList"/>
    <dgm:cxn modelId="{F130A07C-9A12-4104-B995-659A2BF64A76}" type="presParOf" srcId="{CE5D640D-DC58-4CD3-BF6E-A336F69884EF}" destId="{0D9500DF-D817-491C-BA53-669477FA3179}" srcOrd="1" destOrd="0" presId="urn:microsoft.com/office/officeart/2018/2/layout/IconLabelDescriptionList"/>
    <dgm:cxn modelId="{9F3707DC-F9AE-4CC2-ACC1-87FB5878B9F5}" type="presParOf" srcId="{CE5D640D-DC58-4CD3-BF6E-A336F69884EF}" destId="{3AB8F7C0-C10B-4142-A7AB-A05953668744}" srcOrd="2" destOrd="0" presId="urn:microsoft.com/office/officeart/2018/2/layout/IconLabelDescriptionList"/>
    <dgm:cxn modelId="{3B142867-046A-4687-996F-8AD280A1AD3A}" type="presParOf" srcId="{CE5D640D-DC58-4CD3-BF6E-A336F69884EF}" destId="{DA8D711A-4B02-4ACA-BEF6-03DF9D46750B}" srcOrd="3" destOrd="0" presId="urn:microsoft.com/office/officeart/2018/2/layout/IconLabelDescriptionList"/>
    <dgm:cxn modelId="{C2445173-AF42-4402-9424-E0597607D5F8}" type="presParOf" srcId="{CE5D640D-DC58-4CD3-BF6E-A336F69884EF}" destId="{C7F8EA40-D6C8-45A4-A2EA-612E4D655CDF}" srcOrd="4" destOrd="0" presId="urn:microsoft.com/office/officeart/2018/2/layout/IconLabelDescriptionList"/>
    <dgm:cxn modelId="{DAAD09FC-A105-4EE8-BC71-2753875B03E8}" type="presParOf" srcId="{643A1E98-AFAB-4831-AB8F-D3107A162933}" destId="{34AB2B63-AC1B-4437-961B-DE63B802BB14}" srcOrd="3" destOrd="0" presId="urn:microsoft.com/office/officeart/2018/2/layout/IconLabelDescriptionList"/>
    <dgm:cxn modelId="{B7CC18F2-7103-4363-8F77-A8050FAF7DB5}" type="presParOf" srcId="{643A1E98-AFAB-4831-AB8F-D3107A162933}" destId="{5B9D2070-F415-4FEB-B824-853628AB0376}" srcOrd="4" destOrd="0" presId="urn:microsoft.com/office/officeart/2018/2/layout/IconLabelDescriptionList"/>
    <dgm:cxn modelId="{AF134E39-0D36-4D61-9C35-2C38527329DE}" type="presParOf" srcId="{5B9D2070-F415-4FEB-B824-853628AB0376}" destId="{185A6827-ED8A-42DB-9086-211722B018B1}" srcOrd="0" destOrd="0" presId="urn:microsoft.com/office/officeart/2018/2/layout/IconLabelDescriptionList"/>
    <dgm:cxn modelId="{9C215145-FA06-47BC-9BBE-873D18E488BB}" type="presParOf" srcId="{5B9D2070-F415-4FEB-B824-853628AB0376}" destId="{3A274A84-3A3C-44A0-A71F-12ED1E7C8B75}" srcOrd="1" destOrd="0" presId="urn:microsoft.com/office/officeart/2018/2/layout/IconLabelDescriptionList"/>
    <dgm:cxn modelId="{68747ABA-E59B-4006-8A14-CEBF255B802E}" type="presParOf" srcId="{5B9D2070-F415-4FEB-B824-853628AB0376}" destId="{740F432E-2F97-45E5-9DCD-C6EACEA2B23E}" srcOrd="2" destOrd="0" presId="urn:microsoft.com/office/officeart/2018/2/layout/IconLabelDescriptionList"/>
    <dgm:cxn modelId="{12728FAF-306E-4148-BC41-1C0805390D77}" type="presParOf" srcId="{5B9D2070-F415-4FEB-B824-853628AB0376}" destId="{4933ECA2-93F1-427D-BC9D-32D906419906}" srcOrd="3" destOrd="0" presId="urn:microsoft.com/office/officeart/2018/2/layout/IconLabelDescriptionList"/>
    <dgm:cxn modelId="{76F24862-F65D-4FE9-B78B-CC38BF865B89}" type="presParOf" srcId="{5B9D2070-F415-4FEB-B824-853628AB0376}" destId="{BB867DB0-F5D5-4F4E-981C-5A0090A884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27DA8-B29B-43A4-B989-4B39D9E1CEF1}">
      <dsp:nvSpPr>
        <dsp:cNvPr id="0" name=""/>
        <dsp:cNvSpPr/>
      </dsp:nvSpPr>
      <dsp:spPr>
        <a:xfrm>
          <a:off x="2969" y="983752"/>
          <a:ext cx="1111851" cy="1111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85E29-7324-435F-9189-8743EF41F5F4}">
      <dsp:nvSpPr>
        <dsp:cNvPr id="0" name=""/>
        <dsp:cNvSpPr/>
      </dsp:nvSpPr>
      <dsp:spPr>
        <a:xfrm>
          <a:off x="2969" y="2237079"/>
          <a:ext cx="3176718" cy="4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/>
            <a:t>Funktionale Anforderungen</a:t>
          </a:r>
          <a:endParaRPr lang="en-US" sz="1500" kern="1200" dirty="0"/>
        </a:p>
      </dsp:txBody>
      <dsp:txXfrm>
        <a:off x="2969" y="2237079"/>
        <a:ext cx="3176718" cy="476507"/>
      </dsp:txXfrm>
    </dsp:sp>
    <dsp:sp modelId="{01F5EDB3-B560-496B-87AE-6CF2672146B1}">
      <dsp:nvSpPr>
        <dsp:cNvPr id="0" name=""/>
        <dsp:cNvSpPr/>
      </dsp:nvSpPr>
      <dsp:spPr>
        <a:xfrm>
          <a:off x="2969" y="2779389"/>
          <a:ext cx="3176718" cy="149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Verwaltung von Schüleranmeldungen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Prüfungsverwaltung und Gürtelfarbenaktualisierung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Organisation und Verwaltung von Wettkämpfen</a:t>
          </a:r>
          <a:endParaRPr lang="en-US" sz="1400" kern="1200" dirty="0"/>
        </a:p>
      </dsp:txBody>
      <dsp:txXfrm>
        <a:off x="2969" y="2779389"/>
        <a:ext cx="3176718" cy="1494490"/>
      </dsp:txXfrm>
    </dsp:sp>
    <dsp:sp modelId="{517781D9-C202-4964-85AF-81AC943AA8F7}">
      <dsp:nvSpPr>
        <dsp:cNvPr id="0" name=""/>
        <dsp:cNvSpPr/>
      </dsp:nvSpPr>
      <dsp:spPr>
        <a:xfrm>
          <a:off x="3735614" y="983752"/>
          <a:ext cx="1111851" cy="1111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8F7C0-C10B-4142-A7AB-A05953668744}">
      <dsp:nvSpPr>
        <dsp:cNvPr id="0" name=""/>
        <dsp:cNvSpPr/>
      </dsp:nvSpPr>
      <dsp:spPr>
        <a:xfrm>
          <a:off x="3735614" y="2237079"/>
          <a:ext cx="3176718" cy="4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/>
            <a:t>Nicht-funktionale Anforderungen (</a:t>
          </a:r>
          <a:endParaRPr lang="en-US" sz="1500" kern="1200" dirty="0"/>
        </a:p>
      </dsp:txBody>
      <dsp:txXfrm>
        <a:off x="3735614" y="2237079"/>
        <a:ext cx="3176718" cy="476507"/>
      </dsp:txXfrm>
    </dsp:sp>
    <dsp:sp modelId="{C7F8EA40-D6C8-45A4-A2EA-612E4D655CDF}">
      <dsp:nvSpPr>
        <dsp:cNvPr id="0" name=""/>
        <dsp:cNvSpPr/>
      </dsp:nvSpPr>
      <dsp:spPr>
        <a:xfrm>
          <a:off x="3735614" y="2779389"/>
          <a:ext cx="3176718" cy="149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Benutzerfreundlichkeit und Benutzererfahrung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Wartbarkeit und Erweiterbarkeit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Zuverlässigkeit und Ausfallsicherheit</a:t>
          </a:r>
          <a:endParaRPr lang="en-US" sz="1400" kern="1200" dirty="0"/>
        </a:p>
      </dsp:txBody>
      <dsp:txXfrm>
        <a:off x="3735614" y="2779389"/>
        <a:ext cx="3176718" cy="1494490"/>
      </dsp:txXfrm>
    </dsp:sp>
    <dsp:sp modelId="{185A6827-ED8A-42DB-9086-211722B018B1}">
      <dsp:nvSpPr>
        <dsp:cNvPr id="0" name=""/>
        <dsp:cNvSpPr/>
      </dsp:nvSpPr>
      <dsp:spPr>
        <a:xfrm>
          <a:off x="7468258" y="983752"/>
          <a:ext cx="1111851" cy="1111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F432E-2F97-45E5-9DCD-C6EACEA2B23E}">
      <dsp:nvSpPr>
        <dsp:cNvPr id="0" name=""/>
        <dsp:cNvSpPr/>
      </dsp:nvSpPr>
      <dsp:spPr>
        <a:xfrm>
          <a:off x="7468258" y="2237079"/>
          <a:ext cx="3176718" cy="4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/>
            <a:t>Stakeholder und deren Bedürfnisse</a:t>
          </a:r>
          <a:r>
            <a:rPr lang="de-DE" sz="1500" kern="1200"/>
            <a:t>:</a:t>
          </a:r>
          <a:endParaRPr lang="en-US" sz="1500" kern="1200"/>
        </a:p>
      </dsp:txBody>
      <dsp:txXfrm>
        <a:off x="7468258" y="2237079"/>
        <a:ext cx="3176718" cy="476507"/>
      </dsp:txXfrm>
    </dsp:sp>
    <dsp:sp modelId="{BB867DB0-F5D5-4F4E-981C-5A0090A8848B}">
      <dsp:nvSpPr>
        <dsp:cNvPr id="0" name=""/>
        <dsp:cNvSpPr/>
      </dsp:nvSpPr>
      <dsp:spPr>
        <a:xfrm>
          <a:off x="7468258" y="2779389"/>
          <a:ext cx="3176718" cy="149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Sensei: Voller Zugriff zur Verwaltung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Schüler: Anmeldung zu Kursen, Prüfungen und Wettkämpfen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Schiedsrichter: Teilnahme an Wettkämpfen</a:t>
          </a:r>
          <a:endParaRPr lang="en-US" sz="1400" kern="1200" dirty="0"/>
        </a:p>
      </dsp:txBody>
      <dsp:txXfrm>
        <a:off x="7468258" y="2779389"/>
        <a:ext cx="3176718" cy="149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5FE5B-99E2-4914-A44D-4307D51AA07F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76C8A-5A88-406B-941D-3D7AFDC60E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18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76C8A-5A88-406B-941D-3D7AFDC60EE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65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e farbige Glühbirne mit Geschäftssymbolen">
            <a:extLst>
              <a:ext uri="{FF2B5EF4-FFF2-40B4-BE49-F238E27FC236}">
                <a16:creationId xmlns:a16="http://schemas.microsoft.com/office/drawing/2014/main" id="{72AE4C85-0767-1E93-DB0B-5DF2B7C26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8F8AFE-50A6-82FB-238B-C485D4027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Autofit/>
          </a:bodyPr>
          <a:lstStyle/>
          <a:p>
            <a:r>
              <a:rPr lang="de-AT" sz="36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Entwicklung eines DOJO-Kampfschulen Software-Systems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45DE23-1D93-C0F3-5ACF-BB084487F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 fontScale="62500" lnSpcReduction="20000"/>
          </a:bodyPr>
          <a:lstStyle/>
          <a:p>
            <a:r>
              <a:rPr lang="de-DE" sz="2000" dirty="0"/>
              <a:t>ÜBUNG 6 – SOFTWAREMANAGMENT I – BSWE</a:t>
            </a:r>
          </a:p>
          <a:p>
            <a:r>
              <a:rPr lang="de-DE" sz="2000" dirty="0"/>
              <a:t>DÖTZL ANDREAS, MIKLOS KOMLOSY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237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24337341-882F-8AEB-FCF0-AD9865FF4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24C0766-11F7-2679-3B70-7D1136E37A51}"/>
              </a:ext>
            </a:extLst>
          </p:cNvPr>
          <p:cNvSpPr txBox="1">
            <a:spLocks/>
          </p:cNvSpPr>
          <p:nvPr/>
        </p:nvSpPr>
        <p:spPr>
          <a:xfrm>
            <a:off x="6275014" y="1345656"/>
            <a:ext cx="5758543" cy="551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2400" b="1" dirty="0"/>
              <a:t>Code-Standard</a:t>
            </a:r>
            <a:r>
              <a:rPr lang="de-DE" sz="2400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Oracle Java Code Conventions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JUnit</a:t>
            </a:r>
            <a:r>
              <a:rPr lang="de-DE" dirty="0"/>
              <a:t> – Code Coverage</a:t>
            </a:r>
          </a:p>
          <a:p>
            <a:pPr>
              <a:lnSpc>
                <a:spcPct val="90000"/>
              </a:lnSpc>
            </a:pPr>
            <a:r>
              <a:rPr lang="de-DE" sz="2400" b="1" dirty="0"/>
              <a:t>Modularer Code: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Unabhängige Module</a:t>
            </a:r>
          </a:p>
          <a:p>
            <a:pPr>
              <a:lnSpc>
                <a:spcPct val="90000"/>
              </a:lnSpc>
            </a:pPr>
            <a:r>
              <a:rPr lang="de-DE" sz="2400" b="1" dirty="0"/>
              <a:t>Code Versionierung - </a:t>
            </a:r>
            <a:r>
              <a:rPr lang="de-DE" sz="2400" b="1" dirty="0" err="1"/>
              <a:t>Git</a:t>
            </a:r>
            <a:r>
              <a:rPr lang="de-DE" sz="2400" b="1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CodeReview</a:t>
            </a:r>
            <a:r>
              <a:rPr lang="de-DE" dirty="0"/>
              <a:t> Prozess</a:t>
            </a:r>
          </a:p>
          <a:p>
            <a:pPr>
              <a:lnSpc>
                <a:spcPct val="90000"/>
              </a:lnSpc>
            </a:pPr>
            <a:r>
              <a:rPr lang="de-DE" sz="2400" b="1" dirty="0"/>
              <a:t>Feature Flags: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Schrittweise Freischaltung neuer  Funktionen</a:t>
            </a:r>
          </a:p>
          <a:p>
            <a:pPr>
              <a:lnSpc>
                <a:spcPct val="90000"/>
              </a:lnSpc>
            </a:pPr>
            <a:r>
              <a:rPr lang="de-DE" sz="2400" b="1" dirty="0" err="1"/>
              <a:t>Logging</a:t>
            </a:r>
            <a:r>
              <a:rPr lang="de-DE" sz="2400" b="1" dirty="0"/>
              <a:t> – log4J2: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Konfigurierbares </a:t>
            </a:r>
            <a:r>
              <a:rPr lang="de-DE" dirty="0" err="1"/>
              <a:t>Logging</a:t>
            </a:r>
            <a:r>
              <a:rPr lang="de-DE" dirty="0"/>
              <a:t> Tool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A3A665F-7891-B866-C46C-9AF81A8C6089}"/>
              </a:ext>
            </a:extLst>
          </p:cNvPr>
          <p:cNvSpPr txBox="1">
            <a:spLocks/>
          </p:cNvSpPr>
          <p:nvPr/>
        </p:nvSpPr>
        <p:spPr>
          <a:xfrm>
            <a:off x="5359402" y="0"/>
            <a:ext cx="6832598" cy="2172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Weitere Praktiken:</a:t>
            </a:r>
            <a:br>
              <a:rPr lang="de-DE" sz="4800" b="1" dirty="0"/>
            </a:b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2689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120539-73E6-A837-6EA0-79D1757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164056"/>
            <a:ext cx="5251010" cy="1807305"/>
          </a:xfrm>
        </p:spPr>
        <p:txBody>
          <a:bodyPr>
            <a:normAutofit/>
          </a:bodyPr>
          <a:lstStyle/>
          <a:p>
            <a:r>
              <a:rPr lang="de-DE" sz="4800" b="1" dirty="0"/>
              <a:t>Phase 4 – </a:t>
            </a:r>
            <a:br>
              <a:rPr lang="de-DE" sz="4800" b="1" dirty="0"/>
            </a:br>
            <a:r>
              <a:rPr lang="de-DE" sz="4800" b="1" dirty="0"/>
              <a:t>Testen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17AD9-5A98-0E70-8995-D45A2F14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2322411"/>
            <a:ext cx="4544839" cy="417046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0000"/>
              </a:lnSpc>
            </a:pPr>
            <a:r>
              <a:rPr lang="de-DE" sz="2000" b="1" dirty="0" err="1"/>
              <a:t>TestRail</a:t>
            </a:r>
            <a:r>
              <a:rPr lang="de-DE" sz="2000" b="1" dirty="0"/>
              <a:t>: </a:t>
            </a:r>
            <a:br>
              <a:rPr lang="de-DE" sz="2000" dirty="0"/>
            </a:br>
            <a:r>
              <a:rPr lang="de-DE" sz="2000" dirty="0"/>
              <a:t>Detaillierte Testpläne und Integration in QF-Test, </a:t>
            </a:r>
            <a:r>
              <a:rPr lang="de-DE" sz="2000" dirty="0" err="1"/>
              <a:t>JUnit</a:t>
            </a:r>
            <a:r>
              <a:rPr lang="de-DE" sz="2000" dirty="0"/>
              <a:t> und </a:t>
            </a:r>
            <a:r>
              <a:rPr lang="de-DE" sz="2000" dirty="0" err="1"/>
              <a:t>TeamCity</a:t>
            </a:r>
            <a:endParaRPr lang="de-DE" sz="2000" dirty="0"/>
          </a:p>
          <a:p>
            <a:pPr marL="285750" indent="-285750">
              <a:lnSpc>
                <a:spcPct val="90000"/>
              </a:lnSpc>
            </a:pPr>
            <a:r>
              <a:rPr lang="de-DE" sz="2000" b="1" dirty="0"/>
              <a:t>QF-Test: </a:t>
            </a:r>
            <a:br>
              <a:rPr lang="de-DE" sz="2000" b="1" dirty="0"/>
            </a:br>
            <a:r>
              <a:rPr lang="de-DE" sz="2000" dirty="0"/>
              <a:t>Automatisierte Regressionstests</a:t>
            </a:r>
          </a:p>
          <a:p>
            <a:pPr marL="285750" indent="-285750">
              <a:lnSpc>
                <a:spcPct val="90000"/>
              </a:lnSpc>
            </a:pPr>
            <a:r>
              <a:rPr lang="de-DE" sz="2000" b="1" dirty="0" err="1"/>
              <a:t>TeamCity</a:t>
            </a:r>
            <a:r>
              <a:rPr lang="de-DE" sz="2000" b="1" dirty="0"/>
              <a:t>: </a:t>
            </a:r>
            <a:br>
              <a:rPr lang="de-DE" sz="2000" b="1" dirty="0"/>
            </a:br>
            <a:r>
              <a:rPr lang="de-DE" sz="2000" dirty="0"/>
              <a:t>Automatische </a:t>
            </a:r>
            <a:r>
              <a:rPr lang="de-DE" sz="2000" dirty="0" err="1"/>
              <a:t>Build</a:t>
            </a:r>
            <a:r>
              <a:rPr lang="de-DE" sz="2000" dirty="0"/>
              <a:t>-Erstellung  inkl. </a:t>
            </a:r>
            <a:r>
              <a:rPr lang="de-DE" sz="2000" dirty="0" err="1"/>
              <a:t>UnitTests</a:t>
            </a:r>
            <a:r>
              <a:rPr lang="de-DE" sz="2000" dirty="0"/>
              <a:t> Ausführung</a:t>
            </a:r>
          </a:p>
          <a:p>
            <a:pPr marL="285750" indent="-285750">
              <a:lnSpc>
                <a:spcPct val="90000"/>
              </a:lnSpc>
            </a:pPr>
            <a:r>
              <a:rPr lang="de-DE" sz="2000" b="1" dirty="0" err="1"/>
              <a:t>JUnit</a:t>
            </a:r>
            <a:r>
              <a:rPr lang="de-DE" sz="2000" b="1" dirty="0"/>
              <a:t>: </a:t>
            </a:r>
            <a:br>
              <a:rPr lang="de-DE" sz="2000" b="1" dirty="0"/>
            </a:br>
            <a:r>
              <a:rPr lang="de-DE" sz="2000" dirty="0"/>
              <a:t>Durchführung von Unit-Tests</a:t>
            </a:r>
          </a:p>
          <a:p>
            <a:pPr marL="285750" indent="-285750">
              <a:lnSpc>
                <a:spcPct val="90000"/>
              </a:lnSpc>
            </a:pPr>
            <a:r>
              <a:rPr lang="de-DE" sz="2000" b="1" dirty="0" err="1"/>
              <a:t>Cucumber</a:t>
            </a:r>
            <a:r>
              <a:rPr lang="de-DE" sz="2000" b="1" dirty="0"/>
              <a:t>: </a:t>
            </a:r>
            <a:br>
              <a:rPr lang="de-DE" sz="2000" b="1" dirty="0"/>
            </a:br>
            <a:r>
              <a:rPr lang="de-DE" sz="2000" dirty="0"/>
              <a:t>User Acceptance Tests in natürlicher Sprache</a:t>
            </a:r>
          </a:p>
          <a:p>
            <a:pPr>
              <a:lnSpc>
                <a:spcPct val="90000"/>
              </a:lnSpc>
            </a:pPr>
            <a:endParaRPr lang="de-DE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F3ADB0-63B6-5110-23DE-56836A820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19093" b="1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BDA3D3-1738-F4BD-8903-97BAB69C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251" y="3942713"/>
            <a:ext cx="4340094" cy="23581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73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622E50D-515E-E858-CE6F-CE021CA9F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8" r="10557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A9AEF23-E750-B135-6CBA-7DF3AB708D48}"/>
              </a:ext>
            </a:extLst>
          </p:cNvPr>
          <p:cNvSpPr txBox="1">
            <a:spLocks/>
          </p:cNvSpPr>
          <p:nvPr/>
        </p:nvSpPr>
        <p:spPr>
          <a:xfrm>
            <a:off x="838201" y="2322410"/>
            <a:ext cx="4544839" cy="4250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de-DE" sz="2000" b="1" dirty="0" err="1"/>
              <a:t>Deployment</a:t>
            </a:r>
            <a:r>
              <a:rPr lang="de-DE" sz="2000" b="1" dirty="0"/>
              <a:t> Strategie: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On-</a:t>
            </a:r>
            <a:r>
              <a:rPr lang="de-DE" sz="2000" dirty="0" err="1"/>
              <a:t>Premises</a:t>
            </a:r>
            <a:r>
              <a:rPr lang="de-DE" sz="2000" dirty="0"/>
              <a:t> Lösung</a:t>
            </a:r>
          </a:p>
          <a:p>
            <a:pPr>
              <a:lnSpc>
                <a:spcPct val="90000"/>
              </a:lnSpc>
            </a:pPr>
            <a:r>
              <a:rPr lang="de-DE" sz="2000" dirty="0" err="1"/>
              <a:t>PostgresSQL</a:t>
            </a:r>
            <a:r>
              <a:rPr lang="de-DE" sz="2000" dirty="0"/>
              <a:t> auf Kundenserver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CI/CD mit automatisierte </a:t>
            </a:r>
            <a:r>
              <a:rPr lang="de-DE" sz="2000" dirty="0" err="1"/>
              <a:t>TeamCity</a:t>
            </a:r>
            <a:r>
              <a:rPr lang="de-DE" sz="2000" dirty="0"/>
              <a:t> </a:t>
            </a:r>
            <a:r>
              <a:rPr lang="de-DE" sz="2000" dirty="0" err="1"/>
              <a:t>Builds</a:t>
            </a:r>
            <a:endParaRPr lang="de-DE" sz="2000" dirty="0"/>
          </a:p>
          <a:p>
            <a:pPr>
              <a:lnSpc>
                <a:spcPct val="90000"/>
              </a:lnSpc>
            </a:pPr>
            <a:r>
              <a:rPr lang="de-DE" sz="2000" dirty="0"/>
              <a:t>Blue/Green </a:t>
            </a:r>
            <a:r>
              <a:rPr lang="de-DE" sz="2000" dirty="0" err="1"/>
              <a:t>Deployment</a:t>
            </a:r>
            <a:endParaRPr lang="de-DE" sz="2000" dirty="0"/>
          </a:p>
          <a:p>
            <a:pPr>
              <a:lnSpc>
                <a:spcPct val="90000"/>
              </a:lnSpc>
            </a:pPr>
            <a:r>
              <a:rPr lang="de-DE" sz="2000" dirty="0"/>
              <a:t>Maven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b="1" dirty="0"/>
              <a:t>Monitoring: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Benachrichtigungen </a:t>
            </a:r>
            <a:br>
              <a:rPr lang="de-DE" sz="2000" dirty="0"/>
            </a:br>
            <a:r>
              <a:rPr lang="de-DE" sz="2000" dirty="0"/>
              <a:t>bei </a:t>
            </a:r>
            <a:r>
              <a:rPr lang="de-DE" sz="2000" dirty="0" err="1"/>
              <a:t>Build</a:t>
            </a:r>
            <a:r>
              <a:rPr lang="de-DE" sz="2000" dirty="0"/>
              <a:t>-Fehlern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000" b="1" dirty="0"/>
              <a:t>Docker-Integration: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Containerisierung der Frontend-Anwendung</a:t>
            </a:r>
          </a:p>
          <a:p>
            <a:pPr>
              <a:lnSpc>
                <a:spcPct val="90000"/>
              </a:lnSpc>
            </a:pPr>
            <a:endParaRPr lang="de-DE" sz="2000" dirty="0"/>
          </a:p>
          <a:p>
            <a:pPr>
              <a:lnSpc>
                <a:spcPct val="90000"/>
              </a:lnSpc>
            </a:pPr>
            <a:endParaRPr lang="de-DE" sz="16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6102306-5656-5886-BD5C-17D785F0D965}"/>
              </a:ext>
            </a:extLst>
          </p:cNvPr>
          <p:cNvSpPr txBox="1">
            <a:spLocks/>
          </p:cNvSpPr>
          <p:nvPr/>
        </p:nvSpPr>
        <p:spPr>
          <a:xfrm>
            <a:off x="443620" y="164056"/>
            <a:ext cx="5251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/>
              <a:t>Phase 5 –</a:t>
            </a:r>
            <a:br>
              <a:rPr lang="de-DE" sz="4800" b="1" dirty="0"/>
            </a:br>
            <a:r>
              <a:rPr lang="de-DE" sz="4800" b="1" dirty="0" err="1"/>
              <a:t>Deployment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69169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4F7236-BCDD-470F-AA1E-5E8409F29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16216C-51D8-5031-36A9-FB1C020D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020" y="3157911"/>
            <a:ext cx="6131350" cy="732266"/>
          </a:xfrm>
        </p:spPr>
        <p:txBody>
          <a:bodyPr anchor="b">
            <a:noAutofit/>
          </a:bodyPr>
          <a:lstStyle/>
          <a:p>
            <a:r>
              <a:rPr lang="de-DE" sz="4800" b="1" dirty="0"/>
              <a:t>Phase 6 – Wartung</a:t>
            </a:r>
            <a:endParaRPr lang="de-DE" sz="48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413E813-2A94-01A4-8AEF-6C26A2648DEB}"/>
              </a:ext>
            </a:extLst>
          </p:cNvPr>
          <p:cNvSpPr txBox="1">
            <a:spLocks/>
          </p:cNvSpPr>
          <p:nvPr/>
        </p:nvSpPr>
        <p:spPr>
          <a:xfrm>
            <a:off x="5930020" y="3928625"/>
            <a:ext cx="6039495" cy="2942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</a:pPr>
            <a:r>
              <a:rPr lang="de-DE" sz="2000" b="1" dirty="0"/>
              <a:t>Leistungsüberwachung: </a:t>
            </a:r>
            <a:br>
              <a:rPr lang="de-DE" sz="2000" dirty="0"/>
            </a:br>
            <a:r>
              <a:rPr lang="de-DE" sz="2000" dirty="0" err="1"/>
              <a:t>PinPoint</a:t>
            </a:r>
            <a:r>
              <a:rPr lang="de-DE" sz="2000" dirty="0"/>
              <a:t> APM 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Application</a:t>
            </a:r>
            <a:r>
              <a:rPr lang="de-DE" sz="2000" dirty="0"/>
              <a:t> Performance Management)</a:t>
            </a:r>
          </a:p>
          <a:p>
            <a:pPr marL="285750" indent="-285750">
              <a:lnSpc>
                <a:spcPct val="90000"/>
              </a:lnSpc>
            </a:pPr>
            <a:r>
              <a:rPr lang="de-DE" sz="2000" b="1" dirty="0"/>
              <a:t>Datenbank: </a:t>
            </a:r>
            <a:br>
              <a:rPr lang="de-DE" sz="2000" b="1" dirty="0"/>
            </a:br>
            <a:r>
              <a:rPr lang="de-DE" sz="2000" dirty="0"/>
              <a:t>Tägliche automatisierte Backups</a:t>
            </a:r>
          </a:p>
          <a:p>
            <a:pPr marL="285750" indent="-285750">
              <a:lnSpc>
                <a:spcPct val="90000"/>
              </a:lnSpc>
            </a:pPr>
            <a:r>
              <a:rPr lang="de-DE" sz="2000" b="1" dirty="0"/>
              <a:t>Stabilität: </a:t>
            </a:r>
            <a:br>
              <a:rPr lang="de-DE" sz="2000" b="1" dirty="0"/>
            </a:br>
            <a:r>
              <a:rPr lang="de-DE" sz="2000" dirty="0"/>
              <a:t>Regelmäßige Updates und Patches der kompletten Softwarelandschaft</a:t>
            </a:r>
            <a:br>
              <a:rPr lang="de-DE" sz="2000" dirty="0"/>
            </a:br>
            <a:r>
              <a:rPr lang="de-DE" sz="2000" dirty="0"/>
              <a:t>(PostgreSQL, </a:t>
            </a:r>
            <a:r>
              <a:rPr lang="de-DE" sz="2000" dirty="0" err="1"/>
              <a:t>WindowsServer</a:t>
            </a:r>
            <a:r>
              <a:rPr lang="de-DE" sz="2000" dirty="0"/>
              <a:t>, Java, …)</a:t>
            </a:r>
          </a:p>
        </p:txBody>
      </p:sp>
    </p:spTree>
    <p:extLst>
      <p:ext uri="{BB962C8B-B14F-4D97-AF65-F5344CB8AC3E}">
        <p14:creationId xmlns:p14="http://schemas.microsoft.com/office/powerpoint/2010/main" val="78947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6216C-51D8-5031-36A9-FB1C020D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56" y="1330860"/>
            <a:ext cx="6501384" cy="3929204"/>
          </a:xfrm>
        </p:spPr>
        <p:txBody>
          <a:bodyPr anchor="b">
            <a:noAutofit/>
          </a:bodyPr>
          <a:lstStyle/>
          <a:p>
            <a:pPr algn="l"/>
            <a:r>
              <a:rPr lang="de-DE" sz="2400" b="1" dirty="0"/>
              <a:t>Publikumsfrage:</a:t>
            </a:r>
            <a:br>
              <a:rPr lang="de-DE" sz="4800" b="1" dirty="0"/>
            </a:br>
            <a:br>
              <a:rPr lang="de-DE" sz="4800" b="1" dirty="0"/>
            </a:br>
            <a:r>
              <a:rPr lang="de-DE" sz="4800" b="1" dirty="0"/>
              <a:t>Wie viele unterschiedliche Tools/Technologien werden verwendet?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4939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6216C-51D8-5031-36A9-FB1C020D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616" y="1539089"/>
            <a:ext cx="6501384" cy="4454304"/>
          </a:xfrm>
        </p:spPr>
        <p:txBody>
          <a:bodyPr anchor="b">
            <a:noAutofit/>
          </a:bodyPr>
          <a:lstStyle/>
          <a:p>
            <a:pPr algn="l"/>
            <a:r>
              <a:rPr lang="de-AT" sz="2400" dirty="0"/>
              <a:t>Docker</a:t>
            </a:r>
            <a:br>
              <a:rPr lang="de-AT" sz="2400" dirty="0"/>
            </a:br>
            <a:r>
              <a:rPr lang="de-AT" sz="2400" dirty="0"/>
              <a:t>Java</a:t>
            </a:r>
            <a:br>
              <a:rPr lang="de-AT" sz="2400" dirty="0"/>
            </a:br>
            <a:r>
              <a:rPr lang="de-AT" sz="2400" dirty="0" err="1"/>
              <a:t>IntelliJ</a:t>
            </a:r>
            <a:r>
              <a:rPr lang="de-AT" sz="2400" dirty="0"/>
              <a:t> IDEA</a:t>
            </a:r>
            <a:br>
              <a:rPr lang="de-AT" sz="2400" dirty="0"/>
            </a:br>
            <a:r>
              <a:rPr lang="de-AT" sz="2400" dirty="0"/>
              <a:t>PostgreSQL</a:t>
            </a:r>
            <a:br>
              <a:rPr lang="de-AT" sz="2400" dirty="0"/>
            </a:br>
            <a:r>
              <a:rPr lang="de-AT" sz="2400" dirty="0"/>
              <a:t>Maven</a:t>
            </a:r>
            <a:br>
              <a:rPr lang="de-AT" sz="2400" dirty="0"/>
            </a:br>
            <a:r>
              <a:rPr lang="de-AT" sz="2400" dirty="0" err="1"/>
              <a:t>Testrail</a:t>
            </a:r>
            <a:br>
              <a:rPr lang="de-AT" sz="2400" dirty="0"/>
            </a:br>
            <a:r>
              <a:rPr lang="de-AT" sz="2400" dirty="0"/>
              <a:t>QF-Test</a:t>
            </a:r>
            <a:br>
              <a:rPr lang="de-AT" sz="2400" dirty="0"/>
            </a:br>
            <a:r>
              <a:rPr lang="de-AT" sz="2400" dirty="0" err="1"/>
              <a:t>TeamCity</a:t>
            </a:r>
            <a:br>
              <a:rPr lang="de-AT" sz="2400" dirty="0"/>
            </a:br>
            <a:r>
              <a:rPr lang="de-AT" sz="2400" dirty="0" err="1"/>
              <a:t>Junit</a:t>
            </a:r>
            <a:br>
              <a:rPr lang="de-AT" sz="2400" dirty="0"/>
            </a:br>
            <a:r>
              <a:rPr lang="de-AT" sz="2400" dirty="0" err="1"/>
              <a:t>Cucumber</a:t>
            </a:r>
            <a:br>
              <a:rPr lang="de-AT" sz="2400" dirty="0"/>
            </a:br>
            <a:r>
              <a:rPr lang="de-AT" sz="2400" dirty="0" err="1"/>
              <a:t>Git</a:t>
            </a:r>
            <a:br>
              <a:rPr lang="de-AT" sz="2400" dirty="0"/>
            </a:br>
            <a:r>
              <a:rPr lang="de-AT" sz="2400" dirty="0"/>
              <a:t>Log4J2</a:t>
            </a:r>
            <a:br>
              <a:rPr lang="de-AT" sz="2400" dirty="0"/>
            </a:br>
            <a:r>
              <a:rPr lang="de-AT" sz="2400" dirty="0" err="1"/>
              <a:t>PinPoint</a:t>
            </a:r>
            <a:r>
              <a:rPr lang="de-AT" sz="2400" dirty="0"/>
              <a:t> APM</a:t>
            </a:r>
            <a:endParaRPr lang="de-DE" sz="48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CF3489E-28BB-78F3-5714-3E61E52F2FEA}"/>
              </a:ext>
            </a:extLst>
          </p:cNvPr>
          <p:cNvSpPr txBox="1">
            <a:spLocks/>
          </p:cNvSpPr>
          <p:nvPr/>
        </p:nvSpPr>
        <p:spPr>
          <a:xfrm>
            <a:off x="3033907" y="2989907"/>
            <a:ext cx="6501384" cy="878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de-DE" sz="4800" b="1" dirty="0"/>
            </a:br>
            <a:br>
              <a:rPr lang="de-DE" sz="4800" b="1" dirty="0"/>
            </a:br>
            <a:r>
              <a:rPr lang="de-DE" sz="4800" b="1" dirty="0"/>
              <a:t>über 13</a:t>
            </a:r>
            <a:endParaRPr lang="de-DE" sz="4800" dirty="0"/>
          </a:p>
        </p:txBody>
      </p:sp>
      <p:pic>
        <p:nvPicPr>
          <p:cNvPr id="5" name="Grafik 4" descr="Ein Bild, das Logo, Schrift, Grafiken, Symbol enthält.&#10;&#10;Automatisch generierte Beschreibung">
            <a:extLst>
              <a:ext uri="{FF2B5EF4-FFF2-40B4-BE49-F238E27FC236}">
                <a16:creationId xmlns:a16="http://schemas.microsoft.com/office/drawing/2014/main" id="{FBA4A585-B926-1AA5-EAFB-868F02EE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37" y="159757"/>
            <a:ext cx="1866900" cy="1409700"/>
          </a:xfrm>
          <a:prstGeom prst="rect">
            <a:avLst/>
          </a:prstGeom>
        </p:spPr>
      </p:pic>
      <p:pic>
        <p:nvPicPr>
          <p:cNvPr id="7" name="Grafik 6" descr="Ein Bild, das Schrift, Grafiken, Logo, Design enthält.&#10;&#10;Automatisch generierte Beschreibung">
            <a:extLst>
              <a:ext uri="{FF2B5EF4-FFF2-40B4-BE49-F238E27FC236}">
                <a16:creationId xmlns:a16="http://schemas.microsoft.com/office/drawing/2014/main" id="{77137707-ACFB-3B48-DA10-43ED9E04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" y="159757"/>
            <a:ext cx="1866900" cy="1027142"/>
          </a:xfrm>
          <a:prstGeom prst="rect">
            <a:avLst/>
          </a:prstGeom>
        </p:spPr>
      </p:pic>
      <p:pic>
        <p:nvPicPr>
          <p:cNvPr id="11" name="Grafik 10" descr="Ein Bild, das Grafiken, Symbol, Logo, Schrift enthält.&#10;&#10;Automatisch generierte Beschreibung">
            <a:extLst>
              <a:ext uri="{FF2B5EF4-FFF2-40B4-BE49-F238E27FC236}">
                <a16:creationId xmlns:a16="http://schemas.microsoft.com/office/drawing/2014/main" id="{EE8DFC04-E835-DEE8-577B-762A0A24B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37" y="1666875"/>
            <a:ext cx="1409700" cy="1409700"/>
          </a:xfrm>
          <a:prstGeom prst="rect">
            <a:avLst/>
          </a:prstGeom>
        </p:spPr>
      </p:pic>
      <p:pic>
        <p:nvPicPr>
          <p:cNvPr id="13" name="Grafik 12" descr="Ein Bild, das Clipart, Entwurf, Lineart, Symbol enthält.&#10;&#10;Automatisch generierte Beschreibung">
            <a:extLst>
              <a:ext uri="{FF2B5EF4-FFF2-40B4-BE49-F238E27FC236}">
                <a16:creationId xmlns:a16="http://schemas.microsoft.com/office/drawing/2014/main" id="{3F8E8B78-A28C-EAE4-8A5E-BC71D91FA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" y="1458769"/>
            <a:ext cx="1409700" cy="1409700"/>
          </a:xfrm>
          <a:prstGeom prst="rect">
            <a:avLst/>
          </a:prstGeom>
        </p:spPr>
      </p:pic>
      <p:pic>
        <p:nvPicPr>
          <p:cNvPr id="17" name="Grafik 16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AD751F96-E947-89D9-353B-F3DB8DC94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37" y="3046207"/>
            <a:ext cx="1968563" cy="1409700"/>
          </a:xfrm>
          <a:prstGeom prst="rect">
            <a:avLst/>
          </a:prstGeom>
        </p:spPr>
      </p:pic>
      <p:pic>
        <p:nvPicPr>
          <p:cNvPr id="19" name="Grafik 18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5452022A-07C3-0DC2-2DE1-603BB0C59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" y="2989907"/>
            <a:ext cx="1409700" cy="768927"/>
          </a:xfrm>
          <a:prstGeom prst="rect">
            <a:avLst/>
          </a:prstGeom>
        </p:spPr>
      </p:pic>
      <p:pic>
        <p:nvPicPr>
          <p:cNvPr id="21" name="Grafik 20" descr="Ein Bild, das Logo, Schrift, Grafiken, Symbol enthält.&#10;&#10;Automatisch generierte Beschreibung">
            <a:extLst>
              <a:ext uri="{FF2B5EF4-FFF2-40B4-BE49-F238E27FC236}">
                <a16:creationId xmlns:a16="http://schemas.microsoft.com/office/drawing/2014/main" id="{FD67EB9C-ABA8-0DF4-13FC-613F1F400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6" y="4209809"/>
            <a:ext cx="2272284" cy="747767"/>
          </a:xfrm>
          <a:prstGeom prst="rect">
            <a:avLst/>
          </a:prstGeom>
        </p:spPr>
      </p:pic>
      <p:pic>
        <p:nvPicPr>
          <p:cNvPr id="23" name="Grafik 22" descr="Ein Bild, das Grafiken, Schrift, Logo, Symbol enthält.&#10;&#10;Automatisch generierte Beschreibung">
            <a:extLst>
              <a:ext uri="{FF2B5EF4-FFF2-40B4-BE49-F238E27FC236}">
                <a16:creationId xmlns:a16="http://schemas.microsoft.com/office/drawing/2014/main" id="{27E042DC-3A2C-F9A4-FB75-2B4266CE7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5" y="3862702"/>
            <a:ext cx="1550372" cy="1550372"/>
          </a:xfrm>
          <a:prstGeom prst="rect">
            <a:avLst/>
          </a:prstGeom>
        </p:spPr>
      </p:pic>
      <p:pic>
        <p:nvPicPr>
          <p:cNvPr id="25" name="Grafik 24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3B4002DB-0CB9-4895-2DB9-3D5A067E68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6" y="5109906"/>
            <a:ext cx="1990152" cy="606336"/>
          </a:xfrm>
          <a:prstGeom prst="rect">
            <a:avLst/>
          </a:prstGeom>
        </p:spPr>
      </p:pic>
      <p:pic>
        <p:nvPicPr>
          <p:cNvPr id="27" name="Grafik 26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29C55A78-7DDB-EC8A-3536-B8813AA341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755"/>
            <a:ext cx="2933844" cy="955552"/>
          </a:xfrm>
          <a:prstGeom prst="rect">
            <a:avLst/>
          </a:prstGeom>
        </p:spPr>
      </p:pic>
      <p:pic>
        <p:nvPicPr>
          <p:cNvPr id="31" name="Grafik 30" descr="Ein Bild, das Symbol, Verkehrsschild, Design enthält.&#10;&#10;Automatisch generierte Beschreibung">
            <a:extLst>
              <a:ext uri="{FF2B5EF4-FFF2-40B4-BE49-F238E27FC236}">
                <a16:creationId xmlns:a16="http://schemas.microsoft.com/office/drawing/2014/main" id="{8183A5BC-C67C-DC8D-7AAA-978287DD76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75" y="5786438"/>
            <a:ext cx="1071562" cy="1071562"/>
          </a:xfrm>
          <a:prstGeom prst="rect">
            <a:avLst/>
          </a:prstGeom>
        </p:spPr>
      </p:pic>
      <p:pic>
        <p:nvPicPr>
          <p:cNvPr id="33" name="Grafik 32" descr="Ein Bild, das Schrift, Logo, Grafiken, Text enthält.&#10;&#10;Automatisch generierte Beschreibung">
            <a:extLst>
              <a:ext uri="{FF2B5EF4-FFF2-40B4-BE49-F238E27FC236}">
                <a16:creationId xmlns:a16="http://schemas.microsoft.com/office/drawing/2014/main" id="{25768D94-18C9-588B-068B-ADFD6F65EA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30" y="5929531"/>
            <a:ext cx="1626031" cy="910577"/>
          </a:xfrm>
          <a:prstGeom prst="rect">
            <a:avLst/>
          </a:prstGeom>
        </p:spPr>
      </p:pic>
      <p:pic>
        <p:nvPicPr>
          <p:cNvPr id="35" name="Grafik 34" descr="Ein Bild, das Schrift, Grafiken, Design, Text enthält.&#10;&#10;Automatisch generierte Beschreibung">
            <a:extLst>
              <a:ext uri="{FF2B5EF4-FFF2-40B4-BE49-F238E27FC236}">
                <a16:creationId xmlns:a16="http://schemas.microsoft.com/office/drawing/2014/main" id="{70EBBCE0-B9F1-BB05-54B9-0BCC1E0011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8" y="5708393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6216C-51D8-5031-36A9-FB1C020D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667" y="1367075"/>
            <a:ext cx="6501384" cy="3929204"/>
          </a:xfrm>
        </p:spPr>
        <p:txBody>
          <a:bodyPr anchor="b">
            <a:noAutofit/>
          </a:bodyPr>
          <a:lstStyle/>
          <a:p>
            <a:r>
              <a:rPr lang="de-DE" sz="4400" dirty="0"/>
              <a:t>Mögen eure Ideen grenzenlos und eure Lösungen elegant sein.</a:t>
            </a:r>
            <a:br>
              <a:rPr lang="de-DE" sz="4400" dirty="0"/>
            </a:br>
            <a:r>
              <a:rPr lang="de-DE" sz="4400" dirty="0"/>
              <a:t> </a:t>
            </a:r>
            <a:br>
              <a:rPr lang="de-DE" sz="4400" dirty="0"/>
            </a:br>
            <a:r>
              <a:rPr lang="de-DE" sz="4400" b="1" dirty="0"/>
              <a:t>Auf eine Zukunft, die wir alle mitgestalten!</a:t>
            </a:r>
          </a:p>
        </p:txBody>
      </p:sp>
    </p:spTree>
    <p:extLst>
      <p:ext uri="{BB962C8B-B14F-4D97-AF65-F5344CB8AC3E}">
        <p14:creationId xmlns:p14="http://schemas.microsoft.com/office/powerpoint/2010/main" val="243342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5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08FDB4-E3E0-3C0C-0778-BF3C3806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b="1" dirty="0"/>
              <a:t>Einführung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BA386-A62C-C835-45B5-FA92F852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006600"/>
            <a:ext cx="5261196" cy="457526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400" b="1" dirty="0"/>
              <a:t>Projektziel</a:t>
            </a:r>
            <a:r>
              <a:rPr lang="de-DE" sz="2400" dirty="0"/>
              <a:t>: </a:t>
            </a:r>
            <a:br>
              <a:rPr lang="de-DE" sz="2400" dirty="0"/>
            </a:br>
            <a:r>
              <a:rPr lang="de-DE" sz="2400" dirty="0"/>
              <a:t>Softwarelösung für die Verwaltung von DOJO-Kampfschulen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sz="2400" b="1" dirty="0"/>
              <a:t>Hauptfunktionalitäten</a:t>
            </a:r>
            <a:r>
              <a:rPr lang="de-DE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Verwaltung von: </a:t>
            </a:r>
            <a:br>
              <a:rPr lang="de-DE" dirty="0"/>
            </a:br>
            <a:r>
              <a:rPr lang="de-DE" dirty="0"/>
              <a:t>Schulen</a:t>
            </a:r>
            <a:br>
              <a:rPr lang="de-DE" dirty="0"/>
            </a:br>
            <a:r>
              <a:rPr lang="de-DE" dirty="0"/>
              <a:t>Kursen/Prüfungen</a:t>
            </a:r>
            <a:br>
              <a:rPr lang="de-DE" dirty="0"/>
            </a:br>
            <a:r>
              <a:rPr lang="de-DE" dirty="0"/>
              <a:t>Wettkämpfen</a:t>
            </a:r>
            <a:br>
              <a:rPr lang="de-DE" dirty="0"/>
            </a:br>
            <a:r>
              <a:rPr lang="de-DE" dirty="0"/>
              <a:t>Schülern/Trainern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Zentralen Verwaltung mehrere Standorte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Multi Property Lösung</a:t>
            </a:r>
          </a:p>
          <a:p>
            <a:pPr>
              <a:lnSpc>
                <a:spcPct val="90000"/>
              </a:lnSpc>
            </a:pPr>
            <a:endParaRPr lang="de-DE" sz="1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B17C50-5AC9-EA49-2EA1-D48C7700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110940"/>
            <a:ext cx="4747547" cy="46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0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D3D80-FA5D-97CD-CB51-49B3D66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Phase 1 – Analyse</a:t>
            </a:r>
            <a:br>
              <a:rPr lang="de-DE" b="1" dirty="0"/>
            </a:b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081B4D4-DC31-EC22-F5A4-336B90A28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99538"/>
              </p:ext>
            </p:extLst>
          </p:nvPr>
        </p:nvGraphicFramePr>
        <p:xfrm>
          <a:off x="705853" y="1235241"/>
          <a:ext cx="10647947" cy="525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16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6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E9DAA73-9FEB-ECA4-9C74-66CF4B440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48561"/>
              </p:ext>
            </p:extLst>
          </p:nvPr>
        </p:nvGraphicFramePr>
        <p:xfrm>
          <a:off x="1892300" y="698500"/>
          <a:ext cx="9656234" cy="5324216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859581">
                  <a:extLst>
                    <a:ext uri="{9D8B030D-6E8A-4147-A177-3AD203B41FA5}">
                      <a16:colId xmlns:a16="http://schemas.microsoft.com/office/drawing/2014/main" val="691401355"/>
                    </a:ext>
                  </a:extLst>
                </a:gridCol>
                <a:gridCol w="7796653">
                  <a:extLst>
                    <a:ext uri="{9D8B030D-6E8A-4147-A177-3AD203B41FA5}">
                      <a16:colId xmlns:a16="http://schemas.microsoft.com/office/drawing/2014/main" val="3579576912"/>
                    </a:ext>
                  </a:extLst>
                </a:gridCol>
              </a:tblGrid>
              <a:tr h="502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b="0" kern="100" cap="none" spc="0">
                          <a:solidFill>
                            <a:schemeClr val="tx1"/>
                          </a:solidFill>
                          <a:effectLst/>
                        </a:rPr>
                        <a:t>Stakeholder</a:t>
                      </a:r>
                      <a:endParaRPr lang="de-DE" sz="14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 anchor="ctr">
                    <a:lnL w="1905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b="0" kern="100" cap="none" spc="0">
                          <a:solidFill>
                            <a:schemeClr val="tx1"/>
                          </a:solidFill>
                          <a:effectLst/>
                        </a:rPr>
                        <a:t>Bedürfnis</a:t>
                      </a:r>
                      <a:endParaRPr lang="de-DE" sz="1400" b="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114424"/>
                  </a:ext>
                </a:extLst>
              </a:tr>
              <a:tr h="2599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Sensei</a:t>
                      </a:r>
                      <a:endParaRPr lang="de-DE" sz="1400" b="1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Hat </a:t>
                      </a:r>
                      <a:r>
                        <a:rPr lang="de-AT" sz="1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vollen Zugriff </a:t>
                      </a: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auf das System.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</a:t>
                      </a:r>
                      <a:r>
                        <a:rPr lang="de-AT" sz="14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Senseis</a:t>
                      </a: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in der Software anlegen/bearbeiten/löschen.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Schiedsrichter in der Software anlegen/bearbeiten/löschen.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Schüler in der Software anlegen/bearbeiten/löschen.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Kurse anlegen/bearbeiten/löschen/abhalten.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Prüfungen anlegen/bearbeiten/löschen/abhalten.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Wettkämpfe anlegen/bearbeiten/löschen/abhalten.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DOJOs anlegen/bearbeiten/löschen.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Gürtelfarben anlegen/bearbeiten/löschen.</a:t>
                      </a:r>
                      <a:endParaRPr lang="de-DE" sz="1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71401"/>
                  </a:ext>
                </a:extLst>
              </a:tr>
              <a:tr h="1457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Schüler</a:t>
                      </a:r>
                      <a:endParaRPr lang="de-DE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Hat </a:t>
                      </a:r>
                      <a:r>
                        <a:rPr lang="de-AT" sz="1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keinen Zugriff </a:t>
                      </a: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auf das System.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sich zu einem Kurs in einem DOJO anmelden.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sich zu einem Wettkampf in einem DOJO anmelden.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sich zu einer Prüfung in einem DOJO anmelden.</a:t>
                      </a:r>
                      <a:endParaRPr lang="de-DE" sz="1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194672"/>
                  </a:ext>
                </a:extLst>
              </a:tr>
              <a:tr h="764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Schiedsrichter</a:t>
                      </a:r>
                      <a:endParaRPr lang="de-DE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Hat </a:t>
                      </a:r>
                      <a:r>
                        <a:rPr lang="de-AT" sz="1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keinen Zugriff </a:t>
                      </a: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auf das System.</a:t>
                      </a:r>
                      <a:b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AT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… möchte teilhaben an einem Wettkampf </a:t>
                      </a:r>
                      <a:endParaRPr lang="de-DE" sz="1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872" marR="64707" marT="91440" marB="9144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1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9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B9AE4F-3511-938A-33D8-CB5D8B1B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2" y="3837104"/>
            <a:ext cx="4620584" cy="2493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Phase 2 - Design</a:t>
            </a:r>
            <a:br>
              <a:rPr lang="en-US" sz="4800" i="1" dirty="0"/>
            </a:br>
            <a:endParaRPr lang="en-US" sz="4800" i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F844B39-9C5A-E6F0-511E-9022D5B2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452" y="415372"/>
            <a:ext cx="8331080" cy="591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20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Ein Bild, das Text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A3EA10B5-DE09-CA3C-1519-29AA23C1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372" y="187588"/>
            <a:ext cx="7217228" cy="644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3D15D20-A68B-169C-4813-3605031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2" y="3837104"/>
            <a:ext cx="4620584" cy="2493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Phase 2 - Design</a:t>
            </a:r>
            <a:br>
              <a:rPr lang="en-US" sz="4800" i="1" dirty="0"/>
            </a:b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51281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BA731243-A4F1-0267-8A7D-5490F29086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06"/>
          <a:stretch/>
        </p:blipFill>
        <p:spPr bwMode="auto">
          <a:xfrm>
            <a:off x="5739465" y="235059"/>
            <a:ext cx="6162973" cy="6387881"/>
          </a:xfrm>
          <a:prstGeom prst="rect">
            <a:avLst/>
          </a:prstGeom>
          <a:noFill/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E00E332-521A-0B08-529E-613222A2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2" y="3837104"/>
            <a:ext cx="4620584" cy="24933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Phase 2 - Design</a:t>
            </a:r>
            <a:br>
              <a:rPr lang="en-US" sz="4800" i="1" dirty="0"/>
            </a:br>
            <a:endParaRPr lang="en-US" sz="4800" i="1" dirty="0"/>
          </a:p>
        </p:txBody>
      </p:sp>
      <p:pic>
        <p:nvPicPr>
          <p:cNvPr id="2" name="Grafik 1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545EB59-920E-6D16-3B21-F9BE1DF51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t="80510" r="24095"/>
          <a:stretch/>
        </p:blipFill>
        <p:spPr bwMode="auto">
          <a:xfrm>
            <a:off x="459822" y="235060"/>
            <a:ext cx="4934242" cy="241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64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Diagramm, Schrift, Screenshot enthält.&#10;&#10;Automatisch generierte Beschreibung">
            <a:extLst>
              <a:ext uri="{FF2B5EF4-FFF2-40B4-BE49-F238E27FC236}">
                <a16:creationId xmlns:a16="http://schemas.microsoft.com/office/drawing/2014/main" id="{36711A28-1D61-0085-3CC4-19D5BD798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2" y="1690688"/>
            <a:ext cx="10030067" cy="48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46C4417-D853-B0FA-1C28-A2483E3B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642"/>
            <a:ext cx="8600941" cy="1937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Phase 2 - Design</a:t>
            </a:r>
            <a:br>
              <a:rPr lang="en-US" sz="4800" i="1" dirty="0"/>
            </a:b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27890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3F7E8B-E0AB-7F19-3E2A-4CFACF10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2" y="0"/>
            <a:ext cx="6832598" cy="2172430"/>
          </a:xfrm>
        </p:spPr>
        <p:txBody>
          <a:bodyPr>
            <a:normAutofit/>
          </a:bodyPr>
          <a:lstStyle/>
          <a:p>
            <a:r>
              <a:rPr lang="de-DE" sz="4800" b="1" dirty="0"/>
              <a:t>Phase 3 – Entwicklung</a:t>
            </a:r>
            <a:br>
              <a:rPr lang="de-DE" sz="4800" b="1" dirty="0"/>
            </a:br>
            <a:endParaRPr lang="de-DE" sz="4800" dirty="0"/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24337341-882F-8AEB-FCF0-AD9865FF4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B5981-6055-1AC4-9ED2-D04FD242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30829"/>
            <a:ext cx="5758543" cy="476204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400" b="1" dirty="0"/>
              <a:t>Programmiersprache</a:t>
            </a:r>
            <a:r>
              <a:rPr lang="de-DE" sz="2400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Backend: Java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Frontend: Java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Datenbank: PostgreSQL</a:t>
            </a:r>
            <a:br>
              <a:rPr lang="de-DE" dirty="0"/>
            </a:br>
            <a:endParaRPr lang="de-DE" dirty="0"/>
          </a:p>
          <a:p>
            <a:pPr>
              <a:lnSpc>
                <a:spcPct val="90000"/>
              </a:lnSpc>
            </a:pPr>
            <a:r>
              <a:rPr lang="de-DE" sz="2400" b="1" dirty="0"/>
              <a:t>Tools: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IntelliJ</a:t>
            </a:r>
            <a:r>
              <a:rPr lang="de-DE" dirty="0"/>
              <a:t> IDEA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Build</a:t>
            </a:r>
            <a:r>
              <a:rPr lang="de-DE" dirty="0"/>
              <a:t>-Werkzeuge: Maven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/>
              <a:t>Docker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Git</a:t>
            </a:r>
            <a:endParaRPr lang="de-DE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de-DE" dirty="0" err="1"/>
              <a:t>TeamCity</a:t>
            </a:r>
            <a:endParaRPr lang="de-DE" dirty="0"/>
          </a:p>
          <a:p>
            <a:pPr>
              <a:lnSpc>
                <a:spcPct val="90000"/>
              </a:lnSpc>
            </a:pP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75929839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Breitbild</PresentationFormat>
  <Paragraphs>85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</vt:lpstr>
      <vt:lpstr>BrushVTI</vt:lpstr>
      <vt:lpstr>Entwicklung eines DOJO-Kampfschulen Software-Systems</vt:lpstr>
      <vt:lpstr>Einführung </vt:lpstr>
      <vt:lpstr>Phase 1 – Analyse </vt:lpstr>
      <vt:lpstr>PowerPoint-Präsentation</vt:lpstr>
      <vt:lpstr>Phase 2 - Design </vt:lpstr>
      <vt:lpstr>Phase 2 - Design </vt:lpstr>
      <vt:lpstr>Phase 2 - Design </vt:lpstr>
      <vt:lpstr>Phase 2 - Design </vt:lpstr>
      <vt:lpstr>Phase 3 – Entwicklung </vt:lpstr>
      <vt:lpstr>PowerPoint-Präsentation</vt:lpstr>
      <vt:lpstr>Phase 4 –  Testen</vt:lpstr>
      <vt:lpstr>PowerPoint-Präsentation</vt:lpstr>
      <vt:lpstr>Phase 6 – Wartung</vt:lpstr>
      <vt:lpstr>Publikumsfrage:  Wie viele unterschiedliche Tools/Technologien werden verwendet?</vt:lpstr>
      <vt:lpstr>Docker Java IntelliJ IDEA PostgreSQL Maven Testrail QF-Test TeamCity Junit Cucumber Git Log4J2 PinPoint APM</vt:lpstr>
      <vt:lpstr>Mögen eure Ideen grenzenlos und eure Lösungen elegant sein.   Auf eine Zukunft, die wir alle mitgestalten!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DOJO-Kampfschulen Software-Systems</dc:title>
  <dc:creator>Komlosy Miklos</dc:creator>
  <cp:lastModifiedBy>Dötzl Andreas</cp:lastModifiedBy>
  <cp:revision>2</cp:revision>
  <dcterms:created xsi:type="dcterms:W3CDTF">2024-06-25T09:17:20Z</dcterms:created>
  <dcterms:modified xsi:type="dcterms:W3CDTF">2024-06-25T17:54:03Z</dcterms:modified>
</cp:coreProperties>
</file>