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9" r:id="rId3"/>
    <p:sldId id="279" r:id="rId4"/>
    <p:sldId id="284" r:id="rId5"/>
    <p:sldId id="275" r:id="rId6"/>
    <p:sldId id="261" r:id="rId7"/>
    <p:sldId id="258" r:id="rId8"/>
    <p:sldId id="263" r:id="rId9"/>
    <p:sldId id="273" r:id="rId10"/>
    <p:sldId id="285" r:id="rId11"/>
    <p:sldId id="274" r:id="rId12"/>
    <p:sldId id="267" r:id="rId13"/>
    <p:sldId id="281" r:id="rId14"/>
    <p:sldId id="282" r:id="rId15"/>
    <p:sldId id="270" r:id="rId16"/>
    <p:sldId id="271" r:id="rId17"/>
    <p:sldId id="268" r:id="rId18"/>
    <p:sldId id="27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73445"/>
  </p:normalViewPr>
  <p:slideViewPr>
    <p:cSldViewPr snapToGrid="0" snapToObjects="1">
      <p:cViewPr varScale="1">
        <p:scale>
          <a:sx n="82" d="100"/>
          <a:sy n="82" d="100"/>
        </p:scale>
        <p:origin x="1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Анна</a:t>
            </a:r>
            <a:r>
              <a:rPr lang="ru-RU" baseline="0" dirty="0"/>
              <a:t> </a:t>
            </a:r>
            <a:r>
              <a:rPr lang="ru-RU" baseline="0" dirty="0" err="1"/>
              <a:t>Яньшина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 </a:t>
            </a:r>
            <a:r>
              <a:rPr lang="ru-RU" baseline="0" dirty="0"/>
              <a:t>Александр Сахаров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Некрасов Павел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0.12495</cdr:x>
      <cdr:y>0.01953</cdr:y>
    </cdr:from>
    <cdr:to>
      <cdr:x>0.87505</cdr:x>
      <cdr:y>0.13757</cdr:y>
    </cdr:to>
    <cdr:sp macro="" textlink="">
      <cdr:nvSpPr>
        <cdr:cNvPr id="2" name="TextBox 7">
          <a:extLst xmlns:a="http://schemas.openxmlformats.org/drawingml/2006/main">
            <a:ext uri="{FF2B5EF4-FFF2-40B4-BE49-F238E27FC236}">
              <a16:creationId xmlns:a16="http://schemas.microsoft.com/office/drawing/2014/main" id="{1816E820-D753-4C43-84E8-0E14CAD28B1E}"/>
            </a:ext>
          </a:extLst>
        </cdr:cNvPr>
        <cdr:cNvSpPr txBox="1"/>
      </cdr:nvSpPr>
      <cdr:spPr>
        <a:xfrm xmlns:a="http://schemas.openxmlformats.org/drawingml/2006/main">
          <a:off x="441496" y="66185"/>
          <a:ext cx="2650496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ru-RU" sz="2000" dirty="0"/>
            <a:t>Александр Сахаров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8D1804B-5896-CB4B-9C92-CF0F6836E0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8D782B7-56C7-FA48-BB35-54BA870357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67DB6-85CB-A744-B454-956094F07D44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B21740-99BC-DE41-AA03-AE519F0DC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9D91E6-B8C8-ED41-AA6A-7EC0DA2B41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D8864-FD6A-C440-8B11-C44FED9291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35930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6B49B-5D46-AC49-9C84-9F0693521700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7411B-6268-114B-8B5F-2B25DB73D3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23335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dk1"/>
                </a:solidFill>
              </a:rPr>
              <a:t>Всем здравствуйте! Меня зовут Анна </a:t>
            </a:r>
            <a:r>
              <a:rPr lang="ru-RU" sz="1200" dirty="0" err="1">
                <a:solidFill>
                  <a:schemeClr val="dk1"/>
                </a:solidFill>
              </a:rPr>
              <a:t>Яньшина</a:t>
            </a:r>
            <a:r>
              <a:rPr lang="ru-RU" sz="1200" dirty="0">
                <a:solidFill>
                  <a:schemeClr val="dk1"/>
                </a:solidFill>
              </a:rPr>
              <a:t>. Сейчас наша команда в составе меня, Александра Сахарова и Некрасова Павла представит вашему вниманию приложение под названием </a:t>
            </a:r>
            <a:r>
              <a:rPr lang="en" sz="1200" dirty="0" err="1">
                <a:solidFill>
                  <a:schemeClr val="dk1"/>
                </a:solidFill>
              </a:rPr>
              <a:t>ProCat</a:t>
            </a:r>
            <a:r>
              <a:rPr lang="en" sz="1200" dirty="0">
                <a:solidFill>
                  <a:schemeClr val="dk1"/>
                </a:solidFill>
              </a:rPr>
              <a:t>. </a:t>
            </a:r>
            <a:r>
              <a:rPr lang="ru-RU" sz="1200" dirty="0">
                <a:solidFill>
                  <a:schemeClr val="dk1"/>
                </a:solidFill>
              </a:rPr>
              <a:t>Мы расскажем об актуальности нашего приложения, его архитектуре, а в конце покажем демонстрацию работы </a:t>
            </a:r>
            <a:r>
              <a:rPr lang="en-US" sz="1200" dirty="0" err="1">
                <a:solidFill>
                  <a:schemeClr val="dk1"/>
                </a:solidFill>
              </a:rPr>
              <a:t>ProCat</a:t>
            </a:r>
            <a:r>
              <a:rPr lang="en-US" sz="1200" dirty="0">
                <a:solidFill>
                  <a:schemeClr val="dk1"/>
                </a:solidFill>
              </a:rPr>
              <a:t>. </a:t>
            </a:r>
            <a:r>
              <a:rPr lang="ru-RU" sz="1200" dirty="0">
                <a:solidFill>
                  <a:schemeClr val="dk1"/>
                </a:solidFill>
              </a:rPr>
              <a:t>Также после окончания выступления вы сможете задать интересующие вас вопросы.</a:t>
            </a:r>
            <a:endParaRPr dirty="0"/>
          </a:p>
        </p:txBody>
      </p:sp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0411121-1A2B-7449-9E91-94FD1509893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301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i="1"/>
              <a:t>CI/CD проекта построен с использованием платформы github.Для работы с Github Actions был настроен workflow файл,который срабатывает при пуше в мастер ветку репозитория.Он выполняет запуск тестов и сборку приложения,после чего собирает докер образ и сохраняет в реестре контейнеров,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i="1"/>
              <a:t>и в самом конце производит развертывание и запуск образа  на сервисе хероку.</a:t>
            </a:r>
            <a:endParaRPr i="1"/>
          </a:p>
        </p:txBody>
      </p:sp>
      <p:sp>
        <p:nvSpPr>
          <p:cNvPr id="185" name="Google Shape;185;p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360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диаграмме прецедентов отражены все пользовательские сценарии. Так, например, незарегистрированному пользователю предоставляется доступ к списку точек проката, а также их ассортименту. Что касается зарегистрированного пользователя, то для него уже доступен более обширный функционал. Например, ему доступно взятие в аренду снаряжения. </a:t>
            </a:r>
          </a:p>
          <a:p>
            <a:endParaRPr lang="ru-RU" dirty="0"/>
          </a:p>
          <a:p>
            <a:r>
              <a:rPr lang="ru-RU" dirty="0"/>
              <a:t>Передаю слово Павлу.</a:t>
            </a:r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7411B-6268-114B-8B5F-2B25DB73D3C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650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более красочно продемонстрировать возможности нашего приложения, предлагаю обратиться к скриншотам реализации </a:t>
            </a:r>
            <a:r>
              <a:rPr lang="en-US" dirty="0" err="1"/>
              <a:t>ProCat</a:t>
            </a:r>
            <a:r>
              <a:rPr lang="en-US" dirty="0"/>
              <a:t>. </a:t>
            </a:r>
            <a:r>
              <a:rPr lang="ru-RU" dirty="0"/>
              <a:t>На данном слайде отображена часть приложения, связанная с просмотром доступного снаряжения и сканированием </a:t>
            </a:r>
            <a:r>
              <a:rPr lang="en-US" dirty="0" err="1"/>
              <a:t>qr</a:t>
            </a:r>
            <a:r>
              <a:rPr lang="en-US" dirty="0"/>
              <a:t>-</a:t>
            </a:r>
            <a:r>
              <a:rPr lang="ru-RU" dirty="0"/>
              <a:t>кодов предметов. </a:t>
            </a:r>
          </a:p>
          <a:p>
            <a:r>
              <a:rPr lang="ru-RU" dirty="0"/>
              <a:t>На первом скриншоте показан начальный экран с точками проката</a:t>
            </a:r>
          </a:p>
          <a:p>
            <a:r>
              <a:rPr lang="ru-RU" dirty="0"/>
              <a:t>На втором – список доступного снаряжения в выбранной точке</a:t>
            </a:r>
          </a:p>
          <a:p>
            <a:r>
              <a:rPr lang="ru-RU" dirty="0"/>
              <a:t>На третьей картинке происходит сканирование </a:t>
            </a:r>
            <a:r>
              <a:rPr lang="en-US" dirty="0" err="1"/>
              <a:t>qr</a:t>
            </a:r>
            <a:r>
              <a:rPr lang="en-US" dirty="0"/>
              <a:t>-</a:t>
            </a:r>
            <a:r>
              <a:rPr lang="ru-RU" dirty="0"/>
              <a:t>кода </a:t>
            </a:r>
          </a:p>
          <a:p>
            <a:r>
              <a:rPr lang="ru-RU" dirty="0"/>
              <a:t>На четвертой отображается информация о предмете после сканирования </a:t>
            </a:r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7411B-6268-114B-8B5F-2B25DB73D3C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869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касается авторизации, то на первом экране отображен экран профиля. Чтобы </a:t>
            </a:r>
            <a:r>
              <a:rPr lang="ru-RU" dirty="0" err="1"/>
              <a:t>авторизироваться</a:t>
            </a:r>
            <a:r>
              <a:rPr lang="ru-RU" dirty="0"/>
              <a:t>, необходимо нажать на кнопку «войти». Далее необходимо ввести номер телефона и код подтверждения – скриншот второй. И так как мы ввели номер, по которому ранее была произведена регистрация, то мы проходим именно авторизацию, и для ее завершения осталось нажать кнопку «войти», как показано на третьей картинке. </a:t>
            </a:r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7411B-6268-114B-8B5F-2B25DB73D3C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297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сканирования </a:t>
            </a:r>
            <a:r>
              <a:rPr lang="en-US" dirty="0" err="1"/>
              <a:t>qr</a:t>
            </a:r>
            <a:r>
              <a:rPr lang="en-US" dirty="0"/>
              <a:t>-</a:t>
            </a:r>
            <a:r>
              <a:rPr lang="ru-RU" dirty="0"/>
              <a:t>кода взятого ранее в аренду предмета, необходимо »завершить аренду» на пером скриншоте, и далее ввести номер банковской карты, чтобы оплатить аренду. По завершении будет выведена подробная информация об успешной оплате, после чего можно вернуться в профиль для дальнейшего пользования приложением. </a:t>
            </a:r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7411B-6268-114B-8B5F-2B25DB73D3C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750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 sz="1200"/>
              <a:t>К приложению подключены метрики, при помощи технологии </a:t>
            </a:r>
            <a:r>
              <a:rPr lang="ru-RU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 </a:t>
            </a:r>
            <a:r>
              <a:rPr lang="ru-RU" sz="1200"/>
              <a:t>можно отслеживать различные события совершенные пользователями. Основными воронками являются: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ru-RU" sz="1200" i="1"/>
              <a:t>Аренда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ru-RU" sz="1200" i="1"/>
              <a:t>Оплата</a:t>
            </a:r>
            <a:endParaRPr sz="1200" i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Критерием работоспособности бизнес-модели будем считать соотношение пользователей, взявших предмет в аренду к пользователям, оплатившими аренду.</a:t>
            </a:r>
            <a:endParaRPr/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i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 sz="1200" i="0"/>
              <a:t>На скриншоте видны метрики для </a:t>
            </a:r>
            <a:r>
              <a:rPr lang="ru-RU"/>
              <a:t>воронки аренды. Здесь видим, что 82 процентов пользователей просмотрели список доступного снаряжения, а 18% - взяли предмет в аренду</a:t>
            </a:r>
            <a:endParaRPr sz="1200" i="0"/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6179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df0b00aee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ddf0b00aee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 sz="1200" i="0"/>
              <a:t>На </a:t>
            </a:r>
            <a:r>
              <a:rPr lang="ru-RU"/>
              <a:t>этом слайде - вторая </a:t>
            </a:r>
            <a:r>
              <a:rPr lang="ru-RU" sz="1200" i="0"/>
              <a:t>ворон</a:t>
            </a:r>
            <a:r>
              <a:rPr lang="ru-RU"/>
              <a:t>ка “Оплаты”. Она отражает поведение пользователей, которые начали аренду.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/>
              <a:t>Как видно, все пользователи оплатили аренду.</a:t>
            </a:r>
            <a:endParaRPr/>
          </a:p>
        </p:txBody>
      </p:sp>
      <p:sp>
        <p:nvSpPr>
          <p:cNvPr id="275" name="Google Shape;275;gddf0b00aee_1_1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ddf0b00aee_1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3700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По итогу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dirty="0"/>
              <a:t>были определены технические требования к приложению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dirty="0"/>
              <a:t>была произведена </a:t>
            </a:r>
            <a:r>
              <a:rPr lang="ru-RU" dirty="0"/>
              <a:t>разработка приложения по взятию в аренду спортивного снаряжения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dirty="0"/>
              <a:t>Было протестировано приложение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dirty="0"/>
              <a:t>Был проведен сбор и анализ метрик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ru-R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В качестве доработки приложения в будущем можно добавить карту с отображением точек проката, а также историю заявок</a:t>
            </a:r>
          </a:p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7411B-6268-114B-8B5F-2B25DB73D3C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846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9b9cf0b8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9b9cf0b8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 за внимание! Будем рады ответить на все ваши вопросы. </a:t>
            </a:r>
            <a:endParaRPr dirty="0"/>
          </a:p>
        </p:txBody>
      </p:sp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185B155-B180-2444-A8D9-FC5A465D750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32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Стоит отметить, что любителям спорта не всегда по карману дорогое спортивное снаряжение. Тогда на помощь приходит сервис, позволяющий быстро и удобно арендовать нужную вещь. </a:t>
            </a:r>
          </a:p>
          <a:p>
            <a:pPr rtl="0"/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настоящее время существуют приложения и сайты, посвященные поиску и аренде спортивного снаряжения в каком-либо конкретном городе, но у каждого из них различные функциональные возможности, разный интерфейс. Сейчас набирают обороты именно мобильные приложения из-за их удобства и внешнего вида, именно поэтому было решено заняться именно разработкой мобильного приложения.</a:t>
            </a:r>
          </a:p>
          <a:p>
            <a:pPr rtl="0"/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Пользователям такого приложения больше не придется проводить время в длинных очередях или испытывать трудности с оплатой и залогом.</a:t>
            </a:r>
          </a:p>
          <a:p>
            <a:pPr rtl="0"/>
            <a:b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того, у нас возникла идея опробовать нестандартную бизнес-модель. В отличие от других сервисов, где используются электронные замки, </a:t>
            </a:r>
            <a:r>
              <a:rPr lang="e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gps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трекеры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залоги для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избежания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кражи оборудования, мы решили полностью доверять пользователям - для аренды не нужны ни предоплата, ни залог.</a:t>
            </a:r>
          </a:p>
          <a:p>
            <a:br>
              <a:rPr lang="ru-RU" dirty="0"/>
            </a:br>
            <a:br>
              <a:rPr lang="ru-RU" dirty="0"/>
            </a:b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7411B-6268-114B-8B5F-2B25DB73D3C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273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Существует достаточное количество аналогов сервисов для аренды спортивного снаряжения. Наиболее качественные из них приведены в таблице с указанием плюсов и минусов каждого из них. Стоит отметить, что, несомненно, каждый сервис имеет свои достойные </a:t>
            </a:r>
            <a:r>
              <a:rPr lang="ru-RU" dirty="0" err="1"/>
              <a:t>приемущества</a:t>
            </a:r>
            <a:r>
              <a:rPr lang="ru-RU" dirty="0"/>
              <a:t>, но нам хотелось бы сделать такое приложение, которое будет удовлетворять всем необходимым, по нашему мнению, требованиям.</a:t>
            </a:r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7411B-6268-114B-8B5F-2B25DB73D3C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414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В качестве платформы приложения был выбран </a:t>
            </a:r>
            <a:r>
              <a:rPr lang="en-US" sz="1200" dirty="0"/>
              <a:t>android</a:t>
            </a:r>
            <a:r>
              <a:rPr lang="ru-RU" sz="1200" dirty="0"/>
              <a:t>, так как по статистике сайта </a:t>
            </a:r>
            <a:r>
              <a:rPr lang="en" sz="1200" dirty="0" err="1"/>
              <a:t>statcouneter</a:t>
            </a:r>
            <a:r>
              <a:rPr lang="ru-RU" sz="1200" dirty="0"/>
              <a:t> </a:t>
            </a:r>
            <a:r>
              <a:rPr lang="en-US" sz="1200" dirty="0"/>
              <a:t>Android</a:t>
            </a:r>
            <a:r>
              <a:rPr lang="ru-RU" sz="1200" dirty="0"/>
              <a:t> пользуется большей популярностью, чем приложения на платформе </a:t>
            </a:r>
            <a:r>
              <a:rPr lang="en-US" sz="1200" dirty="0" err="1"/>
              <a:t>ios</a:t>
            </a:r>
            <a:r>
              <a:rPr lang="en-US" sz="1200" dirty="0"/>
              <a:t>.</a:t>
            </a:r>
            <a:r>
              <a:rPr lang="en" sz="1200" dirty="0"/>
              <a:t> </a:t>
            </a:r>
            <a:r>
              <a:rPr lang="ru-RU" sz="1200" dirty="0"/>
              <a:t>Также для разработки приложений под </a:t>
            </a:r>
            <a:r>
              <a:rPr lang="en-US" sz="1200" dirty="0"/>
              <a:t>android </a:t>
            </a:r>
            <a:r>
              <a:rPr lang="ru-RU" sz="1200" dirty="0"/>
              <a:t>подойдет любой компьютер, а саму платформу можно адаптировать под любую задачу. </a:t>
            </a:r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7411B-6268-114B-8B5F-2B25DB73D3C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43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задач реализации были выбраны основные функциональные возможности, такие как </a:t>
            </a:r>
            <a:r>
              <a:rPr lang="ru-RU" sz="1200" dirty="0"/>
              <a:t>регистрация, авторизация, оформление заявки и оплата. Если говорить об оптимизации самого процесса аренды, то в нашем приложении можно отметить следующее: </a:t>
            </a:r>
          </a:p>
          <a:p>
            <a:pPr marL="171450" indent="-171450">
              <a:buFontTx/>
              <a:buChar char="-"/>
            </a:pPr>
            <a:r>
              <a:rPr lang="ru-RU" sz="1200" dirty="0"/>
              <a:t>считывание информации о товаре с помощью QR-кода пользователем , что ускоряет процесс взятия предмета в аренду</a:t>
            </a:r>
          </a:p>
          <a:p>
            <a:pPr>
              <a:lnSpc>
                <a:spcPct val="150000"/>
              </a:lnSpc>
            </a:pPr>
            <a:r>
              <a:rPr lang="ru-RU" sz="1200" dirty="0"/>
              <a:t>-  досрочный просмотр доступного снаряжения в точках проката для того, чтобы не тратить время в пути до неактуальной точки проката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-  </a:t>
            </a:r>
            <a:r>
              <a:rPr lang="ru-RU" sz="1200" dirty="0">
                <a:solidFill>
                  <a:schemeClr val="tx1"/>
                </a:solidFill>
              </a:rPr>
              <a:t>оплата по карте </a:t>
            </a:r>
            <a:r>
              <a:rPr lang="en-US" sz="1200" dirty="0">
                <a:solidFill>
                  <a:schemeClr val="tx1"/>
                </a:solidFill>
              </a:rPr>
              <a:t>online</a:t>
            </a:r>
            <a:r>
              <a:rPr lang="ru-RU" sz="1200" dirty="0">
                <a:solidFill>
                  <a:schemeClr val="tx1"/>
                </a:solidFill>
              </a:rPr>
              <a:t> и отсутствие залога - для простоты и прозрачности системы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tx1"/>
                </a:solidFill>
              </a:rPr>
              <a:t>Все вышеперечисленные пункты не только помогают оптимизировать процесс взятия в аренду спортивного снаряжения пользователям, но и обеспечивают снижение нагрузки на точки проката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7411B-6268-114B-8B5F-2B25DB73D3C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842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успешной реализации приложения были поставлены задачи по реализации 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приложения, серверной части, тестированию и анализу статистических данных. </a:t>
            </a:r>
          </a:p>
          <a:p>
            <a:pPr rtl="0"/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back-end 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части включает в себя основной функционал приложения</a:t>
            </a:r>
          </a:p>
          <a:p>
            <a:pPr rtl="0"/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- .</a:t>
            </a:r>
          </a:p>
          <a:p>
            <a:pPr rtl="0"/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разработки приложения появляется необходимость тестирования и анализа статистических данных. </a:t>
            </a:r>
          </a:p>
          <a:p>
            <a:pPr rtl="0"/>
            <a:b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Передаю слово Александру.</a:t>
            </a:r>
          </a:p>
          <a:p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7411B-6268-114B-8B5F-2B25DB73D3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539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Наши роли в команде распределились следующим образом:</a:t>
            </a:r>
          </a:p>
          <a:p>
            <a:r>
              <a:rPr lang="ru-RU" dirty="0"/>
              <a:t>Анна отвечала за тестирование и анализ</a:t>
            </a:r>
          </a:p>
          <a:p>
            <a:r>
              <a:rPr lang="ru-RU" dirty="0" err="1"/>
              <a:t>Саща</a:t>
            </a:r>
            <a:r>
              <a:rPr lang="ru-RU" dirty="0"/>
              <a:t> – за </a:t>
            </a:r>
            <a:r>
              <a:rPr lang="ru-RU" dirty="0" err="1"/>
              <a:t>бэкэнд</a:t>
            </a:r>
            <a:r>
              <a:rPr lang="ru-RU" dirty="0"/>
              <a:t> и построение архитектуры</a:t>
            </a:r>
          </a:p>
          <a:p>
            <a:r>
              <a:rPr lang="ru-RU" dirty="0"/>
              <a:t>Я – за разработку </a:t>
            </a:r>
            <a:r>
              <a:rPr lang="en-US" dirty="0"/>
              <a:t>Android </a:t>
            </a:r>
            <a:r>
              <a:rPr lang="ru-RU" dirty="0"/>
              <a:t>и контроль над проектом</a:t>
            </a:r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7411B-6268-114B-8B5F-2B25DB73D3C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13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Сейчас хотелось бы рассказать о технологиях, которые мы использовали при разработке нашего приложения </a:t>
            </a:r>
            <a:r>
              <a:rPr lang="e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ProCat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pPr rtl="0"/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касается </a:t>
            </a:r>
            <a:r>
              <a:rPr lang="en" sz="1200" b="1" i="1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back-end </a:t>
            </a:r>
            <a:r>
              <a:rPr lang="ru-RU" sz="1200" b="1" i="1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части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 </a:t>
            </a:r>
          </a:p>
          <a:p>
            <a:pPr rtl="0"/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Была необходима реляционная база данных, поэтому в качестве СУБД была выбрана </a:t>
            </a:r>
            <a:r>
              <a:rPr lang="e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pPr rtl="0"/>
            <a:r>
              <a:rPr lang="e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Data 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дополнительный удобный механизм для взаимодействия с сущностями базы данных, организации их в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извлечение данных, изменения. </a:t>
            </a:r>
          </a:p>
          <a:p>
            <a:pPr rtl="0"/>
            <a:r>
              <a:rPr lang="e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Boot</a:t>
            </a:r>
            <a:endParaRPr lang="e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endParaRPr lang="e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8</a:t>
            </a:r>
            <a:endParaRPr lang="e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b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говорить об </a:t>
            </a:r>
            <a:r>
              <a:rPr lang="en" sz="1200" b="1" i="1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</a:t>
            </a:r>
            <a:r>
              <a:rPr lang="ru-RU" sz="1200" b="1" i="1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части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 </a:t>
            </a:r>
          </a:p>
          <a:p>
            <a:pPr rtl="0"/>
            <a:r>
              <a:rPr lang="e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Retrofit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безопасный 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HTTP-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клиент для 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</a:t>
            </a:r>
          </a:p>
          <a:p>
            <a:pPr rtl="0"/>
            <a:r>
              <a:rPr lang="e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RxJava</a:t>
            </a:r>
            <a:r>
              <a:rPr lang="e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инструмент для асинхронной работы</a:t>
            </a:r>
          </a:p>
          <a:p>
            <a:pPr rtl="0"/>
            <a:r>
              <a:rPr lang="e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Kotlin - 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современный язык программирования, обеспечивающий лаконичный, читаемый, хорошо поддерживаемый код</a:t>
            </a:r>
          </a:p>
          <a:p>
            <a:pPr rtl="0"/>
            <a:r>
              <a:rPr lang="e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Dagger - 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удобный инструмент для инъекции зависимостей, 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Hilt - 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обертка над 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Dagger, 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предназначенная для сокращения 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boilerplate-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кода</a:t>
            </a:r>
          </a:p>
          <a:p>
            <a:pPr rtl="0"/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 Kit - 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библиотека от 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работы с машинным обучением. В нашем приложении мы будем использовать ее модуль, предназначенный для распознавания 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QR-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кодов</a:t>
            </a:r>
          </a:p>
          <a:p>
            <a:b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dirty="0"/>
            </a:br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7411B-6268-114B-8B5F-2B25DB73D3C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705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highlight>
                  <a:schemeClr val="lt1"/>
                </a:highlight>
                <a:latin typeface="+mn-lt"/>
                <a:ea typeface="+mn-ea"/>
                <a:cs typeface="+mn-cs"/>
              </a:rPr>
              <a:t>Для установки мобильного приложения пользователю потребуется скачать файл размером 8 МБ. Установка выполнится автоматически средствами ОС 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highlight>
                  <a:schemeClr val="lt1"/>
                </a:highlight>
                <a:latin typeface="+mn-lt"/>
                <a:ea typeface="+mn-ea"/>
                <a:cs typeface="+mn-cs"/>
              </a:rPr>
              <a:t>Android.</a:t>
            </a:r>
          </a:p>
          <a:p>
            <a:pPr rtl="0"/>
            <a:br>
              <a:rPr lang="en" sz="1200" b="0" i="0" u="none" strike="noStrike" kern="1200" dirty="0">
                <a:solidFill>
                  <a:schemeClr val="tx1"/>
                </a:solidFill>
                <a:effectLst/>
                <a:highlight>
                  <a:schemeClr val="lt1"/>
                </a:highlight>
                <a:latin typeface="+mn-lt"/>
                <a:ea typeface="+mn-ea"/>
                <a:cs typeface="+mn-cs"/>
              </a:rPr>
            </a:b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highlight>
                  <a:schemeClr val="lt1"/>
                </a:highlight>
                <a:latin typeface="+mn-lt"/>
                <a:ea typeface="+mn-ea"/>
                <a:cs typeface="+mn-cs"/>
              </a:rPr>
              <a:t>С мобильного приложения отправляются 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highlight>
                  <a:schemeClr val="lt1"/>
                </a:highlight>
                <a:latin typeface="+mn-lt"/>
                <a:ea typeface="+mn-ea"/>
                <a:cs typeface="+mn-cs"/>
              </a:rPr>
              <a:t>request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highlight>
                  <a:schemeClr val="lt1"/>
                </a:highlight>
                <a:latin typeface="+mn-lt"/>
                <a:ea typeface="+mn-ea"/>
                <a:cs typeface="+mn-cs"/>
              </a:rPr>
              <a:t>ы по 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highlight>
                  <a:schemeClr val="lt1"/>
                </a:highlight>
                <a:latin typeface="+mn-lt"/>
                <a:ea typeface="+mn-ea"/>
                <a:cs typeface="+mn-cs"/>
              </a:rPr>
              <a:t>HTTPS 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highlight>
                  <a:schemeClr val="lt1"/>
                </a:highlight>
                <a:latin typeface="+mn-lt"/>
                <a:ea typeface="+mn-ea"/>
                <a:cs typeface="+mn-cs"/>
              </a:rPr>
              <a:t>на 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highlight>
                  <a:schemeClr val="lt1"/>
                </a:highlight>
                <a:latin typeface="+mn-lt"/>
                <a:ea typeface="+mn-ea"/>
                <a:cs typeface="+mn-cs"/>
              </a:rPr>
              <a:t>backend, 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highlight>
                  <a:schemeClr val="lt1"/>
                </a:highlight>
                <a:latin typeface="+mn-lt"/>
                <a:ea typeface="+mn-ea"/>
                <a:cs typeface="+mn-cs"/>
              </a:rPr>
              <a:t>где их принимает контроллер и передает на обработку. Для взаимодействия с сущностями базы данных используется 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highlight>
                  <a:schemeClr val="lt1"/>
                </a:highlight>
                <a:latin typeface="+mn-lt"/>
                <a:ea typeface="+mn-ea"/>
                <a:cs typeface="+mn-cs"/>
              </a:rPr>
              <a:t>Spring Data. 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highlight>
                  <a:schemeClr val="lt1"/>
                </a:highlight>
                <a:latin typeface="+mn-lt"/>
                <a:ea typeface="+mn-ea"/>
                <a:cs typeface="+mn-cs"/>
              </a:rPr>
              <a:t>С помощью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highlight>
                  <a:schemeClr val="lt1"/>
                </a:highlight>
                <a:latin typeface="+mn-lt"/>
                <a:ea typeface="+mn-ea"/>
                <a:cs typeface="+mn-cs"/>
              </a:rPr>
              <a:t>репозиториев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highlight>
                  <a:schemeClr val="lt1"/>
                </a:highlight>
                <a:latin typeface="+mn-lt"/>
                <a:ea typeface="+mn-ea"/>
                <a:cs typeface="+mn-cs"/>
              </a:rPr>
              <a:t>, наследуемых от </a:t>
            </a:r>
            <a:r>
              <a:rPr lang="en" sz="1200" b="0" i="0" u="none" strike="noStrike" kern="1200" dirty="0" err="1">
                <a:solidFill>
                  <a:schemeClr val="tx1"/>
                </a:solidFill>
                <a:effectLst/>
                <a:highlight>
                  <a:schemeClr val="lt1"/>
                </a:highlight>
                <a:latin typeface="+mn-lt"/>
                <a:ea typeface="+mn-ea"/>
                <a:cs typeface="+mn-cs"/>
              </a:rPr>
              <a:t>JPARepository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highlight>
                  <a:schemeClr val="lt1"/>
                </a:highlight>
                <a:latin typeface="+mn-lt"/>
                <a:ea typeface="+mn-ea"/>
                <a:cs typeface="+mn-cs"/>
              </a:rPr>
              <a:t>, 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highlight>
                  <a:schemeClr val="lt1"/>
                </a:highlight>
                <a:latin typeface="+mn-lt"/>
                <a:ea typeface="+mn-ea"/>
                <a:cs typeface="+mn-cs"/>
              </a:rPr>
              <a:t>происходит работа с базой. </a:t>
            </a:r>
          </a:p>
          <a:p>
            <a:br>
              <a:rPr lang="ru-RU" dirty="0">
                <a:highlight>
                  <a:schemeClr val="lt1"/>
                </a:highlight>
              </a:rPr>
            </a:br>
            <a:br>
              <a:rPr lang="ru-RU" dirty="0">
                <a:highlight>
                  <a:schemeClr val="lt1"/>
                </a:highlight>
              </a:rPr>
            </a:br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7411B-6268-114B-8B5F-2B25DB73D3C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64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75157-C001-7E46-A245-B05EB41DE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B65EED-C7C3-D24B-9D02-F8AD32C39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F07264-2DA4-1B48-ADDD-04AE0006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36D8-9E34-3C45-BDAA-75ECB9BDD422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3800B8-FBA2-DA40-9949-45366C13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43A6D0-376F-834D-8072-44EBC390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84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4A789-7701-1F4F-A6E9-3A239785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AFD2DA-F32C-3B4D-8184-E80E9ED40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F5C58F-FB6A-484F-91CA-0869AAB6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86DB-3AB9-1146-AB11-822397572588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9A7FA9-CBA4-0349-909F-B3A70360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1F5BE8-27DE-534F-9B48-862432EE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36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9D4D652-3272-2F45-B285-C38CB3D9F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3FB9A4-5690-2E4C-A1C7-E920F07EB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4CAA30-3716-CB4F-9EB3-B8A29458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2988-0A7D-B74E-9E6F-175D234D5216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00EA50-CC13-214C-B586-882704C6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F7CEBF-DAA1-6E4A-89B3-1A6BFCC4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027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88434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1417B-46B4-7C44-B1C8-3472B0E5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2DA29F-32E7-F949-8951-B74F91BF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8517FF-25E8-3D43-847C-6689DC39D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F53F-2B46-F246-A7E3-C047F6C4B0C3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60E4A7-D428-324C-8B4E-A1CC0489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26A345-9B76-E84C-9B07-BF50DEBB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97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2C70F-7548-8E41-B1AD-305971C7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853162-E332-7D4E-8AB0-BD700DE8D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83B51E-6CAF-9B40-82F1-7CEE4567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2AF7-22F2-F44C-8E17-31363B19FD52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7A1073-6ED2-3A48-8B5B-413B17C7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1E2D62-7517-0D46-8077-5C8A30A7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93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9C6BE-DDED-104D-B60A-830C80BB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EFE8DE-CD0B-324D-B837-5A6C54077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C995D-19A7-854E-AEC3-17E3E6C5B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0180A1-4196-294B-A692-93C677D4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B097-9495-0A46-A74D-52385AB03B8C}" type="datetime1">
              <a:rPr lang="ru-RU" smtClean="0"/>
              <a:t>18.06.2021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45F7C6-07CE-854B-844B-76DF4520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EE95D6-A01C-A346-A607-2795C62A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94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6BE8E-9B90-1B48-B298-5EA933CE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2D0874-CBA9-9B43-B799-D29740D37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5A542A-C710-6949-8E9A-C3AC7A221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21992B-3F76-0145-8577-4002F0594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6A55F2-7414-FF4D-9BB4-6BD28CB3B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4E5A23A-9C58-B74E-AD6E-41F37F44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693E-802A-6F49-92B1-CD7C2AA425EA}" type="datetime1">
              <a:rPr lang="ru-RU" smtClean="0"/>
              <a:t>18.06.2021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10C564-D570-7549-9C9B-1405ECA0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D5E39E-4337-364A-87FE-E7CB1399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21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4E8A9-A045-E449-A8B2-60CB8150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A4EF86-EC4A-C741-9B1B-8861222C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32FD-BC12-F546-A525-4107DAB9929C}" type="datetime1">
              <a:rPr lang="ru-RU" smtClean="0"/>
              <a:t>18.06.2021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8686E1-7AEF-0240-9EBD-F93A4EF8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05D9B4-61EA-064B-BE8C-E5A77214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45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80E499F-495A-2747-BB82-C24D548D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D8BE-49E4-9243-B3B1-8C81C9305BC0}" type="datetime1">
              <a:rPr lang="ru-RU" smtClean="0"/>
              <a:t>18.06.2021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8E96BC-6526-2D46-9890-85C1A56C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EE23AA-59F0-AF4C-AC47-9FD7885E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BCA69-EB23-0946-AD6F-0017A714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BC39A-E202-AD4D-B413-7E072FB8E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B594B1-D095-2248-8BFA-7A6E72EF9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015C9F-7DA9-4C43-BFC0-FFBB562C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50BE-069E-9E47-A790-3D9F9A289FF5}" type="datetime1">
              <a:rPr lang="ru-RU" smtClean="0"/>
              <a:t>18.06.2021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44E961-A1A6-A643-86B6-95D9B5E1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6C55DE-D86A-B643-9115-3CE54A69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05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B289C-5432-E143-8E15-8997884E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803F9A4-DC76-F94E-9E58-145E1E6A3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DD25B3-4C07-954E-B53E-B66CBCD6A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B65CAD-8115-704C-98AB-A65ABC91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CD33-A0DA-A44F-8168-D10805CB4EE7}" type="datetime1">
              <a:rPr lang="ru-RU" smtClean="0"/>
              <a:t>18.06.2021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9F81B9-1ED7-BE40-9D7A-16B6167A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96241A-074D-EA4A-B058-211A7358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90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C0C70-FA87-6A41-98B6-3947B2D4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E9F36D-56AF-5242-B285-E7C6D18DE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9E6CF6-4F73-814C-8026-651DE4A6C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4268A-6CE5-5A41-9350-802CDAC7CF83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70C3EC-BDF0-614E-8936-EC55A6CB9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B68ECB-2FFD-E942-840B-8B5F68B6B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415600" y="128200"/>
            <a:ext cx="11360800" cy="330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" dirty="0"/>
              <a:t>Сервис для аренды спортивного снаряжения </a:t>
            </a:r>
            <a:r>
              <a:rPr lang="en-US" dirty="0"/>
              <a:t>'</a:t>
            </a:r>
            <a:r>
              <a:rPr lang="en-US" dirty="0" err="1"/>
              <a:t>ProCat</a:t>
            </a:r>
            <a:r>
              <a:rPr lang="en-US" dirty="0"/>
              <a:t>'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415600" y="4525680"/>
            <a:ext cx="11360800" cy="17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" dirty="0">
                <a:solidFill>
                  <a:schemeClr val="tx1"/>
                </a:solidFill>
              </a:rPr>
              <a:t>Участники проекта: </a:t>
            </a:r>
            <a:endParaRPr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ru-RU" dirty="0" err="1">
                <a:solidFill>
                  <a:schemeClr val="tx1"/>
                </a:solidFill>
              </a:rPr>
              <a:t>Яньшина</a:t>
            </a:r>
            <a:r>
              <a:rPr lang="ru-RU" dirty="0">
                <a:solidFill>
                  <a:schemeClr val="tx1"/>
                </a:solidFill>
              </a:rPr>
              <a:t> А.</a:t>
            </a:r>
            <a:r>
              <a:rPr lang="ru-RU" dirty="0"/>
              <a:t>Е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r>
              <a:rPr lang="ru-RU" dirty="0"/>
              <a:t>Сахаров А.Ю.</a:t>
            </a:r>
          </a:p>
          <a:p>
            <a:pPr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</a:rPr>
              <a:t>Некрасов П.Л.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3431357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Воронежский Государственный Университет</a:t>
            </a:r>
          </a:p>
          <a:p>
            <a:pPr algn="ctr"/>
            <a:r>
              <a:rPr lang="ru-RU" sz="2800" dirty="0"/>
              <a:t>Факультет Компьютерных наук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C25B3EC-5C99-D642-AD05-28C30DD4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49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СI/CD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1285175" y="4373138"/>
            <a:ext cx="1294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On Push</a:t>
            </a:r>
            <a:endParaRPr sz="1800"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361" y="2588446"/>
            <a:ext cx="1805125" cy="17226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3461624" y="4364470"/>
            <a:ext cx="1707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Build with Maven</a:t>
            </a:r>
            <a:endParaRPr sz="1800"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9477" y="2452007"/>
            <a:ext cx="1780534" cy="169913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/>
        </p:nvSpPr>
        <p:spPr>
          <a:xfrm>
            <a:off x="5458757" y="4373118"/>
            <a:ext cx="3202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70A0D"/>
                </a:solidFill>
              </a:rPr>
              <a:t> Build the image and push to Container Registry</a:t>
            </a:r>
            <a:endParaRPr sz="1800"/>
          </a:p>
        </p:txBody>
      </p:sp>
      <p:sp>
        <p:nvSpPr>
          <p:cNvPr id="195" name="Google Shape;195;p22"/>
          <p:cNvSpPr txBox="1"/>
          <p:nvPr/>
        </p:nvSpPr>
        <p:spPr>
          <a:xfrm>
            <a:off x="8823001" y="4373143"/>
            <a:ext cx="231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Release the image</a:t>
            </a:r>
            <a:endParaRPr sz="1800"/>
          </a:p>
        </p:txBody>
      </p:sp>
      <p:sp>
        <p:nvSpPr>
          <p:cNvPr id="196" name="Google Shape;196;p22"/>
          <p:cNvSpPr/>
          <p:nvPr/>
        </p:nvSpPr>
        <p:spPr>
          <a:xfrm>
            <a:off x="2168059" y="3883797"/>
            <a:ext cx="1826700" cy="1715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871" y="88344"/>
                </a:moveTo>
                <a:lnTo>
                  <a:pt x="13021" y="86562"/>
                </a:lnTo>
                <a:lnTo>
                  <a:pt x="13021" y="86562"/>
                </a:lnTo>
                <a:cubicBezTo>
                  <a:pt x="21787" y="101844"/>
                  <a:pt x="37535" y="111893"/>
                  <a:pt x="55177" y="113462"/>
                </a:cubicBezTo>
                <a:cubicBezTo>
                  <a:pt x="72819" y="115031"/>
                  <a:pt x="90116" y="107920"/>
                  <a:pt x="101477" y="94428"/>
                </a:cubicBezTo>
                <a:lnTo>
                  <a:pt x="99471" y="93133"/>
                </a:lnTo>
                <a:lnTo>
                  <a:pt x="106849" y="90244"/>
                </a:lnTo>
                <a:lnTo>
                  <a:pt x="106579" y="97722"/>
                </a:lnTo>
                <a:lnTo>
                  <a:pt x="104572" y="96426"/>
                </a:lnTo>
                <a:cubicBezTo>
                  <a:pt x="92529" y="111082"/>
                  <a:pt x="74017" y="118877"/>
                  <a:pt x="55087" y="117261"/>
                </a:cubicBezTo>
                <a:cubicBezTo>
                  <a:pt x="36156" y="115645"/>
                  <a:pt x="19241" y="104827"/>
                  <a:pt x="9871" y="8834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7966857" y="3876372"/>
            <a:ext cx="1826700" cy="1715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871" y="88344"/>
                </a:moveTo>
                <a:lnTo>
                  <a:pt x="13021" y="86562"/>
                </a:lnTo>
                <a:lnTo>
                  <a:pt x="13021" y="86562"/>
                </a:lnTo>
                <a:cubicBezTo>
                  <a:pt x="21787" y="101844"/>
                  <a:pt x="37535" y="111893"/>
                  <a:pt x="55177" y="113462"/>
                </a:cubicBezTo>
                <a:cubicBezTo>
                  <a:pt x="72819" y="115031"/>
                  <a:pt x="90116" y="107920"/>
                  <a:pt x="101477" y="94428"/>
                </a:cubicBezTo>
                <a:lnTo>
                  <a:pt x="99471" y="93133"/>
                </a:lnTo>
                <a:lnTo>
                  <a:pt x="106849" y="90244"/>
                </a:lnTo>
                <a:lnTo>
                  <a:pt x="106579" y="97722"/>
                </a:lnTo>
                <a:lnTo>
                  <a:pt x="104572" y="96426"/>
                </a:lnTo>
                <a:cubicBezTo>
                  <a:pt x="92529" y="111082"/>
                  <a:pt x="74017" y="118877"/>
                  <a:pt x="55087" y="117261"/>
                </a:cubicBezTo>
                <a:cubicBezTo>
                  <a:pt x="36156" y="115645"/>
                  <a:pt x="19241" y="104827"/>
                  <a:pt x="9871" y="8834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 rot="10800000" flipH="1">
            <a:off x="4859645" y="1884926"/>
            <a:ext cx="1826700" cy="1715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871" y="88344"/>
                </a:moveTo>
                <a:lnTo>
                  <a:pt x="13021" y="86562"/>
                </a:lnTo>
                <a:lnTo>
                  <a:pt x="13021" y="86562"/>
                </a:lnTo>
                <a:cubicBezTo>
                  <a:pt x="21787" y="101844"/>
                  <a:pt x="37535" y="111893"/>
                  <a:pt x="55177" y="113462"/>
                </a:cubicBezTo>
                <a:cubicBezTo>
                  <a:pt x="72819" y="115031"/>
                  <a:pt x="90116" y="107920"/>
                  <a:pt x="101477" y="94428"/>
                </a:cubicBezTo>
                <a:lnTo>
                  <a:pt x="99471" y="93133"/>
                </a:lnTo>
                <a:lnTo>
                  <a:pt x="106849" y="90244"/>
                </a:lnTo>
                <a:lnTo>
                  <a:pt x="106579" y="97722"/>
                </a:lnTo>
                <a:lnTo>
                  <a:pt x="104572" y="96426"/>
                </a:lnTo>
                <a:cubicBezTo>
                  <a:pt x="92529" y="111082"/>
                  <a:pt x="74017" y="118877"/>
                  <a:pt x="55087" y="117261"/>
                </a:cubicBezTo>
                <a:cubicBezTo>
                  <a:pt x="36156" y="115645"/>
                  <a:pt x="19241" y="104827"/>
                  <a:pt x="9871" y="8834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83600" y="2602975"/>
            <a:ext cx="1397201" cy="139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9225" y="2388225"/>
            <a:ext cx="1826700" cy="18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/>
          <p:nvPr/>
        </p:nvSpPr>
        <p:spPr>
          <a:xfrm>
            <a:off x="2168050" y="3600025"/>
            <a:ext cx="566100" cy="4617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35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2">
              <a:alpha val="5000"/>
            </a:schemeClr>
          </a:solidFill>
        </p:spPr>
        <p:txBody>
          <a:bodyPr/>
          <a:lstStyle/>
          <a:p>
            <a:pPr algn="ctr"/>
            <a:r>
              <a:rPr lang="en-US" dirty="0"/>
              <a:t>Use-case </a:t>
            </a:r>
            <a:r>
              <a:rPr lang="ru-RU" dirty="0"/>
              <a:t>диаграмма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F1FEEA7-00DF-D94D-87D8-F1CDBAA8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11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417FD5B-EA06-F94D-BBCD-1CA7C2A60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39" y="1027906"/>
            <a:ext cx="6686012" cy="525164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C30800D-4C9A-A442-B70C-3B90D7C5C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212" y="1027905"/>
            <a:ext cx="3960032" cy="53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2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8E747E-9260-7148-8587-1EA14FB0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312D7D-E949-4441-A5CC-5A5C02761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14" y="1461126"/>
            <a:ext cx="2468239" cy="507606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BD7BE0B-1154-9648-B7F2-26FB2A787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983" y="1461126"/>
            <a:ext cx="2456395" cy="505171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42255E7-BF8D-F240-B0E8-A765392FE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908" y="1423146"/>
            <a:ext cx="2486707" cy="511404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7966ADB-15EA-2C49-A43B-A2556DF29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7145" y="1461126"/>
            <a:ext cx="2486707" cy="5114049"/>
          </a:xfrm>
          <a:prstGeom prst="rect">
            <a:avLst/>
          </a:prstGeom>
        </p:spPr>
      </p:pic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E9565B07-B232-E544-A60E-2D6BF3AD06E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Просмотр ассортимента</a:t>
            </a:r>
          </a:p>
        </p:txBody>
      </p:sp>
    </p:spTree>
    <p:extLst>
      <p:ext uri="{BB962C8B-B14F-4D97-AF65-F5344CB8AC3E}">
        <p14:creationId xmlns:p14="http://schemas.microsoft.com/office/powerpoint/2010/main" val="420071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154F1-211A-5C4C-A751-E5B6B9C8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Авторизация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F292307-8552-D143-9B32-C0F92451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13</a:t>
            </a:fld>
            <a:endParaRPr lang="ru-RU"/>
          </a:p>
        </p:txBody>
      </p:sp>
      <p:pic>
        <p:nvPicPr>
          <p:cNvPr id="2050" name="Picture 2" descr="https://lh4.googleusercontent.com/wOBATrkv42Jb0rVvVUp-J4I7Oje5nPSe9_Mu_evW8r4OwBkUMEGdDZDDE4VrgWJkEaDiqGUpuToimq6bA92cZjlK9JUPMsjG1a-I31oGTlsemCo03wewpN2Trg0A4Ga46OpW3aOOxuA">
            <a:extLst>
              <a:ext uri="{FF2B5EF4-FFF2-40B4-BE49-F238E27FC236}">
                <a16:creationId xmlns:a16="http://schemas.microsoft.com/office/drawing/2014/main" id="{1ADC9F9F-8136-E841-9F02-BADEEDEE5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009" y="1424633"/>
            <a:ext cx="2325103" cy="511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37F--nctVgSDTzqLnRKDTML9qhhBMqkQ2S9T3yJbGUCZEfYsl8AUIFKAAtVPEtsqr0j5Fvi9rDr0kOrss7zWZfL1jB06y-KEYjIR6_V5Vza4tjVFY2_1yC8a6J-V7c7627YYFhDt0oU">
            <a:extLst>
              <a:ext uri="{FF2B5EF4-FFF2-40B4-BE49-F238E27FC236}">
                <a16:creationId xmlns:a16="http://schemas.microsoft.com/office/drawing/2014/main" id="{E506CE25-CFF4-FA41-9D33-EEC6D0937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969" y="1424633"/>
            <a:ext cx="2325104" cy="511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6.googleusercontent.com/BVe4Lt2-Po3AJPXhCmNC8NgALW5-poH84l4aIbPBbqWEI37CGlwNvvxsDEV6iqIUmuDmVntYfxjKJwgib2xr_fOh82Gvtsm5ACzZIBKWp4e7jNK_8fDH4muRkFGI-EzNrWKJSK0dBq0">
            <a:extLst>
              <a:ext uri="{FF2B5EF4-FFF2-40B4-BE49-F238E27FC236}">
                <a16:creationId xmlns:a16="http://schemas.microsoft.com/office/drawing/2014/main" id="{3C9C6983-2DB1-6040-B56A-CF2BC1FD3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30" y="1424633"/>
            <a:ext cx="2325103" cy="511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553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B9778-70B9-D542-BA9C-AF5D22C7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Оплата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827FBC2-BEA7-8D46-8A6B-CD9A319E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29CD3F-F782-ED47-89A9-768A2D8F9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673" y="1331402"/>
            <a:ext cx="2561646" cy="52797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3D3113-24FB-A749-9865-1982A45B1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529" y="1331402"/>
            <a:ext cx="2560942" cy="527827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F1971B-21FC-DE48-B947-EA86F03BC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385" y="1331402"/>
            <a:ext cx="2560942" cy="527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86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Анализ предметных воронок</a:t>
            </a:r>
            <a:endParaRPr/>
          </a:p>
        </p:txBody>
      </p:sp>
      <p:sp>
        <p:nvSpPr>
          <p:cNvPr id="270" name="Google Shape;27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  <p:pic>
        <p:nvPicPr>
          <p:cNvPr id="271" name="Google Shape;2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362" y="1352550"/>
            <a:ext cx="10057279" cy="500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2322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Анализ предметных воронок</a:t>
            </a:r>
            <a:endParaRPr/>
          </a:p>
        </p:txBody>
      </p:sp>
      <p:sp>
        <p:nvSpPr>
          <p:cNvPr id="279" name="Google Shape;27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  <p:pic>
        <p:nvPicPr>
          <p:cNvPr id="280" name="Google Shape;2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388" y="1410000"/>
            <a:ext cx="10027214" cy="4988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3988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3049" y="1538212"/>
            <a:ext cx="10105901" cy="50353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Была произведена разработка приложения по взятию в аренду спортивного снаряжения. </a:t>
            </a:r>
          </a:p>
          <a:p>
            <a:pPr>
              <a:lnSpc>
                <a:spcPct val="150000"/>
              </a:lnSpc>
            </a:pPr>
            <a:r>
              <a:rPr lang="ru-RU" dirty="0"/>
              <a:t>Перед разработкой были произведены:</a:t>
            </a:r>
          </a:p>
          <a:p>
            <a:pPr>
              <a:lnSpc>
                <a:spcPct val="150000"/>
              </a:lnSpc>
            </a:pPr>
            <a:r>
              <a:rPr lang="ru-RU" dirty="0"/>
              <a:t>	1. определение технических требований к</a:t>
            </a:r>
            <a:r>
              <a:rPr lang="en-US" dirty="0"/>
              <a:t> </a:t>
            </a:r>
            <a:r>
              <a:rPr lang="ru-RU" dirty="0"/>
              <a:t>приложению</a:t>
            </a:r>
          </a:p>
          <a:p>
            <a:pPr>
              <a:lnSpc>
                <a:spcPct val="150000"/>
              </a:lnSpc>
            </a:pPr>
            <a:r>
              <a:rPr lang="ru-RU" dirty="0"/>
              <a:t>	2. проектирование приложения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dirty="0"/>
              <a:t>После разработки были произведены:</a:t>
            </a:r>
          </a:p>
          <a:p>
            <a:pPr>
              <a:lnSpc>
                <a:spcPct val="150000"/>
              </a:lnSpc>
            </a:pPr>
            <a:r>
              <a:rPr lang="ru-RU" dirty="0"/>
              <a:t>	1. тестирование программного продукта</a:t>
            </a:r>
          </a:p>
          <a:p>
            <a:pPr>
              <a:lnSpc>
                <a:spcPct val="150000"/>
              </a:lnSpc>
            </a:pPr>
            <a:r>
              <a:rPr lang="ru-RU" dirty="0"/>
              <a:t>	2. создано </a:t>
            </a:r>
            <a:r>
              <a:rPr lang="ru-RU" dirty="0" err="1"/>
              <a:t>демо</a:t>
            </a:r>
            <a:r>
              <a:rPr lang="ru-RU" dirty="0"/>
              <a:t>-видео программного продукта</a:t>
            </a:r>
          </a:p>
          <a:p>
            <a:pPr>
              <a:lnSpc>
                <a:spcPct val="150000"/>
              </a:lnSpc>
            </a:pPr>
            <a:r>
              <a:rPr lang="ru-RU" dirty="0"/>
              <a:t>	3. проанализированы метрики и сделаны выводы о том, что предложенная бизнес-модель жизнеспособна</a:t>
            </a:r>
          </a:p>
          <a:p>
            <a:pPr>
              <a:lnSpc>
                <a:spcPct val="150000"/>
              </a:lnSpc>
            </a:pPr>
            <a:r>
              <a:rPr lang="ru-RU" dirty="0"/>
              <a:t>В следующих версиях приложения в качестве улучшений можно добавить следующее:</a:t>
            </a:r>
          </a:p>
          <a:p>
            <a:pPr>
              <a:lnSpc>
                <a:spcPct val="150000"/>
              </a:lnSpc>
            </a:pPr>
            <a:r>
              <a:rPr lang="ru-RU" dirty="0"/>
              <a:t>	1. отображение точек проката на карте</a:t>
            </a:r>
          </a:p>
          <a:p>
            <a:pPr>
              <a:lnSpc>
                <a:spcPct val="150000"/>
              </a:lnSpc>
            </a:pPr>
            <a:r>
              <a:rPr lang="ru-RU" dirty="0"/>
              <a:t>	2. история заявок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4B4A25-6EEE-DE44-8ABD-2DA747A1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73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337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ru" sz="6600" dirty="0"/>
              <a:t>Сервис для аренды спортивного снаряжения</a:t>
            </a:r>
            <a:endParaRPr dirty="0"/>
          </a:p>
        </p:txBody>
      </p:sp>
      <p:sp>
        <p:nvSpPr>
          <p:cNvPr id="202" name="Google Shape;202;p29"/>
          <p:cNvSpPr txBox="1">
            <a:spLocks noGrp="1"/>
          </p:cNvSpPr>
          <p:nvPr>
            <p:ph type="body" idx="1"/>
          </p:nvPr>
        </p:nvSpPr>
        <p:spPr>
          <a:xfrm>
            <a:off x="415600" y="4142533"/>
            <a:ext cx="11360800" cy="209881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" dirty="0"/>
              <a:t>Участники проекта: </a:t>
            </a:r>
            <a:endParaRPr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 err="1"/>
              <a:t>Яньшина</a:t>
            </a:r>
            <a:r>
              <a:rPr lang="ru-RU" dirty="0"/>
              <a:t> А.Е. </a:t>
            </a:r>
            <a:r>
              <a:rPr lang="en-US" dirty="0" err="1"/>
              <a:t>yanshina.ann@gmail.com</a:t>
            </a:r>
            <a:endParaRPr lang="ru-RU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Сахаров А.Ю. </a:t>
            </a:r>
            <a:r>
              <a:rPr lang="en-US" dirty="0"/>
              <a:t>saxarov111@gmail.com</a:t>
            </a:r>
            <a:endParaRPr lang="ru-RU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Некрасов П.Л. </a:t>
            </a:r>
            <a:r>
              <a:rPr lang="ru-RU" dirty="0" err="1"/>
              <a:t>mikrasov.p@gmail.com</a:t>
            </a:r>
            <a:endParaRPr dirty="0">
              <a:solidFill>
                <a:srgbClr val="FF0000"/>
              </a:solidFill>
            </a:endParaRPr>
          </a:p>
          <a:p>
            <a:pPr marL="0" indent="0" algn="r">
              <a:lnSpc>
                <a:spcPct val="100000"/>
              </a:lnSpc>
              <a:buNone/>
            </a:pPr>
            <a:endParaRPr dirty="0"/>
          </a:p>
          <a:p>
            <a:pPr marL="0" indent="0" algn="ctr"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18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54090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Актуальность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6150" y="1765737"/>
            <a:ext cx="9515050" cy="28146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ru-RU" sz="2000" dirty="0"/>
              <a:t>При взятии спортивного снаряжения в аренду проявляются следующие сложности:</a:t>
            </a:r>
          </a:p>
          <a:p>
            <a:pPr>
              <a:lnSpc>
                <a:spcPct val="150000"/>
              </a:lnSpc>
            </a:pPr>
            <a:endParaRPr lang="ru-RU" sz="2000" dirty="0"/>
          </a:p>
          <a:p>
            <a:pPr>
              <a:lnSpc>
                <a:spcPct val="150000"/>
              </a:lnSpc>
            </a:pPr>
            <a:r>
              <a:rPr lang="ru-RU" sz="2000" dirty="0"/>
              <a:t>-  большие временные затраты на взятие предмета в аренду из-за долгих очередей и      загруженных сотрудников проката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000" dirty="0"/>
              <a:t>трудности с оплатой в случае поломки терминала или отсутствия наличных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000" dirty="0">
                <a:solidFill>
                  <a:schemeClr val="tx1"/>
                </a:solidFill>
              </a:rPr>
              <a:t>сложности с залогом и подтверждением заявки на аренду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E51B51-E156-CE45-BD04-F7B53898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85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48CBB-748F-744C-A23C-BD9A4B42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Анализ предметной области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3412B42-E82B-7040-85B7-B19BB911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3</a:t>
            </a:fld>
            <a:endParaRPr lang="ru-RU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600B509-2018-A141-A0BA-A687FD672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82096"/>
              </p:ext>
            </p:extLst>
          </p:nvPr>
        </p:nvGraphicFramePr>
        <p:xfrm>
          <a:off x="838200" y="1949802"/>
          <a:ext cx="10515600" cy="3830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02785782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701438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621092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251248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23996606"/>
                    </a:ext>
                  </a:extLst>
                </a:gridCol>
              </a:tblGrid>
              <a:tr h="904216">
                <a:tc>
                  <a:txBody>
                    <a:bodyPr/>
                    <a:lstStyle/>
                    <a:p>
                      <a:r>
                        <a:rPr lang="ru-RU" dirty="0"/>
                        <a:t>Название/</a:t>
                      </a:r>
                    </a:p>
                    <a:p>
                      <a:r>
                        <a:rPr lang="ru-RU" dirty="0"/>
                        <a:t>Критерии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RentMania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RentStation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Whoosh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Velobike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834247"/>
                  </a:ext>
                </a:extLst>
              </a:tr>
              <a:tr h="363211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Аренда нескольких видов снаряжения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31471"/>
                  </a:ext>
                </a:extLst>
              </a:tr>
              <a:tr h="363211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Оплата онлайн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99025"/>
                  </a:ext>
                </a:extLst>
              </a:tr>
              <a:tr h="433838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Современный дизайн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973961"/>
                  </a:ext>
                </a:extLst>
              </a:tr>
              <a:tr h="363211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Сканирование </a:t>
                      </a:r>
                      <a:r>
                        <a:rPr lang="en-US" dirty="0"/>
                        <a:t>QR-</a:t>
                      </a:r>
                      <a:r>
                        <a:rPr lang="ru-RU" dirty="0"/>
                        <a:t>кода для аренды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5305"/>
                  </a:ext>
                </a:extLst>
              </a:tr>
              <a:tr h="363211">
                <a:tc>
                  <a:txBody>
                    <a:bodyPr/>
                    <a:lstStyle/>
                    <a:p>
                      <a:r>
                        <a:rPr lang="ru-RU" dirty="0"/>
                        <a:t>Нет необходимости</a:t>
                      </a:r>
                    </a:p>
                    <a:p>
                      <a:r>
                        <a:rPr lang="ru-RU" dirty="0"/>
                        <a:t>залога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4880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4FCD94-3B58-204D-8E0B-6AD760678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059" y="2407668"/>
            <a:ext cx="1225890" cy="2689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A545258-7723-994C-805F-2DE76F255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020" y="2407668"/>
            <a:ext cx="1411960" cy="26894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44D26BA-8A12-0749-9402-8655A8E95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051" y="2407668"/>
            <a:ext cx="1443811" cy="30747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DBAC72D-6B0D-E946-A0CA-2008BAE80A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6023" y="2308269"/>
            <a:ext cx="1353737" cy="50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4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503EC-082D-424F-A51D-88584620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Платформа приложения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A5E883-34CB-BF45-9D65-1B876837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3D8815-2741-F44D-AB0F-3CD2CD231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48652"/>
            <a:ext cx="10339575" cy="522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Назначение и Цели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2262" y="1376855"/>
            <a:ext cx="9479699" cy="46612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dirty="0"/>
              <a:t>1. Создание продукта для удобной аренды спортивного снаряжения пользователем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	Оптимизация взятия спортивного снаряжения в аренду: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	-  считывание информации о товаре с помощью QR-кода пользователем 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	-  досрочный просмотр доступного снаряжения в точках проката 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	</a:t>
            </a:r>
            <a:r>
              <a:rPr lang="ru-RU" sz="2000" dirty="0">
                <a:solidFill>
                  <a:schemeClr val="tx1"/>
                </a:solidFill>
              </a:rPr>
              <a:t>-  оплата по карте </a:t>
            </a:r>
            <a:r>
              <a:rPr lang="en-US" sz="2000" dirty="0">
                <a:solidFill>
                  <a:schemeClr val="tx1"/>
                </a:solidFill>
              </a:rPr>
              <a:t>online</a:t>
            </a:r>
            <a:r>
              <a:rPr lang="ru-RU" sz="2000" dirty="0">
                <a:solidFill>
                  <a:schemeClr val="tx1"/>
                </a:solidFill>
              </a:rPr>
              <a:t> и отсутствие залога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	- </a:t>
            </a:r>
            <a:r>
              <a:rPr lang="ru-RU" sz="2000" dirty="0"/>
              <a:t> снижение временных и финансовых затрат проката </a:t>
            </a:r>
          </a:p>
          <a:p>
            <a:pPr fontAlgn="base">
              <a:lnSpc>
                <a:spcPct val="150000"/>
              </a:lnSpc>
            </a:pPr>
            <a:r>
              <a:rPr lang="ru-RU" sz="2000" dirty="0"/>
              <a:t>2. Проведение анализа эффективности предложенной бизнес-модели:</a:t>
            </a:r>
          </a:p>
          <a:p>
            <a:pPr fontAlgn="base">
              <a:lnSpc>
                <a:spcPct val="150000"/>
              </a:lnSpc>
            </a:pPr>
            <a:r>
              <a:rPr lang="ru-RU" sz="2000" dirty="0"/>
              <a:t>	- сбор статистики использования сервиса</a:t>
            </a:r>
          </a:p>
          <a:p>
            <a:pPr fontAlgn="base">
              <a:lnSpc>
                <a:spcPct val="150000"/>
              </a:lnSpc>
            </a:pPr>
            <a:r>
              <a:rPr lang="ru-RU" sz="2000" dirty="0"/>
              <a:t>	- выводы о жизнеспособности бизнес-модели</a:t>
            </a:r>
          </a:p>
          <a:p>
            <a:pPr>
              <a:lnSpc>
                <a:spcPct val="150000"/>
              </a:lnSpc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BE50C4-D4B1-8942-A488-8B05025E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46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Постановка задачи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6396" y="2041566"/>
            <a:ext cx="5294414" cy="20313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/>
              <a:t>Регистрация/Авторизация</a:t>
            </a:r>
          </a:p>
          <a:p>
            <a:r>
              <a:rPr lang="ru-RU" sz="1400" dirty="0"/>
              <a:t>Реализация ролей и их функциональных возможностей: </a:t>
            </a:r>
          </a:p>
          <a:p>
            <a:r>
              <a:rPr lang="ru-RU" sz="1400" dirty="0"/>
              <a:t>	- Зарегистрированный пользователь </a:t>
            </a:r>
          </a:p>
          <a:p>
            <a:r>
              <a:rPr lang="ru-RU" sz="1400" dirty="0"/>
              <a:t>	- Незарегистрированный пользователь </a:t>
            </a:r>
          </a:p>
          <a:p>
            <a:r>
              <a:rPr lang="ru-RU" sz="1400" dirty="0"/>
              <a:t>Реализация средств для предоставления информации о доступном снаряжении</a:t>
            </a:r>
          </a:p>
          <a:p>
            <a:r>
              <a:rPr lang="ru-RU" sz="1400" dirty="0"/>
              <a:t>Реализация инструментов для формирования заявки и ее завершения</a:t>
            </a:r>
          </a:p>
          <a:p>
            <a:r>
              <a:rPr lang="ru-RU" sz="1400" dirty="0"/>
              <a:t>Реализация оплаты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42710" y="2764201"/>
            <a:ext cx="5294414" cy="116955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/>
              <a:t>Просмотр списка точек проката и снаряжения</a:t>
            </a:r>
          </a:p>
          <a:p>
            <a:r>
              <a:rPr lang="ru-RU" sz="1400" dirty="0"/>
              <a:t>Сканирование </a:t>
            </a:r>
            <a:r>
              <a:rPr lang="en-US" sz="1400" dirty="0"/>
              <a:t>QR-</a:t>
            </a:r>
            <a:r>
              <a:rPr lang="ru-RU" sz="1400" dirty="0"/>
              <a:t>кода на снаряжении</a:t>
            </a:r>
          </a:p>
          <a:p>
            <a:r>
              <a:rPr lang="ru-RU" sz="1400" dirty="0"/>
              <a:t>Авторизация</a:t>
            </a:r>
          </a:p>
          <a:p>
            <a:r>
              <a:rPr lang="ru-RU" sz="1400" dirty="0"/>
              <a:t>Аренда снаряжения</a:t>
            </a:r>
          </a:p>
          <a:p>
            <a:r>
              <a:rPr lang="ru-RU" sz="1400" dirty="0"/>
              <a:t>Оплата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A22AC28-EC0A-1744-836E-CDE591A5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6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F0148-9F45-2D47-82BD-F259952E8107}"/>
              </a:ext>
            </a:extLst>
          </p:cNvPr>
          <p:cNvSpPr txBox="1"/>
          <p:nvPr/>
        </p:nvSpPr>
        <p:spPr>
          <a:xfrm>
            <a:off x="1589659" y="1620220"/>
            <a:ext cx="292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Разработка </a:t>
            </a:r>
            <a:r>
              <a:rPr lang="en-US" dirty="0"/>
              <a:t>back-end </a:t>
            </a:r>
            <a:r>
              <a:rPr lang="ru-RU" dirty="0"/>
              <a:t>части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8A0455-44B7-6C47-8D8E-A0E37AEC69E1}"/>
              </a:ext>
            </a:extLst>
          </p:cNvPr>
          <p:cNvSpPr txBox="1"/>
          <p:nvPr/>
        </p:nvSpPr>
        <p:spPr>
          <a:xfrm>
            <a:off x="7370990" y="2325707"/>
            <a:ext cx="411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Разработка </a:t>
            </a:r>
            <a:r>
              <a:rPr lang="en-US" dirty="0"/>
              <a:t>Android </a:t>
            </a:r>
            <a:r>
              <a:rPr lang="ru-RU" dirty="0"/>
              <a:t>приложения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A9BF1-8123-1646-9060-DEF9701900A7}"/>
              </a:ext>
            </a:extLst>
          </p:cNvPr>
          <p:cNvSpPr txBox="1"/>
          <p:nvPr/>
        </p:nvSpPr>
        <p:spPr>
          <a:xfrm>
            <a:off x="8587607" y="4176268"/>
            <a:ext cx="25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Анализ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FD028D-16CD-C642-881B-6FF06E388F3F}"/>
              </a:ext>
            </a:extLst>
          </p:cNvPr>
          <p:cNvSpPr txBox="1"/>
          <p:nvPr/>
        </p:nvSpPr>
        <p:spPr>
          <a:xfrm>
            <a:off x="2267618" y="4976312"/>
            <a:ext cx="25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10E41B-BFB5-A54F-88B9-B47F9A5F262E}"/>
              </a:ext>
            </a:extLst>
          </p:cNvPr>
          <p:cNvSpPr txBox="1"/>
          <p:nvPr/>
        </p:nvSpPr>
        <p:spPr>
          <a:xfrm>
            <a:off x="430289" y="5477645"/>
            <a:ext cx="5294414" cy="5232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/>
              <a:t>Необходимо провести дымовое тестирование, </a:t>
            </a:r>
            <a:r>
              <a:rPr lang="en-US" sz="1400" dirty="0"/>
              <a:t>UI </a:t>
            </a:r>
            <a:r>
              <a:rPr lang="ru-RU" sz="1400" dirty="0"/>
              <a:t>тестирование, </a:t>
            </a:r>
            <a:r>
              <a:rPr lang="ru-RU" sz="1400" dirty="0" err="1"/>
              <a:t>юзабилити</a:t>
            </a:r>
            <a:r>
              <a:rPr lang="ru-RU" sz="1400" dirty="0"/>
              <a:t> тестирование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D2F257-432F-844D-8B00-7792384BAC75}"/>
              </a:ext>
            </a:extLst>
          </p:cNvPr>
          <p:cNvSpPr txBox="1"/>
          <p:nvPr/>
        </p:nvSpPr>
        <p:spPr>
          <a:xfrm>
            <a:off x="6342710" y="4683925"/>
            <a:ext cx="5294414" cy="7386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/>
                </a:solidFill>
              </a:rPr>
              <a:t>Проведение анализа предметной области</a:t>
            </a:r>
          </a:p>
          <a:p>
            <a:r>
              <a:rPr lang="ru-RU" sz="1400" dirty="0">
                <a:solidFill>
                  <a:schemeClr val="tx1"/>
                </a:solidFill>
              </a:rPr>
              <a:t>Проектирование приложения</a:t>
            </a:r>
          </a:p>
          <a:p>
            <a:r>
              <a:rPr lang="ru-RU" sz="1400" dirty="0">
                <a:solidFill>
                  <a:schemeClr val="tx1"/>
                </a:solidFill>
              </a:rPr>
              <a:t>Анализ статистических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197548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Распределение ролей в команде</a:t>
            </a: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4205444150"/>
              </p:ext>
            </p:extLst>
          </p:nvPr>
        </p:nvGraphicFramePr>
        <p:xfrm>
          <a:off x="660070" y="1864426"/>
          <a:ext cx="3603171" cy="3389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386104926"/>
              </p:ext>
            </p:extLst>
          </p:nvPr>
        </p:nvGraphicFramePr>
        <p:xfrm>
          <a:off x="4464542" y="1864426"/>
          <a:ext cx="3533489" cy="3389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Диаграмма 10"/>
          <p:cNvGraphicFramePr/>
          <p:nvPr>
            <p:extLst/>
          </p:nvPr>
        </p:nvGraphicFramePr>
        <p:xfrm>
          <a:off x="8199332" y="1864426"/>
          <a:ext cx="3533489" cy="3389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24488" y="5427725"/>
            <a:ext cx="81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</a:t>
            </a:r>
            <a:r>
              <a:rPr lang="ru-RU" dirty="0"/>
              <a:t>/</a:t>
            </a:r>
            <a:r>
              <a:rPr lang="en-US" dirty="0"/>
              <a:t>QA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694119" y="542772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441308" y="5458713"/>
            <a:ext cx="197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Android/</a:t>
            </a:r>
            <a:r>
              <a:rPr lang="en-US" dirty="0" err="1"/>
              <a:t>TeamLead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6F6F7B2-1102-4049-9AFE-81A43309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7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1D86FA-06C3-D848-9425-5C18EBCE6B63}"/>
              </a:ext>
            </a:extLst>
          </p:cNvPr>
          <p:cNvSpPr txBox="1"/>
          <p:nvPr/>
        </p:nvSpPr>
        <p:spPr>
          <a:xfrm>
            <a:off x="660070" y="2785649"/>
            <a:ext cx="3369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Составление ТЗ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Составление курсового проекта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Тест-кейсы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Составление презентации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Тестирование проекта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EA786D-0C9C-4E46-8FD0-1BA5F95582F8}"/>
              </a:ext>
            </a:extLst>
          </p:cNvPr>
          <p:cNvSpPr txBox="1"/>
          <p:nvPr/>
        </p:nvSpPr>
        <p:spPr>
          <a:xfrm>
            <a:off x="4524661" y="2617645"/>
            <a:ext cx="3533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 </a:t>
            </a:r>
            <a:r>
              <a:rPr lang="en-US" dirty="0"/>
              <a:t>back-end </a:t>
            </a:r>
            <a:r>
              <a:rPr lang="ru-RU" dirty="0"/>
              <a:t>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Проектирование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Развертывание приложения на сервере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Построение архитектуры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53104A-387D-384A-B455-D62539FE75A6}"/>
              </a:ext>
            </a:extLst>
          </p:cNvPr>
          <p:cNvSpPr txBox="1"/>
          <p:nvPr/>
        </p:nvSpPr>
        <p:spPr>
          <a:xfrm>
            <a:off x="8340514" y="3033143"/>
            <a:ext cx="3533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Формирование </a:t>
            </a:r>
            <a:r>
              <a:rPr lang="ru-RU" dirty="0" err="1"/>
              <a:t>бэклога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 </a:t>
            </a:r>
            <a:r>
              <a:rPr lang="en-US" dirty="0"/>
              <a:t>Android </a:t>
            </a:r>
            <a:r>
              <a:rPr lang="ru-RU" dirty="0"/>
              <a:t>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дизайна продукта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Запись </a:t>
            </a:r>
            <a:r>
              <a:rPr lang="ru-RU" dirty="0" err="1"/>
              <a:t>демо</a:t>
            </a:r>
            <a:r>
              <a:rPr lang="ru-RU" dirty="0"/>
              <a:t>-видео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6E820-D753-4C43-84E8-0E14CAD28B1E}"/>
              </a:ext>
            </a:extLst>
          </p:cNvPr>
          <p:cNvSpPr txBox="1"/>
          <p:nvPr/>
        </p:nvSpPr>
        <p:spPr>
          <a:xfrm>
            <a:off x="1477512" y="1979304"/>
            <a:ext cx="196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Анна </a:t>
            </a:r>
            <a:r>
              <a:rPr lang="ru-RU" sz="2000" dirty="0" err="1"/>
              <a:t>Яньшина</a:t>
            </a:r>
            <a:endParaRPr lang="ru-RU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8EEE0D-1D19-A749-B603-6B241B268B36}"/>
              </a:ext>
            </a:extLst>
          </p:cNvPr>
          <p:cNvSpPr txBox="1"/>
          <p:nvPr/>
        </p:nvSpPr>
        <p:spPr>
          <a:xfrm>
            <a:off x="8981933" y="1920296"/>
            <a:ext cx="196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Павел Некрасов</a:t>
            </a:r>
          </a:p>
        </p:txBody>
      </p:sp>
    </p:spTree>
    <p:extLst>
      <p:ext uri="{BB962C8B-B14F-4D97-AF65-F5344CB8AC3E}">
        <p14:creationId xmlns:p14="http://schemas.microsoft.com/office/powerpoint/2010/main" val="71773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Обоснование выбора технологий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829" y="1713584"/>
            <a:ext cx="5294414" cy="4204356"/>
          </a:xfrm>
          <a:prstGeom prst="rect">
            <a:avLst/>
          </a:prstGeom>
          <a:solidFill>
            <a:schemeClr val="bg2">
              <a:alpha val="7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Back-end</a:t>
            </a: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r>
              <a:rPr lang="en-US" dirty="0"/>
              <a:t>          											</a:t>
            </a: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242508" y="1670623"/>
            <a:ext cx="5294414" cy="4247317"/>
          </a:xfrm>
          <a:prstGeom prst="rect">
            <a:avLst/>
          </a:prstGeom>
          <a:solidFill>
            <a:schemeClr val="bg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Android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>
              <a:lnSpc>
                <a:spcPct val="150000"/>
              </a:lnSpc>
            </a:pPr>
            <a:endParaRPr lang="ru-RU" dirty="0"/>
          </a:p>
          <a:p>
            <a:pPr algn="ctr">
              <a:lnSpc>
                <a:spcPct val="150000"/>
              </a:lnSpc>
            </a:pPr>
            <a:endParaRPr lang="ru-RU" dirty="0"/>
          </a:p>
          <a:p>
            <a:pPr algn="ctr">
              <a:lnSpc>
                <a:spcPct val="150000"/>
              </a:lnSpc>
            </a:pPr>
            <a:endParaRPr lang="ru-RU" dirty="0"/>
          </a:p>
          <a:p>
            <a:pPr algn="ctr">
              <a:lnSpc>
                <a:spcPct val="150000"/>
              </a:lnSpc>
            </a:pPr>
            <a:endParaRPr lang="ru-RU" dirty="0"/>
          </a:p>
          <a:p>
            <a:pPr algn="ctr">
              <a:lnSpc>
                <a:spcPct val="150000"/>
              </a:lnSpc>
            </a:pPr>
            <a:endParaRPr lang="ru-RU" dirty="0"/>
          </a:p>
          <a:p>
            <a:pPr algn="ctr">
              <a:lnSpc>
                <a:spcPct val="150000"/>
              </a:lnSpc>
            </a:pPr>
            <a:endParaRPr lang="ru-RU" dirty="0"/>
          </a:p>
          <a:p>
            <a:pPr algn="ctr">
              <a:lnSpc>
                <a:spcPct val="150000"/>
              </a:lnSpc>
            </a:pP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EA9B7D5-6EFF-F445-A02D-2D9484B2D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509" y="2549896"/>
            <a:ext cx="2128227" cy="74688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527B2AE-9563-E048-8173-09F23DF1B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759" y="3602941"/>
            <a:ext cx="2072881" cy="106862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A3E8322-A792-064A-A1B5-EE6933343B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509" y="3742165"/>
            <a:ext cx="1565206" cy="72173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59E41D9-1B20-7640-88B9-CF1CCDB48E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30" y="4739569"/>
            <a:ext cx="2302781" cy="97064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22A231D-E872-3A4E-B2B5-72F158880A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249" y="2229106"/>
            <a:ext cx="1108356" cy="1257558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80121FC-DAB0-1F47-B1AA-F5C7580882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47" y="2401829"/>
            <a:ext cx="1861805" cy="824747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0A3CF7BA-245D-5F4B-AC03-98EBF5B668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506" y="3409769"/>
            <a:ext cx="2314478" cy="1131023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6C97628B-2602-2242-B6F7-B370895675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928" y="4446842"/>
            <a:ext cx="1759703" cy="12633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533B8AD-E7F0-4D4D-80CF-6EDD1C74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8</a:t>
            </a:fld>
            <a:endParaRPr lang="ru-RU"/>
          </a:p>
        </p:txBody>
      </p:sp>
      <p:pic>
        <p:nvPicPr>
          <p:cNvPr id="1026" name="Picture 2" descr="https://lh6.googleusercontent.com/8w3fF3x6sEvlU-eDbETfZoaTMpGyW05rugCMaMUVsxCGXy0AyFb0IIM_AiM_mryVJdpx0DYVJKb_NNLfTy9WLfZg9O6wofrt_zbuF7sPk9O9A81BrXjcsE6ImEWr_xYTmelJ-xKXOcQ">
            <a:extLst>
              <a:ext uri="{FF2B5EF4-FFF2-40B4-BE49-F238E27FC236}">
                <a16:creationId xmlns:a16="http://schemas.microsoft.com/office/drawing/2014/main" id="{B0918298-7923-DA47-B956-D0D7FFC27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571" y="4672586"/>
            <a:ext cx="1319144" cy="110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4NjlX8oh8-nxLE02BcFPf7Akf8FXLJBXYnvmrl9zyV3EUWEiJbGEZjRelgLFZj1ps78qJXR0Lm2LW7G0elXrFMF5ufWjQat0EqYHrhWI4pX2VNWf1Qi8FrxuOPrpVMxccEFuRjEUXig">
            <a:extLst>
              <a:ext uri="{FF2B5EF4-FFF2-40B4-BE49-F238E27FC236}">
                <a16:creationId xmlns:a16="http://schemas.microsoft.com/office/drawing/2014/main" id="{15EBDBFB-464A-834B-A554-5EAF52AB5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046" y="2518491"/>
            <a:ext cx="2090505" cy="63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15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6603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Схема развертывания приложения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32193B-185F-C143-B06A-809D1BEF7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010" y="1690688"/>
            <a:ext cx="3071783" cy="432325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9EC2C6-746C-9849-B7E3-441B898F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7461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1221</Words>
  <Application>Microsoft Macintosh PowerPoint</Application>
  <PresentationFormat>Широкоэкранный</PresentationFormat>
  <Paragraphs>247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Сервис для аренды спортивного снаряжения 'ProCat'</vt:lpstr>
      <vt:lpstr>Актуальность</vt:lpstr>
      <vt:lpstr>Анализ предметной области</vt:lpstr>
      <vt:lpstr>Платформа приложения</vt:lpstr>
      <vt:lpstr>Назначение и Цели</vt:lpstr>
      <vt:lpstr>Постановка задачи</vt:lpstr>
      <vt:lpstr>Распределение ролей в команде</vt:lpstr>
      <vt:lpstr>Обоснование выбора технологий</vt:lpstr>
      <vt:lpstr>Схема развертывания приложения </vt:lpstr>
      <vt:lpstr>СI/CD</vt:lpstr>
      <vt:lpstr>Use-case диаграмма </vt:lpstr>
      <vt:lpstr>Презентация PowerPoint</vt:lpstr>
      <vt:lpstr>Авторизация</vt:lpstr>
      <vt:lpstr>Оплата</vt:lpstr>
      <vt:lpstr>Анализ предметных воронок</vt:lpstr>
      <vt:lpstr>Анализ предметных воронок</vt:lpstr>
      <vt:lpstr>Заключение</vt:lpstr>
      <vt:lpstr>Сервис для аренды спортивного снаряжения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для аренды спортивного снаряжения</dc:title>
  <dc:creator>Microsoft Office User</dc:creator>
  <cp:lastModifiedBy>Microsoft Office User</cp:lastModifiedBy>
  <cp:revision>47</cp:revision>
  <dcterms:created xsi:type="dcterms:W3CDTF">2021-06-16T22:13:02Z</dcterms:created>
  <dcterms:modified xsi:type="dcterms:W3CDTF">2021-06-18T20:45:20Z</dcterms:modified>
</cp:coreProperties>
</file>