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80"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7B4F66B-69CD-4114-ACF8-336C2C2D0255}" type="datetimeFigureOut">
              <a:rPr lang="en-US" smtClean="0"/>
              <a:t>11/27/2012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66E4D0F-8977-4394-A7A7-62F26F126155}"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4F66B-69CD-4114-ACF8-336C2C2D0255}"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4F66B-69CD-4114-ACF8-336C2C2D0255}"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B4F66B-69CD-4114-ACF8-336C2C2D0255}"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B4F66B-69CD-4114-ACF8-336C2C2D0255}"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7B4F66B-69CD-4114-ACF8-336C2C2D0255}"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E4D0F-8977-4394-A7A7-62F26F126155}"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B4F66B-69CD-4114-ACF8-336C2C2D0255}"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B4F66B-69CD-4114-ACF8-336C2C2D0255}"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4F66B-69CD-4114-ACF8-336C2C2D0255}"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7B4F66B-69CD-4114-ACF8-336C2C2D0255}" type="datetimeFigureOut">
              <a:rPr lang="en-US" smtClean="0"/>
              <a:t>11/27/2012</a:t>
            </a:fld>
            <a:endParaRPr lang="en-US"/>
          </a:p>
        </p:txBody>
      </p:sp>
      <p:sp>
        <p:nvSpPr>
          <p:cNvPr id="7" name="Slide Number Placeholder 6"/>
          <p:cNvSpPr>
            <a:spLocks noGrp="1"/>
          </p:cNvSpPr>
          <p:nvPr>
            <p:ph type="sldNum" sz="quarter" idx="12"/>
          </p:nvPr>
        </p:nvSpPr>
        <p:spPr/>
        <p:txBody>
          <a:bodyPr/>
          <a:lstStyle/>
          <a:p>
            <a:fld id="{566E4D0F-8977-4394-A7A7-62F26F126155}"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B4F66B-69CD-4114-ACF8-336C2C2D0255}" type="datetimeFigureOut">
              <a:rPr lang="en-US" smtClean="0"/>
              <a:t>11/27/2012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66E4D0F-8977-4394-A7A7-62F26F1261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7B4F66B-69CD-4114-ACF8-336C2C2D0255}" type="datetimeFigureOut">
              <a:rPr lang="en-US" smtClean="0"/>
              <a:t>11/27/2012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66E4D0F-8977-4394-A7A7-62F26F1261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116632"/>
            <a:ext cx="2160240" cy="1845940"/>
          </a:xfrm>
          <a:prstGeom prst="rect">
            <a:avLst/>
          </a:prstGeom>
        </p:spPr>
      </p:pic>
      <p:sp>
        <p:nvSpPr>
          <p:cNvPr id="5" name="Rectangle 4"/>
          <p:cNvSpPr/>
          <p:nvPr/>
        </p:nvSpPr>
        <p:spPr>
          <a:xfrm>
            <a:off x="235925" y="548680"/>
            <a:ext cx="4176464" cy="1200329"/>
          </a:xfrm>
          <a:prstGeom prst="rect">
            <a:avLst/>
          </a:prstGeom>
          <a:noFill/>
        </p:spPr>
        <p:txBody>
          <a:bodyPr wrap="square" lIns="91440" tIns="45720" rIns="91440" bIns="45720">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p>
          <a:p>
            <a:pPr algn="ct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E-COMMERCE</a:t>
            </a:r>
          </a:p>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E-BUSINESS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4716016" y="2497806"/>
            <a:ext cx="3456384" cy="3139321"/>
          </a:xfrm>
          <a:prstGeom prst="rect">
            <a:avLst/>
          </a:prstGeom>
          <a:noFill/>
        </p:spPr>
        <p:txBody>
          <a:bodyPr wrap="square" rtlCol="0">
            <a:spAutoFit/>
          </a:bodyPr>
          <a:lstStyle/>
          <a:p>
            <a:r>
              <a:rPr lang="en-US" dirty="0" smtClean="0">
                <a:latin typeface="Arial Black" pitchFamily="34" charset="0"/>
              </a:rPr>
              <a:t>KELAS 1XE</a:t>
            </a:r>
          </a:p>
          <a:p>
            <a:r>
              <a:rPr lang="en-US" dirty="0" smtClean="0">
                <a:latin typeface="Arial Black" pitchFamily="34" charset="0"/>
              </a:rPr>
              <a:t>KELOMPOK 13</a:t>
            </a:r>
          </a:p>
          <a:p>
            <a:r>
              <a:rPr lang="en-US" dirty="0" smtClean="0"/>
              <a:t>M. ALFIAN 201243500387</a:t>
            </a:r>
          </a:p>
          <a:p>
            <a:r>
              <a:rPr lang="en-US" dirty="0" smtClean="0"/>
              <a:t>SUHENDI 201243500388</a:t>
            </a:r>
          </a:p>
          <a:p>
            <a:r>
              <a:rPr lang="en-US" dirty="0" smtClean="0"/>
              <a:t>SAPTO 201243500389</a:t>
            </a:r>
          </a:p>
          <a:p>
            <a:endParaRPr lang="en-US" dirty="0"/>
          </a:p>
          <a:p>
            <a:r>
              <a:rPr lang="en-US" dirty="0" smtClean="0">
                <a:latin typeface="Arial Black" pitchFamily="34" charset="0"/>
              </a:rPr>
              <a:t>DOSEN</a:t>
            </a:r>
          </a:p>
          <a:p>
            <a:r>
              <a:rPr lang="en-US" dirty="0" smtClean="0"/>
              <a:t>NAHOT FRASTIAN, S. KOM.</a:t>
            </a:r>
          </a:p>
          <a:p>
            <a:endParaRPr lang="en-US" dirty="0" smtClean="0"/>
          </a:p>
          <a:p>
            <a:pPr algn="ctr"/>
            <a:r>
              <a:rPr lang="en-US" dirty="0" smtClean="0">
                <a:solidFill>
                  <a:srgbClr val="92D050"/>
                </a:solidFill>
                <a:latin typeface="Arial Black" pitchFamily="34" charset="0"/>
              </a:rPr>
              <a:t>PENGANTAR TEKNOLOGI</a:t>
            </a:r>
          </a:p>
          <a:p>
            <a:pPr algn="ctr"/>
            <a:r>
              <a:rPr lang="en-US" dirty="0" smtClean="0">
                <a:solidFill>
                  <a:srgbClr val="92D050"/>
                </a:solidFill>
                <a:latin typeface="Arial Black" pitchFamily="34" charset="0"/>
              </a:rPr>
              <a:t>INFORMASI</a:t>
            </a:r>
            <a:endParaRPr lang="en-US" dirty="0">
              <a:solidFill>
                <a:srgbClr val="92D050"/>
              </a:solidFill>
              <a:latin typeface="Arial Black" pitchFamily="34" charset="0"/>
            </a:endParaRPr>
          </a:p>
        </p:txBody>
      </p:sp>
      <p:sp>
        <p:nvSpPr>
          <p:cNvPr id="7" name="Rectangle 6"/>
          <p:cNvSpPr/>
          <p:nvPr/>
        </p:nvSpPr>
        <p:spPr>
          <a:xfrm>
            <a:off x="251520" y="3429000"/>
            <a:ext cx="4027249" cy="400109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id-ID"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Teknik Informatika</a:t>
            </a:r>
            <a:endPar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UNIVERSITAS INDRAPRASTA</a:t>
            </a:r>
          </a:p>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PGRI</a:t>
            </a:r>
          </a:p>
          <a:p>
            <a:pPr algn="ct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2012</a:t>
            </a:r>
            <a:endParaRPr lang="id-ID"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id-ID"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35296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41325"/>
            <a:ext cx="8190656" cy="5383525"/>
          </a:xfrm>
          <a:prstGeom prst="rect">
            <a:avLst/>
          </a:prstGeom>
        </p:spPr>
        <p:txBody>
          <a:bodyPr wrap="square">
            <a:spAutoFit/>
          </a:bodyPr>
          <a:lstStyle/>
          <a:p>
            <a:pPr marL="342900" lvl="0" indent="-342900" algn="just">
              <a:lnSpc>
                <a:spcPct val="115000"/>
              </a:lnSpc>
              <a:spcAft>
                <a:spcPts val="1000"/>
              </a:spcAft>
              <a:buFont typeface="Wingdings"/>
              <a:buChar char=""/>
            </a:pPr>
            <a:r>
              <a:rPr lang="id-ID" dirty="0">
                <a:ea typeface="Calibri"/>
                <a:cs typeface="Times New Roman"/>
              </a:rPr>
              <a:t>Perbedaan Hacker dan Craker</a:t>
            </a:r>
            <a:endParaRPr lang="en-US" sz="1600" dirty="0" smtClean="0">
              <a:effectLst/>
              <a:latin typeface="Calibri"/>
              <a:ea typeface="Calibri"/>
              <a:cs typeface="Times New Roman"/>
            </a:endParaRPr>
          </a:p>
          <a:p>
            <a:pPr algn="just">
              <a:lnSpc>
                <a:spcPct val="115000"/>
              </a:lnSpc>
              <a:spcAft>
                <a:spcPts val="1000"/>
              </a:spcAft>
            </a:pPr>
            <a:r>
              <a:rPr lang="id-ID" dirty="0">
                <a:ea typeface="Calibri"/>
                <a:cs typeface="Times New Roman"/>
              </a:rPr>
              <a:t>a) Hacker</a:t>
            </a:r>
            <a:endParaRPr lang="en-US" sz="1600" dirty="0" smtClean="0">
              <a:effectLst/>
              <a:latin typeface="Calibri"/>
              <a:ea typeface="Calibri"/>
              <a:cs typeface="Times New Roman"/>
            </a:endParaRPr>
          </a:p>
          <a:p>
            <a:pPr indent="273050" algn="just">
              <a:lnSpc>
                <a:spcPct val="115000"/>
              </a:lnSpc>
              <a:spcAft>
                <a:spcPts val="1000"/>
              </a:spcAft>
            </a:pPr>
            <a:r>
              <a:rPr lang="id-ID" dirty="0">
                <a:ea typeface="Calibri"/>
                <a:cs typeface="Times New Roman"/>
              </a:rPr>
              <a:t>Mempunyai kemampuan menganalisa kelemahan suatu sistem atau situs. Sebagai contoh : jika seorang hacker mencoba menguji situs Yahoo! dipastikan isi situs tersebut tak akan berantakan dan mengganggu yang lain. Biasanya hacker melaporkan kejadian ini untuk diperbaiki menjadi </a:t>
            </a:r>
            <a:r>
              <a:rPr lang="id-ID" dirty="0" smtClean="0">
                <a:ea typeface="Calibri"/>
                <a:cs typeface="Times New Roman"/>
              </a:rPr>
              <a:t>sempurna.</a:t>
            </a:r>
            <a:endParaRPr lang="en-US" sz="1600" dirty="0">
              <a:latin typeface="Calibri"/>
              <a:ea typeface="Calibri"/>
              <a:cs typeface="Times New Roman"/>
            </a:endParaRPr>
          </a:p>
          <a:p>
            <a:pPr indent="355600" algn="just">
              <a:lnSpc>
                <a:spcPct val="115000"/>
              </a:lnSpc>
              <a:spcAft>
                <a:spcPts val="1000"/>
              </a:spcAft>
            </a:pPr>
            <a:r>
              <a:rPr lang="id-ID" dirty="0" smtClean="0">
                <a:ea typeface="Calibri"/>
                <a:cs typeface="Times New Roman"/>
              </a:rPr>
              <a:t>Hacker </a:t>
            </a:r>
            <a:r>
              <a:rPr lang="id-ID" dirty="0">
                <a:ea typeface="Calibri"/>
                <a:cs typeface="Times New Roman"/>
              </a:rPr>
              <a:t>mempunyai etika serta kreatif dalam merancang suatu program yang berguna bag</a:t>
            </a:r>
            <a:r>
              <a:rPr lang="en-US" dirty="0">
                <a:ea typeface="Calibri"/>
                <a:cs typeface="Times New Roman"/>
              </a:rPr>
              <a:t>i </a:t>
            </a:r>
            <a:r>
              <a:rPr lang="id-ID" dirty="0">
                <a:ea typeface="Calibri"/>
                <a:cs typeface="Times New Roman"/>
              </a:rPr>
              <a:t>siapa saja. Seorang Hacker tidak pelit membagi ilmunya kepada orang-orang yang serius atas nama ilmu pengetahuan dan kebaikan.</a:t>
            </a:r>
            <a:endParaRPr lang="en-US" sz="1600" dirty="0" smtClean="0">
              <a:effectLst/>
              <a:latin typeface="Calibri"/>
              <a:ea typeface="Calibri"/>
              <a:cs typeface="Times New Roman"/>
            </a:endParaRPr>
          </a:p>
          <a:p>
            <a:pPr algn="just">
              <a:lnSpc>
                <a:spcPct val="115000"/>
              </a:lnSpc>
              <a:spcAft>
                <a:spcPts val="1000"/>
              </a:spcAft>
            </a:pPr>
            <a:r>
              <a:rPr lang="id-ID" dirty="0">
                <a:ea typeface="Calibri"/>
                <a:cs typeface="Times New Roman"/>
              </a:rPr>
              <a:t>b) Cracker</a:t>
            </a:r>
            <a:endParaRPr lang="en-US" sz="1600" dirty="0" smtClean="0">
              <a:effectLst/>
              <a:latin typeface="Calibri"/>
              <a:ea typeface="Calibri"/>
              <a:cs typeface="Times New Roman"/>
            </a:endParaRPr>
          </a:p>
          <a:p>
            <a:pPr indent="355600" algn="just">
              <a:lnSpc>
                <a:spcPct val="115000"/>
              </a:lnSpc>
              <a:spcAft>
                <a:spcPts val="1000"/>
              </a:spcAft>
            </a:pPr>
            <a:r>
              <a:rPr lang="id-ID" dirty="0" smtClean="0">
                <a:ea typeface="Calibri"/>
                <a:cs typeface="Times New Roman"/>
              </a:rPr>
              <a:t>Mampu </a:t>
            </a:r>
            <a:r>
              <a:rPr lang="id-ID" dirty="0">
                <a:ea typeface="Calibri"/>
                <a:cs typeface="Times New Roman"/>
              </a:rPr>
              <a:t>membuat suatu program bagi kepentingan dirinya sendiri dan bersifat destruktif atau merusak dan menjadikannya suatu keuntungan. Sebagia contoh : Virus, Pencurian Kartu Kredit, Kode Warez, Pembobolan Rekening Bank, Pencurian Password E-mail/Web</a:t>
            </a:r>
            <a:endParaRPr lang="en-US" sz="1600" dirty="0">
              <a:effectLst/>
              <a:latin typeface="Calibri"/>
              <a:ea typeface="Calibri"/>
              <a:cs typeface="Times New Roman"/>
            </a:endParaRPr>
          </a:p>
        </p:txBody>
      </p:sp>
      <p:sp>
        <p:nvSpPr>
          <p:cNvPr id="6" name="Rectangle 5"/>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8133727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1" y="332657"/>
            <a:ext cx="8136905" cy="5868273"/>
          </a:xfrm>
          <a:prstGeom prst="rect">
            <a:avLst/>
          </a:prstGeom>
        </p:spPr>
        <p:txBody>
          <a:bodyPr wrap="square">
            <a:spAutoFit/>
          </a:bodyPr>
          <a:lstStyle/>
          <a:p>
            <a:pPr marL="342900" lvl="0" indent="-342900" algn="just">
              <a:spcAft>
                <a:spcPts val="1000"/>
              </a:spcAft>
              <a:buFont typeface="Wingdings"/>
              <a:buChar char=""/>
            </a:pPr>
            <a:r>
              <a:rPr lang="id-ID" dirty="0">
                <a:ea typeface="Calibri"/>
                <a:cs typeface="Times New Roman"/>
              </a:rPr>
              <a:t>Spyware Dan Spam</a:t>
            </a:r>
            <a:endParaRPr lang="en-US" sz="1600" dirty="0" smtClean="0">
              <a:effectLst/>
              <a:latin typeface="Calibri"/>
              <a:ea typeface="Calibri"/>
              <a:cs typeface="Times New Roman"/>
            </a:endParaRPr>
          </a:p>
          <a:p>
            <a:pPr algn="just">
              <a:spcAft>
                <a:spcPts val="1000"/>
              </a:spcAft>
            </a:pPr>
            <a:r>
              <a:rPr lang="en-US" dirty="0">
                <a:ea typeface="Calibri"/>
                <a:cs typeface="Times New Roman"/>
              </a:rPr>
              <a:t>a) </a:t>
            </a:r>
            <a:r>
              <a:rPr lang="id-ID" dirty="0">
                <a:ea typeface="Calibri"/>
                <a:cs typeface="Times New Roman"/>
              </a:rPr>
              <a:t>Spyware</a:t>
            </a:r>
            <a:endParaRPr lang="en-US" sz="1600" dirty="0" smtClean="0">
              <a:effectLst/>
              <a:latin typeface="Calibri"/>
              <a:ea typeface="Calibri"/>
              <a:cs typeface="Times New Roman"/>
            </a:endParaRPr>
          </a:p>
          <a:p>
            <a:pPr indent="180340" algn="just">
              <a:spcAft>
                <a:spcPts val="1000"/>
              </a:spcAft>
            </a:pPr>
            <a:r>
              <a:rPr lang="id-ID" dirty="0">
                <a:ea typeface="Calibri"/>
                <a:cs typeface="Times New Roman"/>
              </a:rPr>
              <a:t>Spyware adalah aplikasi yang membocorkan data informasi kebiasaan atau perilaku pengguna dalam menggunakan komputer ke pihak luar tanpa kita sadari. Jenis spyware sangat banyak, ada yang hanya bertugas merotasi tampilan iklan pada software, ada yang menyadap informasi konfigurasi komputer kita, ada yang menyadap kebiasaan online kita, dan sebagainya. Spyware sebenarnya tidak berbahaya, karena hanya difungsikan untuk memata matai computer seseorang setelah berkunjung. Sayangnya semakin hari semakin berkembang, bahkan spyware sudah dijadikan alat untuk mencari data pribadi pada sebuah computer. Dan diam diam mengunakan koneksi internet anda tanpa diketahui dan computer sudah menjadi mata-mata tanpa diketahui pemiliknya</a:t>
            </a:r>
            <a:r>
              <a:rPr lang="id-ID" dirty="0" smtClean="0">
                <a:ea typeface="Calibri"/>
                <a:cs typeface="Times New Roman"/>
              </a:rPr>
              <a:t>.</a:t>
            </a:r>
            <a:endParaRPr lang="en-US" sz="1600" dirty="0" smtClean="0">
              <a:effectLst/>
              <a:latin typeface="Calibri"/>
              <a:ea typeface="Calibri"/>
              <a:cs typeface="Times New Roman"/>
            </a:endParaRPr>
          </a:p>
          <a:p>
            <a:pPr indent="180340" algn="just">
              <a:spcAft>
                <a:spcPts val="1000"/>
              </a:spcAft>
            </a:pPr>
            <a:r>
              <a:rPr lang="id-ID" dirty="0">
                <a:ea typeface="Calibri"/>
                <a:cs typeface="Times New Roman"/>
              </a:rPr>
              <a:t>Ada beberapa tips yang dapat anda lakukan untuk mengatasi spyware :</a:t>
            </a:r>
            <a:endParaRPr lang="en-US" sz="1600" dirty="0" smtClean="0">
              <a:effectLst/>
              <a:latin typeface="Calibri"/>
              <a:ea typeface="Calibri"/>
              <a:cs typeface="Times New Roman"/>
            </a:endParaRPr>
          </a:p>
          <a:p>
            <a:pPr marL="177800" lvl="1" indent="-177800" algn="just">
              <a:spcAft>
                <a:spcPts val="0"/>
              </a:spcAft>
              <a:buFont typeface="+mj-lt"/>
              <a:buAutoNum type="arabicPeriod"/>
            </a:pPr>
            <a:r>
              <a:rPr lang="id-ID" dirty="0">
                <a:ea typeface="Calibri"/>
                <a:cs typeface="Times New Roman"/>
              </a:rPr>
              <a:t>Lakukan windows update secara rutin</a:t>
            </a:r>
            <a:endParaRPr lang="en-US" sz="1600" dirty="0" smtClean="0">
              <a:effectLst/>
              <a:latin typeface="Calibri"/>
              <a:ea typeface="Calibri"/>
              <a:cs typeface="Times New Roman"/>
            </a:endParaRPr>
          </a:p>
          <a:p>
            <a:pPr marL="177800" lvl="1" indent="-177800" algn="just">
              <a:spcAft>
                <a:spcPts val="0"/>
              </a:spcAft>
              <a:buFont typeface="+mj-lt"/>
              <a:buAutoNum type="arabicPeriod"/>
            </a:pPr>
            <a:r>
              <a:rPr lang="id-ID" dirty="0">
                <a:ea typeface="Calibri"/>
                <a:cs typeface="Times New Roman"/>
              </a:rPr>
              <a:t>Install anti-spyware seperti ad ware dan selalu update anti-spyware</a:t>
            </a:r>
            <a:endParaRPr lang="en-US" sz="1600" dirty="0" smtClean="0">
              <a:effectLst/>
              <a:latin typeface="Calibri"/>
              <a:ea typeface="Calibri"/>
              <a:cs typeface="Times New Roman"/>
            </a:endParaRPr>
          </a:p>
          <a:p>
            <a:pPr marL="177800" lvl="1" indent="-177800" algn="just">
              <a:spcAft>
                <a:spcPts val="0"/>
              </a:spcAft>
              <a:buFont typeface="+mj-lt"/>
              <a:buAutoNum type="arabicPeriod"/>
            </a:pPr>
            <a:r>
              <a:rPr lang="id-ID" dirty="0">
                <a:ea typeface="Calibri"/>
                <a:cs typeface="Times New Roman"/>
              </a:rPr>
              <a:t>Apabila saat browsing keluar pop-up windows atau iklan jangan diklik tapi langsung tutup saja windows tersebut</a:t>
            </a:r>
            <a:endParaRPr lang="en-US" sz="1600" dirty="0" smtClean="0">
              <a:effectLst/>
              <a:latin typeface="Calibri"/>
              <a:ea typeface="Calibri"/>
              <a:cs typeface="Times New Roman"/>
            </a:endParaRPr>
          </a:p>
          <a:p>
            <a:pPr marL="177800" lvl="1" indent="-177800" algn="just">
              <a:spcAft>
                <a:spcPts val="1000"/>
              </a:spcAft>
              <a:buFont typeface="+mj-lt"/>
              <a:buAutoNum type="arabicPeriod"/>
            </a:pPr>
            <a:r>
              <a:rPr lang="id-ID" dirty="0">
                <a:ea typeface="Calibri"/>
                <a:cs typeface="Times New Roman"/>
              </a:rPr>
              <a:t>Hindari mengakses situs-situs yang tidak jelas atau situs-situs crack</a:t>
            </a:r>
            <a:endParaRPr lang="en-US" sz="1600" dirty="0">
              <a:effectLst/>
              <a:latin typeface="Calibri"/>
              <a:ea typeface="Calibri"/>
              <a:cs typeface="Times New Roman"/>
            </a:endParaRPr>
          </a:p>
        </p:txBody>
      </p:sp>
      <p:sp>
        <p:nvSpPr>
          <p:cNvPr id="6" name="Rectangle 5"/>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8221364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16686"/>
            <a:ext cx="8208912" cy="5193217"/>
          </a:xfrm>
          <a:prstGeom prst="rect">
            <a:avLst/>
          </a:prstGeom>
        </p:spPr>
        <p:txBody>
          <a:bodyPr wrap="square">
            <a:spAutoFit/>
          </a:bodyPr>
          <a:lstStyle/>
          <a:p>
            <a:pPr marL="273050" lvl="2" indent="-273050" algn="just">
              <a:lnSpc>
                <a:spcPct val="115000"/>
              </a:lnSpc>
              <a:spcAft>
                <a:spcPts val="1000"/>
              </a:spcAft>
              <a:buFont typeface="+mj-lt"/>
              <a:buAutoNum type="alphaLcParenR" startAt="2"/>
            </a:pPr>
            <a:r>
              <a:rPr lang="id-ID" dirty="0">
                <a:ea typeface="Calibri"/>
                <a:cs typeface="Times New Roman"/>
              </a:rPr>
              <a:t>Spam</a:t>
            </a:r>
            <a:endParaRPr lang="en-US" sz="1600" dirty="0" smtClean="0">
              <a:effectLst/>
              <a:latin typeface="Calibri"/>
              <a:ea typeface="Calibri"/>
              <a:cs typeface="Times New Roman"/>
            </a:endParaRPr>
          </a:p>
          <a:p>
            <a:pPr indent="180340" algn="just">
              <a:lnSpc>
                <a:spcPct val="115000"/>
              </a:lnSpc>
              <a:spcAft>
                <a:spcPts val="1000"/>
              </a:spcAft>
            </a:pPr>
            <a:r>
              <a:rPr lang="id-ID" dirty="0">
                <a:ea typeface="Calibri"/>
                <a:cs typeface="Times New Roman"/>
              </a:rPr>
              <a:t>Spam adalah </a:t>
            </a:r>
            <a:r>
              <a:rPr lang="en-US" dirty="0">
                <a:ea typeface="Calibri"/>
                <a:cs typeface="Times New Roman"/>
              </a:rPr>
              <a:t>s</a:t>
            </a:r>
            <a:r>
              <a:rPr lang="id-ID" dirty="0">
                <a:ea typeface="Calibri"/>
                <a:cs typeface="Times New Roman"/>
              </a:rPr>
              <a:t>egala pesan, email atau bahkan komentar yang sama atau sejenis, yang biasanya sering dijadikan berisi pesan promosi; dan disebarkan ke banyak </a:t>
            </a:r>
            <a:r>
              <a:rPr lang="en-US" dirty="0">
                <a:ea typeface="Calibri"/>
                <a:cs typeface="Times New Roman"/>
              </a:rPr>
              <a:t>(</a:t>
            </a:r>
            <a:r>
              <a:rPr lang="id-ID" dirty="0">
                <a:ea typeface="Calibri"/>
                <a:cs typeface="Times New Roman"/>
              </a:rPr>
              <a:t>secara massal</a:t>
            </a:r>
            <a:r>
              <a:rPr lang="en-US" dirty="0">
                <a:ea typeface="Calibri"/>
                <a:cs typeface="Times New Roman"/>
              </a:rPr>
              <a:t>)</a:t>
            </a:r>
            <a:r>
              <a:rPr lang="id-ID" dirty="0">
                <a:ea typeface="Calibri"/>
                <a:cs typeface="Times New Roman"/>
              </a:rPr>
              <a:t>, baik secara manual atau menggunakan aplikasi dan tidak diharapkan kehadirannya oleh si penerima atau dibenci karena isinya yang cenderung tidak menarik atau dianggap tidak penting.</a:t>
            </a:r>
            <a:endParaRPr lang="en-US" sz="1600" dirty="0" smtClean="0">
              <a:effectLst/>
              <a:latin typeface="Calibri"/>
              <a:ea typeface="Calibri"/>
              <a:cs typeface="Times New Roman"/>
            </a:endParaRPr>
          </a:p>
          <a:p>
            <a:pPr indent="180340" algn="just">
              <a:lnSpc>
                <a:spcPct val="115000"/>
              </a:lnSpc>
              <a:spcAft>
                <a:spcPts val="1000"/>
              </a:spcAft>
            </a:pPr>
            <a:r>
              <a:rPr lang="id-ID" dirty="0">
                <a:ea typeface="Calibri"/>
                <a:cs typeface="Times New Roman"/>
              </a:rPr>
              <a:t>Tujuan orang-orang yang tidak kita kenal mengirim spam antara lain</a:t>
            </a:r>
            <a:r>
              <a:rPr lang="en-US" dirty="0">
                <a:ea typeface="Calibri"/>
                <a:cs typeface="Times New Roman"/>
              </a:rPr>
              <a:t>:</a:t>
            </a:r>
            <a:endParaRPr lang="en-US" sz="1600" dirty="0" smtClean="0">
              <a:effectLst/>
              <a:latin typeface="Calibri"/>
              <a:ea typeface="Calibri"/>
              <a:cs typeface="Times New Roman"/>
            </a:endParaRPr>
          </a:p>
          <a:p>
            <a:pPr marL="177800" lvl="0" indent="-177800" algn="just">
              <a:lnSpc>
                <a:spcPct val="115000"/>
              </a:lnSpc>
              <a:spcAft>
                <a:spcPts val="0"/>
              </a:spcAft>
              <a:buFont typeface="+mj-lt"/>
              <a:buAutoNum type="arabicPeriod"/>
            </a:pPr>
            <a:r>
              <a:rPr lang="id-ID" dirty="0">
                <a:ea typeface="Calibri"/>
                <a:cs typeface="Times New Roman"/>
              </a:rPr>
              <a:t>Media publiksi dan promosi</a:t>
            </a:r>
            <a:endParaRPr lang="en-US" sz="1600" dirty="0" smtClean="0">
              <a:effectLst/>
              <a:latin typeface="Calibri"/>
              <a:ea typeface="Calibri"/>
              <a:cs typeface="Times New Roman"/>
            </a:endParaRPr>
          </a:p>
          <a:p>
            <a:pPr marL="177800" lvl="0" indent="-177800" algn="just">
              <a:lnSpc>
                <a:spcPct val="115000"/>
              </a:lnSpc>
              <a:spcAft>
                <a:spcPts val="1000"/>
              </a:spcAft>
              <a:buFont typeface="+mj-lt"/>
              <a:buAutoNum type="arabicPeriod"/>
            </a:pPr>
            <a:r>
              <a:rPr lang="id-ID" dirty="0">
                <a:ea typeface="Calibri"/>
                <a:cs typeface="Times New Roman"/>
              </a:rPr>
              <a:t>Media penyebaran virus &amp; worm</a:t>
            </a:r>
            <a:endParaRPr lang="en-US" sz="1600" dirty="0" smtClean="0">
              <a:effectLst/>
              <a:latin typeface="Calibri"/>
              <a:ea typeface="Calibri"/>
              <a:cs typeface="Times New Roman"/>
            </a:endParaRPr>
          </a:p>
          <a:p>
            <a:pPr indent="180340" algn="just">
              <a:lnSpc>
                <a:spcPct val="115000"/>
              </a:lnSpc>
              <a:spcAft>
                <a:spcPts val="1000"/>
              </a:spcAft>
            </a:pPr>
            <a:r>
              <a:rPr lang="id-ID" dirty="0">
                <a:ea typeface="Calibri"/>
                <a:cs typeface="Times New Roman"/>
              </a:rPr>
              <a:t>Dampak dari spam adalah</a:t>
            </a:r>
            <a:r>
              <a:rPr lang="en-US" dirty="0">
                <a:ea typeface="Calibri"/>
                <a:cs typeface="Times New Roman"/>
              </a:rPr>
              <a:t>:</a:t>
            </a:r>
            <a:endParaRPr lang="en-US" sz="1600" dirty="0" smtClean="0">
              <a:effectLst/>
              <a:latin typeface="Calibri"/>
              <a:ea typeface="Calibri"/>
              <a:cs typeface="Times New Roman"/>
            </a:endParaRPr>
          </a:p>
          <a:p>
            <a:pPr marL="177800" lvl="0" indent="-177800" algn="just">
              <a:lnSpc>
                <a:spcPct val="115000"/>
              </a:lnSpc>
              <a:spcAft>
                <a:spcPts val="0"/>
              </a:spcAft>
              <a:buFont typeface="+mj-lt"/>
              <a:buAutoNum type="arabicPeriod"/>
            </a:pPr>
            <a:r>
              <a:rPr lang="id-ID" dirty="0">
                <a:ea typeface="Calibri"/>
                <a:cs typeface="Times New Roman"/>
              </a:rPr>
              <a:t>Virus trojan menyusup dalam e-mail spam bisa menjadi masalah pada </a:t>
            </a:r>
            <a:r>
              <a:rPr lang="en-US" dirty="0" smtClean="0">
                <a:ea typeface="Calibri"/>
                <a:cs typeface="Times New Roman"/>
              </a:rPr>
              <a:t>   </a:t>
            </a:r>
            <a:r>
              <a:rPr lang="id-ID" dirty="0" smtClean="0">
                <a:ea typeface="Calibri"/>
                <a:cs typeface="Times New Roman"/>
              </a:rPr>
              <a:t>komputer</a:t>
            </a:r>
            <a:endParaRPr lang="en-US" sz="1600" dirty="0" smtClean="0">
              <a:effectLst/>
              <a:latin typeface="Calibri"/>
              <a:ea typeface="Calibri"/>
              <a:cs typeface="Times New Roman"/>
            </a:endParaRPr>
          </a:p>
          <a:p>
            <a:pPr marL="177800" lvl="0" indent="-177800" algn="just">
              <a:lnSpc>
                <a:spcPct val="115000"/>
              </a:lnSpc>
              <a:spcAft>
                <a:spcPts val="0"/>
              </a:spcAft>
              <a:buFont typeface="+mj-lt"/>
              <a:buAutoNum type="arabicPeriod"/>
            </a:pPr>
            <a:r>
              <a:rPr lang="id-ID" dirty="0">
                <a:ea typeface="Calibri"/>
                <a:cs typeface="Times New Roman"/>
              </a:rPr>
              <a:t>Biaya koneksi membengkak akibat spam</a:t>
            </a:r>
            <a:endParaRPr lang="en-US" sz="1600" dirty="0" smtClean="0">
              <a:effectLst/>
              <a:latin typeface="Calibri"/>
              <a:ea typeface="Calibri"/>
              <a:cs typeface="Times New Roman"/>
            </a:endParaRPr>
          </a:p>
          <a:p>
            <a:pPr marL="177800" lvl="0" indent="-177800" algn="just">
              <a:lnSpc>
                <a:spcPct val="115000"/>
              </a:lnSpc>
              <a:spcAft>
                <a:spcPts val="1000"/>
              </a:spcAft>
              <a:buFont typeface="+mj-lt"/>
              <a:buAutoNum type="arabicPeriod"/>
            </a:pPr>
            <a:r>
              <a:rPr lang="id-ID" dirty="0">
                <a:ea typeface="Calibri"/>
                <a:cs typeface="Times New Roman"/>
              </a:rPr>
              <a:t>Harddisk jadi cepat penuh karena spam (sampah) yang terpakai</a:t>
            </a:r>
            <a:endParaRPr lang="en-US" sz="1600" dirty="0">
              <a:effectLst/>
              <a:latin typeface="Calibri"/>
              <a:ea typeface="Calibri"/>
              <a:cs typeface="Times New Roman"/>
            </a:endParaRPr>
          </a:p>
        </p:txBody>
      </p:sp>
      <p:sp>
        <p:nvSpPr>
          <p:cNvPr id="6" name="Rectangle 5"/>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261636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67544" y="318540"/>
            <a:ext cx="8190656" cy="4936736"/>
          </a:xfrm>
          <a:prstGeom prst="rect">
            <a:avLst/>
          </a:prstGeom>
        </p:spPr>
        <p:txBody>
          <a:bodyPr wrap="square">
            <a:spAutoFit/>
          </a:bodyPr>
          <a:lstStyle/>
          <a:p>
            <a:pPr lvl="0" algn="just">
              <a:lnSpc>
                <a:spcPct val="115000"/>
              </a:lnSpc>
              <a:spcAft>
                <a:spcPts val="1000"/>
              </a:spcAft>
            </a:pPr>
            <a:r>
              <a:rPr lang="en-US" b="1" dirty="0" smtClean="0">
                <a:ea typeface="Calibri"/>
                <a:cs typeface="Times New Roman"/>
              </a:rPr>
              <a:t>B.  </a:t>
            </a:r>
            <a:r>
              <a:rPr lang="id-ID" b="1" dirty="0" smtClean="0">
                <a:ea typeface="Calibri"/>
                <a:cs typeface="Times New Roman"/>
              </a:rPr>
              <a:t>Keamanan </a:t>
            </a:r>
            <a:r>
              <a:rPr lang="id-ID" b="1" dirty="0">
                <a:ea typeface="Calibri"/>
                <a:cs typeface="Times New Roman"/>
              </a:rPr>
              <a:t>Komputer</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Keamanan komputer adalah suatu cabang teknologi yang dikenal dengan nama keamanan informasi yang diterapkan pada komputer. Sasaran keamanan komputer antara lain adalah sebagai perlindungan informasi terhadap pencurian atau korupsi, atau pemeliharaan ketersediaan, seperti dijabarkan dalam kebijakan keamanan.</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Menurut Garfinkel dan Spafford, ahli dalam computer security, komputer dikatakan aman jika bisa diandalkan dan perangkat lunaknya bekerja sesuai dengan yang diharapkan. Keamanan komputer memiliki 5 tujuan, yaitu:</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Availability (Ketersediaan)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Confidentiality (Kerahasiaan)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Data Integrity (Data Integritas)</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Control (Mengendalikan)</a:t>
            </a:r>
            <a:endParaRPr lang="en-US" sz="1600" dirty="0" smtClean="0">
              <a:effectLst/>
              <a:latin typeface="Calibri"/>
              <a:ea typeface="Calibri"/>
              <a:cs typeface="Times New Roman"/>
            </a:endParaRPr>
          </a:p>
          <a:p>
            <a:pPr marL="342900" lvl="0" indent="-342900" algn="just">
              <a:lnSpc>
                <a:spcPct val="115000"/>
              </a:lnSpc>
              <a:spcAft>
                <a:spcPts val="1000"/>
              </a:spcAft>
              <a:buFont typeface="+mj-lt"/>
              <a:buAutoNum type="arabicPeriod"/>
            </a:pPr>
            <a:r>
              <a:rPr lang="id-ID" dirty="0">
                <a:ea typeface="Calibri"/>
                <a:cs typeface="Times New Roman"/>
              </a:rPr>
              <a:t>Audit (Pemeriksaan)</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94996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67544" y="692696"/>
            <a:ext cx="8136904" cy="5507662"/>
          </a:xfrm>
          <a:prstGeom prst="rect">
            <a:avLst/>
          </a:prstGeom>
        </p:spPr>
        <p:txBody>
          <a:bodyPr wrap="square">
            <a:spAutoFit/>
          </a:bodyPr>
          <a:lstStyle/>
          <a:p>
            <a:pPr indent="273050" algn="just">
              <a:lnSpc>
                <a:spcPct val="115000"/>
              </a:lnSpc>
              <a:spcAft>
                <a:spcPts val="0"/>
              </a:spcAft>
            </a:pPr>
            <a:r>
              <a:rPr lang="id-ID" dirty="0">
                <a:ea typeface="Calibri"/>
                <a:cs typeface="Times New Roman"/>
              </a:rPr>
              <a:t>Teknologi informasi sangat berkembang sedemikian cepat, tetapi perkembangan ini diikuti pula dengan kejahatan teknologi informasi. Dan karena kejahatan ini pula menyebabkan banyak orang harus membayar mahal untuk mencegahnya dan menaati hukum yang ada. Berdasarkan dari sumber yang saya dapatkan ada beberapa cara yang dapat kita gunakan untuk mencegah kejahatan komputer, yaitu sbb :</a:t>
            </a:r>
            <a:endParaRPr lang="en-US" sz="1600" dirty="0" smtClean="0">
              <a:effectLst/>
              <a:latin typeface="Calibri"/>
              <a:ea typeface="Calibri"/>
              <a:cs typeface="Times New Roman"/>
            </a:endParaRPr>
          </a:p>
          <a:p>
            <a:pPr marL="457200" indent="457200" algn="just">
              <a:lnSpc>
                <a:spcPct val="115000"/>
              </a:lnSpc>
              <a:spcAft>
                <a:spcPts val="0"/>
              </a:spcAft>
            </a:pPr>
            <a:r>
              <a:rPr lang="id-ID" dirty="0">
                <a:ea typeface="Calibri"/>
                <a:cs typeface="Times New Roman"/>
              </a:rPr>
              <a:t> </a:t>
            </a:r>
            <a:endParaRPr lang="en-US" sz="1600" dirty="0" smtClean="0">
              <a:effectLst/>
              <a:latin typeface="Calibri"/>
              <a:ea typeface="Calibri"/>
              <a:cs typeface="Times New Roman"/>
            </a:endParaRPr>
          </a:p>
          <a:p>
            <a:pPr lvl="0" algn="just">
              <a:lnSpc>
                <a:spcPct val="115000"/>
              </a:lnSpc>
              <a:spcAft>
                <a:spcPts val="0"/>
              </a:spcAft>
            </a:pPr>
            <a:r>
              <a:rPr lang="en-US" dirty="0" smtClean="0">
                <a:ea typeface="Calibri"/>
                <a:cs typeface="Times New Roman"/>
              </a:rPr>
              <a:t>1. </a:t>
            </a:r>
            <a:r>
              <a:rPr lang="id-ID" dirty="0" smtClean="0">
                <a:ea typeface="Calibri"/>
                <a:cs typeface="Times New Roman"/>
              </a:rPr>
              <a:t>Memperkuat </a:t>
            </a:r>
            <a:r>
              <a:rPr lang="id-ID" dirty="0">
                <a:ea typeface="Calibri"/>
                <a:cs typeface="Times New Roman"/>
              </a:rPr>
              <a:t>hukum</a:t>
            </a:r>
            <a:endParaRPr lang="en-US" sz="1600" dirty="0" smtClean="0">
              <a:effectLst/>
              <a:latin typeface="Calibri"/>
              <a:ea typeface="Calibri"/>
              <a:cs typeface="Times New Roman"/>
            </a:endParaRPr>
          </a:p>
          <a:p>
            <a:pPr indent="273050" algn="just">
              <a:lnSpc>
                <a:spcPct val="115000"/>
              </a:lnSpc>
              <a:spcAft>
                <a:spcPts val="1000"/>
              </a:spcAft>
            </a:pPr>
            <a:r>
              <a:rPr lang="id-ID" dirty="0">
                <a:ea typeface="Calibri"/>
                <a:cs typeface="Times New Roman"/>
              </a:rPr>
              <a:t>Kini dengan hukum dunia teknologi informasi diperkuat maka setiap orang tidak seenaknya lagi melannggar hukum, karena bisa-bisa digiring sampai ke kantor polisi. Organisasi industri seperti Software Publishers Association (SPA) segera dibentuk setelah maraknya pembajakan perangakat lunak dalam sekala besar maupun kecil. (Pembajakan perangkat lunak komersial sekarang merupakan tindak pidana berat, bisa dienjara maksimal 5 tahun dan didenda hingga 250.000 dollar bagi siapa saja yang terbukti memakai peragkat bajakan). Dengan memperkuat hukum ini minimal akan mengurangi resiko kejahatan Teknologi informasi.</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288078349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67544" y="620688"/>
            <a:ext cx="8208912" cy="4998804"/>
          </a:xfrm>
          <a:prstGeom prst="rect">
            <a:avLst/>
          </a:prstGeom>
        </p:spPr>
        <p:txBody>
          <a:bodyPr wrap="square">
            <a:spAutoFit/>
          </a:bodyPr>
          <a:lstStyle/>
          <a:p>
            <a:pPr lvl="0" algn="just">
              <a:lnSpc>
                <a:spcPct val="115000"/>
              </a:lnSpc>
              <a:spcAft>
                <a:spcPts val="0"/>
              </a:spcAft>
              <a:tabLst>
                <a:tab pos="180340" algn="l"/>
              </a:tabLst>
            </a:pPr>
            <a:r>
              <a:rPr lang="en-US" dirty="0" smtClean="0">
                <a:ea typeface="Calibri"/>
                <a:cs typeface="Times New Roman"/>
              </a:rPr>
              <a:t>2. </a:t>
            </a:r>
            <a:r>
              <a:rPr lang="id-ID" dirty="0" smtClean="0">
                <a:ea typeface="Calibri"/>
                <a:cs typeface="Times New Roman"/>
              </a:rPr>
              <a:t>CERT </a:t>
            </a:r>
            <a:r>
              <a:rPr lang="id-ID" dirty="0">
                <a:ea typeface="Calibri"/>
                <a:cs typeface="Times New Roman"/>
              </a:rPr>
              <a:t>: Computer Emergency Respose Team</a:t>
            </a:r>
            <a:endParaRPr lang="en-US" sz="1600" dirty="0" smtClean="0">
              <a:effectLst/>
              <a:latin typeface="Calibri"/>
              <a:ea typeface="Calibri"/>
              <a:cs typeface="Times New Roman"/>
            </a:endParaRPr>
          </a:p>
          <a:p>
            <a:pPr indent="273050" algn="just">
              <a:lnSpc>
                <a:spcPct val="115000"/>
              </a:lnSpc>
              <a:spcAft>
                <a:spcPts val="0"/>
              </a:spcAft>
            </a:pPr>
            <a:r>
              <a:rPr lang="id-ID" dirty="0">
                <a:ea typeface="Calibri"/>
                <a:cs typeface="Times New Roman"/>
              </a:rPr>
              <a:t>Pada tahun 1988, setelah internet tersebar luas, Departemen pertahanan AS membentuk CERT. Meskipun lembaga ini tidak mempunyai wewenang untuk menahan atau mengadili, CERT menyediakan informasi internasional dan layanan seputar keamanan bagi para pengguna internet. CERT hadr sebagai pendamping pihak yang diserang, membantu mengatasi penggangu, dan mengevaluasi sistem yang telah megalami serangan untuk melindunginya dari gangguan dimasa yang akan datang.</a:t>
            </a:r>
            <a:endParaRPr lang="en-US" sz="1600" dirty="0" smtClean="0">
              <a:effectLst/>
              <a:latin typeface="Calibri"/>
              <a:ea typeface="Calibri"/>
              <a:cs typeface="Times New Roman"/>
            </a:endParaRPr>
          </a:p>
          <a:p>
            <a:pPr indent="273050" algn="just">
              <a:lnSpc>
                <a:spcPct val="115000"/>
              </a:lnSpc>
              <a:spcAft>
                <a:spcPts val="0"/>
              </a:spcAft>
            </a:pPr>
            <a:r>
              <a:rPr lang="id-ID" dirty="0">
                <a:ea typeface="Calibri"/>
                <a:cs typeface="Times New Roman"/>
              </a:rPr>
              <a:t> </a:t>
            </a:r>
            <a:endParaRPr lang="en-US" sz="1600" dirty="0" smtClean="0">
              <a:effectLst/>
              <a:latin typeface="Calibri"/>
              <a:ea typeface="Calibri"/>
              <a:cs typeface="Times New Roman"/>
            </a:endParaRPr>
          </a:p>
          <a:p>
            <a:pPr lvl="0" algn="just">
              <a:lnSpc>
                <a:spcPct val="115000"/>
              </a:lnSpc>
              <a:spcAft>
                <a:spcPts val="1000"/>
              </a:spcAft>
            </a:pPr>
            <a:r>
              <a:rPr lang="en-US" dirty="0" smtClean="0">
                <a:ea typeface="Calibri"/>
                <a:cs typeface="Times New Roman"/>
              </a:rPr>
              <a:t>3. </a:t>
            </a:r>
            <a:r>
              <a:rPr lang="id-ID" dirty="0" smtClean="0">
                <a:ea typeface="Calibri"/>
                <a:cs typeface="Times New Roman"/>
              </a:rPr>
              <a:t>Alat pendeteksi kecurangan perangkat lunak deteksi berbasis aturan. </a:t>
            </a:r>
            <a:endParaRPr lang="en-US" sz="1600" dirty="0" smtClean="0">
              <a:effectLst/>
              <a:latin typeface="Calibri"/>
              <a:ea typeface="Calibri"/>
              <a:cs typeface="Times New Roman"/>
            </a:endParaRPr>
          </a:p>
          <a:p>
            <a:pPr indent="273050" algn="just">
              <a:lnSpc>
                <a:spcPct val="115000"/>
              </a:lnSpc>
              <a:spcAft>
                <a:spcPts val="1000"/>
              </a:spcAft>
            </a:pPr>
            <a:r>
              <a:rPr lang="en-US" dirty="0" smtClean="0">
                <a:ea typeface="Calibri"/>
                <a:cs typeface="Times New Roman"/>
              </a:rPr>
              <a:t>T</a:t>
            </a:r>
            <a:r>
              <a:rPr lang="id-ID" dirty="0">
                <a:ea typeface="Calibri"/>
                <a:cs typeface="Times New Roman"/>
              </a:rPr>
              <a:t>eknik ini pengguna, semisal pedagang membuat file negatif yang memuat kriteria yang harus dipenuhi oleh setiap transaksi. Kriteria ini meliputi nomor kartu kredit yang dicuri dan juga batas harganya, kecocokan alamat rekening pemegang kartu dan alamat pengiriman dan peringatan jika satu item dipesan dalam jumlah besar.</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239753081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7200" y="76562"/>
            <a:ext cx="1967205"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E-COMMERCE</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67544" y="276617"/>
            <a:ext cx="8208912" cy="4489947"/>
          </a:xfrm>
          <a:prstGeom prst="rect">
            <a:avLst/>
          </a:prstGeom>
        </p:spPr>
        <p:txBody>
          <a:bodyPr wrap="square">
            <a:spAutoFit/>
          </a:bodyPr>
          <a:lstStyle/>
          <a:p>
            <a:pPr marL="342900" lvl="0" indent="-342900" algn="just">
              <a:lnSpc>
                <a:spcPct val="115000"/>
              </a:lnSpc>
              <a:spcAft>
                <a:spcPts val="1000"/>
              </a:spcAft>
              <a:buFont typeface="+mj-lt"/>
              <a:buAutoNum type="alphaUcPeriod"/>
            </a:pPr>
            <a:r>
              <a:rPr lang="id-ID" b="1" dirty="0">
                <a:ea typeface="Calibri"/>
                <a:cs typeface="Times New Roman"/>
              </a:rPr>
              <a:t>E-Commerce</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E-Commerce atau electronic commerce (bahasa Indonesia: perdagangan elektronik / e-dagang) adalah penyebaran, pembelian, penjualan, pemasaran  barang dan jasa melalui sistem elektronik seperti internet atau televisi, www, atau jaringan komputer lainnya. E-commerce dapat melibatkan transfer dana elektronik,  pertukaran data elektronik,  sistem manajemen inventori otomatis dan sistem pengumpulan data otomatis.</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Industri teknologi informasi melihat kegiatan e-commerce ini sebagai aplikasi dan penerapan dari e-bisnis (e-business) yang berkaitan dengan transaksi komersial, seperti: transfer dana secara elektronik, SCM (supply chain management), e-pemasaran (e-marketing), atau pemasaran online (online marketing), pemrosesan transaksi online (online transaction processing), pertukaran data elektronik (electronic data interchange /EDI), dll</a:t>
            </a:r>
            <a:r>
              <a:rPr lang="id-ID" dirty="0" smtClean="0">
                <a:ea typeface="Calibri"/>
                <a:cs typeface="Times New Roman"/>
              </a:rPr>
              <a:t>.</a:t>
            </a:r>
            <a:endParaRPr lang="en-US" sz="1600" dirty="0" smtClean="0">
              <a:effectLst/>
              <a:latin typeface="Calibri"/>
              <a:ea typeface="Calibri"/>
              <a:cs typeface="Times New Roman"/>
            </a:endParaRPr>
          </a:p>
        </p:txBody>
      </p:sp>
    </p:spTree>
    <p:extLst>
      <p:ext uri="{BB962C8B-B14F-4D97-AF65-F5344CB8AC3E}">
        <p14:creationId xmlns:p14="http://schemas.microsoft.com/office/powerpoint/2010/main" val="1490336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7200" y="76562"/>
            <a:ext cx="1967205"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E-COMMERCE</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85334" y="836712"/>
            <a:ext cx="8154590" cy="5334794"/>
          </a:xfrm>
          <a:prstGeom prst="rect">
            <a:avLst/>
          </a:prstGeom>
        </p:spPr>
        <p:txBody>
          <a:bodyPr wrap="square">
            <a:spAutoFit/>
          </a:bodyPr>
          <a:lstStyle/>
          <a:p>
            <a:pPr indent="457200" algn="just">
              <a:spcAft>
                <a:spcPts val="1000"/>
              </a:spcAft>
            </a:pPr>
            <a:r>
              <a:rPr lang="id-ID" dirty="0">
                <a:ea typeface="Calibri"/>
                <a:cs typeface="Times New Roman"/>
              </a:rPr>
              <a:t>E-commerce merupakan bagian dari e-business, di mana cakupan e-business lebih luas, tidak hanya sekedar perniagaan tetapi mencakup juga pengkolaborasian mitra bisnis, pelayanan nasabah, lowongan pekerjaan dll. Selain teknologi jaringan www, e-commerce juga memerlukan teknologi basis data atau pangkalan data (database), surat elektronik (e-mail), dan bentuk teknologi non komputer yang lain seperti halnya sistem pengiriman barang dan alat pembayaran untuk e-commerce ini.</a:t>
            </a:r>
            <a:endParaRPr lang="en-US" sz="1600" dirty="0" smtClean="0">
              <a:effectLst/>
              <a:latin typeface="Calibri"/>
              <a:ea typeface="Calibri"/>
              <a:cs typeface="Times New Roman"/>
            </a:endParaRPr>
          </a:p>
          <a:p>
            <a:pPr indent="457200" algn="just">
              <a:spcAft>
                <a:spcPts val="1000"/>
              </a:spcAft>
            </a:pPr>
            <a:r>
              <a:rPr lang="id-ID" dirty="0">
                <a:ea typeface="Calibri"/>
                <a:cs typeface="Times New Roman"/>
              </a:rPr>
              <a:t>E-commerce pertama kali diperkenalkan pada tahun 1994 pada saat pertama kali banner-elektronik dipakai untuk tujuan promosi dan periklanan di suatu halaman-web (website). Menurut Riset Forrester, perdagangan elektronik menghasilkan penjualan seharga AS$12,2 milyar pada 2003. Menurut laporan yang lain pada bulan oktober 2006 yang lalu, pendapatan ritel online yang bersifat non-travel di Amerika Serikat diramalkan akan mencapai seperempat trilyun dolar US pada tahun 2011.</a:t>
            </a:r>
            <a:endParaRPr lang="en-US" sz="1600" dirty="0" smtClean="0">
              <a:effectLst/>
              <a:latin typeface="Calibri"/>
              <a:ea typeface="Calibri"/>
              <a:cs typeface="Times New Roman"/>
            </a:endParaRPr>
          </a:p>
          <a:p>
            <a:pPr indent="457200" algn="just">
              <a:spcAft>
                <a:spcPts val="1000"/>
              </a:spcAft>
            </a:pPr>
            <a:r>
              <a:rPr lang="id-ID" dirty="0">
                <a:ea typeface="Calibri"/>
                <a:cs typeface="Times New Roman"/>
              </a:rPr>
              <a:t>Istilah "perdagangan elektronik" telah berubah sejalan dengan waktu. Awalnya, perdagangan elektronik berarti pemanfaatan transaksi komersial, seperti penggunaan EDI untuk mengirim dokumen komersial seperti pesanan pembelian atau invoice secara elektronik.</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211128208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437" y="692696"/>
            <a:ext cx="8156019" cy="5112568"/>
          </a:xfrm>
          <a:prstGeom prst="rect">
            <a:avLst/>
          </a:prstGeom>
        </p:spPr>
        <p:txBody>
          <a:bodyPr wrap="square">
            <a:spAutoFit/>
          </a:bodyPr>
          <a:lstStyle/>
          <a:p>
            <a:pPr marL="342900" lvl="0" indent="-342900" algn="just">
              <a:lnSpc>
                <a:spcPct val="115000"/>
              </a:lnSpc>
              <a:spcAft>
                <a:spcPts val="1000"/>
              </a:spcAft>
              <a:buFont typeface="Wingdings"/>
              <a:buChar char=""/>
            </a:pPr>
            <a:r>
              <a:rPr lang="id-ID" dirty="0">
                <a:ea typeface="Calibri"/>
                <a:cs typeface="Times New Roman"/>
              </a:rPr>
              <a:t>Faktor kunci sukses dalam e-commerce</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Dalam banyak kasus, sebuah perusahaan e-commerce bisa bertahan tidak hanya mengandalkan kekuatan produk saja, tapi dengan adanya tim manajemen yang handal, pengiriman yang tepat waktu, pelayanan yang bagus, struktur organisasi bisnis yang baik, jaringan infrastruktur dan keamanan, desain situs web yang bagus, beberapa faktor yang termasuk:</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Menyediakan harga kompetitif</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Menyediakan jasa pembelian yang tanggap, cepat dan ramah</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Menyediakan informasi barang dan jasa yang lengkap dan jelas</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Menyediakan banyak bonus seperti kupon, penawaran istime</a:t>
            </a:r>
            <a:r>
              <a:rPr lang="en-US" dirty="0">
                <a:ea typeface="Calibri"/>
                <a:cs typeface="Times New Roman"/>
              </a:rPr>
              <a:t>w</a:t>
            </a:r>
            <a:r>
              <a:rPr lang="id-ID" dirty="0">
                <a:ea typeface="Calibri"/>
                <a:cs typeface="Times New Roman"/>
              </a:rPr>
              <a:t>a dan diskon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Memberikan perhatian khusus seperti usulan pembelian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Menyediakan rasa komunitas untuk berdiskusi, masukan dari pelanggan dan lain-lain</a:t>
            </a:r>
            <a:endParaRPr lang="en-US" sz="1600" dirty="0" smtClean="0">
              <a:effectLst/>
              <a:latin typeface="Calibri"/>
              <a:ea typeface="Calibri"/>
              <a:cs typeface="Times New Roman"/>
            </a:endParaRPr>
          </a:p>
          <a:p>
            <a:pPr marL="342900" lvl="0" indent="-342900" algn="just">
              <a:lnSpc>
                <a:spcPct val="115000"/>
              </a:lnSpc>
              <a:spcAft>
                <a:spcPts val="1000"/>
              </a:spcAft>
              <a:buFont typeface="+mj-lt"/>
              <a:buAutoNum type="arabicPeriod"/>
            </a:pPr>
            <a:r>
              <a:rPr lang="id-ID" dirty="0">
                <a:ea typeface="Calibri"/>
                <a:cs typeface="Times New Roman"/>
              </a:rPr>
              <a:t>Mempermudah kegiatan perdagangan</a:t>
            </a:r>
            <a:endParaRPr lang="en-US" sz="1600" dirty="0">
              <a:effectLst/>
              <a:latin typeface="Calibri"/>
              <a:ea typeface="Calibri"/>
              <a:cs typeface="Times New Roman"/>
            </a:endParaRPr>
          </a:p>
        </p:txBody>
      </p:sp>
      <p:sp>
        <p:nvSpPr>
          <p:cNvPr id="5" name="Rectangle 4"/>
          <p:cNvSpPr/>
          <p:nvPr/>
        </p:nvSpPr>
        <p:spPr>
          <a:xfrm>
            <a:off x="5417200" y="76562"/>
            <a:ext cx="1967205"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E-COMMERCE</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62980440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7200" y="76562"/>
            <a:ext cx="1967205"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E-COMMERCE</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67544" y="476672"/>
            <a:ext cx="8208912" cy="4808496"/>
          </a:xfrm>
          <a:prstGeom prst="rect">
            <a:avLst/>
          </a:prstGeom>
        </p:spPr>
        <p:txBody>
          <a:bodyPr wrap="square">
            <a:spAutoFit/>
          </a:bodyPr>
          <a:lstStyle/>
          <a:p>
            <a:pPr marL="342900" lvl="0" indent="-342900" algn="just">
              <a:lnSpc>
                <a:spcPct val="115000"/>
              </a:lnSpc>
              <a:spcAft>
                <a:spcPts val="1000"/>
              </a:spcAft>
              <a:buFont typeface="Wingdings"/>
              <a:buChar char=""/>
            </a:pPr>
            <a:r>
              <a:rPr lang="id-ID" dirty="0">
                <a:ea typeface="Calibri"/>
                <a:cs typeface="Times New Roman"/>
              </a:rPr>
              <a:t>Aplikasi bisnis</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Beberapa aplikasi umum yang berhubungan dengan e-commerce adalah:</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E-mail dan Messaging</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Content Management Systems</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Dokumen, spreadsheet, database</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Akunting dan sistem keuangan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Informasi pengiriman dan pemesanan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Pelaporan informasi dari klien dan enterprise</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Sistem pembayaran domestik dan internasional</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Newsgroup</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On-line Shopping</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Conferencing</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Online Banking/internet Banking</a:t>
            </a:r>
            <a:endParaRPr lang="en-US" sz="1600" dirty="0" smtClean="0">
              <a:effectLst/>
              <a:latin typeface="Calibri"/>
              <a:ea typeface="Calibri"/>
              <a:cs typeface="Times New Roman"/>
            </a:endParaRPr>
          </a:p>
          <a:p>
            <a:pPr marL="342900" lvl="0" indent="-342900" algn="just">
              <a:lnSpc>
                <a:spcPct val="115000"/>
              </a:lnSpc>
              <a:spcAft>
                <a:spcPts val="1000"/>
              </a:spcAft>
              <a:buFont typeface="+mj-lt"/>
              <a:buAutoNum type="arabicPeriod"/>
            </a:pPr>
            <a:r>
              <a:rPr lang="id-ID" dirty="0">
                <a:ea typeface="Calibri"/>
                <a:cs typeface="Times New Roman"/>
              </a:rPr>
              <a:t>Product Digital/Non Digital</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91660427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04664"/>
            <a:ext cx="8064896"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030901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2997" y="76562"/>
            <a:ext cx="17556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E-BUSINESS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50126" y="276617"/>
            <a:ext cx="8226329" cy="6140142"/>
          </a:xfrm>
          <a:prstGeom prst="rect">
            <a:avLst/>
          </a:prstGeom>
        </p:spPr>
        <p:txBody>
          <a:bodyPr wrap="square">
            <a:spAutoFit/>
          </a:bodyPr>
          <a:lstStyle/>
          <a:p>
            <a:pPr indent="457200" algn="just">
              <a:lnSpc>
                <a:spcPct val="115000"/>
              </a:lnSpc>
              <a:spcAft>
                <a:spcPts val="1000"/>
              </a:spcAft>
            </a:pPr>
            <a:r>
              <a:rPr lang="en-US" sz="1600" b="1" dirty="0" smtClean="0">
                <a:ea typeface="Calibri"/>
                <a:cs typeface="Times New Roman"/>
              </a:rPr>
              <a:t>B. </a:t>
            </a:r>
            <a:r>
              <a:rPr lang="en-US" sz="1600" b="1" smtClean="0">
                <a:ea typeface="Calibri"/>
                <a:cs typeface="Times New Roman"/>
              </a:rPr>
              <a:t>E-Business</a:t>
            </a:r>
          </a:p>
          <a:p>
            <a:pPr indent="457200" algn="just">
              <a:lnSpc>
                <a:spcPct val="115000"/>
              </a:lnSpc>
              <a:spcAft>
                <a:spcPts val="1000"/>
              </a:spcAft>
            </a:pPr>
            <a:r>
              <a:rPr lang="id-ID" sz="1600" smtClean="0">
                <a:ea typeface="Calibri"/>
                <a:cs typeface="Times New Roman"/>
              </a:rPr>
              <a:t>Pengertian </a:t>
            </a:r>
            <a:r>
              <a:rPr lang="id-ID" sz="1600" dirty="0">
                <a:ea typeface="Calibri"/>
                <a:cs typeface="Times New Roman"/>
              </a:rPr>
              <a:t>e-business adalah kegiatan bisnis yang dilakukan secara otomatis dan semiotomatis dilakukan dengan menggunakan teknologi elektronik. E-business memungkinkan suatu perusahaan untuk berhubungan dengan sistem pemrosesan data internal dan eksternal secara lebih efisien dan fleksibel. E-business juga banyak dipakai untuk berhubungan dengan suplier dan mitra bisnis perusahaan, serta memenuhi permintaan dan melayani kepuasan pelanggan secara lebih baik.</a:t>
            </a:r>
            <a:endParaRPr lang="en-US" sz="1600" dirty="0">
              <a:latin typeface="Calibri"/>
              <a:ea typeface="Calibri"/>
              <a:cs typeface="Times New Roman"/>
            </a:endParaRPr>
          </a:p>
          <a:p>
            <a:pPr indent="457200" algn="just">
              <a:lnSpc>
                <a:spcPct val="115000"/>
              </a:lnSpc>
              <a:spcAft>
                <a:spcPts val="1000"/>
              </a:spcAft>
            </a:pPr>
            <a:r>
              <a:rPr lang="id-ID" sz="1600" dirty="0">
                <a:ea typeface="Calibri"/>
                <a:cs typeface="Times New Roman"/>
              </a:rPr>
              <a:t> Sehari-hari e-business tidak hanya menyangkut perdagangan elektronik atau e-commerce saja. Dalam hal ini, e-commerce lebih merupakan sub bagian dari e-business, sementara e-business meliputi segala macam fungsi dan kegiatan bisnis menggunakan data elektronik, termasuk pemasaran Internet. Sebagai bagian dari e-business, e-commerce lebih berfokus pada kegiatan transaksi bisnis lewat www atau Internet. Dengan menggunakan sistem manajemen pengetahuan, e-commerce mempunyai goal untuk menambah </a:t>
            </a:r>
            <a:r>
              <a:rPr lang="en-US" sz="1600" dirty="0" err="1">
                <a:ea typeface="Calibri"/>
                <a:cs typeface="Times New Roman"/>
              </a:rPr>
              <a:t>penghasilan</a:t>
            </a:r>
            <a:r>
              <a:rPr lang="id-ID" sz="1600" dirty="0">
                <a:ea typeface="Calibri"/>
                <a:cs typeface="Times New Roman"/>
              </a:rPr>
              <a:t> dari perusahaan.</a:t>
            </a:r>
            <a:endParaRPr lang="en-US" sz="1600" dirty="0">
              <a:latin typeface="Calibri"/>
              <a:ea typeface="Calibri"/>
              <a:cs typeface="Times New Roman"/>
            </a:endParaRPr>
          </a:p>
          <a:p>
            <a:pPr indent="457200" algn="just">
              <a:lnSpc>
                <a:spcPct val="115000"/>
              </a:lnSpc>
              <a:spcAft>
                <a:spcPts val="1000"/>
              </a:spcAft>
            </a:pPr>
            <a:r>
              <a:rPr lang="id-ID" sz="1600" dirty="0">
                <a:ea typeface="Calibri"/>
                <a:cs typeface="Times New Roman"/>
              </a:rPr>
              <a:t>E-business berkaitan secara menyeluruh dengan proses bisnis termasuk value chain: pembelian secara elektronik (electronic purchasing), manajemen rantai suplai (supply chain management), pemrosesan order elektronik, penanganan dan pelayanan kepada pelanggan, dan kerja sama dengan mitra bisnis. E-business memberi kemungkinan untuk pertukaran data di antara satu perusahaan dengan perusahaan lain, baik lewat web, Internet, intranet, extranet atau kombinasi di antaranya.</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898808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2997" y="76562"/>
            <a:ext cx="17556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E-BUSINESS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67544" y="692697"/>
            <a:ext cx="7848872" cy="4618187"/>
          </a:xfrm>
          <a:prstGeom prst="rect">
            <a:avLst/>
          </a:prstGeom>
        </p:spPr>
        <p:txBody>
          <a:bodyPr wrap="square">
            <a:spAutoFit/>
          </a:bodyPr>
          <a:lstStyle/>
          <a:p>
            <a:pPr indent="457200" algn="just">
              <a:lnSpc>
                <a:spcPct val="115000"/>
              </a:lnSpc>
              <a:spcAft>
                <a:spcPts val="1000"/>
              </a:spcAft>
            </a:pPr>
            <a:r>
              <a:rPr lang="id-ID" dirty="0">
                <a:ea typeface="Calibri"/>
                <a:cs typeface="Times New Roman"/>
              </a:rPr>
              <a:t>Berdasarkan beberapa definisi e-bisnis yang dikemukakan di atas, kita dapat menggabungkannya ke dalam suatu definisi e-business yang utuh dengan melihat kesamaan dari setiap definisi tersebut dan menggabungkannya. Kesamaan tersebut dapat kita lihat dari beberapa sudut pandang, yaitu pelaku e-business, alat atau media atau sumber daya yang digunakan, objek atau kegiatan yang menjadi sasaran, tujuannya, dan keuntungan yang diberikan. Hasilnya sebagai berikut:</a:t>
            </a:r>
            <a:endParaRPr lang="en-US" sz="1600" dirty="0">
              <a:latin typeface="Calibri"/>
              <a:ea typeface="Calibri"/>
              <a:cs typeface="Times New Roman"/>
            </a:endParaRPr>
          </a:p>
          <a:p>
            <a:pPr indent="457200" algn="just">
              <a:lnSpc>
                <a:spcPct val="115000"/>
              </a:lnSpc>
              <a:spcAft>
                <a:spcPts val="1000"/>
              </a:spcAft>
            </a:pPr>
            <a:r>
              <a:rPr lang="id-ID" dirty="0">
                <a:ea typeface="Calibri"/>
                <a:cs typeface="Times New Roman"/>
              </a:rPr>
              <a:t>Pelaku E-Business</a:t>
            </a:r>
            <a:r>
              <a:rPr lang="en-US" dirty="0">
                <a:ea typeface="Calibri"/>
                <a:cs typeface="Times New Roman"/>
              </a:rPr>
              <a:t>: </a:t>
            </a:r>
            <a:r>
              <a:rPr lang="en-US" dirty="0" smtClean="0">
                <a:ea typeface="Calibri"/>
                <a:cs typeface="Times New Roman"/>
              </a:rPr>
              <a:t>o</a:t>
            </a:r>
            <a:r>
              <a:rPr lang="id-ID" dirty="0" smtClean="0">
                <a:ea typeface="Calibri"/>
                <a:cs typeface="Arial"/>
              </a:rPr>
              <a:t>rganisasi</a:t>
            </a:r>
            <a:r>
              <a:rPr lang="en-US" sz="1600" dirty="0" smtClean="0">
                <a:ea typeface="Calibri"/>
                <a:cs typeface="Arial"/>
              </a:rPr>
              <a:t>, k</a:t>
            </a:r>
            <a:r>
              <a:rPr lang="id-ID" dirty="0" smtClean="0">
                <a:ea typeface="Calibri"/>
                <a:cs typeface="Arial"/>
              </a:rPr>
              <a:t>onsumen</a:t>
            </a:r>
            <a:r>
              <a:rPr lang="en-US" sz="1600" dirty="0" smtClean="0">
                <a:ea typeface="Calibri"/>
                <a:cs typeface="Arial"/>
              </a:rPr>
              <a:t>, </a:t>
            </a:r>
            <a:r>
              <a:rPr lang="en-US" dirty="0" smtClean="0">
                <a:ea typeface="Calibri"/>
                <a:cs typeface="Arial"/>
              </a:rPr>
              <a:t>p</a:t>
            </a:r>
            <a:r>
              <a:rPr lang="id-ID" dirty="0" smtClean="0">
                <a:ea typeface="Calibri"/>
                <a:cs typeface="Arial"/>
              </a:rPr>
              <a:t>erusahaan</a:t>
            </a:r>
            <a:r>
              <a:rPr lang="en-US" sz="1600" dirty="0" smtClean="0">
                <a:ea typeface="Calibri"/>
                <a:cs typeface="Arial"/>
              </a:rPr>
              <a:t>, </a:t>
            </a:r>
            <a:r>
              <a:rPr lang="en-US" dirty="0" smtClean="0">
                <a:ea typeface="Calibri"/>
                <a:cs typeface="Arial"/>
              </a:rPr>
              <a:t>s</a:t>
            </a:r>
            <a:r>
              <a:rPr lang="id-ID" dirty="0" smtClean="0">
                <a:ea typeface="Calibri"/>
                <a:cs typeface="Arial"/>
              </a:rPr>
              <a:t>upllier</a:t>
            </a:r>
            <a:r>
              <a:rPr lang="en-US" sz="1600" dirty="0" smtClean="0">
                <a:ea typeface="Calibri"/>
                <a:cs typeface="Arial"/>
              </a:rPr>
              <a:t>, </a:t>
            </a:r>
            <a:r>
              <a:rPr lang="en-US" dirty="0" smtClean="0">
                <a:ea typeface="Calibri"/>
                <a:cs typeface="Arial"/>
              </a:rPr>
              <a:t>p</a:t>
            </a:r>
            <a:r>
              <a:rPr lang="id-ID" dirty="0" smtClean="0">
                <a:ea typeface="Calibri"/>
                <a:cs typeface="Arial"/>
              </a:rPr>
              <a:t>ekerj</a:t>
            </a:r>
            <a:r>
              <a:rPr lang="en-US" dirty="0" smtClean="0">
                <a:ea typeface="Calibri"/>
                <a:cs typeface="Arial"/>
              </a:rPr>
              <a:t>a</a:t>
            </a:r>
            <a:r>
              <a:rPr lang="en-US" sz="1600" dirty="0" smtClean="0">
                <a:ea typeface="Calibri"/>
                <a:cs typeface="Arial"/>
              </a:rPr>
              <a:t>, </a:t>
            </a:r>
            <a:r>
              <a:rPr lang="en-US" dirty="0">
                <a:ea typeface="Calibri"/>
                <a:cs typeface="Arial"/>
              </a:rPr>
              <a:t>r</a:t>
            </a:r>
            <a:r>
              <a:rPr lang="id-ID" dirty="0" smtClean="0">
                <a:ea typeface="Calibri"/>
                <a:cs typeface="Arial"/>
              </a:rPr>
              <a:t>ekan bisnis</a:t>
            </a:r>
            <a:r>
              <a:rPr lang="en-US" dirty="0" smtClean="0">
                <a:ea typeface="Calibri"/>
                <a:cs typeface="Arial"/>
              </a:rPr>
              <a:t>.</a:t>
            </a:r>
            <a:endParaRPr lang="en-US" sz="1600" dirty="0">
              <a:ea typeface="Calibri"/>
              <a:cs typeface="Arial"/>
            </a:endParaRPr>
          </a:p>
          <a:p>
            <a:pPr indent="457200" algn="just">
              <a:lnSpc>
                <a:spcPct val="115000"/>
              </a:lnSpc>
              <a:spcAft>
                <a:spcPts val="1000"/>
              </a:spcAft>
            </a:pPr>
            <a:r>
              <a:rPr lang="id-ID" dirty="0">
                <a:ea typeface="Calibri"/>
                <a:cs typeface="Times New Roman"/>
              </a:rPr>
              <a:t>Alat/Media/Sumber Daya yang Digunakan</a:t>
            </a:r>
            <a:r>
              <a:rPr lang="en-US" dirty="0">
                <a:ea typeface="Calibri"/>
                <a:cs typeface="Times New Roman"/>
              </a:rPr>
              <a:t>:</a:t>
            </a:r>
            <a:endParaRPr lang="en-US" sz="1600" dirty="0">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Arial"/>
              </a:rPr>
              <a:t>Teknologi informasi dan komunikasi</a:t>
            </a:r>
            <a:endParaRPr lang="en-US" sz="1600" dirty="0">
              <a:ea typeface="Calibri"/>
              <a:cs typeface="Arial"/>
            </a:endParaRPr>
          </a:p>
          <a:p>
            <a:pPr marL="342900" lvl="0" indent="-342900" algn="just">
              <a:lnSpc>
                <a:spcPct val="115000"/>
              </a:lnSpc>
              <a:spcAft>
                <a:spcPts val="0"/>
              </a:spcAft>
              <a:buFont typeface="+mj-lt"/>
              <a:buAutoNum type="arabicPeriod"/>
            </a:pPr>
            <a:r>
              <a:rPr lang="id-ID" dirty="0">
                <a:ea typeface="Calibri"/>
                <a:cs typeface="Arial"/>
              </a:rPr>
              <a:t>Komputer, data yang telah terkomputerisasi</a:t>
            </a:r>
            <a:endParaRPr lang="en-US" sz="1600" dirty="0">
              <a:ea typeface="Calibri"/>
              <a:cs typeface="Arial"/>
            </a:endParaRPr>
          </a:p>
          <a:p>
            <a:pPr marL="342900" lvl="0" indent="-342900" algn="just">
              <a:lnSpc>
                <a:spcPct val="115000"/>
              </a:lnSpc>
              <a:spcAft>
                <a:spcPts val="1000"/>
              </a:spcAft>
              <a:buFont typeface="+mj-lt"/>
              <a:buAutoNum type="arabicPeriod"/>
            </a:pPr>
            <a:r>
              <a:rPr lang="en-US" dirty="0">
                <a:ea typeface="Calibri"/>
                <a:cs typeface="Arial"/>
              </a:rPr>
              <a:t>I</a:t>
            </a:r>
            <a:r>
              <a:rPr lang="id-ID" dirty="0" smtClean="0">
                <a:ea typeface="Calibri"/>
                <a:cs typeface="Arial"/>
              </a:rPr>
              <a:t>nternet</a:t>
            </a:r>
            <a:endParaRPr lang="en-US" sz="1600" dirty="0">
              <a:ea typeface="Calibri"/>
              <a:cs typeface="Arial"/>
            </a:endParaRPr>
          </a:p>
        </p:txBody>
      </p:sp>
    </p:spTree>
    <p:extLst>
      <p:ext uri="{BB962C8B-B14F-4D97-AF65-F5344CB8AC3E}">
        <p14:creationId xmlns:p14="http://schemas.microsoft.com/office/powerpoint/2010/main" val="119019826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404664"/>
            <a:ext cx="7398568" cy="5193217"/>
          </a:xfrm>
          <a:prstGeom prst="rect">
            <a:avLst/>
          </a:prstGeom>
        </p:spPr>
        <p:txBody>
          <a:bodyPr wrap="square">
            <a:spAutoFit/>
          </a:bodyPr>
          <a:lstStyle/>
          <a:p>
            <a:pPr indent="457200" algn="just">
              <a:lnSpc>
                <a:spcPct val="115000"/>
              </a:lnSpc>
              <a:spcAft>
                <a:spcPts val="1000"/>
              </a:spcAft>
            </a:pPr>
            <a:r>
              <a:rPr lang="id-ID" dirty="0">
                <a:ea typeface="Calibri"/>
                <a:cs typeface="Times New Roman"/>
              </a:rPr>
              <a:t>Kegiatan Sasaran</a:t>
            </a:r>
            <a:r>
              <a:rPr lang="en-US" dirty="0">
                <a:ea typeface="Calibri"/>
                <a:cs typeface="Times New Roman"/>
              </a:rPr>
              <a:t>:</a:t>
            </a:r>
            <a:endParaRPr lang="en-US" sz="1600" dirty="0">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Arial"/>
              </a:rPr>
              <a:t>Kegiatan bisnis</a:t>
            </a:r>
            <a:endParaRPr lang="en-US" sz="1600" dirty="0">
              <a:ea typeface="Calibri"/>
              <a:cs typeface="Arial"/>
            </a:endParaRPr>
          </a:p>
          <a:p>
            <a:pPr marL="342900" lvl="0" indent="-342900" algn="just">
              <a:lnSpc>
                <a:spcPct val="115000"/>
              </a:lnSpc>
              <a:spcAft>
                <a:spcPts val="0"/>
              </a:spcAft>
              <a:buFont typeface="+mj-lt"/>
              <a:buAutoNum type="arabicPeriod"/>
            </a:pPr>
            <a:r>
              <a:rPr lang="id-ID" dirty="0">
                <a:ea typeface="Calibri"/>
                <a:cs typeface="Arial"/>
              </a:rPr>
              <a:t>Proses bisnis utama</a:t>
            </a:r>
            <a:endParaRPr lang="en-US" sz="1600" dirty="0">
              <a:ea typeface="Calibri"/>
              <a:cs typeface="Arial"/>
            </a:endParaRPr>
          </a:p>
          <a:p>
            <a:pPr marL="342900" lvl="0" indent="-342900" algn="just">
              <a:lnSpc>
                <a:spcPct val="115000"/>
              </a:lnSpc>
              <a:spcAft>
                <a:spcPts val="0"/>
              </a:spcAft>
              <a:buFont typeface="+mj-lt"/>
              <a:buAutoNum type="arabicPeriod"/>
            </a:pPr>
            <a:r>
              <a:rPr lang="id-ID" dirty="0">
                <a:ea typeface="Calibri"/>
                <a:cs typeface="Arial"/>
              </a:rPr>
              <a:t>Pembelian, penjualan,pelayanan, transaksi</a:t>
            </a:r>
            <a:endParaRPr lang="en-US" sz="1600" dirty="0">
              <a:ea typeface="Calibri"/>
              <a:cs typeface="Arial"/>
            </a:endParaRPr>
          </a:p>
          <a:p>
            <a:pPr marL="342900" lvl="0" indent="-342900" algn="just">
              <a:lnSpc>
                <a:spcPct val="115000"/>
              </a:lnSpc>
              <a:spcAft>
                <a:spcPts val="1000"/>
              </a:spcAft>
              <a:buFont typeface="+mj-lt"/>
              <a:buAutoNum type="arabicPeriod"/>
            </a:pPr>
            <a:r>
              <a:rPr lang="id-ID" dirty="0">
                <a:ea typeface="Calibri"/>
                <a:cs typeface="Arial"/>
              </a:rPr>
              <a:t>Operasi bisnis utama</a:t>
            </a:r>
            <a:endParaRPr lang="en-US" sz="1600" dirty="0">
              <a:ea typeface="Calibri"/>
              <a:cs typeface="Arial"/>
            </a:endParaRPr>
          </a:p>
          <a:p>
            <a:pPr indent="457200" algn="just">
              <a:lnSpc>
                <a:spcPct val="115000"/>
              </a:lnSpc>
              <a:spcAft>
                <a:spcPts val="1000"/>
              </a:spcAft>
            </a:pPr>
            <a:r>
              <a:rPr lang="id-ID" dirty="0">
                <a:ea typeface="Calibri"/>
                <a:cs typeface="Times New Roman"/>
              </a:rPr>
              <a:t>Tujuan</a:t>
            </a:r>
            <a:r>
              <a:rPr lang="en-US" dirty="0">
                <a:ea typeface="Calibri"/>
                <a:cs typeface="Times New Roman"/>
              </a:rPr>
              <a:t>:</a:t>
            </a:r>
            <a:endParaRPr lang="en-US" sz="1600" dirty="0">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Arial"/>
              </a:rPr>
              <a:t>Koordinasi, Komunikasi, dan Pengelolaan organisasi</a:t>
            </a:r>
            <a:endParaRPr lang="en-US" sz="1600" dirty="0">
              <a:ea typeface="Calibri"/>
              <a:cs typeface="Arial"/>
            </a:endParaRPr>
          </a:p>
          <a:p>
            <a:pPr marL="342900" lvl="0" indent="-342900" algn="just">
              <a:lnSpc>
                <a:spcPct val="115000"/>
              </a:lnSpc>
              <a:spcAft>
                <a:spcPts val="0"/>
              </a:spcAft>
              <a:buFont typeface="+mj-lt"/>
              <a:buAutoNum type="arabicPeriod"/>
            </a:pPr>
            <a:r>
              <a:rPr lang="id-ID" dirty="0">
                <a:ea typeface="Calibri"/>
                <a:cs typeface="Arial"/>
              </a:rPr>
              <a:t>Transformasi proses bisnis</a:t>
            </a:r>
            <a:endParaRPr lang="en-US" sz="1600" dirty="0">
              <a:ea typeface="Calibri"/>
              <a:cs typeface="Arial"/>
            </a:endParaRPr>
          </a:p>
          <a:p>
            <a:pPr marL="342900" lvl="0" indent="-342900" algn="just">
              <a:lnSpc>
                <a:spcPct val="115000"/>
              </a:lnSpc>
              <a:spcAft>
                <a:spcPts val="1000"/>
              </a:spcAft>
              <a:buFont typeface="+mj-lt"/>
              <a:buAutoNum type="arabicPeriod"/>
            </a:pPr>
            <a:r>
              <a:rPr lang="id-ID" dirty="0">
                <a:ea typeface="Calibri"/>
                <a:cs typeface="Arial"/>
              </a:rPr>
              <a:t>Sharing informasi</a:t>
            </a:r>
            <a:endParaRPr lang="en-US" sz="1600" dirty="0">
              <a:ea typeface="Calibri"/>
              <a:cs typeface="Arial"/>
            </a:endParaRPr>
          </a:p>
          <a:p>
            <a:pPr indent="457200" algn="just">
              <a:lnSpc>
                <a:spcPct val="115000"/>
              </a:lnSpc>
              <a:spcAft>
                <a:spcPts val="1000"/>
              </a:spcAft>
            </a:pPr>
            <a:r>
              <a:rPr lang="id-ID" dirty="0">
                <a:ea typeface="Calibri"/>
                <a:cs typeface="Times New Roman"/>
              </a:rPr>
              <a:t>Keuntungan</a:t>
            </a:r>
            <a:r>
              <a:rPr lang="en-US" dirty="0">
                <a:ea typeface="Calibri"/>
                <a:cs typeface="Times New Roman"/>
              </a:rPr>
              <a:t>:</a:t>
            </a:r>
            <a:endParaRPr lang="en-US" sz="1600" dirty="0">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Arial"/>
              </a:rPr>
              <a:t>Pendekatan yang aman, fleksibel, dan terintegrasi</a:t>
            </a:r>
            <a:endParaRPr lang="en-US" sz="1600" dirty="0">
              <a:ea typeface="Calibri"/>
              <a:cs typeface="Arial"/>
            </a:endParaRPr>
          </a:p>
          <a:p>
            <a:pPr marL="342900" lvl="0" indent="-342900" algn="just">
              <a:lnSpc>
                <a:spcPct val="115000"/>
              </a:lnSpc>
              <a:spcAft>
                <a:spcPts val="0"/>
              </a:spcAft>
              <a:buFont typeface="+mj-lt"/>
              <a:buAutoNum type="arabicPeriod"/>
            </a:pPr>
            <a:r>
              <a:rPr lang="id-ID" dirty="0">
                <a:ea typeface="Calibri"/>
                <a:cs typeface="Arial"/>
              </a:rPr>
              <a:t>Memberikan nilai bisnis yang berbeda</a:t>
            </a:r>
            <a:endParaRPr lang="en-US" sz="1600" dirty="0">
              <a:ea typeface="Calibri"/>
              <a:cs typeface="Arial"/>
            </a:endParaRPr>
          </a:p>
          <a:p>
            <a:pPr marL="342900" lvl="0" indent="-342900" algn="just">
              <a:lnSpc>
                <a:spcPct val="115000"/>
              </a:lnSpc>
              <a:spcAft>
                <a:spcPts val="0"/>
              </a:spcAft>
              <a:buFont typeface="+mj-lt"/>
              <a:buAutoNum type="arabicPeriod"/>
            </a:pPr>
            <a:r>
              <a:rPr lang="id-ID" dirty="0">
                <a:ea typeface="Calibri"/>
                <a:cs typeface="Arial"/>
              </a:rPr>
              <a:t>Efisien</a:t>
            </a:r>
            <a:endParaRPr lang="en-US" sz="1600" dirty="0">
              <a:ea typeface="Calibri"/>
              <a:cs typeface="Arial"/>
            </a:endParaRPr>
          </a:p>
          <a:p>
            <a:pPr marL="342900" lvl="0" indent="-342900" algn="just">
              <a:lnSpc>
                <a:spcPct val="115000"/>
              </a:lnSpc>
              <a:spcAft>
                <a:spcPts val="1000"/>
              </a:spcAft>
              <a:buFont typeface="+mj-lt"/>
              <a:buAutoNum type="arabicPeriod"/>
            </a:pPr>
            <a:r>
              <a:rPr lang="id-ID" dirty="0">
                <a:ea typeface="Calibri"/>
                <a:cs typeface="Arial"/>
              </a:rPr>
              <a:t>Peningkatan produktivitas dan keutungan</a:t>
            </a:r>
            <a:endParaRPr lang="en-US" sz="1600" dirty="0">
              <a:ea typeface="Calibri"/>
              <a:cs typeface="Arial"/>
            </a:endParaRPr>
          </a:p>
        </p:txBody>
      </p:sp>
      <p:sp>
        <p:nvSpPr>
          <p:cNvPr id="5" name="Rectangle 4"/>
          <p:cNvSpPr/>
          <p:nvPr/>
        </p:nvSpPr>
        <p:spPr>
          <a:xfrm>
            <a:off x="5522997" y="76562"/>
            <a:ext cx="17556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E-BUSINESS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8461127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2997" y="76562"/>
            <a:ext cx="17556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E-BUSINESS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467544" y="291212"/>
            <a:ext cx="8136904" cy="5383525"/>
          </a:xfrm>
          <a:prstGeom prst="rect">
            <a:avLst/>
          </a:prstGeom>
        </p:spPr>
        <p:txBody>
          <a:bodyPr wrap="square">
            <a:spAutoFit/>
          </a:bodyPr>
          <a:lstStyle/>
          <a:p>
            <a:pPr lvl="0" algn="just">
              <a:lnSpc>
                <a:spcPct val="115000"/>
              </a:lnSpc>
              <a:spcAft>
                <a:spcPts val="0"/>
              </a:spcAft>
            </a:pPr>
            <a:endParaRPr lang="en-US" sz="1600" dirty="0" smtClean="0">
              <a:effectLst/>
              <a:latin typeface="Calibri"/>
              <a:ea typeface="Calibri"/>
              <a:cs typeface="Times New Roman"/>
            </a:endParaRPr>
          </a:p>
          <a:p>
            <a:pPr marL="342900" lvl="0" indent="-342900" algn="just">
              <a:lnSpc>
                <a:spcPct val="115000"/>
              </a:lnSpc>
              <a:spcAft>
                <a:spcPts val="0"/>
              </a:spcAft>
              <a:buFont typeface="Wingdings"/>
              <a:buChar char=""/>
            </a:pPr>
            <a:r>
              <a:rPr lang="id-ID" dirty="0">
                <a:ea typeface="Calibri"/>
                <a:cs typeface="Times New Roman"/>
              </a:rPr>
              <a:t>Model-Model E-Business</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B2C (Business to Consumers): Interaksi yang dimungkinkan oleh teknologi antara individu dan organisasi.</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B2B (Business to Business): Interaksi yang dimungkinkan oleh teknologi antara organisasi dengan organisasi (antar organisasi)</a:t>
            </a:r>
            <a:endParaRPr lang="en-US" sz="1600" dirty="0" smtClean="0">
              <a:effectLst/>
              <a:latin typeface="Calibri"/>
              <a:ea typeface="Calibri"/>
              <a:cs typeface="Times New Roman"/>
            </a:endParaRPr>
          </a:p>
          <a:p>
            <a:pPr marL="457200" algn="just">
              <a:lnSpc>
                <a:spcPct val="115000"/>
              </a:lnSpc>
              <a:spcAft>
                <a:spcPts val="0"/>
              </a:spcAft>
            </a:pPr>
            <a:r>
              <a:rPr lang="id-ID" dirty="0">
                <a:ea typeface="Calibri"/>
                <a:cs typeface="Times New Roman"/>
              </a:rPr>
              <a:t> </a:t>
            </a:r>
            <a:endParaRPr lang="en-US" sz="1600" dirty="0" smtClean="0">
              <a:effectLst/>
              <a:latin typeface="Calibri"/>
              <a:ea typeface="Calibri"/>
              <a:cs typeface="Times New Roman"/>
            </a:endParaRPr>
          </a:p>
          <a:p>
            <a:pPr marL="342900" lvl="0" indent="-342900" algn="just">
              <a:lnSpc>
                <a:spcPct val="115000"/>
              </a:lnSpc>
              <a:spcAft>
                <a:spcPts val="1000"/>
              </a:spcAft>
              <a:buFont typeface="Wingdings"/>
              <a:buChar char=""/>
            </a:pPr>
            <a:r>
              <a:rPr lang="id-ID" dirty="0">
                <a:ea typeface="Calibri"/>
                <a:cs typeface="Times New Roman"/>
              </a:rPr>
              <a:t>Pengaruh-pengaruh E-BUSINESS Atas Proses Bisnis</a:t>
            </a:r>
            <a:endParaRPr lang="en-US" sz="1600" dirty="0" smtClean="0">
              <a:effectLst/>
              <a:latin typeface="Calibri"/>
              <a:ea typeface="Calibri"/>
              <a:cs typeface="Times New Roman"/>
            </a:endParaRPr>
          </a:p>
          <a:p>
            <a:pPr indent="355600" algn="just">
              <a:lnSpc>
                <a:spcPct val="115000"/>
              </a:lnSpc>
              <a:spcAft>
                <a:spcPts val="1000"/>
              </a:spcAft>
            </a:pPr>
            <a:r>
              <a:rPr lang="id-ID" dirty="0" smtClean="0">
                <a:ea typeface="Calibri"/>
                <a:cs typeface="Times New Roman"/>
              </a:rPr>
              <a:t>Electronic </a:t>
            </a:r>
            <a:r>
              <a:rPr lang="id-ID" dirty="0">
                <a:ea typeface="Calibri"/>
                <a:cs typeface="Times New Roman"/>
              </a:rPr>
              <a:t>Data Interchange (EDI): protokol standar untuk secara elektronik mentransfer informasi antar-organisasi serta dalam berbagai proses bisnis.</a:t>
            </a:r>
            <a:endParaRPr lang="en-US" sz="1600" dirty="0" smtClean="0">
              <a:effectLst/>
              <a:latin typeface="Calibri"/>
              <a:ea typeface="Calibri"/>
              <a:cs typeface="Times New Roman"/>
            </a:endParaRPr>
          </a:p>
          <a:p>
            <a:pPr marL="285750" indent="-285750" algn="just">
              <a:lnSpc>
                <a:spcPct val="115000"/>
              </a:lnSpc>
              <a:spcAft>
                <a:spcPts val="1000"/>
              </a:spcAft>
              <a:buFont typeface="Wingdings" pitchFamily="2" charset="2"/>
              <a:buChar char="v"/>
            </a:pPr>
            <a:r>
              <a:rPr lang="en-US" dirty="0" smtClean="0">
                <a:ea typeface="Calibri"/>
                <a:cs typeface="Times New Roman"/>
              </a:rPr>
              <a:t> </a:t>
            </a:r>
            <a:r>
              <a:rPr lang="id-ID" dirty="0" smtClean="0">
                <a:ea typeface="Calibri"/>
                <a:cs typeface="Times New Roman"/>
              </a:rPr>
              <a:t>EDI </a:t>
            </a:r>
            <a:r>
              <a:rPr lang="id-ID" dirty="0">
                <a:ea typeface="Calibri"/>
                <a:cs typeface="Times New Roman"/>
              </a:rPr>
              <a:t>berguna untuk:</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Meningkatkan akurasi dan</a:t>
            </a:r>
            <a:endParaRPr lang="en-US" sz="1600" dirty="0" smtClean="0">
              <a:effectLst/>
              <a:latin typeface="Calibri"/>
              <a:ea typeface="Calibri"/>
              <a:cs typeface="Times New Roman"/>
            </a:endParaRPr>
          </a:p>
          <a:p>
            <a:pPr marL="342900" lvl="0" indent="-342900" algn="just">
              <a:lnSpc>
                <a:spcPct val="115000"/>
              </a:lnSpc>
              <a:spcAft>
                <a:spcPts val="1000"/>
              </a:spcAft>
              <a:buFont typeface="+mj-lt"/>
              <a:buAutoNum type="arabicPeriod"/>
            </a:pPr>
            <a:r>
              <a:rPr lang="id-ID" dirty="0">
                <a:ea typeface="Calibri"/>
                <a:cs typeface="Times New Roman"/>
              </a:rPr>
              <a:t>Mengurangi biaya</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EDI telah ada sejak tahun 1970, namun hingga saat ini penggunaannya terutama terbatas pada perusahaan-perusahaan besar.</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149275352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2997" y="76562"/>
            <a:ext cx="17556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E-BUSINESS</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526224" y="764704"/>
            <a:ext cx="8150231" cy="5688632"/>
          </a:xfrm>
          <a:prstGeom prst="rect">
            <a:avLst/>
          </a:prstGeom>
        </p:spPr>
        <p:txBody>
          <a:bodyPr wrap="square">
            <a:spAutoFit/>
          </a:bodyPr>
          <a:lstStyle/>
          <a:p>
            <a:pPr marL="342900" lvl="0" indent="-342900" algn="just">
              <a:lnSpc>
                <a:spcPct val="115000"/>
              </a:lnSpc>
              <a:spcAft>
                <a:spcPts val="1000"/>
              </a:spcAft>
              <a:buFont typeface="Wingdings"/>
              <a:buChar char=""/>
            </a:pPr>
            <a:r>
              <a:rPr lang="id-ID" dirty="0">
                <a:ea typeface="Calibri"/>
                <a:cs typeface="Times New Roman"/>
              </a:rPr>
              <a:t>Faktor-faktor keberhasilan  E-Business</a:t>
            </a:r>
            <a:endParaRPr lang="en-US" sz="1600" dirty="0" smtClean="0">
              <a:effectLst/>
              <a:latin typeface="Calibri"/>
              <a:ea typeface="Calibri"/>
              <a:cs typeface="Times New Roman"/>
            </a:endParaRPr>
          </a:p>
          <a:p>
            <a:pPr indent="355600" algn="just">
              <a:lnSpc>
                <a:spcPct val="115000"/>
              </a:lnSpc>
              <a:spcAft>
                <a:spcPts val="1000"/>
              </a:spcAft>
            </a:pPr>
            <a:r>
              <a:rPr lang="id-ID" dirty="0" smtClean="0">
                <a:ea typeface="Calibri"/>
                <a:cs typeface="Times New Roman"/>
              </a:rPr>
              <a:t>Terdapat </a:t>
            </a:r>
            <a:r>
              <a:rPr lang="id-ID" dirty="0">
                <a:ea typeface="Calibri"/>
                <a:cs typeface="Times New Roman"/>
              </a:rPr>
              <a:t>dua faktor penting dalam menetapkan keberhasilan langkah-langkah untuk masuk dalam e-business.</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Tingkat kesesuaian dan dukungan aktivitas e-business atas strategi keseluruhan perusahaan.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Kemampuan untuk menjamin bahwa proses e-business memenuhi tiga karakteristik kunci yang dibutuhkan dalam transaksi bisnis apapun, yaitu : Validitas, Integritas, dan Privasi.</a:t>
            </a:r>
            <a:endParaRPr lang="en-US" sz="1600" dirty="0" smtClean="0">
              <a:effectLst/>
              <a:latin typeface="Calibri"/>
              <a:ea typeface="Calibri"/>
              <a:cs typeface="Times New Roman"/>
            </a:endParaRPr>
          </a:p>
          <a:p>
            <a:pPr marL="457200" algn="just">
              <a:lnSpc>
                <a:spcPct val="115000"/>
              </a:lnSpc>
              <a:spcAft>
                <a:spcPts val="0"/>
              </a:spcAft>
            </a:pPr>
            <a:r>
              <a:rPr lang="id-ID" dirty="0">
                <a:ea typeface="Calibri"/>
                <a:cs typeface="Times New Roman"/>
              </a:rPr>
              <a:t> </a:t>
            </a:r>
            <a:endParaRPr lang="en-US" sz="1600" dirty="0" smtClean="0">
              <a:effectLst/>
              <a:latin typeface="Calibri"/>
              <a:ea typeface="Calibri"/>
              <a:cs typeface="Times New Roman"/>
            </a:endParaRPr>
          </a:p>
          <a:p>
            <a:pPr marL="342900" lvl="0" indent="-342900" algn="just">
              <a:lnSpc>
                <a:spcPct val="115000"/>
              </a:lnSpc>
              <a:spcAft>
                <a:spcPts val="1000"/>
              </a:spcAft>
              <a:buFont typeface="Wingdings"/>
              <a:buChar char=""/>
            </a:pPr>
            <a:r>
              <a:rPr lang="id-ID" dirty="0">
                <a:ea typeface="Calibri"/>
                <a:cs typeface="Times New Roman"/>
              </a:rPr>
              <a:t>Infrastruktur untuk E-BUSINESS</a:t>
            </a:r>
            <a:endParaRPr lang="en-US" sz="1600" dirty="0" smtClean="0">
              <a:effectLst/>
              <a:latin typeface="Calibri"/>
              <a:ea typeface="Calibri"/>
              <a:cs typeface="Times New Roman"/>
            </a:endParaRPr>
          </a:p>
          <a:p>
            <a:pPr indent="355600" algn="just">
              <a:lnSpc>
                <a:spcPct val="115000"/>
              </a:lnSpc>
              <a:spcAft>
                <a:spcPts val="1000"/>
              </a:spcAft>
            </a:pPr>
            <a:r>
              <a:rPr lang="id-ID" dirty="0">
                <a:ea typeface="Calibri"/>
                <a:cs typeface="Times New Roman"/>
              </a:rPr>
              <a:t>Kemajuan teknologi komunikasi dan jaringan, terutama internet, menyediakan inrastruktur yang dibutuhkan untuk e-business. Bagian ini memberikan pengantar atas gambaran umum konsep jaringan dan mendiskusikan isu-isu strategis yang berkaitan dengan metode-metode alternatif yang dapat dipergunakan organisasi dalam mengimplementasikan e-business.</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25641951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9552" y="692696"/>
            <a:ext cx="8190656" cy="5632311"/>
          </a:xfrm>
          <a:prstGeom prst="rect">
            <a:avLst/>
          </a:prstGeom>
        </p:spPr>
        <p:txBody>
          <a:bodyPr wrap="square">
            <a:spAutoFit/>
          </a:bodyPr>
          <a:lstStyle/>
          <a:p>
            <a:pPr indent="273050" algn="just"/>
            <a:r>
              <a:rPr lang="id-ID" dirty="0" smtClean="0"/>
              <a:t>Dalam beberapa literatur dan prakteknya dikelompokkan dalam beberapa bentuk, antara lain:</a:t>
            </a:r>
            <a:endParaRPr lang="en-US" dirty="0" smtClean="0"/>
          </a:p>
          <a:p>
            <a:pPr algn="just"/>
            <a:endParaRPr lang="en-US" dirty="0"/>
          </a:p>
          <a:p>
            <a:pPr indent="273050" algn="just"/>
            <a:r>
              <a:rPr lang="id-ID" dirty="0" smtClean="0"/>
              <a:t>1.Illegal Access / Akses Tanpa Ijin ke Sistem Komputer</a:t>
            </a:r>
          </a:p>
          <a:p>
            <a:pPr algn="just"/>
            <a:r>
              <a:rPr lang="id-ID" dirty="0" smtClean="0"/>
              <a:t>Dengan sengaja dan tanpa hak melakukan akses secara tidak sah terhadap seluruh atau sebagian sistem komputer, dengan maksud untuk mendapatkan data komputer atau maksud-maksud tidak baik lainnya atau berkaitan dengan sistem komputer yang dihubungkan dengan sistem komputer lain. Hacking merupakan salah satu dari jenis kejahatan ini yang sangat sering terjadi.</a:t>
            </a:r>
          </a:p>
          <a:p>
            <a:pPr algn="just"/>
            <a:endParaRPr lang="en-US" dirty="0" smtClean="0"/>
          </a:p>
          <a:p>
            <a:pPr indent="273050" algn="just"/>
            <a:r>
              <a:rPr lang="id-ID" dirty="0" smtClean="0"/>
              <a:t>2.Illegal Contents / Konten Tidak Sah</a:t>
            </a:r>
          </a:p>
          <a:p>
            <a:pPr algn="just"/>
            <a:r>
              <a:rPr lang="id-ID" dirty="0" smtClean="0"/>
              <a:t>Merupakan kejahatan dengan memasukkan data atau informasi ke internet tentang sesuatu hal yang tidak benar, tidak etis, dan dapat dianggap melanggar hukum atau mengganggu ketertiban umum.</a:t>
            </a:r>
          </a:p>
          <a:p>
            <a:pPr algn="just"/>
            <a:endParaRPr lang="en-US" dirty="0" smtClean="0"/>
          </a:p>
          <a:p>
            <a:pPr indent="273050" algn="just"/>
            <a:r>
              <a:rPr lang="id-ID" dirty="0" smtClean="0"/>
              <a:t>3.Data Forgery / Pemalsuan Data</a:t>
            </a:r>
          </a:p>
          <a:p>
            <a:pPr algn="just"/>
            <a:r>
              <a:rPr lang="id-ID" dirty="0" smtClean="0"/>
              <a:t>Kejahatan dengan memalsukan data pada dokumen-dokumen penting yang tersimpan sebagai scriptless document melalui internet. Kejahatan ini biasanya ditujukan pada dokumen-dokumen e-commerce dengan membuat seolah-olah terjadi salah ketik yang pada akhirnya akan menguntungkan pelaku.</a:t>
            </a:r>
            <a:endParaRPr lang="id-ID" dirty="0"/>
          </a:p>
        </p:txBody>
      </p:sp>
      <p:sp>
        <p:nvSpPr>
          <p:cNvPr id="4" name="Rectangle 3"/>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7909102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688" y="516742"/>
            <a:ext cx="7983760" cy="5909310"/>
          </a:xfrm>
          <a:prstGeom prst="rect">
            <a:avLst/>
          </a:prstGeom>
        </p:spPr>
        <p:txBody>
          <a:bodyPr wrap="square">
            <a:spAutoFit/>
          </a:bodyPr>
          <a:lstStyle/>
          <a:p>
            <a:pPr marL="273050" indent="-273050" algn="just"/>
            <a:r>
              <a:rPr lang="en-US" dirty="0" smtClean="0"/>
              <a:t>	</a:t>
            </a:r>
            <a:r>
              <a:rPr lang="id-ID" dirty="0" smtClean="0"/>
              <a:t>4.</a:t>
            </a:r>
            <a:r>
              <a:rPr lang="en-US" dirty="0" smtClean="0"/>
              <a:t> </a:t>
            </a:r>
            <a:r>
              <a:rPr lang="id-ID" dirty="0" smtClean="0"/>
              <a:t>Spionase Cyber / Mata-mata</a:t>
            </a:r>
          </a:p>
          <a:p>
            <a:pPr algn="just"/>
            <a:r>
              <a:rPr lang="id-ID" dirty="0" smtClean="0"/>
              <a:t>Merupakan kejahatan yang memanfaatkan jaringan internet untuk melakukan kegiatan mata-mata terhadap pihak lain, dengan memasuki sistem jaringan komputer (computer network system) pihak sasaran. Kejahatan ini biasanya ditujukan terhadap saingan bisnis yang dokumen ataupun data-data pentingnya tersimpan dalam suatu sistem yang computerized.</a:t>
            </a:r>
          </a:p>
          <a:p>
            <a:pPr marL="273050" indent="-273050" algn="just"/>
            <a:r>
              <a:rPr lang="en-US" dirty="0" smtClean="0"/>
              <a:t>	</a:t>
            </a:r>
            <a:r>
              <a:rPr lang="id-ID" dirty="0" smtClean="0"/>
              <a:t>5.</a:t>
            </a:r>
            <a:r>
              <a:rPr lang="en-US" dirty="0" smtClean="0"/>
              <a:t> </a:t>
            </a:r>
            <a:r>
              <a:rPr lang="id-ID" dirty="0" smtClean="0"/>
              <a:t>Data Theft / Mencuri Data</a:t>
            </a:r>
          </a:p>
          <a:p>
            <a:pPr algn="just"/>
            <a:r>
              <a:rPr lang="id-ID" dirty="0" smtClean="0"/>
              <a:t>Kegiatan memperoleh data komputer secara tidak sah, baik untuk digunakan sendiri ataupun untuk diberikan kepada orang lain. Identity theft merupakan salah satu dari jenis kejahatan ini yang sering diikuti dengan kejahatan penipuan (fraud). Kejahatan ini juga sering diikuti dengan kejahatan data leakage.</a:t>
            </a:r>
          </a:p>
          <a:p>
            <a:pPr marL="273050" indent="-273050" algn="just"/>
            <a:r>
              <a:rPr lang="en-US" dirty="0" smtClean="0"/>
              <a:t>	</a:t>
            </a:r>
            <a:r>
              <a:rPr lang="id-ID" dirty="0" smtClean="0"/>
              <a:t>6.</a:t>
            </a:r>
            <a:r>
              <a:rPr lang="en-US" dirty="0" smtClean="0"/>
              <a:t> </a:t>
            </a:r>
            <a:r>
              <a:rPr lang="id-ID" dirty="0" smtClean="0"/>
              <a:t>Misuse of devices / Menyalahgunakan Peralatan Komputer</a:t>
            </a:r>
          </a:p>
          <a:p>
            <a:pPr algn="just"/>
            <a:r>
              <a:rPr lang="id-ID" dirty="0" smtClean="0"/>
              <a:t>Dengan sengaja dan tanpa hak, memproduksi, menjual, berusaha memperoleh untuk digunakan, diimpor, diedarkan atau cara lain untuk kepentingan itu, peralatan, termasuk program komputer, password komputer, kode akses, atau data semacam itu, sehingga seluruh atau sebagian sistem komputer dapat diakses dengan tujuan digunakan untuk melakukan akses tidak sah, intersepsi tidak sah, mengganggu data atau sistem komputer, atau melakukan perbuatan-perbuatan melawan hukum lain.</a:t>
            </a:r>
            <a:endParaRPr lang="id-ID" dirty="0"/>
          </a:p>
        </p:txBody>
      </p:sp>
      <p:sp>
        <p:nvSpPr>
          <p:cNvPr id="6" name="Rectangle 5"/>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1901643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620688"/>
            <a:ext cx="8064896" cy="5632311"/>
          </a:xfrm>
          <a:prstGeom prst="rect">
            <a:avLst/>
          </a:prstGeom>
        </p:spPr>
        <p:txBody>
          <a:bodyPr wrap="square">
            <a:spAutoFit/>
          </a:bodyPr>
          <a:lstStyle/>
          <a:p>
            <a:pPr indent="273050" algn="just"/>
            <a:r>
              <a:rPr lang="id-ID" dirty="0" smtClean="0"/>
              <a:t>Beberapa faktor yang menyebabkan kejahatan komputer makin marak dilakukan antara lain adalah:</a:t>
            </a:r>
          </a:p>
          <a:p>
            <a:pPr indent="273050" algn="just"/>
            <a:r>
              <a:rPr lang="id-ID" dirty="0" smtClean="0"/>
              <a:t>1.</a:t>
            </a:r>
            <a:r>
              <a:rPr lang="en-US" dirty="0" smtClean="0"/>
              <a:t> </a:t>
            </a:r>
            <a:r>
              <a:rPr lang="id-ID" dirty="0" smtClean="0"/>
              <a:t>Akses internet yang tidak terbatas.</a:t>
            </a:r>
          </a:p>
          <a:p>
            <a:pPr indent="273050" algn="just"/>
            <a:r>
              <a:rPr lang="id-ID" dirty="0" smtClean="0"/>
              <a:t>2.Kelalaian pengguna komputer. Hal ini merupakan salah satu penyebab ut</a:t>
            </a:r>
            <a:r>
              <a:rPr lang="en-US" dirty="0"/>
              <a:t>a</a:t>
            </a:r>
            <a:r>
              <a:rPr lang="id-ID" dirty="0" smtClean="0"/>
              <a:t>ma kejahatan komputer.</a:t>
            </a:r>
          </a:p>
          <a:p>
            <a:pPr indent="273050" algn="just"/>
            <a:r>
              <a:rPr lang="id-ID" dirty="0" smtClean="0"/>
              <a:t>3.Mudah dilakukan dengan resiko keamanan yang kecil dan tidak diperlukan peralatan yang super modern. Walaupun kejahatan komputer mudah untuk dilakukan tetapi akan sangat sulit untuk melacaknya, sehingga ini mendorong para pelaku kejahatan untuk terus melakukan hal ini.</a:t>
            </a:r>
          </a:p>
          <a:p>
            <a:pPr indent="273050" algn="just"/>
            <a:r>
              <a:rPr lang="id-ID" dirty="0" smtClean="0"/>
              <a:t>4.Para pelaku merupakan orang yang pada umumnya cerdas, mempunyai rasa ingin tahu yang besar, dan fanatik akan teknologi komputer. Pengetahuan pelaku kejahatan komputer tentang cara kerja sebuah komputer jauh diatas operator komputer.</a:t>
            </a:r>
          </a:p>
          <a:p>
            <a:pPr indent="273050" algn="just"/>
            <a:r>
              <a:rPr lang="id-ID" dirty="0" smtClean="0"/>
              <a:t>5.Sistem keamanan jaringan yang lemah.</a:t>
            </a:r>
          </a:p>
          <a:p>
            <a:pPr indent="273050" algn="just"/>
            <a:r>
              <a:rPr lang="id-ID" dirty="0" smtClean="0"/>
              <a:t>6.Kurangnya perhatian masyarakat. Masyarakat dan penegak hukum saat ini masih memberi perhatian yang sangat besar terhadap kejahatan konvesional. Pada kenyataannya para pelaku    kejahatan komputer masih terus melakukan aksi kejahatannya.</a:t>
            </a:r>
          </a:p>
          <a:p>
            <a:pPr indent="273050" algn="just"/>
            <a:r>
              <a:rPr lang="id-ID" dirty="0" smtClean="0"/>
              <a:t>7.Belum adanya undang-undang atau hukum yang mengatur tentang kejahatan komputer.</a:t>
            </a:r>
            <a:endParaRPr lang="id-ID" dirty="0"/>
          </a:p>
        </p:txBody>
      </p:sp>
      <p:sp>
        <p:nvSpPr>
          <p:cNvPr id="6" name="Rectangle 5"/>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20829173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21356"/>
            <a:ext cx="8262664" cy="4821833"/>
          </a:xfrm>
          <a:prstGeom prst="rect">
            <a:avLst/>
          </a:prstGeom>
        </p:spPr>
        <p:txBody>
          <a:bodyPr wrap="square">
            <a:spAutoFit/>
          </a:bodyPr>
          <a:lstStyle/>
          <a:p>
            <a:pPr marL="342900" lvl="0" indent="-342900" algn="just">
              <a:lnSpc>
                <a:spcPct val="115000"/>
              </a:lnSpc>
              <a:spcAft>
                <a:spcPts val="0"/>
              </a:spcAft>
              <a:buFont typeface="Wingdings"/>
              <a:buChar char=""/>
            </a:pPr>
            <a:r>
              <a:rPr lang="id-ID" sz="2000" dirty="0">
                <a:ea typeface="Calibri"/>
                <a:cs typeface="Times New Roman"/>
              </a:rPr>
              <a:t>Hacker Dan Cracker</a:t>
            </a:r>
            <a:endParaRPr lang="en-US" sz="2000" dirty="0" smtClean="0">
              <a:effectLst/>
              <a:latin typeface="Calibri"/>
              <a:ea typeface="Calibri"/>
              <a:cs typeface="Times New Roman"/>
            </a:endParaRPr>
          </a:p>
          <a:p>
            <a:pPr marL="457200" algn="just">
              <a:lnSpc>
                <a:spcPct val="115000"/>
              </a:lnSpc>
              <a:spcAft>
                <a:spcPts val="0"/>
              </a:spcAft>
            </a:pPr>
            <a:r>
              <a:rPr lang="id-ID" sz="2000" dirty="0">
                <a:ea typeface="Calibri"/>
                <a:cs typeface="Times New Roman"/>
              </a:rPr>
              <a:t> </a:t>
            </a:r>
            <a:endParaRPr lang="en-US" sz="2000" dirty="0" smtClean="0">
              <a:effectLst/>
              <a:latin typeface="Calibri"/>
              <a:ea typeface="Calibri"/>
              <a:cs typeface="Times New Roman"/>
            </a:endParaRPr>
          </a:p>
          <a:p>
            <a:pPr marL="342900" lvl="0" indent="-342900" algn="just">
              <a:lnSpc>
                <a:spcPct val="115000"/>
              </a:lnSpc>
              <a:spcAft>
                <a:spcPts val="1000"/>
              </a:spcAft>
              <a:buFont typeface="+mj-lt"/>
              <a:buAutoNum type="alphaLcParenR"/>
            </a:pPr>
            <a:r>
              <a:rPr lang="id-ID" sz="2000" dirty="0">
                <a:ea typeface="Calibri"/>
                <a:cs typeface="Times New Roman"/>
              </a:rPr>
              <a:t>Pengertian Hacker</a:t>
            </a:r>
            <a:endParaRPr lang="en-US" sz="2000" dirty="0" smtClean="0">
              <a:effectLst/>
              <a:latin typeface="Calibri"/>
              <a:ea typeface="Calibri"/>
              <a:cs typeface="Times New Roman"/>
            </a:endParaRPr>
          </a:p>
          <a:p>
            <a:pPr indent="457200" algn="just">
              <a:lnSpc>
                <a:spcPct val="115000"/>
              </a:lnSpc>
              <a:spcAft>
                <a:spcPts val="1000"/>
              </a:spcAft>
            </a:pPr>
            <a:r>
              <a:rPr lang="id-ID" sz="2000" dirty="0">
                <a:ea typeface="Calibri"/>
                <a:cs typeface="Times New Roman"/>
              </a:rPr>
              <a:t>Hacker adalah </a:t>
            </a:r>
            <a:r>
              <a:rPr lang="en-US" sz="2000" dirty="0" err="1">
                <a:ea typeface="Calibri"/>
                <a:cs typeface="Times New Roman"/>
              </a:rPr>
              <a:t>seseorang</a:t>
            </a:r>
            <a:r>
              <a:rPr lang="en-US" sz="2000" dirty="0">
                <a:ea typeface="Calibri"/>
                <a:cs typeface="Times New Roman"/>
              </a:rPr>
              <a:t> </a:t>
            </a:r>
            <a:r>
              <a:rPr lang="en-US" sz="2000" dirty="0" err="1">
                <a:ea typeface="Calibri"/>
                <a:cs typeface="Times New Roman"/>
              </a:rPr>
              <a:t>atau</a:t>
            </a:r>
            <a:r>
              <a:rPr lang="en-US" sz="2000" dirty="0">
                <a:ea typeface="Calibri"/>
                <a:cs typeface="Times New Roman"/>
              </a:rPr>
              <a:t> </a:t>
            </a:r>
            <a:r>
              <a:rPr lang="id-ID" sz="2000" dirty="0">
                <a:ea typeface="Calibri"/>
                <a:cs typeface="Times New Roman"/>
              </a:rPr>
              <a:t>sekelompok orang yang menggunakan keahliannya dalam hal komputer untuk melihat, menemukan dan memperbaiki kelemahan sistem keamanan dalam sebuah sistem komputer ataupun dalam sebuah software. Ada juga yang bilang hacker adalah orang yang secara diam-diam mempelajari sistem yang biasanya sukar dimengerti untuk kemudian mengelolanya dan me</a:t>
            </a:r>
            <a:r>
              <a:rPr lang="en-US" sz="2000" dirty="0" err="1">
                <a:ea typeface="Calibri"/>
                <a:cs typeface="Times New Roman"/>
              </a:rPr>
              <a:t>mbagi</a:t>
            </a:r>
            <a:r>
              <a:rPr lang="id-ID" sz="2000" dirty="0">
                <a:ea typeface="Calibri"/>
                <a:cs typeface="Times New Roman"/>
              </a:rPr>
              <a:t> hasil ujicoba yang dilakukannya. .Hacker juga bisa di kategorikan perkerjaan yang dilakukan untuk mencari kelemahan suatu system dan memberikan ide atau pendapat yang bisa memperbaiki kelemahan system yang di temukannya. Hacker tidak merusak sistem.</a:t>
            </a:r>
            <a:endParaRPr lang="en-US" sz="2000" dirty="0">
              <a:effectLst/>
              <a:latin typeface="Calibri"/>
              <a:ea typeface="Calibri"/>
              <a:cs typeface="Times New Roman"/>
            </a:endParaRPr>
          </a:p>
        </p:txBody>
      </p:sp>
      <p:sp>
        <p:nvSpPr>
          <p:cNvPr id="6" name="Rectangle 5"/>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33717591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1116" y="501988"/>
            <a:ext cx="8205339" cy="5847755"/>
          </a:xfrm>
          <a:prstGeom prst="rect">
            <a:avLst/>
          </a:prstGeom>
        </p:spPr>
        <p:txBody>
          <a:bodyPr wrap="square">
            <a:spAutoFit/>
          </a:bodyPr>
          <a:lstStyle/>
          <a:p>
            <a:pPr algn="just">
              <a:spcAft>
                <a:spcPts val="1000"/>
              </a:spcAft>
            </a:pPr>
            <a:r>
              <a:rPr lang="id-ID" dirty="0">
                <a:ea typeface="Calibri"/>
                <a:cs typeface="Times New Roman"/>
              </a:rPr>
              <a:t>Beberapa tingkatan hacker antara </a:t>
            </a:r>
            <a:r>
              <a:rPr lang="id-ID" dirty="0" smtClean="0">
                <a:ea typeface="Calibri"/>
                <a:cs typeface="Times New Roman"/>
              </a:rPr>
              <a:t>lain</a:t>
            </a:r>
            <a:r>
              <a:rPr lang="en-US" dirty="0" smtClean="0">
                <a:ea typeface="Calibri"/>
                <a:cs typeface="Times New Roman"/>
              </a:rPr>
              <a:t>:</a:t>
            </a:r>
            <a:endParaRPr lang="en-US" sz="1600" dirty="0" smtClean="0">
              <a:effectLst/>
              <a:latin typeface="Calibri"/>
              <a:ea typeface="Calibri"/>
              <a:cs typeface="Times New Roman"/>
            </a:endParaRPr>
          </a:p>
          <a:p>
            <a:pPr algn="just">
              <a:spcAft>
                <a:spcPts val="1000"/>
              </a:spcAft>
            </a:pPr>
            <a:r>
              <a:rPr lang="id-ID" dirty="0">
                <a:ea typeface="Calibri"/>
                <a:cs typeface="Times New Roman"/>
              </a:rPr>
              <a:t>• Elite</a:t>
            </a:r>
            <a:endParaRPr lang="en-US" sz="1600" dirty="0" smtClean="0">
              <a:effectLst/>
              <a:latin typeface="Calibri"/>
              <a:ea typeface="Calibri"/>
              <a:cs typeface="Times New Roman"/>
            </a:endParaRPr>
          </a:p>
          <a:p>
            <a:pPr algn="just">
              <a:spcAft>
                <a:spcPts val="1000"/>
              </a:spcAft>
            </a:pPr>
            <a:r>
              <a:rPr lang="id-ID" dirty="0">
                <a:ea typeface="Calibri"/>
                <a:cs typeface="Times New Roman"/>
              </a:rPr>
              <a:t>Mengerti sistem luar dalam, sanggup mengkonfigurasi </a:t>
            </a:r>
            <a:r>
              <a:rPr lang="en-US" dirty="0" err="1">
                <a:ea typeface="Calibri"/>
                <a:cs typeface="Times New Roman"/>
              </a:rPr>
              <a:t>dan</a:t>
            </a:r>
            <a:r>
              <a:rPr lang="id-ID" dirty="0">
                <a:ea typeface="Calibri"/>
                <a:cs typeface="Times New Roman"/>
              </a:rPr>
              <a:t> menyambungkan jaringan secara global, melakukan pemrogramman setiap harinya, effisien </a:t>
            </a:r>
            <a:r>
              <a:rPr lang="en-US" dirty="0" err="1">
                <a:ea typeface="Calibri"/>
                <a:cs typeface="Times New Roman"/>
              </a:rPr>
              <a:t>dan</a:t>
            </a:r>
            <a:r>
              <a:rPr lang="id-ID" dirty="0">
                <a:ea typeface="Calibri"/>
                <a:cs typeface="Times New Roman"/>
              </a:rPr>
              <a:t> t</a:t>
            </a:r>
            <a:r>
              <a:rPr lang="en-US" dirty="0">
                <a:ea typeface="Calibri"/>
                <a:cs typeface="Times New Roman"/>
              </a:rPr>
              <a:t>e</a:t>
            </a:r>
            <a:r>
              <a:rPr lang="id-ID" dirty="0">
                <a:ea typeface="Calibri"/>
                <a:cs typeface="Times New Roman"/>
              </a:rPr>
              <a:t>rampil, menggunakan pengetahuannya dengan tepat, tidak menghancurkan data-data, dan selalu mengikuti peraturan yang ada. Tingkat Elite ini sering disebut sebagai ‘suhu’.</a:t>
            </a:r>
            <a:endParaRPr lang="en-US" sz="1600" dirty="0" smtClean="0">
              <a:effectLst/>
              <a:latin typeface="Calibri"/>
              <a:ea typeface="Calibri"/>
              <a:cs typeface="Times New Roman"/>
            </a:endParaRPr>
          </a:p>
          <a:p>
            <a:pPr algn="just">
              <a:spcAft>
                <a:spcPts val="1000"/>
              </a:spcAft>
            </a:pPr>
            <a:r>
              <a:rPr lang="id-ID" dirty="0">
                <a:ea typeface="Calibri"/>
                <a:cs typeface="Times New Roman"/>
              </a:rPr>
              <a:t>• Semi Elite</a:t>
            </a:r>
            <a:endParaRPr lang="en-US" sz="1600" dirty="0" smtClean="0">
              <a:effectLst/>
              <a:latin typeface="Calibri"/>
              <a:ea typeface="Calibri"/>
              <a:cs typeface="Times New Roman"/>
            </a:endParaRPr>
          </a:p>
          <a:p>
            <a:pPr algn="just">
              <a:spcAft>
                <a:spcPts val="1000"/>
              </a:spcAft>
            </a:pPr>
            <a:r>
              <a:rPr lang="id-ID" dirty="0">
                <a:ea typeface="Calibri"/>
                <a:cs typeface="Times New Roman"/>
              </a:rPr>
              <a:t>Mempunyai kemampuan </a:t>
            </a:r>
            <a:r>
              <a:rPr lang="en-US" dirty="0" err="1">
                <a:ea typeface="Calibri"/>
                <a:cs typeface="Times New Roman"/>
              </a:rPr>
              <a:t>dan</a:t>
            </a:r>
            <a:r>
              <a:rPr lang="id-ID" dirty="0">
                <a:ea typeface="Calibri"/>
                <a:cs typeface="Times New Roman"/>
              </a:rPr>
              <a:t> pengetahuan luas tentang komputer, mengerti tentang sistem operasi (termasuk lubangnya), kemampuan programnya cukup untuk mengubah program eksploit.</a:t>
            </a:r>
            <a:endParaRPr lang="en-US" sz="1600" dirty="0" smtClean="0">
              <a:effectLst/>
              <a:latin typeface="Calibri"/>
              <a:ea typeface="Calibri"/>
              <a:cs typeface="Times New Roman"/>
            </a:endParaRPr>
          </a:p>
          <a:p>
            <a:pPr algn="just">
              <a:spcAft>
                <a:spcPts val="1000"/>
              </a:spcAft>
            </a:pPr>
            <a:r>
              <a:rPr lang="id-ID" dirty="0">
                <a:ea typeface="Calibri"/>
                <a:cs typeface="Times New Roman"/>
              </a:rPr>
              <a:t>• Developed Kiddie</a:t>
            </a:r>
            <a:endParaRPr lang="en-US" sz="1600" dirty="0" smtClean="0">
              <a:effectLst/>
              <a:latin typeface="Calibri"/>
              <a:ea typeface="Calibri"/>
              <a:cs typeface="Times New Roman"/>
            </a:endParaRPr>
          </a:p>
          <a:p>
            <a:pPr algn="just">
              <a:spcAft>
                <a:spcPts val="1000"/>
              </a:spcAft>
            </a:pPr>
            <a:r>
              <a:rPr lang="id-ID" dirty="0">
                <a:ea typeface="Calibri"/>
                <a:cs typeface="Times New Roman"/>
              </a:rPr>
              <a:t>Kebanyakkan masih muda </a:t>
            </a:r>
            <a:r>
              <a:rPr lang="en-US" dirty="0" err="1">
                <a:ea typeface="Calibri"/>
                <a:cs typeface="Times New Roman"/>
              </a:rPr>
              <a:t>dan</a:t>
            </a:r>
            <a:r>
              <a:rPr lang="id-ID" dirty="0">
                <a:ea typeface="Calibri"/>
                <a:cs typeface="Times New Roman"/>
              </a:rPr>
              <a:t> masih sekolah, mereka membaca tentang metoda hacking </a:t>
            </a:r>
            <a:r>
              <a:rPr lang="en-US" dirty="0" err="1">
                <a:ea typeface="Calibri"/>
                <a:cs typeface="Times New Roman"/>
              </a:rPr>
              <a:t>dan</a:t>
            </a:r>
            <a:r>
              <a:rPr lang="id-ID" dirty="0">
                <a:ea typeface="Calibri"/>
                <a:cs typeface="Times New Roman"/>
              </a:rPr>
              <a:t> caranya di berbagai kesempatan, mencoba berbagai sistem sampai akhirnya berhasil </a:t>
            </a:r>
            <a:r>
              <a:rPr lang="en-US" dirty="0" err="1">
                <a:ea typeface="Calibri"/>
                <a:cs typeface="Times New Roman"/>
              </a:rPr>
              <a:t>dan</a:t>
            </a:r>
            <a:r>
              <a:rPr lang="id-ID" dirty="0">
                <a:ea typeface="Calibri"/>
                <a:cs typeface="Times New Roman"/>
              </a:rPr>
              <a:t> memproklamirkan kemenangan ke lainnya, umumnya masih menggunakan Grafik User Interface (GUI) </a:t>
            </a:r>
            <a:r>
              <a:rPr lang="en-US" dirty="0" err="1">
                <a:ea typeface="Calibri"/>
                <a:cs typeface="Times New Roman"/>
              </a:rPr>
              <a:t>dan</a:t>
            </a:r>
            <a:r>
              <a:rPr lang="id-ID" dirty="0">
                <a:ea typeface="Calibri"/>
                <a:cs typeface="Times New Roman"/>
              </a:rPr>
              <a:t> baru belajar basic dari UNIX tanpa mampu menemukan lubang kelemahan baru di sistem operasi.</a:t>
            </a:r>
            <a:endParaRPr lang="en-US" sz="1600" dirty="0">
              <a:effectLst/>
              <a:latin typeface="Calibri"/>
              <a:ea typeface="Calibri"/>
              <a:cs typeface="Times New Roman"/>
            </a:endParaRPr>
          </a:p>
        </p:txBody>
      </p:sp>
      <p:sp>
        <p:nvSpPr>
          <p:cNvPr id="6" name="Rectangle 5"/>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6592701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13118"/>
            <a:ext cx="8208912" cy="3981090"/>
          </a:xfrm>
          <a:prstGeom prst="rect">
            <a:avLst/>
          </a:prstGeom>
        </p:spPr>
        <p:txBody>
          <a:bodyPr wrap="square">
            <a:spAutoFit/>
          </a:bodyPr>
          <a:lstStyle/>
          <a:p>
            <a:pPr algn="just">
              <a:lnSpc>
                <a:spcPct val="115000"/>
              </a:lnSpc>
              <a:spcAft>
                <a:spcPts val="1000"/>
              </a:spcAft>
            </a:pPr>
            <a:r>
              <a:rPr lang="id-ID" dirty="0">
                <a:ea typeface="Calibri"/>
                <a:cs typeface="Times New Roman"/>
              </a:rPr>
              <a:t>• Script Kiddie</a:t>
            </a:r>
            <a:endParaRPr lang="en-US" sz="1600" dirty="0" smtClean="0">
              <a:effectLst/>
              <a:latin typeface="Calibri"/>
              <a:ea typeface="Calibri"/>
              <a:cs typeface="Times New Roman"/>
            </a:endParaRPr>
          </a:p>
          <a:p>
            <a:pPr algn="just">
              <a:lnSpc>
                <a:spcPct val="115000"/>
              </a:lnSpc>
              <a:spcAft>
                <a:spcPts val="1000"/>
              </a:spcAft>
            </a:pPr>
            <a:r>
              <a:rPr lang="id-ID" dirty="0">
                <a:ea typeface="Calibri"/>
                <a:cs typeface="Times New Roman"/>
              </a:rPr>
              <a:t>Kelompok ini hanya mempunyai pengetahuan teknis networking yang sangat minimal, tidak lepas dari GUI, hacking dilakukan menggunakan trojan untuk menakuti </a:t>
            </a:r>
            <a:r>
              <a:rPr lang="en-US" dirty="0" err="1">
                <a:ea typeface="Calibri"/>
                <a:cs typeface="Times New Roman"/>
              </a:rPr>
              <a:t>dan</a:t>
            </a:r>
            <a:r>
              <a:rPr lang="id-ID" dirty="0">
                <a:ea typeface="Calibri"/>
                <a:cs typeface="Times New Roman"/>
              </a:rPr>
              <a:t> menyusahkan hidup sebagian pengguna Internet.</a:t>
            </a:r>
            <a:endParaRPr lang="en-US" sz="1600" dirty="0" smtClean="0">
              <a:effectLst/>
              <a:latin typeface="Calibri"/>
              <a:ea typeface="Calibri"/>
              <a:cs typeface="Times New Roman"/>
            </a:endParaRPr>
          </a:p>
          <a:p>
            <a:pPr algn="just">
              <a:lnSpc>
                <a:spcPct val="115000"/>
              </a:lnSpc>
              <a:spcAft>
                <a:spcPts val="1000"/>
              </a:spcAft>
            </a:pPr>
            <a:r>
              <a:rPr lang="id-ID" dirty="0">
                <a:ea typeface="Calibri"/>
                <a:cs typeface="Times New Roman"/>
              </a:rPr>
              <a:t>• Lamer</a:t>
            </a:r>
            <a:endParaRPr lang="en-US" sz="1600" dirty="0" smtClean="0">
              <a:effectLst/>
              <a:latin typeface="Calibri"/>
              <a:ea typeface="Calibri"/>
              <a:cs typeface="Times New Roman"/>
            </a:endParaRPr>
          </a:p>
          <a:p>
            <a:pPr algn="just">
              <a:lnSpc>
                <a:spcPct val="115000"/>
              </a:lnSpc>
              <a:spcAft>
                <a:spcPts val="1000"/>
              </a:spcAft>
            </a:pPr>
            <a:r>
              <a:rPr lang="id-ID" dirty="0">
                <a:ea typeface="Calibri"/>
                <a:cs typeface="Times New Roman"/>
              </a:rPr>
              <a:t>Kelompok ini hanya mempunyai pengalaman </a:t>
            </a:r>
            <a:r>
              <a:rPr lang="en-US" dirty="0" err="1">
                <a:ea typeface="Calibri"/>
                <a:cs typeface="Times New Roman"/>
              </a:rPr>
              <a:t>dan</a:t>
            </a:r>
            <a:r>
              <a:rPr lang="en-US" dirty="0">
                <a:ea typeface="Calibri"/>
                <a:cs typeface="Times New Roman"/>
              </a:rPr>
              <a:t> </a:t>
            </a:r>
            <a:r>
              <a:rPr lang="id-ID" dirty="0">
                <a:ea typeface="Calibri"/>
                <a:cs typeface="Times New Roman"/>
              </a:rPr>
              <a:t>pengetahuan tapi ingin menjadi hacker sehingga lamer sering disebut sebagai ‘wanna-be’ hacker, penggunaan komputer mereka terutama untuk main game, IRC, tukar menukar software prirate, mencuri kartu kredit, melakukan hacking dengan menggunakan software trojan, nuke &amp; DoS, suka menyombongkan diri melalui IRC channel, dan sebagainya.</a:t>
            </a:r>
            <a:endParaRPr lang="en-US" sz="1600" dirty="0">
              <a:effectLst/>
              <a:latin typeface="Calibri"/>
              <a:ea typeface="Calibri"/>
              <a:cs typeface="Times New Roman"/>
            </a:endParaRPr>
          </a:p>
        </p:txBody>
      </p:sp>
      <p:sp>
        <p:nvSpPr>
          <p:cNvPr id="6" name="Rectangle 5"/>
          <p:cNvSpPr/>
          <p:nvPr/>
        </p:nvSpPr>
        <p:spPr>
          <a:xfrm>
            <a:off x="467544" y="4437112"/>
            <a:ext cx="8179265" cy="1813317"/>
          </a:xfrm>
          <a:prstGeom prst="rect">
            <a:avLst/>
          </a:prstGeom>
        </p:spPr>
        <p:txBody>
          <a:bodyPr wrap="square">
            <a:spAutoFit/>
          </a:bodyPr>
          <a:lstStyle/>
          <a:p>
            <a:pPr indent="457200" algn="just">
              <a:lnSpc>
                <a:spcPct val="115000"/>
              </a:lnSpc>
              <a:spcAft>
                <a:spcPts val="1000"/>
              </a:spcAft>
            </a:pPr>
            <a:r>
              <a:rPr lang="id-ID" dirty="0">
                <a:ea typeface="Calibri"/>
                <a:cs typeface="Times New Roman"/>
              </a:rPr>
              <a:t>Hacker juga mempunyai kode etik antara lain sebagai beikut :</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tabLst>
                <a:tab pos="180340" algn="l"/>
              </a:tabLst>
            </a:pPr>
            <a:r>
              <a:rPr lang="id-ID" dirty="0">
                <a:ea typeface="Calibri"/>
                <a:cs typeface="Times New Roman"/>
              </a:rPr>
              <a:t>Mampu mengakses komputer tanpa batas dan totalitas</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tabLst>
                <a:tab pos="180340" algn="l"/>
              </a:tabLst>
            </a:pPr>
            <a:r>
              <a:rPr lang="id-ID" dirty="0">
                <a:ea typeface="Calibri"/>
                <a:cs typeface="Times New Roman"/>
              </a:rPr>
              <a:t>Tidak percaya pada otoritas artinya memperluas desentralisasi</a:t>
            </a:r>
            <a:endParaRPr lang="en-US" sz="1600" dirty="0" smtClean="0">
              <a:effectLst/>
              <a:latin typeface="Calibri"/>
              <a:ea typeface="Calibri"/>
              <a:cs typeface="Times New Roman"/>
            </a:endParaRPr>
          </a:p>
          <a:p>
            <a:pPr marL="342900" lvl="0" indent="-342900" algn="just">
              <a:lnSpc>
                <a:spcPct val="115000"/>
              </a:lnSpc>
              <a:spcAft>
                <a:spcPts val="1000"/>
              </a:spcAft>
              <a:buFont typeface="+mj-lt"/>
              <a:buAutoNum type="arabicPeriod"/>
              <a:tabLst>
                <a:tab pos="180340" algn="l"/>
              </a:tabLst>
            </a:pPr>
            <a:r>
              <a:rPr lang="id-ID" dirty="0">
                <a:ea typeface="Calibri"/>
                <a:cs typeface="Times New Roman"/>
              </a:rPr>
              <a:t>Pekerjaan semata-mata demi kebenaran informasi yang harus disebar luaskan</a:t>
            </a:r>
            <a:endParaRPr lang="en-US" sz="1600" dirty="0">
              <a:effectLst/>
              <a:latin typeface="Calibri"/>
              <a:ea typeface="Calibri"/>
              <a:cs typeface="Times New Roman"/>
            </a:endParaRPr>
          </a:p>
        </p:txBody>
      </p:sp>
      <p:sp>
        <p:nvSpPr>
          <p:cNvPr id="7" name="Rectangle 6"/>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2661042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8183" y="324719"/>
            <a:ext cx="8208912" cy="4618187"/>
          </a:xfrm>
          <a:prstGeom prst="rect">
            <a:avLst/>
          </a:prstGeom>
        </p:spPr>
        <p:txBody>
          <a:bodyPr wrap="square">
            <a:spAutoFit/>
          </a:bodyPr>
          <a:lstStyle/>
          <a:p>
            <a:pPr lvl="0" algn="just">
              <a:lnSpc>
                <a:spcPct val="115000"/>
              </a:lnSpc>
              <a:spcAft>
                <a:spcPts val="1000"/>
              </a:spcAft>
            </a:pPr>
            <a:r>
              <a:rPr lang="en-US" dirty="0" smtClean="0">
                <a:ea typeface="Calibri"/>
                <a:cs typeface="Times New Roman"/>
              </a:rPr>
              <a:t>b) </a:t>
            </a:r>
            <a:r>
              <a:rPr lang="id-ID" dirty="0" smtClean="0">
                <a:ea typeface="Calibri"/>
                <a:cs typeface="Times New Roman"/>
              </a:rPr>
              <a:t>Pengertian </a:t>
            </a:r>
            <a:r>
              <a:rPr lang="id-ID" dirty="0">
                <a:ea typeface="Calibri"/>
                <a:cs typeface="Times New Roman"/>
              </a:rPr>
              <a:t>Cracker</a:t>
            </a:r>
            <a:endParaRPr lang="en-US" sz="1600" dirty="0" smtClean="0">
              <a:effectLst/>
              <a:latin typeface="Calibri"/>
              <a:ea typeface="Calibri"/>
              <a:cs typeface="Times New Roman"/>
            </a:endParaRPr>
          </a:p>
          <a:p>
            <a:pPr indent="457200" algn="just">
              <a:lnSpc>
                <a:spcPct val="115000"/>
              </a:lnSpc>
              <a:spcAft>
                <a:spcPts val="1000"/>
              </a:spcAft>
            </a:pPr>
            <a:r>
              <a:rPr lang="en-US" dirty="0">
                <a:ea typeface="Calibri"/>
                <a:cs typeface="Times New Roman"/>
              </a:rPr>
              <a:t>Cracker</a:t>
            </a:r>
            <a:r>
              <a:rPr lang="id-ID" dirty="0">
                <a:ea typeface="Calibri"/>
                <a:cs typeface="Times New Roman"/>
              </a:rPr>
              <a:t> adalah sebutan untuk orang yang mencari kelemahan system dan memasukinya untuk kepentingan pribadi dan mencari keuntungan dari system yang di masuki seperti: pencurian data, penghapusan, dan banyak yang lainnya.</a:t>
            </a:r>
            <a:endParaRPr lang="en-US" sz="1600" dirty="0" smtClean="0">
              <a:effectLst/>
              <a:latin typeface="Calibri"/>
              <a:ea typeface="Calibri"/>
              <a:cs typeface="Times New Roman"/>
            </a:endParaRPr>
          </a:p>
          <a:p>
            <a:pPr algn="just">
              <a:lnSpc>
                <a:spcPct val="115000"/>
              </a:lnSpc>
              <a:spcAft>
                <a:spcPts val="1000"/>
              </a:spcAft>
            </a:pPr>
            <a:r>
              <a:rPr lang="id-ID" dirty="0">
                <a:ea typeface="Calibri"/>
                <a:cs typeface="Times New Roman"/>
              </a:rPr>
              <a:t>Ciri-ciri seorang cracker adalah :</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Bisa membuat program C, C++ atau pearl</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Mengetahui tentang TCP/IP</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Menggunakan internet lebih dari 50 jam perbulan</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Mengetahaui sitem operasi UNIX atau VMS</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Mengoleksi sofware atau hardware lama</a:t>
            </a:r>
            <a:endParaRPr lang="en-US" sz="1600" dirty="0" smtClean="0">
              <a:effectLst/>
              <a:latin typeface="Calibri"/>
              <a:ea typeface="Calibri"/>
              <a:cs typeface="Times New Roman"/>
            </a:endParaRPr>
          </a:p>
          <a:p>
            <a:pPr marL="342900" lvl="0" indent="-342900" algn="just">
              <a:lnSpc>
                <a:spcPct val="115000"/>
              </a:lnSpc>
              <a:spcAft>
                <a:spcPts val="1000"/>
              </a:spcAft>
              <a:buFont typeface="+mj-lt"/>
              <a:buAutoNum type="arabicPeriod"/>
            </a:pPr>
            <a:r>
              <a:rPr lang="id-ID" dirty="0">
                <a:ea typeface="Calibri"/>
                <a:cs typeface="Times New Roman"/>
              </a:rPr>
              <a:t>Lebih sering menjalankan aksinya pada malam hari kare tidak mudah diketahui orang lain</a:t>
            </a:r>
            <a:r>
              <a:rPr lang="en-US" dirty="0">
                <a:ea typeface="Calibri"/>
                <a:cs typeface="Times New Roman"/>
              </a:rPr>
              <a:t> </a:t>
            </a:r>
            <a:r>
              <a:rPr lang="en-US" dirty="0" err="1">
                <a:ea typeface="Calibri"/>
                <a:cs typeface="Times New Roman"/>
              </a:rPr>
              <a:t>dan</a:t>
            </a:r>
            <a:r>
              <a:rPr lang="en-US" dirty="0">
                <a:ea typeface="Calibri"/>
                <a:cs typeface="Times New Roman"/>
              </a:rPr>
              <a:t> lain-lain</a:t>
            </a:r>
            <a:endParaRPr lang="en-US" sz="1600" dirty="0">
              <a:effectLst/>
              <a:latin typeface="Calibri"/>
              <a:ea typeface="Calibri"/>
              <a:cs typeface="Times New Roman"/>
            </a:endParaRPr>
          </a:p>
        </p:txBody>
      </p:sp>
      <p:sp>
        <p:nvSpPr>
          <p:cNvPr id="6" name="Rectangle 5"/>
          <p:cNvSpPr/>
          <p:nvPr/>
        </p:nvSpPr>
        <p:spPr>
          <a:xfrm>
            <a:off x="458182" y="4924929"/>
            <a:ext cx="7714217" cy="1494768"/>
          </a:xfrm>
          <a:prstGeom prst="rect">
            <a:avLst/>
          </a:prstGeom>
        </p:spPr>
        <p:txBody>
          <a:bodyPr wrap="square">
            <a:spAutoFit/>
          </a:bodyPr>
          <a:lstStyle/>
          <a:p>
            <a:pPr algn="just">
              <a:lnSpc>
                <a:spcPct val="115000"/>
              </a:lnSpc>
              <a:spcAft>
                <a:spcPts val="1000"/>
              </a:spcAft>
            </a:pPr>
            <a:r>
              <a:rPr lang="id-ID" dirty="0">
                <a:ea typeface="Calibri"/>
                <a:cs typeface="Times New Roman"/>
              </a:rPr>
              <a:t>Penyebab cracker melakukan penyerangan antara lain :</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Kecewa atau balas dendam</a:t>
            </a:r>
            <a:endParaRPr lang="en-US" sz="1600" dirty="0" smtClean="0">
              <a:effectLst/>
              <a:latin typeface="Calibri"/>
              <a:ea typeface="Calibri"/>
              <a:cs typeface="Times New Roman"/>
            </a:endParaRPr>
          </a:p>
          <a:p>
            <a:pPr marL="342900" lvl="0" indent="-342900" algn="just">
              <a:lnSpc>
                <a:spcPct val="115000"/>
              </a:lnSpc>
              <a:spcAft>
                <a:spcPts val="0"/>
              </a:spcAft>
              <a:buFont typeface="+mj-lt"/>
              <a:buAutoNum type="arabicPeriod"/>
            </a:pPr>
            <a:r>
              <a:rPr lang="id-ID" dirty="0">
                <a:ea typeface="Calibri"/>
                <a:cs typeface="Times New Roman"/>
              </a:rPr>
              <a:t>Petualangan</a:t>
            </a:r>
            <a:endParaRPr lang="en-US" sz="1600" dirty="0" smtClean="0">
              <a:effectLst/>
              <a:latin typeface="Calibri"/>
              <a:ea typeface="Calibri"/>
              <a:cs typeface="Times New Roman"/>
            </a:endParaRPr>
          </a:p>
          <a:p>
            <a:pPr marL="342900" lvl="0" indent="-342900" algn="just">
              <a:lnSpc>
                <a:spcPct val="115000"/>
              </a:lnSpc>
              <a:spcAft>
                <a:spcPts val="1000"/>
              </a:spcAft>
              <a:buFont typeface="+mj-lt"/>
              <a:buAutoNum type="arabicPeriod"/>
            </a:pPr>
            <a:r>
              <a:rPr lang="id-ID" dirty="0">
                <a:ea typeface="Calibri"/>
                <a:cs typeface="Times New Roman"/>
              </a:rPr>
              <a:t>Mencari keuntungan</a:t>
            </a:r>
            <a:r>
              <a:rPr lang="en-US" dirty="0">
                <a:ea typeface="Calibri"/>
                <a:cs typeface="Times New Roman"/>
              </a:rPr>
              <a:t> </a:t>
            </a:r>
            <a:r>
              <a:rPr lang="en-US" dirty="0" err="1">
                <a:ea typeface="Calibri"/>
                <a:cs typeface="Times New Roman"/>
              </a:rPr>
              <a:t>dan</a:t>
            </a:r>
            <a:r>
              <a:rPr lang="en-US" dirty="0">
                <a:ea typeface="Calibri"/>
                <a:cs typeface="Times New Roman"/>
              </a:rPr>
              <a:t> lain-lain</a:t>
            </a:r>
            <a:endParaRPr lang="en-US" sz="1600" dirty="0">
              <a:effectLst/>
              <a:latin typeface="Calibri"/>
              <a:ea typeface="Calibri"/>
              <a:cs typeface="Times New Roman"/>
            </a:endParaRPr>
          </a:p>
        </p:txBody>
      </p:sp>
      <p:sp>
        <p:nvSpPr>
          <p:cNvPr id="7" name="Rectangle 6"/>
          <p:cNvSpPr/>
          <p:nvPr/>
        </p:nvSpPr>
        <p:spPr>
          <a:xfrm>
            <a:off x="4788022" y="76562"/>
            <a:ext cx="3225563"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KEAMANAN KOMPUTER</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86677481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370</TotalTime>
  <Words>2311</Words>
  <Application>Microsoft Office PowerPoint</Application>
  <PresentationFormat>On-screen Show (4:3)</PresentationFormat>
  <Paragraphs>210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2012-11-07T06:35:51Z</dcterms:created>
  <dcterms:modified xsi:type="dcterms:W3CDTF">2012-11-27T15:35:23Z</dcterms:modified>
</cp:coreProperties>
</file>