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57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77708-6254-47D7-C997-32B6C228B8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05" y="5432653"/>
            <a:ext cx="1282065" cy="12875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A62176-D4D1-779C-8034-54826277DEDD}"/>
              </a:ext>
            </a:extLst>
          </p:cNvPr>
          <p:cNvSpPr txBox="1"/>
          <p:nvPr/>
        </p:nvSpPr>
        <p:spPr>
          <a:xfrm>
            <a:off x="3092575" y="1956335"/>
            <a:ext cx="8190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-Python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27D5F1-FE9A-1A0D-333E-FEACD3D64DC0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4308285" y="715472"/>
            <a:ext cx="448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D728E0-81A1-2924-4062-B88DD3F52F4A}"/>
              </a:ext>
            </a:extLst>
          </p:cNvPr>
          <p:cNvSpPr/>
          <p:nvPr/>
        </p:nvSpPr>
        <p:spPr>
          <a:xfrm>
            <a:off x="4462008" y="2059388"/>
            <a:ext cx="2639833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A8F1C1-EFEB-1ECD-E304-B4E07419A618}"/>
              </a:ext>
            </a:extLst>
          </p:cNvPr>
          <p:cNvSpPr/>
          <p:nvPr/>
        </p:nvSpPr>
        <p:spPr>
          <a:xfrm>
            <a:off x="4462008" y="2059388"/>
            <a:ext cx="2639833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F9DDE0-1CCA-9135-F73D-AD31D151F574}"/>
              </a:ext>
            </a:extLst>
          </p:cNvPr>
          <p:cNvSpPr txBox="1"/>
          <p:nvPr/>
        </p:nvSpPr>
        <p:spPr>
          <a:xfrm>
            <a:off x="4621345" y="2767818"/>
            <a:ext cx="2480496" cy="254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随着大数据和数据挖掘的兴起，爬虫这项技术在互联网中发挥了非常重要的作用，它以速度快的特点可以在互联网上爬取大量的数据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03CDB0-59D3-561B-296E-D7E0D756AA7C}"/>
              </a:ext>
            </a:extLst>
          </p:cNvPr>
          <p:cNvSpPr/>
          <p:nvPr/>
        </p:nvSpPr>
        <p:spPr>
          <a:xfrm>
            <a:off x="891872" y="2059388"/>
            <a:ext cx="2988364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F8B8BAB-0C57-01B5-04A4-D367E069B531}"/>
              </a:ext>
            </a:extLst>
          </p:cNvPr>
          <p:cNvSpPr/>
          <p:nvPr/>
        </p:nvSpPr>
        <p:spPr>
          <a:xfrm>
            <a:off x="891872" y="2059388"/>
            <a:ext cx="2988364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自动化测试和运维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DEBA64-EFBA-6EC3-56E3-32399C8E988D}"/>
              </a:ext>
            </a:extLst>
          </p:cNvPr>
          <p:cNvSpPr txBox="1"/>
          <p:nvPr/>
        </p:nvSpPr>
        <p:spPr>
          <a:xfrm>
            <a:off x="1051208" y="2799622"/>
            <a:ext cx="2677953" cy="254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第三方库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Selenium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在自动化测试和运维领域发挥着举足轻重的作用，自动化测试已经成为测试工程师必备的技能之一了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74DC41-6601-F4B8-5D42-1BBE16D6406F}"/>
              </a:ext>
            </a:extLst>
          </p:cNvPr>
          <p:cNvSpPr/>
          <p:nvPr/>
        </p:nvSpPr>
        <p:spPr>
          <a:xfrm>
            <a:off x="7683613" y="2031798"/>
            <a:ext cx="2639833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1E48DD-CDC2-89B8-315F-A99705BB9FA1}"/>
              </a:ext>
            </a:extLst>
          </p:cNvPr>
          <p:cNvSpPr/>
          <p:nvPr/>
        </p:nvSpPr>
        <p:spPr>
          <a:xfrm>
            <a:off x="7683613" y="2031798"/>
            <a:ext cx="2639833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82B91-4820-B47E-8FBE-B97A4646808D}"/>
              </a:ext>
            </a:extLst>
          </p:cNvPr>
          <p:cNvSpPr txBox="1"/>
          <p:nvPr/>
        </p:nvSpPr>
        <p:spPr>
          <a:xfrm>
            <a:off x="7842950" y="2772032"/>
            <a:ext cx="2480496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在游戏领域也有很多的应用，例如《文明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》就是使用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语言编写的。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64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3926623" y="715472"/>
            <a:ext cx="448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F4F65-9900-0189-2D0F-67D46793248D}"/>
              </a:ext>
            </a:extLst>
          </p:cNvPr>
          <p:cNvSpPr txBox="1"/>
          <p:nvPr/>
        </p:nvSpPr>
        <p:spPr>
          <a:xfrm>
            <a:off x="1199046" y="1431198"/>
            <a:ext cx="1030649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自带的集成开发学习环境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IDLE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ntegrated  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evelopment 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earning 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nvironment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48DD9-F32C-7D88-7D1C-22BCBFB0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78" y="2566177"/>
            <a:ext cx="2514751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C6BFFD8-A132-05F3-416D-82EE436B9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23525"/>
              </p:ext>
            </p:extLst>
          </p:nvPr>
        </p:nvGraphicFramePr>
        <p:xfrm>
          <a:off x="1574359" y="2890299"/>
          <a:ext cx="8762338" cy="280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94638" imgH="1790792" progId="PBrush">
                  <p:embed/>
                </p:oleObj>
              </mc:Choice>
              <mc:Fallback>
                <p:oleObj r:id="rId3" imgW="5594638" imgH="1790792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59" y="2890299"/>
                        <a:ext cx="8762338" cy="280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82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3926623" y="715472"/>
            <a:ext cx="448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F4F65-9900-0189-2D0F-67D46793248D}"/>
              </a:ext>
            </a:extLst>
          </p:cNvPr>
          <p:cNvSpPr txBox="1"/>
          <p:nvPr/>
        </p:nvSpPr>
        <p:spPr>
          <a:xfrm>
            <a:off x="1199047" y="1431198"/>
            <a:ext cx="474057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第三方开发工具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48DD9-F32C-7D88-7D1C-22BCBFB0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78" y="2566177"/>
            <a:ext cx="2514751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E6527E3-E79B-769B-1B50-EC0D569E2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196238"/>
              </p:ext>
            </p:extLst>
          </p:nvPr>
        </p:nvGraphicFramePr>
        <p:xfrm>
          <a:off x="2040834" y="2131244"/>
          <a:ext cx="7842637" cy="403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725701" imgH="5518434" progId="PBrush">
                  <p:embed/>
                </p:oleObj>
              </mc:Choice>
              <mc:Fallback>
                <p:oleObj r:id="rId3" imgW="10725701" imgH="5518434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834" y="2131244"/>
                        <a:ext cx="7842637" cy="4031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65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3926623" y="715472"/>
            <a:ext cx="448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F4F65-9900-0189-2D0F-67D46793248D}"/>
              </a:ext>
            </a:extLst>
          </p:cNvPr>
          <p:cNvSpPr txBox="1"/>
          <p:nvPr/>
        </p:nvSpPr>
        <p:spPr>
          <a:xfrm>
            <a:off x="1199047" y="1431198"/>
            <a:ext cx="474057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48DD9-F32C-7D88-7D1C-22BCBFB0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78" y="2566177"/>
            <a:ext cx="2514751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E045D61-4976-D302-83B4-9A2902E51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29239"/>
              </p:ext>
            </p:extLst>
          </p:nvPr>
        </p:nvGraphicFramePr>
        <p:xfrm>
          <a:off x="4365265" y="2111825"/>
          <a:ext cx="7577594" cy="391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744752" imgH="5556536" progId="PBrush">
                  <p:embed/>
                </p:oleObj>
              </mc:Choice>
              <mc:Fallback>
                <p:oleObj r:id="rId3" imgW="10744752" imgH="5556536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265" y="2111825"/>
                        <a:ext cx="7577594" cy="3917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7A29A4-55A2-4A2E-E590-198CD1C3ADB3}"/>
              </a:ext>
            </a:extLst>
          </p:cNvPr>
          <p:cNvSpPr/>
          <p:nvPr/>
        </p:nvSpPr>
        <p:spPr>
          <a:xfrm>
            <a:off x="707666" y="2601152"/>
            <a:ext cx="3218957" cy="274212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E9E698-A95C-17AF-3FE5-0424BBEE3F01}"/>
              </a:ext>
            </a:extLst>
          </p:cNvPr>
          <p:cNvSpPr txBox="1"/>
          <p:nvPr/>
        </p:nvSpPr>
        <p:spPr>
          <a:xfrm>
            <a:off x="1565792" y="2703016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注意事项</a:t>
            </a:r>
            <a:r>
              <a:rPr lang="en-US" altLang="zh-CN" sz="2400" b="1" dirty="0">
                <a:solidFill>
                  <a:srgbClr val="7030A0"/>
                </a:solidFill>
              </a:rPr>
              <a:t>: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2A5F7B-3D27-0B27-6342-A0E18A4CF09B}"/>
              </a:ext>
            </a:extLst>
          </p:cNvPr>
          <p:cNvSpPr txBox="1"/>
          <p:nvPr/>
        </p:nvSpPr>
        <p:spPr>
          <a:xfrm>
            <a:off x="982902" y="3350732"/>
            <a:ext cx="2838883" cy="171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中的引号为</a:t>
            </a:r>
            <a:r>
              <a:rPr lang="zh-CN" altLang="zh-CN" sz="1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英文状态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下的</a:t>
            </a:r>
            <a:r>
              <a:rPr lang="zh-CN" altLang="zh-CN" sz="1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引号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后面的小括号也为英文状态下的</a:t>
            </a:r>
            <a:r>
              <a:rPr lang="zh-CN" altLang="zh-CN" sz="1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小括号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4B1A9E-F37D-C914-69A0-38782E00E815}"/>
              </a:ext>
            </a:extLst>
          </p:cNvPr>
          <p:cNvCxnSpPr>
            <a:cxnSpLocks/>
          </p:cNvCxnSpPr>
          <p:nvPr/>
        </p:nvCxnSpPr>
        <p:spPr>
          <a:xfrm>
            <a:off x="707666" y="3181016"/>
            <a:ext cx="321895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7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3926623" y="715472"/>
            <a:ext cx="4145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程序编写方法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48DD9-F32C-7D88-7D1C-22BCBFB0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78" y="2566177"/>
            <a:ext cx="2514751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2E4E3A-37D7-B154-FB13-F12B8F5E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24" y="3120098"/>
            <a:ext cx="8151517" cy="183698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60546F5-3F98-917F-BD6C-991146B62AC2}"/>
              </a:ext>
            </a:extLst>
          </p:cNvPr>
          <p:cNvSpPr txBox="1"/>
          <p:nvPr/>
        </p:nvSpPr>
        <p:spPr>
          <a:xfrm>
            <a:off x="3603493" y="1984964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IPO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nput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rocess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utput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4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3926623" y="715472"/>
            <a:ext cx="4940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基本的输出函数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0546F5-3F98-917F-BD6C-991146B62AC2}"/>
              </a:ext>
            </a:extLst>
          </p:cNvPr>
          <p:cNvSpPr txBox="1"/>
          <p:nvPr/>
        </p:nvSpPr>
        <p:spPr>
          <a:xfrm>
            <a:off x="2530067" y="1888163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04C274-7105-E61A-2CE3-47368D2E5985}"/>
              </a:ext>
            </a:extLst>
          </p:cNvPr>
          <p:cNvSpPr txBox="1"/>
          <p:nvPr/>
        </p:nvSpPr>
        <p:spPr>
          <a:xfrm>
            <a:off x="3636241" y="2449396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print(</a:t>
            </a:r>
            <a:r>
              <a:rPr lang="zh-CN" altLang="en-US" sz="2000" b="1" dirty="0">
                <a:solidFill>
                  <a:srgbClr val="7030A0"/>
                </a:solidFill>
              </a:rPr>
              <a:t>输出内容</a:t>
            </a:r>
            <a:r>
              <a:rPr lang="en-US" altLang="zh-CN" sz="2000" b="1" dirty="0">
                <a:solidFill>
                  <a:srgbClr val="7030A0"/>
                </a:solidFill>
              </a:rPr>
              <a:t>)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7690B1-578E-DF47-D369-7B4FE46B6329}"/>
              </a:ext>
            </a:extLst>
          </p:cNvPr>
          <p:cNvSpPr txBox="1"/>
          <p:nvPr/>
        </p:nvSpPr>
        <p:spPr>
          <a:xfrm>
            <a:off x="2538018" y="3198167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函数完整的语法格式：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FF1062-F7FD-CD20-2694-8F9F24F68486}"/>
              </a:ext>
            </a:extLst>
          </p:cNvPr>
          <p:cNvSpPr txBox="1"/>
          <p:nvPr/>
        </p:nvSpPr>
        <p:spPr>
          <a:xfrm>
            <a:off x="3636241" y="3992876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print(value,...,</a:t>
            </a:r>
            <a:r>
              <a:rPr lang="en-US" altLang="zh-CN" sz="2000" b="1" dirty="0" err="1">
                <a:solidFill>
                  <a:srgbClr val="7030A0"/>
                </a:solidFill>
              </a:rPr>
              <a:t>sep</a:t>
            </a:r>
            <a:r>
              <a:rPr lang="en-US" altLang="zh-CN" sz="2000" b="1" dirty="0">
                <a:solidFill>
                  <a:srgbClr val="7030A0"/>
                </a:solidFill>
              </a:rPr>
              <a:t>=‘ ’,end=‘\</a:t>
            </a:r>
            <a:r>
              <a:rPr lang="en-US" altLang="zh-CN" sz="2000" b="1" dirty="0" err="1">
                <a:solidFill>
                  <a:srgbClr val="7030A0"/>
                </a:solidFill>
              </a:rPr>
              <a:t>n’,file</a:t>
            </a:r>
            <a:r>
              <a:rPr lang="en-US" altLang="zh-CN" sz="2000" b="1" dirty="0">
                <a:solidFill>
                  <a:srgbClr val="7030A0"/>
                </a:solidFill>
              </a:rPr>
              <a:t>=None)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6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3926623" y="715472"/>
            <a:ext cx="5061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基本的输入函数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0546F5-3F98-917F-BD6C-991146B62AC2}"/>
              </a:ext>
            </a:extLst>
          </p:cNvPr>
          <p:cNvSpPr txBox="1"/>
          <p:nvPr/>
        </p:nvSpPr>
        <p:spPr>
          <a:xfrm>
            <a:off x="2530067" y="1888163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04C274-7105-E61A-2CE3-47368D2E5985}"/>
              </a:ext>
            </a:extLst>
          </p:cNvPr>
          <p:cNvSpPr txBox="1"/>
          <p:nvPr/>
        </p:nvSpPr>
        <p:spPr>
          <a:xfrm>
            <a:off x="3636241" y="2449396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x=input(</a:t>
            </a:r>
            <a:r>
              <a:rPr lang="zh-CN" altLang="en-US" sz="2000" b="1" dirty="0">
                <a:solidFill>
                  <a:srgbClr val="7030A0"/>
                </a:solidFill>
              </a:rPr>
              <a:t>‘提示文字’</a:t>
            </a:r>
            <a:r>
              <a:rPr lang="en-US" altLang="zh-CN" sz="2000" b="1" dirty="0">
                <a:solidFill>
                  <a:srgbClr val="7030A0"/>
                </a:solidFill>
              </a:rPr>
              <a:t>)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55D505-3006-BEEE-266C-6FB528076FD0}"/>
              </a:ext>
            </a:extLst>
          </p:cNvPr>
          <p:cNvSpPr/>
          <p:nvPr/>
        </p:nvSpPr>
        <p:spPr>
          <a:xfrm>
            <a:off x="6885829" y="2749544"/>
            <a:ext cx="3218957" cy="274212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F59CBE-DC0F-3EE3-217E-A2F2DA361700}"/>
              </a:ext>
            </a:extLst>
          </p:cNvPr>
          <p:cNvSpPr txBox="1"/>
          <p:nvPr/>
        </p:nvSpPr>
        <p:spPr>
          <a:xfrm>
            <a:off x="7743955" y="2851408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注意事项</a:t>
            </a:r>
            <a:r>
              <a:rPr lang="en-US" altLang="zh-CN" sz="2400" b="1" dirty="0">
                <a:solidFill>
                  <a:srgbClr val="7030A0"/>
                </a:solidFill>
              </a:rPr>
              <a:t>: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09AA8F-F86D-07C6-4ED8-191FAF4D871F}"/>
              </a:ext>
            </a:extLst>
          </p:cNvPr>
          <p:cNvSpPr txBox="1"/>
          <p:nvPr/>
        </p:nvSpPr>
        <p:spPr>
          <a:xfrm>
            <a:off x="7161065" y="3499124"/>
            <a:ext cx="2838883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无论输入的数据是什么，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的数据类型都是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FFF532-58E5-6CD2-D3C3-063F4F11A253}"/>
              </a:ext>
            </a:extLst>
          </p:cNvPr>
          <p:cNvCxnSpPr>
            <a:cxnSpLocks/>
          </p:cNvCxnSpPr>
          <p:nvPr/>
        </p:nvCxnSpPr>
        <p:spPr>
          <a:xfrm>
            <a:off x="6885829" y="3329408"/>
            <a:ext cx="321895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0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3926623" y="715472"/>
            <a:ext cx="397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中的注释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0546F5-3F98-917F-BD6C-991146B62AC2}"/>
              </a:ext>
            </a:extLst>
          </p:cNvPr>
          <p:cNvSpPr txBox="1"/>
          <p:nvPr/>
        </p:nvSpPr>
        <p:spPr>
          <a:xfrm>
            <a:off x="1971921" y="2404202"/>
            <a:ext cx="24304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04C274-7105-E61A-2CE3-47368D2E5985}"/>
              </a:ext>
            </a:extLst>
          </p:cNvPr>
          <p:cNvSpPr txBox="1"/>
          <p:nvPr/>
        </p:nvSpPr>
        <p:spPr>
          <a:xfrm>
            <a:off x="4290309" y="188099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程序员在代码中对代码功能解释说明的标注性文字</a:t>
            </a:r>
            <a:endParaRPr lang="zh-CN" altLang="en-US" sz="24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CC362B7-3BFD-E8FE-F63E-2ED6DC0E4DAB}"/>
              </a:ext>
            </a:extLst>
          </p:cNvPr>
          <p:cNvCxnSpPr>
            <a:cxnSpLocks/>
          </p:cNvCxnSpPr>
          <p:nvPr/>
        </p:nvCxnSpPr>
        <p:spPr>
          <a:xfrm>
            <a:off x="4149151" y="1787947"/>
            <a:ext cx="0" cy="29689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E18A8B-EEE3-F973-394C-05C6DB612437}"/>
              </a:ext>
            </a:extLst>
          </p:cNvPr>
          <p:cNvSpPr txBox="1"/>
          <p:nvPr/>
        </p:nvSpPr>
        <p:spPr>
          <a:xfrm>
            <a:off x="4290309" y="26791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可以提高代码的可读性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99BE32-0812-4524-8C4E-DDA6F7237409}"/>
              </a:ext>
            </a:extLst>
          </p:cNvPr>
          <p:cNvSpPr txBox="1"/>
          <p:nvPr/>
        </p:nvSpPr>
        <p:spPr>
          <a:xfrm>
            <a:off x="4290309" y="3477360"/>
            <a:ext cx="726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zh-CN" dirty="0"/>
              <a:t>注释的内容将被</a:t>
            </a:r>
            <a:r>
              <a:rPr lang="en-US" altLang="zh-CN" dirty="0"/>
              <a:t>Python</a:t>
            </a:r>
            <a:r>
              <a:rPr lang="zh-CN" altLang="zh-CN" dirty="0"/>
              <a:t>解释器忽略，不被计算机执行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2B93D5-15C6-5C14-F1DB-3C2F8B4D70FF}"/>
              </a:ext>
            </a:extLst>
          </p:cNvPr>
          <p:cNvSpPr txBox="1"/>
          <p:nvPr/>
        </p:nvSpPr>
        <p:spPr>
          <a:xfrm>
            <a:off x="4263286" y="427554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单行注释、多行注释和中文声明注释</a:t>
            </a:r>
          </a:p>
        </p:txBody>
      </p:sp>
    </p:spTree>
    <p:extLst>
      <p:ext uri="{BB962C8B-B14F-4D97-AF65-F5344CB8AC3E}">
        <p14:creationId xmlns:p14="http://schemas.microsoft.com/office/powerpoint/2010/main" val="38536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代码缩进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0546F5-3F98-917F-BD6C-991146B62AC2}"/>
              </a:ext>
            </a:extLst>
          </p:cNvPr>
          <p:cNvSpPr txBox="1"/>
          <p:nvPr/>
        </p:nvSpPr>
        <p:spPr>
          <a:xfrm>
            <a:off x="1971921" y="2404202"/>
            <a:ext cx="24304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代码缩进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04C274-7105-E61A-2CE3-47368D2E5985}"/>
              </a:ext>
            </a:extLst>
          </p:cNvPr>
          <p:cNvSpPr txBox="1"/>
          <p:nvPr/>
        </p:nvSpPr>
        <p:spPr>
          <a:xfrm>
            <a:off x="4290309" y="188099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是指每行语句开始前的空白区域</a:t>
            </a:r>
            <a:endParaRPr lang="zh-CN" altLang="en-US" sz="24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CC362B7-3BFD-E8FE-F63E-2ED6DC0E4DAB}"/>
              </a:ext>
            </a:extLst>
          </p:cNvPr>
          <p:cNvCxnSpPr>
            <a:cxnSpLocks/>
          </p:cNvCxnSpPr>
          <p:nvPr/>
        </p:nvCxnSpPr>
        <p:spPr>
          <a:xfrm>
            <a:off x="4149151" y="1787947"/>
            <a:ext cx="0" cy="393475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E18A8B-EEE3-F973-394C-05C6DB612437}"/>
              </a:ext>
            </a:extLst>
          </p:cNvPr>
          <p:cNvSpPr txBox="1"/>
          <p:nvPr/>
        </p:nvSpPr>
        <p:spPr>
          <a:xfrm>
            <a:off x="4290309" y="2679176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用来表示</a:t>
            </a:r>
            <a:r>
              <a:rPr lang="en-US" altLang="zh-CN" sz="2400" dirty="0"/>
              <a:t>Python</a:t>
            </a:r>
            <a:r>
              <a:rPr lang="zh-CN" altLang="zh-CN" sz="2400" dirty="0"/>
              <a:t>程序间的包含和层次关系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99BE32-0812-4524-8C4E-DDA6F7237409}"/>
              </a:ext>
            </a:extLst>
          </p:cNvPr>
          <p:cNvSpPr txBox="1"/>
          <p:nvPr/>
        </p:nvSpPr>
        <p:spPr>
          <a:xfrm>
            <a:off x="4290310" y="3477360"/>
            <a:ext cx="718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类定义、函数定义、流程控制语句以及异常处理语句等行尾的</a:t>
            </a:r>
            <a:r>
              <a:rPr lang="zh-CN" altLang="en-US" b="1" dirty="0">
                <a:solidFill>
                  <a:srgbClr val="7030A0"/>
                </a:solidFill>
              </a:rPr>
              <a:t>冒号</a:t>
            </a:r>
            <a:r>
              <a:rPr lang="zh-CN" altLang="en-US" dirty="0"/>
              <a:t>和</a:t>
            </a:r>
            <a:r>
              <a:rPr lang="zh-CN" altLang="zh-CN" b="1" dirty="0">
                <a:solidFill>
                  <a:srgbClr val="7030A0"/>
                </a:solidFill>
              </a:rPr>
              <a:t>下一行的缩进</a:t>
            </a:r>
            <a:r>
              <a:rPr lang="zh-CN" altLang="zh-CN" dirty="0"/>
              <a:t>表示一个代码块的开始，而缩进结束，则表示一个代码块的结束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1ACA54-5154-5DAF-5002-5302F05B0D9C}"/>
              </a:ext>
            </a:extLst>
          </p:cNvPr>
          <p:cNvSpPr txBox="1"/>
          <p:nvPr/>
        </p:nvSpPr>
        <p:spPr>
          <a:xfrm>
            <a:off x="4244608" y="4919339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通常情况下采用</a:t>
            </a:r>
            <a:r>
              <a:rPr lang="en-US" altLang="zh-CN" sz="2400" dirty="0"/>
              <a:t>4</a:t>
            </a:r>
            <a:r>
              <a:rPr lang="zh-CN" altLang="zh-CN" sz="2400" dirty="0"/>
              <a:t>个空格作为一个缩进量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203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0A3F3F-86DC-08B2-4737-9C0640662B72}"/>
              </a:ext>
            </a:extLst>
          </p:cNvPr>
          <p:cNvSpPr txBox="1"/>
          <p:nvPr/>
        </p:nvSpPr>
        <p:spPr>
          <a:xfrm>
            <a:off x="1448656" y="1467144"/>
            <a:ext cx="10568683" cy="454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程序设计语言又被称为编程语言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计算机程序是使用编程语言组织起来的一组计算机指令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计算机指令就是指挥机器工作的指示和命令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编程语言可分为机器语言、汇编语言和高级语言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采用编译方式执行的语言称静态语言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采用解释方式执行的语言称为脚本语言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IPO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指的是输入、处理和输出</a:t>
            </a:r>
          </a:p>
        </p:txBody>
      </p:sp>
    </p:spTree>
    <p:extLst>
      <p:ext uri="{BB962C8B-B14F-4D97-AF65-F5344CB8AC3E}">
        <p14:creationId xmlns:p14="http://schemas.microsoft.com/office/powerpoint/2010/main" val="193297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F4F65-9900-0189-2D0F-67D46793248D}"/>
              </a:ext>
            </a:extLst>
          </p:cNvPr>
          <p:cNvSpPr txBox="1"/>
          <p:nvPr/>
        </p:nvSpPr>
        <p:spPr>
          <a:xfrm>
            <a:off x="3629724" y="1556085"/>
            <a:ext cx="6917278" cy="4540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了解什么是计算机程序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了解什么是编程语言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了解编程语言的分类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了解静态语言与脚本语言的区别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IPO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程序编写方法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熟练应用输出函数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与输入函数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中的注释与缩进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6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0A3F3F-86DC-08B2-4737-9C0640662B72}"/>
              </a:ext>
            </a:extLst>
          </p:cNvPr>
          <p:cNvSpPr txBox="1"/>
          <p:nvPr/>
        </p:nvSpPr>
        <p:spPr>
          <a:xfrm>
            <a:off x="1366488" y="1672628"/>
            <a:ext cx="10568683" cy="324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函数完整的语法格式为：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print(value,...,</a:t>
            </a:r>
            <a:r>
              <a:rPr lang="en-US" altLang="zh-CN" sz="2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sep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=‘ ’,end=‘\</a:t>
            </a:r>
            <a:r>
              <a:rPr lang="en-US" altLang="zh-CN" sz="2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n’,file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=None)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输入函数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的语法格式为：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variable=input(‘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提示文字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’)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中的注释可分为单行注释、多行注释和中文声明注释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语言采用严格的</a:t>
            </a: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缩进</a:t>
            </a:r>
            <a:r>
              <a:rPr lang="en-US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来表示程序逻辑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0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680B16-9D59-3349-535A-419FBAFBB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3458"/>
              </p:ext>
            </p:extLst>
          </p:nvPr>
        </p:nvGraphicFramePr>
        <p:xfrm>
          <a:off x="1971921" y="2392669"/>
          <a:ext cx="8923078" cy="185038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271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08036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是一种（</a:t>
                      </a: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）类型的编程语言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．机器语言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．解释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．编译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．汇编语言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7A1DE15-2BA1-D13F-A6C1-86B163F65CB8}"/>
              </a:ext>
            </a:extLst>
          </p:cNvPr>
          <p:cNvSpPr txBox="1"/>
          <p:nvPr/>
        </p:nvSpPr>
        <p:spPr>
          <a:xfrm flipH="1">
            <a:off x="5489257" y="2372823"/>
            <a:ext cx="41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3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E921A1-3BBF-BB7A-16E5-7F27CDBD2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16917"/>
              </p:ext>
            </p:extLst>
          </p:nvPr>
        </p:nvGraphicFramePr>
        <p:xfrm>
          <a:off x="1971921" y="2392669"/>
          <a:ext cx="8923078" cy="185038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271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08036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print(“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中国，你好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”)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的输出是（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(“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中国，你好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“中国，你好” 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中国，你好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运行结果出错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585EE2B-B44D-BE6D-4CEE-6445E2DFAC03}"/>
              </a:ext>
            </a:extLst>
          </p:cNvPr>
          <p:cNvSpPr txBox="1"/>
          <p:nvPr/>
        </p:nvSpPr>
        <p:spPr>
          <a:xfrm flipH="1">
            <a:off x="9646809" y="2346938"/>
            <a:ext cx="41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5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E921A1-3BBF-BB7A-16E5-7F27CDBD2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20059"/>
              </p:ext>
            </p:extLst>
          </p:nvPr>
        </p:nvGraphicFramePr>
        <p:xfrm>
          <a:off x="1971921" y="2392669"/>
          <a:ext cx="8923078" cy="185038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271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08036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以下不是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IPO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模式的是（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program 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process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output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0F49EE6-8571-2E2C-1E55-1F0ECEB8A922}"/>
              </a:ext>
            </a:extLst>
          </p:cNvPr>
          <p:cNvSpPr txBox="1"/>
          <p:nvPr/>
        </p:nvSpPr>
        <p:spPr>
          <a:xfrm flipH="1">
            <a:off x="6650830" y="2372823"/>
            <a:ext cx="41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5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E921A1-3BBF-BB7A-16E5-7F27CDBD2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11228"/>
              </p:ext>
            </p:extLst>
          </p:nvPr>
        </p:nvGraphicFramePr>
        <p:xfrm>
          <a:off x="1971921" y="2392669"/>
          <a:ext cx="8923078" cy="185038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271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08036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语言通过（</a:t>
                      </a: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）来体现语句之间的逻辑关系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{}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．缩进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．自动识别逻辑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E1E7BD3-05F3-DAEB-3D21-B59DA53A9F37}"/>
              </a:ext>
            </a:extLst>
          </p:cNvPr>
          <p:cNvSpPr txBox="1"/>
          <p:nvPr/>
        </p:nvSpPr>
        <p:spPr>
          <a:xfrm flipH="1">
            <a:off x="5954485" y="2392669"/>
            <a:ext cx="41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0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834" y="2012256"/>
            <a:ext cx="192064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034E7-EDF6-F7BB-3E04-765E0C2B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21" y="2111825"/>
            <a:ext cx="182546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E921A1-3BBF-BB7A-16E5-7F27CDBD2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14186"/>
              </p:ext>
            </p:extLst>
          </p:nvPr>
        </p:nvGraphicFramePr>
        <p:xfrm>
          <a:off x="1971921" y="2392669"/>
          <a:ext cx="8923078" cy="185038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271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08036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/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解释器在语法上不支持（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）编程方式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．面向过程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．面向对象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．语句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．自然语言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92A6EE1-54D7-936C-05CA-BDF247DFBAD9}"/>
              </a:ext>
            </a:extLst>
          </p:cNvPr>
          <p:cNvSpPr txBox="1"/>
          <p:nvPr/>
        </p:nvSpPr>
        <p:spPr>
          <a:xfrm flipH="1">
            <a:off x="7696112" y="237032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31" y="1864288"/>
            <a:ext cx="90099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输出“人生苦短，我用</a:t>
            </a: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A433F-808D-3E92-8610-3CF14C08700C}"/>
              </a:ext>
            </a:extLst>
          </p:cNvPr>
          <p:cNvSpPr txBox="1"/>
          <p:nvPr/>
        </p:nvSpPr>
        <p:spPr>
          <a:xfrm>
            <a:off x="2009131" y="2394978"/>
            <a:ext cx="8354027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人生苦短，我用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Python”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输出到文本文件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text.txt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D395BA-D53B-4723-6268-50D04F93C6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58" y="3691233"/>
            <a:ext cx="5233536" cy="1743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326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316231" y="6216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595034-48E6-589D-BD4F-F63637D4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31" y="1864288"/>
            <a:ext cx="90099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zh-CN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输出个人自我介绍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B7B8D-5881-9180-5265-5AFD7CFEFBC0}"/>
              </a:ext>
            </a:extLst>
          </p:cNvPr>
          <p:cNvSpPr txBox="1"/>
          <p:nvPr/>
        </p:nvSpPr>
        <p:spPr>
          <a:xfrm>
            <a:off x="1977570" y="2499903"/>
            <a:ext cx="9747583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函数从键盘输入姓名、年龄，座右铭，并使用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函数输出到控制台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811CA1-0405-6D64-D00B-ED2A291BB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70" y="3155102"/>
            <a:ext cx="6480645" cy="2894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10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182929" y="74187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214A15-8C95-B68A-1564-B715B6075FB2}"/>
              </a:ext>
            </a:extLst>
          </p:cNvPr>
          <p:cNvSpPr/>
          <p:nvPr/>
        </p:nvSpPr>
        <p:spPr>
          <a:xfrm>
            <a:off x="1948070" y="2266122"/>
            <a:ext cx="2639833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18ECEE-99E0-1690-A30A-E209A58B145B}"/>
              </a:ext>
            </a:extLst>
          </p:cNvPr>
          <p:cNvSpPr/>
          <p:nvPr/>
        </p:nvSpPr>
        <p:spPr>
          <a:xfrm>
            <a:off x="1948070" y="2266122"/>
            <a:ext cx="2639833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E7130D-09A6-7176-D2E0-0F1C7280D6B7}"/>
              </a:ext>
            </a:extLst>
          </p:cNvPr>
          <p:cNvSpPr/>
          <p:nvPr/>
        </p:nvSpPr>
        <p:spPr>
          <a:xfrm>
            <a:off x="5106063" y="2266122"/>
            <a:ext cx="2639833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2EA85F-3B2B-DEB6-F03E-0527B888CC9D}"/>
              </a:ext>
            </a:extLst>
          </p:cNvPr>
          <p:cNvSpPr/>
          <p:nvPr/>
        </p:nvSpPr>
        <p:spPr>
          <a:xfrm>
            <a:off x="5106063" y="2266122"/>
            <a:ext cx="2639833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C01878-DE9B-3223-1B22-FC395833C109}"/>
              </a:ext>
            </a:extLst>
          </p:cNvPr>
          <p:cNvSpPr/>
          <p:nvPr/>
        </p:nvSpPr>
        <p:spPr>
          <a:xfrm>
            <a:off x="8264056" y="2266122"/>
            <a:ext cx="2639833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10609C-8122-AC61-DE89-279D419529DE}"/>
              </a:ext>
            </a:extLst>
          </p:cNvPr>
          <p:cNvSpPr/>
          <p:nvPr/>
        </p:nvSpPr>
        <p:spPr>
          <a:xfrm>
            <a:off x="8264056" y="2266122"/>
            <a:ext cx="2639833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567DFB-B52A-DEC6-C769-1C1FE1803833}"/>
              </a:ext>
            </a:extLst>
          </p:cNvPr>
          <p:cNvSpPr txBox="1"/>
          <p:nvPr/>
        </p:nvSpPr>
        <p:spPr>
          <a:xfrm>
            <a:off x="2107407" y="3006356"/>
            <a:ext cx="2480496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是一种</a:t>
            </a:r>
            <a:r>
              <a:rPr lang="zh-CN" altLang="zh-CN" sz="1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语言，它直接使用二进制代码表达指令，是计算机硬件可以直接识别和执行的程序设计语言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EEFEE8-62AF-9507-6119-DAC7B261A364}"/>
              </a:ext>
            </a:extLst>
          </p:cNvPr>
          <p:cNvSpPr txBox="1"/>
          <p:nvPr/>
        </p:nvSpPr>
        <p:spPr>
          <a:xfrm>
            <a:off x="5273704" y="3006760"/>
            <a:ext cx="235954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使用方便助记符与机器语言中的指令一一对应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D86E11-FE67-DB53-68B7-17DFBBB00FA4}"/>
              </a:ext>
            </a:extLst>
          </p:cNvPr>
          <p:cNvSpPr txBox="1"/>
          <p:nvPr/>
        </p:nvSpPr>
        <p:spPr>
          <a:xfrm>
            <a:off x="8264056" y="3028881"/>
            <a:ext cx="2562309" cy="171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是接近自然语言的一种计算机程序设计语言，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都是高级语言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编译与解释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6F0F4-8AC1-28C5-4AFC-0A4D5DAF13D2}"/>
              </a:ext>
            </a:extLst>
          </p:cNvPr>
          <p:cNvSpPr txBox="1"/>
          <p:nvPr/>
        </p:nvSpPr>
        <p:spPr>
          <a:xfrm>
            <a:off x="972048" y="1973092"/>
            <a:ext cx="4649524" cy="280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编译型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是指将源代码转换成目标代码的过程，通常源代码是高级语言代码，目标代码是机器语言代码，执行编译的计算机程序称为编译器（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Compiler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1803AA-E3DD-96B7-ED9D-FEC5F16C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846" y="2298711"/>
            <a:ext cx="6179010" cy="21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编译与解释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6F0F4-8AC1-28C5-4AFC-0A4D5DAF13D2}"/>
              </a:ext>
            </a:extLst>
          </p:cNvPr>
          <p:cNvSpPr txBox="1"/>
          <p:nvPr/>
        </p:nvSpPr>
        <p:spPr>
          <a:xfrm>
            <a:off x="972048" y="1973092"/>
            <a:ext cx="4649524" cy="2250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解释型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是指将源代码逐条转换成目标代码同时逐条运行目标代码的过程，执行解释的计算机程序称为解释器（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Interpreter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AFB80-4CD1-FA0F-5459-61621757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72" y="2104845"/>
            <a:ext cx="5347198" cy="24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182929" y="741872"/>
            <a:ext cx="397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F4F65-9900-0189-2D0F-67D46793248D}"/>
              </a:ext>
            </a:extLst>
          </p:cNvPr>
          <p:cNvSpPr txBox="1"/>
          <p:nvPr/>
        </p:nvSpPr>
        <p:spPr>
          <a:xfrm>
            <a:off x="948305" y="2030476"/>
            <a:ext cx="7002688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语言的发明人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范罗苏姆（荷兰人）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语言的设计非常优雅、明确、简单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语言具有丰富和强大的库，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能够把使用其他语言制作的各种模块（尤其是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很轻松地联结在一起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1F70F4-CB07-86B8-1A06-2FF52C01E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8468" y="2366695"/>
            <a:ext cx="2621804" cy="2454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7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182929" y="741872"/>
            <a:ext cx="448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语言的发展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F4F65-9900-0189-2D0F-67D46793248D}"/>
              </a:ext>
            </a:extLst>
          </p:cNvPr>
          <p:cNvSpPr txBox="1"/>
          <p:nvPr/>
        </p:nvSpPr>
        <p:spPr>
          <a:xfrm>
            <a:off x="586796" y="1449758"/>
            <a:ext cx="10926694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语言是在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1989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年诞生的，但是最早的可用版本诞生于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1991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年，在之后的近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年间又经历了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Python2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Python3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的演化过程。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月，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Python2.0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版本发布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，开启了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广泛应用的新时代。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2010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Python2.x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系统发布了最后一个版本，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主版本号为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2.7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，用于终结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2.x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系列版本的的发展，并且不再进行重大改进。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2008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月，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Python3.0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版本发布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，这个版本的解释器内部完全采用面向对象方式实现，在语法层面做了很多重大改进。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，所有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重要的标准库和第三方库都已经在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Python3.x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版本下进行演进和发展。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语言版本升级过程宣告结束。</a:t>
            </a:r>
          </a:p>
        </p:txBody>
      </p:sp>
    </p:spTree>
    <p:extLst>
      <p:ext uri="{BB962C8B-B14F-4D97-AF65-F5344CB8AC3E}">
        <p14:creationId xmlns:p14="http://schemas.microsoft.com/office/powerpoint/2010/main" val="244282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5182929" y="741872"/>
            <a:ext cx="448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5D07547A-73E8-6530-D33D-81D663276C2E}"/>
              </a:ext>
            </a:extLst>
          </p:cNvPr>
          <p:cNvSpPr/>
          <p:nvPr/>
        </p:nvSpPr>
        <p:spPr>
          <a:xfrm>
            <a:off x="1374337" y="3697460"/>
            <a:ext cx="1351964" cy="1165486"/>
          </a:xfrm>
          <a:prstGeom prst="hexag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语法简洁</a:t>
            </a: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8CF6EEDC-2578-9FC5-20AC-0E639BB4C85D}"/>
              </a:ext>
            </a:extLst>
          </p:cNvPr>
          <p:cNvSpPr/>
          <p:nvPr/>
        </p:nvSpPr>
        <p:spPr>
          <a:xfrm>
            <a:off x="2441137" y="3114717"/>
            <a:ext cx="1351964" cy="1165486"/>
          </a:xfrm>
          <a:prstGeom prst="hexagon">
            <a:avLst/>
          </a:prstGeom>
          <a:solidFill>
            <a:srgbClr val="CDADC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平台无关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E7966FDD-64DB-B119-1579-1CAEA0DBE56A}"/>
              </a:ext>
            </a:extLst>
          </p:cNvPr>
          <p:cNvSpPr/>
          <p:nvPr/>
        </p:nvSpPr>
        <p:spPr>
          <a:xfrm>
            <a:off x="3507937" y="2542573"/>
            <a:ext cx="1351964" cy="1165486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粘性扩展</a:t>
            </a:r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9DBB0A2F-4D04-C554-94AB-B636B1B95874}"/>
              </a:ext>
            </a:extLst>
          </p:cNvPr>
          <p:cNvSpPr/>
          <p:nvPr/>
        </p:nvSpPr>
        <p:spPr>
          <a:xfrm>
            <a:off x="4574737" y="3114717"/>
            <a:ext cx="1351964" cy="1165486"/>
          </a:xfrm>
          <a:prstGeom prst="hexag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开源理念</a:t>
            </a:r>
          </a:p>
        </p:txBody>
      </p:sp>
      <p:sp>
        <p:nvSpPr>
          <p:cNvPr id="27" name="六边形 26">
            <a:extLst>
              <a:ext uri="{FF2B5EF4-FFF2-40B4-BE49-F238E27FC236}">
                <a16:creationId xmlns:a16="http://schemas.microsoft.com/office/drawing/2014/main" id="{E936DB8C-4DF0-CBB6-C1B3-7B11BC00EBFD}"/>
              </a:ext>
            </a:extLst>
          </p:cNvPr>
          <p:cNvSpPr/>
          <p:nvPr/>
        </p:nvSpPr>
        <p:spPr>
          <a:xfrm>
            <a:off x="5641537" y="3708059"/>
            <a:ext cx="1351964" cy="1165486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通用灵活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567C2213-C80E-63BF-1DA4-B366AC12EDB5}"/>
              </a:ext>
            </a:extLst>
          </p:cNvPr>
          <p:cNvSpPr/>
          <p:nvPr/>
        </p:nvSpPr>
        <p:spPr>
          <a:xfrm>
            <a:off x="6708337" y="3125316"/>
            <a:ext cx="1351964" cy="1165486"/>
          </a:xfrm>
          <a:prstGeom prst="hexagon">
            <a:avLst/>
          </a:prstGeom>
          <a:solidFill>
            <a:srgbClr val="CDADC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强制可读</a:t>
            </a: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8B29A6E3-0023-BA45-3C98-739F5F9EB775}"/>
              </a:ext>
            </a:extLst>
          </p:cNvPr>
          <p:cNvSpPr/>
          <p:nvPr/>
        </p:nvSpPr>
        <p:spPr>
          <a:xfrm>
            <a:off x="7775137" y="2531974"/>
            <a:ext cx="1351964" cy="1165486"/>
          </a:xfrm>
          <a:prstGeom prst="hexag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支持中文</a:t>
            </a:r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2CD66CC1-0EDC-5A1E-B163-54173289DE6E}"/>
              </a:ext>
            </a:extLst>
          </p:cNvPr>
          <p:cNvSpPr/>
          <p:nvPr/>
        </p:nvSpPr>
        <p:spPr>
          <a:xfrm>
            <a:off x="8832747" y="3095499"/>
            <a:ext cx="1351964" cy="1165486"/>
          </a:xfrm>
          <a:prstGeom prst="hexagon">
            <a:avLst/>
          </a:prstGeom>
          <a:solidFill>
            <a:srgbClr val="CDADC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模式多样</a:t>
            </a:r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18D70029-2566-E54E-2BBF-179C1755039E}"/>
              </a:ext>
            </a:extLst>
          </p:cNvPr>
          <p:cNvSpPr/>
          <p:nvPr/>
        </p:nvSpPr>
        <p:spPr>
          <a:xfrm>
            <a:off x="9899547" y="3678242"/>
            <a:ext cx="1351964" cy="1165486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类库丰富</a:t>
            </a:r>
          </a:p>
        </p:txBody>
      </p:sp>
    </p:spTree>
    <p:extLst>
      <p:ext uri="{BB962C8B-B14F-4D97-AF65-F5344CB8AC3E}">
        <p14:creationId xmlns:p14="http://schemas.microsoft.com/office/powerpoint/2010/main" val="68028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8F16B1-6B1A-1B98-6D7A-4ADA1BDF7EB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C1FE4BA-39F1-0989-9FC9-64B9F3E5E590}"/>
              </a:ext>
            </a:extLst>
          </p:cNvPr>
          <p:cNvSpPr txBox="1"/>
          <p:nvPr/>
        </p:nvSpPr>
        <p:spPr>
          <a:xfrm>
            <a:off x="4308285" y="715472"/>
            <a:ext cx="448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D728E0-81A1-2924-4062-B88DD3F52F4A}"/>
              </a:ext>
            </a:extLst>
          </p:cNvPr>
          <p:cNvSpPr/>
          <p:nvPr/>
        </p:nvSpPr>
        <p:spPr>
          <a:xfrm>
            <a:off x="1137037" y="2059388"/>
            <a:ext cx="2639833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A8F1C1-EFEB-1ECD-E304-B4E07419A618}"/>
              </a:ext>
            </a:extLst>
          </p:cNvPr>
          <p:cNvSpPr/>
          <p:nvPr/>
        </p:nvSpPr>
        <p:spPr>
          <a:xfrm>
            <a:off x="1137037" y="2059388"/>
            <a:ext cx="2639833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F9DDE0-1CCA-9135-F73D-AD31D151F574}"/>
              </a:ext>
            </a:extLst>
          </p:cNvPr>
          <p:cNvSpPr txBox="1"/>
          <p:nvPr/>
        </p:nvSpPr>
        <p:spPr>
          <a:xfrm>
            <a:off x="1296374" y="2799622"/>
            <a:ext cx="2480496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语言在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开发上有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Django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Flask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Tornado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等众多框架的支持。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03CDB0-59D3-561B-296E-D7E0D756AA7C}"/>
              </a:ext>
            </a:extLst>
          </p:cNvPr>
          <p:cNvSpPr/>
          <p:nvPr/>
        </p:nvSpPr>
        <p:spPr>
          <a:xfrm>
            <a:off x="4414300" y="2059388"/>
            <a:ext cx="2988364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F8B8BAB-0C57-01B5-04A4-D367E069B531}"/>
              </a:ext>
            </a:extLst>
          </p:cNvPr>
          <p:cNvSpPr/>
          <p:nvPr/>
        </p:nvSpPr>
        <p:spPr>
          <a:xfrm>
            <a:off x="4414300" y="2059388"/>
            <a:ext cx="2988364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数据分析与科学计算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DEBA64-EFBA-6EC3-56E3-32399C8E988D}"/>
              </a:ext>
            </a:extLst>
          </p:cNvPr>
          <p:cNvSpPr txBox="1"/>
          <p:nvPr/>
        </p:nvSpPr>
        <p:spPr>
          <a:xfrm>
            <a:off x="4573636" y="2799622"/>
            <a:ext cx="267795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在数据分析和科学计算方面，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有着众多的第三方库的支持，比如</a:t>
            </a: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310990-500C-EB94-93D9-5BA55B81AE1D}"/>
              </a:ext>
            </a:extLst>
          </p:cNvPr>
          <p:cNvSpPr/>
          <p:nvPr/>
        </p:nvSpPr>
        <p:spPr>
          <a:xfrm>
            <a:off x="8040094" y="2059388"/>
            <a:ext cx="3075828" cy="3236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6F9088-50D3-9E85-03D7-970A3DE9866D}"/>
              </a:ext>
            </a:extLst>
          </p:cNvPr>
          <p:cNvSpPr/>
          <p:nvPr/>
        </p:nvSpPr>
        <p:spPr>
          <a:xfrm>
            <a:off x="8040094" y="2059388"/>
            <a:ext cx="3075828" cy="6506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人工智能和机器学习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4419AA-A30B-2714-5737-065F309C26BE}"/>
              </a:ext>
            </a:extLst>
          </p:cNvPr>
          <p:cNvSpPr txBox="1"/>
          <p:nvPr/>
        </p:nvSpPr>
        <p:spPr>
          <a:xfrm>
            <a:off x="8199430" y="2799622"/>
            <a:ext cx="275746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中的第三方库</a:t>
            </a: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等可以快速的实现模型构建、训练和部署。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54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1489</Words>
  <Application>Microsoft Office PowerPoint</Application>
  <PresentationFormat>宽屏</PresentationFormat>
  <Paragraphs>198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38</cp:revision>
  <dcterms:created xsi:type="dcterms:W3CDTF">2023-08-02T07:02:00Z</dcterms:created>
  <dcterms:modified xsi:type="dcterms:W3CDTF">2023-09-11T10:03:20Z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