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57" r:id="rId43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DEE86F-6F8E-D99A-396D-45F70BD63922}"/>
              </a:ext>
            </a:extLst>
          </p:cNvPr>
          <p:cNvSpPr txBox="1"/>
          <p:nvPr/>
        </p:nvSpPr>
        <p:spPr>
          <a:xfrm>
            <a:off x="2231614" y="1960276"/>
            <a:ext cx="8662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数据类型和运算符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E78BF-2ED3-053F-B593-596B7BEB20A9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2024621" y="1630633"/>
            <a:ext cx="95524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</a:t>
            </a: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数类型</a:t>
            </a:r>
            <a:r>
              <a:rPr lang="en-US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表示带有小数点的数值，由整数部分和小数部分组成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7378C3-B5C2-C040-2916-4F1062B10E97}"/>
              </a:ext>
            </a:extLst>
          </p:cNvPr>
          <p:cNvSpPr txBox="1"/>
          <p:nvPr/>
        </p:nvSpPr>
        <p:spPr>
          <a:xfrm>
            <a:off x="2104315" y="2574711"/>
            <a:ext cx="3187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800BE-1000-5381-9B66-ABF08652B713}"/>
              </a:ext>
            </a:extLst>
          </p:cNvPr>
          <p:cNvSpPr txBox="1"/>
          <p:nvPr/>
        </p:nvSpPr>
        <p:spPr>
          <a:xfrm>
            <a:off x="3760768" y="2574711"/>
            <a:ext cx="609734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两个浮点类型的数在进行运算时，有一定的概率运算结果后增加一些“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不确定的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”尾数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CA81E8-1453-CE1E-2FD9-190F178BAFE9}"/>
              </a:ext>
            </a:extLst>
          </p:cNvPr>
          <p:cNvSpPr txBox="1"/>
          <p:nvPr/>
        </p:nvSpPr>
        <p:spPr>
          <a:xfrm>
            <a:off x="2147230" y="3841979"/>
            <a:ext cx="796054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复数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与数学中的复数形式完全一致，由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实部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虚部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888E5-EDC0-2E71-5B0D-A23A533780C5}"/>
                  </a:ext>
                </a:extLst>
              </p:cNvPr>
              <p:cNvSpPr txBox="1"/>
              <p:nvPr/>
            </p:nvSpPr>
            <p:spPr>
              <a:xfrm>
                <a:off x="5977510" y="4551437"/>
                <a:ext cx="1486893" cy="70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B888E5-EDC0-2E71-5B0D-A23A5337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10" y="4551437"/>
                <a:ext cx="1486893" cy="700385"/>
              </a:xfrm>
              <a:prstGeom prst="rect">
                <a:avLst/>
              </a:prstGeom>
              <a:blipFill>
                <a:blip r:embed="rId3"/>
                <a:stretch>
                  <a:fillRect l="-12757" t="-6087" b="-3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9EB7807-19B6-A848-589B-786A2976FA03}"/>
              </a:ext>
            </a:extLst>
          </p:cNvPr>
          <p:cNvSpPr txBox="1"/>
          <p:nvPr/>
        </p:nvSpPr>
        <p:spPr>
          <a:xfrm>
            <a:off x="2147230" y="5423747"/>
            <a:ext cx="8134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部分使用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.real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虚数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部分使用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39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2024621" y="1630633"/>
            <a:ext cx="95524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连续的字符序列，可以表示计算机所能识别的一切字符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7378C3-B5C2-C040-2916-4F1062B10E97}"/>
              </a:ext>
            </a:extLst>
          </p:cNvPr>
          <p:cNvSpPr txBox="1"/>
          <p:nvPr/>
        </p:nvSpPr>
        <p:spPr>
          <a:xfrm>
            <a:off x="2104315" y="2412871"/>
            <a:ext cx="31878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字符串的界定符：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800BE-1000-5381-9B66-ABF08652B713}"/>
              </a:ext>
            </a:extLst>
          </p:cNvPr>
          <p:cNvSpPr txBox="1"/>
          <p:nvPr/>
        </p:nvSpPr>
        <p:spPr>
          <a:xfrm>
            <a:off x="4116816" y="2412871"/>
            <a:ext cx="459021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单引号、双引号、三引号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978CDC47-62B2-0E7C-9072-B5B965AD4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0144"/>
              </p:ext>
            </p:extLst>
          </p:nvPr>
        </p:nvGraphicFramePr>
        <p:xfrm>
          <a:off x="2024621" y="3200956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66">
                  <a:extLst>
                    <a:ext uri="{9D8B030D-6E8A-4147-A177-3AD203B41FA5}">
                      <a16:colId xmlns:a16="http://schemas.microsoft.com/office/drawing/2014/main" val="2491185021"/>
                    </a:ext>
                  </a:extLst>
                </a:gridCol>
                <a:gridCol w="6583834">
                  <a:extLst>
                    <a:ext uri="{9D8B030D-6E8A-4147-A177-3AD203B41FA5}">
                      <a16:colId xmlns:a16="http://schemas.microsoft.com/office/drawing/2014/main" val="3205139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转义字符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3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换行符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8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水平制表位，用于横向跳到下一个制表位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\”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双引号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3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\’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单引号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一个反斜杠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241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033DEF6-E54D-020F-39E9-4A4DFE604C79}"/>
              </a:ext>
            </a:extLst>
          </p:cNvPr>
          <p:cNvSpPr txBox="1"/>
          <p:nvPr/>
        </p:nvSpPr>
        <p:spPr>
          <a:xfrm>
            <a:off x="2104315" y="5616504"/>
            <a:ext cx="804830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原字符：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使转义字符失效的字符，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22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294726" y="1565622"/>
            <a:ext cx="9758994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又被称为</a:t>
            </a:r>
            <a:r>
              <a:rPr lang="zh-CN" altLang="en-US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有序的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字符序列，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对字符串中某个字符的</a:t>
            </a:r>
            <a:r>
              <a:rPr lang="zh-CN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F0CCD1-BB5A-73D3-A533-CCA283B7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69" y="2874506"/>
            <a:ext cx="6467908" cy="20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2263074" y="1510376"/>
            <a:ext cx="975899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对字符串中某个</a:t>
            </a: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区间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FD0A90-5226-3C40-BE96-B3840368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97" y="3935499"/>
            <a:ext cx="5593246" cy="1377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EED425-AF48-3EC6-6B49-F0F3DEFD82C0}"/>
              </a:ext>
            </a:extLst>
          </p:cNvPr>
          <p:cNvSpPr txBox="1"/>
          <p:nvPr/>
        </p:nvSpPr>
        <p:spPr>
          <a:xfrm>
            <a:off x="1944980" y="3096297"/>
            <a:ext cx="6097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字符串或字符串变量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[N:M]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BD3D73-7CC4-5670-A61C-FE0356C2E752}"/>
              </a:ext>
            </a:extLst>
          </p:cNvPr>
          <p:cNvSpPr txBox="1"/>
          <p:nvPr/>
        </p:nvSpPr>
        <p:spPr>
          <a:xfrm>
            <a:off x="1587778" y="2257526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切片的语法结构</a:t>
            </a:r>
          </a:p>
        </p:txBody>
      </p:sp>
    </p:spTree>
    <p:extLst>
      <p:ext uri="{BB962C8B-B14F-4D97-AF65-F5344CB8AC3E}">
        <p14:creationId xmlns:p14="http://schemas.microsoft.com/office/powerpoint/2010/main" val="159725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2263074" y="1510376"/>
            <a:ext cx="975899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常用的字符串操作</a:t>
            </a:r>
          </a:p>
        </p:txBody>
      </p:sp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id="{46FD8FB8-42A2-5BE1-2F4B-00D59A56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52222"/>
              </p:ext>
            </p:extLst>
          </p:nvPr>
        </p:nvGraphicFramePr>
        <p:xfrm>
          <a:off x="2182483" y="2687320"/>
          <a:ext cx="8128000" cy="17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21">
                  <a:extLst>
                    <a:ext uri="{9D8B030D-6E8A-4147-A177-3AD203B41FA5}">
                      <a16:colId xmlns:a16="http://schemas.microsoft.com/office/drawing/2014/main" val="2376741535"/>
                    </a:ext>
                  </a:extLst>
                </a:gridCol>
                <a:gridCol w="6758079">
                  <a:extLst>
                    <a:ext uri="{9D8B030D-6E8A-4147-A177-3AD203B41FA5}">
                      <a16:colId xmlns:a16="http://schemas.microsoft.com/office/drawing/2014/main" val="203741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9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连接起来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0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x*n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n*x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in 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的子串，结果为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2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5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718209" y="1481926"/>
            <a:ext cx="1300121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布尔类型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73814F-7D3B-0DA3-FF70-E71DEB0A4934}"/>
              </a:ext>
            </a:extLst>
          </p:cNvPr>
          <p:cNvCxnSpPr>
            <a:cxnSpLocks/>
          </p:cNvCxnSpPr>
          <p:nvPr/>
        </p:nvCxnSpPr>
        <p:spPr>
          <a:xfrm>
            <a:off x="3146392" y="1470329"/>
            <a:ext cx="18593" cy="18846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E2CC319-0F27-AFA6-A570-3E035FC42B52}"/>
              </a:ext>
            </a:extLst>
          </p:cNvPr>
          <p:cNvSpPr txBox="1"/>
          <p:nvPr/>
        </p:nvSpPr>
        <p:spPr>
          <a:xfrm>
            <a:off x="3330235" y="1566254"/>
            <a:ext cx="6097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用来表示“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”值或“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”值的数据类型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5F468F-3590-64EA-A832-16510CCF2075}"/>
              </a:ext>
            </a:extLst>
          </p:cNvPr>
          <p:cNvSpPr txBox="1"/>
          <p:nvPr/>
        </p:nvSpPr>
        <p:spPr>
          <a:xfrm>
            <a:off x="3330234" y="2181806"/>
            <a:ext cx="7650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中使用标识符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表示布尔类型的值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5F4C8A-AF93-9A16-8D24-529C7D6B22B3}"/>
              </a:ext>
            </a:extLst>
          </p:cNvPr>
          <p:cNvSpPr txBox="1"/>
          <p:nvPr/>
        </p:nvSpPr>
        <p:spPr>
          <a:xfrm>
            <a:off x="3330235" y="2848002"/>
            <a:ext cx="6097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表示整数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表示整数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07F042-2419-7169-8223-A714A9044A92}"/>
              </a:ext>
            </a:extLst>
          </p:cNvPr>
          <p:cNvSpPr txBox="1"/>
          <p:nvPr/>
        </p:nvSpPr>
        <p:spPr>
          <a:xfrm>
            <a:off x="1645381" y="3542846"/>
            <a:ext cx="6097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布尔值为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的情况如下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B0730D-5B9B-4895-3F16-66BA6708CCC6}"/>
              </a:ext>
            </a:extLst>
          </p:cNvPr>
          <p:cNvSpPr txBox="1"/>
          <p:nvPr/>
        </p:nvSpPr>
        <p:spPr>
          <a:xfrm>
            <a:off x="1645381" y="4023682"/>
            <a:ext cx="9259986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或者是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数值中的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，包含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，虚数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空序列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包含空字符串、空元组、空列表、空字典、空集合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自定义对象的实例，该对象的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__bool__()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方法返回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方法返回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6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3978252" y="67510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数据类型之间的转换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07F042-2419-7169-8223-A714A9044A92}"/>
              </a:ext>
            </a:extLst>
          </p:cNvPr>
          <p:cNvSpPr txBox="1"/>
          <p:nvPr/>
        </p:nvSpPr>
        <p:spPr>
          <a:xfrm>
            <a:off x="834887" y="2801341"/>
            <a:ext cx="1167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</a:t>
            </a:r>
            <a:endParaRPr lang="zh-CN" altLang="zh-CN" sz="36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63A25C-B074-4D81-19C8-67C1F0586A11}"/>
              </a:ext>
            </a:extLst>
          </p:cNvPr>
          <p:cNvCxnSpPr>
            <a:cxnSpLocks/>
          </p:cNvCxnSpPr>
          <p:nvPr/>
        </p:nvCxnSpPr>
        <p:spPr>
          <a:xfrm flipV="1">
            <a:off x="2011084" y="3167201"/>
            <a:ext cx="687977" cy="2041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C78930-A06D-A046-7AAF-51C387DE7D80}"/>
              </a:ext>
            </a:extLst>
          </p:cNvPr>
          <p:cNvCxnSpPr>
            <a:cxnSpLocks/>
          </p:cNvCxnSpPr>
          <p:nvPr/>
        </p:nvCxnSpPr>
        <p:spPr>
          <a:xfrm>
            <a:off x="2002375" y="3454073"/>
            <a:ext cx="618308" cy="408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5E7695-B777-A0C8-0F84-BD6CBC398420}"/>
              </a:ext>
            </a:extLst>
          </p:cNvPr>
          <p:cNvSpPr txBox="1"/>
          <p:nvPr/>
        </p:nvSpPr>
        <p:spPr>
          <a:xfrm>
            <a:off x="2917882" y="2939840"/>
            <a:ext cx="1616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隐式转换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292F96-D148-3537-D708-0AFA246423B6}"/>
              </a:ext>
            </a:extLst>
          </p:cNvPr>
          <p:cNvSpPr txBox="1"/>
          <p:nvPr/>
        </p:nvSpPr>
        <p:spPr>
          <a:xfrm>
            <a:off x="2865610" y="3647261"/>
            <a:ext cx="1616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显式转换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5DF883-DF37-787E-5A58-4FB4A7D78D57}"/>
              </a:ext>
            </a:extLst>
          </p:cNvPr>
          <p:cNvSpPr/>
          <p:nvPr/>
        </p:nvSpPr>
        <p:spPr>
          <a:xfrm>
            <a:off x="2954412" y="2933449"/>
            <a:ext cx="1427119" cy="4955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F17FDA-D33B-5E48-7C24-DA9A3DA7AF6F}"/>
              </a:ext>
            </a:extLst>
          </p:cNvPr>
          <p:cNvSpPr/>
          <p:nvPr/>
        </p:nvSpPr>
        <p:spPr>
          <a:xfrm>
            <a:off x="2917882" y="3647261"/>
            <a:ext cx="1427119" cy="4955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F442583E-A15D-866F-1671-573F62060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6414"/>
              </p:ext>
            </p:extLst>
          </p:nvPr>
        </p:nvGraphicFramePr>
        <p:xfrm>
          <a:off x="4941799" y="1891736"/>
          <a:ext cx="6415314" cy="4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693">
                  <a:extLst>
                    <a:ext uri="{9D8B030D-6E8A-4147-A177-3AD203B41FA5}">
                      <a16:colId xmlns:a16="http://schemas.microsoft.com/office/drawing/2014/main" val="2173798862"/>
                    </a:ext>
                  </a:extLst>
                </a:gridCol>
                <a:gridCol w="5261621">
                  <a:extLst>
                    <a:ext uri="{9D8B030D-6E8A-4147-A177-3AD203B41FA5}">
                      <a16:colId xmlns:a16="http://schemas.microsoft.com/office/drawing/2014/main" val="139975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转换为整数类型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6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转换为浮点数类型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5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转成字符串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将整数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转换为一个字符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1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将一个字符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转换为其对应的整数值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将一个整数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转换为一个十六进制字符串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将一个整数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转换为一个八进制字符串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3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将一个整数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转换为一个二进制字符串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181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07F042-2419-7169-8223-A714A9044A92}"/>
              </a:ext>
            </a:extLst>
          </p:cNvPr>
          <p:cNvSpPr txBox="1"/>
          <p:nvPr/>
        </p:nvSpPr>
        <p:spPr>
          <a:xfrm>
            <a:off x="1810246" y="1886526"/>
            <a:ext cx="1368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6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</a:t>
            </a:r>
          </a:p>
          <a:p>
            <a:pPr algn="just"/>
            <a:r>
              <a:rPr lang="zh-CN" altLang="en-US" sz="36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sz="36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029DEFC-BB60-FEE8-B275-94269ACA43E6}"/>
              </a:ext>
            </a:extLst>
          </p:cNvPr>
          <p:cNvCxnSpPr>
            <a:cxnSpLocks/>
          </p:cNvCxnSpPr>
          <p:nvPr/>
        </p:nvCxnSpPr>
        <p:spPr>
          <a:xfrm>
            <a:off x="3081657" y="1544382"/>
            <a:ext cx="0" cy="22267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7A0C78-625A-5084-BA30-72B59EDA733A}"/>
              </a:ext>
            </a:extLst>
          </p:cNvPr>
          <p:cNvSpPr txBox="1"/>
          <p:nvPr/>
        </p:nvSpPr>
        <p:spPr>
          <a:xfrm>
            <a:off x="3179303" y="17059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中的内置函数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CBA29D-92FB-3ACB-A7F6-5C6BFCEDBB14}"/>
              </a:ext>
            </a:extLst>
          </p:cNvPr>
          <p:cNvSpPr txBox="1"/>
          <p:nvPr/>
        </p:nvSpPr>
        <p:spPr>
          <a:xfrm>
            <a:off x="3177450" y="2195463"/>
            <a:ext cx="7786642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用于去掉字符串最外侧的引号，并按照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语句方式执行去掉引号后的字符串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9E0F4A-EA47-32AA-DD76-03D90DD8E072}"/>
              </a:ext>
            </a:extLst>
          </p:cNvPr>
          <p:cNvSpPr txBox="1"/>
          <p:nvPr/>
        </p:nvSpPr>
        <p:spPr>
          <a:xfrm>
            <a:off x="2759482" y="4044865"/>
            <a:ext cx="257016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46E498-7E90-C597-9407-75A2AEA92F83}"/>
              </a:ext>
            </a:extLst>
          </p:cNvPr>
          <p:cNvSpPr txBox="1"/>
          <p:nvPr/>
        </p:nvSpPr>
        <p:spPr>
          <a:xfrm>
            <a:off x="4258493" y="4869644"/>
            <a:ext cx="3823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=eval(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B92A69-C62F-144C-36EA-204DC7AB94A3}"/>
              </a:ext>
            </a:extLst>
          </p:cNvPr>
          <p:cNvSpPr txBox="1"/>
          <p:nvPr/>
        </p:nvSpPr>
        <p:spPr>
          <a:xfrm>
            <a:off x="3179303" y="32674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eval()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函数经常和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input()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函数一起使用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37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A0C78-625A-5084-BA30-72B59EDA733A}"/>
              </a:ext>
            </a:extLst>
          </p:cNvPr>
          <p:cNvSpPr txBox="1"/>
          <p:nvPr/>
        </p:nvSpPr>
        <p:spPr>
          <a:xfrm>
            <a:off x="1933978" y="16293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：用于处理四则运算的符号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ED984BAA-CAE6-41BC-FF8B-C8E04F82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25790"/>
              </p:ext>
            </p:extLst>
          </p:nvPr>
        </p:nvGraphicFramePr>
        <p:xfrm>
          <a:off x="2032000" y="2473002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17">
                  <a:extLst>
                    <a:ext uri="{9D8B030D-6E8A-4147-A177-3AD203B41FA5}">
                      <a16:colId xmlns:a16="http://schemas.microsoft.com/office/drawing/2014/main" val="485075447"/>
                    </a:ext>
                  </a:extLst>
                </a:gridCol>
                <a:gridCol w="3030583">
                  <a:extLst>
                    <a:ext uri="{9D8B030D-6E8A-4147-A177-3AD203B41FA5}">
                      <a16:colId xmlns:a16="http://schemas.microsoft.com/office/drawing/2014/main" val="24368161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1512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212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9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2*3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3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7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10//3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8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10%3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幂运算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2**4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4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15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A0C78-625A-5084-BA30-72B59EDA733A}"/>
              </a:ext>
            </a:extLst>
          </p:cNvPr>
          <p:cNvSpPr txBox="1"/>
          <p:nvPr/>
        </p:nvSpPr>
        <p:spPr>
          <a:xfrm>
            <a:off x="915075" y="1838347"/>
            <a:ext cx="2890571" cy="22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算术运算符的优先级由高到低的是：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第一级：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第二级：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第三级：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CB6723CC-EA6A-F8FC-C19D-38365B1E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3773"/>
              </p:ext>
            </p:extLst>
          </p:nvPr>
        </p:nvGraphicFramePr>
        <p:xfrm>
          <a:off x="3712754" y="1809488"/>
          <a:ext cx="8128000" cy="4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65739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5414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03914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0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展开形式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简单的赋值运算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x+=y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x+y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6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x=x-y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x*=y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x=x*y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4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x=x/y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取余赋值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6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x**=y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x=x**y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整除赋值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x//=y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x=x//y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0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4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6B905-CC71-CBB0-9BFA-AF28C14A191A}"/>
              </a:ext>
            </a:extLst>
          </p:cNvPr>
          <p:cNvSpPr txBox="1"/>
          <p:nvPr/>
        </p:nvSpPr>
        <p:spPr>
          <a:xfrm>
            <a:off x="3910538" y="1556085"/>
            <a:ext cx="6355651" cy="4540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中的保留字与标识符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中变量的定义及使用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中基本数据类型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掌握数据类型之间的相互转换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eval()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函数的使用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了解不同的进制数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中常用的运算符及优先级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CB6723CC-EA6A-F8FC-C19D-38365B1E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47974"/>
              </p:ext>
            </p:extLst>
          </p:nvPr>
        </p:nvGraphicFramePr>
        <p:xfrm>
          <a:off x="2249714" y="1880170"/>
          <a:ext cx="8128000" cy="30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65739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5414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03914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0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展开形式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98&gt;90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98&lt;90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6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98==90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98!=90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4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98&gt;=98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98&lt;=98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6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CB6723CC-EA6A-F8FC-C19D-38365B1E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02128"/>
              </p:ext>
            </p:extLst>
          </p:nvPr>
        </p:nvGraphicFramePr>
        <p:xfrm>
          <a:off x="2182483" y="1694750"/>
          <a:ext cx="8128000" cy="17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12">
                  <a:extLst>
                    <a:ext uri="{9D8B030D-6E8A-4147-A177-3AD203B41FA5}">
                      <a16:colId xmlns:a16="http://schemas.microsoft.com/office/drawing/2014/main" val="1156573930"/>
                    </a:ext>
                  </a:extLst>
                </a:gridCol>
                <a:gridCol w="1793965">
                  <a:extLst>
                    <a:ext uri="{9D8B030D-6E8A-4147-A177-3AD203B41FA5}">
                      <a16:colId xmlns:a16="http://schemas.microsoft.com/office/drawing/2014/main" val="2085414538"/>
                    </a:ext>
                  </a:extLst>
                </a:gridCol>
                <a:gridCol w="2868023">
                  <a:extLst>
                    <a:ext uri="{9D8B030D-6E8A-4147-A177-3AD203B41FA5}">
                      <a16:colId xmlns:a16="http://schemas.microsoft.com/office/drawing/2014/main" val="35103914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0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用法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结合方向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and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or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6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143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85D9F62-F936-B920-3D02-6F549BA5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05766"/>
              </p:ext>
            </p:extLst>
          </p:nvPr>
        </p:nvGraphicFramePr>
        <p:xfrm>
          <a:off x="1619794" y="3769908"/>
          <a:ext cx="9108700" cy="227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87">
                  <a:extLst>
                    <a:ext uri="{9D8B030D-6E8A-4147-A177-3AD203B41FA5}">
                      <a16:colId xmlns:a16="http://schemas.microsoft.com/office/drawing/2014/main" val="3213737383"/>
                    </a:ext>
                  </a:extLst>
                </a:gridCol>
                <a:gridCol w="1171118">
                  <a:extLst>
                    <a:ext uri="{9D8B030D-6E8A-4147-A177-3AD203B41FA5}">
                      <a16:colId xmlns:a16="http://schemas.microsoft.com/office/drawing/2014/main" val="1445191492"/>
                    </a:ext>
                  </a:extLst>
                </a:gridCol>
                <a:gridCol w="2441903">
                  <a:extLst>
                    <a:ext uri="{9D8B030D-6E8A-4147-A177-3AD203B41FA5}">
                      <a16:colId xmlns:a16="http://schemas.microsoft.com/office/drawing/2014/main" val="1283919751"/>
                    </a:ext>
                  </a:extLst>
                </a:gridCol>
                <a:gridCol w="2401452">
                  <a:extLst>
                    <a:ext uri="{9D8B030D-6E8A-4147-A177-3AD203B41FA5}">
                      <a16:colId xmlns:a16="http://schemas.microsoft.com/office/drawing/2014/main" val="3674151255"/>
                    </a:ext>
                  </a:extLst>
                </a:gridCol>
                <a:gridCol w="1821740">
                  <a:extLst>
                    <a:ext uri="{9D8B030D-6E8A-4147-A177-3AD203B41FA5}">
                      <a16:colId xmlns:a16="http://schemas.microsoft.com/office/drawing/2014/main" val="313272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and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or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7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7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71E0E-3AE3-1601-4824-1770A3D87D7A}"/>
              </a:ext>
            </a:extLst>
          </p:cNvPr>
          <p:cNvSpPr txBox="1"/>
          <p:nvPr/>
        </p:nvSpPr>
        <p:spPr>
          <a:xfrm>
            <a:off x="2559184" y="1886528"/>
            <a:ext cx="2107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位运算符</a:t>
            </a:r>
            <a:endParaRPr lang="zh-CN" altLang="zh-CN" sz="36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CB737-B19C-0688-4196-6081311EB4E6}"/>
              </a:ext>
            </a:extLst>
          </p:cNvPr>
          <p:cNvSpPr txBox="1"/>
          <p:nvPr/>
        </p:nvSpPr>
        <p:spPr>
          <a:xfrm>
            <a:off x="4478200" y="1971399"/>
            <a:ext cx="6096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把数字看作二进制数来进行计算的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5D2D33-AD0C-93F6-C297-A9285D977C84}"/>
              </a:ext>
            </a:extLst>
          </p:cNvPr>
          <p:cNvSpPr txBox="1"/>
          <p:nvPr/>
        </p:nvSpPr>
        <p:spPr>
          <a:xfrm>
            <a:off x="1593668" y="3059668"/>
            <a:ext cx="3265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按“位与”运算（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70904B-DBE1-6B0E-7707-C9B02AB3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03" y="3783154"/>
            <a:ext cx="4695799" cy="13161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01B2C7-416A-E5DB-B7CF-E3FB964EC9BC}"/>
              </a:ext>
            </a:extLst>
          </p:cNvPr>
          <p:cNvSpPr txBox="1"/>
          <p:nvPr/>
        </p:nvSpPr>
        <p:spPr>
          <a:xfrm>
            <a:off x="6650830" y="3019063"/>
            <a:ext cx="3265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按“位或”运算（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8E8E55-8FFF-08A8-0B2B-906F4BD9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82" y="3783154"/>
            <a:ext cx="4829815" cy="14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5D2D33-AD0C-93F6-C297-A9285D977C84}"/>
              </a:ext>
            </a:extLst>
          </p:cNvPr>
          <p:cNvSpPr txBox="1"/>
          <p:nvPr/>
        </p:nvSpPr>
        <p:spPr>
          <a:xfrm>
            <a:off x="1811385" y="2319439"/>
            <a:ext cx="3265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按“位异或”运算 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01B2C7-416A-E5DB-B7CF-E3FB964EC9BC}"/>
              </a:ext>
            </a:extLst>
          </p:cNvPr>
          <p:cNvSpPr txBox="1"/>
          <p:nvPr/>
        </p:nvSpPr>
        <p:spPr>
          <a:xfrm>
            <a:off x="6868547" y="2278834"/>
            <a:ext cx="3265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按“位取反”运算 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E3BEE4-8D3F-D6DC-C8D5-593E2F6FC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82" y="3075510"/>
            <a:ext cx="4346120" cy="1338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3A9ED4-691D-C01A-F326-5C62AA44D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818" y="3277289"/>
            <a:ext cx="4020211" cy="9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CB737-B19C-0688-4196-6081311EB4E6}"/>
              </a:ext>
            </a:extLst>
          </p:cNvPr>
          <p:cNvSpPr txBox="1"/>
          <p:nvPr/>
        </p:nvSpPr>
        <p:spPr>
          <a:xfrm>
            <a:off x="1700166" y="1691923"/>
            <a:ext cx="9100106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“左移位”运算 （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是将一个二进制数向左移动指定的位数，左边（高位端）溢出的位被丢弃，右边（低位端）的空位用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C881D9-D0F5-FF3D-40E3-6C38D645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74" y="3034308"/>
            <a:ext cx="5416640" cy="21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CB737-B19C-0688-4196-6081311EB4E6}"/>
              </a:ext>
            </a:extLst>
          </p:cNvPr>
          <p:cNvSpPr txBox="1"/>
          <p:nvPr/>
        </p:nvSpPr>
        <p:spPr>
          <a:xfrm>
            <a:off x="1700166" y="1691923"/>
            <a:ext cx="910010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“右移位”运算 （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是将一个二进制数向右移动指定的位数，右边（低位端）溢出的位被丢弃，左边（高位端）的空位端，如果最高位是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（正数）左侧空位填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，如果最高位是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（负数），左侧空位填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BEC42-6D1E-FE05-28E5-C445E358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83" y="3521153"/>
            <a:ext cx="7998380" cy="16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运算符的优先级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36DEEE6-E2B8-7D7E-5D87-FE95C533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06478"/>
              </p:ext>
            </p:extLst>
          </p:nvPr>
        </p:nvGraphicFramePr>
        <p:xfrm>
          <a:off x="1971039" y="1446441"/>
          <a:ext cx="8348617" cy="500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034">
                  <a:extLst>
                    <a:ext uri="{9D8B030D-6E8A-4147-A177-3AD203B41FA5}">
                      <a16:colId xmlns:a16="http://schemas.microsoft.com/office/drawing/2014/main" val="3750794588"/>
                    </a:ext>
                  </a:extLst>
                </a:gridCol>
                <a:gridCol w="5104583">
                  <a:extLst>
                    <a:ext uri="{9D8B030D-6E8A-4147-A177-3AD203B41FA5}">
                      <a16:colId xmlns:a16="http://schemas.microsoft.com/office/drawing/2014/main" val="1735108222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运算符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取反、正号、负号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位运算符中的左移位和右移位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8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位运算符中的按位与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7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位运算符中的异或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位运算符中的按位或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4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F70E8-FD81-C70D-957C-5FDBD673BA80}"/>
              </a:ext>
            </a:extLst>
          </p:cNvPr>
          <p:cNvSpPr txBox="1"/>
          <p:nvPr/>
        </p:nvSpPr>
        <p:spPr>
          <a:xfrm>
            <a:off x="1283825" y="1423358"/>
            <a:ext cx="10490164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已经被赋予特定意义的一些单词，保留字严格区分大小写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标识符可用来给变量、函数、类、模块和其他对象命名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标识符的命名规则：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可以是字母（包含中文）、数字、下划线，第一个字符不能是数字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中的保留字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标识符严格区分大小写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以下划线开头的标识符有特殊意义，不能随便使用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允许使用中文作为标识符，但不建议使用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407451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F70E8-FD81-C70D-957C-5FDBD673BA80}"/>
              </a:ext>
            </a:extLst>
          </p:cNvPr>
          <p:cNvSpPr txBox="1"/>
          <p:nvPr/>
        </p:nvSpPr>
        <p:spPr>
          <a:xfrm>
            <a:off x="1619045" y="1596834"/>
            <a:ext cx="9516447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变量的语法结构：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=value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整数类型有四种表示形式：二进制、八进制、十进制和十六进制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浮点数可以使用内置函数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round()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限定运算结果需要保留的小数位数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字符串又称为不可变字符序列，可根据索引检索元素，也可根据索引进行切片操作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布尔类型有两种取值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F70E8-FD81-C70D-957C-5FDBD673BA80}"/>
              </a:ext>
            </a:extLst>
          </p:cNvPr>
          <p:cNvSpPr txBox="1"/>
          <p:nvPr/>
        </p:nvSpPr>
        <p:spPr>
          <a:xfrm>
            <a:off x="1592919" y="1692247"/>
            <a:ext cx="9516447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常用的数据类型转换函数为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float()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可接字符串转换成真实的数据类型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**=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比较运算符：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!=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逻辑运算符：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not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位运算符：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^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0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保留字与标识符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053703" y="1950720"/>
            <a:ext cx="1872377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2926079" y="1924484"/>
            <a:ext cx="7968343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中被赋予特定意义的一些单词，在开发程序时，不可以把这些保留字作为变量、函数、类、模块和其他对象的名称来使用</a:t>
            </a:r>
            <a:endParaRPr lang="zh-CN" altLang="en-US" sz="2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57BE3E-8C85-DEEC-6D67-7DE1D43760E8}"/>
              </a:ext>
            </a:extLst>
          </p:cNvPr>
          <p:cNvCxnSpPr/>
          <p:nvPr/>
        </p:nvCxnSpPr>
        <p:spPr>
          <a:xfrm>
            <a:off x="2743200" y="1724297"/>
            <a:ext cx="0" cy="141949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EECB9401-B876-F80B-A546-03A03BB2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12270"/>
              </p:ext>
            </p:extLst>
          </p:nvPr>
        </p:nvGraphicFramePr>
        <p:xfrm>
          <a:off x="2107406" y="3253911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0604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572231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9821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24570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101771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9467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05846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中的保留字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6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elif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6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global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lambda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5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1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await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async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8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32985"/>
              </p:ext>
            </p:extLst>
          </p:nvPr>
        </p:nvGraphicFramePr>
        <p:xfrm>
          <a:off x="1971921" y="2392669"/>
          <a:ext cx="8923078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以下哪项不是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语言的保留字（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076192-329B-27C1-C9D1-0DA9369A40DD}"/>
              </a:ext>
            </a:extLst>
          </p:cNvPr>
          <p:cNvSpPr txBox="1"/>
          <p:nvPr/>
        </p:nvSpPr>
        <p:spPr>
          <a:xfrm flipH="1">
            <a:off x="8314421" y="238544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81515"/>
              </p:ext>
            </p:extLst>
          </p:nvPr>
        </p:nvGraphicFramePr>
        <p:xfrm>
          <a:off x="1971920" y="2392669"/>
          <a:ext cx="9575645" cy="245554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x=5,y=3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，执行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x,y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y,x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之后，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的值分别是什么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?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5,3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3,3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5,5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076192-329B-27C1-C9D1-0DA9369A40DD}"/>
              </a:ext>
            </a:extLst>
          </p:cNvPr>
          <p:cNvSpPr txBox="1"/>
          <p:nvPr/>
        </p:nvSpPr>
        <p:spPr>
          <a:xfrm flipH="1">
            <a:off x="10909576" y="239266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2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8206"/>
              </p:ext>
            </p:extLst>
          </p:nvPr>
        </p:nvGraphicFramePr>
        <p:xfrm>
          <a:off x="1971920" y="2392669"/>
          <a:ext cx="9575645" cy="245554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以下变量名不合法的是（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_my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a_int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c888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076192-329B-27C1-C9D1-0DA9369A40DD}"/>
              </a:ext>
            </a:extLst>
          </p:cNvPr>
          <p:cNvSpPr txBox="1"/>
          <p:nvPr/>
        </p:nvSpPr>
        <p:spPr>
          <a:xfrm flipH="1">
            <a:off x="6650830" y="2357127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6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46917"/>
              </p:ext>
            </p:extLst>
          </p:nvPr>
        </p:nvGraphicFramePr>
        <p:xfrm>
          <a:off x="1971920" y="2392669"/>
          <a:ext cx="9575645" cy="245554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世界那么大，我想去看看”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[7:-3]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我想去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想去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我想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076192-329B-27C1-C9D1-0DA9369A40DD}"/>
              </a:ext>
            </a:extLst>
          </p:cNvPr>
          <p:cNvSpPr txBox="1"/>
          <p:nvPr/>
        </p:nvSpPr>
        <p:spPr>
          <a:xfrm flipH="1">
            <a:off x="8052911" y="238544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2101"/>
              </p:ext>
            </p:extLst>
          </p:nvPr>
        </p:nvGraphicFramePr>
        <p:xfrm>
          <a:off x="1971920" y="2392669"/>
          <a:ext cx="9575645" cy="245554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0xf2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值相等的是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b="1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342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242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0b11010010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0o362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59E9FB4-855F-62AA-1DE8-F17A085BF2A9}"/>
              </a:ext>
            </a:extLst>
          </p:cNvPr>
          <p:cNvSpPr txBox="1"/>
          <p:nvPr/>
        </p:nvSpPr>
        <p:spPr>
          <a:xfrm flipH="1">
            <a:off x="6096000" y="249651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75153"/>
              </p:ext>
            </p:extLst>
          </p:nvPr>
        </p:nvGraphicFramePr>
        <p:xfrm>
          <a:off x="1971920" y="2392669"/>
          <a:ext cx="9575645" cy="24199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以下不是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内置数据类型的是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b="1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9D671F6-F56A-9B4F-0353-0889FCB8CFC6}"/>
              </a:ext>
            </a:extLst>
          </p:cNvPr>
          <p:cNvSpPr txBox="1"/>
          <p:nvPr/>
        </p:nvSpPr>
        <p:spPr>
          <a:xfrm flipH="1">
            <a:off x="8386354" y="250522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63666"/>
              </p:ext>
            </p:extLst>
          </p:nvPr>
        </p:nvGraphicFramePr>
        <p:xfrm>
          <a:off x="1971920" y="2392669"/>
          <a:ext cx="9575645" cy="24199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print(‘\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nPython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’)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语句运行结果是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b="1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在新的一行输出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:Python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直接输出’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nPython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直接输出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nPython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先输出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，然后新一行输出设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9ED68B2-A970-C185-DC3F-827D6BC3735B}"/>
              </a:ext>
            </a:extLst>
          </p:cNvPr>
          <p:cNvSpPr txBox="1"/>
          <p:nvPr/>
        </p:nvSpPr>
        <p:spPr>
          <a:xfrm flipH="1">
            <a:off x="9753864" y="247039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3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75427"/>
              </p:ext>
            </p:extLst>
          </p:nvPr>
        </p:nvGraphicFramePr>
        <p:xfrm>
          <a:off x="1971920" y="2392669"/>
          <a:ext cx="9575645" cy="296862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以下选项中，关于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字符串的描述错误的是（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b="1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字符串是用一对双引号””或者一对单引号’’括起来的零个或者多个字符串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字符串是字符的序列，也是序列类型的一种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字符串使用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进行索引和切片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字符串的切片方式是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[N,M]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74AAC3C-CB57-D7E4-AA12-A521F1552B5C}"/>
              </a:ext>
            </a:extLst>
          </p:cNvPr>
          <p:cNvSpPr txBox="1"/>
          <p:nvPr/>
        </p:nvSpPr>
        <p:spPr>
          <a:xfrm flipH="1">
            <a:off x="10220080" y="246168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65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E6FE4F-6705-C95C-322E-C7A5CDFB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98327"/>
              </p:ext>
            </p:extLst>
          </p:nvPr>
        </p:nvGraphicFramePr>
        <p:xfrm>
          <a:off x="1971920" y="2392669"/>
          <a:ext cx="9575645" cy="24199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043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71298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关于赋值语句，以下选项中描述错误的是（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b="1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赋值语句采用符号“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=”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赋值与二元操作符可以组合，例如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&amp;=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a,b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b,a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可以实现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值的互换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a,b,c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b,c,a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是合法的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ACEA3D9-2D9C-1991-6A7C-5E042E3E961F}"/>
              </a:ext>
            </a:extLst>
          </p:cNvPr>
          <p:cNvSpPr txBox="1"/>
          <p:nvPr/>
        </p:nvSpPr>
        <p:spPr>
          <a:xfrm flipH="1">
            <a:off x="9056915" y="247910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7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217957"/>
            <a:ext cx="900996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从键盘获取一个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位整数，分别输出个位、十位、百位、千位上的数字。</a:t>
            </a:r>
          </a:p>
          <a:p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2009131" y="2394978"/>
            <a:ext cx="835402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函数或者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函数将从键盘获取的数字串转成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类型，通过整除和取余操作分别获取数字。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282000-1A8A-35A1-41C7-884493317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92" y="3712827"/>
            <a:ext cx="3042149" cy="220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9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保留字与标识符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474489" y="1567574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标识符的命名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1619921" y="2234946"/>
            <a:ext cx="8952158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可以是字符（英文、中文）、下划线“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_”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和数字，并且第一个字符不能是数字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不能使用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中的保留字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标识符严格区分大小写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以下划线开头的标识符有特殊意义，一般应避免使用相似的标识符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允许使用中文作为标识符，但不建议使用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2734768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618066"/>
            <a:ext cx="90099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根据父母身高预测儿子的身高</a:t>
            </a:r>
          </a:p>
          <a:p>
            <a:endParaRPr lang="en-US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2009131" y="2394978"/>
            <a:ext cx="8354027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从键盘输入父母的身高，并使用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float()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转换输入的数据类型。计算公式：儿子身高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父亲身高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母亲身高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)*0.54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0347F-95BE-DBEB-D697-1727A273B3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3" y="3619414"/>
            <a:ext cx="3634380" cy="2302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80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保留字与标识符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474489" y="1567574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标识符的命名规范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1619921" y="2234946"/>
            <a:ext cx="8952158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模块名尽量短小，并且全部使用小写字母，可以使用下划线分隔多个字母。例如：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grame_main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包名尽量短小，并且全部使用小写字母，不推荐使用下划线。例如：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com.ysjpython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，不推荐使用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com_ysjpython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类名采用单词首字母大写形式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(Pascal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风格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MyClass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模块内部的类采用“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_”+Pascal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风格的类名组成，例如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MyClass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中的内部类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InnerMyClass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函数、类的属性和方法的命名，全部使用小写字母，多个字母之间使用下划线分隔</a:t>
            </a:r>
          </a:p>
        </p:txBody>
      </p:sp>
    </p:spTree>
    <p:extLst>
      <p:ext uri="{BB962C8B-B14F-4D97-AF65-F5344CB8AC3E}">
        <p14:creationId xmlns:p14="http://schemas.microsoft.com/office/powerpoint/2010/main" val="28148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保留字与标识符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474489" y="1567574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标识符的命名规范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1619921" y="2234946"/>
            <a:ext cx="8952158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常量命名时采用全部大写字母，可以使用下划线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使用单下划线“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_”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开头的模块变量或函数是受保护的，在使用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“from xxx import *”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语句从模块中导入时，这些模块变量或函数不能被导入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使用双下划线“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__”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开头的实例变量或方法是类私有的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以双下划线开头和结尾的是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的专用标识，例如：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表示初始化函数</a:t>
            </a:r>
          </a:p>
        </p:txBody>
      </p:sp>
    </p:spTree>
    <p:extLst>
      <p:ext uri="{BB962C8B-B14F-4D97-AF65-F5344CB8AC3E}">
        <p14:creationId xmlns:p14="http://schemas.microsoft.com/office/powerpoint/2010/main" val="9371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474489" y="1567574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变量的语法结构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2436600" y="3927712"/>
            <a:ext cx="228853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uck_number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4E8C21-24E5-2AC9-3370-9F259033855E}"/>
              </a:ext>
            </a:extLst>
          </p:cNvPr>
          <p:cNvSpPr/>
          <p:nvPr/>
        </p:nvSpPr>
        <p:spPr>
          <a:xfrm>
            <a:off x="2275211" y="3875963"/>
            <a:ext cx="2600085" cy="66255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2C727A-53DF-D87D-BD15-E5DA8A49731A}"/>
              </a:ext>
            </a:extLst>
          </p:cNvPr>
          <p:cNvSpPr txBox="1"/>
          <p:nvPr/>
        </p:nvSpPr>
        <p:spPr>
          <a:xfrm>
            <a:off x="2744233" y="2731368"/>
            <a:ext cx="228853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=value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ED6F53-FDBE-DE58-AFFD-4467281602EF}"/>
              </a:ext>
            </a:extLst>
          </p:cNvPr>
          <p:cNvSpPr txBox="1"/>
          <p:nvPr/>
        </p:nvSpPr>
        <p:spPr>
          <a:xfrm>
            <a:off x="1474489" y="3953125"/>
            <a:ext cx="8007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52C96D-043B-516B-AC65-BBBD53C511E2}"/>
              </a:ext>
            </a:extLst>
          </p:cNvPr>
          <p:cNvSpPr/>
          <p:nvPr/>
        </p:nvSpPr>
        <p:spPr>
          <a:xfrm>
            <a:off x="6773033" y="2731368"/>
            <a:ext cx="1666959" cy="28116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DF2412-B549-23FB-8E3F-7476979937AD}"/>
              </a:ext>
            </a:extLst>
          </p:cNvPr>
          <p:cNvSpPr/>
          <p:nvPr/>
        </p:nvSpPr>
        <p:spPr>
          <a:xfrm>
            <a:off x="6557663" y="2458752"/>
            <a:ext cx="2084631" cy="545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471A25-B7D6-2843-5663-4F5479567930}"/>
              </a:ext>
            </a:extLst>
          </p:cNvPr>
          <p:cNvSpPr txBox="1"/>
          <p:nvPr/>
        </p:nvSpPr>
        <p:spPr>
          <a:xfrm>
            <a:off x="6986079" y="2374343"/>
            <a:ext cx="130016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栈内存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6606BF-9A21-31AE-4A9B-C177487358F5}"/>
              </a:ext>
            </a:extLst>
          </p:cNvPr>
          <p:cNvSpPr txBox="1"/>
          <p:nvPr/>
        </p:nvSpPr>
        <p:spPr>
          <a:xfrm>
            <a:off x="6773034" y="4921094"/>
            <a:ext cx="180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uck_number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0EC0B7-8E3C-700E-6C07-E6AC1113EE04}"/>
              </a:ext>
            </a:extLst>
          </p:cNvPr>
          <p:cNvSpPr/>
          <p:nvPr/>
        </p:nvSpPr>
        <p:spPr>
          <a:xfrm>
            <a:off x="9504249" y="3078411"/>
            <a:ext cx="1666959" cy="22120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51D173-B154-CE6C-1B39-AAEAD3AF88A3}"/>
              </a:ext>
            </a:extLst>
          </p:cNvPr>
          <p:cNvSpPr txBox="1"/>
          <p:nvPr/>
        </p:nvSpPr>
        <p:spPr>
          <a:xfrm>
            <a:off x="9768325" y="2355808"/>
            <a:ext cx="130016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堆内存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D54C3EE-64BB-D339-2B33-FA16CC2167E7}"/>
              </a:ext>
            </a:extLst>
          </p:cNvPr>
          <p:cNvSpPr/>
          <p:nvPr/>
        </p:nvSpPr>
        <p:spPr>
          <a:xfrm>
            <a:off x="10058400" y="4202937"/>
            <a:ext cx="611579" cy="6243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8849F0-FB6D-48D8-3EB5-072742443CE4}"/>
              </a:ext>
            </a:extLst>
          </p:cNvPr>
          <p:cNvCxnSpPr>
            <a:endCxn id="19" idx="2"/>
          </p:cNvCxnSpPr>
          <p:nvPr/>
        </p:nvCxnSpPr>
        <p:spPr>
          <a:xfrm flipV="1">
            <a:off x="8241475" y="4515128"/>
            <a:ext cx="1816925" cy="5912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2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942887" y="1608581"/>
            <a:ext cx="68117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变量命名应遵循以下几条规则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F429-B2B7-F5EA-ED58-E68A3BCBE7FF}"/>
              </a:ext>
            </a:extLst>
          </p:cNvPr>
          <p:cNvSpPr txBox="1"/>
          <p:nvPr/>
        </p:nvSpPr>
        <p:spPr>
          <a:xfrm>
            <a:off x="942887" y="2433706"/>
            <a:ext cx="5153113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变量名必须是一个有效的标识符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变量名不能使用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中的保留字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慎用小写字母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（挨）和大写字母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应选择有意义的单词作为变量名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C0FB08-4432-DFF2-C3F5-38223C34C8F8}"/>
              </a:ext>
            </a:extLst>
          </p:cNvPr>
          <p:cNvSpPr txBox="1"/>
          <p:nvPr/>
        </p:nvSpPr>
        <p:spPr>
          <a:xfrm>
            <a:off x="8138564" y="2271135"/>
            <a:ext cx="342495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常量就是在程序运行过程中，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值不允许改变的量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全部使用大写字母和下划线命名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AAE795-8F5E-FBF2-7632-B5D37A969FD7}"/>
              </a:ext>
            </a:extLst>
          </p:cNvPr>
          <p:cNvSpPr txBox="1"/>
          <p:nvPr/>
        </p:nvSpPr>
        <p:spPr>
          <a:xfrm>
            <a:off x="6716245" y="2706201"/>
            <a:ext cx="20767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2D7C292-E922-A72F-A0EF-F78E5A9859A1}"/>
              </a:ext>
            </a:extLst>
          </p:cNvPr>
          <p:cNvCxnSpPr>
            <a:cxnSpLocks/>
          </p:cNvCxnSpPr>
          <p:nvPr/>
        </p:nvCxnSpPr>
        <p:spPr>
          <a:xfrm>
            <a:off x="7923103" y="2302442"/>
            <a:ext cx="18593" cy="18846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0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70495-4161-A6D7-C032-5059003A1402}"/>
              </a:ext>
            </a:extLst>
          </p:cNvPr>
          <p:cNvSpPr txBox="1"/>
          <p:nvPr/>
        </p:nvSpPr>
        <p:spPr>
          <a:xfrm>
            <a:off x="1053703" y="1606178"/>
            <a:ext cx="95524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表示的数值是没有小数部分的数值，包含正整数、负整数和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E5337F99-FBC6-4FF9-7E0B-9997069A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18861"/>
              </p:ext>
            </p:extLst>
          </p:nvPr>
        </p:nvGraphicFramePr>
        <p:xfrm>
          <a:off x="1765944" y="2905988"/>
          <a:ext cx="9190671" cy="202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26">
                  <a:extLst>
                    <a:ext uri="{9D8B030D-6E8A-4147-A177-3AD203B41FA5}">
                      <a16:colId xmlns:a16="http://schemas.microsoft.com/office/drawing/2014/main" val="740331033"/>
                    </a:ext>
                  </a:extLst>
                </a:gridCol>
                <a:gridCol w="1642683">
                  <a:extLst>
                    <a:ext uri="{9D8B030D-6E8A-4147-A177-3AD203B41FA5}">
                      <a16:colId xmlns:a16="http://schemas.microsoft.com/office/drawing/2014/main" val="2981223776"/>
                    </a:ext>
                  </a:extLst>
                </a:gridCol>
                <a:gridCol w="6133762">
                  <a:extLst>
                    <a:ext uri="{9D8B030D-6E8A-4147-A177-3AD203B41FA5}">
                      <a16:colId xmlns:a16="http://schemas.microsoft.com/office/drawing/2014/main" val="81202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进制种类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引导符号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7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默认情况，例如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:365,786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由字符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组成，例如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0b10101,0B10101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9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0O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由字符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组成，例如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0o763,0O765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由字符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组成，例如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0x987A,0X987A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49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86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2804</Words>
  <Application>Microsoft Office PowerPoint</Application>
  <PresentationFormat>宽屏</PresentationFormat>
  <Paragraphs>548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等线 Light</vt:lpstr>
      <vt:lpstr>华文彩云</vt:lpstr>
      <vt:lpstr>微软雅黑</vt:lpstr>
      <vt:lpstr>Arial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37</cp:revision>
  <dcterms:created xsi:type="dcterms:W3CDTF">2023-08-02T07:02:00Z</dcterms:created>
  <dcterms:modified xsi:type="dcterms:W3CDTF">2023-09-13T03:50:40Z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