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5" r:id="rId35"/>
    <p:sldId id="296" r:id="rId36"/>
    <p:sldId id="297" r:id="rId37"/>
    <p:sldId id="298" r:id="rId38"/>
    <p:sldId id="257" r:id="rId39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F10FD5-15BC-62BA-5400-B28AC420FDBB}"/>
              </a:ext>
            </a:extLst>
          </p:cNvPr>
          <p:cNvSpPr txBox="1"/>
          <p:nvPr/>
        </p:nvSpPr>
        <p:spPr>
          <a:xfrm>
            <a:off x="2231614" y="1960276"/>
            <a:ext cx="7893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程序的流程控制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978D4B-5517-F768-C419-00C564898D5F}"/>
              </a:ext>
            </a:extLst>
          </p:cNvPr>
          <p:cNvSpPr txBox="1"/>
          <p:nvPr/>
        </p:nvSpPr>
        <p:spPr>
          <a:xfrm>
            <a:off x="4493086" y="3886003"/>
            <a:ext cx="3553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娟子姐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279D6C-2BDB-5119-3BF7-BA7C5F02F970}"/>
              </a:ext>
            </a:extLst>
          </p:cNvPr>
          <p:cNvSpPr txBox="1"/>
          <p:nvPr/>
        </p:nvSpPr>
        <p:spPr>
          <a:xfrm>
            <a:off x="919740" y="1729928"/>
            <a:ext cx="466413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多分支结构语法结构</a:t>
            </a:r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C48BA-1CAE-E9D7-9D3F-04A3A42851E8}"/>
              </a:ext>
            </a:extLst>
          </p:cNvPr>
          <p:cNvSpPr txBox="1"/>
          <p:nvPr/>
        </p:nvSpPr>
        <p:spPr>
          <a:xfrm>
            <a:off x="1053703" y="2310984"/>
            <a:ext cx="2362877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1: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elif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2: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elif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else: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n+1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44FF91-6217-2627-6DA3-7CBD0BCF0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929" y="1907245"/>
            <a:ext cx="5392960" cy="36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6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279D6C-2BDB-5119-3BF7-BA7C5F02F970}"/>
              </a:ext>
            </a:extLst>
          </p:cNvPr>
          <p:cNvSpPr txBox="1"/>
          <p:nvPr/>
        </p:nvSpPr>
        <p:spPr>
          <a:xfrm>
            <a:off x="1973476" y="1738856"/>
            <a:ext cx="845068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单分支结构、双分支结构和多分支结构在实际开发中是可以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互相嵌套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使用的，内层的分支结构将作为外层分支结构的语句块使用</a:t>
            </a:r>
            <a:endParaRPr lang="zh-CN" altLang="zh-CN" sz="20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40D22D-E324-92E9-F8E0-216A17171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409" y="2899535"/>
            <a:ext cx="6369550" cy="32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279D6C-2BDB-5119-3BF7-BA7C5F02F970}"/>
              </a:ext>
            </a:extLst>
          </p:cNvPr>
          <p:cNvSpPr txBox="1"/>
          <p:nvPr/>
        </p:nvSpPr>
        <p:spPr>
          <a:xfrm>
            <a:off x="1439583" y="1707201"/>
            <a:ext cx="956805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在使用</a:t>
            </a: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连接多个条件判断时，只有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同时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满足多个条件，才能执行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后面的语句块。</a:t>
            </a:r>
            <a:endParaRPr lang="zh-CN" altLang="zh-CN" sz="20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C436D7-277E-147C-E18A-B93877C37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67" y="2406887"/>
            <a:ext cx="3698104" cy="335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2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279D6C-2BDB-5119-3BF7-BA7C5F02F970}"/>
              </a:ext>
            </a:extLst>
          </p:cNvPr>
          <p:cNvSpPr txBox="1"/>
          <p:nvPr/>
        </p:nvSpPr>
        <p:spPr>
          <a:xfrm>
            <a:off x="1439582" y="1707201"/>
            <a:ext cx="983801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连接多个判断条件时，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只要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满足多个条件中的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，就可以执行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后面的语句块</a:t>
            </a:r>
            <a:endParaRPr lang="zh-CN" altLang="zh-CN" sz="20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BC5B55-5E7B-2199-0716-310D13188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411" y="2287724"/>
            <a:ext cx="4922838" cy="35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0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279D6C-2BDB-5119-3BF7-BA7C5F02F970}"/>
              </a:ext>
            </a:extLst>
          </p:cNvPr>
          <p:cNvSpPr txBox="1"/>
          <p:nvPr/>
        </p:nvSpPr>
        <p:spPr>
          <a:xfrm>
            <a:off x="1439582" y="1707201"/>
            <a:ext cx="983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中循环结构分两类，一类是遍历循环结构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，一类是无限循环结构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696DF1-7E76-90A6-CB3A-F4DD9685E38F}"/>
              </a:ext>
            </a:extLst>
          </p:cNvPr>
          <p:cNvSpPr txBox="1"/>
          <p:nvPr/>
        </p:nvSpPr>
        <p:spPr>
          <a:xfrm>
            <a:off x="1764119" y="2272498"/>
            <a:ext cx="466413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遍历循环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的语句结构</a:t>
            </a:r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D8469E-D0EC-75FB-FBC6-FA25720FDEF7}"/>
              </a:ext>
            </a:extLst>
          </p:cNvPr>
          <p:cNvSpPr txBox="1"/>
          <p:nvPr/>
        </p:nvSpPr>
        <p:spPr>
          <a:xfrm>
            <a:off x="1764119" y="3207041"/>
            <a:ext cx="6096000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循环变量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遍历对象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353A907-D100-70E4-1C0A-EB8B185EF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233" y="2391153"/>
            <a:ext cx="2463193" cy="32957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87E6E76-BF07-78EA-2E80-464A8916DB88}"/>
              </a:ext>
            </a:extLst>
          </p:cNvPr>
          <p:cNvSpPr txBox="1"/>
          <p:nvPr/>
        </p:nvSpPr>
        <p:spPr>
          <a:xfrm>
            <a:off x="8319809" y="2396157"/>
            <a:ext cx="279538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or…else</a:t>
            </a:r>
            <a:r>
              <a:rPr lang="en-US" altLang="zh-CN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zh-CN" altLang="en-US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</a:t>
            </a:r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51634E-9292-930E-6A2D-A3403236895B}"/>
              </a:ext>
            </a:extLst>
          </p:cNvPr>
          <p:cNvSpPr txBox="1"/>
          <p:nvPr/>
        </p:nvSpPr>
        <p:spPr>
          <a:xfrm>
            <a:off x="8049222" y="3096731"/>
            <a:ext cx="3466011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循环变量 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遍历对象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else: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8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696DF1-7E76-90A6-CB3A-F4DD9685E38F}"/>
              </a:ext>
            </a:extLst>
          </p:cNvPr>
          <p:cNvSpPr txBox="1"/>
          <p:nvPr/>
        </p:nvSpPr>
        <p:spPr>
          <a:xfrm>
            <a:off x="686529" y="1643126"/>
            <a:ext cx="466413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无限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的语句结构</a:t>
            </a:r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D8469E-D0EC-75FB-FBC6-FA25720FDEF7}"/>
              </a:ext>
            </a:extLst>
          </p:cNvPr>
          <p:cNvSpPr txBox="1"/>
          <p:nvPr/>
        </p:nvSpPr>
        <p:spPr>
          <a:xfrm>
            <a:off x="686529" y="2469375"/>
            <a:ext cx="2047962" cy="968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7E6E76-BF07-78EA-2E80-464A8916DB88}"/>
              </a:ext>
            </a:extLst>
          </p:cNvPr>
          <p:cNvSpPr txBox="1"/>
          <p:nvPr/>
        </p:nvSpPr>
        <p:spPr>
          <a:xfrm>
            <a:off x="786874" y="3681820"/>
            <a:ext cx="389523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hile</a:t>
            </a:r>
            <a:r>
              <a:rPr lang="zh-CN" altLang="en-US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循环的四个步骤</a:t>
            </a:r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A804DC-4449-E78C-A72D-2A5E65D98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159" y="2097563"/>
            <a:ext cx="3393048" cy="330456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723692D-5CD8-5BF8-AC33-7BAE7DF74AE1}"/>
              </a:ext>
            </a:extLst>
          </p:cNvPr>
          <p:cNvSpPr txBox="1"/>
          <p:nvPr/>
        </p:nvSpPr>
        <p:spPr>
          <a:xfrm>
            <a:off x="1327493" y="4488590"/>
            <a:ext cx="2162227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初始化变量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条件判断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改变变量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61753A-51D1-ED16-C25E-CAAC64E73A45}"/>
              </a:ext>
            </a:extLst>
          </p:cNvPr>
          <p:cNvSpPr txBox="1"/>
          <p:nvPr/>
        </p:nvSpPr>
        <p:spPr>
          <a:xfrm>
            <a:off x="8171763" y="1678987"/>
            <a:ext cx="279538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while…else</a:t>
            </a:r>
            <a:r>
              <a:rPr lang="en-US" altLang="zh-CN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zh-CN" altLang="en-US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</a:t>
            </a:r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64B365-5C0E-7156-7FC4-B2A67B872C69}"/>
              </a:ext>
            </a:extLst>
          </p:cNvPr>
          <p:cNvSpPr txBox="1"/>
          <p:nvPr/>
        </p:nvSpPr>
        <p:spPr>
          <a:xfrm>
            <a:off x="8255744" y="2735759"/>
            <a:ext cx="2134929" cy="189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else: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2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D8469E-D0EC-75FB-FBC6-FA25720FDEF7}"/>
              </a:ext>
            </a:extLst>
          </p:cNvPr>
          <p:cNvSpPr txBox="1"/>
          <p:nvPr/>
        </p:nvSpPr>
        <p:spPr>
          <a:xfrm>
            <a:off x="1452618" y="1872972"/>
            <a:ext cx="9938193" cy="9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循环结构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也可以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互相嵌套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，在一个循环结构中嵌套另外一个完整的循环结构就称为嵌套循环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25ED6E-50C3-4A9B-C86F-05763B65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050" y="3075143"/>
            <a:ext cx="8777619" cy="176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7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D8469E-D0EC-75FB-FBC6-FA25720FDEF7}"/>
              </a:ext>
            </a:extLst>
          </p:cNvPr>
          <p:cNvSpPr txBox="1"/>
          <p:nvPr/>
        </p:nvSpPr>
        <p:spPr>
          <a:xfrm>
            <a:off x="1609373" y="1643242"/>
            <a:ext cx="9938193" cy="505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在嵌套循环中通常用于输出一些图形，例如长方形、三角形、菱形等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43CB95-2B58-68BF-D19D-50CA211E6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99" y="2342249"/>
            <a:ext cx="5255169" cy="34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6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程序跳转语句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D8469E-D0EC-75FB-FBC6-FA25720FDEF7}"/>
              </a:ext>
            </a:extLst>
          </p:cNvPr>
          <p:cNvSpPr txBox="1"/>
          <p:nvPr/>
        </p:nvSpPr>
        <p:spPr>
          <a:xfrm>
            <a:off x="1609373" y="1643242"/>
            <a:ext cx="9938193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程序跳转语句</a:t>
            </a: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break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用于跳（退）出循环结构，通常与</a:t>
            </a: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一起搭配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884066-0745-5280-B8C9-D609435CE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089" y="2362749"/>
            <a:ext cx="3797350" cy="32113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6028E6-F9E8-15C7-A916-C427157BCBC3}"/>
              </a:ext>
            </a:extLst>
          </p:cNvPr>
          <p:cNvSpPr txBox="1"/>
          <p:nvPr/>
        </p:nvSpPr>
        <p:spPr>
          <a:xfrm>
            <a:off x="2353472" y="2336350"/>
            <a:ext cx="194346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</a:t>
            </a:r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D0BC47-1C76-5539-1887-2EB5CA46FF1E}"/>
              </a:ext>
            </a:extLst>
          </p:cNvPr>
          <p:cNvSpPr txBox="1"/>
          <p:nvPr/>
        </p:nvSpPr>
        <p:spPr>
          <a:xfrm>
            <a:off x="2860084" y="3273493"/>
            <a:ext cx="2490584" cy="189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1: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执行代码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 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2:</a:t>
            </a:r>
            <a:endParaRPr lang="zh-CN" altLang="zh-CN" sz="20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break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93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程序跳转语句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D8469E-D0EC-75FB-FBC6-FA25720FDEF7}"/>
              </a:ext>
            </a:extLst>
          </p:cNvPr>
          <p:cNvSpPr txBox="1"/>
          <p:nvPr/>
        </p:nvSpPr>
        <p:spPr>
          <a:xfrm>
            <a:off x="1609373" y="1643242"/>
            <a:ext cx="9938193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程序跳转语句</a:t>
            </a: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break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用于跳（退）出循环结构，通常与</a:t>
            </a: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一起搭配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6028E6-F9E8-15C7-A916-C427157BCBC3}"/>
              </a:ext>
            </a:extLst>
          </p:cNvPr>
          <p:cNvSpPr txBox="1"/>
          <p:nvPr/>
        </p:nvSpPr>
        <p:spPr>
          <a:xfrm>
            <a:off x="2353472" y="2336350"/>
            <a:ext cx="194346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</a:t>
            </a:r>
            <a:r>
              <a:rPr lang="zh-CN" altLang="zh-CN" sz="2400" b="1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</a:t>
            </a:r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D0BC47-1C76-5539-1887-2EB5CA46FF1E}"/>
              </a:ext>
            </a:extLst>
          </p:cNvPr>
          <p:cNvSpPr txBox="1"/>
          <p:nvPr/>
        </p:nvSpPr>
        <p:spPr>
          <a:xfrm>
            <a:off x="2424655" y="3240047"/>
            <a:ext cx="3410087" cy="189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循环变量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遍历对象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执行代码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if    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break</a:t>
            </a:r>
            <a:endParaRPr lang="zh-CN" altLang="zh-CN" sz="20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AC5FCE-BBCB-9CD8-705C-67C6A4AD3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25" y="2226111"/>
            <a:ext cx="3521866" cy="35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7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本章目标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B4EDC2-033E-B627-3870-698A7F45B6B3}"/>
              </a:ext>
            </a:extLst>
          </p:cNvPr>
          <p:cNvSpPr txBox="1"/>
          <p:nvPr/>
        </p:nvSpPr>
        <p:spPr>
          <a:xfrm>
            <a:off x="3975299" y="1556085"/>
            <a:ext cx="6226128" cy="3894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了解程序的描述方式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了解程序的组织结构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掌握顺序结构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掌握循环结构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掌握程序跳转语句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break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continue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pass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空语句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程序跳转语句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D8469E-D0EC-75FB-FBC6-FA25720FDEF7}"/>
              </a:ext>
            </a:extLst>
          </p:cNvPr>
          <p:cNvSpPr txBox="1"/>
          <p:nvPr/>
        </p:nvSpPr>
        <p:spPr>
          <a:xfrm>
            <a:off x="1609373" y="1643242"/>
            <a:ext cx="9938193" cy="9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continue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的作用是用于跳过本次循环的后续代码，而继续执行下一次循环操作，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continue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在循环中通常也是与</a:t>
            </a: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一起搭配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9B27F4-AD40-8EF4-EC6E-02F5B67ED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870" y="2357881"/>
            <a:ext cx="3580083" cy="36101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78F1E1-FAD2-53CC-0345-B18459D2F582}"/>
              </a:ext>
            </a:extLst>
          </p:cNvPr>
          <p:cNvSpPr txBox="1"/>
          <p:nvPr/>
        </p:nvSpPr>
        <p:spPr>
          <a:xfrm>
            <a:off x="1888354" y="2651433"/>
            <a:ext cx="194346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</a:t>
            </a:r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D9C49B-699A-62B8-5B9A-327F7F19E2D5}"/>
              </a:ext>
            </a:extLst>
          </p:cNvPr>
          <p:cNvSpPr txBox="1"/>
          <p:nvPr/>
        </p:nvSpPr>
        <p:spPr>
          <a:xfrm>
            <a:off x="2107406" y="3542521"/>
            <a:ext cx="2490584" cy="189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1: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执行代码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 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2:</a:t>
            </a:r>
            <a:endParaRPr lang="zh-CN" altLang="zh-CN" sz="20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continue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100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程序跳转语句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D8469E-D0EC-75FB-FBC6-FA25720FDEF7}"/>
              </a:ext>
            </a:extLst>
          </p:cNvPr>
          <p:cNvSpPr txBox="1"/>
          <p:nvPr/>
        </p:nvSpPr>
        <p:spPr>
          <a:xfrm>
            <a:off x="1609373" y="1643242"/>
            <a:ext cx="9938193" cy="9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continue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的作用是用于跳过本次循环的后续代码，而继续执行下一次循环操作，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continue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在循环中通常也是与</a:t>
            </a:r>
            <a:r>
              <a:rPr lang="en-US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一起搭配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DADA2F-C17F-639D-8E82-D07A8F325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453" y="2395369"/>
            <a:ext cx="3587433" cy="37044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4BB270-3817-ECB9-9FCC-AC7E3B27F291}"/>
              </a:ext>
            </a:extLst>
          </p:cNvPr>
          <p:cNvSpPr txBox="1"/>
          <p:nvPr/>
        </p:nvSpPr>
        <p:spPr>
          <a:xfrm>
            <a:off x="1936975" y="2825762"/>
            <a:ext cx="194346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</a:t>
            </a: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</a:t>
            </a:r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CD0B33-E303-15C8-D38E-B258CD92AC07}"/>
              </a:ext>
            </a:extLst>
          </p:cNvPr>
          <p:cNvSpPr txBox="1"/>
          <p:nvPr/>
        </p:nvSpPr>
        <p:spPr>
          <a:xfrm>
            <a:off x="1940581" y="3483019"/>
            <a:ext cx="3410087" cy="189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循环变量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遍历对象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执行代码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if    </a:t>
            </a:r>
            <a:r>
              <a:rPr lang="zh-CN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continue</a:t>
            </a:r>
            <a:endParaRPr lang="zh-CN" altLang="zh-CN" sz="20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97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801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空语句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4BB270-3817-ECB9-9FCC-AC7E3B27F291}"/>
              </a:ext>
            </a:extLst>
          </p:cNvPr>
          <p:cNvSpPr txBox="1"/>
          <p:nvPr/>
        </p:nvSpPr>
        <p:spPr>
          <a:xfrm>
            <a:off x="1048129" y="1798151"/>
            <a:ext cx="1943460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60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pass</a:t>
            </a:r>
            <a:endParaRPr lang="zh-CN" altLang="zh-CN" sz="60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1B08182-CD0E-B9C4-8529-B43E479D22E5}"/>
              </a:ext>
            </a:extLst>
          </p:cNvPr>
          <p:cNvCxnSpPr/>
          <p:nvPr/>
        </p:nvCxnSpPr>
        <p:spPr>
          <a:xfrm>
            <a:off x="3152502" y="1674628"/>
            <a:ext cx="0" cy="214230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830D6FB-77A3-F56A-F1F0-E3D92905F03D}"/>
              </a:ext>
            </a:extLst>
          </p:cNvPr>
          <p:cNvSpPr txBox="1"/>
          <p:nvPr/>
        </p:nvSpPr>
        <p:spPr>
          <a:xfrm>
            <a:off x="3261164" y="1763156"/>
            <a:ext cx="5987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pass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中的保留字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5EE811-220F-9A44-52E7-6A42A47101A1}"/>
              </a:ext>
            </a:extLst>
          </p:cNvPr>
          <p:cNvSpPr txBox="1"/>
          <p:nvPr/>
        </p:nvSpPr>
        <p:spPr>
          <a:xfrm>
            <a:off x="3261163" y="2455254"/>
            <a:ext cx="823143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在语法结构中只起到占位符作用，使语法结构完整，不报错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5C9886-1645-A5E2-BFDA-FBEC1C501836}"/>
              </a:ext>
            </a:extLst>
          </p:cNvPr>
          <p:cNvSpPr txBox="1"/>
          <p:nvPr/>
        </p:nvSpPr>
        <p:spPr>
          <a:xfrm>
            <a:off x="3261163" y="3306715"/>
            <a:ext cx="85389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一般可用在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、函数的定义、类的定义中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606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F17F00-CC4E-AAD7-4871-670D1A956996}"/>
              </a:ext>
            </a:extLst>
          </p:cNvPr>
          <p:cNvSpPr txBox="1"/>
          <p:nvPr/>
        </p:nvSpPr>
        <p:spPr>
          <a:xfrm>
            <a:off x="1846217" y="1650408"/>
            <a:ext cx="9156200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程序的描述方式有三种：自然语言、流程图和伪代码（代码）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程序的组织结构有三种：顺序结构、选择结构（分支结构）、循环结构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选择结构分单分支结构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(if)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、双分支结构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(if……else……)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和多分支结构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(if……</a:t>
            </a:r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elif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……else……)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Python3.11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新特征模式匹配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match…case…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循环结构有两种：遍历循环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和无限循环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166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F17F00-CC4E-AAD7-4871-670D1A956996}"/>
              </a:ext>
            </a:extLst>
          </p:cNvPr>
          <p:cNvSpPr txBox="1"/>
          <p:nvPr/>
        </p:nvSpPr>
        <p:spPr>
          <a:xfrm>
            <a:off x="1802675" y="1815871"/>
            <a:ext cx="9156200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结构可以互相嵌套，循环结构也可以互相嵌套，建议最多不超过三层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break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continue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只能用在循环结构中，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break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用于退出整个循环结构，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continue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用于结束本次循环而进入下一次循环。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空语句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pass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起到占位符的作用，使用语法结构完整、不报错</a:t>
            </a:r>
          </a:p>
        </p:txBody>
      </p:sp>
    </p:spTree>
    <p:extLst>
      <p:ext uri="{BB962C8B-B14F-4D97-AF65-F5344CB8AC3E}">
        <p14:creationId xmlns:p14="http://schemas.microsoft.com/office/powerpoint/2010/main" val="209463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A1C352-3B10-C16B-4DD3-99C78A900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74423"/>
              </p:ext>
            </p:extLst>
          </p:nvPr>
        </p:nvGraphicFramePr>
        <p:xfrm>
          <a:off x="1971921" y="2392669"/>
          <a:ext cx="8923078" cy="300418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42717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8080361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以下选项符合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语法要求且能够正确执行的是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min=x if x&lt;y =y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min=x if x &lt;y else y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if (x&gt;y) print(x)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min=x &gt;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y?x:y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81C964-CB95-C099-7AFA-C320035EBFCE}"/>
              </a:ext>
            </a:extLst>
          </p:cNvPr>
          <p:cNvSpPr txBox="1"/>
          <p:nvPr/>
        </p:nvSpPr>
        <p:spPr>
          <a:xfrm flipH="1">
            <a:off x="3306992" y="2967335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61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A1C352-3B10-C16B-4DD3-99C78A900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86822"/>
              </p:ext>
            </p:extLst>
          </p:nvPr>
        </p:nvGraphicFramePr>
        <p:xfrm>
          <a:off x="1053703" y="2330829"/>
          <a:ext cx="6453086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18640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5634446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下面代码的输出结果是（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1,3,5,7,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0,2,4,6,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81C964-CB95-C099-7AFA-C320035EBFCE}"/>
              </a:ext>
            </a:extLst>
          </p:cNvPr>
          <p:cNvSpPr txBox="1"/>
          <p:nvPr/>
        </p:nvSpPr>
        <p:spPr>
          <a:xfrm flipH="1">
            <a:off x="5658307" y="2395780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1C2868-A9BA-CD5B-A89A-D434DA4A2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16100" y="2395780"/>
            <a:ext cx="3959274" cy="2247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8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A1C352-3B10-C16B-4DD3-99C78A900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65524"/>
              </p:ext>
            </p:extLst>
          </p:nvPr>
        </p:nvGraphicFramePr>
        <p:xfrm>
          <a:off x="1053703" y="2330829"/>
          <a:ext cx="6453086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18640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5634446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以下选项中不能退出循环的是（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81C964-CB95-C099-7AFA-C320035EBFCE}"/>
              </a:ext>
            </a:extLst>
          </p:cNvPr>
          <p:cNvSpPr txBox="1"/>
          <p:nvPr/>
        </p:nvSpPr>
        <p:spPr>
          <a:xfrm flipH="1">
            <a:off x="6468204" y="2395780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14DD197-E6C8-8DFF-668B-BF72E5BFD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0993" y="2626611"/>
            <a:ext cx="3731846" cy="1431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94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A1C352-3B10-C16B-4DD3-99C78A900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15232"/>
              </p:ext>
            </p:extLst>
          </p:nvPr>
        </p:nvGraphicFramePr>
        <p:xfrm>
          <a:off x="1053703" y="1915544"/>
          <a:ext cx="6453086" cy="492887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18640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5634446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4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下面代码输出的图形是（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81C964-CB95-C099-7AFA-C320035EBFCE}"/>
              </a:ext>
            </a:extLst>
          </p:cNvPr>
          <p:cNvSpPr txBox="1"/>
          <p:nvPr/>
        </p:nvSpPr>
        <p:spPr>
          <a:xfrm flipH="1">
            <a:off x="5599294" y="1999406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71F6CB-D537-2917-A4BB-53987F6B2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820" y="2860328"/>
            <a:ext cx="3264071" cy="19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9C3657-6260-109C-BEA9-EA023C307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588" y="2857445"/>
            <a:ext cx="993412" cy="231509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B843760-BC25-4F9D-7B61-9772E66E9E95}"/>
              </a:ext>
            </a:extLst>
          </p:cNvPr>
          <p:cNvSpPr txBox="1"/>
          <p:nvPr/>
        </p:nvSpPr>
        <p:spPr>
          <a:xfrm>
            <a:off x="4641901" y="2900616"/>
            <a:ext cx="661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．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CF2123-0BEA-3EEA-7901-83A37D6CF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965" y="2986653"/>
            <a:ext cx="661851" cy="218588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59E6E0F-2466-D40A-DCBC-6CEC63FABE6B}"/>
              </a:ext>
            </a:extLst>
          </p:cNvPr>
          <p:cNvSpPr txBox="1"/>
          <p:nvPr/>
        </p:nvSpPr>
        <p:spPr>
          <a:xfrm>
            <a:off x="7859930" y="2799692"/>
            <a:ext cx="661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．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957E464-A3E3-195D-8B7B-DCCCEEB4C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9327" y="3201183"/>
            <a:ext cx="1467849" cy="134052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DF0788E-5862-0EC7-3CA4-BA76E1E8DE76}"/>
              </a:ext>
            </a:extLst>
          </p:cNvPr>
          <p:cNvSpPr txBox="1"/>
          <p:nvPr/>
        </p:nvSpPr>
        <p:spPr>
          <a:xfrm>
            <a:off x="6457095" y="2874217"/>
            <a:ext cx="661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lang="zh-CN" altLang="en-US" sz="1800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．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F971D68-AEAC-13F9-DAEF-48D797A3C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722" y="2984359"/>
            <a:ext cx="825952" cy="245003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C28FF69-F365-94F0-1EC4-A5F23B88C1B2}"/>
              </a:ext>
            </a:extLst>
          </p:cNvPr>
          <p:cNvSpPr txBox="1"/>
          <p:nvPr/>
        </p:nvSpPr>
        <p:spPr>
          <a:xfrm>
            <a:off x="9623860" y="2799692"/>
            <a:ext cx="661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  <a:r>
              <a:rPr lang="zh-CN" altLang="en-US" sz="1800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A1C352-3B10-C16B-4DD3-99C78A900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73596"/>
              </p:ext>
            </p:extLst>
          </p:nvPr>
        </p:nvGraphicFramePr>
        <p:xfrm>
          <a:off x="1053703" y="2330829"/>
          <a:ext cx="6453086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18640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5634446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下面代码的输出结果是（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81C964-CB95-C099-7AFA-C320035EBFCE}"/>
              </a:ext>
            </a:extLst>
          </p:cNvPr>
          <p:cNvSpPr txBox="1"/>
          <p:nvPr/>
        </p:nvSpPr>
        <p:spPr>
          <a:xfrm flipH="1">
            <a:off x="5586239" y="2395780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6AB52FE-954B-1E95-8096-CF1980BB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06376" y="2686867"/>
            <a:ext cx="3308827" cy="1710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99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程序的描述方式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B4EDC2-033E-B627-3870-698A7F45B6B3}"/>
              </a:ext>
            </a:extLst>
          </p:cNvPr>
          <p:cNvSpPr txBox="1"/>
          <p:nvPr/>
        </p:nvSpPr>
        <p:spPr>
          <a:xfrm>
            <a:off x="2562885" y="1676534"/>
            <a:ext cx="5575565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自然语言 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就是使用人类语言、直接描述程序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80CFFB-50DA-531B-D480-832B3AED7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579" y="2832280"/>
            <a:ext cx="3845197" cy="22475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C0183FC-97E6-6FF1-99CB-CE5DD4ECCCCD}"/>
              </a:ext>
            </a:extLst>
          </p:cNvPr>
          <p:cNvSpPr txBox="1"/>
          <p:nvPr/>
        </p:nvSpPr>
        <p:spPr>
          <a:xfrm>
            <a:off x="3280189" y="2796570"/>
            <a:ext cx="1256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nput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571723-2AEA-5D1D-64FE-9ACF1D60616D}"/>
              </a:ext>
            </a:extLst>
          </p:cNvPr>
          <p:cNvSpPr txBox="1"/>
          <p:nvPr/>
        </p:nvSpPr>
        <p:spPr>
          <a:xfrm>
            <a:off x="3095897" y="4476412"/>
            <a:ext cx="1913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utput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426870-33B0-38B0-7E39-88101F013D94}"/>
              </a:ext>
            </a:extLst>
          </p:cNvPr>
          <p:cNvSpPr txBox="1"/>
          <p:nvPr/>
        </p:nvSpPr>
        <p:spPr>
          <a:xfrm>
            <a:off x="3095897" y="3551372"/>
            <a:ext cx="1913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rocess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4135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A1C352-3B10-C16B-4DD3-99C78A900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02651"/>
              </p:ext>
            </p:extLst>
          </p:nvPr>
        </p:nvGraphicFramePr>
        <p:xfrm>
          <a:off x="1053703" y="2330829"/>
          <a:ext cx="6453086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18640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5634446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6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下面代码的输出结果是（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Welcome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Welcome to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BeiJing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Welcome to 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81C964-CB95-C099-7AFA-C320035EBFCE}"/>
              </a:ext>
            </a:extLst>
          </p:cNvPr>
          <p:cNvSpPr txBox="1"/>
          <p:nvPr/>
        </p:nvSpPr>
        <p:spPr>
          <a:xfrm flipH="1">
            <a:off x="5586239" y="2395780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BE3ABD5D-96F0-52F2-4227-E691807CB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85499" y="2750881"/>
            <a:ext cx="3525062" cy="162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8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A1C352-3B10-C16B-4DD3-99C78A900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44853"/>
              </p:ext>
            </p:extLst>
          </p:nvPr>
        </p:nvGraphicFramePr>
        <p:xfrm>
          <a:off x="1053703" y="2330829"/>
          <a:ext cx="6453086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18640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5634446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下面代码的输出结果是（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ppyytthhoonn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python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ppyytt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 err="1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ppyytthoonn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81C964-CB95-C099-7AFA-C320035EBFCE}"/>
              </a:ext>
            </a:extLst>
          </p:cNvPr>
          <p:cNvSpPr txBox="1"/>
          <p:nvPr/>
        </p:nvSpPr>
        <p:spPr>
          <a:xfrm flipH="1">
            <a:off x="5586239" y="2395780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D2D01E-36E2-A964-4626-106A9675F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51161" y="2626612"/>
            <a:ext cx="2949111" cy="1726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69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A1C352-3B10-C16B-4DD3-99C78A900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43062"/>
              </p:ext>
            </p:extLst>
          </p:nvPr>
        </p:nvGraphicFramePr>
        <p:xfrm>
          <a:off x="1053702" y="2330829"/>
          <a:ext cx="7019143" cy="300418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90450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6128693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8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以下程序中，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while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循环的执行次数是 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死循环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81C964-CB95-C099-7AFA-C320035EBFCE}"/>
              </a:ext>
            </a:extLst>
          </p:cNvPr>
          <p:cNvSpPr txBox="1"/>
          <p:nvPr/>
        </p:nvSpPr>
        <p:spPr>
          <a:xfrm flipH="1">
            <a:off x="2390193" y="2892168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FBB9C5B-2D52-3173-C782-4B2DD247F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81589" y="2341375"/>
            <a:ext cx="2702743" cy="2993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70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526D1F-DFA9-60CE-DA2D-0EBFD6C2247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6CE1D7ED-AEEA-A5F3-846A-204EF523E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131" y="1784682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实战一：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输入一个年份，判断是否是闰年</a:t>
            </a:r>
            <a:endParaRPr lang="en-US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AA088-D802-6D8D-3774-AC6901E7CFF4}"/>
              </a:ext>
            </a:extLst>
          </p:cNvPr>
          <p:cNvSpPr txBox="1"/>
          <p:nvPr/>
        </p:nvSpPr>
        <p:spPr>
          <a:xfrm>
            <a:off x="2009131" y="2394978"/>
            <a:ext cx="8354027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从键盘获取一个四位的整数年份，判断其是否是闰年。闰年的判断条件为：能被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整除但不能被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整除，或者能被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400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整除。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7F0D55-27CC-2EAA-3BF1-FD2B7034F5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114" y="4245185"/>
            <a:ext cx="2802755" cy="1189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1A6B18-DEE1-9CAD-6268-233ED9BCCF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69" y="4245185"/>
            <a:ext cx="2726600" cy="1155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8940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526D1F-DFA9-60CE-DA2D-0EBFD6C2247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6CE1D7ED-AEEA-A5F3-846A-204EF523E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131" y="1297003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实战二：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10086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AA088-D802-6D8D-3774-AC6901E7CFF4}"/>
              </a:ext>
            </a:extLst>
          </p:cNvPr>
          <p:cNvSpPr txBox="1"/>
          <p:nvPr/>
        </p:nvSpPr>
        <p:spPr>
          <a:xfrm>
            <a:off x="2009131" y="1907298"/>
            <a:ext cx="9724648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，显示当前余额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，显示当前的剩余流量，单位为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G;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，显示当前的剩余通话，单位为分钟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0,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退出自助查询系统。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64A033E-BFE2-D1C7-E14D-739B842C5C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228" y="4290568"/>
            <a:ext cx="3494513" cy="166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ED023F-5409-AA00-CFF0-1A4D0CCD40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24" y="4305808"/>
            <a:ext cx="3127580" cy="16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76B265-E924-06A7-8F71-9128A5957C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87" y="4315844"/>
            <a:ext cx="3193892" cy="166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080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526D1F-DFA9-60CE-DA2D-0EBFD6C2247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6CE1D7ED-AEEA-A5F3-846A-204EF523E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86" y="1272813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实战三：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使用嵌套循环输出九九乘法表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AA088-D802-6D8D-3774-AC6901E7CFF4}"/>
              </a:ext>
            </a:extLst>
          </p:cNvPr>
          <p:cNvSpPr txBox="1"/>
          <p:nvPr/>
        </p:nvSpPr>
        <p:spPr>
          <a:xfrm>
            <a:off x="1306286" y="1907298"/>
            <a:ext cx="10427493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使用嵌套循环输出九九乘法表，内层循环与外层循环的关系，输出的数据的个数与行数相同，即第一行输出一个，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1*1=1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，第二行输出两个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1*2=2   2*2=4 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依次类推。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068293-112A-0C77-627A-75E6B12F13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492" y="3143794"/>
            <a:ext cx="6103454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16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E9C1683-EFAC-97B8-6928-CE16F8F26ADD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040E0B4-39E8-B269-9840-ED192F78B1C5}"/>
              </a:ext>
            </a:extLst>
          </p:cNvPr>
          <p:cNvSpPr txBox="1"/>
          <p:nvPr/>
        </p:nvSpPr>
        <p:spPr>
          <a:xfrm>
            <a:off x="5136492" y="595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526D1F-DFA9-60CE-DA2D-0EBFD6C22471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6CE1D7ED-AEEA-A5F3-846A-204EF523E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86" y="1272813"/>
            <a:ext cx="900996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实战四：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猜数游戏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AA088-D802-6D8D-3774-AC6901E7CFF4}"/>
              </a:ext>
            </a:extLst>
          </p:cNvPr>
          <p:cNvSpPr txBox="1"/>
          <p:nvPr/>
        </p:nvSpPr>
        <p:spPr>
          <a:xfrm>
            <a:off x="1306286" y="1907298"/>
            <a:ext cx="10427493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需求：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随机生成一个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之间的整数 ，然后用户循环猜这个数，对于用户的输入，可提示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大了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小了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，直到猜准确为止，输出用户的猜测次数。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运行效果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9E4365-93DD-7878-461D-5DB057CFB3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377" y="3074392"/>
            <a:ext cx="3041242" cy="31197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227AC87-5D3F-A729-6F88-B9CC1D3A5B7D}"/>
              </a:ext>
            </a:extLst>
          </p:cNvPr>
          <p:cNvSpPr txBox="1"/>
          <p:nvPr/>
        </p:nvSpPr>
        <p:spPr>
          <a:xfrm>
            <a:off x="1277002" y="4343791"/>
            <a:ext cx="6096000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产生随机数的代码如下：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668EA1-2442-CBD3-BFBE-D56AC2DD787F}"/>
              </a:ext>
            </a:extLst>
          </p:cNvPr>
          <p:cNvSpPr txBox="1"/>
          <p:nvPr/>
        </p:nvSpPr>
        <p:spPr>
          <a:xfrm>
            <a:off x="1611086" y="5127866"/>
            <a:ext cx="40895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br>
              <a:rPr lang="en-US" altLang="zh-C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rand=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random.randint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71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9655" y="2766695"/>
            <a:ext cx="105346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CDADCB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风里雨里娟子姐都在这里等你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程序的描述方式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B4EDC2-033E-B627-3870-698A7F45B6B3}"/>
              </a:ext>
            </a:extLst>
          </p:cNvPr>
          <p:cNvSpPr txBox="1"/>
          <p:nvPr/>
        </p:nvSpPr>
        <p:spPr>
          <a:xfrm>
            <a:off x="1987362" y="1464440"/>
            <a:ext cx="9063815" cy="1145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流程图 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是用一系列图形、流程线和文字说明描述程序的基本操作和控制流程，主要适用于较短的算法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C54F2D-C74D-FC82-17D6-AD26D47D9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645" y="2835386"/>
            <a:ext cx="7504567" cy="14122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FBB34E7-C5C5-8E66-848F-50D0EA125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835" y="2152570"/>
            <a:ext cx="1915976" cy="433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程序的描述方式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B4EDC2-033E-B627-3870-698A7F45B6B3}"/>
              </a:ext>
            </a:extLst>
          </p:cNvPr>
          <p:cNvSpPr txBox="1"/>
          <p:nvPr/>
        </p:nvSpPr>
        <p:spPr>
          <a:xfrm>
            <a:off x="1987362" y="1464440"/>
            <a:ext cx="9063815" cy="1145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伪代码 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是介于自然语言和编程语言之间的一种算法描述语言，如果程序比较小，可以直接使用代码描述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94DC78-BF3F-CCB2-4AE4-48AACE90F7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24" y="2916333"/>
            <a:ext cx="6996351" cy="2184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77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程序的组织结构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2F7477-B3F8-FDE3-DB45-B53642B3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65" y="2539501"/>
            <a:ext cx="920781" cy="19018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155EF7-1D3E-FFF4-0EC3-42AC7678D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86" y="2320879"/>
            <a:ext cx="3067866" cy="23475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6B436-B2D4-F46F-2162-8891FBCBF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993" y="2255215"/>
            <a:ext cx="3065090" cy="234757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40D032-6942-309F-AAFF-D055A36AEAE4}"/>
              </a:ext>
            </a:extLst>
          </p:cNvPr>
          <p:cNvSpPr txBox="1"/>
          <p:nvPr/>
        </p:nvSpPr>
        <p:spPr>
          <a:xfrm>
            <a:off x="5110884" y="4843102"/>
            <a:ext cx="203316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000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</a:t>
            </a:r>
            <a:r>
              <a:rPr lang="en-US" altLang="zh-CN" sz="2000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分支结构</a:t>
            </a:r>
            <a:endParaRPr lang="zh-CN" altLang="zh-CN" sz="2000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133BAF-8FCC-4E42-0223-0C3481DA3494}"/>
              </a:ext>
            </a:extLst>
          </p:cNvPr>
          <p:cNvSpPr txBox="1"/>
          <p:nvPr/>
        </p:nvSpPr>
        <p:spPr>
          <a:xfrm>
            <a:off x="1904632" y="4843102"/>
            <a:ext cx="138049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000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顺序结构</a:t>
            </a:r>
            <a:endParaRPr lang="zh-CN" altLang="zh-CN" sz="2000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2FC219-1101-74E7-9F06-207FB7637249}"/>
              </a:ext>
            </a:extLst>
          </p:cNvPr>
          <p:cNvSpPr txBox="1"/>
          <p:nvPr/>
        </p:nvSpPr>
        <p:spPr>
          <a:xfrm>
            <a:off x="9076140" y="4843102"/>
            <a:ext cx="138049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000" kern="1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循环结构</a:t>
            </a:r>
            <a:endParaRPr lang="zh-CN" altLang="zh-CN" sz="2000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6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2F7477-B3F8-FDE3-DB45-B53642B3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020" y="2839128"/>
            <a:ext cx="1138331" cy="23512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D133BAF-8FCC-4E42-0223-0C3481DA3494}"/>
              </a:ext>
            </a:extLst>
          </p:cNvPr>
          <p:cNvSpPr txBox="1"/>
          <p:nvPr/>
        </p:nvSpPr>
        <p:spPr>
          <a:xfrm>
            <a:off x="1353355" y="1840715"/>
            <a:ext cx="856450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顺序结构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按程序语句的自然顺序，从上到下，依次执行每条语句的程序</a:t>
            </a:r>
            <a:endParaRPr lang="zh-CN" altLang="zh-CN" sz="2000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279D6C-2BDB-5119-3BF7-BA7C5F02F970}"/>
              </a:ext>
            </a:extLst>
          </p:cNvPr>
          <p:cNvSpPr txBox="1"/>
          <p:nvPr/>
        </p:nvSpPr>
        <p:spPr>
          <a:xfrm>
            <a:off x="5577141" y="2812729"/>
            <a:ext cx="4664139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赋值语句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输出语句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模块导入语句</a:t>
            </a:r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1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133BAF-8FCC-4E42-0223-0C3481DA3494}"/>
              </a:ext>
            </a:extLst>
          </p:cNvPr>
          <p:cNvSpPr txBox="1"/>
          <p:nvPr/>
        </p:nvSpPr>
        <p:spPr>
          <a:xfrm>
            <a:off x="1189706" y="1816534"/>
            <a:ext cx="856450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选择结构</a:t>
            </a:r>
            <a:r>
              <a:rPr lang="en-US" altLang="zh-CN" sz="24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也称分支结构，是按照条件选择执行不同的代码段</a:t>
            </a:r>
            <a:endParaRPr lang="zh-CN" altLang="zh-CN" sz="2000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279D6C-2BDB-5119-3BF7-BA7C5F02F970}"/>
              </a:ext>
            </a:extLst>
          </p:cNvPr>
          <p:cNvSpPr txBox="1"/>
          <p:nvPr/>
        </p:nvSpPr>
        <p:spPr>
          <a:xfrm>
            <a:off x="1189706" y="2710402"/>
            <a:ext cx="466413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单分支结构</a:t>
            </a: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的语法结构</a:t>
            </a:r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C48BA-1CAE-E9D7-9D3F-04A3A42851E8}"/>
              </a:ext>
            </a:extLst>
          </p:cNvPr>
          <p:cNvSpPr txBox="1"/>
          <p:nvPr/>
        </p:nvSpPr>
        <p:spPr>
          <a:xfrm>
            <a:off x="1216346" y="3536099"/>
            <a:ext cx="2362877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   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D20EE3-5859-8F0C-B7A8-EB24F38F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19" y="3077178"/>
            <a:ext cx="2543962" cy="25681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17696F2-AB55-4E01-93BF-EA190EEF1510}"/>
              </a:ext>
            </a:extLst>
          </p:cNvPr>
          <p:cNvSpPr txBox="1"/>
          <p:nvPr/>
        </p:nvSpPr>
        <p:spPr>
          <a:xfrm>
            <a:off x="7625265" y="2564757"/>
            <a:ext cx="200818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执行流程</a:t>
            </a:r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FB4517-6BE6-9FF5-E1C6-1D9260181FCA}"/>
              </a:ext>
            </a:extLst>
          </p:cNvPr>
          <p:cNvSpPr txBox="1"/>
          <p:nvPr/>
        </p:nvSpPr>
        <p:spPr>
          <a:xfrm>
            <a:off x="8115553" y="3339665"/>
            <a:ext cx="3606184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表达式的值为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True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执行语句块，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表达式的值为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跳过语句块，继续执行后面的代码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40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2D8CEFE-81DB-1C09-EFE6-5E5AE4D081FB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06BED-F505-8BED-3899-0E029800018B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279D6C-2BDB-5119-3BF7-BA7C5F02F970}"/>
              </a:ext>
            </a:extLst>
          </p:cNvPr>
          <p:cNvSpPr txBox="1"/>
          <p:nvPr/>
        </p:nvSpPr>
        <p:spPr>
          <a:xfrm>
            <a:off x="919740" y="1729928"/>
            <a:ext cx="466413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双分支结构</a:t>
            </a: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if…else…</a:t>
            </a:r>
            <a:r>
              <a:rPr lang="zh-CN" altLang="en-US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语法结构</a:t>
            </a:r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C48BA-1CAE-E9D7-9D3F-04A3A42851E8}"/>
              </a:ext>
            </a:extLst>
          </p:cNvPr>
          <p:cNvSpPr txBox="1"/>
          <p:nvPr/>
        </p:nvSpPr>
        <p:spPr>
          <a:xfrm>
            <a:off x="1053703" y="2564757"/>
            <a:ext cx="2362877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   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lse: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7696F2-AB55-4E01-93BF-EA190EEF1510}"/>
              </a:ext>
            </a:extLst>
          </p:cNvPr>
          <p:cNvSpPr txBox="1"/>
          <p:nvPr/>
        </p:nvSpPr>
        <p:spPr>
          <a:xfrm>
            <a:off x="7294340" y="1729927"/>
            <a:ext cx="200818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执行流程</a:t>
            </a:r>
            <a:endParaRPr lang="zh-CN" altLang="zh-CN" sz="2400" b="1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FB4517-6BE6-9FF5-E1C6-1D9260181FCA}"/>
              </a:ext>
            </a:extLst>
          </p:cNvPr>
          <p:cNvSpPr txBox="1"/>
          <p:nvPr/>
        </p:nvSpPr>
        <p:spPr>
          <a:xfrm>
            <a:off x="7560013" y="2729600"/>
            <a:ext cx="360618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表达式的值为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True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执行语句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否则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FDE14B-A876-72FD-34E7-06167116B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952" y="2737125"/>
            <a:ext cx="3297322" cy="234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2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aec7f7-295a-42c1-a1f0-1ce98e495192"/>
  <p:tag name="COMMONDATA" val="eyJoZGlkIjoiZmY1ZTcwNjk3MzE5Y2MyMGVhZjAxMGE0MDdmODRhZT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1813</Words>
  <Application>Microsoft Office PowerPoint</Application>
  <PresentationFormat>宽屏</PresentationFormat>
  <Paragraphs>279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等线</vt:lpstr>
      <vt:lpstr>等线 Light</vt:lpstr>
      <vt:lpstr>华文彩云</vt:lpstr>
      <vt:lpstr>微软雅黑</vt:lpstr>
      <vt:lpstr>Arial</vt:lpstr>
      <vt:lpstr>Calibri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淑娟</dc:creator>
  <cp:lastModifiedBy>杨 淑娟</cp:lastModifiedBy>
  <cp:revision>32</cp:revision>
  <dcterms:created xsi:type="dcterms:W3CDTF">2023-08-02T07:02:00Z</dcterms:created>
  <dcterms:modified xsi:type="dcterms:W3CDTF">2023-09-18T08:03:01Z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E130DC8B91424FF7811E131EB205F636_12</vt:lpwstr>
  </property>
  <property fmtid="{D5CDD505-2E9C-101B-9397-08002B2CF9AE}" pid="3" name="KSOProductBuildVer">
    <vt:lpwstr>2052-11.1.0.14309</vt:lpwstr>
  </property>
</Properties>
</file>