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257" r:id="rId46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0C4515-B571-D3EE-A419-0C95C5E27EBE}"/>
              </a:ext>
            </a:extLst>
          </p:cNvPr>
          <p:cNvSpPr txBox="1"/>
          <p:nvPr/>
        </p:nvSpPr>
        <p:spPr>
          <a:xfrm>
            <a:off x="2231614" y="1960276"/>
            <a:ext cx="7124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E0F0B6-43B4-FB58-F4B9-971EAC2FFEEB}"/>
              </a:ext>
            </a:extLst>
          </p:cNvPr>
          <p:cNvSpPr txBox="1"/>
          <p:nvPr/>
        </p:nvSpPr>
        <p:spPr>
          <a:xfrm>
            <a:off x="4493086" y="3886003"/>
            <a:ext cx="355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娟子姐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9BD6FA-8A7A-7046-55A6-21547B013823}"/>
              </a:ext>
            </a:extLst>
          </p:cNvPr>
          <p:cNvSpPr txBox="1"/>
          <p:nvPr/>
        </p:nvSpPr>
        <p:spPr>
          <a:xfrm>
            <a:off x="4000261" y="1628330"/>
            <a:ext cx="3515726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列表排序的两种方式</a:t>
            </a:r>
            <a:endParaRPr lang="en-US" altLang="zh-CN" sz="28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E486B0-B98A-2140-DDC3-A3C2B7646006}"/>
              </a:ext>
            </a:extLst>
          </p:cNvPr>
          <p:cNvSpPr txBox="1"/>
          <p:nvPr/>
        </p:nvSpPr>
        <p:spPr>
          <a:xfrm>
            <a:off x="1285173" y="2872293"/>
            <a:ext cx="466286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）列表对象的</a:t>
            </a: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</a:t>
            </a:r>
            <a:r>
              <a:rPr lang="zh-CN" altLang="en-US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en-US" altLang="zh-CN" sz="20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0F7F2A-A1FC-3C54-4ABA-199C03C71091}"/>
              </a:ext>
            </a:extLst>
          </p:cNvPr>
          <p:cNvSpPr txBox="1"/>
          <p:nvPr/>
        </p:nvSpPr>
        <p:spPr>
          <a:xfrm>
            <a:off x="1285173" y="3628376"/>
            <a:ext cx="466286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lst.sort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None,</a:t>
            </a:r>
            <a:r>
              <a:rPr lang="en-US" altLang="zh-CN" sz="2000" b="1" kern="100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reverse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=False)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583CE6-8316-752A-A742-2C312C3913D9}"/>
              </a:ext>
            </a:extLst>
          </p:cNvPr>
          <p:cNvCxnSpPr/>
          <p:nvPr/>
        </p:nvCxnSpPr>
        <p:spPr>
          <a:xfrm flipH="1">
            <a:off x="2182483" y="4142108"/>
            <a:ext cx="324197" cy="5756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DE633A-F603-F527-8DC6-F9C14BE79EE9}"/>
              </a:ext>
            </a:extLst>
          </p:cNvPr>
          <p:cNvCxnSpPr>
            <a:cxnSpLocks/>
          </p:cNvCxnSpPr>
          <p:nvPr/>
        </p:nvCxnSpPr>
        <p:spPr>
          <a:xfrm>
            <a:off x="4080433" y="4135503"/>
            <a:ext cx="402790" cy="7042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C7E6929-8F45-09B5-7B7C-4AD3921FFF1C}"/>
              </a:ext>
            </a:extLst>
          </p:cNvPr>
          <p:cNvSpPr txBox="1"/>
          <p:nvPr/>
        </p:nvSpPr>
        <p:spPr>
          <a:xfrm>
            <a:off x="953954" y="4820851"/>
            <a:ext cx="2457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表示排序的规则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276102-F46B-E7F9-15DC-4CD927CBD4B9}"/>
              </a:ext>
            </a:extLst>
          </p:cNvPr>
          <p:cNvSpPr txBox="1"/>
          <p:nvPr/>
        </p:nvSpPr>
        <p:spPr>
          <a:xfrm>
            <a:off x="3616605" y="4839752"/>
            <a:ext cx="2457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表示排序方式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D3C2AF-F2B0-B3A3-465F-C9629465CFB0}"/>
              </a:ext>
            </a:extLst>
          </p:cNvPr>
          <p:cNvSpPr txBox="1"/>
          <p:nvPr/>
        </p:nvSpPr>
        <p:spPr>
          <a:xfrm>
            <a:off x="3616605" y="5229670"/>
            <a:ext cx="1954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（默认升序）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1B452D-356A-37A7-C318-889296A4D954}"/>
              </a:ext>
            </a:extLst>
          </p:cNvPr>
          <p:cNvSpPr txBox="1"/>
          <p:nvPr/>
        </p:nvSpPr>
        <p:spPr>
          <a:xfrm>
            <a:off x="6617459" y="2872293"/>
            <a:ext cx="466286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）内置函数</a:t>
            </a: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sorted()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B2416C-3493-8F9F-BE07-9479504B6692}"/>
              </a:ext>
            </a:extLst>
          </p:cNvPr>
          <p:cNvSpPr txBox="1"/>
          <p:nvPr/>
        </p:nvSpPr>
        <p:spPr>
          <a:xfrm>
            <a:off x="6617459" y="3628376"/>
            <a:ext cx="547392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sorted(</a:t>
            </a:r>
            <a:r>
              <a:rPr lang="en-US" altLang="zh-CN" sz="2000" b="1" kern="100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iterable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None,</a:t>
            </a:r>
            <a:r>
              <a:rPr lang="en-US" altLang="zh-CN" sz="2000" b="1" kern="100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reverse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=False)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151B58F-6556-6622-B921-812A1E202BFE}"/>
              </a:ext>
            </a:extLst>
          </p:cNvPr>
          <p:cNvCxnSpPr>
            <a:cxnSpLocks/>
          </p:cNvCxnSpPr>
          <p:nvPr/>
        </p:nvCxnSpPr>
        <p:spPr>
          <a:xfrm>
            <a:off x="8113091" y="4128000"/>
            <a:ext cx="0" cy="5897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E4FFA4C-3E44-379D-085B-B9F678317614}"/>
              </a:ext>
            </a:extLst>
          </p:cNvPr>
          <p:cNvSpPr txBox="1"/>
          <p:nvPr/>
        </p:nvSpPr>
        <p:spPr>
          <a:xfrm>
            <a:off x="6650830" y="4839752"/>
            <a:ext cx="3301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表示的是排序的对象</a:t>
            </a:r>
          </a:p>
        </p:txBody>
      </p:sp>
    </p:spTree>
    <p:extLst>
      <p:ext uri="{BB962C8B-B14F-4D97-AF65-F5344CB8AC3E}">
        <p14:creationId xmlns:p14="http://schemas.microsoft.com/office/powerpoint/2010/main" val="83897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9BD6FA-8A7A-7046-55A6-21547B013823}"/>
              </a:ext>
            </a:extLst>
          </p:cNvPr>
          <p:cNvSpPr txBox="1"/>
          <p:nvPr/>
        </p:nvSpPr>
        <p:spPr>
          <a:xfrm>
            <a:off x="1994657" y="1733694"/>
            <a:ext cx="586283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列表生成式的语法结构</a:t>
            </a:r>
            <a:endParaRPr lang="en-US" altLang="zh-CN" sz="28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7E6929-8F45-09B5-7B7C-4AD3921FFF1C}"/>
              </a:ext>
            </a:extLst>
          </p:cNvPr>
          <p:cNvSpPr txBox="1"/>
          <p:nvPr/>
        </p:nvSpPr>
        <p:spPr>
          <a:xfrm>
            <a:off x="1994657" y="2822227"/>
            <a:ext cx="5018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lst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=[expression 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item in 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9B5C73-FCED-237F-4E05-6AA21612156B}"/>
              </a:ext>
            </a:extLst>
          </p:cNvPr>
          <p:cNvSpPr txBox="1"/>
          <p:nvPr/>
        </p:nvSpPr>
        <p:spPr>
          <a:xfrm>
            <a:off x="1688976" y="3976707"/>
            <a:ext cx="8058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lst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=[expression </a:t>
            </a: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item in </a:t>
            </a: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condition]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5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9BD6FA-8A7A-7046-55A6-21547B013823}"/>
              </a:ext>
            </a:extLst>
          </p:cNvPr>
          <p:cNvSpPr txBox="1"/>
          <p:nvPr/>
        </p:nvSpPr>
        <p:spPr>
          <a:xfrm>
            <a:off x="2571110" y="4225840"/>
            <a:ext cx="340356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二维列表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表格数据</a:t>
            </a:r>
            <a:endParaRPr lang="en-US" altLang="zh-CN" sz="20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A9AE16-BAF3-2A56-B8B1-DD83EDFC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98" y="1915791"/>
            <a:ext cx="5049797" cy="21630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2707FB-17D8-9AAE-0E9D-F9BBF427A047}"/>
              </a:ext>
            </a:extLst>
          </p:cNvPr>
          <p:cNvSpPr txBox="1"/>
          <p:nvPr/>
        </p:nvSpPr>
        <p:spPr>
          <a:xfrm>
            <a:off x="7331021" y="1968069"/>
            <a:ext cx="340356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二维列表的遍历</a:t>
            </a:r>
            <a:endParaRPr lang="en-US" altLang="zh-CN" sz="20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7ABDCC-DA15-B6B2-0B32-E6DE699D0A2A}"/>
              </a:ext>
            </a:extLst>
          </p:cNvPr>
          <p:cNvSpPr txBox="1"/>
          <p:nvPr/>
        </p:nvSpPr>
        <p:spPr>
          <a:xfrm>
            <a:off x="7499852" y="3012404"/>
            <a:ext cx="2888502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row in 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二维列表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for item in 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pass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8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032703-53C7-ABC3-2562-897DD96D65CF}"/>
              </a:ext>
            </a:extLst>
          </p:cNvPr>
          <p:cNvSpPr txBox="1"/>
          <p:nvPr/>
        </p:nvSpPr>
        <p:spPr>
          <a:xfrm>
            <a:off x="739330" y="2005517"/>
            <a:ext cx="1496419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4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</a:t>
            </a:r>
            <a:endParaRPr lang="zh-CN" altLang="zh-CN" sz="4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7C5D3FB-6365-11B0-FCBB-770A0CDACB33}"/>
              </a:ext>
            </a:extLst>
          </p:cNvPr>
          <p:cNvCxnSpPr>
            <a:cxnSpLocks/>
          </p:cNvCxnSpPr>
          <p:nvPr/>
        </p:nvCxnSpPr>
        <p:spPr>
          <a:xfrm>
            <a:off x="2235749" y="1691002"/>
            <a:ext cx="0" cy="168905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09BD6FA-8A7A-7046-55A6-21547B013823}"/>
              </a:ext>
            </a:extLst>
          </p:cNvPr>
          <p:cNvSpPr txBox="1"/>
          <p:nvPr/>
        </p:nvSpPr>
        <p:spPr>
          <a:xfrm>
            <a:off x="2375647" y="1691002"/>
            <a:ext cx="931032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中内置的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可变序列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中使用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，元素与元素之间使用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英文的逗号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分隔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元组中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只有一个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元素的时候，逗号也不能省略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CE7E06-DD76-3EED-C15E-B395D00D7C2F}"/>
              </a:ext>
            </a:extLst>
          </p:cNvPr>
          <p:cNvSpPr txBox="1"/>
          <p:nvPr/>
        </p:nvSpPr>
        <p:spPr>
          <a:xfrm>
            <a:off x="1312780" y="3576959"/>
            <a:ext cx="372035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元组的创建方式有两种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1F0E5-42E4-51CF-F644-B4800BFA2EC7}"/>
              </a:ext>
            </a:extLst>
          </p:cNvPr>
          <p:cNvSpPr txBox="1"/>
          <p:nvPr/>
        </p:nvSpPr>
        <p:spPr>
          <a:xfrm>
            <a:off x="742490" y="4266850"/>
            <a:ext cx="6007964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直接创建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语法结构如下：</a:t>
            </a:r>
          </a:p>
          <a:p>
            <a:pPr marL="266700"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=(element1,element2,......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elementN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569A33-336E-3C34-341E-28C47D8770B8}"/>
              </a:ext>
            </a:extLst>
          </p:cNvPr>
          <p:cNvSpPr txBox="1"/>
          <p:nvPr/>
        </p:nvSpPr>
        <p:spPr>
          <a:xfrm>
            <a:off x="6650830" y="3442788"/>
            <a:ext cx="4499088" cy="14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使用内置函数</a:t>
            </a:r>
            <a:r>
              <a:rPr lang="en-US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语法结构如下：</a:t>
            </a:r>
          </a:p>
          <a:p>
            <a:pPr marL="266700" indent="266700" algn="just">
              <a:lnSpc>
                <a:spcPct val="15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69062E-9ECF-506B-3403-154FFFC9BDB6}"/>
              </a:ext>
            </a:extLst>
          </p:cNvPr>
          <p:cNvSpPr txBox="1"/>
          <p:nvPr/>
        </p:nvSpPr>
        <p:spPr>
          <a:xfrm>
            <a:off x="7114704" y="5066901"/>
            <a:ext cx="4035214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删除元组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408616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9BD6FA-8A7A-7046-55A6-21547B013823}"/>
              </a:ext>
            </a:extLst>
          </p:cNvPr>
          <p:cNvSpPr txBox="1"/>
          <p:nvPr/>
        </p:nvSpPr>
        <p:spPr>
          <a:xfrm>
            <a:off x="1045187" y="1970780"/>
            <a:ext cx="1867881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生成式</a:t>
            </a:r>
            <a:endParaRPr lang="zh-CN" altLang="en-US" sz="36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59EEDB-B675-ABF9-AFBA-07F3FAAB92C8}"/>
              </a:ext>
            </a:extLst>
          </p:cNvPr>
          <p:cNvSpPr txBox="1"/>
          <p:nvPr/>
        </p:nvSpPr>
        <p:spPr>
          <a:xfrm>
            <a:off x="3331346" y="3198167"/>
            <a:ext cx="8500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生成器对象中的元素可以使用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__next__()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方法进行获取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FE1CE2-DE88-C7C4-19DE-048E07555B37}"/>
              </a:ext>
            </a:extLst>
          </p:cNvPr>
          <p:cNvSpPr txBox="1"/>
          <p:nvPr/>
        </p:nvSpPr>
        <p:spPr>
          <a:xfrm>
            <a:off x="3331346" y="1891467"/>
            <a:ext cx="7656861" cy="1142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元组生成式的结果是一个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生成器对象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，需要转换成元组或列表才能查看到元素内容</a:t>
            </a:r>
            <a:endParaRPr lang="zh-CN" altLang="en-US" sz="24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80FBC5-B63F-67D5-5A99-0C6C4D060295}"/>
              </a:ext>
            </a:extLst>
          </p:cNvPr>
          <p:cNvCxnSpPr>
            <a:cxnSpLocks/>
          </p:cNvCxnSpPr>
          <p:nvPr/>
        </p:nvCxnSpPr>
        <p:spPr>
          <a:xfrm>
            <a:off x="3052494" y="1970780"/>
            <a:ext cx="0" cy="168905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4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元组类型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4577332-6D5E-7D3F-427F-300759E07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36163"/>
              </p:ext>
            </p:extLst>
          </p:nvPr>
        </p:nvGraphicFramePr>
        <p:xfrm>
          <a:off x="1053703" y="2538375"/>
          <a:ext cx="10635449" cy="313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741">
                  <a:extLst>
                    <a:ext uri="{9D8B030D-6E8A-4147-A177-3AD203B41FA5}">
                      <a16:colId xmlns:a16="http://schemas.microsoft.com/office/drawing/2014/main" val="124993770"/>
                    </a:ext>
                  </a:extLst>
                </a:gridCol>
                <a:gridCol w="6231708">
                  <a:extLst>
                    <a:ext uri="{9D8B030D-6E8A-4147-A177-3AD203B41FA5}">
                      <a16:colId xmlns:a16="http://schemas.microsoft.com/office/drawing/2014/main" val="224063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元组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8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不可变序列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可变序列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无法实现添加、删除和修改元素等操作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append()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insert()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remove()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pop()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等方法实现添加和删除列表元素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8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支持切片访问元素，不支持修改操作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支持切片访问和修改列表中的元素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3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访问和处理速度快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访问和处理速度慢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可以作为字典的键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不能作为字典的键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755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89594A8-0892-EA12-FE6D-64E155B12FD1}"/>
              </a:ext>
            </a:extLst>
          </p:cNvPr>
          <p:cNvSpPr txBox="1"/>
          <p:nvPr/>
        </p:nvSpPr>
        <p:spPr>
          <a:xfrm>
            <a:off x="4762286" y="1609550"/>
            <a:ext cx="37770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元组和列表的区别</a:t>
            </a:r>
            <a:endParaRPr lang="en-US" altLang="zh-CN" sz="28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2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字典类型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B059A7-2340-379A-625A-C5064F9CE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165" y="3058256"/>
            <a:ext cx="6782108" cy="21549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02BE14-A6F1-87AB-FC6B-EE3AB307190B}"/>
              </a:ext>
            </a:extLst>
          </p:cNvPr>
          <p:cNvSpPr txBox="1"/>
          <p:nvPr/>
        </p:nvSpPr>
        <p:spPr>
          <a:xfrm>
            <a:off x="1491450" y="1782747"/>
            <a:ext cx="986309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字典类型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是根据一个信息查找另一个信息的方式构成了“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键值对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”，它表示索引用的键和对应的值构成的成对关系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81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02BE14-A6F1-87AB-FC6B-EE3AB307190B}"/>
              </a:ext>
            </a:extLst>
          </p:cNvPr>
          <p:cNvSpPr txBox="1"/>
          <p:nvPr/>
        </p:nvSpPr>
        <p:spPr>
          <a:xfrm>
            <a:off x="1491450" y="1782747"/>
            <a:ext cx="337351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字典类型的创建方式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B0B188-4027-4654-0D51-5A370B7B1B19}"/>
              </a:ext>
            </a:extLst>
          </p:cNvPr>
          <p:cNvSpPr txBox="1"/>
          <p:nvPr/>
        </p:nvSpPr>
        <p:spPr>
          <a:xfrm>
            <a:off x="1491450" y="2570288"/>
            <a:ext cx="471182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第一种使用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{}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直接创建字典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d={key1:value1,key2:value2......}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C89C30-2AEC-D587-E017-F699312EE016}"/>
              </a:ext>
            </a:extLst>
          </p:cNvPr>
          <p:cNvSpPr txBox="1"/>
          <p:nvPr/>
        </p:nvSpPr>
        <p:spPr>
          <a:xfrm>
            <a:off x="6203274" y="1827921"/>
            <a:ext cx="4711824" cy="234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种使用</a:t>
            </a:r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内置函数</a:t>
            </a:r>
            <a:r>
              <a:rPr lang="en-US" altLang="zh-CN" sz="2000" b="1" kern="1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dict</a:t>
            </a:r>
            <a:r>
              <a:rPr lang="en-US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创建字典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通过映射函数创建字典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zip(lst1,lst2)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5FBC34-B56C-DCC3-4273-FE396348A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342" y="3531577"/>
            <a:ext cx="2963687" cy="234949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FE49CCB-0A57-B5EE-B7AB-C47465C72EA9}"/>
              </a:ext>
            </a:extLst>
          </p:cNvPr>
          <p:cNvSpPr txBox="1"/>
          <p:nvPr/>
        </p:nvSpPr>
        <p:spPr>
          <a:xfrm>
            <a:off x="1448365" y="4147531"/>
            <a:ext cx="5191943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语法结构如下：</a:t>
            </a:r>
            <a:endParaRPr lang="zh-CN" altLang="zh-CN" sz="20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dict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(key1=value1,key2=value2......)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6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02BE14-A6F1-87AB-FC6B-EE3AB307190B}"/>
              </a:ext>
            </a:extLst>
          </p:cNvPr>
          <p:cNvSpPr txBox="1"/>
          <p:nvPr/>
        </p:nvSpPr>
        <p:spPr>
          <a:xfrm>
            <a:off x="1491450" y="1782747"/>
            <a:ext cx="337351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E49CCB-0A57-B5EE-B7AB-C47465C72EA9}"/>
              </a:ext>
            </a:extLst>
          </p:cNvPr>
          <p:cNvSpPr txBox="1"/>
          <p:nvPr/>
        </p:nvSpPr>
        <p:spPr>
          <a:xfrm>
            <a:off x="6034466" y="1716800"/>
            <a:ext cx="5191943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字典元素的取值</a:t>
            </a: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d[key]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d.get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(key)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E5ABC65-AD6B-97A3-AEFA-BC4E2FF5DF9A}"/>
              </a:ext>
            </a:extLst>
          </p:cNvPr>
          <p:cNvSpPr/>
          <p:nvPr/>
        </p:nvSpPr>
        <p:spPr>
          <a:xfrm>
            <a:off x="1242874" y="1716800"/>
            <a:ext cx="4376702" cy="392052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B821428-6B5E-8A31-6289-0F701698459A}"/>
              </a:ext>
            </a:extLst>
          </p:cNvPr>
          <p:cNvCxnSpPr>
            <a:cxnSpLocks/>
          </p:cNvCxnSpPr>
          <p:nvPr/>
        </p:nvCxnSpPr>
        <p:spPr>
          <a:xfrm>
            <a:off x="1242874" y="2512381"/>
            <a:ext cx="437670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E160476-E062-30AB-57D2-03E837B37B05}"/>
              </a:ext>
            </a:extLst>
          </p:cNvPr>
          <p:cNvSpPr txBox="1"/>
          <p:nvPr/>
        </p:nvSpPr>
        <p:spPr>
          <a:xfrm>
            <a:off x="1657764" y="2493842"/>
            <a:ext cx="3828636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字典中的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是无序的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Python3.5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及其之前的版本字典的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在输出时无序，但是从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Python3.6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版本之后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解释器进行了处理，所以才会看到输出的顺序与添加的顺序“一致”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905DFF-456E-828C-4BE1-2CE1877E9739}"/>
              </a:ext>
            </a:extLst>
          </p:cNvPr>
          <p:cNvSpPr txBox="1"/>
          <p:nvPr/>
        </p:nvSpPr>
        <p:spPr>
          <a:xfrm>
            <a:off x="6096000" y="2917154"/>
            <a:ext cx="5191943" cy="2438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字典元素的遍历</a:t>
            </a: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）遍历出</a:t>
            </a:r>
            <a:r>
              <a:rPr lang="en-US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的元组</a:t>
            </a:r>
            <a:endParaRPr lang="zh-CN" altLang="zh-CN" sz="20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for element in </a:t>
            </a:r>
            <a:r>
              <a:rPr lang="en-US" altLang="zh-CN" sz="2000" b="1" kern="100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d.items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endParaRPr lang="zh-CN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	        pass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2</a:t>
            </a:r>
            <a:r>
              <a:rPr lang="zh-CN" altLang="en-US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）分别遍历出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endParaRPr lang="zh-CN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E57E1B-0DA7-D6E6-CBF2-8D8F544E11A5}"/>
              </a:ext>
            </a:extLst>
          </p:cNvPr>
          <p:cNvSpPr txBox="1"/>
          <p:nvPr/>
        </p:nvSpPr>
        <p:spPr>
          <a:xfrm>
            <a:off x="6733639" y="5332206"/>
            <a:ext cx="4736311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key,value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 </a:t>
            </a:r>
            <a:r>
              <a:rPr lang="en-US" altLang="zh-CN" sz="2000" b="1" kern="100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d.items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endParaRPr lang="zh-CN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pass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2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1818A-FBEF-B474-9828-4585A5F9CF0C}"/>
              </a:ext>
            </a:extLst>
          </p:cNvPr>
          <p:cNvSpPr txBox="1"/>
          <p:nvPr/>
        </p:nvSpPr>
        <p:spPr>
          <a:xfrm>
            <a:off x="4762286" y="1609550"/>
            <a:ext cx="37770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字典的相关操作方法</a:t>
            </a:r>
            <a:endParaRPr lang="en-US" altLang="zh-CN" sz="28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3BAF805B-641A-A75B-B6CF-A40217622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96417"/>
              </p:ext>
            </p:extLst>
          </p:nvPr>
        </p:nvGraphicFramePr>
        <p:xfrm>
          <a:off x="712575" y="2458295"/>
          <a:ext cx="10766849" cy="342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685">
                  <a:extLst>
                    <a:ext uri="{9D8B030D-6E8A-4147-A177-3AD203B41FA5}">
                      <a16:colId xmlns:a16="http://schemas.microsoft.com/office/drawing/2014/main" val="2428071501"/>
                    </a:ext>
                  </a:extLst>
                </a:gridCol>
                <a:gridCol w="8118164">
                  <a:extLst>
                    <a:ext uri="{9D8B030D-6E8A-4147-A177-3AD203B41FA5}">
                      <a16:colId xmlns:a16="http://schemas.microsoft.com/office/drawing/2014/main" val="2879722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字典的方法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14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d.keys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获取所有的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1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d.values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获取所有的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3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d.pop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key,default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存在获取相应的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，同时删除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key-value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对，否则获取默认值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1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d.popitem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随机从字典中取出一个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key-value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对，结果为元组类型，同时将该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key-value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从字典中删除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9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d.clear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清空字典中所有的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key-value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3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0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032703-53C7-ABC3-2562-897DD96D65CF}"/>
              </a:ext>
            </a:extLst>
          </p:cNvPr>
          <p:cNvSpPr txBox="1"/>
          <p:nvPr/>
        </p:nvSpPr>
        <p:spPr>
          <a:xfrm>
            <a:off x="4360899" y="1540434"/>
            <a:ext cx="4839786" cy="3894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了解序列和索引的相关概念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掌握序列的相关操作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掌握列表的相关操作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掌握元组的相关操作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掌握字典的相关操作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掌握集合的相关操作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1818A-FBEF-B474-9828-4585A5F9CF0C}"/>
              </a:ext>
            </a:extLst>
          </p:cNvPr>
          <p:cNvSpPr txBox="1"/>
          <p:nvPr/>
        </p:nvSpPr>
        <p:spPr>
          <a:xfrm>
            <a:off x="2182483" y="1627305"/>
            <a:ext cx="37770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字典生成式</a:t>
            </a:r>
            <a:endParaRPr lang="en-US" altLang="zh-CN" sz="28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807D72-AAC4-B658-C329-102D8B277003}"/>
              </a:ext>
            </a:extLst>
          </p:cNvPr>
          <p:cNvSpPr txBox="1"/>
          <p:nvPr/>
        </p:nvSpPr>
        <p:spPr>
          <a:xfrm>
            <a:off x="2107405" y="2493805"/>
            <a:ext cx="6788019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d={  </a:t>
            </a:r>
            <a:r>
              <a:rPr lang="en-US" altLang="zh-CN" sz="2400" b="1" kern="100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key:value</a:t>
            </a: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item in range  }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0E5480-34E0-670B-54B0-6031CB81BA56}"/>
              </a:ext>
            </a:extLst>
          </p:cNvPr>
          <p:cNvSpPr txBox="1"/>
          <p:nvPr/>
        </p:nvSpPr>
        <p:spPr>
          <a:xfrm>
            <a:off x="2107406" y="3429000"/>
            <a:ext cx="849253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d={</a:t>
            </a:r>
            <a:r>
              <a:rPr lang="en-US" altLang="zh-CN" sz="2400" b="1" kern="100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key:value</a:t>
            </a: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key,value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 </a:t>
            </a: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zip(lst1,lst2)}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44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6FC6FE-2DC1-3860-6A94-45291F24A827}"/>
              </a:ext>
            </a:extLst>
          </p:cNvPr>
          <p:cNvSpPr txBox="1"/>
          <p:nvPr/>
        </p:nvSpPr>
        <p:spPr>
          <a:xfrm>
            <a:off x="686064" y="2440653"/>
            <a:ext cx="1496419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4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endParaRPr lang="zh-CN" altLang="zh-CN" sz="4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8160EBF-04CC-8D4A-F900-E3A2A652BFE5}"/>
              </a:ext>
            </a:extLst>
          </p:cNvPr>
          <p:cNvCxnSpPr>
            <a:cxnSpLocks/>
          </p:cNvCxnSpPr>
          <p:nvPr/>
        </p:nvCxnSpPr>
        <p:spPr>
          <a:xfrm>
            <a:off x="2235749" y="1691002"/>
            <a:ext cx="0" cy="273007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B57AC23-6AEA-7545-32B5-6AA22F2076D2}"/>
              </a:ext>
            </a:extLst>
          </p:cNvPr>
          <p:cNvSpPr txBox="1"/>
          <p:nvPr/>
        </p:nvSpPr>
        <p:spPr>
          <a:xfrm>
            <a:off x="2375647" y="1691002"/>
            <a:ext cx="9310326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中的集合与数学中集合的概念一致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中的集合是一个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无序的不重复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集合中只能存储不可变数据类型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中集合使用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{}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与列表、字典一样，都是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中的可变数据类型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64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CBF41-70E2-B3AD-8578-FA21D75AD1A2}"/>
              </a:ext>
            </a:extLst>
          </p:cNvPr>
          <p:cNvSpPr txBox="1"/>
          <p:nvPr/>
        </p:nvSpPr>
        <p:spPr>
          <a:xfrm>
            <a:off x="1754210" y="1650408"/>
            <a:ext cx="372035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集合的创建方式有两种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4ED0C0-B6AF-D9E3-CD52-24CAEBEE8ABE}"/>
              </a:ext>
            </a:extLst>
          </p:cNvPr>
          <p:cNvSpPr txBox="1"/>
          <p:nvPr/>
        </p:nvSpPr>
        <p:spPr>
          <a:xfrm>
            <a:off x="1156317" y="2351647"/>
            <a:ext cx="6007964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{}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直接创建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语法结构如下：</a:t>
            </a:r>
          </a:p>
          <a:p>
            <a:pPr marL="266700"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s={element1,element2,......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elementN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F4049A-990F-A347-C918-1F0818257681}"/>
              </a:ext>
            </a:extLst>
          </p:cNvPr>
          <p:cNvSpPr txBox="1"/>
          <p:nvPr/>
        </p:nvSpPr>
        <p:spPr>
          <a:xfrm>
            <a:off x="6967008" y="2325248"/>
            <a:ext cx="4499088" cy="14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使用内置函数</a:t>
            </a:r>
            <a:r>
              <a:rPr lang="en-US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语法结构如下：</a:t>
            </a:r>
          </a:p>
          <a:p>
            <a:pPr marL="266700" indent="266700"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=set(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可迭代对象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ED371E-0CC7-B41F-978A-8F42D48F310A}"/>
              </a:ext>
            </a:extLst>
          </p:cNvPr>
          <p:cNvSpPr txBox="1"/>
          <p:nvPr/>
        </p:nvSpPr>
        <p:spPr>
          <a:xfrm>
            <a:off x="1816353" y="4193716"/>
            <a:ext cx="372035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集合的删除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1B5896-6572-A776-E28C-AEC81C02D4FF}"/>
              </a:ext>
            </a:extLst>
          </p:cNvPr>
          <p:cNvSpPr txBox="1"/>
          <p:nvPr/>
        </p:nvSpPr>
        <p:spPr>
          <a:xfrm>
            <a:off x="4761977" y="4220715"/>
            <a:ext cx="4035214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语法结构如下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 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12592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CBF41-70E2-B3AD-8578-FA21D75AD1A2}"/>
              </a:ext>
            </a:extLst>
          </p:cNvPr>
          <p:cNvSpPr txBox="1"/>
          <p:nvPr/>
        </p:nvSpPr>
        <p:spPr>
          <a:xfrm>
            <a:off x="4790653" y="1613496"/>
            <a:ext cx="372035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集合类型的操作符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A34D4-3F8B-D944-82F0-F40C1B3B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71" y="2664377"/>
            <a:ext cx="7801338" cy="22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20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CBF41-70E2-B3AD-8578-FA21D75AD1A2}"/>
              </a:ext>
            </a:extLst>
          </p:cNvPr>
          <p:cNvSpPr txBox="1"/>
          <p:nvPr/>
        </p:nvSpPr>
        <p:spPr>
          <a:xfrm>
            <a:off x="4790653" y="1613496"/>
            <a:ext cx="372035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集合的相关操作方法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11D800D1-6E17-0326-B8D3-77FEDBF0B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8114"/>
              </p:ext>
            </p:extLst>
          </p:nvPr>
        </p:nvGraphicFramePr>
        <p:xfrm>
          <a:off x="2333839" y="2619487"/>
          <a:ext cx="8617789" cy="197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287">
                  <a:extLst>
                    <a:ext uri="{9D8B030D-6E8A-4147-A177-3AD203B41FA5}">
                      <a16:colId xmlns:a16="http://schemas.microsoft.com/office/drawing/2014/main" val="1694168937"/>
                    </a:ext>
                  </a:extLst>
                </a:gridCol>
                <a:gridCol w="6649502">
                  <a:extLst>
                    <a:ext uri="{9D8B030D-6E8A-4147-A177-3AD203B41FA5}">
                      <a16:colId xmlns:a16="http://schemas.microsoft.com/office/drawing/2014/main" val="4257053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集合的方法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3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s.add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不在集合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中，则将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添加到集合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69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s.remove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在集合中，将其删除，如果不在集合中，程序报错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7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s.clear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清除集合中所有元素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74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CBF41-70E2-B3AD-8578-FA21D75AD1A2}"/>
              </a:ext>
            </a:extLst>
          </p:cNvPr>
          <p:cNvSpPr txBox="1"/>
          <p:nvPr/>
        </p:nvSpPr>
        <p:spPr>
          <a:xfrm>
            <a:off x="4169216" y="1521315"/>
            <a:ext cx="588030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列表、元组、字典、集合的区别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27358226-FB30-2633-74E7-DA378AFD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39487"/>
              </p:ext>
            </p:extLst>
          </p:nvPr>
        </p:nvGraphicFramePr>
        <p:xfrm>
          <a:off x="1864310" y="2405525"/>
          <a:ext cx="940090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81">
                  <a:extLst>
                    <a:ext uri="{9D8B030D-6E8A-4147-A177-3AD203B41FA5}">
                      <a16:colId xmlns:a16="http://schemas.microsoft.com/office/drawing/2014/main" val="2846800714"/>
                    </a:ext>
                  </a:extLst>
                </a:gridCol>
                <a:gridCol w="1880181">
                  <a:extLst>
                    <a:ext uri="{9D8B030D-6E8A-4147-A177-3AD203B41FA5}">
                      <a16:colId xmlns:a16="http://schemas.microsoft.com/office/drawing/2014/main" val="1760678410"/>
                    </a:ext>
                  </a:extLst>
                </a:gridCol>
                <a:gridCol w="2125533">
                  <a:extLst>
                    <a:ext uri="{9D8B030D-6E8A-4147-A177-3AD203B41FA5}">
                      <a16:colId xmlns:a16="http://schemas.microsoft.com/office/drawing/2014/main" val="4150214735"/>
                    </a:ext>
                  </a:extLst>
                </a:gridCol>
                <a:gridCol w="1634829">
                  <a:extLst>
                    <a:ext uri="{9D8B030D-6E8A-4147-A177-3AD203B41FA5}">
                      <a16:colId xmlns:a16="http://schemas.microsoft.com/office/drawing/2014/main" val="1542719505"/>
                    </a:ext>
                  </a:extLst>
                </a:gridCol>
                <a:gridCol w="1880181">
                  <a:extLst>
                    <a:ext uri="{9D8B030D-6E8A-4147-A177-3AD203B41FA5}">
                      <a16:colId xmlns:a16="http://schemas.microsoft.com/office/drawing/2014/main" val="2025235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序列类型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元素是否可重复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是否有序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定义符号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24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可变序列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1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元组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tuple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不可变序列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87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字典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dict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可变序列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不可重复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key:value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8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可变序列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3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90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4408131" y="810542"/>
            <a:ext cx="4485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Python3.11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CBF41-70E2-B3AD-8578-FA21D75AD1A2}"/>
              </a:ext>
            </a:extLst>
          </p:cNvPr>
          <p:cNvSpPr txBox="1"/>
          <p:nvPr/>
        </p:nvSpPr>
        <p:spPr>
          <a:xfrm>
            <a:off x="2182483" y="1423358"/>
            <a:ext cx="372035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）结构模型匹配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6E2C68-2673-AF3D-A642-AE5B6648C418}"/>
              </a:ext>
            </a:extLst>
          </p:cNvPr>
          <p:cNvSpPr txBox="1"/>
          <p:nvPr/>
        </p:nvSpPr>
        <p:spPr>
          <a:xfrm>
            <a:off x="2456163" y="2004415"/>
            <a:ext cx="4035214" cy="465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语法结构如下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 data: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case {}: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pass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 []: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pass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case():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pass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case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pass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E840EC-FE92-D1FA-CAEB-00CFF1610E60}"/>
              </a:ext>
            </a:extLst>
          </p:cNvPr>
          <p:cNvSpPr txBox="1"/>
          <p:nvPr/>
        </p:nvSpPr>
        <p:spPr>
          <a:xfrm>
            <a:off x="5814930" y="1363017"/>
            <a:ext cx="372035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字典合并运算符 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BB248-5DEA-9AA6-8F0D-EF1F5151F804}"/>
              </a:ext>
            </a:extLst>
          </p:cNvPr>
          <p:cNvSpPr txBox="1"/>
          <p:nvPr/>
        </p:nvSpPr>
        <p:spPr>
          <a:xfrm>
            <a:off x="5902836" y="2131244"/>
            <a:ext cx="372035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同步迭代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CFCC29-2416-615C-0BBF-E9A273F8E2E2}"/>
              </a:ext>
            </a:extLst>
          </p:cNvPr>
          <p:cNvSpPr txBox="1"/>
          <p:nvPr/>
        </p:nvSpPr>
        <p:spPr>
          <a:xfrm>
            <a:off x="6096000" y="2839130"/>
            <a:ext cx="4035214" cy="234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语法结构如下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 data1,data2: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case data1,dat2: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pass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18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CB6279-A40D-DE68-44E2-F90682BE6B4B}"/>
              </a:ext>
            </a:extLst>
          </p:cNvPr>
          <p:cNvSpPr txBox="1"/>
          <p:nvPr/>
        </p:nvSpPr>
        <p:spPr>
          <a:xfrm>
            <a:off x="1526960" y="1297090"/>
            <a:ext cx="9419898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序列结构主要有列表、元组、集合、字典和字符串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正向递增索引取值范围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[0,N-1]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，反向递减索引取值范围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[-1,-N]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切片操作语法结构：序列名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start:end:step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创建列表的方式：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[]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直接创建 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）使用内置函数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列表的相关操作方法：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添加方法：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append()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insert()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删除方法：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clear()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remove()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pop()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列表元素的排序：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和内置函数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sorted()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其它方法：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reverse()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copy()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65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CB6279-A40D-DE68-44E2-F90682BE6B4B}"/>
              </a:ext>
            </a:extLst>
          </p:cNvPr>
          <p:cNvSpPr txBox="1"/>
          <p:nvPr/>
        </p:nvSpPr>
        <p:spPr>
          <a:xfrm>
            <a:off x="1526959" y="1297090"/>
            <a:ext cx="10227075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创建元组的方式：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直接创建 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）使用内置函数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tuple()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创建字典的方式：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{}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直接创建 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）使用内置函数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dict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使用内置函数</a:t>
            </a:r>
            <a:r>
              <a:rPr lang="en-US" altLang="zh-CN" sz="2400" b="1" kern="100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dict</a:t>
            </a: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创建字典的两种方式 ：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通过映射函数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zip(lst1,lst2)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创建字典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通过给定关键字创建字典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dict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(key1=value1,key2=value2......)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字典的相关操作方法：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查询方法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:get()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keys()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values()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items()  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删除方法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:pop()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popitem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clear()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53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CB6279-A40D-DE68-44E2-F90682BE6B4B}"/>
              </a:ext>
            </a:extLst>
          </p:cNvPr>
          <p:cNvSpPr txBox="1"/>
          <p:nvPr/>
        </p:nvSpPr>
        <p:spPr>
          <a:xfrm>
            <a:off x="1537292" y="1423358"/>
            <a:ext cx="10227075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创建集合的方式：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{}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直接创建 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）使用内置函数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集合的相关操作方法：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添加方法：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add()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删除方法：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remove()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clear()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列表、字典、集合都是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中的可变数据类型，元组是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中的不可变数据类型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列表、元组、字典和集合的遍历都可以通过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循环实现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列表、元组、字典和集合的删除都可以使用语句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del 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来实现</a:t>
            </a:r>
          </a:p>
        </p:txBody>
      </p:sp>
    </p:spTree>
    <p:extLst>
      <p:ext uri="{BB962C8B-B14F-4D97-AF65-F5344CB8AC3E}">
        <p14:creationId xmlns:p14="http://schemas.microsoft.com/office/powerpoint/2010/main" val="348940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序列和索引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032703-53C7-ABC3-2562-897DD96D65CF}"/>
              </a:ext>
            </a:extLst>
          </p:cNvPr>
          <p:cNvSpPr txBox="1"/>
          <p:nvPr/>
        </p:nvSpPr>
        <p:spPr>
          <a:xfrm>
            <a:off x="1148481" y="1540434"/>
            <a:ext cx="10439461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32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是一个用于存储多个值的连续空间，每个值都对应一个整数的编号，称为</a:t>
            </a:r>
            <a:r>
              <a:rPr lang="zh-CN" altLang="zh-CN" sz="32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索引</a:t>
            </a:r>
            <a:endParaRPr lang="zh-CN" altLang="zh-CN" sz="32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2F699C-B040-5F96-B000-B9D201660EC6}"/>
              </a:ext>
            </a:extLst>
          </p:cNvPr>
          <p:cNvSpPr txBox="1"/>
          <p:nvPr/>
        </p:nvSpPr>
        <p:spPr>
          <a:xfrm>
            <a:off x="1876599" y="4041441"/>
            <a:ext cx="10744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索引</a:t>
            </a:r>
            <a:endParaRPr lang="zh-CN" altLang="en-US" sz="3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7B4EE9-281A-FD07-848F-6A33659B3D72}"/>
              </a:ext>
            </a:extLst>
          </p:cNvPr>
          <p:cNvCxnSpPr>
            <a:cxnSpLocks/>
          </p:cNvCxnSpPr>
          <p:nvPr/>
        </p:nvCxnSpPr>
        <p:spPr>
          <a:xfrm flipV="1">
            <a:off x="2880360" y="3834917"/>
            <a:ext cx="590203" cy="4989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EDA211-F048-6D13-D401-B193C9D3EF8C}"/>
              </a:ext>
            </a:extLst>
          </p:cNvPr>
          <p:cNvCxnSpPr>
            <a:cxnSpLocks/>
          </p:cNvCxnSpPr>
          <p:nvPr/>
        </p:nvCxnSpPr>
        <p:spPr>
          <a:xfrm>
            <a:off x="2867890" y="4333828"/>
            <a:ext cx="602673" cy="6677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141C000-8A1F-82F7-0E8D-F00BBC9000F3}"/>
              </a:ext>
            </a:extLst>
          </p:cNvPr>
          <p:cNvSpPr txBox="1"/>
          <p:nvPr/>
        </p:nvSpPr>
        <p:spPr>
          <a:xfrm>
            <a:off x="3470563" y="4770761"/>
            <a:ext cx="2393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反向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索引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3F1291-4086-9E7A-D377-81D91272DB78}"/>
              </a:ext>
            </a:extLst>
          </p:cNvPr>
          <p:cNvSpPr txBox="1"/>
          <p:nvPr/>
        </p:nvSpPr>
        <p:spPr>
          <a:xfrm>
            <a:off x="3483033" y="3604084"/>
            <a:ext cx="2393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正向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索引</a:t>
            </a:r>
            <a:endParaRPr lang="zh-CN" altLang="en-US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D5B5D77-2707-6E1F-251B-3A13321D8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55" y="3429000"/>
            <a:ext cx="4238644" cy="19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33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87B389-0DD8-EE59-3968-15D54E47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55270"/>
              </p:ext>
            </p:extLst>
          </p:nvPr>
        </p:nvGraphicFramePr>
        <p:xfrm>
          <a:off x="1053703" y="2330829"/>
          <a:ext cx="645308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1864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634446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下面代码的输出结果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以上都不对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9664ED0E-DAB7-7915-415C-D007F99B9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32450" y="2608008"/>
            <a:ext cx="4029490" cy="12183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ECC2BD-BDF3-DBFA-E9A4-74846EACDF0C}"/>
              </a:ext>
            </a:extLst>
          </p:cNvPr>
          <p:cNvSpPr txBox="1"/>
          <p:nvPr/>
        </p:nvSpPr>
        <p:spPr>
          <a:xfrm flipH="1">
            <a:off x="5678091" y="2375852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76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87B389-0DD8-EE59-3968-15D54E47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42148"/>
              </p:ext>
            </p:extLst>
          </p:nvPr>
        </p:nvGraphicFramePr>
        <p:xfrm>
          <a:off x="2793727" y="2350757"/>
          <a:ext cx="645308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1864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634446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以下数据类型是不可变序列的是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．列表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元组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集合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字典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3ECC2BD-BDF3-DBFA-E9A4-74846EACDF0C}"/>
              </a:ext>
            </a:extLst>
          </p:cNvPr>
          <p:cNvSpPr txBox="1"/>
          <p:nvPr/>
        </p:nvSpPr>
        <p:spPr>
          <a:xfrm flipH="1">
            <a:off x="8643232" y="2437996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39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87B389-0DD8-EE59-3968-15D54E47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40317"/>
              </p:ext>
            </p:extLst>
          </p:nvPr>
        </p:nvGraphicFramePr>
        <p:xfrm>
          <a:off x="1435444" y="2341879"/>
          <a:ext cx="645308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1864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634446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下面代码的输出结果是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3ECC2BD-BDF3-DBFA-E9A4-74846EACDF0C}"/>
              </a:ext>
            </a:extLst>
          </p:cNvPr>
          <p:cNvSpPr txBox="1"/>
          <p:nvPr/>
        </p:nvSpPr>
        <p:spPr>
          <a:xfrm flipH="1">
            <a:off x="6082719" y="2384730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D157DFD-8238-A875-7DA6-EF7BF4712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279" y="2969620"/>
            <a:ext cx="3432315" cy="1245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78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87B389-0DD8-EE59-3968-15D54E47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04479"/>
              </p:ext>
            </p:extLst>
          </p:nvPr>
        </p:nvGraphicFramePr>
        <p:xfrm>
          <a:off x="2385354" y="2365149"/>
          <a:ext cx="761978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96664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665313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以下创建字典的方式错误的是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d={1:[20,30],3:[30,40]}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d={(10,20):1,(30,40):4}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d={‘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’:30,’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’:50}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d={[10,20]:’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’,[30,40]:’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’}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3ECC2BD-BDF3-DBFA-E9A4-74846EACDF0C}"/>
              </a:ext>
            </a:extLst>
          </p:cNvPr>
          <p:cNvSpPr txBox="1"/>
          <p:nvPr/>
        </p:nvSpPr>
        <p:spPr>
          <a:xfrm flipH="1">
            <a:off x="8156416" y="2365149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87B389-0DD8-EE59-3968-15D54E47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65707"/>
              </p:ext>
            </p:extLst>
          </p:nvPr>
        </p:nvGraphicFramePr>
        <p:xfrm>
          <a:off x="902783" y="2365149"/>
          <a:ext cx="704821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94138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6154072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下面代码的输出结果是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[2008,2022,2035,’2025’,2025]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[2008,2022,2035,[‘2025’,2025]]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[2008,2022,2025,2035,’2025’]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[2008,2022,2025,2035,[‘2025’]]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3ECC2BD-BDF3-DBFA-E9A4-74846EACDF0C}"/>
              </a:ext>
            </a:extLst>
          </p:cNvPr>
          <p:cNvSpPr txBox="1"/>
          <p:nvPr/>
        </p:nvSpPr>
        <p:spPr>
          <a:xfrm flipH="1">
            <a:off x="5750568" y="2471681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EC5AEEB-1E20-232F-5118-7E4F6A36D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0338" y="2793668"/>
            <a:ext cx="3455021" cy="1586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6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87B389-0DD8-EE59-3968-15D54E47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20438"/>
              </p:ext>
            </p:extLst>
          </p:nvPr>
        </p:nvGraphicFramePr>
        <p:xfrm>
          <a:off x="902782" y="2365149"/>
          <a:ext cx="7602025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964395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6637630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下面代码的输出结果是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想念家人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想想念念家家人人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想念家人想念家人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[‘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想家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’,’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想人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’,’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念家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’,’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念人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’]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3ECC2BD-BDF3-DBFA-E9A4-74846EACDF0C}"/>
              </a:ext>
            </a:extLst>
          </p:cNvPr>
          <p:cNvSpPr txBox="1"/>
          <p:nvPr/>
        </p:nvSpPr>
        <p:spPr>
          <a:xfrm flipH="1">
            <a:off x="5750568" y="2471681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6E72786-478E-AD3F-67D3-794B89F89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79134" y="2507574"/>
            <a:ext cx="3045088" cy="1842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89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87B389-0DD8-EE59-3968-15D54E47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37228"/>
              </p:ext>
            </p:extLst>
          </p:nvPr>
        </p:nvGraphicFramePr>
        <p:xfrm>
          <a:off x="902782" y="2365149"/>
          <a:ext cx="7602025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964395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6637630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下面代码的输出结果是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[1,3,5,7,2,20]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[1,3,5,2,20,7]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[1,3,20,5,7]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29557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[1,3,2,20,5,7]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3ECC2BD-BDF3-DBFA-E9A4-74846EACDF0C}"/>
              </a:ext>
            </a:extLst>
          </p:cNvPr>
          <p:cNvSpPr txBox="1"/>
          <p:nvPr/>
        </p:nvSpPr>
        <p:spPr>
          <a:xfrm flipH="1">
            <a:off x="5750568" y="2471681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B58DEB-2D7D-B3C8-4422-FF4ECD466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4535" y="2716191"/>
            <a:ext cx="2721025" cy="1425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2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87B389-0DD8-EE59-3968-15D54E47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296461"/>
              </p:ext>
            </p:extLst>
          </p:nvPr>
        </p:nvGraphicFramePr>
        <p:xfrm>
          <a:off x="902782" y="2365149"/>
          <a:ext cx="6652115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43889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808226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8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下面代码的输出结果是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[9,7,5,3,1]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[1,3,5,7,9]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29557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[1,3,5,7,9,]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3ECC2BD-BDF3-DBFA-E9A4-74846EACDF0C}"/>
              </a:ext>
            </a:extLst>
          </p:cNvPr>
          <p:cNvSpPr txBox="1"/>
          <p:nvPr/>
        </p:nvSpPr>
        <p:spPr>
          <a:xfrm flipH="1">
            <a:off x="5586239" y="2365149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895E8D8-C401-13E2-AC3B-AA22031FF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0993" y="3138371"/>
            <a:ext cx="3283146" cy="91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19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87B389-0DD8-EE59-3968-15D54E47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22578"/>
              </p:ext>
            </p:extLst>
          </p:nvPr>
        </p:nvGraphicFramePr>
        <p:xfrm>
          <a:off x="902782" y="2365149"/>
          <a:ext cx="6652115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43889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808226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下面代码的输出结果是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 ‘int’&gt;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 ‘tuple’&gt;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 ‘list’&gt;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29557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 ‘set’&gt;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3ECC2BD-BDF3-DBFA-E9A4-74846EACDF0C}"/>
              </a:ext>
            </a:extLst>
          </p:cNvPr>
          <p:cNvSpPr txBox="1"/>
          <p:nvPr/>
        </p:nvSpPr>
        <p:spPr>
          <a:xfrm flipH="1">
            <a:off x="5586239" y="2365149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7428B87-F8FE-343A-1A25-3D7B0C002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03443" y="2779523"/>
            <a:ext cx="3201065" cy="1298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98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87B389-0DD8-EE59-3968-15D54E47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22277"/>
              </p:ext>
            </p:extLst>
          </p:nvPr>
        </p:nvGraphicFramePr>
        <p:xfrm>
          <a:off x="902781" y="2365149"/>
          <a:ext cx="10584923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54704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9330219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10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是两个集合，对于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A&amp;B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的描述正确的是（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是交集运算，包含同时在集合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和集合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中的元素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是并集运算，包含在集合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和集合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中的所有元素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是差集运算，包含在集合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但不包含在集合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中的元素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29557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是补集运算，包含集合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和集合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中非共同的元素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3ECC2BD-BDF3-DBFA-E9A4-74846EACDF0C}"/>
              </a:ext>
            </a:extLst>
          </p:cNvPr>
          <p:cNvSpPr txBox="1"/>
          <p:nvPr/>
        </p:nvSpPr>
        <p:spPr>
          <a:xfrm flipH="1">
            <a:off x="8879854" y="2480559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58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序列和索引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032703-53C7-ABC3-2562-897DD96D65CF}"/>
              </a:ext>
            </a:extLst>
          </p:cNvPr>
          <p:cNvSpPr txBox="1"/>
          <p:nvPr/>
        </p:nvSpPr>
        <p:spPr>
          <a:xfrm>
            <a:off x="1530866" y="1710744"/>
            <a:ext cx="301619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切片操作的语法结构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3F1291-4086-9E7A-D377-81D91272DB78}"/>
              </a:ext>
            </a:extLst>
          </p:cNvPr>
          <p:cNvSpPr txBox="1"/>
          <p:nvPr/>
        </p:nvSpPr>
        <p:spPr>
          <a:xfrm>
            <a:off x="1826765" y="2728342"/>
            <a:ext cx="4640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C2FDDD7-C792-F6C8-7A08-9FAF9450FA00}"/>
              </a:ext>
            </a:extLst>
          </p:cNvPr>
          <p:cNvCxnSpPr/>
          <p:nvPr/>
        </p:nvCxnSpPr>
        <p:spPr>
          <a:xfrm flipH="1">
            <a:off x="2726573" y="3190007"/>
            <a:ext cx="324197" cy="5756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E39E4E2-181C-DB4E-4B93-0BA92022F3E3}"/>
              </a:ext>
            </a:extLst>
          </p:cNvPr>
          <p:cNvSpPr txBox="1"/>
          <p:nvPr/>
        </p:nvSpPr>
        <p:spPr>
          <a:xfrm>
            <a:off x="1051951" y="3740726"/>
            <a:ext cx="2457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切片的开始索引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20A3FA0-E265-A7D5-AC33-80491849B625}"/>
              </a:ext>
            </a:extLst>
          </p:cNvPr>
          <p:cNvCxnSpPr>
            <a:cxnSpLocks/>
          </p:cNvCxnSpPr>
          <p:nvPr/>
        </p:nvCxnSpPr>
        <p:spPr>
          <a:xfrm>
            <a:off x="3994208" y="3190007"/>
            <a:ext cx="0" cy="12573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4263138-ADEB-AB61-6ADC-42BB46F6C961}"/>
              </a:ext>
            </a:extLst>
          </p:cNvPr>
          <p:cNvSpPr txBox="1"/>
          <p:nvPr/>
        </p:nvSpPr>
        <p:spPr>
          <a:xfrm>
            <a:off x="1521116" y="4216476"/>
            <a:ext cx="1472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（包含）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252761-D685-69A4-1046-0D08C5CF3267}"/>
              </a:ext>
            </a:extLst>
          </p:cNvPr>
          <p:cNvSpPr txBox="1"/>
          <p:nvPr/>
        </p:nvSpPr>
        <p:spPr>
          <a:xfrm>
            <a:off x="2823868" y="4489101"/>
            <a:ext cx="2457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切片的结束索引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773D03-245E-6F95-9F6F-23ADB074E401}"/>
              </a:ext>
            </a:extLst>
          </p:cNvPr>
          <p:cNvSpPr txBox="1"/>
          <p:nvPr/>
        </p:nvSpPr>
        <p:spPr>
          <a:xfrm>
            <a:off x="3416529" y="5069185"/>
            <a:ext cx="1472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（不包含）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6B6E33-9723-A94A-22C3-2F8DB58E1965}"/>
              </a:ext>
            </a:extLst>
          </p:cNvPr>
          <p:cNvSpPr txBox="1"/>
          <p:nvPr/>
        </p:nvSpPr>
        <p:spPr>
          <a:xfrm>
            <a:off x="5489163" y="3740726"/>
            <a:ext cx="1018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2FEA19-81C6-1198-1A0A-6AFD388A8DAF}"/>
              </a:ext>
            </a:extLst>
          </p:cNvPr>
          <p:cNvCxnSpPr>
            <a:cxnSpLocks/>
          </p:cNvCxnSpPr>
          <p:nvPr/>
        </p:nvCxnSpPr>
        <p:spPr>
          <a:xfrm>
            <a:off x="4907653" y="3225062"/>
            <a:ext cx="836440" cy="4429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58A1698-7355-2610-9CC1-2A044DEFA7AD}"/>
              </a:ext>
            </a:extLst>
          </p:cNvPr>
          <p:cNvSpPr txBox="1"/>
          <p:nvPr/>
        </p:nvSpPr>
        <p:spPr>
          <a:xfrm>
            <a:off x="5280926" y="4202391"/>
            <a:ext cx="1472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154B9E1-6F73-1D1A-AEFA-5ECA33D3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776" y="3185993"/>
            <a:ext cx="4083116" cy="133352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9A5C41E-3E54-6670-FF96-1EE596AF21F4}"/>
              </a:ext>
            </a:extLst>
          </p:cNvPr>
          <p:cNvSpPr txBox="1"/>
          <p:nvPr/>
        </p:nvSpPr>
        <p:spPr>
          <a:xfrm>
            <a:off x="8268076" y="2601096"/>
            <a:ext cx="2532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506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9B4B35-9A63-0B9C-67F2-43C362B6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04543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实战一：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“千年虫”是什么虫？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1A247E-F128-E707-FCC4-ECE43462715E}"/>
              </a:ext>
            </a:extLst>
          </p:cNvPr>
          <p:cNvSpPr txBox="1"/>
          <p:nvPr/>
        </p:nvSpPr>
        <p:spPr>
          <a:xfrm>
            <a:off x="1991376" y="2089943"/>
            <a:ext cx="9567350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已知一个列表中存储的是员工的出生年份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[88,89,90,98,00,99]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，由于时间比较久，出生的年份均为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位整数，现需要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位年份前加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，如果年份是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，将需要加上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F6DF52B-AF95-1785-F4C4-C6873C39D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107" y="4102713"/>
            <a:ext cx="5830431" cy="1471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732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9B4B35-9A63-0B9C-67F2-43C362B6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84" y="1470678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实战二：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模拟京东购物流程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1A247E-F128-E707-FCC4-ECE43462715E}"/>
              </a:ext>
            </a:extLst>
          </p:cNvPr>
          <p:cNvSpPr txBox="1"/>
          <p:nvPr/>
        </p:nvSpPr>
        <p:spPr>
          <a:xfrm>
            <a:off x="908300" y="2214664"/>
            <a:ext cx="5678931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从键盘录入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个商品信息（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1001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手机）添加到商品列表中，展示商品信息，提示用户选择商品，用户选中的商品添加到购物车中（购物车中的商品要逆序），用户选中的商品不存在需要有相应提示，当用户输入“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”时循环结束，显示购物车中的商品。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6734A3-F7D8-BF05-EFA5-6FC0ECE8D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65" y="2088536"/>
            <a:ext cx="4425698" cy="40739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034A74-3630-8DD3-12E8-2DBA0DBA1D41}"/>
              </a:ext>
            </a:extLst>
          </p:cNvPr>
          <p:cNvSpPr txBox="1"/>
          <p:nvPr/>
        </p:nvSpPr>
        <p:spPr>
          <a:xfrm>
            <a:off x="6923801" y="1440232"/>
            <a:ext cx="190060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895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9B4B35-9A63-0B9C-67F2-43C362B6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04543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实战三：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12306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火车票订票流程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1A247E-F128-E707-FCC4-ECE43462715E}"/>
              </a:ext>
            </a:extLst>
          </p:cNvPr>
          <p:cNvSpPr txBox="1"/>
          <p:nvPr/>
        </p:nvSpPr>
        <p:spPr>
          <a:xfrm>
            <a:off x="1991376" y="2089943"/>
            <a:ext cx="956735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假设北京到天津有以下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个车次可供选择，用户选择所要购买的车次，进行购票进站。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5EE89-A277-7596-B14B-31A2E30E38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36" y="3309969"/>
            <a:ext cx="6957836" cy="2577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952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9B4B35-9A63-0B9C-67F2-43C362B6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04543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实战四：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模拟手机通迅录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1A247E-F128-E707-FCC4-ECE43462715E}"/>
              </a:ext>
            </a:extLst>
          </p:cNvPr>
          <p:cNvSpPr txBox="1"/>
          <p:nvPr/>
        </p:nvSpPr>
        <p:spPr>
          <a:xfrm>
            <a:off x="1991376" y="2089943"/>
            <a:ext cx="888377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从键盘录入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位好友的姓名和电话，由于通讯录是无序的所以可以使用集合来实现。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0C986A-5BE5-E50A-6FAE-0B927E942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95" y="2785588"/>
            <a:ext cx="4380229" cy="331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408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9655" y="2766695"/>
            <a:ext cx="10534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CDADCB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风里雨里娟子姐都在这里等你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序列和索引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032703-53C7-ABC3-2562-897DD96D65CF}"/>
              </a:ext>
            </a:extLst>
          </p:cNvPr>
          <p:cNvSpPr txBox="1"/>
          <p:nvPr/>
        </p:nvSpPr>
        <p:spPr>
          <a:xfrm>
            <a:off x="1530866" y="1710744"/>
            <a:ext cx="301619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序列的相加操作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43CB4-DF62-1EB9-56D4-9F0BD1B5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998" y="1844149"/>
            <a:ext cx="6603885" cy="574190"/>
          </a:xfrm>
          <a:prstGeom prst="rect">
            <a:avLst/>
          </a:prstGeom>
        </p:spPr>
      </p:pic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8AD6414B-694A-8436-A747-C1C867BB9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16096"/>
              </p:ext>
            </p:extLst>
          </p:nvPr>
        </p:nvGraphicFramePr>
        <p:xfrm>
          <a:off x="1936866" y="2579186"/>
          <a:ext cx="8728363" cy="3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005">
                  <a:extLst>
                    <a:ext uri="{9D8B030D-6E8A-4147-A177-3AD203B41FA5}">
                      <a16:colId xmlns:a16="http://schemas.microsoft.com/office/drawing/2014/main" val="3212468960"/>
                    </a:ext>
                  </a:extLst>
                </a:gridCol>
                <a:gridCol w="5754358">
                  <a:extLst>
                    <a:ext uri="{9D8B030D-6E8A-4147-A177-3AD203B41FA5}">
                      <a16:colId xmlns:a16="http://schemas.microsoft.com/office/drawing/2014/main" val="2132295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in 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的元素，结果为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5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not in 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不是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的元素，结果为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序列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中元素的个数（即序列的长度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1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max(s)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序列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中元素的最大值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0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min(s)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序列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中元素的最小值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2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s.index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序列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中第一次出现元素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的位置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s.count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序列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中出现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的总次数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90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96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032703-53C7-ABC3-2562-897DD96D65CF}"/>
              </a:ext>
            </a:extLst>
          </p:cNvPr>
          <p:cNvSpPr txBox="1"/>
          <p:nvPr/>
        </p:nvSpPr>
        <p:spPr>
          <a:xfrm>
            <a:off x="739330" y="2697976"/>
            <a:ext cx="1496419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4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endParaRPr lang="zh-CN" altLang="zh-CN" sz="4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7C5D3FB-6365-11B0-FCBB-770A0CDACB33}"/>
              </a:ext>
            </a:extLst>
          </p:cNvPr>
          <p:cNvCxnSpPr>
            <a:cxnSpLocks/>
          </p:cNvCxnSpPr>
          <p:nvPr/>
        </p:nvCxnSpPr>
        <p:spPr>
          <a:xfrm>
            <a:off x="2235749" y="2237193"/>
            <a:ext cx="0" cy="22430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09BD6FA-8A7A-7046-55A6-21547B013823}"/>
              </a:ext>
            </a:extLst>
          </p:cNvPr>
          <p:cNvSpPr txBox="1"/>
          <p:nvPr/>
        </p:nvSpPr>
        <p:spPr>
          <a:xfrm>
            <a:off x="2375647" y="2237193"/>
            <a:ext cx="9310326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是指一系列的按特定顺序排列的元素组成。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中内置的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可变序列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中使用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[]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定义列表，元素与元素之间使用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英文的逗号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中的元素可以是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46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9BD6FA-8A7A-7046-55A6-21547B013823}"/>
              </a:ext>
            </a:extLst>
          </p:cNvPr>
          <p:cNvSpPr txBox="1"/>
          <p:nvPr/>
        </p:nvSpPr>
        <p:spPr>
          <a:xfrm>
            <a:off x="1754210" y="1650408"/>
            <a:ext cx="372035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列表的创建方式有两种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9191C-E233-13B5-9797-A739E7105E2F}"/>
              </a:ext>
            </a:extLst>
          </p:cNvPr>
          <p:cNvSpPr txBox="1"/>
          <p:nvPr/>
        </p:nvSpPr>
        <p:spPr>
          <a:xfrm>
            <a:off x="1156317" y="2351647"/>
            <a:ext cx="6007964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[]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直接创建列表</a:t>
            </a:r>
          </a:p>
          <a:p>
            <a:pPr marL="266700" indent="266700"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语法结构如下：</a:t>
            </a:r>
          </a:p>
          <a:p>
            <a:pPr marL="266700" indent="26670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列表名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=[element1,element2,......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elementN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76527E-F08E-85E1-1719-A1622E1D22DE}"/>
              </a:ext>
            </a:extLst>
          </p:cNvPr>
          <p:cNvSpPr txBox="1"/>
          <p:nvPr/>
        </p:nvSpPr>
        <p:spPr>
          <a:xfrm>
            <a:off x="6967008" y="2325248"/>
            <a:ext cx="4499088" cy="14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使用内置函数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创建列表</a:t>
            </a:r>
          </a:p>
          <a:p>
            <a:pPr marL="266700" indent="266700"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语法结构如下：</a:t>
            </a:r>
          </a:p>
          <a:p>
            <a:pPr marL="266700" indent="26670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列表名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=list(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D2EAFA-4CF9-7E33-BF3D-C7D3CBB0C377}"/>
              </a:ext>
            </a:extLst>
          </p:cNvPr>
          <p:cNvSpPr txBox="1"/>
          <p:nvPr/>
        </p:nvSpPr>
        <p:spPr>
          <a:xfrm>
            <a:off x="1816353" y="4193716"/>
            <a:ext cx="372035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列表的删除</a:t>
            </a:r>
            <a:endParaRPr lang="en-US" altLang="zh-CN" sz="24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203E34-8E18-ADAE-51F0-3803EDD46A9E}"/>
              </a:ext>
            </a:extLst>
          </p:cNvPr>
          <p:cNvSpPr txBox="1"/>
          <p:nvPr/>
        </p:nvSpPr>
        <p:spPr>
          <a:xfrm>
            <a:off x="4761977" y="4220715"/>
            <a:ext cx="4035214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语法结构如下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列表名</a:t>
            </a:r>
          </a:p>
        </p:txBody>
      </p:sp>
    </p:spTree>
    <p:extLst>
      <p:ext uri="{BB962C8B-B14F-4D97-AF65-F5344CB8AC3E}">
        <p14:creationId xmlns:p14="http://schemas.microsoft.com/office/powerpoint/2010/main" val="308356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9BD6FA-8A7A-7046-55A6-21547B013823}"/>
              </a:ext>
            </a:extLst>
          </p:cNvPr>
          <p:cNvSpPr txBox="1"/>
          <p:nvPr/>
        </p:nvSpPr>
        <p:spPr>
          <a:xfrm>
            <a:off x="1754210" y="1650408"/>
            <a:ext cx="7434178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36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numerate</a:t>
            </a:r>
            <a:r>
              <a:rPr lang="zh-CN" altLang="en-US" sz="36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函数的使用语法结构</a:t>
            </a:r>
            <a:endParaRPr lang="en-US" altLang="zh-CN" sz="36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9191C-E233-13B5-9797-A739E7105E2F}"/>
              </a:ext>
            </a:extLst>
          </p:cNvPr>
          <p:cNvSpPr txBox="1"/>
          <p:nvPr/>
        </p:nvSpPr>
        <p:spPr>
          <a:xfrm>
            <a:off x="2107406" y="2732593"/>
            <a:ext cx="8821006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index ,item in </a:t>
            </a: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enumerate(</a:t>
            </a:r>
            <a:r>
              <a:rPr lang="en-US" altLang="zh-CN" sz="2400" b="1" kern="100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lst</a:t>
            </a: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item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8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EB629EB-991A-F99A-EE2D-A4215B4353B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24FD4-9D9E-0C37-CEC6-2A2BAA589052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9BD6FA-8A7A-7046-55A6-21547B013823}"/>
              </a:ext>
            </a:extLst>
          </p:cNvPr>
          <p:cNvSpPr txBox="1"/>
          <p:nvPr/>
        </p:nvSpPr>
        <p:spPr>
          <a:xfrm>
            <a:off x="4435267" y="1637208"/>
            <a:ext cx="743417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列表的相关操作方法</a:t>
            </a:r>
            <a:endParaRPr lang="en-US" altLang="zh-CN" sz="2800" b="1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767FD04-2424-5518-F1B2-7BD674A9A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95452"/>
              </p:ext>
            </p:extLst>
          </p:nvPr>
        </p:nvGraphicFramePr>
        <p:xfrm>
          <a:off x="1889956" y="2513612"/>
          <a:ext cx="8910315" cy="3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017">
                  <a:extLst>
                    <a:ext uri="{9D8B030D-6E8A-4147-A177-3AD203B41FA5}">
                      <a16:colId xmlns:a16="http://schemas.microsoft.com/office/drawing/2014/main" val="353706244"/>
                    </a:ext>
                  </a:extLst>
                </a:gridCol>
                <a:gridCol w="6734298">
                  <a:extLst>
                    <a:ext uri="{9D8B030D-6E8A-4147-A177-3AD203B41FA5}">
                      <a16:colId xmlns:a16="http://schemas.microsoft.com/office/drawing/2014/main" val="1381624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列表的方法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1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lst.append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在列表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最后增加一个元素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3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lst.insert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index,x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在列表中第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位置增加一个元素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7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lst.clear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清除列表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中所有元素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lst.pop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(index)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将列表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lst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中第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位置的元素取出，并从列表中将其删除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531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lst.remove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将列表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中出现的第一个元素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34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lst.reverse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将列表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中的元素反转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2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lst.copy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拷贝列表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lst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中的所有元素，生成一个新的列表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2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293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aec7f7-295a-42c1-a1f0-1ce98e495192"/>
  <p:tag name="COMMONDATA" val="eyJoZGlkIjoiZmY1ZTcwNjk3MzE5Y2MyMGVhZjAxMGE0MDdmODRhZ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2899</Words>
  <Application>Microsoft Office PowerPoint</Application>
  <PresentationFormat>宽屏</PresentationFormat>
  <Paragraphs>461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等线</vt:lpstr>
      <vt:lpstr>等线 Light</vt:lpstr>
      <vt:lpstr>华文彩云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淑娟</dc:creator>
  <cp:lastModifiedBy>杨 淑娟</cp:lastModifiedBy>
  <cp:revision>43</cp:revision>
  <dcterms:created xsi:type="dcterms:W3CDTF">2023-08-02T07:02:00Z</dcterms:created>
  <dcterms:modified xsi:type="dcterms:W3CDTF">2023-09-28T05:02:29Z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E130DC8B91424FF7811E131EB205F636_12</vt:lpwstr>
  </property>
  <property fmtid="{D5CDD505-2E9C-101B-9397-08002B2CF9AE}" pid="3" name="KSOProductBuildVer">
    <vt:lpwstr>2052-11.1.0.14309</vt:lpwstr>
  </property>
</Properties>
</file>