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  <p:sldId id="282" r:id="rId28"/>
    <p:sldId id="283" r:id="rId29"/>
    <p:sldId id="284" r:id="rId30"/>
    <p:sldId id="285" r:id="rId31"/>
    <p:sldId id="286" r:id="rId32"/>
    <p:sldId id="257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7C27AC-8785-7EBE-473E-CDA5362B30C1}"/>
              </a:ext>
            </a:extLst>
          </p:cNvPr>
          <p:cNvSpPr txBox="1"/>
          <p:nvPr/>
        </p:nvSpPr>
        <p:spPr>
          <a:xfrm>
            <a:off x="2231614" y="1960276"/>
            <a:ext cx="943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字符串及正则表达式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F0D942-35AB-1F77-C00E-37776054DE16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CDE42-BD29-7121-43CD-57F07A34AA6B}"/>
              </a:ext>
            </a:extLst>
          </p:cNvPr>
          <p:cNvSpPr txBox="1"/>
          <p:nvPr/>
        </p:nvSpPr>
        <p:spPr>
          <a:xfrm>
            <a:off x="1715758" y="3521771"/>
            <a:ext cx="3970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字符串拼接的几种方式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E3D04F6-18B6-AAD8-00CF-2499153D0F46}"/>
              </a:ext>
            </a:extLst>
          </p:cNvPr>
          <p:cNvSpPr/>
          <p:nvPr/>
        </p:nvSpPr>
        <p:spPr>
          <a:xfrm>
            <a:off x="5486400" y="2200275"/>
            <a:ext cx="200025" cy="3009899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E41416-B4B1-1E95-8BB8-55FAF6074E63}"/>
              </a:ext>
            </a:extLst>
          </p:cNvPr>
          <p:cNvSpPr/>
          <p:nvPr/>
        </p:nvSpPr>
        <p:spPr>
          <a:xfrm>
            <a:off x="5828042" y="1909762"/>
            <a:ext cx="3935083" cy="5810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str.join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方法进行拼接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4E61A-098B-DCC4-F0A6-5A549CB6D537}"/>
              </a:ext>
            </a:extLst>
          </p:cNvPr>
          <p:cNvSpPr/>
          <p:nvPr/>
        </p:nvSpPr>
        <p:spPr>
          <a:xfrm>
            <a:off x="5797157" y="3429000"/>
            <a:ext cx="3935083" cy="5810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直接拼接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EA534F-92EF-CB29-5ACB-BE7B4590E65C}"/>
              </a:ext>
            </a:extLst>
          </p:cNvPr>
          <p:cNvSpPr/>
          <p:nvPr/>
        </p:nvSpPr>
        <p:spPr>
          <a:xfrm>
            <a:off x="5797157" y="4831242"/>
            <a:ext cx="3935083" cy="5810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使用格式化字符串进行拼接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2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CDE42-BD29-7121-43CD-57F07A34AA6B}"/>
              </a:ext>
            </a:extLst>
          </p:cNvPr>
          <p:cNvSpPr txBox="1"/>
          <p:nvPr/>
        </p:nvSpPr>
        <p:spPr>
          <a:xfrm>
            <a:off x="2107406" y="1845944"/>
            <a:ext cx="2275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54D8784-B408-D3ED-6BBE-61FEEDFDB823}"/>
              </a:ext>
            </a:extLst>
          </p:cNvPr>
          <p:cNvCxnSpPr>
            <a:cxnSpLocks/>
          </p:cNvCxnSpPr>
          <p:nvPr/>
        </p:nvCxnSpPr>
        <p:spPr>
          <a:xfrm>
            <a:off x="4419600" y="1624666"/>
            <a:ext cx="0" cy="11813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62CF2-B4B6-9E12-7D80-BC1627FE4AD6}"/>
              </a:ext>
            </a:extLst>
          </p:cNvPr>
          <p:cNvSpPr txBox="1"/>
          <p:nvPr/>
        </p:nvSpPr>
        <p:spPr>
          <a:xfrm>
            <a:off x="4419600" y="161511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具有特殊意义的专用字符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6E1379-CA5C-7328-C25A-7ADB0F038185}"/>
              </a:ext>
            </a:extLst>
          </p:cNvPr>
          <p:cNvSpPr txBox="1"/>
          <p:nvPr/>
        </p:nvSpPr>
        <p:spPr>
          <a:xfrm>
            <a:off x="4419600" y="2178935"/>
            <a:ext cx="64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”分别表示匹配的开始和结束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1EDAFFE7-D03A-0F06-FA43-D404E0CA7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67843"/>
              </p:ext>
            </p:extLst>
          </p:nvPr>
        </p:nvGraphicFramePr>
        <p:xfrm>
          <a:off x="1145976" y="2967027"/>
          <a:ext cx="10303074" cy="318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67">
                  <a:extLst>
                    <a:ext uri="{9D8B030D-6E8A-4147-A177-3AD203B41FA5}">
                      <a16:colId xmlns:a16="http://schemas.microsoft.com/office/drawing/2014/main" val="956473997"/>
                    </a:ext>
                  </a:extLst>
                </a:gridCol>
                <a:gridCol w="3270283">
                  <a:extLst>
                    <a:ext uri="{9D8B030D-6E8A-4147-A177-3AD203B41FA5}">
                      <a16:colId xmlns:a16="http://schemas.microsoft.com/office/drawing/2014/main" val="1872327386"/>
                    </a:ext>
                  </a:extLst>
                </a:gridCol>
                <a:gridCol w="1887221">
                  <a:extLst>
                    <a:ext uri="{9D8B030D-6E8A-4147-A177-3AD203B41FA5}">
                      <a16:colId xmlns:a16="http://schemas.microsoft.com/office/drawing/2014/main" val="2216261335"/>
                    </a:ext>
                  </a:extLst>
                </a:gridCol>
                <a:gridCol w="4157103">
                  <a:extLst>
                    <a:ext uri="{9D8B030D-6E8A-4147-A177-3AD203B41FA5}">
                      <a16:colId xmlns:a16="http://schemas.microsoft.com/office/drawing/2014/main" val="295058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元字符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举例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匹配任意字符（除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p\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nytho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\w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匹配字母、数字、下划线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python\n123’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3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\W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匹配非字母、数字、下划线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python\n123’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匹配任意空白字符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python\t123’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匹配任意非空白字符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python\t123’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匹配任意十进制数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python\t123’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1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7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CDE42-BD29-7121-43CD-57F07A34AA6B}"/>
              </a:ext>
            </a:extLst>
          </p:cNvPr>
          <p:cNvSpPr txBox="1"/>
          <p:nvPr/>
        </p:nvSpPr>
        <p:spPr>
          <a:xfrm>
            <a:off x="2182483" y="1615689"/>
            <a:ext cx="2275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限定符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54D8784-B408-D3ED-6BBE-61FEEDFDB823}"/>
              </a:ext>
            </a:extLst>
          </p:cNvPr>
          <p:cNvCxnSpPr>
            <a:cxnSpLocks/>
          </p:cNvCxnSpPr>
          <p:nvPr/>
        </p:nvCxnSpPr>
        <p:spPr>
          <a:xfrm>
            <a:off x="4419600" y="1624666"/>
            <a:ext cx="0" cy="7661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62CF2-B4B6-9E12-7D80-BC1627FE4AD6}"/>
              </a:ext>
            </a:extLst>
          </p:cNvPr>
          <p:cNvSpPr txBox="1"/>
          <p:nvPr/>
        </p:nvSpPr>
        <p:spPr>
          <a:xfrm>
            <a:off x="4599577" y="18003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用于限定匹配的次数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1EDAFFE7-D03A-0F06-FA43-D404E0CA7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4493"/>
              </p:ext>
            </p:extLst>
          </p:nvPr>
        </p:nvGraphicFramePr>
        <p:xfrm>
          <a:off x="1238426" y="2558996"/>
          <a:ext cx="10303074" cy="359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67">
                  <a:extLst>
                    <a:ext uri="{9D8B030D-6E8A-4147-A177-3AD203B41FA5}">
                      <a16:colId xmlns:a16="http://schemas.microsoft.com/office/drawing/2014/main" val="956473997"/>
                    </a:ext>
                  </a:extLst>
                </a:gridCol>
                <a:gridCol w="3270283">
                  <a:extLst>
                    <a:ext uri="{9D8B030D-6E8A-4147-A177-3AD203B41FA5}">
                      <a16:colId xmlns:a16="http://schemas.microsoft.com/office/drawing/2014/main" val="1872327386"/>
                    </a:ext>
                  </a:extLst>
                </a:gridCol>
                <a:gridCol w="1887221">
                  <a:extLst>
                    <a:ext uri="{9D8B030D-6E8A-4147-A177-3AD203B41FA5}">
                      <a16:colId xmlns:a16="http://schemas.microsoft.com/office/drawing/2014/main" val="2216261335"/>
                    </a:ext>
                  </a:extLst>
                </a:gridCol>
                <a:gridCol w="4157103">
                  <a:extLst>
                    <a:ext uri="{9D8B030D-6E8A-4147-A177-3AD203B41FA5}">
                      <a16:colId xmlns:a16="http://schemas.microsoft.com/office/drawing/2014/main" val="295058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限定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举例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匹配前面的字符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次或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colou?r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colour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匹配前面的字符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次或多次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colou+r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...r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3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匹配前面的字符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次或多次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colou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*r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....r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{n}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匹配前面的字符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{2}r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{n,}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匹配前面的字符最少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{2,}r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...r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n,m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匹配前面的字符最小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次，最多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{2,4}r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可以匹配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colouuur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colouuuur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1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0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1EDAFFE7-D03A-0F06-FA43-D404E0CA7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31348"/>
              </p:ext>
            </p:extLst>
          </p:nvPr>
        </p:nvGraphicFramePr>
        <p:xfrm>
          <a:off x="1053703" y="1571404"/>
          <a:ext cx="10303074" cy="45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504">
                  <a:extLst>
                    <a:ext uri="{9D8B030D-6E8A-4147-A177-3AD203B41FA5}">
                      <a16:colId xmlns:a16="http://schemas.microsoft.com/office/drawing/2014/main" val="956473997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87232738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216261335"/>
                    </a:ext>
                  </a:extLst>
                </a:gridCol>
                <a:gridCol w="3591520">
                  <a:extLst>
                    <a:ext uri="{9D8B030D-6E8A-4147-A177-3AD203B41FA5}">
                      <a16:colId xmlns:a16="http://schemas.microsoft.com/office/drawing/2014/main" val="295058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其它字符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描述说明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举例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区间字符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中所指定的字符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[.?!] 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[0-9]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匹配标点符号点、问号，感叹号</a:t>
                      </a:r>
                      <a:endParaRPr lang="en-US" altLang="zh-CN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排除字符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匹配不在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中指定的字符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[^0-9]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匹配除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的字符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30204"/>
                  </a:ext>
                </a:extLst>
              </a:tr>
              <a:tr h="39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选择字符｜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左右的任意字符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\d{18}|\d{15}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位身份证或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位身份证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转义字符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作为普通字符使用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[\u4e00-\u9fa5]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匹配任意一个汉字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分组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改变限定符的作用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six|fourth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six|four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six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fourth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sixth</a:t>
                      </a:r>
                      <a:r>
                        <a:rPr lang="zh-CN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fourth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A7F6B-6861-3AC9-E986-16AE774BFE06}"/>
              </a:ext>
            </a:extLst>
          </p:cNvPr>
          <p:cNvSpPr txBox="1"/>
          <p:nvPr/>
        </p:nvSpPr>
        <p:spPr>
          <a:xfrm>
            <a:off x="2119877" y="1583469"/>
            <a:ext cx="2275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1E4277B-32C5-4794-400F-2FD9E19362BD}"/>
              </a:ext>
            </a:extLst>
          </p:cNvPr>
          <p:cNvCxnSpPr>
            <a:cxnSpLocks/>
          </p:cNvCxnSpPr>
          <p:nvPr/>
        </p:nvCxnSpPr>
        <p:spPr>
          <a:xfrm>
            <a:off x="4395094" y="1437248"/>
            <a:ext cx="0" cy="11813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15F2378-2017-C528-FD71-9E33E1C37A40}"/>
              </a:ext>
            </a:extLst>
          </p:cNvPr>
          <p:cNvSpPr txBox="1"/>
          <p:nvPr/>
        </p:nvSpPr>
        <p:spPr>
          <a:xfrm>
            <a:off x="4468613" y="1466331"/>
            <a:ext cx="307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中的内置模块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6C9260-12EA-FF8F-37F7-BC98EEFAF79B}"/>
              </a:ext>
            </a:extLst>
          </p:cNvPr>
          <p:cNvSpPr txBox="1"/>
          <p:nvPr/>
        </p:nvSpPr>
        <p:spPr>
          <a:xfrm>
            <a:off x="4417693" y="19989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中的正则表达式操作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EB4865A-3FA1-1409-3A5D-3DA386450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69510"/>
              </p:ext>
            </p:extLst>
          </p:nvPr>
        </p:nvGraphicFramePr>
        <p:xfrm>
          <a:off x="609600" y="2661525"/>
          <a:ext cx="10972799" cy="39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700">
                  <a:extLst>
                    <a:ext uri="{9D8B030D-6E8A-4147-A177-3AD203B41FA5}">
                      <a16:colId xmlns:a16="http://schemas.microsoft.com/office/drawing/2014/main" val="2108165383"/>
                    </a:ext>
                  </a:extLst>
                </a:gridCol>
                <a:gridCol w="5877099">
                  <a:extLst>
                    <a:ext uri="{9D8B030D-6E8A-4147-A177-3AD203B41FA5}">
                      <a16:colId xmlns:a16="http://schemas.microsoft.com/office/drawing/2014/main" val="3754335159"/>
                    </a:ext>
                  </a:extLst>
                </a:gridCol>
              </a:tblGrid>
              <a:tr h="2306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re.match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pattern,string,flags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=0)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用于从字符串的开始位置进行匹配，如果起始位置匹配成功，结果为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Match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对象，否则结果为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9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re.search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pattern,string,flags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=0)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用于在整个字符串中搜索第一个匹配的值，如果匹配成功，结果为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Match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对象，否则结果为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1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re.findall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pattern,string,flags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=0)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用于在整个字符串搜索所有符合正则表达式的值，结果是一个列表类型。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0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re.sub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pattern,repl,string,count,flags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=0)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用于实现对字符串中指定子串的替换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re.split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pattern,string,maxsplit,flags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=0)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split()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方法功能相同，都是分隔字符串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1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E09D2D-490E-9885-22BB-8C802C987792}"/>
              </a:ext>
            </a:extLst>
          </p:cNvPr>
          <p:cNvSpPr txBox="1"/>
          <p:nvPr/>
        </p:nvSpPr>
        <p:spPr>
          <a:xfrm>
            <a:off x="1618602" y="1410898"/>
            <a:ext cx="10064456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字符串的常用方法：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大小写转换方法：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str.lower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str.upper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字符串分隔方法：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str.split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str.count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str.find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str.index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字符串判断的方法：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str.startswith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str.endswith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字符串替换的方法：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str.replace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字符串显示方式的方法：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str.center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字符串拼接方法：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str.join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去除字符串前后字符的方法：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str.strip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str.lstrip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str.rstrip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4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E09D2D-490E-9885-22BB-8C802C987792}"/>
              </a:ext>
            </a:extLst>
          </p:cNvPr>
          <p:cNvSpPr txBox="1"/>
          <p:nvPr/>
        </p:nvSpPr>
        <p:spPr>
          <a:xfrm>
            <a:off x="840975" y="1392731"/>
            <a:ext cx="11057578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格式化字符串的三种方式：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使用占位符进行格式化字符串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f-string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格式化字符串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使用字符串的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方法进行格式化字符串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字符串编码的方法：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str.encode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字符串解码的方法：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bytes.decode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数据验证的方法：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str.isdigit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str.isnumeric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str.isalpha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str.isalnum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str.islower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str.isupper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str.istitle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str.isspace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数据的处理：字符串的拼接与去重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内置模块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中的常用的函数：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re.match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re.search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re.sub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re.split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32405"/>
              </p:ext>
            </p:extLst>
          </p:nvPr>
        </p:nvGraphicFramePr>
        <p:xfrm>
          <a:off x="1034943" y="2039884"/>
          <a:ext cx="9852596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程序采用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编码，英文字符和中文字符在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中分别对应字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的个数是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个字符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7233138" y="27000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47028"/>
              </p:ext>
            </p:extLst>
          </p:nvPr>
        </p:nvGraphicFramePr>
        <p:xfrm>
          <a:off x="1034943" y="2039884"/>
          <a:ext cx="9852596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中，用于将字符串转换为二进制数据的过程，称为编码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编码使用的方法和默认的编码分别是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gbk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code()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gbk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decode()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utf-8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encode()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utf-8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8670672" y="2675141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8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40493"/>
              </p:ext>
            </p:extLst>
          </p:nvPr>
        </p:nvGraphicFramePr>
        <p:xfrm>
          <a:off x="1034943" y="2039884"/>
          <a:ext cx="9852596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4990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602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已知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是一个字符串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那么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m[0].lower()+m[1:]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的功能是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字符串首字母小写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字符串首字母大写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字符串全部大写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字符串全部小写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2702134" y="2650203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5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315D39D-0052-CBEA-5391-8A3AE3AA9E4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FB8B52-7B3C-C90F-0D8D-CBA57B7A1873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811120-7F5A-D080-20F5-8ADDB542B1A4}"/>
              </a:ext>
            </a:extLst>
          </p:cNvPr>
          <p:cNvSpPr txBox="1"/>
          <p:nvPr/>
        </p:nvSpPr>
        <p:spPr>
          <a:xfrm>
            <a:off x="4251020" y="1540434"/>
            <a:ext cx="4480714" cy="389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掌握字符串的常用操作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熟练格式化字符串的使用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掌握字符串的编码和解码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掌握数据的验证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掌握数据的处理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掌握正则表达式的使用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96893"/>
              </p:ext>
            </p:extLst>
          </p:nvPr>
        </p:nvGraphicFramePr>
        <p:xfrm>
          <a:off x="1034944" y="2039884"/>
          <a:ext cx="645307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ab’,’ab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 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cdab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cdab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cd’,’cd’,’b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5737732" y="213481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C22A-16D7-EAB8-06CA-71D710C8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0993" y="2365646"/>
            <a:ext cx="3079255" cy="889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33167"/>
              </p:ext>
            </p:extLst>
          </p:nvPr>
        </p:nvGraphicFramePr>
        <p:xfrm>
          <a:off x="1034944" y="2039884"/>
          <a:ext cx="645307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39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 ,-1,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9,0,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[8,9,10,11,12,13,14],-1,-1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报错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5737732" y="213481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B3FF9C0-D08D-8D0A-7BF5-6FA193B7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5031" y="2105719"/>
            <a:ext cx="3975893" cy="1427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9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78152"/>
              </p:ext>
            </p:extLst>
          </p:nvPr>
        </p:nvGraphicFramePr>
        <p:xfrm>
          <a:off x="1034943" y="2039884"/>
          <a:ext cx="9422467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9533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227130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用于去除字符串左右空格或特殊字符的方法是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lower()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upper() 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strip()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split()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9204140" y="215975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/>
        </p:nvGraphicFramePr>
        <p:xfrm>
          <a:off x="1034944" y="2039884"/>
          <a:ext cx="606412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6929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294829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伟大中国梦美丽中国梦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伟大中国梦美丽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伟大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美丽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中国梦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伟大美丽中国梦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5717120" y="213816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DBCBA3-EAF1-C6FC-F616-3E5B2625D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8019" y="2255050"/>
            <a:ext cx="2822288" cy="174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1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2220"/>
              </p:ext>
            </p:extLst>
          </p:nvPr>
        </p:nvGraphicFramePr>
        <p:xfrm>
          <a:off x="775854" y="1599381"/>
          <a:ext cx="10640291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8050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45979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13809876543,None,None,None,None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None,None,None,None,None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13809876543,None,13278965439,None,13198765432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13809876543,15109876543,None ,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None,None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5925642" y="163923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58967E6-E89D-F568-5F2B-507A9D93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2483" y="4181719"/>
            <a:ext cx="7174689" cy="1929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85652"/>
              </p:ext>
            </p:extLst>
          </p:nvPr>
        </p:nvGraphicFramePr>
        <p:xfrm>
          <a:off x="1034944" y="2039884"/>
          <a:ext cx="606412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6929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294829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ysj_python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ysj_spider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ysj_python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ysj_spider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5717120" y="2138169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FD5D1A-B628-6B92-2CBE-73A038EFC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29" y="2162842"/>
            <a:ext cx="3664827" cy="1971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6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491E7E-E764-25BC-9583-EE1F4AE9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44959"/>
              </p:ext>
            </p:extLst>
          </p:nvPr>
        </p:nvGraphicFramePr>
        <p:xfrm>
          <a:off x="1923708" y="1645378"/>
          <a:ext cx="830025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73441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826809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以下代码的运行结果是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[‘’,’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杨淑娟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刘梅梅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郭小川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杨淑娟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刘梅梅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郭小川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[’@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杨淑娟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’,’@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刘梅梅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’,’@</a:t>
                      </a:r>
                      <a:r>
                        <a:rPr lang="zh-CN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郭小川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b="0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[]</a:t>
                      </a:r>
                      <a:endParaRPr lang="zh-CN" altLang="en-US" sz="2400" b="0" kern="12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09EFCA-30FC-8B7C-9E95-4F8739A251C6}"/>
              </a:ext>
            </a:extLst>
          </p:cNvPr>
          <p:cNvSpPr txBox="1"/>
          <p:nvPr/>
        </p:nvSpPr>
        <p:spPr>
          <a:xfrm flipH="1">
            <a:off x="7370618" y="1770702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CFDCF18-3FDC-DB40-A377-6992A670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3634" y="4220573"/>
            <a:ext cx="3364732" cy="1898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1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8EAB2-7673-BE79-CF01-07C8CC57C738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425259-6332-1874-7415-CC71D08BB48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5E79A039-C441-4581-B404-578CA6F0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判断车牌归属地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21C06-C80C-7339-F0CD-1CE0D292A854}"/>
              </a:ext>
            </a:extLst>
          </p:cNvPr>
          <p:cNvSpPr txBox="1"/>
          <p:nvPr/>
        </p:nvSpPr>
        <p:spPr>
          <a:xfrm>
            <a:off x="1991376" y="2089943"/>
            <a:ext cx="956735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使用列表存储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个车牌号码，通过遍历列表及字符串的切片操作判断车牌的归属于地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482AF5-451A-EC44-B3F0-F903E099B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24" y="3429000"/>
            <a:ext cx="3630180" cy="1890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34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8EAB2-7673-BE79-CF01-07C8CC57C738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425259-6332-1874-7415-CC71D08BB48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5E79A039-C441-4581-B404-578CA6F0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统计字符串中出现指定字符的次数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21C06-C80C-7339-F0CD-1CE0D292A854}"/>
              </a:ext>
            </a:extLst>
          </p:cNvPr>
          <p:cNvSpPr txBox="1"/>
          <p:nvPr/>
        </p:nvSpPr>
        <p:spPr>
          <a:xfrm>
            <a:off x="1991376" y="2089943"/>
            <a:ext cx="9567350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声明一个字符串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HelloPython,HelloJava,hellophp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用户从键盘录入要查询的字符（不区分大小写），要求统计出要查找的字符在字符串中出现的次数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3AC4C-854E-4AAD-2282-31BCC0FB2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934592"/>
            <a:ext cx="6077469" cy="15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19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8EAB2-7673-BE79-CF01-07C8CC57C738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425259-6332-1874-7415-CC71D08BB48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5E79A039-C441-4581-B404-578CA6F0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4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实战三：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格式化输出商品的名称和单价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21C06-C80C-7339-F0CD-1CE0D292A854}"/>
              </a:ext>
            </a:extLst>
          </p:cNvPr>
          <p:cNvSpPr txBox="1"/>
          <p:nvPr/>
        </p:nvSpPr>
        <p:spPr>
          <a:xfrm>
            <a:off x="1991376" y="2089943"/>
            <a:ext cx="9567350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使用列表存储一些商品数据，使用循环遍历输出商品信息，要求对商品的编号进行格式化为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位，单价保留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位小数，并在前面添加人民币符号输出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A391AA-430F-AF46-FAC4-6F5C4AADE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76" y="3462410"/>
            <a:ext cx="4571798" cy="2494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3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4224034" y="80966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字符串的常用操作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1F0FCB-E9DB-3495-B944-3FB6FE0EFFE8}"/>
              </a:ext>
            </a:extLst>
          </p:cNvPr>
          <p:cNvSpPr txBox="1"/>
          <p:nvPr/>
        </p:nvSpPr>
        <p:spPr>
          <a:xfrm>
            <a:off x="3043937" y="1439687"/>
            <a:ext cx="642797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32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不可变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52F303-E92C-B83E-A727-13090EE11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8411"/>
              </p:ext>
            </p:extLst>
          </p:nvPr>
        </p:nvGraphicFramePr>
        <p:xfrm>
          <a:off x="1309687" y="2203671"/>
          <a:ext cx="9896475" cy="4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3063290174"/>
                    </a:ext>
                  </a:extLst>
                </a:gridCol>
                <a:gridCol w="7281862">
                  <a:extLst>
                    <a:ext uri="{9D8B030D-6E8A-4147-A177-3AD203B41FA5}">
                      <a16:colId xmlns:a16="http://schemas.microsoft.com/office/drawing/2014/main" val="390906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str.lower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字符串全部转成小写字母，结果为一个新的字符串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str.upper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字符串全部转成大写字母，结果为一个新的字符串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str.split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=None)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按照指定的分隔符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进行分隔，结果为列表类型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str.count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(sub)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这个字符串在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中出现的次数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str.find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(sub)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这个字符串在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中是否存在，如果不存在结果为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，如果存在，结果为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首次出现的索引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2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str.index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(sub)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功能与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find()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相同，区别在于要查询的子串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不存在时，程序报错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6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str.startswith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是否以子串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str.endswith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是否以子串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结尾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14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EA1B72-E843-D90D-DEF2-50AFA3BC9C58}"/>
              </a:ext>
            </a:extLst>
          </p:cNvPr>
          <p:cNvSpPr txBox="1"/>
          <p:nvPr/>
        </p:nvSpPr>
        <p:spPr>
          <a:xfrm>
            <a:off x="5251509" y="6955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8EAB2-7673-BE79-CF01-07C8CC57C738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425259-6332-1874-7415-CC71D08BB48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5E79A039-C441-4581-B404-578CA6F0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393" y="1404544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实战四：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提取文本中所有图片的链接地址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21C06-C80C-7339-F0CD-1CE0D292A854}"/>
              </a:ext>
            </a:extLst>
          </p:cNvPr>
          <p:cNvSpPr txBox="1"/>
          <p:nvPr/>
        </p:nvSpPr>
        <p:spPr>
          <a:xfrm>
            <a:off x="1991376" y="2089943"/>
            <a:ext cx="956735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从给定的文本中使用正则表达式提取出所有的图片链接地址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91B4C-A93E-6562-F5ED-A4049C493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67" y="3021416"/>
            <a:ext cx="6665220" cy="2281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2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4224034" y="80966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字符串的常用操作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1F0FCB-E9DB-3495-B944-3FB6FE0EFFE8}"/>
              </a:ext>
            </a:extLst>
          </p:cNvPr>
          <p:cNvSpPr txBox="1"/>
          <p:nvPr/>
        </p:nvSpPr>
        <p:spPr>
          <a:xfrm>
            <a:off x="3043937" y="1439687"/>
            <a:ext cx="642797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32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不可变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52F303-E92C-B83E-A727-13090EE11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28580"/>
              </p:ext>
            </p:extLst>
          </p:nvPr>
        </p:nvGraphicFramePr>
        <p:xfrm>
          <a:off x="1543139" y="2429911"/>
          <a:ext cx="9896475" cy="30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363">
                  <a:extLst>
                    <a:ext uri="{9D8B030D-6E8A-4147-A177-3AD203B41FA5}">
                      <a16:colId xmlns:a16="http://schemas.microsoft.com/office/drawing/2014/main" val="3063290174"/>
                    </a:ext>
                  </a:extLst>
                </a:gridCol>
                <a:gridCol w="6996112">
                  <a:extLst>
                    <a:ext uri="{9D8B030D-6E8A-4147-A177-3AD203B41FA5}">
                      <a16:colId xmlns:a16="http://schemas.microsoft.com/office/drawing/2014/main" val="390906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str.replace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old,news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替换字符串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字符串，结果是一个新的字符串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str.center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width,fillchar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在指定的宽度范围内居中，可以使用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进行填充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str.join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中的每个元素的后面都增加一个新的字符串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str.strip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(chars)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从字符串中去掉左侧和右侧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32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str.lstrip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(chars)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从字符串中去掉左侧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中列出的字符串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2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str.rstrip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(chars)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从字符串中去掉右侧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中列出的字符串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6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3529328" y="738665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格式化字符串的三种方式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4613D9-F27A-D20F-AFCE-7DCCC0608F13}"/>
              </a:ext>
            </a:extLst>
          </p:cNvPr>
          <p:cNvSpPr/>
          <p:nvPr/>
        </p:nvSpPr>
        <p:spPr>
          <a:xfrm>
            <a:off x="1029435" y="1972591"/>
            <a:ext cx="2778456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AC5FD-001A-8141-5408-D0A4A2C951F8}"/>
              </a:ext>
            </a:extLst>
          </p:cNvPr>
          <p:cNvSpPr/>
          <p:nvPr/>
        </p:nvSpPr>
        <p:spPr>
          <a:xfrm>
            <a:off x="1029434" y="1972591"/>
            <a:ext cx="2778456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146B04-9AF1-9B39-5D8D-DB3355F064FF}"/>
              </a:ext>
            </a:extLst>
          </p:cNvPr>
          <p:cNvSpPr txBox="1"/>
          <p:nvPr/>
        </p:nvSpPr>
        <p:spPr>
          <a:xfrm>
            <a:off x="1156485" y="2784047"/>
            <a:ext cx="250853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十进制整数格式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%f 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浮点数格式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C9A0D5-2B59-5609-70FD-BAB96C338F55}"/>
              </a:ext>
            </a:extLst>
          </p:cNvPr>
          <p:cNvSpPr/>
          <p:nvPr/>
        </p:nvSpPr>
        <p:spPr>
          <a:xfrm>
            <a:off x="4340426" y="1972591"/>
            <a:ext cx="2778456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1C430A-44EE-C045-2A8B-82F2EB4B334C}"/>
              </a:ext>
            </a:extLst>
          </p:cNvPr>
          <p:cNvSpPr/>
          <p:nvPr/>
        </p:nvSpPr>
        <p:spPr>
          <a:xfrm>
            <a:off x="4340425" y="1972591"/>
            <a:ext cx="2778456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f-string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919974-A706-F2D3-D43F-B3B70F09333E}"/>
              </a:ext>
            </a:extLst>
          </p:cNvPr>
          <p:cNvSpPr txBox="1"/>
          <p:nvPr/>
        </p:nvSpPr>
        <p:spPr>
          <a:xfrm>
            <a:off x="4467476" y="2784047"/>
            <a:ext cx="2563299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引入的格式化字符串的方式，比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标明被替换的字符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5E92F0-37B2-A78F-E6DC-1001F47A55F8}"/>
              </a:ext>
            </a:extLst>
          </p:cNvPr>
          <p:cNvSpPr/>
          <p:nvPr/>
        </p:nvSpPr>
        <p:spPr>
          <a:xfrm>
            <a:off x="7651418" y="1972591"/>
            <a:ext cx="3256067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578076-711C-4038-E38D-849DBE875162}"/>
              </a:ext>
            </a:extLst>
          </p:cNvPr>
          <p:cNvSpPr/>
          <p:nvPr/>
        </p:nvSpPr>
        <p:spPr>
          <a:xfrm>
            <a:off x="7651418" y="1972591"/>
            <a:ext cx="3256066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str.format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B949B6-1893-FEFE-4011-692F7DE935FB}"/>
              </a:ext>
            </a:extLst>
          </p:cNvPr>
          <p:cNvSpPr txBox="1"/>
          <p:nvPr/>
        </p:nvSpPr>
        <p:spPr>
          <a:xfrm>
            <a:off x="7778469" y="2784047"/>
            <a:ext cx="306964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.format(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逗号分隔的参数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4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3529328" y="738665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格式化字符串的详细格式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4613D9-F27A-D20F-AFCE-7DCCC0608F13}"/>
              </a:ext>
            </a:extLst>
          </p:cNvPr>
          <p:cNvSpPr/>
          <p:nvPr/>
        </p:nvSpPr>
        <p:spPr>
          <a:xfrm>
            <a:off x="353160" y="2108052"/>
            <a:ext cx="1405740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AC5FD-001A-8141-5408-D0A4A2C951F8}"/>
              </a:ext>
            </a:extLst>
          </p:cNvPr>
          <p:cNvSpPr/>
          <p:nvPr/>
        </p:nvSpPr>
        <p:spPr>
          <a:xfrm>
            <a:off x="353159" y="2108052"/>
            <a:ext cx="1405741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957C9B-5A2E-EB5D-24C6-DFB1830E2FB9}"/>
              </a:ext>
            </a:extLst>
          </p:cNvPr>
          <p:cNvSpPr/>
          <p:nvPr/>
        </p:nvSpPr>
        <p:spPr>
          <a:xfrm>
            <a:off x="1787476" y="2108052"/>
            <a:ext cx="1496225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7E8C4F-8403-87DD-C4D1-096235F33777}"/>
              </a:ext>
            </a:extLst>
          </p:cNvPr>
          <p:cNvSpPr/>
          <p:nvPr/>
        </p:nvSpPr>
        <p:spPr>
          <a:xfrm>
            <a:off x="1787476" y="2108052"/>
            <a:ext cx="1496226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1DB08-CE83-7517-8500-18C0DE3ED992}"/>
              </a:ext>
            </a:extLst>
          </p:cNvPr>
          <p:cNvSpPr/>
          <p:nvPr/>
        </p:nvSpPr>
        <p:spPr>
          <a:xfrm>
            <a:off x="3312343" y="2108052"/>
            <a:ext cx="1621607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918CF6-554E-BAD4-E4F3-D84CBAEA4E27}"/>
              </a:ext>
            </a:extLst>
          </p:cNvPr>
          <p:cNvSpPr/>
          <p:nvPr/>
        </p:nvSpPr>
        <p:spPr>
          <a:xfrm>
            <a:off x="3312342" y="2108052"/>
            <a:ext cx="1621607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7FA171-C845-1A50-E76E-5DEC0ED27460}"/>
              </a:ext>
            </a:extLst>
          </p:cNvPr>
          <p:cNvSpPr/>
          <p:nvPr/>
        </p:nvSpPr>
        <p:spPr>
          <a:xfrm>
            <a:off x="4962525" y="2108052"/>
            <a:ext cx="1405741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5C13D6-8F4F-C9FB-2EF0-02F2239446E8}"/>
              </a:ext>
            </a:extLst>
          </p:cNvPr>
          <p:cNvSpPr/>
          <p:nvPr/>
        </p:nvSpPr>
        <p:spPr>
          <a:xfrm>
            <a:off x="4962524" y="2108052"/>
            <a:ext cx="1405741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B1CA47-AC28-CBAD-3E07-08DE4CFF2584}"/>
              </a:ext>
            </a:extLst>
          </p:cNvPr>
          <p:cNvSpPr/>
          <p:nvPr/>
        </p:nvSpPr>
        <p:spPr>
          <a:xfrm>
            <a:off x="6396549" y="2108052"/>
            <a:ext cx="1386691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678935-828C-4C9C-9B65-01BFC19A6647}"/>
              </a:ext>
            </a:extLst>
          </p:cNvPr>
          <p:cNvSpPr/>
          <p:nvPr/>
        </p:nvSpPr>
        <p:spPr>
          <a:xfrm>
            <a:off x="6396548" y="2108052"/>
            <a:ext cx="1377459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27DFB-10E9-6D5E-50AA-460E18D556CE}"/>
              </a:ext>
            </a:extLst>
          </p:cNvPr>
          <p:cNvSpPr/>
          <p:nvPr/>
        </p:nvSpPr>
        <p:spPr>
          <a:xfrm>
            <a:off x="7811524" y="2108052"/>
            <a:ext cx="1780440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E72B30-418F-3C48-C41F-572D93FE262E}"/>
              </a:ext>
            </a:extLst>
          </p:cNvPr>
          <p:cNvSpPr/>
          <p:nvPr/>
        </p:nvSpPr>
        <p:spPr>
          <a:xfrm>
            <a:off x="7811523" y="2108052"/>
            <a:ext cx="1780441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02F527-CECF-549A-E450-55FB7721E8D7}"/>
              </a:ext>
            </a:extLst>
          </p:cNvPr>
          <p:cNvSpPr/>
          <p:nvPr/>
        </p:nvSpPr>
        <p:spPr>
          <a:xfrm>
            <a:off x="9620540" y="2108052"/>
            <a:ext cx="1780440" cy="2802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FD7E05-5DDC-0754-465C-6CA6CD4CEE5A}"/>
              </a:ext>
            </a:extLst>
          </p:cNvPr>
          <p:cNvSpPr/>
          <p:nvPr/>
        </p:nvSpPr>
        <p:spPr>
          <a:xfrm>
            <a:off x="9620539" y="2108052"/>
            <a:ext cx="1780441" cy="544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823FB8-56C1-9D8B-F166-917EF19D048E}"/>
              </a:ext>
            </a:extLst>
          </p:cNvPr>
          <p:cNvSpPr txBox="1"/>
          <p:nvPr/>
        </p:nvSpPr>
        <p:spPr>
          <a:xfrm>
            <a:off x="412690" y="2702637"/>
            <a:ext cx="14057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引导符号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51EC11-3676-519F-3FF6-CA43750CE1FC}"/>
              </a:ext>
            </a:extLst>
          </p:cNvPr>
          <p:cNvSpPr txBox="1"/>
          <p:nvPr/>
        </p:nvSpPr>
        <p:spPr>
          <a:xfrm>
            <a:off x="1877960" y="2702637"/>
            <a:ext cx="140574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用于填充单个字符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009F10-6044-88D0-6959-BF3511156B32}"/>
              </a:ext>
            </a:extLst>
          </p:cNvPr>
          <p:cNvSpPr txBox="1"/>
          <p:nvPr/>
        </p:nvSpPr>
        <p:spPr>
          <a:xfrm>
            <a:off x="3285021" y="2698424"/>
            <a:ext cx="164892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左对齐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居中对齐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72ABC1-C4BC-7F04-8CA5-011CBB4F581C}"/>
              </a:ext>
            </a:extLst>
          </p:cNvPr>
          <p:cNvSpPr txBox="1"/>
          <p:nvPr/>
        </p:nvSpPr>
        <p:spPr>
          <a:xfrm>
            <a:off x="5000333" y="2702637"/>
            <a:ext cx="140574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字符串的输出宽度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3B38E8-2EBE-AEE9-65E8-62ACB7F2E900}"/>
              </a:ext>
            </a:extLst>
          </p:cNvPr>
          <p:cNvSpPr txBox="1"/>
          <p:nvPr/>
        </p:nvSpPr>
        <p:spPr>
          <a:xfrm>
            <a:off x="6443882" y="2702637"/>
            <a:ext cx="140574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23FB69-985C-FB65-8226-7619FCB57A60}"/>
              </a:ext>
            </a:extLst>
          </p:cNvPr>
          <p:cNvSpPr txBox="1"/>
          <p:nvPr/>
        </p:nvSpPr>
        <p:spPr>
          <a:xfrm>
            <a:off x="7877907" y="2691867"/>
            <a:ext cx="178044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浮点数小数部分的精度或字符串的最大输出长度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818FB21-254B-1798-A6AE-E76A8AB55456}"/>
              </a:ext>
            </a:extLst>
          </p:cNvPr>
          <p:cNvSpPr txBox="1"/>
          <p:nvPr/>
        </p:nvSpPr>
        <p:spPr>
          <a:xfrm>
            <a:off x="9735285" y="2921049"/>
            <a:ext cx="178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b\d\o\x\X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e\E\f\%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34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3529328" y="73866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字符串的编码和解码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0AAF17-D5C2-D41A-578C-33E628DC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69" y="2289077"/>
            <a:ext cx="9109303" cy="21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3529328" y="73866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字符串的编码和解码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FDB669-5A64-9884-36C9-EB7333B1DC27}"/>
              </a:ext>
            </a:extLst>
          </p:cNvPr>
          <p:cNvSpPr txBox="1"/>
          <p:nvPr/>
        </p:nvSpPr>
        <p:spPr>
          <a:xfrm>
            <a:off x="606028" y="2621406"/>
            <a:ext cx="480131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类型转换成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类型，需要使用到字符串的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encode()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B85F43-9463-0360-02F8-53CEE1577DB9}"/>
              </a:ext>
            </a:extLst>
          </p:cNvPr>
          <p:cNvSpPr txBox="1"/>
          <p:nvPr/>
        </p:nvSpPr>
        <p:spPr>
          <a:xfrm>
            <a:off x="606028" y="198230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A5BF6E-2CA7-4C3D-50F4-49FE900F33F7}"/>
              </a:ext>
            </a:extLst>
          </p:cNvPr>
          <p:cNvSpPr txBox="1"/>
          <p:nvPr/>
        </p:nvSpPr>
        <p:spPr>
          <a:xfrm>
            <a:off x="6197203" y="2588695"/>
            <a:ext cx="480131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类型，需要使用到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decode()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D1F6AC-C139-B67C-AEC0-19CB24068661}"/>
              </a:ext>
            </a:extLst>
          </p:cNvPr>
          <p:cNvSpPr txBox="1"/>
          <p:nvPr/>
        </p:nvSpPr>
        <p:spPr>
          <a:xfrm>
            <a:off x="6197203" y="18388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B7744E-19A0-39B2-D0E8-2D7D63CBDFF3}"/>
              </a:ext>
            </a:extLst>
          </p:cNvPr>
          <p:cNvSpPr txBox="1"/>
          <p:nvPr/>
        </p:nvSpPr>
        <p:spPr>
          <a:xfrm>
            <a:off x="606027" y="3950769"/>
            <a:ext cx="2523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语法格式：</a:t>
            </a:r>
            <a:endParaRPr lang="zh-CN" altLang="zh-CN" sz="24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B2A52A-AFB4-3FEA-2903-73098A7742D5}"/>
              </a:ext>
            </a:extLst>
          </p:cNvPr>
          <p:cNvSpPr txBox="1"/>
          <p:nvPr/>
        </p:nvSpPr>
        <p:spPr>
          <a:xfrm>
            <a:off x="6139423" y="3864825"/>
            <a:ext cx="2523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语法格式：</a:t>
            </a:r>
            <a:endParaRPr lang="zh-CN" altLang="zh-CN" sz="24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A465A0-2472-61F3-2C87-0B200248BC45}"/>
              </a:ext>
            </a:extLst>
          </p:cNvPr>
          <p:cNvSpPr txBox="1"/>
          <p:nvPr/>
        </p:nvSpPr>
        <p:spPr>
          <a:xfrm>
            <a:off x="286380" y="4581352"/>
            <a:ext cx="603464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str.encode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(encoding=‘utf-8’,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errors=‘strict/ignore/replace’)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C69327-A539-6E34-67EC-1B44C8B5E4CB}"/>
              </a:ext>
            </a:extLst>
          </p:cNvPr>
          <p:cNvSpPr txBox="1"/>
          <p:nvPr/>
        </p:nvSpPr>
        <p:spPr>
          <a:xfrm>
            <a:off x="5868548" y="4412434"/>
            <a:ext cx="629114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bytes.decode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(encoding=‘utf-8’,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errors=‘strict/ignore/replace’)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9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9F9B-2044-050A-2F71-D26D2E99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3AF01-42C8-7932-AA33-C934FDBFBC55}"/>
              </a:ext>
            </a:extLst>
          </p:cNvPr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F57316-4E0B-6486-5AFF-15BEC565F1E7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DFB5E8-B7D7-B96D-A0B0-26208BCAA26D}"/>
              </a:ext>
            </a:extLst>
          </p:cNvPr>
          <p:cNvSpPr txBox="1"/>
          <p:nvPr/>
        </p:nvSpPr>
        <p:spPr>
          <a:xfrm>
            <a:off x="5015228" y="6725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CCDE42-BD29-7121-43CD-57F07A34AA6B}"/>
              </a:ext>
            </a:extLst>
          </p:cNvPr>
          <p:cNvSpPr txBox="1"/>
          <p:nvPr/>
        </p:nvSpPr>
        <p:spPr>
          <a:xfrm>
            <a:off x="2182483" y="1594117"/>
            <a:ext cx="7285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数据的验证是指程序对用户输入的数据进行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“合法”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性验证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FF7107D4-2C1E-EB78-25BA-F3CC80D3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976"/>
              </p:ext>
            </p:extLst>
          </p:nvPr>
        </p:nvGraphicFramePr>
        <p:xfrm>
          <a:off x="2182483" y="2145554"/>
          <a:ext cx="8124825" cy="445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16">
                  <a:extLst>
                    <a:ext uri="{9D8B030D-6E8A-4147-A177-3AD203B41FA5}">
                      <a16:colId xmlns:a16="http://schemas.microsoft.com/office/drawing/2014/main" val="3238422078"/>
                    </a:ext>
                  </a:extLst>
                </a:gridCol>
                <a:gridCol w="5772309">
                  <a:extLst>
                    <a:ext uri="{9D8B030D-6E8A-4147-A177-3AD203B41FA5}">
                      <a16:colId xmlns:a16="http://schemas.microsoft.com/office/drawing/2014/main" val="261444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方法名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描述说明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1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str.isdigit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所有字符都是数字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阿拉伯数字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7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isnumeric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所有字符都是数字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2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所有字符都是字母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包含中文字符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2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str.isalnum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所有字符都是数字或字母（包含中文字符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03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str.islower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所有字符都是小写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5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str.isupper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所有字符都是大写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7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str.istitle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所有字符都是首字母大写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str.isspace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所有字符都是空白字符（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\t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等）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15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2573</Words>
  <Application>Microsoft Office PowerPoint</Application>
  <PresentationFormat>宽屏</PresentationFormat>
  <Paragraphs>413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35</cp:revision>
  <dcterms:created xsi:type="dcterms:W3CDTF">2023-08-02T07:02:00Z</dcterms:created>
  <dcterms:modified xsi:type="dcterms:W3CDTF">2023-10-10T14:39:01Z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