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57" r:id="rId34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A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3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E69E-C387-4BF0-8C3C-4D8B2728246D}" type="datetimeFigureOut">
              <a:rPr lang="zh-CN" altLang="en-US" smtClean="0"/>
              <a:t>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E69E-C387-4BF0-8C3C-4D8B2728246D}" type="datetimeFigureOut">
              <a:rPr lang="zh-CN" altLang="en-US" smtClean="0"/>
              <a:t>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3D1FE0-90DD-9147-591C-99FED5C6D66A}"/>
              </a:ext>
            </a:extLst>
          </p:cNvPr>
          <p:cNvSpPr txBox="1"/>
          <p:nvPr/>
        </p:nvSpPr>
        <p:spPr>
          <a:xfrm>
            <a:off x="3536539" y="1960276"/>
            <a:ext cx="5585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03D042-B1B5-0E1F-12ED-892B4EF51E69}"/>
              </a:ext>
            </a:extLst>
          </p:cNvPr>
          <p:cNvSpPr txBox="1"/>
          <p:nvPr/>
        </p:nvSpPr>
        <p:spPr>
          <a:xfrm>
            <a:off x="4493086" y="3886003"/>
            <a:ext cx="3553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</a:t>
            </a: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娟子姐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B806ECC-B1B9-B181-EB98-AF3B79B1ADD9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1FF5AD5-69AB-4AC4-1419-1F6A783186B4}"/>
              </a:ext>
            </a:extLst>
          </p:cNvPr>
          <p:cNvSpPr txBox="1"/>
          <p:nvPr/>
        </p:nvSpPr>
        <p:spPr>
          <a:xfrm>
            <a:off x="3316029" y="715472"/>
            <a:ext cx="6022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中常见的异常类型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3817050E-BDD5-C49A-E162-2E60CA7E3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272685"/>
              </p:ext>
            </p:extLst>
          </p:nvPr>
        </p:nvGraphicFramePr>
        <p:xfrm>
          <a:off x="2032000" y="1608862"/>
          <a:ext cx="8128000" cy="3485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2258026290"/>
                    </a:ext>
                  </a:extLst>
                </a:gridCol>
                <a:gridCol w="5645150">
                  <a:extLst>
                    <a:ext uri="{9D8B030D-6E8A-4147-A177-3AD203B41FA5}">
                      <a16:colId xmlns:a16="http://schemas.microsoft.com/office/drawing/2014/main" val="4273257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异常类型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描述说明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0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ZeroDivisionError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当除数为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时，引发的异常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452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IndexError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索引超出范围所引发的异常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60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KeyError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字典取值时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key</a:t>
                      </a: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不存在的异常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2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NameError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使用一个没有声明的变量时引发的异常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912911"/>
                  </a:ext>
                </a:extLst>
              </a:tr>
              <a:tr h="5166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SyntaxError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Python</a:t>
                      </a: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中的语法错误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ValueError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传入的值错误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846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465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B806ECC-B1B9-B181-EB98-AF3B79B1ADD9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1FF5AD5-69AB-4AC4-1419-1F6A783186B4}"/>
              </a:ext>
            </a:extLst>
          </p:cNvPr>
          <p:cNvSpPr txBox="1"/>
          <p:nvPr/>
        </p:nvSpPr>
        <p:spPr>
          <a:xfrm>
            <a:off x="3316029" y="715472"/>
            <a:ext cx="6022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中常见的异常类型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3817050E-BDD5-C49A-E162-2E60CA7E3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768071"/>
              </p:ext>
            </p:extLst>
          </p:nvPr>
        </p:nvGraphicFramePr>
        <p:xfrm>
          <a:off x="2032000" y="2131244"/>
          <a:ext cx="8128000" cy="1979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2258026290"/>
                    </a:ext>
                  </a:extLst>
                </a:gridCol>
                <a:gridCol w="5645150">
                  <a:extLst>
                    <a:ext uri="{9D8B030D-6E8A-4147-A177-3AD203B41FA5}">
                      <a16:colId xmlns:a16="http://schemas.microsoft.com/office/drawing/2014/main" val="4273257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异常类型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描述说明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0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20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AttributeError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属性或方法不存的异常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452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20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TypeError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类型不合适引发的异常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608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20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IndentationError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不正确的缩进引发的异常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250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384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B806ECC-B1B9-B181-EB98-AF3B79B1ADD9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1FF5AD5-69AB-4AC4-1419-1F6A783186B4}"/>
              </a:ext>
            </a:extLst>
          </p:cNvPr>
          <p:cNvSpPr txBox="1"/>
          <p:nvPr/>
        </p:nvSpPr>
        <p:spPr>
          <a:xfrm>
            <a:off x="3316029" y="715472"/>
            <a:ext cx="4952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的程序调试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F55BAB-62D2-63E5-980D-5B7D2C383476}"/>
              </a:ext>
            </a:extLst>
          </p:cNvPr>
          <p:cNvSpPr txBox="1"/>
          <p:nvPr/>
        </p:nvSpPr>
        <p:spPr>
          <a:xfrm>
            <a:off x="1349105" y="1619658"/>
            <a:ext cx="8013969" cy="1227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8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PyCharm</a:t>
            </a:r>
            <a:r>
              <a:rPr lang="zh-CN" altLang="en-US" sz="28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进行代码调试的操作步骤：</a:t>
            </a:r>
            <a:endParaRPr lang="zh-CN" altLang="zh-CN" sz="2800" b="1" kern="1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FC178C8-5644-E59C-77BA-B93F2EA464FE}"/>
              </a:ext>
            </a:extLst>
          </p:cNvPr>
          <p:cNvSpPr/>
          <p:nvPr/>
        </p:nvSpPr>
        <p:spPr>
          <a:xfrm>
            <a:off x="1752600" y="2847045"/>
            <a:ext cx="839130" cy="83913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868600B-6BA7-2E5C-EE35-E7EF5320469B}"/>
              </a:ext>
            </a:extLst>
          </p:cNvPr>
          <p:cNvSpPr txBox="1"/>
          <p:nvPr/>
        </p:nvSpPr>
        <p:spPr>
          <a:xfrm>
            <a:off x="2693891" y="3066555"/>
            <a:ext cx="16330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zh-CN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设置断点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3213E87-1A3B-3925-AEFB-C07362ABA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2548572"/>
            <a:ext cx="6127129" cy="2275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9435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B806ECC-B1B9-B181-EB98-AF3B79B1ADD9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1FF5AD5-69AB-4AC4-1419-1F6A783186B4}"/>
              </a:ext>
            </a:extLst>
          </p:cNvPr>
          <p:cNvSpPr txBox="1"/>
          <p:nvPr/>
        </p:nvSpPr>
        <p:spPr>
          <a:xfrm>
            <a:off x="3316029" y="715472"/>
            <a:ext cx="4952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的程序调试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F55BAB-62D2-63E5-980D-5B7D2C383476}"/>
              </a:ext>
            </a:extLst>
          </p:cNvPr>
          <p:cNvSpPr txBox="1"/>
          <p:nvPr/>
        </p:nvSpPr>
        <p:spPr>
          <a:xfrm>
            <a:off x="1349105" y="1619658"/>
            <a:ext cx="8013969" cy="1227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8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PyCharm</a:t>
            </a:r>
            <a:r>
              <a:rPr lang="zh-CN" altLang="en-US" sz="28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进行代码调试的操作步骤：</a:t>
            </a:r>
            <a:endParaRPr lang="zh-CN" altLang="zh-CN" sz="2800" b="1" kern="1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FC178C8-5644-E59C-77BA-B93F2EA464FE}"/>
              </a:ext>
            </a:extLst>
          </p:cNvPr>
          <p:cNvSpPr/>
          <p:nvPr/>
        </p:nvSpPr>
        <p:spPr>
          <a:xfrm>
            <a:off x="1609725" y="2431112"/>
            <a:ext cx="839130" cy="83913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868600B-6BA7-2E5C-EE35-E7EF5320469B}"/>
              </a:ext>
            </a:extLst>
          </p:cNvPr>
          <p:cNvSpPr txBox="1"/>
          <p:nvPr/>
        </p:nvSpPr>
        <p:spPr>
          <a:xfrm>
            <a:off x="2576977" y="2513443"/>
            <a:ext cx="223314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进入调试视图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A58D7B-5E5F-61EA-AFFA-B77E9D8F1B9D}"/>
              </a:ext>
            </a:extLst>
          </p:cNvPr>
          <p:cNvSpPr txBox="1"/>
          <p:nvPr/>
        </p:nvSpPr>
        <p:spPr>
          <a:xfrm>
            <a:off x="181477" y="4055256"/>
            <a:ext cx="6096000" cy="1422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+mj-lt"/>
              <a:buAutoNum type="alphaLcParenR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单击工具栏上的调试按钮，</a:t>
            </a:r>
            <a:endParaRPr lang="en-US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+mj-lt"/>
              <a:buAutoNum type="alphaLcParenR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右键单击编辑区：点击“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Debug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模块名”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lphaLcParenR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快捷键：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Shift+F9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BD0B16A-F566-A96E-83B7-109C9AE1593D}"/>
              </a:ext>
            </a:extLst>
          </p:cNvPr>
          <p:cNvSpPr txBox="1"/>
          <p:nvPr/>
        </p:nvSpPr>
        <p:spPr>
          <a:xfrm>
            <a:off x="766036" y="3540775"/>
            <a:ext cx="37583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0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进入调试视图有三种方式</a:t>
            </a:r>
            <a:endParaRPr lang="zh-CN" altLang="en-US" sz="2000" b="1" kern="1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4EE0F20-B432-4365-39BB-3BFC9771E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358" y="4086330"/>
            <a:ext cx="1603534" cy="482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478C9D0-34CB-E055-20AE-5F022AA0FA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793" y="2711809"/>
            <a:ext cx="6421730" cy="25688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8225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B806ECC-B1B9-B181-EB98-AF3B79B1ADD9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1FF5AD5-69AB-4AC4-1419-1F6A783186B4}"/>
              </a:ext>
            </a:extLst>
          </p:cNvPr>
          <p:cNvSpPr txBox="1"/>
          <p:nvPr/>
        </p:nvSpPr>
        <p:spPr>
          <a:xfrm>
            <a:off x="3316029" y="715472"/>
            <a:ext cx="4952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的程序调试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F55BAB-62D2-63E5-980D-5B7D2C383476}"/>
              </a:ext>
            </a:extLst>
          </p:cNvPr>
          <p:cNvSpPr txBox="1"/>
          <p:nvPr/>
        </p:nvSpPr>
        <p:spPr>
          <a:xfrm>
            <a:off x="1349105" y="1619658"/>
            <a:ext cx="8013969" cy="1227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8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PyCharm</a:t>
            </a:r>
            <a:r>
              <a:rPr lang="zh-CN" altLang="en-US" sz="28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进行代码调试的操作步骤：</a:t>
            </a:r>
            <a:endParaRPr lang="zh-CN" altLang="zh-CN" sz="2800" b="1" kern="1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FC178C8-5644-E59C-77BA-B93F2EA464FE}"/>
              </a:ext>
            </a:extLst>
          </p:cNvPr>
          <p:cNvSpPr/>
          <p:nvPr/>
        </p:nvSpPr>
        <p:spPr>
          <a:xfrm>
            <a:off x="1609725" y="2431112"/>
            <a:ext cx="839130" cy="83913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868600B-6BA7-2E5C-EE35-E7EF5320469B}"/>
              </a:ext>
            </a:extLst>
          </p:cNvPr>
          <p:cNvSpPr txBox="1"/>
          <p:nvPr/>
        </p:nvSpPr>
        <p:spPr>
          <a:xfrm>
            <a:off x="2576977" y="2513443"/>
            <a:ext cx="223314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0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开始</a:t>
            </a:r>
            <a:r>
              <a:rPr lang="zh-CN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调试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B2E0107-8755-9527-8117-F1A373579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199" y="2690313"/>
            <a:ext cx="214733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B80A1754-952B-EE97-3969-3F68445A5E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83434"/>
              </p:ext>
            </p:extLst>
          </p:nvPr>
        </p:nvGraphicFramePr>
        <p:xfrm>
          <a:off x="2576977" y="3140519"/>
          <a:ext cx="7762876" cy="3088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556888" imgH="3003704" progId="PBrush">
                  <p:embed/>
                </p:oleObj>
              </mc:Choice>
              <mc:Fallback>
                <p:oleObj r:id="rId3" imgW="7556888" imgH="3003704" progId="PBrus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977" y="3140519"/>
                        <a:ext cx="7762876" cy="30888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3604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B806ECC-B1B9-B181-EB98-AF3B79B1ADD9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1FF5AD5-69AB-4AC4-1419-1F6A783186B4}"/>
              </a:ext>
            </a:extLst>
          </p:cNvPr>
          <p:cNvSpPr txBox="1"/>
          <p:nvPr/>
        </p:nvSpPr>
        <p:spPr>
          <a:xfrm>
            <a:off x="3316029" y="715472"/>
            <a:ext cx="4952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的程序调试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F55BAB-62D2-63E5-980D-5B7D2C383476}"/>
              </a:ext>
            </a:extLst>
          </p:cNvPr>
          <p:cNvSpPr txBox="1"/>
          <p:nvPr/>
        </p:nvSpPr>
        <p:spPr>
          <a:xfrm>
            <a:off x="1349105" y="1619658"/>
            <a:ext cx="8013969" cy="1227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8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PyCharm</a:t>
            </a:r>
            <a:r>
              <a:rPr lang="zh-CN" altLang="en-US" sz="28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进行代码调试的操作步骤：</a:t>
            </a:r>
            <a:endParaRPr lang="zh-CN" altLang="zh-CN" sz="2800" b="1" kern="1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FC178C8-5644-E59C-77BA-B93F2EA464FE}"/>
              </a:ext>
            </a:extLst>
          </p:cNvPr>
          <p:cNvSpPr/>
          <p:nvPr/>
        </p:nvSpPr>
        <p:spPr>
          <a:xfrm>
            <a:off x="1609725" y="2431112"/>
            <a:ext cx="839130" cy="83913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868600B-6BA7-2E5C-EE35-E7EF5320469B}"/>
              </a:ext>
            </a:extLst>
          </p:cNvPr>
          <p:cNvSpPr txBox="1"/>
          <p:nvPr/>
        </p:nvSpPr>
        <p:spPr>
          <a:xfrm>
            <a:off x="2576977" y="2513443"/>
            <a:ext cx="223314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0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开始</a:t>
            </a:r>
            <a:r>
              <a:rPr lang="zh-CN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调试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B2E0107-8755-9527-8117-F1A373579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199" y="2690313"/>
            <a:ext cx="214733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6CB0C2-BC59-69BC-5F30-7347CA870142}"/>
              </a:ext>
            </a:extLst>
          </p:cNvPr>
          <p:cNvSpPr txBox="1"/>
          <p:nvPr/>
        </p:nvSpPr>
        <p:spPr>
          <a:xfrm>
            <a:off x="4059629" y="2612957"/>
            <a:ext cx="25499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程序控制窗口介绍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404A264-129F-6611-D8C4-67308E23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856" y="3093585"/>
            <a:ext cx="2160930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A2804F51-53B4-D98B-B13D-83FD753377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780073"/>
              </p:ext>
            </p:extLst>
          </p:nvPr>
        </p:nvGraphicFramePr>
        <p:xfrm>
          <a:off x="2448855" y="3093584"/>
          <a:ext cx="7180591" cy="2858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556888" imgH="3010055" progId="PBrush">
                  <p:embed/>
                </p:oleObj>
              </mc:Choice>
              <mc:Fallback>
                <p:oleObj r:id="rId3" imgW="7556888" imgH="3010055" progId="PBrus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8855" y="3093584"/>
                        <a:ext cx="7180591" cy="28587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5500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B806ECC-B1B9-B181-EB98-AF3B79B1ADD9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1FF5AD5-69AB-4AC4-1419-1F6A783186B4}"/>
              </a:ext>
            </a:extLst>
          </p:cNvPr>
          <p:cNvSpPr txBox="1"/>
          <p:nvPr/>
        </p:nvSpPr>
        <p:spPr>
          <a:xfrm>
            <a:off x="3316029" y="715472"/>
            <a:ext cx="4952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的程序调试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F55BAB-62D2-63E5-980D-5B7D2C383476}"/>
              </a:ext>
            </a:extLst>
          </p:cNvPr>
          <p:cNvSpPr txBox="1"/>
          <p:nvPr/>
        </p:nvSpPr>
        <p:spPr>
          <a:xfrm>
            <a:off x="1349105" y="1619658"/>
            <a:ext cx="8013969" cy="1227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8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PyCharm</a:t>
            </a:r>
            <a:r>
              <a:rPr lang="zh-CN" altLang="en-US" sz="28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进行代码调试的操作步骤：</a:t>
            </a:r>
            <a:endParaRPr lang="zh-CN" altLang="zh-CN" sz="2800" b="1" kern="1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FC178C8-5644-E59C-77BA-B93F2EA464FE}"/>
              </a:ext>
            </a:extLst>
          </p:cNvPr>
          <p:cNvSpPr/>
          <p:nvPr/>
        </p:nvSpPr>
        <p:spPr>
          <a:xfrm>
            <a:off x="1609725" y="2431112"/>
            <a:ext cx="839130" cy="83913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868600B-6BA7-2E5C-EE35-E7EF5320469B}"/>
              </a:ext>
            </a:extLst>
          </p:cNvPr>
          <p:cNvSpPr txBox="1"/>
          <p:nvPr/>
        </p:nvSpPr>
        <p:spPr>
          <a:xfrm>
            <a:off x="2576977" y="2513443"/>
            <a:ext cx="223314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0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开始</a:t>
            </a:r>
            <a:r>
              <a:rPr lang="zh-CN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调试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B2E0107-8755-9527-8117-F1A373579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199" y="2690313"/>
            <a:ext cx="214733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6CB0C2-BC59-69BC-5F30-7347CA870142}"/>
              </a:ext>
            </a:extLst>
          </p:cNvPr>
          <p:cNvSpPr txBox="1"/>
          <p:nvPr/>
        </p:nvSpPr>
        <p:spPr>
          <a:xfrm>
            <a:off x="4059629" y="2612957"/>
            <a:ext cx="25499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调试控制窗口介绍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404A264-129F-6611-D8C4-67308E23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856" y="3093585"/>
            <a:ext cx="2160930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0803181-1F26-33EF-5886-C00B65DF5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1376" y="3136324"/>
            <a:ext cx="2255892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9B43E8E-227F-EAB4-4813-2B7A230997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309301"/>
              </p:ext>
            </p:extLst>
          </p:nvPr>
        </p:nvGraphicFramePr>
        <p:xfrm>
          <a:off x="2615077" y="3090423"/>
          <a:ext cx="7895624" cy="314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556888" imgH="3022755" progId="PBrush">
                  <p:embed/>
                </p:oleObj>
              </mc:Choice>
              <mc:Fallback>
                <p:oleObj r:id="rId3" imgW="7556888" imgH="3022755" progId="PBrus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5077" y="3090423"/>
                        <a:ext cx="7895624" cy="3148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6346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B806ECC-B1B9-B181-EB98-AF3B79B1ADD9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1FF5AD5-69AB-4AC4-1419-1F6A783186B4}"/>
              </a:ext>
            </a:extLst>
          </p:cNvPr>
          <p:cNvSpPr txBox="1"/>
          <p:nvPr/>
        </p:nvSpPr>
        <p:spPr>
          <a:xfrm>
            <a:off x="3316029" y="715472"/>
            <a:ext cx="4952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的程序调试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F55BAB-62D2-63E5-980D-5B7D2C383476}"/>
              </a:ext>
            </a:extLst>
          </p:cNvPr>
          <p:cNvSpPr txBox="1"/>
          <p:nvPr/>
        </p:nvSpPr>
        <p:spPr>
          <a:xfrm>
            <a:off x="1349105" y="1619658"/>
            <a:ext cx="8013969" cy="1227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8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PyCharm</a:t>
            </a:r>
            <a:r>
              <a:rPr lang="zh-CN" altLang="en-US" sz="28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进行代码调试的操作步骤：</a:t>
            </a:r>
            <a:endParaRPr lang="zh-CN" altLang="zh-CN" sz="2800" b="1" kern="1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FC178C8-5644-E59C-77BA-B93F2EA464FE}"/>
              </a:ext>
            </a:extLst>
          </p:cNvPr>
          <p:cNvSpPr/>
          <p:nvPr/>
        </p:nvSpPr>
        <p:spPr>
          <a:xfrm>
            <a:off x="1609725" y="2431112"/>
            <a:ext cx="839130" cy="83913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868600B-6BA7-2E5C-EE35-E7EF5320469B}"/>
              </a:ext>
            </a:extLst>
          </p:cNvPr>
          <p:cNvSpPr txBox="1"/>
          <p:nvPr/>
        </p:nvSpPr>
        <p:spPr>
          <a:xfrm>
            <a:off x="2576977" y="2513443"/>
            <a:ext cx="223314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0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开始</a:t>
            </a:r>
            <a:r>
              <a:rPr lang="zh-CN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调试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B2E0107-8755-9527-8117-F1A373579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199" y="2690313"/>
            <a:ext cx="214733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6CB0C2-BC59-69BC-5F30-7347CA870142}"/>
              </a:ext>
            </a:extLst>
          </p:cNvPr>
          <p:cNvSpPr txBox="1"/>
          <p:nvPr/>
        </p:nvSpPr>
        <p:spPr>
          <a:xfrm>
            <a:off x="4103923" y="2612957"/>
            <a:ext cx="25499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程序调试窗口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404A264-129F-6611-D8C4-67308E23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856" y="3093585"/>
            <a:ext cx="2160930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0803181-1F26-33EF-5886-C00B65DF5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1376" y="3136324"/>
            <a:ext cx="2255892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DEA1F49-8CFF-4B63-BD77-CE240CEAF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225" y="255430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321D0BED-70FB-0EA4-C586-1B0D6AB15B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243749"/>
              </p:ext>
            </p:extLst>
          </p:nvPr>
        </p:nvGraphicFramePr>
        <p:xfrm>
          <a:off x="692620" y="3425604"/>
          <a:ext cx="4686300" cy="321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337978" imgH="5727994" progId="PBrush">
                  <p:embed/>
                </p:oleObj>
              </mc:Choice>
              <mc:Fallback>
                <p:oleObj r:id="rId3" imgW="8337978" imgH="5727994" progId="PBrus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620" y="3425604"/>
                        <a:ext cx="4686300" cy="321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4">
            <a:extLst>
              <a:ext uri="{FF2B5EF4-FFF2-40B4-BE49-F238E27FC236}">
                <a16:creationId xmlns:a16="http://schemas.microsoft.com/office/drawing/2014/main" id="{709FF70F-51B7-813E-175E-904FDD95D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4079" y="33401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AA60034D-75A8-73D8-0610-BE7EC106BC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507339"/>
              </p:ext>
            </p:extLst>
          </p:nvPr>
        </p:nvGraphicFramePr>
        <p:xfrm>
          <a:off x="7346954" y="3340126"/>
          <a:ext cx="4673600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8357029" imgH="5766096" progId="PBrush">
                  <p:embed/>
                </p:oleObj>
              </mc:Choice>
              <mc:Fallback>
                <p:oleObj r:id="rId5" imgW="8357029" imgH="5766096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6954" y="3340126"/>
                        <a:ext cx="4673600" cy="322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2641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CA57036-1187-6457-8C9E-70CAAC4161FE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90493A99-0E5B-655C-A91A-70A074BF1379}"/>
              </a:ext>
            </a:extLst>
          </p:cNvPr>
          <p:cNvSpPr txBox="1"/>
          <p:nvPr/>
        </p:nvSpPr>
        <p:spPr>
          <a:xfrm>
            <a:off x="5251509" y="6955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本章总结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D354F6-437E-87CD-14B6-196BB6AA4711}"/>
              </a:ext>
            </a:extLst>
          </p:cNvPr>
          <p:cNvSpPr txBox="1"/>
          <p:nvPr/>
        </p:nvSpPr>
        <p:spPr>
          <a:xfrm>
            <a:off x="1599552" y="1725223"/>
            <a:ext cx="10064456" cy="2346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Bug</a:t>
            </a:r>
            <a:r>
              <a:rPr lang="zh-CN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常见类型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粗心导致的语法错误，解决方案：查看自查宝典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知识点不熟悉导致的错误，解决方案：不断的练习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思路不清导致的错误，解决方案：使用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print()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语句和注释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代码逻辑没错，用户操作不正确导致的错误，解决方案：使用异常处理机制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861EC9-BD91-9C9F-7C88-75269D952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A704760-5F83-04CC-BFE2-99BAAD43E7B3}"/>
              </a:ext>
            </a:extLst>
          </p:cNvPr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</p:spTree>
    <p:extLst>
      <p:ext uri="{BB962C8B-B14F-4D97-AF65-F5344CB8AC3E}">
        <p14:creationId xmlns:p14="http://schemas.microsoft.com/office/powerpoint/2010/main" val="1463158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CA57036-1187-6457-8C9E-70CAAC4161FE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90493A99-0E5B-655C-A91A-70A074BF1379}"/>
              </a:ext>
            </a:extLst>
          </p:cNvPr>
          <p:cNvSpPr txBox="1"/>
          <p:nvPr/>
        </p:nvSpPr>
        <p:spPr>
          <a:xfrm>
            <a:off x="5251509" y="6955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本章总结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D354F6-437E-87CD-14B6-196BB6AA4711}"/>
              </a:ext>
            </a:extLst>
          </p:cNvPr>
          <p:cNvSpPr txBox="1"/>
          <p:nvPr/>
        </p:nvSpPr>
        <p:spPr>
          <a:xfrm>
            <a:off x="1566304" y="2101970"/>
            <a:ext cx="4925073" cy="2192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zh-CN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异常处理机制的几种结构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try-except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try-except-except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try-except-except-else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try-except-except-else-finally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861EC9-BD91-9C9F-7C88-75269D952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49F628A-7436-9B49-A9AE-0005B8C43D44}"/>
              </a:ext>
            </a:extLst>
          </p:cNvPr>
          <p:cNvSpPr txBox="1"/>
          <p:nvPr/>
        </p:nvSpPr>
        <p:spPr>
          <a:xfrm>
            <a:off x="6000102" y="2101970"/>
            <a:ext cx="4925073" cy="2654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"/>
            </a:pPr>
            <a:r>
              <a:rPr lang="en-US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PyCharm</a:t>
            </a:r>
            <a:r>
              <a:rPr lang="zh-CN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调试的步骤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设置断点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单步运行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观察变量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查找问题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重新调试，直至问题解决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5FCA6B-9939-FE5C-85F2-41F2C9A9F5A4}"/>
              </a:ext>
            </a:extLst>
          </p:cNvPr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</p:spTree>
    <p:extLst>
      <p:ext uri="{BB962C8B-B14F-4D97-AF65-F5344CB8AC3E}">
        <p14:creationId xmlns:p14="http://schemas.microsoft.com/office/powerpoint/2010/main" val="397148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B806ECC-B1B9-B181-EB98-AF3B79B1ADD9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1FF5AD5-69AB-4AC4-1419-1F6A783186B4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本章目标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3EC7BD-8C6D-E6E4-8E81-2B1A2004F0D0}"/>
              </a:ext>
            </a:extLst>
          </p:cNvPr>
          <p:cNvSpPr txBox="1"/>
          <p:nvPr/>
        </p:nvSpPr>
        <p:spPr>
          <a:xfrm>
            <a:off x="3837798" y="1797609"/>
            <a:ext cx="5307158" cy="2601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了解</a:t>
            </a: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Bug</a:t>
            </a:r>
            <a:r>
              <a:rPr lang="zh-CN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的由来及分类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掌握不同异常类型的处理方式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掌握</a:t>
            </a: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的异常处理机制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熟练应用</a:t>
            </a: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PyCharm</a:t>
            </a:r>
            <a:r>
              <a:rPr lang="zh-CN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的调式模式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CA57036-1187-6457-8C9E-70CAAC4161FE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34861EC9-BD91-9C9F-7C88-75269D952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F66CCB1-0ECB-9C94-AAF7-D9956FFA7F76}"/>
              </a:ext>
            </a:extLst>
          </p:cNvPr>
          <p:cNvSpPr txBox="1"/>
          <p:nvPr/>
        </p:nvSpPr>
        <p:spPr>
          <a:xfrm>
            <a:off x="5251509" y="6955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97A674A-3757-504D-2A41-B3F8B7A34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516276"/>
              </p:ext>
            </p:extLst>
          </p:nvPr>
        </p:nvGraphicFramePr>
        <p:xfrm>
          <a:off x="1034943" y="2039884"/>
          <a:ext cx="9852596" cy="300418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49903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8602693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1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用于指定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try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语句块中没有发现异常时要执行的语句块是什么语句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?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lang="zh-CN" alt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raise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except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if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else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58751C8D-80D6-FC6D-82BF-F8AB05EB4AB2}"/>
              </a:ext>
            </a:extLst>
          </p:cNvPr>
          <p:cNvSpPr txBox="1"/>
          <p:nvPr/>
        </p:nvSpPr>
        <p:spPr>
          <a:xfrm flipH="1">
            <a:off x="3794613" y="2661980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99DF4C2-6ADF-FD9E-A0BC-5F467A04944E}"/>
              </a:ext>
            </a:extLst>
          </p:cNvPr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</p:spTree>
    <p:extLst>
      <p:ext uri="{BB962C8B-B14F-4D97-AF65-F5344CB8AC3E}">
        <p14:creationId xmlns:p14="http://schemas.microsoft.com/office/powerpoint/2010/main" val="379347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CA57036-1187-6457-8C9E-70CAAC4161FE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34861EC9-BD91-9C9F-7C88-75269D952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F66CCB1-0ECB-9C94-AAF7-D9956FFA7F76}"/>
              </a:ext>
            </a:extLst>
          </p:cNvPr>
          <p:cNvSpPr txBox="1"/>
          <p:nvPr/>
        </p:nvSpPr>
        <p:spPr>
          <a:xfrm>
            <a:off x="5251509" y="6955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97A674A-3757-504D-2A41-B3F8B7A34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000272"/>
              </p:ext>
            </p:extLst>
          </p:nvPr>
        </p:nvGraphicFramePr>
        <p:xfrm>
          <a:off x="1034943" y="2039884"/>
          <a:ext cx="9852596" cy="2703068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49903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8602693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2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在使用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try-except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语句捕获异常时，如果在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except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后面不指定异常名称，则表示：（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lang="zh-CN" alt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随机捕获异常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捕获指定异常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捕获全部异常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不捕获异常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58751C8D-80D6-FC6D-82BF-F8AB05EB4AB2}"/>
              </a:ext>
            </a:extLst>
          </p:cNvPr>
          <p:cNvSpPr txBox="1"/>
          <p:nvPr/>
        </p:nvSpPr>
        <p:spPr>
          <a:xfrm flipH="1">
            <a:off x="5706360" y="2379143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4A74D3-D8FC-AF14-7BED-07A1AFBA3A85}"/>
              </a:ext>
            </a:extLst>
          </p:cNvPr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</p:spTree>
    <p:extLst>
      <p:ext uri="{BB962C8B-B14F-4D97-AF65-F5344CB8AC3E}">
        <p14:creationId xmlns:p14="http://schemas.microsoft.com/office/powerpoint/2010/main" val="18903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CA57036-1187-6457-8C9E-70CAAC4161FE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34861EC9-BD91-9C9F-7C88-75269D952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F66CCB1-0ECB-9C94-AAF7-D9956FFA7F76}"/>
              </a:ext>
            </a:extLst>
          </p:cNvPr>
          <p:cNvSpPr txBox="1"/>
          <p:nvPr/>
        </p:nvSpPr>
        <p:spPr>
          <a:xfrm>
            <a:off x="5251509" y="6955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97A674A-3757-504D-2A41-B3F8B7A34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225273"/>
              </p:ext>
            </p:extLst>
          </p:nvPr>
        </p:nvGraphicFramePr>
        <p:xfrm>
          <a:off x="1034943" y="2039884"/>
          <a:ext cx="9852596" cy="3068828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49903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8602693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3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当我们写出不符合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Python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语法的代码时，在解析时会报（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）异常，并且会显示出错在那一行，并用小箭头指明最早探测到错误的位置。</a:t>
                      </a: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SyntaxError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ZeroDivisionError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AttributeError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NameError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58751C8D-80D6-FC6D-82BF-F8AB05EB4AB2}"/>
              </a:ext>
            </a:extLst>
          </p:cNvPr>
          <p:cNvSpPr txBox="1"/>
          <p:nvPr/>
        </p:nvSpPr>
        <p:spPr>
          <a:xfrm flipH="1">
            <a:off x="10271461" y="2039884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EB1756-363D-5D19-958F-CCC63E9021E9}"/>
              </a:ext>
            </a:extLst>
          </p:cNvPr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</p:spTree>
    <p:extLst>
      <p:ext uri="{BB962C8B-B14F-4D97-AF65-F5344CB8AC3E}">
        <p14:creationId xmlns:p14="http://schemas.microsoft.com/office/powerpoint/2010/main" val="373707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CA57036-1187-6457-8C9E-70CAAC4161FE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34861EC9-BD91-9C9F-7C88-75269D952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F66CCB1-0ECB-9C94-AAF7-D9956FFA7F76}"/>
              </a:ext>
            </a:extLst>
          </p:cNvPr>
          <p:cNvSpPr txBox="1"/>
          <p:nvPr/>
        </p:nvSpPr>
        <p:spPr>
          <a:xfrm>
            <a:off x="5251509" y="6955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97A674A-3757-504D-2A41-B3F8B7A34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096186"/>
              </p:ext>
            </p:extLst>
          </p:nvPr>
        </p:nvGraphicFramePr>
        <p:xfrm>
          <a:off x="1034943" y="2039884"/>
          <a:ext cx="9852596" cy="2703068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49903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8602693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4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一段代码运行后出现</a:t>
                      </a:r>
                      <a:r>
                        <a:rPr lang="en-US" altLang="zh-CN" sz="2400" b="1" kern="12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IndentationError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错误提示，是什么错误呢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?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变量不存在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语法错误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缩进错误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索引超出范围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58751C8D-80D6-FC6D-82BF-F8AB05EB4AB2}"/>
              </a:ext>
            </a:extLst>
          </p:cNvPr>
          <p:cNvSpPr txBox="1"/>
          <p:nvPr/>
        </p:nvSpPr>
        <p:spPr>
          <a:xfrm flipH="1">
            <a:off x="3480136" y="2363734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FBA63CA-6294-ED40-7FFB-1731D204E075}"/>
              </a:ext>
            </a:extLst>
          </p:cNvPr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</p:spTree>
    <p:extLst>
      <p:ext uri="{BB962C8B-B14F-4D97-AF65-F5344CB8AC3E}">
        <p14:creationId xmlns:p14="http://schemas.microsoft.com/office/powerpoint/2010/main" val="150156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CA57036-1187-6457-8C9E-70CAAC4161FE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34861EC9-BD91-9C9F-7C88-75269D952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F66CCB1-0ECB-9C94-AAF7-D9956FFA7F76}"/>
              </a:ext>
            </a:extLst>
          </p:cNvPr>
          <p:cNvSpPr txBox="1"/>
          <p:nvPr/>
        </p:nvSpPr>
        <p:spPr>
          <a:xfrm>
            <a:off x="5251509" y="6955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97A674A-3757-504D-2A41-B3F8B7A34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584444"/>
              </p:ext>
            </p:extLst>
          </p:nvPr>
        </p:nvGraphicFramePr>
        <p:xfrm>
          <a:off x="1034943" y="2039884"/>
          <a:ext cx="9852596" cy="246443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49903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8602693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5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Python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中，提供什么语句捕获并处理异常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?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try……except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try……catch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try……exception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try……else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58751C8D-80D6-FC6D-82BF-F8AB05EB4AB2}"/>
              </a:ext>
            </a:extLst>
          </p:cNvPr>
          <p:cNvSpPr txBox="1"/>
          <p:nvPr/>
        </p:nvSpPr>
        <p:spPr>
          <a:xfrm flipH="1">
            <a:off x="8776036" y="2039884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97376B3-D3B8-EFD9-099A-ACE236A71EF2}"/>
              </a:ext>
            </a:extLst>
          </p:cNvPr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</p:spTree>
    <p:extLst>
      <p:ext uri="{BB962C8B-B14F-4D97-AF65-F5344CB8AC3E}">
        <p14:creationId xmlns:p14="http://schemas.microsoft.com/office/powerpoint/2010/main" val="427499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CA57036-1187-6457-8C9E-70CAAC4161FE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34861EC9-BD91-9C9F-7C88-75269D952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F66CCB1-0ECB-9C94-AAF7-D9956FFA7F76}"/>
              </a:ext>
            </a:extLst>
          </p:cNvPr>
          <p:cNvSpPr txBox="1"/>
          <p:nvPr/>
        </p:nvSpPr>
        <p:spPr>
          <a:xfrm>
            <a:off x="5251509" y="6955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97A674A-3757-504D-2A41-B3F8B7A34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809941"/>
              </p:ext>
            </p:extLst>
          </p:nvPr>
        </p:nvGraphicFramePr>
        <p:xfrm>
          <a:off x="1034943" y="2039884"/>
          <a:ext cx="9852596" cy="2703068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49903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8602693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6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在如果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try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语句块中的代码没有错误，那么（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）语句块将不会被执行。</a:t>
                      </a: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except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else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for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def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58751C8D-80D6-FC6D-82BF-F8AB05EB4AB2}"/>
              </a:ext>
            </a:extLst>
          </p:cNvPr>
          <p:cNvSpPr txBox="1"/>
          <p:nvPr/>
        </p:nvSpPr>
        <p:spPr>
          <a:xfrm flipH="1">
            <a:off x="8356936" y="2039884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455765-B172-5832-A588-E4EA3BA5BDE0}"/>
              </a:ext>
            </a:extLst>
          </p:cNvPr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</p:spTree>
    <p:extLst>
      <p:ext uri="{BB962C8B-B14F-4D97-AF65-F5344CB8AC3E}">
        <p14:creationId xmlns:p14="http://schemas.microsoft.com/office/powerpoint/2010/main" val="26506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CA57036-1187-6457-8C9E-70CAAC4161FE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34861EC9-BD91-9C9F-7C88-75269D952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F66CCB1-0ECB-9C94-AAF7-D9956FFA7F76}"/>
              </a:ext>
            </a:extLst>
          </p:cNvPr>
          <p:cNvSpPr txBox="1"/>
          <p:nvPr/>
        </p:nvSpPr>
        <p:spPr>
          <a:xfrm>
            <a:off x="5251509" y="6955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97A674A-3757-504D-2A41-B3F8B7A34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037613"/>
              </p:ext>
            </p:extLst>
          </p:nvPr>
        </p:nvGraphicFramePr>
        <p:xfrm>
          <a:off x="1034943" y="2039884"/>
          <a:ext cx="9852596" cy="2703068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49903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8602693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7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如果分配了有限的资源，则应将释放这些资源的代码放置在（</a:t>
                      </a:r>
                      <a:r>
                        <a:rPr lang="en-US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en-US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）代码块中。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00" dirty="0">
                          <a:effectLst/>
                        </a:rPr>
                        <a:t> 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finally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except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else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def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58751C8D-80D6-FC6D-82BF-F8AB05EB4AB2}"/>
              </a:ext>
            </a:extLst>
          </p:cNvPr>
          <p:cNvSpPr txBox="1"/>
          <p:nvPr/>
        </p:nvSpPr>
        <p:spPr>
          <a:xfrm flipH="1">
            <a:off x="2613361" y="2344684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6FF189-E9F8-A6B6-1761-D1A83126D260}"/>
              </a:ext>
            </a:extLst>
          </p:cNvPr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</p:spTree>
    <p:extLst>
      <p:ext uri="{BB962C8B-B14F-4D97-AF65-F5344CB8AC3E}">
        <p14:creationId xmlns:p14="http://schemas.microsoft.com/office/powerpoint/2010/main" val="54108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CA57036-1187-6457-8C9E-70CAAC4161FE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34861EC9-BD91-9C9F-7C88-75269D952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F66CCB1-0ECB-9C94-AAF7-D9956FFA7F76}"/>
              </a:ext>
            </a:extLst>
          </p:cNvPr>
          <p:cNvSpPr txBox="1"/>
          <p:nvPr/>
        </p:nvSpPr>
        <p:spPr>
          <a:xfrm>
            <a:off x="5251509" y="6955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97A674A-3757-504D-2A41-B3F8B7A34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517029"/>
              </p:ext>
            </p:extLst>
          </p:nvPr>
        </p:nvGraphicFramePr>
        <p:xfrm>
          <a:off x="1034943" y="2039884"/>
          <a:ext cx="9852596" cy="246443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49903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8602693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8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运行代码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print(4+spam*3)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，会引发什么异常（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）。</a:t>
                      </a:r>
                      <a:endParaRPr lang="zh-CN" altLang="en-US" sz="2400" b="1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00" dirty="0">
                          <a:effectLst/>
                        </a:rPr>
                        <a:t> 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IOError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AttributeError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NameError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SyntaxError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58751C8D-80D6-FC6D-82BF-F8AB05EB4AB2}"/>
              </a:ext>
            </a:extLst>
          </p:cNvPr>
          <p:cNvSpPr txBox="1"/>
          <p:nvPr/>
        </p:nvSpPr>
        <p:spPr>
          <a:xfrm flipH="1">
            <a:off x="8880811" y="2039884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BAD6EB-D7C2-80C3-6D67-68D9237E48C1}"/>
              </a:ext>
            </a:extLst>
          </p:cNvPr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</p:spTree>
    <p:extLst>
      <p:ext uri="{BB962C8B-B14F-4D97-AF65-F5344CB8AC3E}">
        <p14:creationId xmlns:p14="http://schemas.microsoft.com/office/powerpoint/2010/main" val="165943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CA57036-1187-6457-8C9E-70CAAC4161FE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34861EC9-BD91-9C9F-7C88-75269D952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F66CCB1-0ECB-9C94-AAF7-D9956FFA7F76}"/>
              </a:ext>
            </a:extLst>
          </p:cNvPr>
          <p:cNvSpPr txBox="1"/>
          <p:nvPr/>
        </p:nvSpPr>
        <p:spPr>
          <a:xfrm>
            <a:off x="5251509" y="6955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97A674A-3757-504D-2A41-B3F8B7A34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582365"/>
              </p:ext>
            </p:extLst>
          </p:nvPr>
        </p:nvGraphicFramePr>
        <p:xfrm>
          <a:off x="1034943" y="2039884"/>
          <a:ext cx="9852596" cy="246443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49903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8602693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9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运行代码</a:t>
                      </a:r>
                      <a:r>
                        <a:rPr lang="en-US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print(‘2’+2)</a:t>
                      </a:r>
                      <a:r>
                        <a:rPr lang="zh-CN" altLang="en-US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，会引发什么异常（</a:t>
                      </a:r>
                      <a:r>
                        <a:rPr lang="en-US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en-US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00" dirty="0">
                          <a:effectLst/>
                        </a:rPr>
                        <a:t> 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TypeError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AttributeError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NameError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SyntaxError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58751C8D-80D6-FC6D-82BF-F8AB05EB4AB2}"/>
              </a:ext>
            </a:extLst>
          </p:cNvPr>
          <p:cNvSpPr txBox="1"/>
          <p:nvPr/>
        </p:nvSpPr>
        <p:spPr>
          <a:xfrm flipH="1">
            <a:off x="8518861" y="2039884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13C21A9-AC33-4A11-1567-03263DC9A32D}"/>
              </a:ext>
            </a:extLst>
          </p:cNvPr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</p:spTree>
    <p:extLst>
      <p:ext uri="{BB962C8B-B14F-4D97-AF65-F5344CB8AC3E}">
        <p14:creationId xmlns:p14="http://schemas.microsoft.com/office/powerpoint/2010/main" val="25420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CA57036-1187-6457-8C9E-70CAAC4161FE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34861EC9-BD91-9C9F-7C88-75269D952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F66CCB1-0ECB-9C94-AAF7-D9956FFA7F76}"/>
              </a:ext>
            </a:extLst>
          </p:cNvPr>
          <p:cNvSpPr txBox="1"/>
          <p:nvPr/>
        </p:nvSpPr>
        <p:spPr>
          <a:xfrm>
            <a:off x="5251509" y="6955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97A674A-3757-504D-2A41-B3F8B7A34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136226"/>
              </p:ext>
            </p:extLst>
          </p:nvPr>
        </p:nvGraphicFramePr>
        <p:xfrm>
          <a:off x="1053703" y="2083983"/>
          <a:ext cx="9852596" cy="246443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49903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8602693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10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运行代码</a:t>
                      </a:r>
                      <a:r>
                        <a:rPr lang="en-US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print(10*1/0)</a:t>
                      </a:r>
                      <a:r>
                        <a:rPr lang="zh-CN" altLang="en-US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，会引发什么异常（</a:t>
                      </a:r>
                      <a:r>
                        <a:rPr lang="en-US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en-US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00" dirty="0">
                          <a:effectLst/>
                        </a:rPr>
                        <a:t> 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TypeError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ZeroDivisionError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NameError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SyntaxError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58751C8D-80D6-FC6D-82BF-F8AB05EB4AB2}"/>
              </a:ext>
            </a:extLst>
          </p:cNvPr>
          <p:cNvSpPr txBox="1"/>
          <p:nvPr/>
        </p:nvSpPr>
        <p:spPr>
          <a:xfrm flipH="1">
            <a:off x="8337886" y="2040525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56D7F4-14F9-5758-D1B1-B67E5F71C466}"/>
              </a:ext>
            </a:extLst>
          </p:cNvPr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</p:spTree>
    <p:extLst>
      <p:ext uri="{BB962C8B-B14F-4D97-AF65-F5344CB8AC3E}">
        <p14:creationId xmlns:p14="http://schemas.microsoft.com/office/powerpoint/2010/main" val="294061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B806ECC-B1B9-B181-EB98-AF3B79B1ADD9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1FF5AD5-69AB-4AC4-1419-1F6A783186B4}"/>
              </a:ext>
            </a:extLst>
          </p:cNvPr>
          <p:cNvSpPr txBox="1"/>
          <p:nvPr/>
        </p:nvSpPr>
        <p:spPr>
          <a:xfrm>
            <a:off x="4068504" y="715472"/>
            <a:ext cx="4229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的由来及分类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38EAF79-17B8-5A96-BC29-0B164189B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532" y="1664519"/>
            <a:ext cx="5583916" cy="293605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BAE3008-821C-29D4-FAC7-0CF74CFF6E1D}"/>
              </a:ext>
            </a:extLst>
          </p:cNvPr>
          <p:cNvSpPr txBox="1"/>
          <p:nvPr/>
        </p:nvSpPr>
        <p:spPr>
          <a:xfrm>
            <a:off x="7702264" y="4833905"/>
            <a:ext cx="3098008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马克</a:t>
            </a:r>
            <a:r>
              <a:rPr lang="en-US" altLang="zh-CN" sz="24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号</a:t>
            </a:r>
            <a:r>
              <a:rPr lang="zh-CN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Mark II</a:t>
            </a:r>
            <a:r>
              <a:rPr lang="zh-CN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2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CE9C24-B80A-87FD-2A07-E976975220A8}"/>
              </a:ext>
            </a:extLst>
          </p:cNvPr>
          <p:cNvSpPr txBox="1"/>
          <p:nvPr/>
        </p:nvSpPr>
        <p:spPr>
          <a:xfrm>
            <a:off x="813552" y="2550345"/>
            <a:ext cx="2258479" cy="988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Bug</a:t>
            </a:r>
            <a:endParaRPr lang="zh-CN" altLang="en-US" sz="4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615FDFD-845A-F4B2-FC8A-1B37535489FF}"/>
              </a:ext>
            </a:extLst>
          </p:cNvPr>
          <p:cNvCxnSpPr/>
          <p:nvPr/>
        </p:nvCxnSpPr>
        <p:spPr>
          <a:xfrm>
            <a:off x="2182483" y="2138517"/>
            <a:ext cx="0" cy="208597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4E4B2F7-02A6-D57A-9C6B-C03C845EE0EE}"/>
              </a:ext>
            </a:extLst>
          </p:cNvPr>
          <p:cNvSpPr txBox="1"/>
          <p:nvPr/>
        </p:nvSpPr>
        <p:spPr>
          <a:xfrm>
            <a:off x="2227019" y="2550345"/>
            <a:ext cx="3522977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它指的是检测并排除计算机程序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机器中的故障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3386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CA57036-1187-6457-8C9E-70CAAC4161FE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34861EC9-BD91-9C9F-7C88-75269D952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F66CCB1-0ECB-9C94-AAF7-D9956FFA7F76}"/>
              </a:ext>
            </a:extLst>
          </p:cNvPr>
          <p:cNvSpPr txBox="1"/>
          <p:nvPr/>
        </p:nvSpPr>
        <p:spPr>
          <a:xfrm>
            <a:off x="5251509" y="6955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6DF5D83-6EBB-58CD-3D2A-BAE98B4A2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393" y="1343653"/>
            <a:ext cx="9009968" cy="1319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实战一：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编写程序接收用户输入分数信息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DBA30A-728E-394F-F32B-165D5DD0B0B9}"/>
              </a:ext>
            </a:extLst>
          </p:cNvPr>
          <p:cNvSpPr txBox="1"/>
          <p:nvPr/>
        </p:nvSpPr>
        <p:spPr>
          <a:xfrm>
            <a:off x="1991376" y="2089943"/>
            <a:ext cx="9567350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如果分数在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0—100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之间，输出成绩。如果成绩不在该范围内，抛出异常信息，提示分数必须在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0—100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之间。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运行效果</a:t>
            </a:r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D689B4-FD39-72EF-66E1-FED8B6AD16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45" y="4090313"/>
            <a:ext cx="2519610" cy="1424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EA83000-AC5E-11A7-55BF-7EBCD60A74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049" y="4090313"/>
            <a:ext cx="3420534" cy="1424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0CAB05A-07CD-0202-ADF9-A815851749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977" y="4090312"/>
            <a:ext cx="4172467" cy="142403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22B3020-10DD-416D-6C40-552F96DEBF2A}"/>
              </a:ext>
            </a:extLst>
          </p:cNvPr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</p:spTree>
    <p:extLst>
      <p:ext uri="{BB962C8B-B14F-4D97-AF65-F5344CB8AC3E}">
        <p14:creationId xmlns:p14="http://schemas.microsoft.com/office/powerpoint/2010/main" val="914252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CA57036-1187-6457-8C9E-70CAAC4161FE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34861EC9-BD91-9C9F-7C88-75269D952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F66CCB1-0ECB-9C94-AAF7-D9956FFA7F76}"/>
              </a:ext>
            </a:extLst>
          </p:cNvPr>
          <p:cNvSpPr txBox="1"/>
          <p:nvPr/>
        </p:nvSpPr>
        <p:spPr>
          <a:xfrm>
            <a:off x="5251509" y="6955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6DF5D83-6EBB-58CD-3D2A-BAE98B4A2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393" y="1443286"/>
            <a:ext cx="9009968" cy="74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实战二：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编写程序实现组成三角形的判断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DBA30A-728E-394F-F32B-165D5DD0B0B9}"/>
              </a:ext>
            </a:extLst>
          </p:cNvPr>
          <p:cNvSpPr txBox="1"/>
          <p:nvPr/>
        </p:nvSpPr>
        <p:spPr>
          <a:xfrm>
            <a:off x="1991374" y="2089943"/>
            <a:ext cx="6171867" cy="279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判断三个变量是否能构成一个三角形，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如果不能则抛出异常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Exception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异常，显示异常信息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a,b,c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不能构成三角形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，如果可以构成则显示三角形三个边长。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运行效果</a:t>
            </a:r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FCC6440-A0F5-B120-277A-D7A7EDD5F8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351" y="4268297"/>
            <a:ext cx="2747010" cy="1647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5757C76-A885-1AFC-A3F0-EABB0EE356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352" y="2207199"/>
            <a:ext cx="2747009" cy="1647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32EFC73-9855-A42D-E5C8-E4BEE43433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342" y="4882509"/>
            <a:ext cx="3993515" cy="110426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A4508A5-C69D-A495-FB41-A4AA59B011A8}"/>
              </a:ext>
            </a:extLst>
          </p:cNvPr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</p:spTree>
    <p:extLst>
      <p:ext uri="{BB962C8B-B14F-4D97-AF65-F5344CB8AC3E}">
        <p14:creationId xmlns:p14="http://schemas.microsoft.com/office/powerpoint/2010/main" val="40633713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49655" y="2766695"/>
            <a:ext cx="105346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CDADCB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风里雨里娟子姐都在这里等你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B806ECC-B1B9-B181-EB98-AF3B79B1ADD9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1FF5AD5-69AB-4AC4-1419-1F6A783186B4}"/>
              </a:ext>
            </a:extLst>
          </p:cNvPr>
          <p:cNvSpPr txBox="1"/>
          <p:nvPr/>
        </p:nvSpPr>
        <p:spPr>
          <a:xfrm>
            <a:off x="4068504" y="715472"/>
            <a:ext cx="4229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的由来及分类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29C0B6-A140-E3BF-4CF1-42EC02E884C9}"/>
              </a:ext>
            </a:extLst>
          </p:cNvPr>
          <p:cNvSpPr/>
          <p:nvPr/>
        </p:nvSpPr>
        <p:spPr>
          <a:xfrm>
            <a:off x="2609850" y="1938337"/>
            <a:ext cx="7667626" cy="345427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B6F1D2-86D5-E820-358B-D34CDB7859F4}"/>
              </a:ext>
            </a:extLst>
          </p:cNvPr>
          <p:cNvSpPr/>
          <p:nvPr/>
        </p:nvSpPr>
        <p:spPr>
          <a:xfrm>
            <a:off x="2609851" y="1938337"/>
            <a:ext cx="495300" cy="345427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粗心导致的语法错误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C2C4FF-FE82-CD26-98CD-38B463BF6330}"/>
              </a:ext>
            </a:extLst>
          </p:cNvPr>
          <p:cNvSpPr txBox="1"/>
          <p:nvPr/>
        </p:nvSpPr>
        <p:spPr>
          <a:xfrm>
            <a:off x="3370124" y="2131244"/>
            <a:ext cx="656141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漏了末尾的冒号，如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语句、循环语句、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else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子句等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缩进错误，该缩进的没有缩进，不该缩进的乱缩进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把英文符号写成中文符号，例如：引号、冒号、括号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字符串拼接的时候，把字符串和数字拼在一起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没有定义变量，例如：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while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循环条件的变量没有定义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==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”比较运算符和“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”赋值运算符的混用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826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B806ECC-B1B9-B181-EB98-AF3B79B1ADD9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1FF5AD5-69AB-4AC4-1419-1F6A783186B4}"/>
              </a:ext>
            </a:extLst>
          </p:cNvPr>
          <p:cNvSpPr txBox="1"/>
          <p:nvPr/>
        </p:nvSpPr>
        <p:spPr>
          <a:xfrm>
            <a:off x="4068504" y="715472"/>
            <a:ext cx="4229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的由来及分类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29C0B6-A140-E3BF-4CF1-42EC02E884C9}"/>
              </a:ext>
            </a:extLst>
          </p:cNvPr>
          <p:cNvSpPr/>
          <p:nvPr/>
        </p:nvSpPr>
        <p:spPr>
          <a:xfrm>
            <a:off x="2609850" y="1938337"/>
            <a:ext cx="7667626" cy="345427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B6F1D2-86D5-E820-358B-D34CDB7859F4}"/>
              </a:ext>
            </a:extLst>
          </p:cNvPr>
          <p:cNvSpPr/>
          <p:nvPr/>
        </p:nvSpPr>
        <p:spPr>
          <a:xfrm>
            <a:off x="2609851" y="1938337"/>
            <a:ext cx="495300" cy="345427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知识点掌握不熟练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C2C4FF-FE82-CD26-98CD-38B463BF6330}"/>
              </a:ext>
            </a:extLst>
          </p:cNvPr>
          <p:cNvSpPr txBox="1"/>
          <p:nvPr/>
        </p:nvSpPr>
        <p:spPr>
          <a:xfrm>
            <a:off x="3693176" y="2731319"/>
            <a:ext cx="5596404" cy="1436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40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5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66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再练习</a:t>
            </a:r>
            <a:endParaRPr lang="zh-CN" altLang="en-US" sz="66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848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B806ECC-B1B9-B181-EB98-AF3B79B1ADD9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1FF5AD5-69AB-4AC4-1419-1F6A783186B4}"/>
              </a:ext>
            </a:extLst>
          </p:cNvPr>
          <p:cNvSpPr txBox="1"/>
          <p:nvPr/>
        </p:nvSpPr>
        <p:spPr>
          <a:xfrm>
            <a:off x="4068504" y="715472"/>
            <a:ext cx="4229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的由来及分类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29C0B6-A140-E3BF-4CF1-42EC02E884C9}"/>
              </a:ext>
            </a:extLst>
          </p:cNvPr>
          <p:cNvSpPr/>
          <p:nvPr/>
        </p:nvSpPr>
        <p:spPr>
          <a:xfrm>
            <a:off x="2609850" y="1938337"/>
            <a:ext cx="7667626" cy="345427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B6F1D2-86D5-E820-358B-D34CDB7859F4}"/>
              </a:ext>
            </a:extLst>
          </p:cNvPr>
          <p:cNvSpPr/>
          <p:nvPr/>
        </p:nvSpPr>
        <p:spPr>
          <a:xfrm>
            <a:off x="2609851" y="1938337"/>
            <a:ext cx="495300" cy="345427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思路不清导致的问题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61E0F2-E485-DA38-FA4D-405EEDD43AC1}"/>
              </a:ext>
            </a:extLst>
          </p:cNvPr>
          <p:cNvSpPr txBox="1"/>
          <p:nvPr/>
        </p:nvSpPr>
        <p:spPr>
          <a:xfrm>
            <a:off x="3800476" y="2717523"/>
            <a:ext cx="6096000" cy="1422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解决思路不清导致的问题的思路有两种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第一种是使用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print()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第二种是使用“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”暂时注释部分代码</a:t>
            </a:r>
            <a:endParaRPr lang="zh-CN" altLang="en-US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422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B806ECC-B1B9-B181-EB98-AF3B79B1ADD9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1FF5AD5-69AB-4AC4-1419-1F6A783186B4}"/>
              </a:ext>
            </a:extLst>
          </p:cNvPr>
          <p:cNvSpPr txBox="1"/>
          <p:nvPr/>
        </p:nvSpPr>
        <p:spPr>
          <a:xfrm>
            <a:off x="4068504" y="715472"/>
            <a:ext cx="49967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中的异常处理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8138F17-EAF4-9B75-B704-4828E000649A}"/>
              </a:ext>
            </a:extLst>
          </p:cNvPr>
          <p:cNvSpPr txBox="1"/>
          <p:nvPr/>
        </p:nvSpPr>
        <p:spPr>
          <a:xfrm>
            <a:off x="310753" y="1973325"/>
            <a:ext cx="6096000" cy="279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try…except</a:t>
            </a:r>
            <a:r>
              <a:rPr lang="zh-CN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的语法结构为：</a:t>
            </a:r>
          </a:p>
          <a:p>
            <a:pPr marL="266700" algn="just">
              <a:lnSpc>
                <a:spcPct val="150000"/>
              </a:lnSpc>
            </a:pPr>
            <a:r>
              <a:rPr lang="en-US" altLang="zh-CN" sz="24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try:</a:t>
            </a:r>
            <a:endParaRPr lang="zh-CN" altLang="zh-CN" sz="2400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可能会抛出异常的代码</a:t>
            </a:r>
          </a:p>
          <a:p>
            <a:pPr marL="266700" algn="just">
              <a:lnSpc>
                <a:spcPct val="150000"/>
              </a:lnSpc>
            </a:pPr>
            <a:r>
              <a:rPr lang="en-US" altLang="zh-CN" sz="24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except  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异常类型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zh-CN" altLang="zh-CN" sz="2400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异常处理代码（报错后执行的代码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661AB3-E196-FE3F-7027-AF7E7391018E}"/>
              </a:ext>
            </a:extLst>
          </p:cNvPr>
          <p:cNvSpPr txBox="1"/>
          <p:nvPr/>
        </p:nvSpPr>
        <p:spPr>
          <a:xfrm>
            <a:off x="5785247" y="1885724"/>
            <a:ext cx="6096000" cy="4343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try…except</a:t>
            </a:r>
            <a:r>
              <a:rPr lang="en-US" altLang="zh-CN" sz="24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…except</a:t>
            </a:r>
            <a:r>
              <a:rPr lang="zh-CN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的语法结构为：</a:t>
            </a:r>
          </a:p>
          <a:p>
            <a:pPr marL="266700" algn="just">
              <a:lnSpc>
                <a:spcPct val="150000"/>
              </a:lnSpc>
            </a:pPr>
            <a:r>
              <a:rPr lang="en-US" altLang="zh-CN" sz="24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try:</a:t>
            </a:r>
            <a:endParaRPr lang="zh-CN" altLang="zh-CN" sz="2400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可能会抛出异常的代码</a:t>
            </a:r>
          </a:p>
          <a:p>
            <a:pPr marL="266700" algn="just">
              <a:lnSpc>
                <a:spcPct val="150000"/>
              </a:lnSpc>
            </a:pPr>
            <a:r>
              <a:rPr lang="en-US" altLang="zh-CN" sz="24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except  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异常类型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A:</a:t>
            </a:r>
            <a:endParaRPr lang="zh-CN" altLang="zh-CN" sz="2400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异常处理代码（报错后执行的代码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50000"/>
              </a:lnSpc>
            </a:pPr>
            <a:r>
              <a:rPr lang="en-US" altLang="zh-CN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except  </a:t>
            </a:r>
            <a:r>
              <a:rPr lang="zh-CN" altLang="zh-CN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异常类型</a:t>
            </a:r>
            <a:r>
              <a:rPr lang="en-US" altLang="zh-CN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B:</a:t>
            </a:r>
            <a:endParaRPr lang="zh-CN" altLang="zh-CN" sz="24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异常处理代码（报错后执行的代码）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50000"/>
              </a:lnSpc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998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B806ECC-B1B9-B181-EB98-AF3B79B1ADD9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1FF5AD5-69AB-4AC4-1419-1F6A783186B4}"/>
              </a:ext>
            </a:extLst>
          </p:cNvPr>
          <p:cNvSpPr txBox="1"/>
          <p:nvPr/>
        </p:nvSpPr>
        <p:spPr>
          <a:xfrm>
            <a:off x="4068504" y="715472"/>
            <a:ext cx="49967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中的异常处理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8138F17-EAF4-9B75-B704-4828E000649A}"/>
              </a:ext>
            </a:extLst>
          </p:cNvPr>
          <p:cNvSpPr txBox="1"/>
          <p:nvPr/>
        </p:nvSpPr>
        <p:spPr>
          <a:xfrm>
            <a:off x="234553" y="1419396"/>
            <a:ext cx="6096000" cy="3905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try…except</a:t>
            </a:r>
            <a:r>
              <a:rPr lang="en-US" altLang="zh-CN" sz="24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…else</a:t>
            </a:r>
            <a:r>
              <a:rPr lang="zh-CN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的语法结构为：</a:t>
            </a:r>
          </a:p>
          <a:p>
            <a:pPr marL="266700" algn="just">
              <a:lnSpc>
                <a:spcPct val="150000"/>
              </a:lnSpc>
            </a:pPr>
            <a:r>
              <a:rPr lang="en-US" altLang="zh-CN" sz="24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try:</a:t>
            </a:r>
            <a:endParaRPr lang="zh-CN" altLang="zh-CN" sz="2400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可能会抛出异常的代码</a:t>
            </a:r>
          </a:p>
          <a:p>
            <a:pPr marL="266700" algn="just">
              <a:lnSpc>
                <a:spcPct val="150000"/>
              </a:lnSpc>
            </a:pPr>
            <a:r>
              <a:rPr lang="en-US" altLang="zh-CN" sz="24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except  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异常类型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zh-CN" altLang="zh-CN" sz="2400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异常处理代码（报错后执行的代码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50000"/>
              </a:lnSpc>
            </a:pPr>
            <a:r>
              <a:rPr lang="en-US" altLang="zh-CN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else:</a:t>
            </a:r>
          </a:p>
          <a:p>
            <a:pPr marL="266700" algn="just">
              <a:lnSpc>
                <a:spcPct val="150000"/>
              </a:lnSpc>
            </a:pPr>
            <a:r>
              <a:rPr lang="en-US" altLang="zh-CN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没有抛异常要执行的代码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661AB3-E196-FE3F-7027-AF7E7391018E}"/>
              </a:ext>
            </a:extLst>
          </p:cNvPr>
          <p:cNvSpPr txBox="1"/>
          <p:nvPr/>
        </p:nvSpPr>
        <p:spPr>
          <a:xfrm>
            <a:off x="5571780" y="1316309"/>
            <a:ext cx="6096000" cy="5020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try…except</a:t>
            </a:r>
            <a:r>
              <a:rPr lang="en-US" altLang="zh-CN" sz="24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…else…finally</a:t>
            </a:r>
            <a:r>
              <a:rPr lang="zh-CN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的语法结构为：</a:t>
            </a:r>
          </a:p>
          <a:p>
            <a:pPr marL="266700" algn="just">
              <a:lnSpc>
                <a:spcPct val="150000"/>
              </a:lnSpc>
            </a:pPr>
            <a:r>
              <a:rPr lang="en-US" altLang="zh-CN" sz="24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try:</a:t>
            </a:r>
            <a:endParaRPr lang="zh-CN" altLang="zh-CN" sz="2400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可能会抛出异常的代码</a:t>
            </a:r>
          </a:p>
          <a:p>
            <a:pPr marL="266700" algn="just">
              <a:lnSpc>
                <a:spcPct val="150000"/>
              </a:lnSpc>
            </a:pPr>
            <a:r>
              <a:rPr lang="en-US" altLang="zh-CN" sz="24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except  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异常类型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zh-CN" altLang="zh-CN" sz="2400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异常处理代码（报错后执行的代码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50000"/>
              </a:lnSpc>
            </a:pPr>
            <a:r>
              <a:rPr lang="en-US" altLang="zh-CN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else:</a:t>
            </a:r>
            <a:endParaRPr lang="zh-CN" altLang="zh-CN" sz="24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没有抛异常要执行的代码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50000"/>
              </a:lnSpc>
            </a:pPr>
            <a:r>
              <a:rPr lang="en-US" altLang="zh-CN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finally:</a:t>
            </a:r>
          </a:p>
          <a:p>
            <a:pPr marL="266700" algn="just">
              <a:lnSpc>
                <a:spcPct val="150000"/>
              </a:lnSpc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无论是否产生异常都要执行的代码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657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B806ECC-B1B9-B181-EB98-AF3B79B1ADD9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1FF5AD5-69AB-4AC4-1419-1F6A783186B4}"/>
              </a:ext>
            </a:extLst>
          </p:cNvPr>
          <p:cNvSpPr txBox="1"/>
          <p:nvPr/>
        </p:nvSpPr>
        <p:spPr>
          <a:xfrm>
            <a:off x="4068504" y="715472"/>
            <a:ext cx="49967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中的异常处理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781FCD-788F-C058-FEC0-9483715843AE}"/>
              </a:ext>
            </a:extLst>
          </p:cNvPr>
          <p:cNvSpPr txBox="1"/>
          <p:nvPr/>
        </p:nvSpPr>
        <p:spPr>
          <a:xfrm>
            <a:off x="958000" y="1912859"/>
            <a:ext cx="1779704" cy="988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raise</a:t>
            </a:r>
            <a:endParaRPr lang="zh-CN" altLang="en-US" sz="4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DC62427-DE6C-35CE-4B30-2E836D24BFFE}"/>
              </a:ext>
            </a:extLst>
          </p:cNvPr>
          <p:cNvCxnSpPr>
            <a:cxnSpLocks/>
          </p:cNvCxnSpPr>
          <p:nvPr/>
        </p:nvCxnSpPr>
        <p:spPr>
          <a:xfrm>
            <a:off x="2515858" y="1766152"/>
            <a:ext cx="0" cy="159617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C797D2E-1B1F-903B-5B14-42B011A62C3A}"/>
              </a:ext>
            </a:extLst>
          </p:cNvPr>
          <p:cNvSpPr txBox="1"/>
          <p:nvPr/>
        </p:nvSpPr>
        <p:spPr>
          <a:xfrm>
            <a:off x="2654031" y="1912859"/>
            <a:ext cx="8579969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抛出一个异常，从而提醒程序出现了异常情况，程序能够正确地处理这些异常情况</a:t>
            </a: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90651C6-8438-DE10-F288-11E6F5405CBF}"/>
              </a:ext>
            </a:extLst>
          </p:cNvPr>
          <p:cNvSpPr txBox="1"/>
          <p:nvPr/>
        </p:nvSpPr>
        <p:spPr>
          <a:xfrm>
            <a:off x="3168381" y="3566076"/>
            <a:ext cx="6096000" cy="1227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raise</a:t>
            </a:r>
            <a:r>
              <a:rPr lang="zh-CN" altLang="zh-CN" sz="28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关键字的语法结构为：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raise [Exception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异常描述信息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)]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4044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0aec7f7-295a-42c1-a1f0-1ce98e495192"/>
  <p:tag name="COMMONDATA" val="eyJoZGlkIjoiZmY1ZTcwNjk3MzE5Y2MyMGVhZjAxMGE0MDdmODRhZT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1624</Words>
  <Application>Microsoft Office PowerPoint</Application>
  <PresentationFormat>宽屏</PresentationFormat>
  <Paragraphs>302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等线</vt:lpstr>
      <vt:lpstr>等线 Light</vt:lpstr>
      <vt:lpstr>华文彩云</vt:lpstr>
      <vt:lpstr>微软雅黑</vt:lpstr>
      <vt:lpstr>Arial</vt:lpstr>
      <vt:lpstr>Wingdings</vt:lpstr>
      <vt:lpstr>Office 主题​​</vt:lpstr>
      <vt:lpstr>1_Office 主题​​</vt:lpstr>
      <vt:lpstr>PBrush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淑娟</dc:creator>
  <cp:lastModifiedBy>杨 淑娟</cp:lastModifiedBy>
  <cp:revision>32</cp:revision>
  <dcterms:created xsi:type="dcterms:W3CDTF">2023-08-02T07:02:00Z</dcterms:created>
  <dcterms:modified xsi:type="dcterms:W3CDTF">2023-10-13T11:08:20Z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E130DC8B91424FF7811E131EB205F636_12</vt:lpwstr>
  </property>
  <property fmtid="{D5CDD505-2E9C-101B-9397-08002B2CF9AE}" pid="3" name="KSOProductBuildVer">
    <vt:lpwstr>2052-11.1.0.14309</vt:lpwstr>
  </property>
</Properties>
</file>