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57" r:id="rId36"/>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A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8" autoAdjust="0"/>
    <p:restoredTop sz="94660"/>
  </p:normalViewPr>
  <p:slideViewPr>
    <p:cSldViewPr snapToGrid="0">
      <p:cViewPr varScale="1">
        <p:scale>
          <a:sx n="105" d="100"/>
          <a:sy n="105"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B91E69E-C387-4BF0-8C3C-4D8B2728246D}" type="datetimeFigureOut">
              <a:rPr lang="zh-CN" altLang="en-US" smtClean="0"/>
              <a:t>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74ADCA-6564-49A8-93D3-0291D62F4F1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4ADCA-6564-49A8-93D3-0291D62F4F1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E69E-C387-4BF0-8C3C-4D8B2728246D}" type="datetimeFigureOut">
              <a:rPr lang="zh-CN" altLang="en-US" smtClean="0"/>
              <a:t>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4ADCA-6564-49A8-93D3-0291D62F4F1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sp>
        <p:nvSpPr>
          <p:cNvPr id="2" name="文本框 1">
            <a:extLst>
              <a:ext uri="{FF2B5EF4-FFF2-40B4-BE49-F238E27FC236}">
                <a16:creationId xmlns:a16="http://schemas.microsoft.com/office/drawing/2014/main" id="{61580671-7540-1DB1-570B-8C680BEB7A12}"/>
              </a:ext>
            </a:extLst>
          </p:cNvPr>
          <p:cNvSpPr txBox="1"/>
          <p:nvPr/>
        </p:nvSpPr>
        <p:spPr>
          <a:xfrm>
            <a:off x="1168971" y="2065876"/>
            <a:ext cx="10201832" cy="1015663"/>
          </a:xfrm>
          <a:prstGeom prst="rect">
            <a:avLst/>
          </a:prstGeom>
          <a:noFill/>
        </p:spPr>
        <p:txBody>
          <a:bodyPr wrap="none" rtlCol="0">
            <a:spAutoFit/>
          </a:bodyPr>
          <a:lstStyle/>
          <a:p>
            <a:r>
              <a:rPr lang="zh-CN" altLang="en-US" sz="6000" dirty="0">
                <a:solidFill>
                  <a:srgbClr val="7030A0"/>
                </a:solidFill>
                <a:latin typeface="微软雅黑" panose="020B0503020204020204" pitchFamily="34" charset="-122"/>
                <a:ea typeface="微软雅黑" panose="020B0503020204020204" pitchFamily="34" charset="-122"/>
              </a:rPr>
              <a:t>第</a:t>
            </a:r>
            <a:r>
              <a:rPr lang="en-US" altLang="zh-CN" sz="6000" dirty="0">
                <a:solidFill>
                  <a:srgbClr val="7030A0"/>
                </a:solidFill>
                <a:latin typeface="微软雅黑" panose="020B0503020204020204" pitchFamily="34" charset="-122"/>
                <a:ea typeface="微软雅黑" panose="020B0503020204020204" pitchFamily="34" charset="-122"/>
              </a:rPr>
              <a:t>8</a:t>
            </a:r>
            <a:r>
              <a:rPr lang="zh-CN" altLang="en-US" sz="6000" dirty="0">
                <a:solidFill>
                  <a:srgbClr val="7030A0"/>
                </a:solidFill>
                <a:latin typeface="微软雅黑" panose="020B0503020204020204" pitchFamily="34" charset="-122"/>
                <a:ea typeface="微软雅黑" panose="020B0503020204020204" pitchFamily="34" charset="-122"/>
              </a:rPr>
              <a:t>章</a:t>
            </a:r>
            <a:r>
              <a:rPr lang="en-US" altLang="zh-CN" sz="6000" dirty="0">
                <a:solidFill>
                  <a:srgbClr val="7030A0"/>
                </a:solidFill>
                <a:latin typeface="微软雅黑" panose="020B0503020204020204" pitchFamily="34" charset="-122"/>
                <a:ea typeface="微软雅黑" panose="020B0503020204020204" pitchFamily="34" charset="-122"/>
              </a:rPr>
              <a:t>-</a:t>
            </a:r>
            <a:r>
              <a:rPr lang="zh-CN" altLang="en-US" sz="6000" dirty="0">
                <a:solidFill>
                  <a:srgbClr val="7030A0"/>
                </a:solidFill>
                <a:latin typeface="微软雅黑" panose="020B0503020204020204" pitchFamily="34" charset="-122"/>
                <a:ea typeface="微软雅黑" panose="020B0503020204020204" pitchFamily="34" charset="-122"/>
              </a:rPr>
              <a:t>函数及常用的内置函数</a:t>
            </a:r>
          </a:p>
        </p:txBody>
      </p:sp>
      <p:sp>
        <p:nvSpPr>
          <p:cNvPr id="4" name="文本框 3">
            <a:extLst>
              <a:ext uri="{FF2B5EF4-FFF2-40B4-BE49-F238E27FC236}">
                <a16:creationId xmlns:a16="http://schemas.microsoft.com/office/drawing/2014/main" id="{BB0207AC-B03F-AAA5-C293-7A4CA8DBF247}"/>
              </a:ext>
            </a:extLst>
          </p:cNvPr>
          <p:cNvSpPr txBox="1"/>
          <p:nvPr/>
        </p:nvSpPr>
        <p:spPr>
          <a:xfrm>
            <a:off x="4493086" y="3886003"/>
            <a:ext cx="3553602" cy="523220"/>
          </a:xfrm>
          <a:prstGeom prst="rect">
            <a:avLst/>
          </a:prstGeom>
          <a:noFill/>
        </p:spPr>
        <p:txBody>
          <a:bodyPr wrap="none" rtlCol="0">
            <a:spAutoFit/>
          </a:bodyPr>
          <a:lstStyle/>
          <a:p>
            <a:r>
              <a:rPr lang="zh-CN" altLang="en-US" sz="2800" dirty="0">
                <a:solidFill>
                  <a:srgbClr val="7030A0"/>
                </a:solidFill>
                <a:latin typeface="微软雅黑" panose="020B0503020204020204" pitchFamily="34" charset="-122"/>
                <a:ea typeface="微软雅黑" panose="020B0503020204020204" pitchFamily="34" charset="-122"/>
              </a:rPr>
              <a:t>讲师：</a:t>
            </a:r>
            <a:r>
              <a:rPr lang="en-US" altLang="zh-CN" sz="2800" dirty="0">
                <a:solidFill>
                  <a:srgbClr val="7030A0"/>
                </a:solidFill>
                <a:latin typeface="微软雅黑" panose="020B0503020204020204" pitchFamily="34" charset="-122"/>
                <a:ea typeface="微软雅黑" panose="020B0503020204020204" pitchFamily="34" charset="-122"/>
              </a:rPr>
              <a:t>Python</a:t>
            </a:r>
            <a:r>
              <a:rPr lang="zh-CN" altLang="en-US" sz="2800" dirty="0">
                <a:solidFill>
                  <a:srgbClr val="7030A0"/>
                </a:solidFill>
                <a:latin typeface="微软雅黑" panose="020B0503020204020204" pitchFamily="34" charset="-122"/>
                <a:ea typeface="微软雅黑" panose="020B0503020204020204" pitchFamily="34" charset="-122"/>
              </a:rPr>
              <a:t>娟子姐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369113" y="715472"/>
            <a:ext cx="4076757"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匿名函数</a:t>
            </a:r>
            <a:r>
              <a:rPr lang="en-US" altLang="zh-CN" sz="4000" dirty="0">
                <a:latin typeface="微软雅黑" panose="020B0503020204020204" pitchFamily="34" charset="-122"/>
                <a:ea typeface="微软雅黑" panose="020B0503020204020204" pitchFamily="34" charset="-122"/>
              </a:rPr>
              <a:t>lambda</a:t>
            </a:r>
            <a:endParaRPr lang="zh-CN" altLang="en-US" sz="4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8EB7F41-3BDC-1B85-B04B-79C6A41FC39B}"/>
              </a:ext>
            </a:extLst>
          </p:cNvPr>
          <p:cNvSpPr txBox="1"/>
          <p:nvPr/>
        </p:nvSpPr>
        <p:spPr>
          <a:xfrm>
            <a:off x="1048822" y="2231418"/>
            <a:ext cx="2571584" cy="988347"/>
          </a:xfrm>
          <a:prstGeom prst="rect">
            <a:avLst/>
          </a:prstGeom>
          <a:noFill/>
        </p:spPr>
        <p:txBody>
          <a:bodyPr wrap="square">
            <a:spAutoFit/>
          </a:bodyPr>
          <a:lstStyle/>
          <a:p>
            <a:pPr>
              <a:lnSpc>
                <a:spcPct val="150000"/>
              </a:lnSpc>
            </a:pPr>
            <a:r>
              <a:rPr lang="en-US" altLang="zh-CN" sz="4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lambda</a:t>
            </a:r>
            <a:endParaRPr lang="zh-CN" altLang="en-US" sz="4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5" name="直接连接符 4">
            <a:extLst>
              <a:ext uri="{FF2B5EF4-FFF2-40B4-BE49-F238E27FC236}">
                <a16:creationId xmlns:a16="http://schemas.microsoft.com/office/drawing/2014/main" id="{9A591AF1-6194-6CE1-283B-BAB63FAF35FA}"/>
              </a:ext>
            </a:extLst>
          </p:cNvPr>
          <p:cNvCxnSpPr>
            <a:cxnSpLocks/>
          </p:cNvCxnSpPr>
          <p:nvPr/>
        </p:nvCxnSpPr>
        <p:spPr>
          <a:xfrm>
            <a:off x="3620406" y="1894168"/>
            <a:ext cx="0" cy="1662848"/>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1B14A00B-4C49-E625-FE48-674B4ED9A172}"/>
              </a:ext>
            </a:extLst>
          </p:cNvPr>
          <p:cNvSpPr txBox="1"/>
          <p:nvPr/>
        </p:nvSpPr>
        <p:spPr>
          <a:xfrm>
            <a:off x="3714750" y="1867964"/>
            <a:ext cx="7879842" cy="1689052"/>
          </a:xfrm>
          <a:prstGeom prst="rect">
            <a:avLst/>
          </a:prstGeom>
          <a:noFill/>
        </p:spPr>
        <p:txBody>
          <a:bodyPr wrap="square">
            <a:spAutoFit/>
          </a:bodyPr>
          <a:lstStyle/>
          <a:p>
            <a:pPr>
              <a:lnSpc>
                <a:spcPct val="150000"/>
              </a:lnSpc>
            </a:pP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是指没有名字的函数，这种函数只能使用一次，一般是在函数的函数体只有一句代码且只有一个返回值时，可以使用匿名函数来简化</a:t>
            </a:r>
            <a:endParaRPr lang="zh-CN" altLang="en-US" sz="2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2D313A1C-A537-66F4-ED7F-995064848EEF}"/>
              </a:ext>
            </a:extLst>
          </p:cNvPr>
          <p:cNvSpPr txBox="1"/>
          <p:nvPr/>
        </p:nvSpPr>
        <p:spPr>
          <a:xfrm>
            <a:off x="3851910" y="4095692"/>
            <a:ext cx="6094476" cy="1135054"/>
          </a:xfrm>
          <a:prstGeom prst="rect">
            <a:avLst/>
          </a:prstGeom>
          <a:noFill/>
        </p:spPr>
        <p:txBody>
          <a:bodyPr wrap="square">
            <a:spAutoFit/>
          </a:bodyPr>
          <a:lstStyle/>
          <a:p>
            <a:pPr algn="just">
              <a:lnSpc>
                <a:spcPct val="150000"/>
              </a:lnSpc>
            </a:pPr>
            <a:r>
              <a:rPr lang="zh-CN" altLang="zh-CN" sz="24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语法结构：</a:t>
            </a:r>
          </a:p>
          <a:p>
            <a:pPr indent="266700" algn="just">
              <a:lnSpc>
                <a:spcPct val="150000"/>
              </a:lnSpc>
            </a:pP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result=lambda </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参数列表</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表达式</a:t>
            </a:r>
          </a:p>
        </p:txBody>
      </p:sp>
    </p:spTree>
    <p:extLst>
      <p:ext uri="{BB962C8B-B14F-4D97-AF65-F5344CB8AC3E}">
        <p14:creationId xmlns:p14="http://schemas.microsoft.com/office/powerpoint/2010/main" val="313161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369113" y="715472"/>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递归函数</a:t>
            </a:r>
          </a:p>
        </p:txBody>
      </p:sp>
      <p:sp>
        <p:nvSpPr>
          <p:cNvPr id="4" name="文本框 3">
            <a:extLst>
              <a:ext uri="{FF2B5EF4-FFF2-40B4-BE49-F238E27FC236}">
                <a16:creationId xmlns:a16="http://schemas.microsoft.com/office/drawing/2014/main" id="{18EB7F41-3BDC-1B85-B04B-79C6A41FC39B}"/>
              </a:ext>
            </a:extLst>
          </p:cNvPr>
          <p:cNvSpPr txBox="1"/>
          <p:nvPr/>
        </p:nvSpPr>
        <p:spPr>
          <a:xfrm>
            <a:off x="1126855" y="2002818"/>
            <a:ext cx="1310329" cy="988347"/>
          </a:xfrm>
          <a:prstGeom prst="rect">
            <a:avLst/>
          </a:prstGeom>
          <a:noFill/>
        </p:spPr>
        <p:txBody>
          <a:bodyPr wrap="square">
            <a:spAutoFit/>
          </a:bodyPr>
          <a:lstStyle/>
          <a:p>
            <a:pPr>
              <a:lnSpc>
                <a:spcPct val="150000"/>
              </a:lnSpc>
            </a:pPr>
            <a:r>
              <a:rPr lang="zh-CN" altLang="en-US" sz="4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递归</a:t>
            </a:r>
          </a:p>
        </p:txBody>
      </p:sp>
      <p:cxnSp>
        <p:nvCxnSpPr>
          <p:cNvPr id="5" name="直接连接符 4">
            <a:extLst>
              <a:ext uri="{FF2B5EF4-FFF2-40B4-BE49-F238E27FC236}">
                <a16:creationId xmlns:a16="http://schemas.microsoft.com/office/drawing/2014/main" id="{9A591AF1-6194-6CE1-283B-BAB63FAF35FA}"/>
              </a:ext>
            </a:extLst>
          </p:cNvPr>
          <p:cNvCxnSpPr>
            <a:cxnSpLocks/>
          </p:cNvCxnSpPr>
          <p:nvPr/>
        </p:nvCxnSpPr>
        <p:spPr>
          <a:xfrm>
            <a:off x="2815734" y="1659296"/>
            <a:ext cx="0" cy="212632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1B14A00B-4C49-E625-FE48-674B4ED9A172}"/>
              </a:ext>
            </a:extLst>
          </p:cNvPr>
          <p:cNvSpPr txBox="1"/>
          <p:nvPr/>
        </p:nvSpPr>
        <p:spPr>
          <a:xfrm>
            <a:off x="3039302" y="1659296"/>
            <a:ext cx="7879842" cy="1884618"/>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在一个函数的函数体内调用该函数本身，该函数就是递归函数</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一个完整的递归操作由两部分组成，一部分是递归调用，一部分是递归终止条件，一般可使用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if-else</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结构来判断递归的调用和递归的终止。</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561A03F0-2915-433D-DC8F-B32CEE670C44}"/>
              </a:ext>
            </a:extLst>
          </p:cNvPr>
          <p:cNvPicPr>
            <a:picLocks noChangeAspect="1"/>
          </p:cNvPicPr>
          <p:nvPr/>
        </p:nvPicPr>
        <p:blipFill>
          <a:blip r:embed="rId3"/>
          <a:stretch>
            <a:fillRect/>
          </a:stretch>
        </p:blipFill>
        <p:spPr>
          <a:xfrm>
            <a:off x="5974399" y="3543914"/>
            <a:ext cx="5465899" cy="2126320"/>
          </a:xfrm>
          <a:prstGeom prst="rect">
            <a:avLst/>
          </a:prstGeom>
        </p:spPr>
      </p:pic>
      <p:pic>
        <p:nvPicPr>
          <p:cNvPr id="11" name="图片 10">
            <a:extLst>
              <a:ext uri="{FF2B5EF4-FFF2-40B4-BE49-F238E27FC236}">
                <a16:creationId xmlns:a16="http://schemas.microsoft.com/office/drawing/2014/main" id="{C7A5480F-B433-AB66-0D1F-F79C83C220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7710" y="3866836"/>
            <a:ext cx="3103184" cy="2420642"/>
          </a:xfrm>
          <a:prstGeom prst="rect">
            <a:avLst/>
          </a:prstGeom>
        </p:spPr>
      </p:pic>
    </p:spTree>
    <p:extLst>
      <p:ext uri="{BB962C8B-B14F-4D97-AF65-F5344CB8AC3E}">
        <p14:creationId xmlns:p14="http://schemas.microsoft.com/office/powerpoint/2010/main" val="32223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369113" y="715472"/>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递归函数</a:t>
            </a:r>
          </a:p>
        </p:txBody>
      </p:sp>
      <p:sp>
        <p:nvSpPr>
          <p:cNvPr id="14" name="文本框 13">
            <a:extLst>
              <a:ext uri="{FF2B5EF4-FFF2-40B4-BE49-F238E27FC236}">
                <a16:creationId xmlns:a16="http://schemas.microsoft.com/office/drawing/2014/main" id="{1B14A00B-4C49-E625-FE48-674B4ED9A172}"/>
              </a:ext>
            </a:extLst>
          </p:cNvPr>
          <p:cNvSpPr txBox="1"/>
          <p:nvPr/>
        </p:nvSpPr>
        <p:spPr>
          <a:xfrm>
            <a:off x="1658558" y="1796456"/>
            <a:ext cx="9141714" cy="1884618"/>
          </a:xfrm>
          <a:prstGeom prst="rect">
            <a:avLst/>
          </a:prstGeom>
          <a:noFill/>
        </p:spPr>
        <p:txBody>
          <a:bodyPr wrap="square">
            <a:spAutoFit/>
          </a:bodyPr>
          <a:lstStyle/>
          <a:p>
            <a:pPr>
              <a:lnSpc>
                <a:spcPct val="150000"/>
              </a:lnSpc>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斐波那契数列（</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Fibonacci sequence</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），又称黄金分割线，是因数学家莱昂纳多</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斐波那契（</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Leonardo Fibonacci</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）以兔子繁殖为例子而引入，故又称为</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兔子数列</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，指的是这样一个数列：</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13</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21</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34</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，从第三项开始，每项都等于前两项之和</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B241279B-2C62-D325-A9AB-AF25B2AE65D7}"/>
              </a:ext>
            </a:extLst>
          </p:cNvPr>
          <p:cNvSpPr txBox="1"/>
          <p:nvPr/>
        </p:nvSpPr>
        <p:spPr>
          <a:xfrm>
            <a:off x="3048762" y="4054171"/>
            <a:ext cx="6094476" cy="461665"/>
          </a:xfrm>
          <a:prstGeom prst="rect">
            <a:avLst/>
          </a:prstGeom>
          <a:noFill/>
        </p:spPr>
        <p:txBody>
          <a:bodyPr wrap="square">
            <a:spAutoFit/>
          </a:bodyPr>
          <a:lstStyle/>
          <a:p>
            <a:r>
              <a:rPr lang="zh-CN" altLang="zh-CN" sz="24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公式为：</a:t>
            </a:r>
            <a:r>
              <a:rPr lang="en-US" altLang="zh-CN" sz="24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f(n)=f(n-1)+f(n-2)</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FB8CD18B-5647-9AA3-30E5-DDAE5588F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9538" y="3472952"/>
            <a:ext cx="1673765" cy="2085768"/>
          </a:xfrm>
          <a:prstGeom prst="rect">
            <a:avLst/>
          </a:prstGeom>
        </p:spPr>
      </p:pic>
    </p:spTree>
    <p:extLst>
      <p:ext uri="{BB962C8B-B14F-4D97-AF65-F5344CB8AC3E}">
        <p14:creationId xmlns:p14="http://schemas.microsoft.com/office/powerpoint/2010/main" val="413953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369113" y="715472"/>
            <a:ext cx="377539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常用的内置函数</a:t>
            </a:r>
          </a:p>
        </p:txBody>
      </p:sp>
      <p:sp>
        <p:nvSpPr>
          <p:cNvPr id="10" name="文本框 9">
            <a:extLst>
              <a:ext uri="{FF2B5EF4-FFF2-40B4-BE49-F238E27FC236}">
                <a16:creationId xmlns:a16="http://schemas.microsoft.com/office/drawing/2014/main" id="{B241279B-2C62-D325-A9AB-AF25B2AE65D7}"/>
              </a:ext>
            </a:extLst>
          </p:cNvPr>
          <p:cNvSpPr txBox="1"/>
          <p:nvPr/>
        </p:nvSpPr>
        <p:spPr>
          <a:xfrm>
            <a:off x="1214722" y="1827259"/>
            <a:ext cx="696374" cy="3046988"/>
          </a:xfrm>
          <a:prstGeom prst="rect">
            <a:avLst/>
          </a:prstGeom>
          <a:noFill/>
        </p:spPr>
        <p:txBody>
          <a:bodyPr wrap="square">
            <a:spAutoFit/>
          </a:bodyPr>
          <a:lstStyle/>
          <a:p>
            <a:r>
              <a:rPr lang="zh-CN" altLang="en-US" sz="2400" b="1" dirty="0">
                <a:solidFill>
                  <a:srgbClr val="7030A0"/>
                </a:solidFill>
                <a:latin typeface="微软雅黑" panose="020B0503020204020204" pitchFamily="34" charset="-122"/>
                <a:ea typeface="微软雅黑" panose="020B0503020204020204" pitchFamily="34" charset="-122"/>
              </a:rPr>
              <a:t>数</a:t>
            </a:r>
            <a:endParaRPr lang="en-US" altLang="zh-CN" sz="2400" b="1" dirty="0">
              <a:solidFill>
                <a:srgbClr val="7030A0"/>
              </a:solidFill>
              <a:latin typeface="微软雅黑" panose="020B0503020204020204" pitchFamily="34" charset="-122"/>
              <a:ea typeface="微软雅黑" panose="020B0503020204020204" pitchFamily="34" charset="-122"/>
            </a:endParaRPr>
          </a:p>
          <a:p>
            <a:r>
              <a:rPr lang="zh-CN" altLang="en-US" sz="2400" b="1" dirty="0">
                <a:solidFill>
                  <a:srgbClr val="7030A0"/>
                </a:solidFill>
                <a:latin typeface="微软雅黑" panose="020B0503020204020204" pitchFamily="34" charset="-122"/>
                <a:ea typeface="微软雅黑" panose="020B0503020204020204" pitchFamily="34" charset="-122"/>
              </a:rPr>
              <a:t>据</a:t>
            </a:r>
            <a:endParaRPr lang="en-US" altLang="zh-CN" sz="2400" b="1" dirty="0">
              <a:solidFill>
                <a:srgbClr val="7030A0"/>
              </a:solidFill>
              <a:latin typeface="微软雅黑" panose="020B0503020204020204" pitchFamily="34" charset="-122"/>
              <a:ea typeface="微软雅黑" panose="020B0503020204020204" pitchFamily="34" charset="-122"/>
            </a:endParaRPr>
          </a:p>
          <a:p>
            <a:r>
              <a:rPr lang="zh-CN" altLang="en-US" sz="2400" b="1" dirty="0">
                <a:solidFill>
                  <a:srgbClr val="7030A0"/>
                </a:solidFill>
                <a:latin typeface="微软雅黑" panose="020B0503020204020204" pitchFamily="34" charset="-122"/>
                <a:ea typeface="微软雅黑" panose="020B0503020204020204" pitchFamily="34" charset="-122"/>
              </a:rPr>
              <a:t>类</a:t>
            </a:r>
            <a:endParaRPr lang="en-US" altLang="zh-CN" sz="2400" b="1" dirty="0">
              <a:solidFill>
                <a:srgbClr val="7030A0"/>
              </a:solidFill>
              <a:latin typeface="微软雅黑" panose="020B0503020204020204" pitchFamily="34" charset="-122"/>
              <a:ea typeface="微软雅黑" panose="020B0503020204020204" pitchFamily="34" charset="-122"/>
            </a:endParaRPr>
          </a:p>
          <a:p>
            <a:r>
              <a:rPr lang="zh-CN" altLang="en-US" sz="2400" b="1" dirty="0">
                <a:solidFill>
                  <a:srgbClr val="7030A0"/>
                </a:solidFill>
                <a:latin typeface="微软雅黑" panose="020B0503020204020204" pitchFamily="34" charset="-122"/>
                <a:ea typeface="微软雅黑" panose="020B0503020204020204" pitchFamily="34" charset="-122"/>
              </a:rPr>
              <a:t>型</a:t>
            </a:r>
            <a:endParaRPr lang="en-US" altLang="zh-CN" sz="2400" b="1" dirty="0">
              <a:solidFill>
                <a:srgbClr val="7030A0"/>
              </a:solidFill>
              <a:latin typeface="微软雅黑" panose="020B0503020204020204" pitchFamily="34" charset="-122"/>
              <a:ea typeface="微软雅黑" panose="020B0503020204020204" pitchFamily="34" charset="-122"/>
            </a:endParaRPr>
          </a:p>
          <a:p>
            <a:r>
              <a:rPr lang="zh-CN" altLang="en-US" sz="2400" b="1" dirty="0">
                <a:solidFill>
                  <a:srgbClr val="7030A0"/>
                </a:solidFill>
                <a:latin typeface="微软雅黑" panose="020B0503020204020204" pitchFamily="34" charset="-122"/>
                <a:ea typeface="微软雅黑" panose="020B0503020204020204" pitchFamily="34" charset="-122"/>
              </a:rPr>
              <a:t>转</a:t>
            </a:r>
            <a:endParaRPr lang="en-US" altLang="zh-CN" sz="2400" b="1" dirty="0">
              <a:solidFill>
                <a:srgbClr val="7030A0"/>
              </a:solidFill>
              <a:latin typeface="微软雅黑" panose="020B0503020204020204" pitchFamily="34" charset="-122"/>
              <a:ea typeface="微软雅黑" panose="020B0503020204020204" pitchFamily="34" charset="-122"/>
            </a:endParaRPr>
          </a:p>
          <a:p>
            <a:r>
              <a:rPr lang="zh-CN" altLang="en-US" sz="2400" b="1" dirty="0">
                <a:solidFill>
                  <a:srgbClr val="7030A0"/>
                </a:solidFill>
                <a:latin typeface="微软雅黑" panose="020B0503020204020204" pitchFamily="34" charset="-122"/>
                <a:ea typeface="微软雅黑" panose="020B0503020204020204" pitchFamily="34" charset="-122"/>
              </a:rPr>
              <a:t>换</a:t>
            </a:r>
            <a:endParaRPr lang="en-US" altLang="zh-CN" sz="2400" b="1" dirty="0">
              <a:solidFill>
                <a:srgbClr val="7030A0"/>
              </a:solidFill>
              <a:latin typeface="微软雅黑" panose="020B0503020204020204" pitchFamily="34" charset="-122"/>
              <a:ea typeface="微软雅黑" panose="020B0503020204020204" pitchFamily="34" charset="-122"/>
            </a:endParaRPr>
          </a:p>
          <a:p>
            <a:r>
              <a:rPr lang="zh-CN" altLang="en-US" sz="2400" b="1" dirty="0">
                <a:solidFill>
                  <a:srgbClr val="7030A0"/>
                </a:solidFill>
                <a:latin typeface="微软雅黑" panose="020B0503020204020204" pitchFamily="34" charset="-122"/>
                <a:ea typeface="微软雅黑" panose="020B0503020204020204" pitchFamily="34" charset="-122"/>
              </a:rPr>
              <a:t>函</a:t>
            </a:r>
            <a:endParaRPr lang="en-US" altLang="zh-CN" sz="2400" b="1" dirty="0">
              <a:solidFill>
                <a:srgbClr val="7030A0"/>
              </a:solidFill>
              <a:latin typeface="微软雅黑" panose="020B0503020204020204" pitchFamily="34" charset="-122"/>
              <a:ea typeface="微软雅黑" panose="020B0503020204020204" pitchFamily="34" charset="-122"/>
            </a:endParaRPr>
          </a:p>
          <a:p>
            <a:r>
              <a:rPr lang="zh-CN" altLang="en-US" sz="2400" b="1" dirty="0">
                <a:solidFill>
                  <a:srgbClr val="7030A0"/>
                </a:solidFill>
                <a:latin typeface="微软雅黑" panose="020B0503020204020204" pitchFamily="34" charset="-122"/>
                <a:ea typeface="微软雅黑" panose="020B0503020204020204" pitchFamily="34" charset="-122"/>
              </a:rPr>
              <a:t>数</a:t>
            </a:r>
          </a:p>
        </p:txBody>
      </p:sp>
      <p:graphicFrame>
        <p:nvGraphicFramePr>
          <p:cNvPr id="4" name="表格 4">
            <a:extLst>
              <a:ext uri="{FF2B5EF4-FFF2-40B4-BE49-F238E27FC236}">
                <a16:creationId xmlns:a16="http://schemas.microsoft.com/office/drawing/2014/main" id="{D7D7D4F7-7A57-D093-6A8A-A7814CF0E566}"/>
              </a:ext>
            </a:extLst>
          </p:cNvPr>
          <p:cNvGraphicFramePr>
            <a:graphicFrameLocks noGrp="1"/>
          </p:cNvGraphicFramePr>
          <p:nvPr>
            <p:extLst>
              <p:ext uri="{D42A27DB-BD31-4B8C-83A1-F6EECF244321}">
                <p14:modId xmlns:p14="http://schemas.microsoft.com/office/powerpoint/2010/main" val="63123342"/>
              </p:ext>
            </p:extLst>
          </p:nvPr>
        </p:nvGraphicFramePr>
        <p:xfrm>
          <a:off x="2427377" y="1611120"/>
          <a:ext cx="8128000" cy="3635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92792731"/>
                    </a:ext>
                  </a:extLst>
                </a:gridCol>
                <a:gridCol w="4064000">
                  <a:extLst>
                    <a:ext uri="{9D8B030D-6E8A-4147-A177-3AD203B41FA5}">
                      <a16:colId xmlns:a16="http://schemas.microsoft.com/office/drawing/2014/main" val="349150906"/>
                    </a:ext>
                  </a:extLst>
                </a:gridCol>
              </a:tblGrid>
              <a:tr h="370840">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函数名称</a:t>
                      </a:r>
                    </a:p>
                  </a:txBody>
                  <a:tcPr>
                    <a:solidFill>
                      <a:srgbClr val="7030A0"/>
                    </a:solidFill>
                  </a:tcPr>
                </a:tc>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描述说明</a:t>
                      </a:r>
                    </a:p>
                  </a:txBody>
                  <a:tcPr>
                    <a:solidFill>
                      <a:srgbClr val="7030A0"/>
                    </a:solidFill>
                  </a:tcPr>
                </a:tc>
                <a:extLst>
                  <a:ext uri="{0D108BD9-81ED-4DB2-BD59-A6C34878D82A}">
                    <a16:rowId xmlns:a16="http://schemas.microsoft.com/office/drawing/2014/main" val="2443048720"/>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bool(obj)</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获取指定对象</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obj</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的布尔值</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41745412"/>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str(obj)</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将指定对象</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obj</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转成字符串类型</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21301518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int(x)</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将</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x</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转成</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int</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类型</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33632022"/>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float(x)</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将</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x</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转成</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float</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类型</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84555714"/>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list(sequence)</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将序列转成列表类型</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1505906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tuple(sequence)</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将序列转成元组类型</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5805181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set(sequence)</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将序列转成集合类型</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499015456"/>
                  </a:ext>
                </a:extLst>
              </a:tr>
            </a:tbl>
          </a:graphicData>
        </a:graphic>
      </p:graphicFrame>
    </p:spTree>
    <p:extLst>
      <p:ext uri="{BB962C8B-B14F-4D97-AF65-F5344CB8AC3E}">
        <p14:creationId xmlns:p14="http://schemas.microsoft.com/office/powerpoint/2010/main" val="205326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369113" y="715472"/>
            <a:ext cx="377539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常用的内置函数</a:t>
            </a:r>
          </a:p>
        </p:txBody>
      </p:sp>
      <p:sp>
        <p:nvSpPr>
          <p:cNvPr id="10" name="文本框 9">
            <a:extLst>
              <a:ext uri="{FF2B5EF4-FFF2-40B4-BE49-F238E27FC236}">
                <a16:creationId xmlns:a16="http://schemas.microsoft.com/office/drawing/2014/main" id="{B241279B-2C62-D325-A9AB-AF25B2AE65D7}"/>
              </a:ext>
            </a:extLst>
          </p:cNvPr>
          <p:cNvSpPr txBox="1"/>
          <p:nvPr/>
        </p:nvSpPr>
        <p:spPr>
          <a:xfrm>
            <a:off x="1214722" y="1827259"/>
            <a:ext cx="696374" cy="2677656"/>
          </a:xfrm>
          <a:prstGeom prst="rect">
            <a:avLst/>
          </a:prstGeom>
          <a:noFill/>
        </p:spPr>
        <p:txBody>
          <a:bodyPr wrap="square">
            <a:spAutoFit/>
          </a:bodyPr>
          <a:lstStyle/>
          <a:p>
            <a:r>
              <a:rPr lang="zh-CN" altLang="en-US" sz="2400" b="1" dirty="0">
                <a:solidFill>
                  <a:srgbClr val="7030A0"/>
                </a:solidFill>
                <a:latin typeface="微软雅黑" panose="020B0503020204020204" pitchFamily="34" charset="-122"/>
                <a:ea typeface="微软雅黑" panose="020B0503020204020204" pitchFamily="34" charset="-122"/>
              </a:rPr>
              <a:t>常用的数学函数</a:t>
            </a:r>
          </a:p>
        </p:txBody>
      </p:sp>
      <p:graphicFrame>
        <p:nvGraphicFramePr>
          <p:cNvPr id="4" name="表格 4">
            <a:extLst>
              <a:ext uri="{FF2B5EF4-FFF2-40B4-BE49-F238E27FC236}">
                <a16:creationId xmlns:a16="http://schemas.microsoft.com/office/drawing/2014/main" id="{D7D7D4F7-7A57-D093-6A8A-A7814CF0E566}"/>
              </a:ext>
            </a:extLst>
          </p:cNvPr>
          <p:cNvGraphicFramePr>
            <a:graphicFrameLocks noGrp="1"/>
          </p:cNvGraphicFramePr>
          <p:nvPr>
            <p:extLst>
              <p:ext uri="{D42A27DB-BD31-4B8C-83A1-F6EECF244321}">
                <p14:modId xmlns:p14="http://schemas.microsoft.com/office/powerpoint/2010/main" val="3423220977"/>
              </p:ext>
            </p:extLst>
          </p:nvPr>
        </p:nvGraphicFramePr>
        <p:xfrm>
          <a:off x="2427377" y="1611120"/>
          <a:ext cx="8128000" cy="3635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92792731"/>
                    </a:ext>
                  </a:extLst>
                </a:gridCol>
                <a:gridCol w="4064000">
                  <a:extLst>
                    <a:ext uri="{9D8B030D-6E8A-4147-A177-3AD203B41FA5}">
                      <a16:colId xmlns:a16="http://schemas.microsoft.com/office/drawing/2014/main" val="349150906"/>
                    </a:ext>
                  </a:extLst>
                </a:gridCol>
              </a:tblGrid>
              <a:tr h="370840">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函数名称</a:t>
                      </a:r>
                    </a:p>
                  </a:txBody>
                  <a:tcPr>
                    <a:solidFill>
                      <a:srgbClr val="7030A0"/>
                    </a:solidFill>
                  </a:tcPr>
                </a:tc>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描述说明</a:t>
                      </a:r>
                    </a:p>
                  </a:txBody>
                  <a:tcPr>
                    <a:solidFill>
                      <a:srgbClr val="7030A0"/>
                    </a:solidFill>
                  </a:tcPr>
                </a:tc>
                <a:extLst>
                  <a:ext uri="{0D108BD9-81ED-4DB2-BD59-A6C34878D82A}">
                    <a16:rowId xmlns:a16="http://schemas.microsoft.com/office/drawing/2014/main" val="2443048720"/>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abs(x)</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x</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的绝对值</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41745412"/>
                  </a:ext>
                </a:extLst>
              </a:tr>
              <a:tr h="370840">
                <a:tc>
                  <a:txBody>
                    <a:bodyPr/>
                    <a:lstStyle/>
                    <a:p>
                      <a:pPr algn="ctr">
                        <a:lnSpc>
                          <a:spcPct val="150000"/>
                        </a:lnSpc>
                      </a:pP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divmod</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x,y</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x</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与</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y</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的商和余数</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21301518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max(sequence)</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sequence</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的最大值</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33632022"/>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min(sequence)</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sequence</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的最小值</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84555714"/>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sum(</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对可迭代对象进行求和运算</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1505906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pow(</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x,y</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x</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的</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y</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次幂</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5805181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round(</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x,d</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对</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x</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进行保留</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d</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位小数，结果四舍五入</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499015456"/>
                  </a:ext>
                </a:extLst>
              </a:tr>
            </a:tbl>
          </a:graphicData>
        </a:graphic>
      </p:graphicFrame>
    </p:spTree>
    <p:extLst>
      <p:ext uri="{BB962C8B-B14F-4D97-AF65-F5344CB8AC3E}">
        <p14:creationId xmlns:p14="http://schemas.microsoft.com/office/powerpoint/2010/main" val="169208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369113" y="715472"/>
            <a:ext cx="377539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常用的内置函数</a:t>
            </a:r>
          </a:p>
        </p:txBody>
      </p:sp>
      <p:sp>
        <p:nvSpPr>
          <p:cNvPr id="10" name="文本框 9">
            <a:extLst>
              <a:ext uri="{FF2B5EF4-FFF2-40B4-BE49-F238E27FC236}">
                <a16:creationId xmlns:a16="http://schemas.microsoft.com/office/drawing/2014/main" id="{B241279B-2C62-D325-A9AB-AF25B2AE65D7}"/>
              </a:ext>
            </a:extLst>
          </p:cNvPr>
          <p:cNvSpPr txBox="1"/>
          <p:nvPr/>
        </p:nvSpPr>
        <p:spPr>
          <a:xfrm>
            <a:off x="1214722" y="1827259"/>
            <a:ext cx="696374" cy="3785652"/>
          </a:xfrm>
          <a:prstGeom prst="rect">
            <a:avLst/>
          </a:prstGeom>
          <a:noFill/>
        </p:spPr>
        <p:txBody>
          <a:bodyPr wrap="square">
            <a:spAutoFit/>
          </a:bodyPr>
          <a:lstStyle/>
          <a:p>
            <a:r>
              <a:rPr lang="zh-CN" altLang="en-US" sz="2400" b="1" dirty="0">
                <a:solidFill>
                  <a:srgbClr val="7030A0"/>
                </a:solidFill>
                <a:latin typeface="微软雅黑" panose="020B0503020204020204" pitchFamily="34" charset="-122"/>
                <a:ea typeface="微软雅黑" panose="020B0503020204020204" pitchFamily="34" charset="-122"/>
              </a:rPr>
              <a:t>常用的迭代器操作函数</a:t>
            </a:r>
          </a:p>
        </p:txBody>
      </p:sp>
      <p:graphicFrame>
        <p:nvGraphicFramePr>
          <p:cNvPr id="4" name="表格 4">
            <a:extLst>
              <a:ext uri="{FF2B5EF4-FFF2-40B4-BE49-F238E27FC236}">
                <a16:creationId xmlns:a16="http://schemas.microsoft.com/office/drawing/2014/main" id="{D7D7D4F7-7A57-D093-6A8A-A7814CF0E566}"/>
              </a:ext>
            </a:extLst>
          </p:cNvPr>
          <p:cNvGraphicFramePr>
            <a:graphicFrameLocks noGrp="1"/>
          </p:cNvGraphicFramePr>
          <p:nvPr>
            <p:extLst>
              <p:ext uri="{D42A27DB-BD31-4B8C-83A1-F6EECF244321}">
                <p14:modId xmlns:p14="http://schemas.microsoft.com/office/powerpoint/2010/main" val="2405108137"/>
              </p:ext>
            </p:extLst>
          </p:nvPr>
        </p:nvGraphicFramePr>
        <p:xfrm>
          <a:off x="1911096" y="1447735"/>
          <a:ext cx="9764624" cy="4544700"/>
        </p:xfrm>
        <a:graphic>
          <a:graphicData uri="http://schemas.openxmlformats.org/drawingml/2006/table">
            <a:tbl>
              <a:tblPr firstRow="1" bandRow="1">
                <a:tableStyleId>{5C22544A-7EE6-4342-B048-85BDC9FD1C3A}</a:tableStyleId>
              </a:tblPr>
              <a:tblGrid>
                <a:gridCol w="3037835">
                  <a:extLst>
                    <a:ext uri="{9D8B030D-6E8A-4147-A177-3AD203B41FA5}">
                      <a16:colId xmlns:a16="http://schemas.microsoft.com/office/drawing/2014/main" val="3192792731"/>
                    </a:ext>
                  </a:extLst>
                </a:gridCol>
                <a:gridCol w="6726789">
                  <a:extLst>
                    <a:ext uri="{9D8B030D-6E8A-4147-A177-3AD203B41FA5}">
                      <a16:colId xmlns:a16="http://schemas.microsoft.com/office/drawing/2014/main" val="349150906"/>
                    </a:ext>
                  </a:extLst>
                </a:gridCol>
              </a:tblGrid>
              <a:tr h="370840">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函数名称</a:t>
                      </a:r>
                    </a:p>
                  </a:txBody>
                  <a:tcPr>
                    <a:solidFill>
                      <a:srgbClr val="7030A0"/>
                    </a:solidFill>
                  </a:tcPr>
                </a:tc>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描述说明</a:t>
                      </a:r>
                    </a:p>
                  </a:txBody>
                  <a:tcPr>
                    <a:solidFill>
                      <a:srgbClr val="7030A0"/>
                    </a:solidFill>
                  </a:tcPr>
                </a:tc>
                <a:extLst>
                  <a:ext uri="{0D108BD9-81ED-4DB2-BD59-A6C34878D82A}">
                    <a16:rowId xmlns:a16="http://schemas.microsoft.com/office/drawing/2014/main" val="2443048720"/>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sorted(</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just">
                        <a:lnSpc>
                          <a:spcPct val="150000"/>
                        </a:lnSpc>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对可迭代对象进行排序</a:t>
                      </a:r>
                    </a:p>
                  </a:txBody>
                  <a:tcPr marL="68580" marR="68580" marT="0" marB="0"/>
                </a:tc>
                <a:extLst>
                  <a:ext uri="{0D108BD9-81ED-4DB2-BD59-A6C34878D82A}">
                    <a16:rowId xmlns:a16="http://schemas.microsoft.com/office/drawing/2014/main" val="2641745412"/>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reversed(sequence)</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just">
                        <a:lnSpc>
                          <a:spcPct val="150000"/>
                        </a:lnSpc>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反转序列生成新的迭代器对象</a:t>
                      </a:r>
                    </a:p>
                  </a:txBody>
                  <a:tcPr marL="68580" marR="68580" marT="0" marB="0"/>
                </a:tc>
                <a:extLst>
                  <a:ext uri="{0D108BD9-81ED-4DB2-BD59-A6C34878D82A}">
                    <a16:rowId xmlns:a16="http://schemas.microsoft.com/office/drawing/2014/main" val="221301518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zip(iter1,iter2)</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将</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iter1</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与</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iter2</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打包成元组并返回一个可迭代的</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zip</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对象</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33632022"/>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enumerate(</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根据</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对象创建一个</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enumerate</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对象</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84555714"/>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all(</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判断可迭代对象</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中所有元素的布尔值是否都为</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True</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1505906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any(</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判断可迭代对象</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中所有元素的布尔值是否都为</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False</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5805181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next(</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获取迭代器的下一个元素</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49901545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filter(</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function,iter</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通过指定条件过滤序列并返回一个迭代器对象</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286941272"/>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map(</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function,iter</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通过函数</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function</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对可迭代对象</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iter</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的操作返回一个迭代器对象</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481862262"/>
                  </a:ext>
                </a:extLst>
              </a:tr>
            </a:tbl>
          </a:graphicData>
        </a:graphic>
      </p:graphicFrame>
    </p:spTree>
    <p:extLst>
      <p:ext uri="{BB962C8B-B14F-4D97-AF65-F5344CB8AC3E}">
        <p14:creationId xmlns:p14="http://schemas.microsoft.com/office/powerpoint/2010/main" val="299749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369113" y="715472"/>
            <a:ext cx="377539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常用的内置函数</a:t>
            </a:r>
          </a:p>
        </p:txBody>
      </p:sp>
      <p:sp>
        <p:nvSpPr>
          <p:cNvPr id="10" name="文本框 9">
            <a:extLst>
              <a:ext uri="{FF2B5EF4-FFF2-40B4-BE49-F238E27FC236}">
                <a16:creationId xmlns:a16="http://schemas.microsoft.com/office/drawing/2014/main" id="{B241279B-2C62-D325-A9AB-AF25B2AE65D7}"/>
              </a:ext>
            </a:extLst>
          </p:cNvPr>
          <p:cNvSpPr txBox="1"/>
          <p:nvPr/>
        </p:nvSpPr>
        <p:spPr>
          <a:xfrm>
            <a:off x="1214722" y="1827259"/>
            <a:ext cx="696374" cy="3416320"/>
          </a:xfrm>
          <a:prstGeom prst="rect">
            <a:avLst/>
          </a:prstGeom>
          <a:noFill/>
        </p:spPr>
        <p:txBody>
          <a:bodyPr wrap="square">
            <a:spAutoFit/>
          </a:bodyPr>
          <a:lstStyle/>
          <a:p>
            <a:r>
              <a:rPr lang="zh-CN" altLang="en-US" sz="2400" b="1" dirty="0">
                <a:solidFill>
                  <a:srgbClr val="7030A0"/>
                </a:solidFill>
                <a:latin typeface="微软雅黑" panose="020B0503020204020204" pitchFamily="34" charset="-122"/>
                <a:ea typeface="微软雅黑" panose="020B0503020204020204" pitchFamily="34" charset="-122"/>
              </a:rPr>
              <a:t>常用的其它内置函数</a:t>
            </a:r>
          </a:p>
        </p:txBody>
      </p:sp>
      <p:graphicFrame>
        <p:nvGraphicFramePr>
          <p:cNvPr id="4" name="表格 4">
            <a:extLst>
              <a:ext uri="{FF2B5EF4-FFF2-40B4-BE49-F238E27FC236}">
                <a16:creationId xmlns:a16="http://schemas.microsoft.com/office/drawing/2014/main" id="{D7D7D4F7-7A57-D093-6A8A-A7814CF0E566}"/>
              </a:ext>
            </a:extLst>
          </p:cNvPr>
          <p:cNvGraphicFramePr>
            <a:graphicFrameLocks noGrp="1"/>
          </p:cNvGraphicFramePr>
          <p:nvPr>
            <p:extLst>
              <p:ext uri="{D42A27DB-BD31-4B8C-83A1-F6EECF244321}">
                <p14:modId xmlns:p14="http://schemas.microsoft.com/office/powerpoint/2010/main" val="1170216196"/>
              </p:ext>
            </p:extLst>
          </p:nvPr>
        </p:nvGraphicFramePr>
        <p:xfrm>
          <a:off x="1911096" y="1959681"/>
          <a:ext cx="9764624" cy="2726820"/>
        </p:xfrm>
        <a:graphic>
          <a:graphicData uri="http://schemas.openxmlformats.org/drawingml/2006/table">
            <a:tbl>
              <a:tblPr firstRow="1" bandRow="1">
                <a:tableStyleId>{5C22544A-7EE6-4342-B048-85BDC9FD1C3A}</a:tableStyleId>
              </a:tblPr>
              <a:tblGrid>
                <a:gridCol w="3037835">
                  <a:extLst>
                    <a:ext uri="{9D8B030D-6E8A-4147-A177-3AD203B41FA5}">
                      <a16:colId xmlns:a16="http://schemas.microsoft.com/office/drawing/2014/main" val="3192792731"/>
                    </a:ext>
                  </a:extLst>
                </a:gridCol>
                <a:gridCol w="6726789">
                  <a:extLst>
                    <a:ext uri="{9D8B030D-6E8A-4147-A177-3AD203B41FA5}">
                      <a16:colId xmlns:a16="http://schemas.microsoft.com/office/drawing/2014/main" val="349150906"/>
                    </a:ext>
                  </a:extLst>
                </a:gridCol>
              </a:tblGrid>
              <a:tr h="370840">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函数名称</a:t>
                      </a:r>
                    </a:p>
                  </a:txBody>
                  <a:tcPr>
                    <a:solidFill>
                      <a:srgbClr val="7030A0"/>
                    </a:solidFill>
                  </a:tcPr>
                </a:tc>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描述说明</a:t>
                      </a:r>
                    </a:p>
                  </a:txBody>
                  <a:tcPr>
                    <a:solidFill>
                      <a:srgbClr val="7030A0"/>
                    </a:solidFill>
                  </a:tcPr>
                </a:tc>
                <a:extLst>
                  <a:ext uri="{0D108BD9-81ED-4DB2-BD59-A6C34878D82A}">
                    <a16:rowId xmlns:a16="http://schemas.microsoft.com/office/drawing/2014/main" val="2443048720"/>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format(</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value,format_spec</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just">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将</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value</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以</a:t>
                      </a: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format_spec</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格式进行显示</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641745412"/>
                  </a:ext>
                </a:extLst>
              </a:tr>
              <a:tr h="370840">
                <a:tc>
                  <a:txBody>
                    <a:bodyPr/>
                    <a:lstStyle/>
                    <a:p>
                      <a:pPr algn="ctr">
                        <a:lnSpc>
                          <a:spcPct val="150000"/>
                        </a:lnSpc>
                      </a:pPr>
                      <a:r>
                        <a:rPr lang="en-US" altLang="zh-CN" sz="1800" kern="1200" dirty="0" err="1">
                          <a:solidFill>
                            <a:schemeClr val="dk1"/>
                          </a:solidFill>
                          <a:effectLst/>
                          <a:latin typeface="微软雅黑" panose="020B0503020204020204" pitchFamily="34" charset="-122"/>
                          <a:ea typeface="微软雅黑" panose="020B0503020204020204" pitchFamily="34" charset="-122"/>
                          <a:cs typeface="+mn-cs"/>
                        </a:rPr>
                        <a:t>len</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just">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的长度或</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元素的个数</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213015186"/>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id(obj)</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获取对象的内存地址</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33632022"/>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type(x)</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获取</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x</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的数据类型</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84555714"/>
                  </a:ext>
                </a:extLst>
              </a:tr>
              <a:tr h="370840">
                <a:tc>
                  <a:txBody>
                    <a:bodyPr/>
                    <a:lstStyle/>
                    <a:p>
                      <a:pPr algn="ctr">
                        <a:lnSpc>
                          <a:spcPct val="150000"/>
                        </a:lnSpc>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eval(s)</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执</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s</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这个字符串所表示的</a:t>
                      </a: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Python</a:t>
                      </a: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代码</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15059066"/>
                  </a:ext>
                </a:extLst>
              </a:tr>
            </a:tbl>
          </a:graphicData>
        </a:graphic>
      </p:graphicFrame>
    </p:spTree>
    <p:extLst>
      <p:ext uri="{BB962C8B-B14F-4D97-AF65-F5344CB8AC3E}">
        <p14:creationId xmlns:p14="http://schemas.microsoft.com/office/powerpoint/2010/main" val="78537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本章总结</a:t>
            </a:r>
          </a:p>
        </p:txBody>
      </p:sp>
      <p:sp>
        <p:nvSpPr>
          <p:cNvPr id="9" name="文本框 8">
            <a:extLst>
              <a:ext uri="{FF2B5EF4-FFF2-40B4-BE49-F238E27FC236}">
                <a16:creationId xmlns:a16="http://schemas.microsoft.com/office/drawing/2014/main" id="{83B4533C-4439-BD80-8939-567B317971F9}"/>
              </a:ext>
            </a:extLst>
          </p:cNvPr>
          <p:cNvSpPr txBox="1"/>
          <p:nvPr/>
        </p:nvSpPr>
        <p:spPr>
          <a:xfrm>
            <a:off x="1748790" y="1581970"/>
            <a:ext cx="8274242" cy="4192943"/>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函数是将一段实现功能的完整代码，使用函数名称进行封装，通过函数名称进行调用</a:t>
            </a:r>
          </a:p>
          <a:p>
            <a:pPr marL="342900" lvl="0"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函数定义的语法结构</a:t>
            </a:r>
          </a:p>
          <a:p>
            <a:pPr marL="800100" lvl="1" indent="-342900" algn="just">
              <a:lnSpc>
                <a:spcPct val="150000"/>
              </a:lnSpc>
              <a:buFont typeface="Wingdings" panose="05000000000000000000" pitchFamily="2" charset="2"/>
              <a:buChar char=""/>
            </a:pP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def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函数名称</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参数列表</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533400"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函数体</a:t>
            </a:r>
          </a:p>
          <a:p>
            <a:pPr marL="533400" indent="266700" algn="just">
              <a:lnSpc>
                <a:spcPct val="150000"/>
              </a:lnSpc>
            </a:pP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[return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返回值列表</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函数的调用：</a:t>
            </a:r>
          </a:p>
          <a:p>
            <a:pPr marL="742950" lvl="1" indent="-28575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不带返回值的函数直接调用</a:t>
            </a:r>
          </a:p>
          <a:p>
            <a:pPr marL="742950" lvl="1" indent="-28575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带返回值的函数调用之后要将结果保存到变量中</a:t>
            </a:r>
          </a:p>
        </p:txBody>
      </p:sp>
    </p:spTree>
    <p:extLst>
      <p:ext uri="{BB962C8B-B14F-4D97-AF65-F5344CB8AC3E}">
        <p14:creationId xmlns:p14="http://schemas.microsoft.com/office/powerpoint/2010/main" val="3900791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本章总结</a:t>
            </a:r>
          </a:p>
        </p:txBody>
      </p:sp>
      <p:sp>
        <p:nvSpPr>
          <p:cNvPr id="9" name="文本框 8">
            <a:extLst>
              <a:ext uri="{FF2B5EF4-FFF2-40B4-BE49-F238E27FC236}">
                <a16:creationId xmlns:a16="http://schemas.microsoft.com/office/drawing/2014/main" id="{83B4533C-4439-BD80-8939-567B317971F9}"/>
              </a:ext>
            </a:extLst>
          </p:cNvPr>
          <p:cNvSpPr txBox="1"/>
          <p:nvPr/>
        </p:nvSpPr>
        <p:spPr>
          <a:xfrm>
            <a:off x="1191387" y="1940787"/>
            <a:ext cx="9937242" cy="3731278"/>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函数参数的类型</a:t>
            </a:r>
          </a:p>
          <a:p>
            <a:pPr marL="800100" lvl="1"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函数定义处的参数称为形式参数，形式参数可以定成：</a:t>
            </a:r>
          </a:p>
          <a:p>
            <a:pPr marL="1257300" lvl="2"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位置参数</a:t>
            </a:r>
          </a:p>
          <a:p>
            <a:pPr marL="1257300" lvl="2"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默认值参数</a:t>
            </a:r>
          </a:p>
          <a:p>
            <a:pPr marL="1257300" lvl="2"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可变参数</a:t>
            </a:r>
          </a:p>
          <a:p>
            <a:pPr marL="800100" lvl="1"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函数调用处的参数称为实际参数，在进行参数传递时可以使用关键字参数传参或位置参数传参</a:t>
            </a:r>
          </a:p>
          <a:p>
            <a:pPr lvl="1" algn="just">
              <a:lnSpc>
                <a:spcPct val="150000"/>
              </a:lnSpc>
            </a:pP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90072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本章总结</a:t>
            </a:r>
          </a:p>
        </p:txBody>
      </p:sp>
      <p:sp>
        <p:nvSpPr>
          <p:cNvPr id="9" name="文本框 8">
            <a:extLst>
              <a:ext uri="{FF2B5EF4-FFF2-40B4-BE49-F238E27FC236}">
                <a16:creationId xmlns:a16="http://schemas.microsoft.com/office/drawing/2014/main" id="{83B4533C-4439-BD80-8939-567B317971F9}"/>
              </a:ext>
            </a:extLst>
          </p:cNvPr>
          <p:cNvSpPr txBox="1"/>
          <p:nvPr/>
        </p:nvSpPr>
        <p:spPr>
          <a:xfrm>
            <a:off x="1218819" y="1933783"/>
            <a:ext cx="9937242" cy="2346283"/>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按照变量的作用域可分为：局部变量和全局变量</a:t>
            </a:r>
          </a:p>
          <a:p>
            <a:pPr marL="342900" lvl="0"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只有一句函数体的函数可以使用匿名函数（</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lambda</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）替代</a:t>
            </a:r>
          </a:p>
          <a:p>
            <a:pPr marL="342900" lvl="0"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递归的组成部分：递归调用与递归终止条件，可以使用</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if……else</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结构实现</a:t>
            </a:r>
          </a:p>
          <a:p>
            <a:pPr marL="342900" lvl="0"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常用的内置函数可分为：数据类型转换函数、数学函数、迭代器操作函数和其它函数</a:t>
            </a:r>
          </a:p>
          <a:p>
            <a:pPr lvl="1" algn="just">
              <a:lnSpc>
                <a:spcPct val="150000"/>
              </a:lnSpc>
            </a:pP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8062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5182929" y="741872"/>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本章目标</a:t>
            </a:r>
          </a:p>
        </p:txBody>
      </p:sp>
      <p:sp>
        <p:nvSpPr>
          <p:cNvPr id="4" name="文本框 3">
            <a:extLst>
              <a:ext uri="{FF2B5EF4-FFF2-40B4-BE49-F238E27FC236}">
                <a16:creationId xmlns:a16="http://schemas.microsoft.com/office/drawing/2014/main" id="{ABC1876D-C0BF-2530-B0D7-DC6A677B5D21}"/>
              </a:ext>
            </a:extLst>
          </p:cNvPr>
          <p:cNvSpPr txBox="1"/>
          <p:nvPr/>
        </p:nvSpPr>
        <p:spPr>
          <a:xfrm>
            <a:off x="3965685" y="1449758"/>
            <a:ext cx="5051383" cy="3894208"/>
          </a:xfrm>
          <a:prstGeom prst="rect">
            <a:avLst/>
          </a:prstGeom>
          <a:noFill/>
        </p:spPr>
        <p:txBody>
          <a:bodyPr wrap="none" rtlCol="0">
            <a:spAutoFit/>
          </a:bodyPr>
          <a:lstStyle/>
          <a:p>
            <a:pPr marL="342900" lvl="0" indent="-342900" algn="just">
              <a:lnSpc>
                <a:spcPct val="150000"/>
              </a:lnSpc>
              <a:buFont typeface="Wingdings" panose="05000000000000000000" pitchFamily="2" charset="2"/>
              <a:buChar char=""/>
            </a:pP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掌握函数的定义及调用</a:t>
            </a:r>
          </a:p>
          <a:p>
            <a:pPr marL="342900" lvl="0" indent="-342900" algn="just">
              <a:lnSpc>
                <a:spcPct val="150000"/>
              </a:lnSpc>
              <a:buFont typeface="Wingdings" panose="05000000000000000000" pitchFamily="2" charset="2"/>
              <a:buChar char=""/>
            </a:pP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掌握函数的参数传递</a:t>
            </a:r>
          </a:p>
          <a:p>
            <a:pPr marL="342900" lvl="0" indent="-342900" algn="just">
              <a:lnSpc>
                <a:spcPct val="150000"/>
              </a:lnSpc>
              <a:buFont typeface="Wingdings" panose="05000000000000000000" pitchFamily="2" charset="2"/>
              <a:buChar char=""/>
            </a:pP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掌握函数的返回值</a:t>
            </a:r>
          </a:p>
          <a:p>
            <a:pPr marL="342900" lvl="0" indent="-342900" algn="just">
              <a:lnSpc>
                <a:spcPct val="150000"/>
              </a:lnSpc>
              <a:buFont typeface="Wingdings" panose="05000000000000000000" pitchFamily="2" charset="2"/>
              <a:buChar char=""/>
            </a:pP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掌握变量的作用域</a:t>
            </a:r>
          </a:p>
          <a:p>
            <a:pPr marL="342900" lvl="0" indent="-342900" algn="just">
              <a:lnSpc>
                <a:spcPct val="150000"/>
              </a:lnSpc>
              <a:buFont typeface="Wingdings" panose="05000000000000000000" pitchFamily="2" charset="2"/>
              <a:buChar char=""/>
            </a:pP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熟悉匿名函数</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lambda</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的使用</a:t>
            </a:r>
          </a:p>
          <a:p>
            <a:pPr marL="342900" lvl="0" indent="-342900" algn="just">
              <a:lnSpc>
                <a:spcPct val="150000"/>
              </a:lnSpc>
              <a:buFont typeface="Wingdings" panose="05000000000000000000" pitchFamily="2" charset="2"/>
              <a:buChar char=""/>
            </a:pP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熟悉常用的内置函数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2056563281"/>
              </p:ext>
            </p:extLst>
          </p:nvPr>
        </p:nvGraphicFramePr>
        <p:xfrm>
          <a:off x="1034943" y="2039884"/>
          <a:ext cx="5658465" cy="2464435"/>
        </p:xfrm>
        <a:graphic>
          <a:graphicData uri="http://schemas.openxmlformats.org/drawingml/2006/table">
            <a:tbl>
              <a:tblPr firstRow="1" firstCol="1" bandRow="1">
                <a:tableStyleId>{912C8C85-51F0-491E-9774-3900AFEF0FD7}</a:tableStyleId>
              </a:tblPr>
              <a:tblGrid>
                <a:gridCol w="1249903">
                  <a:extLst>
                    <a:ext uri="{9D8B030D-6E8A-4147-A177-3AD203B41FA5}">
                      <a16:colId xmlns:a16="http://schemas.microsoft.com/office/drawing/2014/main" val="1189220838"/>
                    </a:ext>
                  </a:extLst>
                </a:gridCol>
                <a:gridCol w="4408562">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1</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以下代码的运行结果是（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endParaRPr lang="zh-CN" altLang="zh-CN" sz="2400"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8</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10</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0.8</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-1</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6114883" y="2055042"/>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A</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6" name="Picture 2">
            <a:extLst>
              <a:ext uri="{FF2B5EF4-FFF2-40B4-BE49-F238E27FC236}">
                <a16:creationId xmlns:a16="http://schemas.microsoft.com/office/drawing/2014/main" id="{EFB99995-192E-E720-4EEB-D11A55F4D2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213699" y="2039883"/>
            <a:ext cx="4331243" cy="3394758"/>
          </a:xfrm>
          <a:prstGeom prst="rect">
            <a:avLst/>
          </a:prstGeom>
          <a:noFill/>
          <a:ln>
            <a:noFill/>
          </a:ln>
        </p:spPr>
      </p:pic>
    </p:spTree>
    <p:extLst>
      <p:ext uri="{BB962C8B-B14F-4D97-AF65-F5344CB8AC3E}">
        <p14:creationId xmlns:p14="http://schemas.microsoft.com/office/powerpoint/2010/main" val="210628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2575257248"/>
              </p:ext>
            </p:extLst>
          </p:nvPr>
        </p:nvGraphicFramePr>
        <p:xfrm>
          <a:off x="1034943" y="2039884"/>
          <a:ext cx="9105753" cy="2464435"/>
        </p:xfrm>
        <a:graphic>
          <a:graphicData uri="http://schemas.openxmlformats.org/drawingml/2006/table">
            <a:tbl>
              <a:tblPr firstRow="1" firstCol="1" bandRow="1">
                <a:tableStyleId>{912C8C85-51F0-491E-9774-3900AFEF0FD7}</a:tableStyleId>
              </a:tblPr>
              <a:tblGrid>
                <a:gridCol w="1249903">
                  <a:extLst>
                    <a:ext uri="{9D8B030D-6E8A-4147-A177-3AD203B41FA5}">
                      <a16:colId xmlns:a16="http://schemas.microsoft.com/office/drawing/2014/main" val="1189220838"/>
                    </a:ext>
                  </a:extLst>
                </a:gridCol>
                <a:gridCol w="7855850">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2</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以下关于函数的描述中，错误的是（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函数的参数定义时，可以接收个数可变的参数</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函数必须要有返回值</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函数的参数定义时，可以给参数赋默认值</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函数的返回值可以有多个，结果为元组类型</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7488019" y="2155626"/>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B</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850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1841285662"/>
              </p:ext>
            </p:extLst>
          </p:nvPr>
        </p:nvGraphicFramePr>
        <p:xfrm>
          <a:off x="1034943" y="2039884"/>
          <a:ext cx="10193889" cy="2464435"/>
        </p:xfrm>
        <a:graphic>
          <a:graphicData uri="http://schemas.openxmlformats.org/drawingml/2006/table">
            <a:tbl>
              <a:tblPr firstRow="1" firstCol="1" bandRow="1">
                <a:tableStyleId>{912C8C85-51F0-491E-9774-3900AFEF0FD7}</a:tableStyleId>
              </a:tblPr>
              <a:tblGrid>
                <a:gridCol w="1399266">
                  <a:extLst>
                    <a:ext uri="{9D8B030D-6E8A-4147-A177-3AD203B41FA5}">
                      <a16:colId xmlns:a16="http://schemas.microsoft.com/office/drawing/2014/main" val="1189220838"/>
                    </a:ext>
                  </a:extLst>
                </a:gridCol>
                <a:gridCol w="8794623">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3</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以下关于全局部变量和局部变量描述错误的是（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局部变量在生命周期结束后立即释放</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全局变量一般没有缩进</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全局变量和局部变量的名称不能相同 </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要想使用局部变量成为全局变量，可以使用关键字</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global</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9106507" y="2055042"/>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C</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069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3934599537"/>
              </p:ext>
            </p:extLst>
          </p:nvPr>
        </p:nvGraphicFramePr>
        <p:xfrm>
          <a:off x="1034943" y="2039884"/>
          <a:ext cx="5832201" cy="2464435"/>
        </p:xfrm>
        <a:graphic>
          <a:graphicData uri="http://schemas.openxmlformats.org/drawingml/2006/table">
            <a:tbl>
              <a:tblPr firstRow="1" firstCol="1" bandRow="1">
                <a:tableStyleId>{912C8C85-51F0-491E-9774-3900AFEF0FD7}</a:tableStyleId>
              </a:tblPr>
              <a:tblGrid>
                <a:gridCol w="800558">
                  <a:extLst>
                    <a:ext uri="{9D8B030D-6E8A-4147-A177-3AD203B41FA5}">
                      <a16:colId xmlns:a16="http://schemas.microsoft.com/office/drawing/2014/main" val="1189220838"/>
                    </a:ext>
                  </a:extLst>
                </a:gridCol>
                <a:gridCol w="5031643">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4</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以下代码的运行结果是（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10</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32</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7</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25</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5586239" y="2137338"/>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B</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6" name="Picture 2">
            <a:extLst>
              <a:ext uri="{FF2B5EF4-FFF2-40B4-BE49-F238E27FC236}">
                <a16:creationId xmlns:a16="http://schemas.microsoft.com/office/drawing/2014/main" id="{8B70B7C0-5715-B409-DBDF-53FEB8FE82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714297" y="2039884"/>
            <a:ext cx="2932999" cy="2148409"/>
          </a:xfrm>
          <a:prstGeom prst="rect">
            <a:avLst/>
          </a:prstGeom>
          <a:noFill/>
          <a:ln>
            <a:noFill/>
          </a:ln>
        </p:spPr>
      </p:pic>
    </p:spTree>
    <p:extLst>
      <p:ext uri="{BB962C8B-B14F-4D97-AF65-F5344CB8AC3E}">
        <p14:creationId xmlns:p14="http://schemas.microsoft.com/office/powerpoint/2010/main" val="248199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222795546"/>
              </p:ext>
            </p:extLst>
          </p:nvPr>
        </p:nvGraphicFramePr>
        <p:xfrm>
          <a:off x="1034943" y="2039884"/>
          <a:ext cx="7487265" cy="2464435"/>
        </p:xfrm>
        <a:graphic>
          <a:graphicData uri="http://schemas.openxmlformats.org/drawingml/2006/table">
            <a:tbl>
              <a:tblPr firstRow="1" firstCol="1" bandRow="1">
                <a:tableStyleId>{912C8C85-51F0-491E-9774-3900AFEF0FD7}</a:tableStyleId>
              </a:tblPr>
              <a:tblGrid>
                <a:gridCol w="1027740">
                  <a:extLst>
                    <a:ext uri="{9D8B030D-6E8A-4147-A177-3AD203B41FA5}">
                      <a16:colId xmlns:a16="http://schemas.microsoft.com/office/drawing/2014/main" val="1189220838"/>
                    </a:ext>
                  </a:extLst>
                </a:gridCol>
                <a:gridCol w="6459525">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5</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以下代码的运行结果是（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err="1">
                          <a:solidFill>
                            <a:srgbClr val="7030A0"/>
                          </a:solidFill>
                          <a:effectLst/>
                          <a:latin typeface="微软雅黑" panose="020B0503020204020204" pitchFamily="34" charset="-122"/>
                          <a:ea typeface="微软雅黑" panose="020B0503020204020204" pitchFamily="34" charset="-122"/>
                          <a:cs typeface="+mn-cs"/>
                        </a:rPr>
                        <a:t>red’,’pink’,’blue’,’white</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err="1">
                          <a:solidFill>
                            <a:srgbClr val="7030A0"/>
                          </a:solidFill>
                          <a:effectLst/>
                          <a:latin typeface="微软雅黑" panose="020B0503020204020204" pitchFamily="34" charset="-122"/>
                          <a:ea typeface="微软雅黑" panose="020B0503020204020204" pitchFamily="34" charset="-122"/>
                          <a:cs typeface="+mn-cs"/>
                        </a:rPr>
                        <a:t>red’,’pink’,’blue</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[‘white’]</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程序报错</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5841119" y="2137337"/>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A</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9" name="Picture 2">
            <a:extLst>
              <a:ext uri="{FF2B5EF4-FFF2-40B4-BE49-F238E27FC236}">
                <a16:creationId xmlns:a16="http://schemas.microsoft.com/office/drawing/2014/main" id="{57184731-06B9-97BD-ACA7-B589992035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662128" y="2368170"/>
            <a:ext cx="2909631" cy="1600567"/>
          </a:xfrm>
          <a:prstGeom prst="rect">
            <a:avLst/>
          </a:prstGeom>
          <a:noFill/>
          <a:ln>
            <a:noFill/>
          </a:ln>
        </p:spPr>
      </p:pic>
    </p:spTree>
    <p:extLst>
      <p:ext uri="{BB962C8B-B14F-4D97-AF65-F5344CB8AC3E}">
        <p14:creationId xmlns:p14="http://schemas.microsoft.com/office/powerpoint/2010/main" val="400626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193650168"/>
              </p:ext>
            </p:extLst>
          </p:nvPr>
        </p:nvGraphicFramePr>
        <p:xfrm>
          <a:off x="1034943" y="2039884"/>
          <a:ext cx="9215481" cy="2464435"/>
        </p:xfrm>
        <a:graphic>
          <a:graphicData uri="http://schemas.openxmlformats.org/drawingml/2006/table">
            <a:tbl>
              <a:tblPr firstRow="1" firstCol="1" bandRow="1">
                <a:tableStyleId>{912C8C85-51F0-491E-9774-3900AFEF0FD7}</a:tableStyleId>
              </a:tblPr>
              <a:tblGrid>
                <a:gridCol w="1027740">
                  <a:extLst>
                    <a:ext uri="{9D8B030D-6E8A-4147-A177-3AD203B41FA5}">
                      <a16:colId xmlns:a16="http://schemas.microsoft.com/office/drawing/2014/main" val="1189220838"/>
                    </a:ext>
                  </a:extLst>
                </a:gridCol>
                <a:gridCol w="8187741">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6</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以下关于函数递归，描述错误的是（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递归函数必须有一个明确的结束条件</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递归就该函数调用自身</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递归效率不高，递归层次过多会导致栈溢出</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每进入一次递归时，问题规模相对于前一次递归要大</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7332743" y="2055042"/>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D</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484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2421194127"/>
              </p:ext>
            </p:extLst>
          </p:nvPr>
        </p:nvGraphicFramePr>
        <p:xfrm>
          <a:off x="1034943" y="2039884"/>
          <a:ext cx="6783177" cy="2464435"/>
        </p:xfrm>
        <a:graphic>
          <a:graphicData uri="http://schemas.openxmlformats.org/drawingml/2006/table">
            <a:tbl>
              <a:tblPr firstRow="1" firstCol="1" bandRow="1">
                <a:tableStyleId>{912C8C85-51F0-491E-9774-3900AFEF0FD7}</a:tableStyleId>
              </a:tblPr>
              <a:tblGrid>
                <a:gridCol w="756481">
                  <a:extLst>
                    <a:ext uri="{9D8B030D-6E8A-4147-A177-3AD203B41FA5}">
                      <a16:colId xmlns:a16="http://schemas.microsoft.com/office/drawing/2014/main" val="1189220838"/>
                    </a:ext>
                  </a:extLst>
                </a:gridCol>
                <a:gridCol w="6026696">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7</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以下代码的运行结果是（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3</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30</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10</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13</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5586239" y="2164770"/>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C</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6" name="Picture 2">
            <a:extLst>
              <a:ext uri="{FF2B5EF4-FFF2-40B4-BE49-F238E27FC236}">
                <a16:creationId xmlns:a16="http://schemas.microsoft.com/office/drawing/2014/main" id="{80491D97-B27A-04DC-3DC1-892DD375C9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117921" y="2525962"/>
            <a:ext cx="3039136" cy="820742"/>
          </a:xfrm>
          <a:prstGeom prst="rect">
            <a:avLst/>
          </a:prstGeom>
          <a:noFill/>
          <a:ln>
            <a:noFill/>
          </a:ln>
        </p:spPr>
      </p:pic>
    </p:spTree>
    <p:extLst>
      <p:ext uri="{BB962C8B-B14F-4D97-AF65-F5344CB8AC3E}">
        <p14:creationId xmlns:p14="http://schemas.microsoft.com/office/powerpoint/2010/main" val="88267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2060318502"/>
              </p:ext>
            </p:extLst>
          </p:nvPr>
        </p:nvGraphicFramePr>
        <p:xfrm>
          <a:off x="1034943" y="2039884"/>
          <a:ext cx="6783177" cy="2464435"/>
        </p:xfrm>
        <a:graphic>
          <a:graphicData uri="http://schemas.openxmlformats.org/drawingml/2006/table">
            <a:tbl>
              <a:tblPr firstRow="1" firstCol="1" bandRow="1">
                <a:tableStyleId>{912C8C85-51F0-491E-9774-3900AFEF0FD7}</a:tableStyleId>
              </a:tblPr>
              <a:tblGrid>
                <a:gridCol w="756481">
                  <a:extLst>
                    <a:ext uri="{9D8B030D-6E8A-4147-A177-3AD203B41FA5}">
                      <a16:colId xmlns:a16="http://schemas.microsoft.com/office/drawing/2014/main" val="1189220838"/>
                    </a:ext>
                  </a:extLst>
                </a:gridCol>
                <a:gridCol w="6026696">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8</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以下代码的运行结果是（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1</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3</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4</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2</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5586239" y="2146482"/>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C</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C3CDCB04-4973-A271-2C04-DFF2DDA25B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409894" y="2608147"/>
            <a:ext cx="2747163" cy="1008813"/>
          </a:xfrm>
          <a:prstGeom prst="rect">
            <a:avLst/>
          </a:prstGeom>
          <a:noFill/>
          <a:ln>
            <a:noFill/>
          </a:ln>
        </p:spPr>
      </p:pic>
    </p:spTree>
    <p:extLst>
      <p:ext uri="{BB962C8B-B14F-4D97-AF65-F5344CB8AC3E}">
        <p14:creationId xmlns:p14="http://schemas.microsoft.com/office/powerpoint/2010/main" val="27296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2333521634"/>
              </p:ext>
            </p:extLst>
          </p:nvPr>
        </p:nvGraphicFramePr>
        <p:xfrm>
          <a:off x="1153815" y="1637548"/>
          <a:ext cx="9544665" cy="2464435"/>
        </p:xfrm>
        <a:graphic>
          <a:graphicData uri="http://schemas.openxmlformats.org/drawingml/2006/table">
            <a:tbl>
              <a:tblPr firstRow="1" firstCol="1" bandRow="1">
                <a:tableStyleId>{912C8C85-51F0-491E-9774-3900AFEF0FD7}</a:tableStyleId>
              </a:tblPr>
              <a:tblGrid>
                <a:gridCol w="1064451">
                  <a:extLst>
                    <a:ext uri="{9D8B030D-6E8A-4147-A177-3AD203B41FA5}">
                      <a16:colId xmlns:a16="http://schemas.microsoft.com/office/drawing/2014/main" val="1189220838"/>
                    </a:ext>
                  </a:extLst>
                </a:gridCol>
                <a:gridCol w="8480214">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9</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以下代码的运行结果是（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&lt;class ‘function’&gt;,&lt;class ‘function’&gt;</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&lt;class ‘function’&gt;,&lt;class ‘</a:t>
                      </a:r>
                      <a:r>
                        <a:rPr lang="en-US" altLang="zh-CN" sz="2400" kern="100" dirty="0" err="1">
                          <a:solidFill>
                            <a:srgbClr val="7030A0"/>
                          </a:solidFill>
                          <a:effectLst/>
                          <a:latin typeface="微软雅黑" panose="020B0503020204020204" pitchFamily="34" charset="-122"/>
                          <a:ea typeface="微软雅黑" panose="020B0503020204020204" pitchFamily="34" charset="-122"/>
                          <a:cs typeface="+mn-cs"/>
                        </a:rPr>
                        <a:t>NoneType</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’&gt;</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&lt;class ‘function’&gt;,&lt;class ‘str’&gt;</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en-US" altLang="zh-CN" sz="2400" kern="100" dirty="0">
                          <a:solidFill>
                            <a:srgbClr val="7030A0"/>
                          </a:solidFill>
                          <a:effectLst/>
                          <a:latin typeface="微软雅黑" panose="020B0503020204020204" pitchFamily="34" charset="-122"/>
                          <a:ea typeface="微软雅黑" panose="020B0503020204020204" pitchFamily="34" charset="-122"/>
                          <a:cs typeface="+mn-cs"/>
                        </a:rPr>
                        <a:t>&lt;class ‘str’&gt;,&lt;class ‘function’&gt;</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5970287" y="1744533"/>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B</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6" name="Picture 2">
            <a:extLst>
              <a:ext uri="{FF2B5EF4-FFF2-40B4-BE49-F238E27FC236}">
                <a16:creationId xmlns:a16="http://schemas.microsoft.com/office/drawing/2014/main" id="{56DD5712-14D7-92A4-F493-ABB4BB0CF7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586480" y="4491296"/>
            <a:ext cx="4798568" cy="1396952"/>
          </a:xfrm>
          <a:prstGeom prst="rect">
            <a:avLst/>
          </a:prstGeom>
          <a:noFill/>
          <a:ln>
            <a:noFill/>
          </a:ln>
        </p:spPr>
      </p:pic>
    </p:spTree>
    <p:extLst>
      <p:ext uri="{BB962C8B-B14F-4D97-AF65-F5344CB8AC3E}">
        <p14:creationId xmlns:p14="http://schemas.microsoft.com/office/powerpoint/2010/main" val="94869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graphicFrame>
        <p:nvGraphicFramePr>
          <p:cNvPr id="3" name="表格 2">
            <a:extLst>
              <a:ext uri="{FF2B5EF4-FFF2-40B4-BE49-F238E27FC236}">
                <a16:creationId xmlns:a16="http://schemas.microsoft.com/office/drawing/2014/main" id="{5C7C431E-A9B7-57BA-71B9-3AB84C94A716}"/>
              </a:ext>
            </a:extLst>
          </p:cNvPr>
          <p:cNvGraphicFramePr>
            <a:graphicFrameLocks noGrp="1"/>
          </p:cNvGraphicFramePr>
          <p:nvPr>
            <p:extLst>
              <p:ext uri="{D42A27DB-BD31-4B8C-83A1-F6EECF244321}">
                <p14:modId xmlns:p14="http://schemas.microsoft.com/office/powerpoint/2010/main" val="2296139517"/>
              </p:ext>
            </p:extLst>
          </p:nvPr>
        </p:nvGraphicFramePr>
        <p:xfrm>
          <a:off x="1391728" y="1582943"/>
          <a:ext cx="9544665" cy="3543935"/>
        </p:xfrm>
        <a:graphic>
          <a:graphicData uri="http://schemas.openxmlformats.org/drawingml/2006/table">
            <a:tbl>
              <a:tblPr firstRow="1" firstCol="1" bandRow="1">
                <a:tableStyleId>{912C8C85-51F0-491E-9774-3900AFEF0FD7}</a:tableStyleId>
              </a:tblPr>
              <a:tblGrid>
                <a:gridCol w="1064451">
                  <a:extLst>
                    <a:ext uri="{9D8B030D-6E8A-4147-A177-3AD203B41FA5}">
                      <a16:colId xmlns:a16="http://schemas.microsoft.com/office/drawing/2014/main" val="1189220838"/>
                    </a:ext>
                  </a:extLst>
                </a:gridCol>
                <a:gridCol w="8480214">
                  <a:extLst>
                    <a:ext uri="{9D8B030D-6E8A-4147-A177-3AD203B41FA5}">
                      <a16:colId xmlns:a16="http://schemas.microsoft.com/office/drawing/2014/main" val="2145421018"/>
                    </a:ext>
                  </a:extLst>
                </a:gridCol>
              </a:tblGrid>
              <a:tr h="387349">
                <a:tc>
                  <a:txBody>
                    <a:bodyPr/>
                    <a:lstStyle/>
                    <a:p>
                      <a:pPr indent="266700" algn="just">
                        <a:lnSpc>
                          <a:spcPct val="150000"/>
                        </a:lnSpc>
                      </a:pPr>
                      <a:r>
                        <a:rPr lang="en-US" altLang="zh-CN" sz="2400" kern="100" dirty="0">
                          <a:solidFill>
                            <a:srgbClr val="7030A0"/>
                          </a:solidFill>
                          <a:effectLst/>
                        </a:rPr>
                        <a:t>10</a:t>
                      </a:r>
                      <a:r>
                        <a:rPr lang="zh-CN" sz="2400" kern="100" dirty="0">
                          <a:solidFill>
                            <a:srgbClr val="7030A0"/>
                          </a:solidFill>
                          <a:effectLst/>
                        </a:rPr>
                        <a:t>）</a:t>
                      </a:r>
                      <a:endParaRPr lang="zh-CN" sz="24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266700" algn="just" defTabSz="914400" rtl="0" eaLnBrk="1" fontAlgn="auto" latinLnBrk="0" hangingPunct="1">
                        <a:lnSpc>
                          <a:spcPct val="150000"/>
                        </a:lnSpc>
                        <a:spcBef>
                          <a:spcPts val="0"/>
                        </a:spcBef>
                        <a:spcAft>
                          <a:spcPts val="0"/>
                        </a:spcAft>
                        <a:buClrTx/>
                        <a:buSzTx/>
                        <a:buFontTx/>
                        <a:buNone/>
                        <a:tabLst/>
                        <a:defRPr/>
                      </a:pP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下面关于</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Python</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中函数参数的说法错误的是（</a:t>
                      </a:r>
                      <a:r>
                        <a:rPr lang="en-US" altLang="zh-CN" sz="2400" b="1" kern="1200" dirty="0">
                          <a:solidFill>
                            <a:srgbClr val="7030A0"/>
                          </a:solidFill>
                          <a:effectLst/>
                          <a:latin typeface="微软雅黑" panose="020B0503020204020204" pitchFamily="34" charset="-122"/>
                          <a:ea typeface="微软雅黑" panose="020B0503020204020204" pitchFamily="34" charset="-122"/>
                          <a:cs typeface="+mn-cs"/>
                        </a:rPr>
                        <a:t>    </a:t>
                      </a:r>
                      <a:r>
                        <a:rPr lang="zh-CN" altLang="zh-CN" sz="2400" b="1" kern="1200" dirty="0">
                          <a:solidFill>
                            <a:srgbClr val="7030A0"/>
                          </a:solidFill>
                          <a:effectLst/>
                          <a:latin typeface="微软雅黑" panose="020B0503020204020204" pitchFamily="34" charset="-122"/>
                          <a:ea typeface="微软雅黑" panose="020B0503020204020204" pitchFamily="34" charset="-122"/>
                          <a:cs typeface="+mn-cs"/>
                        </a:rPr>
                        <a:t>）</a:t>
                      </a: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436437"/>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A</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在函数定义时必须固定参数的数量</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773273"/>
                  </a:ext>
                </a:extLst>
              </a:tr>
              <a:tr h="365199">
                <a:tc>
                  <a:txBody>
                    <a:bodyPr/>
                    <a:lstStyle/>
                    <a:p>
                      <a:pPr indent="266700" algn="just">
                        <a:lnSpc>
                          <a:spcPct val="150000"/>
                        </a:lnSpc>
                      </a:pP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B</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使用位置参数传参时实参的数量和顺序必须和函数声明时的参数一样</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55062"/>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C</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若是参数有默认值，在调用函数时没给参数赋值，调用的函数就会使用这个默认值</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126793"/>
                  </a:ext>
                </a:extLst>
              </a:tr>
              <a:tr h="365199">
                <a:tc>
                  <a:txBody>
                    <a:bodyPr/>
                    <a:lstStyle/>
                    <a:p>
                      <a:pPr indent="266700" algn="just">
                        <a:lnSpc>
                          <a:spcPct val="150000"/>
                        </a:lnSpc>
                      </a:pPr>
                      <a:r>
                        <a:rPr lang="en-US" sz="2400" kern="10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lnSpc>
                          <a:spcPct val="150000"/>
                        </a:lnSpc>
                      </a:pPr>
                      <a:r>
                        <a:rPr lang="en-US" sz="2400" kern="100" dirty="0">
                          <a:solidFill>
                            <a:srgbClr val="7030A0"/>
                          </a:solidFill>
                          <a:effectLst/>
                          <a:latin typeface="微软雅黑" panose="020B0503020204020204" pitchFamily="34" charset="-122"/>
                          <a:ea typeface="微软雅黑" panose="020B0503020204020204" pitchFamily="34" charset="-122"/>
                          <a:cs typeface="+mn-cs"/>
                        </a:rPr>
                        <a:t>D</a:t>
                      </a:r>
                      <a:r>
                        <a:rPr lang="zh-CN" altLang="en-US" sz="2400" kern="100" dirty="0">
                          <a:solidFill>
                            <a:srgbClr val="7030A0"/>
                          </a:solidFill>
                          <a:effectLst/>
                          <a:latin typeface="微软雅黑" panose="020B0503020204020204" pitchFamily="34" charset="-122"/>
                          <a:ea typeface="微软雅黑" panose="020B0503020204020204" pitchFamily="34" charset="-122"/>
                          <a:cs typeface="+mn-cs"/>
                        </a:rPr>
                        <a:t>．</a:t>
                      </a:r>
                      <a:r>
                        <a:rPr lang="zh-CN" altLang="zh-CN" sz="2400" kern="100" dirty="0">
                          <a:solidFill>
                            <a:srgbClr val="7030A0"/>
                          </a:solidFill>
                          <a:effectLst/>
                          <a:latin typeface="微软雅黑" panose="020B0503020204020204" pitchFamily="34" charset="-122"/>
                          <a:ea typeface="微软雅黑" panose="020B0503020204020204" pitchFamily="34" charset="-122"/>
                          <a:cs typeface="+mn-cs"/>
                        </a:rPr>
                        <a:t>关键字参数传参是指在调用函数时通过参数名传递值</a:t>
                      </a:r>
                      <a:endParaRPr lang="zh-CN" altLang="en-US" sz="2400" kern="100" dirty="0">
                        <a:solidFill>
                          <a:srgbClr val="7030A0"/>
                        </a:solidFill>
                        <a:effectLst/>
                        <a:latin typeface="微软雅黑" panose="020B0503020204020204" pitchFamily="34" charset="-122"/>
                        <a:ea typeface="微软雅黑" panose="020B0503020204020204" pitchFamily="34" charset="-122"/>
                        <a:cs typeface="+mn-cs"/>
                      </a:endParaRPr>
                    </a:p>
                  </a:txBody>
                  <a:tcPr marL="156514" marR="1565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46483"/>
                  </a:ext>
                </a:extLst>
              </a:tr>
            </a:tbl>
          </a:graphicData>
        </a:graphic>
      </p:graphicFrame>
      <p:sp>
        <p:nvSpPr>
          <p:cNvPr id="4" name="文本框 3">
            <a:extLst>
              <a:ext uri="{FF2B5EF4-FFF2-40B4-BE49-F238E27FC236}">
                <a16:creationId xmlns:a16="http://schemas.microsoft.com/office/drawing/2014/main" id="{8547F21F-B3E9-7F7D-A693-4EA3B9B03D3B}"/>
              </a:ext>
            </a:extLst>
          </p:cNvPr>
          <p:cNvSpPr txBox="1"/>
          <p:nvPr/>
        </p:nvSpPr>
        <p:spPr>
          <a:xfrm flipH="1">
            <a:off x="9097535" y="1704444"/>
            <a:ext cx="50976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A</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844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030785" y="741872"/>
            <a:ext cx="428835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函数的定义及调用</a:t>
            </a:r>
          </a:p>
        </p:txBody>
      </p:sp>
      <p:sp>
        <p:nvSpPr>
          <p:cNvPr id="5" name="文本框 4">
            <a:extLst>
              <a:ext uri="{FF2B5EF4-FFF2-40B4-BE49-F238E27FC236}">
                <a16:creationId xmlns:a16="http://schemas.microsoft.com/office/drawing/2014/main" id="{DCAC92F2-EBB5-0880-C261-85E924A1374C}"/>
              </a:ext>
            </a:extLst>
          </p:cNvPr>
          <p:cNvSpPr txBox="1"/>
          <p:nvPr/>
        </p:nvSpPr>
        <p:spPr>
          <a:xfrm>
            <a:off x="958000" y="1912859"/>
            <a:ext cx="1779704" cy="988347"/>
          </a:xfrm>
          <a:prstGeom prst="rect">
            <a:avLst/>
          </a:prstGeom>
          <a:noFill/>
        </p:spPr>
        <p:txBody>
          <a:bodyPr wrap="square">
            <a:spAutoFit/>
          </a:bodyPr>
          <a:lstStyle/>
          <a:p>
            <a:pPr>
              <a:lnSpc>
                <a:spcPct val="150000"/>
              </a:lnSpc>
            </a:pPr>
            <a:r>
              <a:rPr lang="zh-CN" altLang="en-US" sz="4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函数</a:t>
            </a:r>
          </a:p>
        </p:txBody>
      </p:sp>
      <p:cxnSp>
        <p:nvCxnSpPr>
          <p:cNvPr id="6" name="直接连接符 5">
            <a:extLst>
              <a:ext uri="{FF2B5EF4-FFF2-40B4-BE49-F238E27FC236}">
                <a16:creationId xmlns:a16="http://schemas.microsoft.com/office/drawing/2014/main" id="{AC57F8D7-E299-B71B-965D-23885DA0EC1F}"/>
              </a:ext>
            </a:extLst>
          </p:cNvPr>
          <p:cNvCxnSpPr>
            <a:cxnSpLocks/>
          </p:cNvCxnSpPr>
          <p:nvPr/>
        </p:nvCxnSpPr>
        <p:spPr>
          <a:xfrm>
            <a:off x="2515858" y="1766152"/>
            <a:ext cx="0" cy="1662848"/>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9" name="文本框 8">
            <a:extLst>
              <a:ext uri="{FF2B5EF4-FFF2-40B4-BE49-F238E27FC236}">
                <a16:creationId xmlns:a16="http://schemas.microsoft.com/office/drawing/2014/main" id="{FF1F8ABE-A5CE-3C96-5355-38D0BBFCC7DD}"/>
              </a:ext>
            </a:extLst>
          </p:cNvPr>
          <p:cNvSpPr txBox="1"/>
          <p:nvPr/>
        </p:nvSpPr>
        <p:spPr>
          <a:xfrm>
            <a:off x="2580879" y="1893676"/>
            <a:ext cx="8579969" cy="1142108"/>
          </a:xfrm>
          <a:prstGeom prst="rect">
            <a:avLst/>
          </a:prstGeom>
          <a:noFill/>
        </p:spPr>
        <p:txBody>
          <a:bodyPr wrap="square">
            <a:spAutoFit/>
          </a:bodyPr>
          <a:lstStyle/>
          <a:p>
            <a:pPr>
              <a:lnSpc>
                <a:spcPct val="150000"/>
              </a:lnSpc>
            </a:pP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函数是将一段实现功能的完整代码，使用函数名称进行封装，通过函数名称进行调用。</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以此达到一次编写，多次调用的目的。</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7A64EC50-0F25-4928-D380-ECAFB94CDDDF}"/>
              </a:ext>
            </a:extLst>
          </p:cNvPr>
          <p:cNvSpPr/>
          <p:nvPr/>
        </p:nvSpPr>
        <p:spPr>
          <a:xfrm>
            <a:off x="594359" y="3803929"/>
            <a:ext cx="2735310" cy="2352294"/>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875C0EC-AB99-7EBB-FD6E-3B8E57D3EA7C}"/>
              </a:ext>
            </a:extLst>
          </p:cNvPr>
          <p:cNvSpPr/>
          <p:nvPr/>
        </p:nvSpPr>
        <p:spPr>
          <a:xfrm>
            <a:off x="594358" y="3803929"/>
            <a:ext cx="2735310" cy="527794"/>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内置函数</a:t>
            </a:r>
          </a:p>
        </p:txBody>
      </p:sp>
      <p:sp>
        <p:nvSpPr>
          <p:cNvPr id="14" name="矩形 13">
            <a:extLst>
              <a:ext uri="{FF2B5EF4-FFF2-40B4-BE49-F238E27FC236}">
                <a16:creationId xmlns:a16="http://schemas.microsoft.com/office/drawing/2014/main" id="{379201D5-49B9-9F71-E3F2-2EDE198DA6EF}"/>
              </a:ext>
            </a:extLst>
          </p:cNvPr>
          <p:cNvSpPr/>
          <p:nvPr/>
        </p:nvSpPr>
        <p:spPr>
          <a:xfrm>
            <a:off x="3939542" y="3822217"/>
            <a:ext cx="4312918" cy="2352294"/>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4210651-0337-958B-9AC5-CCFBD480AFD8}"/>
              </a:ext>
            </a:extLst>
          </p:cNvPr>
          <p:cNvSpPr/>
          <p:nvPr/>
        </p:nvSpPr>
        <p:spPr>
          <a:xfrm>
            <a:off x="3939541" y="3822217"/>
            <a:ext cx="4312918" cy="527794"/>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自定义函数</a:t>
            </a:r>
          </a:p>
        </p:txBody>
      </p:sp>
      <p:sp>
        <p:nvSpPr>
          <p:cNvPr id="16" name="文本框 15">
            <a:extLst>
              <a:ext uri="{FF2B5EF4-FFF2-40B4-BE49-F238E27FC236}">
                <a16:creationId xmlns:a16="http://schemas.microsoft.com/office/drawing/2014/main" id="{C5763718-9120-55F4-5CC4-4C23F20375A5}"/>
              </a:ext>
            </a:extLst>
          </p:cNvPr>
          <p:cNvSpPr txBox="1"/>
          <p:nvPr/>
        </p:nvSpPr>
        <p:spPr>
          <a:xfrm>
            <a:off x="677915" y="4348878"/>
            <a:ext cx="2834809" cy="1689052"/>
          </a:xfrm>
          <a:prstGeom prst="rect">
            <a:avLst/>
          </a:prstGeom>
          <a:noFill/>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输出函数</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print()</a:t>
            </a: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输入函数</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input()</a:t>
            </a: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列表定义函数</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list()</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7C2D000B-E835-00D3-2D0F-420E53220D92}"/>
              </a:ext>
            </a:extLst>
          </p:cNvPr>
          <p:cNvSpPr txBox="1"/>
          <p:nvPr/>
        </p:nvSpPr>
        <p:spPr>
          <a:xfrm>
            <a:off x="4114535" y="4315840"/>
            <a:ext cx="3961144" cy="1689052"/>
          </a:xfrm>
          <a:prstGeom prst="rect">
            <a:avLst/>
          </a:prstGeom>
          <a:noFill/>
        </p:spPr>
        <p:txBody>
          <a:bodyPr wrap="square">
            <a:spAutoFit/>
          </a:bodyPr>
          <a:lstStyle/>
          <a:p>
            <a:pPr>
              <a:lnSpc>
                <a:spcPct val="150000"/>
              </a:lnSpc>
            </a:pPr>
            <a:r>
              <a:rPr lang="en-US" altLang="zh-CN" sz="2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def</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函数名称（参数列表）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函数体</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[return</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返回值列表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70F892D9-4B69-B55D-66E5-97AE041C7F09}"/>
              </a:ext>
            </a:extLst>
          </p:cNvPr>
          <p:cNvSpPr/>
          <p:nvPr/>
        </p:nvSpPr>
        <p:spPr>
          <a:xfrm>
            <a:off x="8778776" y="3803929"/>
            <a:ext cx="2735310" cy="2352294"/>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54250E3-BCA9-150E-AA17-EDBE641669F3}"/>
              </a:ext>
            </a:extLst>
          </p:cNvPr>
          <p:cNvSpPr/>
          <p:nvPr/>
        </p:nvSpPr>
        <p:spPr>
          <a:xfrm>
            <a:off x="8778775" y="3803929"/>
            <a:ext cx="2735310" cy="527794"/>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函数调用</a:t>
            </a:r>
          </a:p>
        </p:txBody>
      </p:sp>
      <p:sp>
        <p:nvSpPr>
          <p:cNvPr id="11" name="文本框 10">
            <a:extLst>
              <a:ext uri="{FF2B5EF4-FFF2-40B4-BE49-F238E27FC236}">
                <a16:creationId xmlns:a16="http://schemas.microsoft.com/office/drawing/2014/main" id="{A1F5007B-A355-1374-7CF4-904CD8F84CD2}"/>
              </a:ext>
            </a:extLst>
          </p:cNvPr>
          <p:cNvSpPr txBox="1"/>
          <p:nvPr/>
        </p:nvSpPr>
        <p:spPr>
          <a:xfrm>
            <a:off x="8862332" y="4348878"/>
            <a:ext cx="2834809" cy="581057"/>
          </a:xfrm>
          <a:prstGeom prst="rect">
            <a:avLst/>
          </a:prstGeom>
          <a:noFill/>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函数名（参数列表）</a:t>
            </a:r>
          </a:p>
        </p:txBody>
      </p:sp>
    </p:spTree>
    <p:extLst>
      <p:ext uri="{BB962C8B-B14F-4D97-AF65-F5344CB8AC3E}">
        <p14:creationId xmlns:p14="http://schemas.microsoft.com/office/powerpoint/2010/main" val="1328386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sp>
        <p:nvSpPr>
          <p:cNvPr id="6" name="Rectangle 2">
            <a:extLst>
              <a:ext uri="{FF2B5EF4-FFF2-40B4-BE49-F238E27FC236}">
                <a16:creationId xmlns:a16="http://schemas.microsoft.com/office/drawing/2014/main" id="{1D4562D5-CC31-58C7-90E0-9A179774AAC5}"/>
              </a:ext>
            </a:extLst>
          </p:cNvPr>
          <p:cNvSpPr>
            <a:spLocks noChangeArrowheads="1"/>
          </p:cNvSpPr>
          <p:nvPr/>
        </p:nvSpPr>
        <p:spPr bwMode="auto">
          <a:xfrm>
            <a:off x="1986393" y="1343653"/>
            <a:ext cx="9009968" cy="131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zh-CN" altLang="en-US" sz="3200" b="1" dirty="0">
                <a:solidFill>
                  <a:srgbClr val="7030A0"/>
                </a:solidFill>
                <a:latin typeface="微软雅黑" panose="020B0503020204020204" pitchFamily="34" charset="-122"/>
                <a:ea typeface="微软雅黑" panose="020B0503020204020204" pitchFamily="34" charset="-122"/>
              </a:rPr>
              <a:t>实战一：</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编写函数实现计算列表中元素的最大值</a:t>
            </a:r>
          </a:p>
          <a:p>
            <a:pPr>
              <a:lnSpc>
                <a:spcPct val="150000"/>
              </a:lnSpc>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B5118DA8-CDE3-072A-C34D-456496900831}"/>
              </a:ext>
            </a:extLst>
          </p:cNvPr>
          <p:cNvSpPr txBox="1"/>
          <p:nvPr/>
        </p:nvSpPr>
        <p:spPr>
          <a:xfrm>
            <a:off x="1991376" y="2089943"/>
            <a:ext cx="9567350" cy="1689052"/>
          </a:xfrm>
          <a:prstGeom prst="rect">
            <a:avLst/>
          </a:prstGeom>
          <a:noFill/>
        </p:spPr>
        <p:txBody>
          <a:bodyPr wrap="square">
            <a:spAutoFit/>
          </a:bodyPr>
          <a:lstStyle/>
          <a:p>
            <a:pPr algn="just">
              <a:lnSpc>
                <a:spcPct val="150000"/>
              </a:lnSpc>
            </a:pPr>
            <a:r>
              <a:rPr lang="zh-CN" altLang="zh-CN" sz="24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需求：</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随机产生</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个元素，存储到列表中，编写函数获取这个列表中元素的最大值（不能使用内置函数</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max())</a:t>
            </a:r>
            <a:endParaRPr lang="zh-CN"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sz="24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运行效果</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40E214B1-F132-4D34-313F-C11737DA2AF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0117" y="3437149"/>
            <a:ext cx="4499293" cy="1348131"/>
          </a:xfrm>
          <a:prstGeom prst="rect">
            <a:avLst/>
          </a:prstGeom>
          <a:noFill/>
          <a:ln>
            <a:noFill/>
          </a:ln>
        </p:spPr>
      </p:pic>
    </p:spTree>
    <p:extLst>
      <p:ext uri="{BB962C8B-B14F-4D97-AF65-F5344CB8AC3E}">
        <p14:creationId xmlns:p14="http://schemas.microsoft.com/office/powerpoint/2010/main" val="47835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sp>
        <p:nvSpPr>
          <p:cNvPr id="6" name="Rectangle 2">
            <a:extLst>
              <a:ext uri="{FF2B5EF4-FFF2-40B4-BE49-F238E27FC236}">
                <a16:creationId xmlns:a16="http://schemas.microsoft.com/office/drawing/2014/main" id="{1D4562D5-CC31-58C7-90E0-9A179774AAC5}"/>
              </a:ext>
            </a:extLst>
          </p:cNvPr>
          <p:cNvSpPr>
            <a:spLocks noChangeArrowheads="1"/>
          </p:cNvSpPr>
          <p:nvPr/>
        </p:nvSpPr>
        <p:spPr bwMode="auto">
          <a:xfrm>
            <a:off x="1986393" y="1631520"/>
            <a:ext cx="9009968" cy="74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zh-CN" altLang="en-US" sz="3200" b="1" dirty="0">
                <a:solidFill>
                  <a:srgbClr val="7030A0"/>
                </a:solidFill>
                <a:latin typeface="微软雅黑" panose="020B0503020204020204" pitchFamily="34" charset="-122"/>
                <a:ea typeface="微软雅黑" panose="020B0503020204020204" pitchFamily="34" charset="-122"/>
              </a:rPr>
              <a:t>实战二：</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编写函数实现提取指定字符串中的数字并求和</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B5118DA8-CDE3-072A-C34D-456496900831}"/>
              </a:ext>
            </a:extLst>
          </p:cNvPr>
          <p:cNvSpPr txBox="1"/>
          <p:nvPr/>
        </p:nvSpPr>
        <p:spPr>
          <a:xfrm>
            <a:off x="1986393" y="2307879"/>
            <a:ext cx="9567350" cy="2243050"/>
          </a:xfrm>
          <a:prstGeom prst="rect">
            <a:avLst/>
          </a:prstGeom>
          <a:noFill/>
        </p:spPr>
        <p:txBody>
          <a:bodyPr wrap="square">
            <a:spAutoFit/>
          </a:bodyPr>
          <a:lstStyle/>
          <a:p>
            <a:pPr algn="just">
              <a:lnSpc>
                <a:spcPct val="150000"/>
              </a:lnSpc>
            </a:pPr>
            <a:r>
              <a:rPr lang="zh-CN" altLang="zh-CN" sz="24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需求：</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获取一个字符串，编写并传参，使用</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isdigit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方法提取字符串中所有的数字，并对提取的数字进行求和计算，最后将存储数字的列表和累加和返回</a:t>
            </a:r>
          </a:p>
          <a:p>
            <a:pPr algn="just">
              <a:lnSpc>
                <a:spcPct val="150000"/>
              </a:lnSpc>
            </a:pPr>
            <a:r>
              <a:rPr lang="zh-CN" altLang="zh-CN" sz="24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运行效果</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E344FF8-4337-D3DC-E1D2-ED87269F6F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2982" y="4129023"/>
            <a:ext cx="4538098" cy="1735765"/>
          </a:xfrm>
          <a:prstGeom prst="rect">
            <a:avLst/>
          </a:prstGeom>
          <a:noFill/>
          <a:ln>
            <a:noFill/>
          </a:ln>
        </p:spPr>
      </p:pic>
    </p:spTree>
    <p:extLst>
      <p:ext uri="{BB962C8B-B14F-4D97-AF65-F5344CB8AC3E}">
        <p14:creationId xmlns:p14="http://schemas.microsoft.com/office/powerpoint/2010/main" val="1693715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sp>
        <p:nvSpPr>
          <p:cNvPr id="6" name="Rectangle 2">
            <a:extLst>
              <a:ext uri="{FF2B5EF4-FFF2-40B4-BE49-F238E27FC236}">
                <a16:creationId xmlns:a16="http://schemas.microsoft.com/office/drawing/2014/main" id="{1D4562D5-CC31-58C7-90E0-9A179774AAC5}"/>
              </a:ext>
            </a:extLst>
          </p:cNvPr>
          <p:cNvSpPr>
            <a:spLocks noChangeArrowheads="1"/>
          </p:cNvSpPr>
          <p:nvPr/>
        </p:nvSpPr>
        <p:spPr bwMode="auto">
          <a:xfrm>
            <a:off x="1986393" y="1631520"/>
            <a:ext cx="9009968" cy="74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zh-CN" altLang="en-US" sz="3200" b="1" dirty="0">
                <a:solidFill>
                  <a:srgbClr val="7030A0"/>
                </a:solidFill>
                <a:latin typeface="微软雅黑" panose="020B0503020204020204" pitchFamily="34" charset="-122"/>
                <a:ea typeface="微软雅黑" panose="020B0503020204020204" pitchFamily="34" charset="-122"/>
              </a:rPr>
              <a:t>实战三：</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编写函数实现将字符串中字母的大小写转换</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B5118DA8-CDE3-072A-C34D-456496900831}"/>
              </a:ext>
            </a:extLst>
          </p:cNvPr>
          <p:cNvSpPr txBox="1"/>
          <p:nvPr/>
        </p:nvSpPr>
        <p:spPr>
          <a:xfrm>
            <a:off x="1986393" y="2307879"/>
            <a:ext cx="9567350" cy="1689052"/>
          </a:xfrm>
          <a:prstGeom prst="rect">
            <a:avLst/>
          </a:prstGeom>
          <a:noFill/>
        </p:spPr>
        <p:txBody>
          <a:bodyPr wrap="square">
            <a:spAutoFit/>
          </a:bodyPr>
          <a:lstStyle/>
          <a:p>
            <a:pPr algn="just">
              <a:lnSpc>
                <a:spcPct val="150000"/>
              </a:lnSpc>
            </a:pPr>
            <a:r>
              <a:rPr lang="zh-CN" altLang="zh-CN" sz="24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需求：</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获取一个字符串，编写并传参，将字符串中所有的小写字母转成大写字母，将大写字母转成小写字母</a:t>
            </a:r>
          </a:p>
          <a:p>
            <a:pPr algn="just">
              <a:lnSpc>
                <a:spcPct val="150000"/>
              </a:lnSpc>
            </a:pPr>
            <a:r>
              <a:rPr lang="zh-CN" altLang="zh-CN" sz="24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运行效果</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E887F92-990C-D58E-BCD9-E03097DC202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545" y="3655778"/>
            <a:ext cx="5427647" cy="1783978"/>
          </a:xfrm>
          <a:prstGeom prst="rect">
            <a:avLst/>
          </a:prstGeom>
          <a:noFill/>
          <a:ln>
            <a:noFill/>
          </a:ln>
        </p:spPr>
      </p:pic>
    </p:spTree>
    <p:extLst>
      <p:ext uri="{BB962C8B-B14F-4D97-AF65-F5344CB8AC3E}">
        <p14:creationId xmlns:p14="http://schemas.microsoft.com/office/powerpoint/2010/main" val="294013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文本框 4">
            <a:extLst>
              <a:ext uri="{FF2B5EF4-FFF2-40B4-BE49-F238E27FC236}">
                <a16:creationId xmlns:a16="http://schemas.microsoft.com/office/drawing/2014/main" id="{BA8E1F18-FB5E-5EDF-7934-34B11C2AEBC3}"/>
              </a:ext>
            </a:extLst>
          </p:cNvPr>
          <p:cNvSpPr txBox="1"/>
          <p:nvPr/>
        </p:nvSpPr>
        <p:spPr>
          <a:xfrm>
            <a:off x="5251509" y="695545"/>
            <a:ext cx="223651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章节习题</a:t>
            </a:r>
          </a:p>
        </p:txBody>
      </p:sp>
      <p:sp>
        <p:nvSpPr>
          <p:cNvPr id="6" name="Rectangle 2">
            <a:extLst>
              <a:ext uri="{FF2B5EF4-FFF2-40B4-BE49-F238E27FC236}">
                <a16:creationId xmlns:a16="http://schemas.microsoft.com/office/drawing/2014/main" id="{1D4562D5-CC31-58C7-90E0-9A179774AAC5}"/>
              </a:ext>
            </a:extLst>
          </p:cNvPr>
          <p:cNvSpPr>
            <a:spLocks noChangeArrowheads="1"/>
          </p:cNvSpPr>
          <p:nvPr/>
        </p:nvSpPr>
        <p:spPr bwMode="auto">
          <a:xfrm>
            <a:off x="1986393" y="1631520"/>
            <a:ext cx="9009968" cy="74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zh-CN" altLang="en-US" sz="3200" b="1" dirty="0">
                <a:solidFill>
                  <a:srgbClr val="7030A0"/>
                </a:solidFill>
                <a:latin typeface="微软雅黑" panose="020B0503020204020204" pitchFamily="34" charset="-122"/>
                <a:ea typeface="微软雅黑" panose="020B0503020204020204" pitchFamily="34" charset="-122"/>
              </a:rPr>
              <a:t>实战四：</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编写函数实现操作符</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的功能</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B5118DA8-CDE3-072A-C34D-456496900831}"/>
              </a:ext>
            </a:extLst>
          </p:cNvPr>
          <p:cNvSpPr txBox="1"/>
          <p:nvPr/>
        </p:nvSpPr>
        <p:spPr>
          <a:xfrm>
            <a:off x="1986393" y="2307879"/>
            <a:ext cx="9567350" cy="1689052"/>
          </a:xfrm>
          <a:prstGeom prst="rect">
            <a:avLst/>
          </a:prstGeom>
          <a:noFill/>
        </p:spPr>
        <p:txBody>
          <a:bodyPr wrap="square">
            <a:spAutoFit/>
          </a:bodyPr>
          <a:lstStyle/>
          <a:p>
            <a:pPr algn="just">
              <a:lnSpc>
                <a:spcPct val="150000"/>
              </a:lnSpc>
            </a:pPr>
            <a:r>
              <a:rPr lang="zh-CN" altLang="zh-CN" sz="24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需求：</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从键盘获取一个字符串，判断这个字符串在列表中是否存在（函数体不能使用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），返回结果为</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False</a:t>
            </a:r>
            <a:endParaRPr lang="zh-CN"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sz="24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运行效果</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200E558-84BA-6C02-563D-84C542307E1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2482" y="4237735"/>
            <a:ext cx="3349637" cy="1066551"/>
          </a:xfrm>
          <a:prstGeom prst="rect">
            <a:avLst/>
          </a:prstGeom>
          <a:noFill/>
          <a:ln>
            <a:noFill/>
          </a:ln>
        </p:spPr>
      </p:pic>
      <p:pic>
        <p:nvPicPr>
          <p:cNvPr id="10" name="图片 9">
            <a:extLst>
              <a:ext uri="{FF2B5EF4-FFF2-40B4-BE49-F238E27FC236}">
                <a16:creationId xmlns:a16="http://schemas.microsoft.com/office/drawing/2014/main" id="{DFB33D24-4E1F-5B97-BBCE-92B1E217D37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0152" y="4232197"/>
            <a:ext cx="3349637" cy="1072089"/>
          </a:xfrm>
          <a:prstGeom prst="rect">
            <a:avLst/>
          </a:prstGeom>
          <a:noFill/>
          <a:ln>
            <a:noFill/>
          </a:ln>
        </p:spPr>
      </p:pic>
    </p:spTree>
    <p:extLst>
      <p:ext uri="{BB962C8B-B14F-4D97-AF65-F5344CB8AC3E}">
        <p14:creationId xmlns:p14="http://schemas.microsoft.com/office/powerpoint/2010/main" val="2233121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9655" y="2766695"/>
            <a:ext cx="10534650" cy="1014730"/>
          </a:xfrm>
          <a:prstGeom prst="rect">
            <a:avLst/>
          </a:prstGeom>
          <a:noFill/>
        </p:spPr>
        <p:txBody>
          <a:bodyPr wrap="square" rtlCol="0">
            <a:spAutoFit/>
          </a:bodyPr>
          <a:lstStyle/>
          <a:p>
            <a:r>
              <a:rPr lang="zh-CN" altLang="en-US" sz="6000" dirty="0">
                <a:solidFill>
                  <a:srgbClr val="CDADCB"/>
                </a:solidFill>
                <a:latin typeface="华文彩云" panose="02010800040101010101" pitchFamily="2" charset="-122"/>
                <a:ea typeface="华文彩云" panose="02010800040101010101" pitchFamily="2" charset="-122"/>
              </a:rPr>
              <a:t>风里雨里娟子姐都在这里等你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7" name="文本框 6"/>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030785" y="741872"/>
            <a:ext cx="428835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函数的定义及调用</a:t>
            </a:r>
          </a:p>
        </p:txBody>
      </p:sp>
      <p:sp>
        <p:nvSpPr>
          <p:cNvPr id="5" name="文本框 4">
            <a:extLst>
              <a:ext uri="{FF2B5EF4-FFF2-40B4-BE49-F238E27FC236}">
                <a16:creationId xmlns:a16="http://schemas.microsoft.com/office/drawing/2014/main" id="{DCAC92F2-EBB5-0880-C261-85E924A1374C}"/>
              </a:ext>
            </a:extLst>
          </p:cNvPr>
          <p:cNvSpPr txBox="1"/>
          <p:nvPr/>
        </p:nvSpPr>
        <p:spPr>
          <a:xfrm>
            <a:off x="1579792" y="1488707"/>
            <a:ext cx="7107008" cy="662554"/>
          </a:xfrm>
          <a:prstGeom prst="rect">
            <a:avLst/>
          </a:prstGeom>
          <a:noFill/>
        </p:spPr>
        <p:txBody>
          <a:bodyPr wrap="square">
            <a:spAutoFit/>
          </a:bodyPr>
          <a:lstStyle/>
          <a:p>
            <a:pPr>
              <a:lnSpc>
                <a:spcPct val="150000"/>
              </a:lnSpc>
            </a:pPr>
            <a:r>
              <a:rPr lang="zh-CN" altLang="en-US" sz="28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函数的使用总结：</a:t>
            </a:r>
          </a:p>
        </p:txBody>
      </p:sp>
      <p:sp>
        <p:nvSpPr>
          <p:cNvPr id="9" name="文本框 8">
            <a:extLst>
              <a:ext uri="{FF2B5EF4-FFF2-40B4-BE49-F238E27FC236}">
                <a16:creationId xmlns:a16="http://schemas.microsoft.com/office/drawing/2014/main" id="{FF1F8ABE-A5CE-3C96-5355-38D0BBFCC7DD}"/>
              </a:ext>
            </a:extLst>
          </p:cNvPr>
          <p:cNvSpPr txBox="1"/>
          <p:nvPr/>
        </p:nvSpPr>
        <p:spPr>
          <a:xfrm>
            <a:off x="1884976" y="2216610"/>
            <a:ext cx="8579969" cy="3269613"/>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函数定义</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使用关键字</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def</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确定函数名称、参数名称、参数个数、编写函数体（用于实现函数功能的代码</a:t>
            </a:r>
          </a:p>
          <a:p>
            <a:pPr marL="342900" lvl="0" indent="-342900" algn="just">
              <a:lnSpc>
                <a:spcPct val="150000"/>
              </a:lnSpc>
              <a:buFont typeface="Wingdings" panose="05000000000000000000" pitchFamily="2" charset="2"/>
              <a:buChar char=""/>
            </a:pP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函数调用</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通过函数名称进行调用函数</a:t>
            </a:r>
          </a:p>
          <a:p>
            <a:pPr marL="800100" lvl="1"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对函数的个个参数进行实际的赋值</a:t>
            </a:r>
          </a:p>
        </p:txBody>
      </p:sp>
    </p:spTree>
    <p:extLst>
      <p:ext uri="{BB962C8B-B14F-4D97-AF65-F5344CB8AC3E}">
        <p14:creationId xmlns:p14="http://schemas.microsoft.com/office/powerpoint/2010/main" val="211294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030785" y="741872"/>
            <a:ext cx="428835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函数的定义及调用</a:t>
            </a:r>
          </a:p>
        </p:txBody>
      </p:sp>
      <p:sp>
        <p:nvSpPr>
          <p:cNvPr id="5" name="文本框 4">
            <a:extLst>
              <a:ext uri="{FF2B5EF4-FFF2-40B4-BE49-F238E27FC236}">
                <a16:creationId xmlns:a16="http://schemas.microsoft.com/office/drawing/2014/main" id="{DCAC92F2-EBB5-0880-C261-85E924A1374C}"/>
              </a:ext>
            </a:extLst>
          </p:cNvPr>
          <p:cNvSpPr txBox="1"/>
          <p:nvPr/>
        </p:nvSpPr>
        <p:spPr>
          <a:xfrm>
            <a:off x="1524928" y="1449758"/>
            <a:ext cx="7107008" cy="662554"/>
          </a:xfrm>
          <a:prstGeom prst="rect">
            <a:avLst/>
          </a:prstGeom>
          <a:noFill/>
        </p:spPr>
        <p:txBody>
          <a:bodyPr wrap="square">
            <a:spAutoFit/>
          </a:bodyPr>
          <a:lstStyle/>
          <a:p>
            <a:pPr>
              <a:lnSpc>
                <a:spcPct val="150000"/>
              </a:lnSpc>
            </a:pPr>
            <a:r>
              <a:rPr lang="zh-CN" altLang="en-US" sz="28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函数的使用总结：</a:t>
            </a:r>
          </a:p>
        </p:txBody>
      </p:sp>
      <p:sp>
        <p:nvSpPr>
          <p:cNvPr id="9" name="文本框 8">
            <a:extLst>
              <a:ext uri="{FF2B5EF4-FFF2-40B4-BE49-F238E27FC236}">
                <a16:creationId xmlns:a16="http://schemas.microsoft.com/office/drawing/2014/main" id="{FF1F8ABE-A5CE-3C96-5355-38D0BBFCC7DD}"/>
              </a:ext>
            </a:extLst>
          </p:cNvPr>
          <p:cNvSpPr txBox="1"/>
          <p:nvPr/>
        </p:nvSpPr>
        <p:spPr>
          <a:xfrm>
            <a:off x="1884976" y="2216610"/>
            <a:ext cx="8579969" cy="2346283"/>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函数执行</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Wingdings" panose="05000000000000000000" pitchFamily="2" charset="2"/>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使用实际参数参与函数功能的实现</a:t>
            </a:r>
          </a:p>
          <a:p>
            <a:pPr marL="342900" lvl="0" indent="-342900" algn="just">
              <a:lnSpc>
                <a:spcPct val="150000"/>
              </a:lnSpc>
              <a:buFont typeface="Wingdings" panose="05000000000000000000" pitchFamily="2" charset="2"/>
              <a:buChar char=""/>
            </a:pP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函数返回结果</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just">
              <a:lnSpc>
                <a:spcPct val="150000"/>
              </a:lnSpc>
              <a:buFont typeface="Wingdings" panose="05000000000000000000" pitchFamily="2" charset="2"/>
              <a:buChar char="n"/>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函数执行结束后，如果使用</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return </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进行返回结果，则结果被返回到函数的调用处</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4514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030785" y="741872"/>
            <a:ext cx="377539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函数的参数传递</a:t>
            </a:r>
          </a:p>
        </p:txBody>
      </p:sp>
      <p:sp>
        <p:nvSpPr>
          <p:cNvPr id="4" name="矩形 3">
            <a:extLst>
              <a:ext uri="{FF2B5EF4-FFF2-40B4-BE49-F238E27FC236}">
                <a16:creationId xmlns:a16="http://schemas.microsoft.com/office/drawing/2014/main" id="{BD9F03D9-8870-DB13-90E1-B2B4A90C2D7A}"/>
              </a:ext>
            </a:extLst>
          </p:cNvPr>
          <p:cNvSpPr/>
          <p:nvPr/>
        </p:nvSpPr>
        <p:spPr>
          <a:xfrm>
            <a:off x="1434696" y="1898225"/>
            <a:ext cx="2834808" cy="3364105"/>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09A64B3-5442-B3B2-AE1E-A8243C41668C}"/>
              </a:ext>
            </a:extLst>
          </p:cNvPr>
          <p:cNvSpPr/>
          <p:nvPr/>
        </p:nvSpPr>
        <p:spPr>
          <a:xfrm>
            <a:off x="1434695" y="1915381"/>
            <a:ext cx="2834808" cy="527794"/>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位置参数</a:t>
            </a:r>
          </a:p>
        </p:txBody>
      </p:sp>
      <p:sp>
        <p:nvSpPr>
          <p:cNvPr id="10" name="文本框 9">
            <a:extLst>
              <a:ext uri="{FF2B5EF4-FFF2-40B4-BE49-F238E27FC236}">
                <a16:creationId xmlns:a16="http://schemas.microsoft.com/office/drawing/2014/main" id="{0ACA32CD-41A8-0E5E-A12D-E83E46E6AB99}"/>
              </a:ext>
            </a:extLst>
          </p:cNvPr>
          <p:cNvSpPr txBox="1"/>
          <p:nvPr/>
        </p:nvSpPr>
        <p:spPr>
          <a:xfrm>
            <a:off x="1518252" y="2443175"/>
            <a:ext cx="2834809" cy="1422954"/>
          </a:xfrm>
          <a:prstGeom prst="rect">
            <a:avLst/>
          </a:prstGeom>
          <a:noFill/>
        </p:spPr>
        <p:txBody>
          <a:bodyPr wrap="square">
            <a:spAutoFit/>
          </a:bodyPr>
          <a:lstStyle/>
          <a:p>
            <a:pPr>
              <a:lnSpc>
                <a:spcPct val="150000"/>
              </a:lnSpc>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是指调用时的参数个数和顺序必须与定义的参数个数和顺序相同</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BC58A60C-49CF-B83E-1F0C-1A06A06E6F75}"/>
              </a:ext>
            </a:extLst>
          </p:cNvPr>
          <p:cNvSpPr/>
          <p:nvPr/>
        </p:nvSpPr>
        <p:spPr>
          <a:xfrm>
            <a:off x="4558896" y="1881070"/>
            <a:ext cx="2834808" cy="3364106"/>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0B44224-9D14-81BE-9A08-6AE59108035D}"/>
              </a:ext>
            </a:extLst>
          </p:cNvPr>
          <p:cNvSpPr/>
          <p:nvPr/>
        </p:nvSpPr>
        <p:spPr>
          <a:xfrm>
            <a:off x="4558895" y="1898226"/>
            <a:ext cx="2834808" cy="527794"/>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关键字参数</a:t>
            </a:r>
          </a:p>
        </p:txBody>
      </p:sp>
      <p:sp>
        <p:nvSpPr>
          <p:cNvPr id="13" name="文本框 12">
            <a:extLst>
              <a:ext uri="{FF2B5EF4-FFF2-40B4-BE49-F238E27FC236}">
                <a16:creationId xmlns:a16="http://schemas.microsoft.com/office/drawing/2014/main" id="{782EED25-F0DF-5854-DCBF-C7869AFFEC61}"/>
              </a:ext>
            </a:extLst>
          </p:cNvPr>
          <p:cNvSpPr txBox="1"/>
          <p:nvPr/>
        </p:nvSpPr>
        <p:spPr>
          <a:xfrm>
            <a:off x="4642452" y="2426020"/>
            <a:ext cx="2834809" cy="2346283"/>
          </a:xfrm>
          <a:prstGeom prst="rect">
            <a:avLst/>
          </a:prstGeom>
          <a:noFill/>
        </p:spPr>
        <p:txBody>
          <a:bodyPr wrap="square">
            <a:spAutoFit/>
          </a:bodyPr>
          <a:lstStyle/>
          <a:p>
            <a:pPr>
              <a:lnSpc>
                <a:spcPct val="150000"/>
              </a:lnSpc>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是在函数调用时，使用</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形参名称</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值</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的方式进行传参，传递参数顺序可以与定义时参数的顺序不同</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303B4FB4-E0E8-0633-FFA4-D93B16E77C2D}"/>
              </a:ext>
            </a:extLst>
          </p:cNvPr>
          <p:cNvSpPr/>
          <p:nvPr/>
        </p:nvSpPr>
        <p:spPr>
          <a:xfrm>
            <a:off x="7614071" y="1881070"/>
            <a:ext cx="2834808" cy="3364107"/>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AB979C9-AD2C-533F-0412-0BD977C1B37C}"/>
              </a:ext>
            </a:extLst>
          </p:cNvPr>
          <p:cNvSpPr/>
          <p:nvPr/>
        </p:nvSpPr>
        <p:spPr>
          <a:xfrm>
            <a:off x="7614070" y="1898226"/>
            <a:ext cx="2834808" cy="527794"/>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默认值参数</a:t>
            </a:r>
          </a:p>
        </p:txBody>
      </p:sp>
      <p:sp>
        <p:nvSpPr>
          <p:cNvPr id="16" name="文本框 15">
            <a:extLst>
              <a:ext uri="{FF2B5EF4-FFF2-40B4-BE49-F238E27FC236}">
                <a16:creationId xmlns:a16="http://schemas.microsoft.com/office/drawing/2014/main" id="{C76A3136-1ADE-98D5-30AC-0E5F8B6B98E9}"/>
              </a:ext>
            </a:extLst>
          </p:cNvPr>
          <p:cNvSpPr txBox="1"/>
          <p:nvPr/>
        </p:nvSpPr>
        <p:spPr>
          <a:xfrm>
            <a:off x="7697627" y="2426020"/>
            <a:ext cx="2834809" cy="2807948"/>
          </a:xfrm>
          <a:prstGeom prst="rect">
            <a:avLst/>
          </a:prstGeom>
          <a:noFill/>
        </p:spPr>
        <p:txBody>
          <a:bodyPr wrap="square">
            <a:spAutoFit/>
          </a:bodyPr>
          <a:lstStyle/>
          <a:p>
            <a:pPr>
              <a:lnSpc>
                <a:spcPct val="150000"/>
              </a:lnSpc>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是在函数定义时，直接对形式参数进行赋值，在调用时如果该参数不传值，将使用默认值，如果该参数传值，则使用传递的值</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7860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030785" y="741872"/>
            <a:ext cx="377539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函数的参数传递</a:t>
            </a:r>
          </a:p>
        </p:txBody>
      </p:sp>
      <p:sp>
        <p:nvSpPr>
          <p:cNvPr id="14" name="矩形 13">
            <a:extLst>
              <a:ext uri="{FF2B5EF4-FFF2-40B4-BE49-F238E27FC236}">
                <a16:creationId xmlns:a16="http://schemas.microsoft.com/office/drawing/2014/main" id="{303B4FB4-E0E8-0633-FFA4-D93B16E77C2D}"/>
              </a:ext>
            </a:extLst>
          </p:cNvPr>
          <p:cNvSpPr/>
          <p:nvPr/>
        </p:nvSpPr>
        <p:spPr>
          <a:xfrm>
            <a:off x="1761910" y="1954222"/>
            <a:ext cx="8781121" cy="3364107"/>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AB979C9-AD2C-533F-0412-0BD977C1B37C}"/>
              </a:ext>
            </a:extLst>
          </p:cNvPr>
          <p:cNvSpPr/>
          <p:nvPr/>
        </p:nvSpPr>
        <p:spPr>
          <a:xfrm>
            <a:off x="1761910" y="1971377"/>
            <a:ext cx="697826" cy="3346951"/>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可变参数</a:t>
            </a:r>
          </a:p>
        </p:txBody>
      </p:sp>
      <p:sp>
        <p:nvSpPr>
          <p:cNvPr id="16" name="文本框 15">
            <a:extLst>
              <a:ext uri="{FF2B5EF4-FFF2-40B4-BE49-F238E27FC236}">
                <a16:creationId xmlns:a16="http://schemas.microsoft.com/office/drawing/2014/main" id="{C76A3136-1ADE-98D5-30AC-0E5F8B6B98E9}"/>
              </a:ext>
            </a:extLst>
          </p:cNvPr>
          <p:cNvSpPr txBox="1"/>
          <p:nvPr/>
        </p:nvSpPr>
        <p:spPr>
          <a:xfrm>
            <a:off x="2761488" y="2235275"/>
            <a:ext cx="7470647" cy="2807948"/>
          </a:xfrm>
          <a:prstGeom prst="rect">
            <a:avLst/>
          </a:prstGeom>
          <a:noFill/>
        </p:spPr>
        <p:txBody>
          <a:bodyPr wrap="square">
            <a:spAutoFit/>
          </a:bodyPr>
          <a:lstStyle/>
          <a:p>
            <a:pPr>
              <a:lnSpc>
                <a:spcPct val="150000"/>
              </a:lnSpc>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又分为</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个数可变的位置参数</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个数可变的关键字参</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数两种，其中</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个数可变的位置参数</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是在参数前加</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一颗星（</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*par</a:t>
            </a:r>
            <a:r>
              <a:rPr lang="en-US" altLang="zh-CN" sz="20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0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para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形式参数的名称，函数调用时可接收任意个数的实际参数，并放到一个元组中。</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个数可变的关键字参数是</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在参数前加</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两颗星</a:t>
            </a:r>
            <a:r>
              <a:rPr lang="en-US"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(**para)</a:t>
            </a:r>
            <a:r>
              <a:rPr lang="zh-CN" altLang="zh-CN"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在函数调用时可接收任意多个</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参数</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值</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形式的参数，并放到一个字典中。</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8187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030785" y="741872"/>
            <a:ext cx="3262432"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函数的返回值</a:t>
            </a:r>
          </a:p>
        </p:txBody>
      </p:sp>
      <p:sp>
        <p:nvSpPr>
          <p:cNvPr id="4" name="文本框 3">
            <a:extLst>
              <a:ext uri="{FF2B5EF4-FFF2-40B4-BE49-F238E27FC236}">
                <a16:creationId xmlns:a16="http://schemas.microsoft.com/office/drawing/2014/main" id="{E418E311-CD83-40C5-652D-307953CDD13D}"/>
              </a:ext>
            </a:extLst>
          </p:cNvPr>
          <p:cNvSpPr txBox="1"/>
          <p:nvPr/>
        </p:nvSpPr>
        <p:spPr>
          <a:xfrm>
            <a:off x="957999" y="1912859"/>
            <a:ext cx="2107403" cy="2004010"/>
          </a:xfrm>
          <a:prstGeom prst="rect">
            <a:avLst/>
          </a:prstGeom>
          <a:noFill/>
        </p:spPr>
        <p:txBody>
          <a:bodyPr wrap="square">
            <a:spAutoFit/>
          </a:bodyPr>
          <a:lstStyle/>
          <a:p>
            <a:pPr>
              <a:lnSpc>
                <a:spcPct val="150000"/>
              </a:lnSpc>
            </a:pPr>
            <a:r>
              <a:rPr lang="zh-CN" altLang="en-US" sz="4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返回值</a:t>
            </a:r>
            <a:endParaRPr lang="en-US" altLang="zh-CN" sz="4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4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return</a:t>
            </a:r>
            <a:endParaRPr lang="zh-CN" altLang="en-US" sz="4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5" name="直接连接符 4">
            <a:extLst>
              <a:ext uri="{FF2B5EF4-FFF2-40B4-BE49-F238E27FC236}">
                <a16:creationId xmlns:a16="http://schemas.microsoft.com/office/drawing/2014/main" id="{BEA04B22-BF19-A74C-C63A-C442B32875A9}"/>
              </a:ext>
            </a:extLst>
          </p:cNvPr>
          <p:cNvCxnSpPr>
            <a:cxnSpLocks/>
          </p:cNvCxnSpPr>
          <p:nvPr/>
        </p:nvCxnSpPr>
        <p:spPr>
          <a:xfrm>
            <a:off x="3030988" y="1773398"/>
            <a:ext cx="0" cy="344925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6" name="文本框 5">
            <a:extLst>
              <a:ext uri="{FF2B5EF4-FFF2-40B4-BE49-F238E27FC236}">
                <a16:creationId xmlns:a16="http://schemas.microsoft.com/office/drawing/2014/main" id="{6F063014-114D-2799-BA97-F4709E5939B1}"/>
              </a:ext>
            </a:extLst>
          </p:cNvPr>
          <p:cNvSpPr txBox="1"/>
          <p:nvPr/>
        </p:nvSpPr>
        <p:spPr>
          <a:xfrm>
            <a:off x="3065402" y="1773398"/>
            <a:ext cx="8617789" cy="390504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如果函数的运行结果需要在其它函数中使用，那么这个函数就应该被定义为带返回值的函数。</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函数的运行结果使用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return</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关键字进行返回</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return</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可以出现在函数中的任意一个位置，用于结束函数。</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返回值可以是一个值，或多个值，如果返回的值是多个，结果是一个元组类型。</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0355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07406" cy="968922"/>
          </a:xfrm>
          <a:prstGeom prst="rect">
            <a:avLst/>
          </a:prstGeom>
        </p:spPr>
      </p:pic>
      <p:sp>
        <p:nvSpPr>
          <p:cNvPr id="8" name="文本框 7"/>
          <p:cNvSpPr txBox="1"/>
          <p:nvPr/>
        </p:nvSpPr>
        <p:spPr>
          <a:xfrm>
            <a:off x="5350668" y="6229350"/>
            <a:ext cx="2600325" cy="369332"/>
          </a:xfrm>
          <a:prstGeom prst="rect">
            <a:avLst/>
          </a:prstGeom>
          <a:noFill/>
        </p:spPr>
        <p:txBody>
          <a:bodyPr wrap="square" rtlCol="0">
            <a:spAutoFit/>
          </a:bodyPr>
          <a:lstStyle/>
          <a:p>
            <a:r>
              <a:rPr lang="zh-CN" altLang="en-US" b="1" dirty="0">
                <a:solidFill>
                  <a:srgbClr val="CDADCB"/>
                </a:solidFill>
              </a:rPr>
              <a:t>马驰率风</a:t>
            </a:r>
            <a:r>
              <a:rPr lang="en-US" altLang="zh-CN" b="1" dirty="0">
                <a:solidFill>
                  <a:srgbClr val="CDADCB"/>
                </a:solidFill>
              </a:rPr>
              <a:t>,</a:t>
            </a:r>
            <a:r>
              <a:rPr lang="zh-CN" altLang="en-US" b="1" dirty="0">
                <a:solidFill>
                  <a:srgbClr val="CDADCB"/>
                </a:solidFill>
              </a:rPr>
              <a:t>羊致清和</a:t>
            </a:r>
          </a:p>
        </p:txBody>
      </p:sp>
      <p:cxnSp>
        <p:nvCxnSpPr>
          <p:cNvPr id="2" name="直接连接符 1">
            <a:extLst>
              <a:ext uri="{FF2B5EF4-FFF2-40B4-BE49-F238E27FC236}">
                <a16:creationId xmlns:a16="http://schemas.microsoft.com/office/drawing/2014/main" id="{DC2C02A5-C899-939D-C83D-EDDE23CD6772}"/>
              </a:ext>
            </a:extLst>
          </p:cNvPr>
          <p:cNvCxnSpPr/>
          <p:nvPr/>
        </p:nvCxnSpPr>
        <p:spPr>
          <a:xfrm>
            <a:off x="2182483" y="1423358"/>
            <a:ext cx="8617789"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文本框 2">
            <a:extLst>
              <a:ext uri="{FF2B5EF4-FFF2-40B4-BE49-F238E27FC236}">
                <a16:creationId xmlns:a16="http://schemas.microsoft.com/office/drawing/2014/main" id="{C6CF533F-181A-D947-789A-9DEA7B116A9C}"/>
              </a:ext>
            </a:extLst>
          </p:cNvPr>
          <p:cNvSpPr txBox="1"/>
          <p:nvPr/>
        </p:nvSpPr>
        <p:spPr>
          <a:xfrm>
            <a:off x="4369113" y="715472"/>
            <a:ext cx="3262432"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变量的作用域</a:t>
            </a:r>
          </a:p>
        </p:txBody>
      </p:sp>
      <p:sp>
        <p:nvSpPr>
          <p:cNvPr id="6" name="文本框 5">
            <a:extLst>
              <a:ext uri="{FF2B5EF4-FFF2-40B4-BE49-F238E27FC236}">
                <a16:creationId xmlns:a16="http://schemas.microsoft.com/office/drawing/2014/main" id="{6F063014-114D-2799-BA97-F4709E5939B1}"/>
              </a:ext>
            </a:extLst>
          </p:cNvPr>
          <p:cNvSpPr txBox="1"/>
          <p:nvPr/>
        </p:nvSpPr>
        <p:spPr>
          <a:xfrm>
            <a:off x="960120" y="1773398"/>
            <a:ext cx="10305288" cy="743986"/>
          </a:xfrm>
          <a:prstGeom prst="rect">
            <a:avLst/>
          </a:prstGeom>
          <a:noFill/>
        </p:spPr>
        <p:txBody>
          <a:bodyPr wrap="square">
            <a:spAutoFit/>
          </a:bodyPr>
          <a:lstStyle/>
          <a:p>
            <a:pPr>
              <a:lnSpc>
                <a:spcPct val="150000"/>
              </a:lnSpc>
            </a:pPr>
            <a:r>
              <a:rPr lang="zh-CN" altLang="zh-CN" sz="32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变量的作用域</a:t>
            </a:r>
            <a:endParaRPr lang="zh-CN" altLang="en-US" sz="2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4CFFCCC6-807F-CA63-FFC2-2F7C8D5613CF}"/>
              </a:ext>
            </a:extLst>
          </p:cNvPr>
          <p:cNvSpPr txBox="1"/>
          <p:nvPr/>
        </p:nvSpPr>
        <p:spPr>
          <a:xfrm>
            <a:off x="3749896" y="1574337"/>
            <a:ext cx="7196680" cy="1142108"/>
          </a:xfrm>
          <a:prstGeom prst="rect">
            <a:avLst/>
          </a:prstGeom>
          <a:noFill/>
        </p:spPr>
        <p:txBody>
          <a:bodyPr wrap="square">
            <a:spAutoFit/>
          </a:bodyPr>
          <a:lstStyle/>
          <a:p>
            <a:pPr>
              <a:lnSpc>
                <a:spcPct val="150000"/>
              </a:lnSpc>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是指变量起作用的范围，根据范围作用的大小可分为</a:t>
            </a:r>
            <a:r>
              <a:rPr lang="zh-CN" altLang="zh-CN" sz="2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局部变量</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24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全局变量</a:t>
            </a:r>
            <a:endParaRPr lang="zh-CN" altLang="en-US" sz="2400" dirty="0"/>
          </a:p>
        </p:txBody>
      </p:sp>
      <p:sp>
        <p:nvSpPr>
          <p:cNvPr id="11" name="矩形 10">
            <a:extLst>
              <a:ext uri="{FF2B5EF4-FFF2-40B4-BE49-F238E27FC236}">
                <a16:creationId xmlns:a16="http://schemas.microsoft.com/office/drawing/2014/main" id="{A9FE518D-0934-05EE-D7A4-3D4018BF1A22}"/>
              </a:ext>
            </a:extLst>
          </p:cNvPr>
          <p:cNvSpPr/>
          <p:nvPr/>
        </p:nvSpPr>
        <p:spPr>
          <a:xfrm>
            <a:off x="1324968" y="3038874"/>
            <a:ext cx="4679592" cy="2633637"/>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836157F-C6D2-8193-3C36-66E8DD0344BB}"/>
              </a:ext>
            </a:extLst>
          </p:cNvPr>
          <p:cNvSpPr/>
          <p:nvPr/>
        </p:nvSpPr>
        <p:spPr>
          <a:xfrm>
            <a:off x="1324966" y="3056031"/>
            <a:ext cx="4679592" cy="531658"/>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局部变量</a:t>
            </a:r>
          </a:p>
        </p:txBody>
      </p:sp>
      <p:sp>
        <p:nvSpPr>
          <p:cNvPr id="13" name="文本框 12">
            <a:extLst>
              <a:ext uri="{FF2B5EF4-FFF2-40B4-BE49-F238E27FC236}">
                <a16:creationId xmlns:a16="http://schemas.microsoft.com/office/drawing/2014/main" id="{69BECE92-94B6-5648-2769-8BD2C3EA8026}"/>
              </a:ext>
            </a:extLst>
          </p:cNvPr>
          <p:cNvSpPr txBox="1"/>
          <p:nvPr/>
        </p:nvSpPr>
        <p:spPr>
          <a:xfrm>
            <a:off x="1408524" y="3583825"/>
            <a:ext cx="4507644" cy="1884618"/>
          </a:xfrm>
          <a:prstGeom prst="rect">
            <a:avLst/>
          </a:prstGeom>
          <a:noFill/>
        </p:spPr>
        <p:txBody>
          <a:bodyPr wrap="square">
            <a:spAutoFit/>
          </a:bodyPr>
          <a:lstStyle/>
          <a:p>
            <a:pPr>
              <a:lnSpc>
                <a:spcPct val="150000"/>
              </a:lnSpc>
            </a:pPr>
            <a:r>
              <a:rPr lang="zh-CN" altLang="en-US" sz="20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定义：</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在函数定义处的参数和函数内部定义的变量</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作用范围：</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仅在函数内部，函数执行结束，局部变量的生命周期也结束</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A2963B1D-14A5-B626-22C9-C8C2F6DBFFC5}"/>
              </a:ext>
            </a:extLst>
          </p:cNvPr>
          <p:cNvSpPr/>
          <p:nvPr/>
        </p:nvSpPr>
        <p:spPr>
          <a:xfrm>
            <a:off x="6726024" y="3038875"/>
            <a:ext cx="4679592" cy="2633636"/>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A5A5A11-CCE3-58D9-23AC-F49F4B18C1BC}"/>
              </a:ext>
            </a:extLst>
          </p:cNvPr>
          <p:cNvSpPr/>
          <p:nvPr/>
        </p:nvSpPr>
        <p:spPr>
          <a:xfrm>
            <a:off x="6726022" y="3056031"/>
            <a:ext cx="4679592" cy="531658"/>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全局变量</a:t>
            </a:r>
          </a:p>
        </p:txBody>
      </p:sp>
      <p:sp>
        <p:nvSpPr>
          <p:cNvPr id="17" name="文本框 16">
            <a:extLst>
              <a:ext uri="{FF2B5EF4-FFF2-40B4-BE49-F238E27FC236}">
                <a16:creationId xmlns:a16="http://schemas.microsoft.com/office/drawing/2014/main" id="{E222A747-0B0C-949A-3D1B-8A3571B68DBE}"/>
              </a:ext>
            </a:extLst>
          </p:cNvPr>
          <p:cNvSpPr txBox="1"/>
          <p:nvPr/>
        </p:nvSpPr>
        <p:spPr>
          <a:xfrm>
            <a:off x="6809580" y="3583825"/>
            <a:ext cx="4528980" cy="1884618"/>
          </a:xfrm>
          <a:prstGeom prst="rect">
            <a:avLst/>
          </a:prstGeom>
          <a:noFill/>
        </p:spPr>
        <p:txBody>
          <a:bodyPr wrap="square">
            <a:spAutoFit/>
          </a:bodyPr>
          <a:lstStyle/>
          <a:p>
            <a:pPr>
              <a:lnSpc>
                <a:spcPct val="150000"/>
              </a:lnSpc>
            </a:pPr>
            <a:r>
              <a:rPr lang="zh-CN" altLang="en-US"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定义：</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在函数外定义的变量或函数内部使用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global</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关键字修饰的变量</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作用范围：</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整个程序，程序运行结束，全局变量的生命周期才结束</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452819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0aec7f7-295a-42c1-a1f0-1ce98e495192"/>
  <p:tag name="COMMONDATA" val="eyJoZGlkIjoiZmY1ZTcwNjk3MzE5Y2MyMGVhZjAxMGE0MDdmODRhZT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2442</Words>
  <Application>Microsoft Office PowerPoint</Application>
  <PresentationFormat>宽屏</PresentationFormat>
  <Paragraphs>345</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34</vt:i4>
      </vt:variant>
    </vt:vector>
  </HeadingPairs>
  <TitlesOfParts>
    <vt:vector size="42" baseType="lpstr">
      <vt:lpstr>等线</vt:lpstr>
      <vt:lpstr>等线 Light</vt:lpstr>
      <vt:lpstr>华文彩云</vt:lpstr>
      <vt:lpstr>微软雅黑</vt:lpstr>
      <vt:lpstr>Arial</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淑娟</dc:creator>
  <cp:lastModifiedBy>杨 淑娟</cp:lastModifiedBy>
  <cp:revision>25</cp:revision>
  <dcterms:created xsi:type="dcterms:W3CDTF">2023-08-02T07:02:00Z</dcterms:created>
  <dcterms:modified xsi:type="dcterms:W3CDTF">2023-10-16T04:09:20Z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E130DC8B91424FF7811E131EB205F636_12</vt:lpwstr>
  </property>
  <property fmtid="{D5CDD505-2E9C-101B-9397-08002B2CF9AE}" pid="3" name="KSOProductBuildVer">
    <vt:lpwstr>2052-11.1.0.14309</vt:lpwstr>
  </property>
</Properties>
</file>