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80" r:id="rId21"/>
    <p:sldId id="279" r:id="rId22"/>
    <p:sldId id="282" r:id="rId23"/>
    <p:sldId id="281" r:id="rId24"/>
    <p:sldId id="283" r:id="rId25"/>
    <p:sldId id="274" r:id="rId26"/>
    <p:sldId id="275" r:id="rId27"/>
    <p:sldId id="284" r:id="rId28"/>
    <p:sldId id="285" r:id="rId29"/>
    <p:sldId id="303" r:id="rId30"/>
    <p:sldId id="286" r:id="rId31"/>
    <p:sldId id="287" r:id="rId32"/>
    <p:sldId id="288" r:id="rId33"/>
    <p:sldId id="289" r:id="rId34"/>
    <p:sldId id="290" r:id="rId35"/>
    <p:sldId id="305" r:id="rId36"/>
    <p:sldId id="291" r:id="rId37"/>
    <p:sldId id="293" r:id="rId38"/>
    <p:sldId id="294" r:id="rId39"/>
    <p:sldId id="296" r:id="rId40"/>
    <p:sldId id="300" r:id="rId41"/>
    <p:sldId id="297" r:id="rId42"/>
    <p:sldId id="30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6" d="100"/>
          <a:sy n="66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通用算法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测试点 1</c:v>
                </c:pt>
                <c:pt idx="1">
                  <c:v>测试点 2</c:v>
                </c:pt>
                <c:pt idx="2">
                  <c:v>测试点 3</c:v>
                </c:pt>
                <c:pt idx="3">
                  <c:v>测试点 4</c:v>
                </c:pt>
                <c:pt idx="4">
                  <c:v>测试点 5</c:v>
                </c:pt>
                <c:pt idx="5">
                  <c:v>测试点 6</c:v>
                </c:pt>
                <c:pt idx="6">
                  <c:v>测试点 7</c:v>
                </c:pt>
                <c:pt idx="7">
                  <c:v>测试点 8</c:v>
                </c:pt>
                <c:pt idx="8">
                  <c:v>测试点 9</c:v>
                </c:pt>
                <c:pt idx="9">
                  <c:v>测试点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算法 3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测试点 1</c:v>
                </c:pt>
                <c:pt idx="1">
                  <c:v>测试点 2</c:v>
                </c:pt>
                <c:pt idx="2">
                  <c:v>测试点 3</c:v>
                </c:pt>
                <c:pt idx="3">
                  <c:v>测试点 4</c:v>
                </c:pt>
                <c:pt idx="4">
                  <c:v>测试点 5</c:v>
                </c:pt>
                <c:pt idx="5">
                  <c:v>测试点 6</c:v>
                </c:pt>
                <c:pt idx="6">
                  <c:v>测试点 7</c:v>
                </c:pt>
                <c:pt idx="7">
                  <c:v>测试点 8</c:v>
                </c:pt>
                <c:pt idx="8">
                  <c:v>测试点 9</c:v>
                </c:pt>
                <c:pt idx="9">
                  <c:v>测试点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算法 2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测试点 1</c:v>
                </c:pt>
                <c:pt idx="1">
                  <c:v>测试点 2</c:v>
                </c:pt>
                <c:pt idx="2">
                  <c:v>测试点 3</c:v>
                </c:pt>
                <c:pt idx="3">
                  <c:v>测试点 4</c:v>
                </c:pt>
                <c:pt idx="4">
                  <c:v>测试点 5</c:v>
                </c:pt>
                <c:pt idx="5">
                  <c:v>测试点 6</c:v>
                </c:pt>
                <c:pt idx="6">
                  <c:v>测试点 7</c:v>
                </c:pt>
                <c:pt idx="7">
                  <c:v>测试点 8</c:v>
                </c:pt>
                <c:pt idx="8">
                  <c:v>测试点 9</c:v>
                </c:pt>
                <c:pt idx="9">
                  <c:v>测试点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算法 1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测试点 1</c:v>
                </c:pt>
                <c:pt idx="1">
                  <c:v>测试点 2</c:v>
                </c:pt>
                <c:pt idx="2">
                  <c:v>测试点 3</c:v>
                </c:pt>
                <c:pt idx="3">
                  <c:v>测试点 4</c:v>
                </c:pt>
                <c:pt idx="4">
                  <c:v>测试点 5</c:v>
                </c:pt>
                <c:pt idx="5">
                  <c:v>测试点 6</c:v>
                </c:pt>
                <c:pt idx="6">
                  <c:v>测试点 7</c:v>
                </c:pt>
                <c:pt idx="7">
                  <c:v>测试点 8</c:v>
                </c:pt>
                <c:pt idx="8">
                  <c:v>测试点 9</c:v>
                </c:pt>
                <c:pt idx="9">
                  <c:v>测试点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未得分数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测试点 1</c:v>
                </c:pt>
                <c:pt idx="1">
                  <c:v>测试点 2</c:v>
                </c:pt>
                <c:pt idx="2">
                  <c:v>测试点 3</c:v>
                </c:pt>
                <c:pt idx="3">
                  <c:v>测试点 4</c:v>
                </c:pt>
                <c:pt idx="4">
                  <c:v>测试点 5</c:v>
                </c:pt>
                <c:pt idx="5">
                  <c:v>测试点 6</c:v>
                </c:pt>
                <c:pt idx="6">
                  <c:v>测试点 7</c:v>
                </c:pt>
                <c:pt idx="7">
                  <c:v>测试点 8</c:v>
                </c:pt>
                <c:pt idx="8">
                  <c:v>测试点 9</c:v>
                </c:pt>
                <c:pt idx="9">
                  <c:v>测试点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934144"/>
        <c:axId val="21695488"/>
      </c:barChart>
      <c:catAx>
        <c:axId val="7693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95488"/>
        <c:crosses val="autoZero"/>
        <c:auto val="1"/>
        <c:lblAlgn val="ctr"/>
        <c:lblOffset val="100"/>
        <c:noMultiLvlLbl val="0"/>
      </c:catAx>
      <c:valAx>
        <c:axId val="216954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693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提交答案</a:t>
            </a:r>
            <a:r>
              <a:rPr lang="zh-CN" altLang="en-US" dirty="0" smtClean="0"/>
              <a:t>题目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处理方法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763688" y="3501008"/>
            <a:ext cx="5504656" cy="881111"/>
          </a:xfrm>
        </p:spPr>
        <p:txBody>
          <a:bodyPr/>
          <a:lstStyle/>
          <a:p>
            <a:r>
              <a:rPr lang="zh-CN" altLang="en-US" dirty="0" smtClean="0"/>
              <a:t>清华大学  钱桥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程序</a:t>
            </a:r>
            <a:r>
              <a:rPr lang="zh-CN" altLang="en-US" sz="2400" dirty="0" smtClean="0">
                <a:latin typeface="+mn-ea"/>
              </a:rPr>
              <a:t>框架：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2200" y="3068960"/>
            <a:ext cx="2520280" cy="21602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56412" y="3271917"/>
            <a:ext cx="215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     最优解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.best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.</a:t>
            </a:r>
            <a:r>
              <a:rPr lang="en-US" altLang="zh-CN" sz="2400" dirty="0" err="1" smtClean="0">
                <a:latin typeface="+mn-ea"/>
              </a:rPr>
              <a:t>best.value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3572" y="4149080"/>
            <a:ext cx="2520280" cy="21602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4352037"/>
            <a:ext cx="215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 新生成的解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.out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.</a:t>
            </a:r>
            <a:r>
              <a:rPr lang="en-US" altLang="zh-CN" sz="2400" dirty="0" err="1" smtClean="0">
                <a:latin typeface="+mn-ea"/>
              </a:rPr>
              <a:t>out.value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148064" y="4352037"/>
            <a:ext cx="1080120" cy="674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771838">
            <a:off x="4795277" y="4094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Comparator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420888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While (true)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生成新的解输出至</a:t>
            </a:r>
            <a:r>
              <a:rPr lang="en-US" altLang="zh-CN" sz="2400" dirty="0" smtClean="0"/>
              <a:t>.out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Comparator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Comparator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311" y="22768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Comparator</a:t>
            </a:r>
            <a:r>
              <a:rPr lang="zh-CN" altLang="en-US" sz="2400" dirty="0" smtClean="0">
                <a:latin typeface="+mn-ea"/>
              </a:rPr>
              <a:t>的功能：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en-US" altLang="zh-CN" sz="2400" dirty="0" smtClean="0">
                <a:latin typeface="+mn-ea"/>
              </a:rPr>
              <a:t>checker</a:t>
            </a:r>
            <a:r>
              <a:rPr lang="zh-CN" altLang="en-US" sz="2400" dirty="0" smtClean="0">
                <a:latin typeface="+mn-ea"/>
              </a:rPr>
              <a:t>判断</a:t>
            </a:r>
            <a:r>
              <a:rPr lang="en-US" altLang="zh-CN" sz="2400" dirty="0" smtClean="0">
                <a:latin typeface="+mn-ea"/>
              </a:rPr>
              <a:t>.out</a:t>
            </a:r>
            <a:r>
              <a:rPr lang="zh-CN" altLang="en-US" sz="2400" dirty="0" smtClean="0">
                <a:latin typeface="+mn-ea"/>
              </a:rPr>
              <a:t>中的解是否比</a:t>
            </a:r>
            <a:r>
              <a:rPr lang="en-US" altLang="zh-CN" sz="2400" dirty="0" smtClean="0">
                <a:latin typeface="+mn-ea"/>
              </a:rPr>
              <a:t>.best</a:t>
            </a:r>
            <a:r>
              <a:rPr lang="zh-CN" altLang="en-US" sz="2400" dirty="0" smtClean="0">
                <a:latin typeface="+mn-ea"/>
              </a:rPr>
              <a:t>中的解更优，如果更优则用</a:t>
            </a:r>
            <a:r>
              <a:rPr lang="en-US" altLang="zh-CN" sz="2400" dirty="0" smtClean="0">
                <a:latin typeface="+mn-ea"/>
              </a:rPr>
              <a:t>.out</a:t>
            </a:r>
            <a:r>
              <a:rPr lang="zh-CN" altLang="en-US" sz="2400" dirty="0" smtClean="0">
                <a:latin typeface="+mn-ea"/>
              </a:rPr>
              <a:t>中的解替换掉</a:t>
            </a:r>
            <a:r>
              <a:rPr lang="en-US" altLang="zh-CN" sz="2400" dirty="0" smtClean="0">
                <a:latin typeface="+mn-ea"/>
              </a:rPr>
              <a:t>.best</a:t>
            </a:r>
            <a:r>
              <a:rPr lang="zh-CN" altLang="en-US" sz="2400" dirty="0" smtClean="0">
                <a:latin typeface="+mn-ea"/>
              </a:rPr>
              <a:t>中的解。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9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311" y="1772816"/>
            <a:ext cx="78201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Comparator</a:t>
            </a:r>
            <a:r>
              <a:rPr lang="zh-CN" altLang="en-US" sz="2400" dirty="0" smtClean="0">
                <a:latin typeface="+mn-ea"/>
              </a:rPr>
              <a:t>框架：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、调用</a:t>
            </a:r>
            <a:r>
              <a:rPr lang="en-US" altLang="zh-CN" sz="2000" dirty="0" smtClean="0">
                <a:latin typeface="+mn-ea"/>
              </a:rPr>
              <a:t>checker</a:t>
            </a:r>
            <a:r>
              <a:rPr lang="zh-CN" altLang="en-US" sz="2000" dirty="0" smtClean="0">
                <a:latin typeface="+mn-ea"/>
              </a:rPr>
              <a:t>，将信息输出至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tmp</a:t>
            </a:r>
            <a:r>
              <a:rPr lang="zh-CN" altLang="en-US" sz="2000" dirty="0" smtClean="0">
                <a:latin typeface="+mn-ea"/>
              </a:rPr>
              <a:t>中。例如：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Correct! You answer is xxx. / You answer has something wrong!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、将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tmp</a:t>
            </a:r>
            <a:r>
              <a:rPr lang="zh-CN" altLang="en-US" sz="2000" dirty="0" smtClean="0">
                <a:latin typeface="+mn-ea"/>
              </a:rPr>
              <a:t>中的字符串整理成一个数输出至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out.value</a:t>
            </a:r>
            <a:r>
              <a:rPr lang="zh-CN" altLang="en-US" sz="2000" dirty="0" smtClean="0">
                <a:latin typeface="+mn-ea"/>
              </a:rPr>
              <a:t>中。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  （</a:t>
            </a:r>
            <a:r>
              <a:rPr lang="zh-CN" altLang="en-US" sz="2000" dirty="0">
                <a:latin typeface="+mn-ea"/>
              </a:rPr>
              <a:t>不合法的解变为正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负无穷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、比较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out.value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best.value</a:t>
            </a:r>
            <a:r>
              <a:rPr lang="zh-CN" altLang="en-US" sz="2000" dirty="0" smtClean="0">
                <a:latin typeface="+mn-ea"/>
              </a:rPr>
              <a:t>中的值。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</a:rPr>
              <a:t>若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out.value</a:t>
            </a:r>
            <a:r>
              <a:rPr lang="zh-CN" altLang="en-US" sz="2000" dirty="0" smtClean="0">
                <a:latin typeface="+mn-ea"/>
              </a:rPr>
              <a:t>中的更优，则用</a:t>
            </a:r>
            <a:r>
              <a:rPr lang="en-US" altLang="zh-CN" sz="2000" dirty="0" smtClean="0">
                <a:latin typeface="+mn-ea"/>
              </a:rPr>
              <a:t>.out</a:t>
            </a:r>
            <a:r>
              <a:rPr lang="zh-CN" altLang="en-US" sz="2000" dirty="0" smtClean="0">
                <a:latin typeface="+mn-ea"/>
              </a:rPr>
              <a:t>替换</a:t>
            </a:r>
            <a:r>
              <a:rPr lang="en-US" altLang="zh-CN" sz="2000" dirty="0" smtClean="0">
                <a:latin typeface="+mn-ea"/>
              </a:rPr>
              <a:t>.best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                                         </a:t>
            </a:r>
            <a:r>
              <a:rPr lang="zh-CN" altLang="en-US" sz="2000" dirty="0" smtClean="0">
                <a:latin typeface="+mn-ea"/>
              </a:rPr>
              <a:t>用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out.value</a:t>
            </a:r>
            <a:r>
              <a:rPr lang="zh-CN" altLang="en-US" sz="2000" dirty="0" smtClean="0">
                <a:latin typeface="+mn-ea"/>
              </a:rPr>
              <a:t>替换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best.value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67402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Comparator</a:t>
            </a:r>
            <a:r>
              <a:rPr lang="zh-CN" altLang="en-US" dirty="0">
                <a:latin typeface="+mn-ea"/>
              </a:rPr>
              <a:t>是一段</a:t>
            </a:r>
            <a:r>
              <a:rPr lang="en-US" altLang="zh-CN" dirty="0" err="1">
                <a:latin typeface="+mn-ea"/>
              </a:rPr>
              <a:t>c++</a:t>
            </a:r>
            <a:r>
              <a:rPr lang="zh-CN" altLang="en-US" dirty="0">
                <a:latin typeface="+mn-ea"/>
              </a:rPr>
              <a:t>函数？还是一段脚本？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                ——</a:t>
            </a:r>
            <a:r>
              <a:rPr lang="zh-CN" altLang="en-US" dirty="0">
                <a:latin typeface="+mn-ea"/>
              </a:rPr>
              <a:t>无论黑猫白猫，能抓耗子的就是好猫！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1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311" y="2684527"/>
            <a:ext cx="782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中可以通过</a:t>
            </a:r>
            <a:r>
              <a:rPr lang="en-US" altLang="zh-CN" sz="2000" dirty="0" smtClean="0">
                <a:latin typeface="+mn-ea"/>
              </a:rPr>
              <a:t>System</a:t>
            </a:r>
            <a:r>
              <a:rPr lang="zh-CN" altLang="en-US" sz="2000" dirty="0" smtClean="0">
                <a:latin typeface="+mn-ea"/>
              </a:rPr>
              <a:t>函数内嵌一段脚本语言的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zh-CN" altLang="en-US" sz="2000" dirty="0" smtClean="0">
                <a:latin typeface="+mn-ea"/>
              </a:rPr>
              <a:t>方法十分简单：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#include&lt;</a:t>
            </a:r>
            <a:r>
              <a:rPr lang="en-US" altLang="zh-CN" sz="2000" dirty="0" err="1" smtClean="0">
                <a:latin typeface="+mn-ea"/>
              </a:rPr>
              <a:t>cstdlib</a:t>
            </a:r>
            <a:r>
              <a:rPr lang="en-US" altLang="zh-CN" sz="2000" dirty="0" smtClean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……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system(</a:t>
            </a:r>
            <a:r>
              <a:rPr lang="en-US" altLang="zh-CN" sz="2000" dirty="0" err="1" smtClean="0">
                <a:latin typeface="+mn-ea"/>
              </a:rPr>
              <a:t>cmd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； </a:t>
            </a:r>
            <a:r>
              <a:rPr lang="en-US" altLang="zh-CN" sz="2000" dirty="0" smtClean="0">
                <a:latin typeface="+mn-ea"/>
              </a:rPr>
              <a:t>//</a:t>
            </a:r>
            <a:r>
              <a:rPr lang="zh-CN" altLang="en-US" sz="2000" dirty="0" smtClean="0">
                <a:latin typeface="+mn-ea"/>
              </a:rPr>
              <a:t>其中</a:t>
            </a:r>
            <a:r>
              <a:rPr lang="zh-CN" altLang="en-US" sz="2000" dirty="0" smtClean="0">
                <a:latin typeface="+mn-ea"/>
              </a:rPr>
              <a:t>字符串</a:t>
            </a:r>
            <a:r>
              <a:rPr lang="en-US" altLang="zh-CN" sz="2000" dirty="0" err="1" smtClean="0">
                <a:latin typeface="+mn-ea"/>
              </a:rPr>
              <a:t>cmd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zh-CN" altLang="en-US" sz="2000" dirty="0" smtClean="0">
                <a:latin typeface="+mn-ea"/>
              </a:rPr>
              <a:t>需要执行的脚本语句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62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脚本中的常用命令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4695" y="2348880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编译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：</a:t>
            </a:r>
            <a:r>
              <a:rPr lang="en-US" altLang="zh-CN" sz="2400" dirty="0"/>
              <a:t>g++ sample.cpp -o sample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运行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zh-CN" altLang="en-US" sz="2400" dirty="0"/>
              <a:t>把</a:t>
            </a:r>
            <a:r>
              <a:rPr lang="en-US" altLang="zh-CN" sz="2400" dirty="0"/>
              <a:t>a.in</a:t>
            </a:r>
            <a:r>
              <a:rPr lang="zh-CN" altLang="en-US" sz="2400" dirty="0"/>
              <a:t>作为读入，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作为输出）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dos     :    </a:t>
            </a:r>
            <a:r>
              <a:rPr lang="en-US" altLang="zh-CN" sz="2400" dirty="0"/>
              <a:t>sample &lt; a.in &gt; </a:t>
            </a:r>
            <a:r>
              <a:rPr lang="en-US" altLang="zh-CN" sz="2400" dirty="0" err="1"/>
              <a:t>a.out</a:t>
            </a:r>
            <a:r>
              <a:rPr lang="en-US" altLang="zh-CN" sz="24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linux</a:t>
            </a:r>
            <a:r>
              <a:rPr lang="en-US" altLang="zh-CN" sz="2400" dirty="0" smtClean="0"/>
              <a:t>   :    </a:t>
            </a:r>
            <a:r>
              <a:rPr lang="en-US" altLang="zh-CN" sz="2400" dirty="0"/>
              <a:t>./sample &lt; a.in &gt; </a:t>
            </a:r>
            <a:r>
              <a:rPr lang="en-US" altLang="zh-CN" sz="2400" dirty="0" err="1"/>
              <a:t>a.out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1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脚本中的常用命令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4695" y="2348880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复制文件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dos   </a:t>
            </a:r>
            <a:r>
              <a:rPr lang="en-US" altLang="zh-CN" sz="2400" dirty="0"/>
              <a:t>:  copy /y </a:t>
            </a:r>
            <a:r>
              <a:rPr lang="en-US" altLang="zh-CN" sz="2400" dirty="0" err="1"/>
              <a:t>old.out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new.out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linux</a:t>
            </a:r>
            <a:r>
              <a:rPr lang="en-US" altLang="zh-CN" sz="2400" dirty="0"/>
              <a:t> :  </a:t>
            </a:r>
            <a:r>
              <a:rPr lang="en-US" altLang="zh-CN" sz="2400" dirty="0" err="1"/>
              <a:t>cp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old.out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new.out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复制</a:t>
            </a:r>
            <a:r>
              <a:rPr lang="zh-CN" altLang="en-US" sz="2400" dirty="0"/>
              <a:t>整个文件夹：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dos   </a:t>
            </a:r>
            <a:r>
              <a:rPr lang="en-US" altLang="zh-CN" sz="2400" dirty="0"/>
              <a:t>:  </a:t>
            </a:r>
            <a:r>
              <a:rPr lang="en-US" altLang="zh-CN" sz="2400" dirty="0" err="1" smtClean="0"/>
              <a:t>mkdir</a:t>
            </a:r>
            <a:r>
              <a:rPr lang="en-US" altLang="zh-CN" sz="2400" dirty="0" smtClean="0"/>
              <a:t> new &amp;&amp; copy /y </a:t>
            </a:r>
            <a:r>
              <a:rPr lang="en-US" altLang="zh-CN" sz="2400" dirty="0"/>
              <a:t>old new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linux</a:t>
            </a:r>
            <a:r>
              <a:rPr lang="en-US" altLang="zh-CN" sz="2400" dirty="0"/>
              <a:t> :  </a:t>
            </a:r>
            <a:r>
              <a:rPr lang="en-US" altLang="zh-CN" sz="2400" dirty="0" err="1"/>
              <a:t>cp</a:t>
            </a:r>
            <a:r>
              <a:rPr lang="en-US" altLang="zh-CN" sz="2400" dirty="0"/>
              <a:t> -r old new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40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脚本中的常用命令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4695" y="2104767"/>
            <a:ext cx="7415697" cy="391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删除文件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dos   </a:t>
            </a:r>
            <a:r>
              <a:rPr lang="en-US" altLang="zh-CN" sz="2400" dirty="0"/>
              <a:t>:  del 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linux</a:t>
            </a:r>
            <a:r>
              <a:rPr lang="en-US" altLang="zh-CN" sz="2400" dirty="0"/>
              <a:t> :  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重命名</a:t>
            </a:r>
            <a:r>
              <a:rPr lang="zh-CN" altLang="en-US" sz="2400" dirty="0"/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dos   </a:t>
            </a:r>
            <a:r>
              <a:rPr lang="en-US" altLang="zh-CN" sz="2400" dirty="0"/>
              <a:t>:  rename </a:t>
            </a:r>
            <a:r>
              <a:rPr lang="en-US" altLang="zh-CN" sz="2400" dirty="0" err="1"/>
              <a:t>old.out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new.out</a:t>
            </a:r>
            <a:r>
              <a:rPr lang="en-US" altLang="zh-CN" sz="2400" dirty="0"/>
              <a:t>   //</a:t>
            </a:r>
            <a:r>
              <a:rPr lang="zh-CN" altLang="en-US" sz="2400" dirty="0"/>
              <a:t>重名不覆盖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dos   :  move /y </a:t>
            </a:r>
            <a:r>
              <a:rPr lang="en-US" altLang="zh-CN" sz="2400" dirty="0" err="1"/>
              <a:t>old.out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new.out</a:t>
            </a:r>
            <a:r>
              <a:rPr lang="en-US" altLang="zh-CN" sz="2400" dirty="0"/>
              <a:t>  //</a:t>
            </a:r>
            <a:r>
              <a:rPr lang="zh-CN" altLang="en-US" sz="2400" dirty="0"/>
              <a:t>重名强制覆盖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linux</a:t>
            </a:r>
            <a:r>
              <a:rPr lang="en-US" altLang="zh-CN" sz="2400" dirty="0"/>
              <a:t> :  mv </a:t>
            </a:r>
            <a:r>
              <a:rPr lang="en-US" altLang="zh-CN" sz="2400" dirty="0" err="1"/>
              <a:t>old.out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new.out</a:t>
            </a:r>
            <a:r>
              <a:rPr lang="en-US" altLang="zh-CN" sz="2400" dirty="0"/>
              <a:t>       //</a:t>
            </a:r>
            <a:r>
              <a:rPr lang="zh-CN" altLang="en-US" sz="2400" dirty="0"/>
              <a:t>重名强制覆盖</a:t>
            </a:r>
          </a:p>
        </p:txBody>
      </p:sp>
    </p:spTree>
    <p:extLst>
      <p:ext uri="{BB962C8B-B14F-4D97-AF65-F5344CB8AC3E}">
        <p14:creationId xmlns:p14="http://schemas.microsoft.com/office/powerpoint/2010/main" val="39740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脚本中的常用命令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629159" y="2132856"/>
            <a:ext cx="8207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变量？判断？循环？都不需要！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因为可以写在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的函数里面：</a:t>
            </a:r>
            <a:endParaRPr lang="en-US" altLang="zh-CN" sz="2400" dirty="0" smtClean="0"/>
          </a:p>
          <a:p>
            <a:r>
              <a:rPr lang="en-US" altLang="zh-CN" sz="2400" dirty="0"/>
              <a:t>f</a:t>
            </a:r>
            <a:r>
              <a:rPr lang="en-US" altLang="zh-CN" sz="2400" dirty="0" smtClean="0"/>
              <a:t>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i=1; i&lt;=10; i++)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char </a:t>
            </a:r>
            <a:r>
              <a:rPr lang="en-US" altLang="zh-CN" sz="2400" dirty="0" err="1" smtClean="0"/>
              <a:t>cmd</a:t>
            </a:r>
            <a:r>
              <a:rPr lang="en-US" altLang="zh-CN" sz="2400" dirty="0" smtClean="0"/>
              <a:t>[255];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sprintf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cmd</a:t>
            </a:r>
            <a:r>
              <a:rPr lang="en-US" altLang="zh-CN" sz="2400" dirty="0" smtClean="0"/>
              <a:t>, “./checker %d &gt; </a:t>
            </a:r>
            <a:r>
              <a:rPr lang="en-US" altLang="zh-CN" sz="2400" dirty="0" err="1" smtClean="0"/>
              <a:t>name%d.tmp</a:t>
            </a:r>
            <a:r>
              <a:rPr lang="en-US" altLang="zh-CN" sz="2400" dirty="0" smtClean="0"/>
              <a:t>”, i, i);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//</a:t>
            </a:r>
            <a:r>
              <a:rPr lang="en-US" altLang="zh-CN" sz="2400" dirty="0" err="1" smtClean="0"/>
              <a:t>sprintf</a:t>
            </a:r>
            <a:r>
              <a:rPr lang="zh-CN" altLang="en-US" sz="2400" dirty="0" smtClean="0"/>
              <a:t>需要</a:t>
            </a:r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cassert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system(</a:t>
            </a:r>
            <a:r>
              <a:rPr lang="en-US" altLang="zh-CN" sz="2400" dirty="0" err="1" smtClean="0"/>
              <a:t>cmd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zh-CN" altLang="en-US" sz="2400" dirty="0" smtClean="0"/>
              <a:t>优势：灵活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跨</a:t>
            </a:r>
            <a:r>
              <a:rPr lang="zh-CN" altLang="en-US" sz="2400" dirty="0" smtClean="0"/>
              <a:t>平台！不需要记很多命令。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缺点：速度？（不是瓶颈）   不优美？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51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Comparator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2687" y="2278613"/>
            <a:ext cx="3815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Comparator</a:t>
            </a:r>
            <a:r>
              <a:rPr lang="zh-CN" altLang="en-US" sz="2400" dirty="0" smtClean="0"/>
              <a:t>展示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11560" y="4006805"/>
            <a:ext cx="381529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随机算法展示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2310"/>
              </p:ext>
            </p:extLst>
          </p:nvPr>
        </p:nvGraphicFramePr>
        <p:xfrm>
          <a:off x="854067" y="3068959"/>
          <a:ext cx="1976173" cy="9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包装程序外壳对象" showAsIcon="1" r:id="rId3" imgW="1499040" imgH="711360" progId="Package">
                  <p:embed/>
                </p:oleObj>
              </mc:Choice>
              <mc:Fallback>
                <p:oleObj name="包装程序外壳对象" showAsIcon="1" r:id="rId3" imgW="1499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067" y="3068959"/>
                        <a:ext cx="1976173" cy="9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15456"/>
              </p:ext>
            </p:extLst>
          </p:nvPr>
        </p:nvGraphicFramePr>
        <p:xfrm>
          <a:off x="972344" y="4797151"/>
          <a:ext cx="1799456" cy="9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包装程序外壳对象" showAsIcon="1" r:id="rId5" imgW="1295640" imgH="711360" progId="Package">
                  <p:embed/>
                </p:oleObj>
              </mc:Choice>
              <mc:Fallback>
                <p:oleObj name="包装程序外壳对象" showAsIcon="1" r:id="rId5" imgW="1295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344" y="4797151"/>
                        <a:ext cx="1799456" cy="98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1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290" y="1802698"/>
            <a:ext cx="4895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算法二：随机调整算法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原理：函数具有</a:t>
            </a:r>
            <a:r>
              <a:rPr lang="zh-CN" altLang="en-US" sz="2400" u="sng" dirty="0" smtClean="0"/>
              <a:t>一定的</a:t>
            </a:r>
            <a:r>
              <a:rPr lang="zh-CN" altLang="en-US" sz="2400" b="1" u="sng" dirty="0" smtClean="0"/>
              <a:t>连续性</a:t>
            </a:r>
            <a:endParaRPr lang="en-US" altLang="zh-CN" sz="2400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903198" y="3768013"/>
            <a:ext cx="5261090" cy="2525464"/>
          </a:xfrm>
          <a:custGeom>
            <a:avLst/>
            <a:gdLst>
              <a:gd name="T0" fmla="*/ 0 w 3642"/>
              <a:gd name="T1" fmla="*/ 2147483647 h 1181"/>
              <a:gd name="T2" fmla="*/ 2147483647 w 3642"/>
              <a:gd name="T3" fmla="*/ 2147483647 h 1181"/>
              <a:gd name="T4" fmla="*/ 2147483647 w 3642"/>
              <a:gd name="T5" fmla="*/ 2147483647 h 1181"/>
              <a:gd name="T6" fmla="*/ 2147483647 w 3642"/>
              <a:gd name="T7" fmla="*/ 2147483647 h 1181"/>
              <a:gd name="T8" fmla="*/ 2147483647 w 3642"/>
              <a:gd name="T9" fmla="*/ 2147483647 h 1181"/>
              <a:gd name="T10" fmla="*/ 2147483647 w 3642"/>
              <a:gd name="T11" fmla="*/ 2147483647 h 1181"/>
              <a:gd name="T12" fmla="*/ 2147483647 w 3642"/>
              <a:gd name="T13" fmla="*/ 2147483647 h 1181"/>
              <a:gd name="T14" fmla="*/ 2147483647 w 3642"/>
              <a:gd name="T15" fmla="*/ 2147483647 h 1181"/>
              <a:gd name="T16" fmla="*/ 2147483647 w 3642"/>
              <a:gd name="T17" fmla="*/ 2147483647 h 1181"/>
              <a:gd name="T18" fmla="*/ 2147483647 w 3642"/>
              <a:gd name="T19" fmla="*/ 2147483647 h 1181"/>
              <a:gd name="T20" fmla="*/ 2147483647 w 3642"/>
              <a:gd name="T21" fmla="*/ 2147483647 h 1181"/>
              <a:gd name="T22" fmla="*/ 2147483647 w 3642"/>
              <a:gd name="T23" fmla="*/ 2147483647 h 1181"/>
              <a:gd name="T24" fmla="*/ 2147483647 w 3642"/>
              <a:gd name="T25" fmla="*/ 2147483647 h 1181"/>
              <a:gd name="T26" fmla="*/ 2147483647 w 3642"/>
              <a:gd name="T27" fmla="*/ 2147483647 h 1181"/>
              <a:gd name="T28" fmla="*/ 2147483647 w 3642"/>
              <a:gd name="T29" fmla="*/ 2147483647 h 1181"/>
              <a:gd name="T30" fmla="*/ 2147483647 w 3642"/>
              <a:gd name="T31" fmla="*/ 2147483647 h 1181"/>
              <a:gd name="T32" fmla="*/ 2147483647 w 3642"/>
              <a:gd name="T33" fmla="*/ 2147483647 h 1181"/>
              <a:gd name="T34" fmla="*/ 2147483647 w 3642"/>
              <a:gd name="T35" fmla="*/ 2147483647 h 1181"/>
              <a:gd name="T36" fmla="*/ 2147483647 w 3642"/>
              <a:gd name="T37" fmla="*/ 2147483647 h 1181"/>
              <a:gd name="T38" fmla="*/ 2147483647 w 3642"/>
              <a:gd name="T39" fmla="*/ 2147483647 h 1181"/>
              <a:gd name="T40" fmla="*/ 2147483647 w 3642"/>
              <a:gd name="T41" fmla="*/ 2147483647 h 1181"/>
              <a:gd name="T42" fmla="*/ 2147483647 w 3642"/>
              <a:gd name="T43" fmla="*/ 2147483647 h 1181"/>
              <a:gd name="T44" fmla="*/ 2147483647 w 3642"/>
              <a:gd name="T45" fmla="*/ 2147483647 h 1181"/>
              <a:gd name="T46" fmla="*/ 2147483647 w 3642"/>
              <a:gd name="T47" fmla="*/ 2147483647 h 11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2"/>
              <a:gd name="T73" fmla="*/ 0 h 1181"/>
              <a:gd name="T74" fmla="*/ 3642 w 3642"/>
              <a:gd name="T75" fmla="*/ 1181 h 118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2" h="1181">
                <a:moveTo>
                  <a:pt x="0" y="1181"/>
                </a:moveTo>
                <a:cubicBezTo>
                  <a:pt x="104" y="1121"/>
                  <a:pt x="208" y="1061"/>
                  <a:pt x="288" y="989"/>
                </a:cubicBezTo>
                <a:cubicBezTo>
                  <a:pt x="368" y="917"/>
                  <a:pt x="408" y="869"/>
                  <a:pt x="480" y="749"/>
                </a:cubicBezTo>
                <a:cubicBezTo>
                  <a:pt x="552" y="629"/>
                  <a:pt x="650" y="390"/>
                  <a:pt x="720" y="269"/>
                </a:cubicBezTo>
                <a:cubicBezTo>
                  <a:pt x="790" y="148"/>
                  <a:pt x="840" y="46"/>
                  <a:pt x="897" y="23"/>
                </a:cubicBezTo>
                <a:cubicBezTo>
                  <a:pt x="954" y="0"/>
                  <a:pt x="1010" y="83"/>
                  <a:pt x="1059" y="131"/>
                </a:cubicBezTo>
                <a:cubicBezTo>
                  <a:pt x="1108" y="179"/>
                  <a:pt x="1154" y="248"/>
                  <a:pt x="1194" y="311"/>
                </a:cubicBezTo>
                <a:cubicBezTo>
                  <a:pt x="1234" y="374"/>
                  <a:pt x="1255" y="436"/>
                  <a:pt x="1296" y="509"/>
                </a:cubicBezTo>
                <a:cubicBezTo>
                  <a:pt x="1337" y="582"/>
                  <a:pt x="1392" y="669"/>
                  <a:pt x="1440" y="749"/>
                </a:cubicBezTo>
                <a:cubicBezTo>
                  <a:pt x="1488" y="829"/>
                  <a:pt x="1530" y="954"/>
                  <a:pt x="1584" y="989"/>
                </a:cubicBezTo>
                <a:cubicBezTo>
                  <a:pt x="1638" y="1024"/>
                  <a:pt x="1713" y="1007"/>
                  <a:pt x="1761" y="959"/>
                </a:cubicBezTo>
                <a:cubicBezTo>
                  <a:pt x="1809" y="911"/>
                  <a:pt x="1830" y="744"/>
                  <a:pt x="1872" y="701"/>
                </a:cubicBezTo>
                <a:cubicBezTo>
                  <a:pt x="1914" y="658"/>
                  <a:pt x="1973" y="674"/>
                  <a:pt x="2013" y="698"/>
                </a:cubicBezTo>
                <a:cubicBezTo>
                  <a:pt x="2053" y="722"/>
                  <a:pt x="2073" y="805"/>
                  <a:pt x="2112" y="845"/>
                </a:cubicBezTo>
                <a:cubicBezTo>
                  <a:pt x="2151" y="885"/>
                  <a:pt x="2199" y="981"/>
                  <a:pt x="2247" y="941"/>
                </a:cubicBezTo>
                <a:cubicBezTo>
                  <a:pt x="2295" y="901"/>
                  <a:pt x="2351" y="709"/>
                  <a:pt x="2400" y="605"/>
                </a:cubicBezTo>
                <a:cubicBezTo>
                  <a:pt x="2449" y="501"/>
                  <a:pt x="2498" y="355"/>
                  <a:pt x="2544" y="317"/>
                </a:cubicBezTo>
                <a:cubicBezTo>
                  <a:pt x="2590" y="279"/>
                  <a:pt x="2631" y="318"/>
                  <a:pt x="2679" y="374"/>
                </a:cubicBezTo>
                <a:cubicBezTo>
                  <a:pt x="2727" y="430"/>
                  <a:pt x="2792" y="571"/>
                  <a:pt x="2832" y="653"/>
                </a:cubicBezTo>
                <a:cubicBezTo>
                  <a:pt x="2872" y="735"/>
                  <a:pt x="2884" y="807"/>
                  <a:pt x="2922" y="869"/>
                </a:cubicBezTo>
                <a:cubicBezTo>
                  <a:pt x="2960" y="931"/>
                  <a:pt x="3008" y="994"/>
                  <a:pt x="3057" y="1022"/>
                </a:cubicBezTo>
                <a:cubicBezTo>
                  <a:pt x="3106" y="1050"/>
                  <a:pt x="3158" y="1027"/>
                  <a:pt x="3216" y="1037"/>
                </a:cubicBezTo>
                <a:cubicBezTo>
                  <a:pt x="3274" y="1047"/>
                  <a:pt x="3337" y="1075"/>
                  <a:pt x="3408" y="1085"/>
                </a:cubicBezTo>
                <a:cubicBezTo>
                  <a:pt x="3479" y="1095"/>
                  <a:pt x="3593" y="1092"/>
                  <a:pt x="3642" y="109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36" y="3068960"/>
            <a:ext cx="4895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例如：在一个很复杂的函数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上求最大值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87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3745410"/>
            <a:ext cx="5688632" cy="189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平均分很高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高分选手很少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+mn-ea"/>
              </a:rPr>
              <a:t>可以</a:t>
            </a:r>
            <a:r>
              <a:rPr lang="zh-CN" altLang="en-US" sz="2000" dirty="0" smtClean="0">
                <a:latin typeface="+mn-ea"/>
              </a:rPr>
              <a:t>写多个程序应对不同数据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程序可以运行很长时间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805264"/>
            <a:ext cx="7632848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结论：一定要早做提交答案题，但不要只做提交答案题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题型：选手需要</a:t>
            </a:r>
            <a:r>
              <a:rPr lang="zh-CN" altLang="en-US" sz="2400" dirty="0" smtClean="0">
                <a:latin typeface="+mn-ea"/>
              </a:rPr>
              <a:t>针对</a:t>
            </a:r>
            <a:r>
              <a:rPr lang="zh-CN" altLang="en-US" sz="2400" dirty="0">
                <a:latin typeface="+mn-ea"/>
              </a:rPr>
              <a:t>某个问题</a:t>
            </a:r>
            <a:r>
              <a:rPr lang="zh-CN" altLang="en-US" sz="2400" dirty="0" smtClean="0">
                <a:latin typeface="+mn-ea"/>
              </a:rPr>
              <a:t>提供</a:t>
            </a:r>
            <a:r>
              <a:rPr lang="zh-CN" altLang="en-US" sz="2400" dirty="0" smtClean="0">
                <a:latin typeface="+mn-ea"/>
              </a:rPr>
              <a:t>一个解决方案。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</a:t>
            </a:r>
            <a:r>
              <a:rPr lang="zh-CN" altLang="en-US" sz="2400" dirty="0" smtClean="0">
                <a:latin typeface="+mn-ea"/>
              </a:rPr>
              <a:t>最终根据解决方案的优劣程度给分。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特点：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4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355976" y="4105045"/>
            <a:ext cx="4608512" cy="2235398"/>
          </a:xfrm>
          <a:custGeom>
            <a:avLst/>
            <a:gdLst>
              <a:gd name="T0" fmla="*/ 0 w 3642"/>
              <a:gd name="T1" fmla="*/ 2147483647 h 1181"/>
              <a:gd name="T2" fmla="*/ 2147483647 w 3642"/>
              <a:gd name="T3" fmla="*/ 2147483647 h 1181"/>
              <a:gd name="T4" fmla="*/ 2147483647 w 3642"/>
              <a:gd name="T5" fmla="*/ 2147483647 h 1181"/>
              <a:gd name="T6" fmla="*/ 2147483647 w 3642"/>
              <a:gd name="T7" fmla="*/ 2147483647 h 1181"/>
              <a:gd name="T8" fmla="*/ 2147483647 w 3642"/>
              <a:gd name="T9" fmla="*/ 2147483647 h 1181"/>
              <a:gd name="T10" fmla="*/ 2147483647 w 3642"/>
              <a:gd name="T11" fmla="*/ 2147483647 h 1181"/>
              <a:gd name="T12" fmla="*/ 2147483647 w 3642"/>
              <a:gd name="T13" fmla="*/ 2147483647 h 1181"/>
              <a:gd name="T14" fmla="*/ 2147483647 w 3642"/>
              <a:gd name="T15" fmla="*/ 2147483647 h 1181"/>
              <a:gd name="T16" fmla="*/ 2147483647 w 3642"/>
              <a:gd name="T17" fmla="*/ 2147483647 h 1181"/>
              <a:gd name="T18" fmla="*/ 2147483647 w 3642"/>
              <a:gd name="T19" fmla="*/ 2147483647 h 1181"/>
              <a:gd name="T20" fmla="*/ 2147483647 w 3642"/>
              <a:gd name="T21" fmla="*/ 2147483647 h 1181"/>
              <a:gd name="T22" fmla="*/ 2147483647 w 3642"/>
              <a:gd name="T23" fmla="*/ 2147483647 h 1181"/>
              <a:gd name="T24" fmla="*/ 2147483647 w 3642"/>
              <a:gd name="T25" fmla="*/ 2147483647 h 1181"/>
              <a:gd name="T26" fmla="*/ 2147483647 w 3642"/>
              <a:gd name="T27" fmla="*/ 2147483647 h 1181"/>
              <a:gd name="T28" fmla="*/ 2147483647 w 3642"/>
              <a:gd name="T29" fmla="*/ 2147483647 h 1181"/>
              <a:gd name="T30" fmla="*/ 2147483647 w 3642"/>
              <a:gd name="T31" fmla="*/ 2147483647 h 1181"/>
              <a:gd name="T32" fmla="*/ 2147483647 w 3642"/>
              <a:gd name="T33" fmla="*/ 2147483647 h 1181"/>
              <a:gd name="T34" fmla="*/ 2147483647 w 3642"/>
              <a:gd name="T35" fmla="*/ 2147483647 h 1181"/>
              <a:gd name="T36" fmla="*/ 2147483647 w 3642"/>
              <a:gd name="T37" fmla="*/ 2147483647 h 1181"/>
              <a:gd name="T38" fmla="*/ 2147483647 w 3642"/>
              <a:gd name="T39" fmla="*/ 2147483647 h 1181"/>
              <a:gd name="T40" fmla="*/ 2147483647 w 3642"/>
              <a:gd name="T41" fmla="*/ 2147483647 h 1181"/>
              <a:gd name="T42" fmla="*/ 2147483647 w 3642"/>
              <a:gd name="T43" fmla="*/ 2147483647 h 1181"/>
              <a:gd name="T44" fmla="*/ 2147483647 w 3642"/>
              <a:gd name="T45" fmla="*/ 2147483647 h 1181"/>
              <a:gd name="T46" fmla="*/ 2147483647 w 3642"/>
              <a:gd name="T47" fmla="*/ 2147483647 h 11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642"/>
              <a:gd name="T73" fmla="*/ 0 h 1181"/>
              <a:gd name="T74" fmla="*/ 3642 w 3642"/>
              <a:gd name="T75" fmla="*/ 1181 h 118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642" h="1181">
                <a:moveTo>
                  <a:pt x="0" y="1181"/>
                </a:moveTo>
                <a:cubicBezTo>
                  <a:pt x="104" y="1121"/>
                  <a:pt x="208" y="1061"/>
                  <a:pt x="288" y="989"/>
                </a:cubicBezTo>
                <a:cubicBezTo>
                  <a:pt x="368" y="917"/>
                  <a:pt x="408" y="869"/>
                  <a:pt x="480" y="749"/>
                </a:cubicBezTo>
                <a:cubicBezTo>
                  <a:pt x="552" y="629"/>
                  <a:pt x="650" y="390"/>
                  <a:pt x="720" y="269"/>
                </a:cubicBezTo>
                <a:cubicBezTo>
                  <a:pt x="790" y="148"/>
                  <a:pt x="840" y="46"/>
                  <a:pt x="897" y="23"/>
                </a:cubicBezTo>
                <a:cubicBezTo>
                  <a:pt x="954" y="0"/>
                  <a:pt x="1010" y="83"/>
                  <a:pt x="1059" y="131"/>
                </a:cubicBezTo>
                <a:cubicBezTo>
                  <a:pt x="1108" y="179"/>
                  <a:pt x="1154" y="248"/>
                  <a:pt x="1194" y="311"/>
                </a:cubicBezTo>
                <a:cubicBezTo>
                  <a:pt x="1234" y="374"/>
                  <a:pt x="1255" y="436"/>
                  <a:pt x="1296" y="509"/>
                </a:cubicBezTo>
                <a:cubicBezTo>
                  <a:pt x="1337" y="582"/>
                  <a:pt x="1392" y="669"/>
                  <a:pt x="1440" y="749"/>
                </a:cubicBezTo>
                <a:cubicBezTo>
                  <a:pt x="1488" y="829"/>
                  <a:pt x="1530" y="954"/>
                  <a:pt x="1584" y="989"/>
                </a:cubicBezTo>
                <a:cubicBezTo>
                  <a:pt x="1638" y="1024"/>
                  <a:pt x="1713" y="1007"/>
                  <a:pt x="1761" y="959"/>
                </a:cubicBezTo>
                <a:cubicBezTo>
                  <a:pt x="1809" y="911"/>
                  <a:pt x="1830" y="744"/>
                  <a:pt x="1872" y="701"/>
                </a:cubicBezTo>
                <a:cubicBezTo>
                  <a:pt x="1914" y="658"/>
                  <a:pt x="1973" y="674"/>
                  <a:pt x="2013" y="698"/>
                </a:cubicBezTo>
                <a:cubicBezTo>
                  <a:pt x="2053" y="722"/>
                  <a:pt x="2073" y="805"/>
                  <a:pt x="2112" y="845"/>
                </a:cubicBezTo>
                <a:cubicBezTo>
                  <a:pt x="2151" y="885"/>
                  <a:pt x="2199" y="981"/>
                  <a:pt x="2247" y="941"/>
                </a:cubicBezTo>
                <a:cubicBezTo>
                  <a:pt x="2295" y="901"/>
                  <a:pt x="2351" y="709"/>
                  <a:pt x="2400" y="605"/>
                </a:cubicBezTo>
                <a:cubicBezTo>
                  <a:pt x="2449" y="501"/>
                  <a:pt x="2498" y="355"/>
                  <a:pt x="2544" y="317"/>
                </a:cubicBezTo>
                <a:cubicBezTo>
                  <a:pt x="2590" y="279"/>
                  <a:pt x="2631" y="318"/>
                  <a:pt x="2679" y="374"/>
                </a:cubicBezTo>
                <a:cubicBezTo>
                  <a:pt x="2727" y="430"/>
                  <a:pt x="2792" y="571"/>
                  <a:pt x="2832" y="653"/>
                </a:cubicBezTo>
                <a:cubicBezTo>
                  <a:pt x="2872" y="735"/>
                  <a:pt x="2884" y="807"/>
                  <a:pt x="2922" y="869"/>
                </a:cubicBezTo>
                <a:cubicBezTo>
                  <a:pt x="2960" y="931"/>
                  <a:pt x="3008" y="994"/>
                  <a:pt x="3057" y="1022"/>
                </a:cubicBezTo>
                <a:cubicBezTo>
                  <a:pt x="3106" y="1050"/>
                  <a:pt x="3158" y="1027"/>
                  <a:pt x="3216" y="1037"/>
                </a:cubicBezTo>
                <a:cubicBezTo>
                  <a:pt x="3274" y="1047"/>
                  <a:pt x="3337" y="1075"/>
                  <a:pt x="3408" y="1085"/>
                </a:cubicBezTo>
                <a:cubicBezTo>
                  <a:pt x="3479" y="1095"/>
                  <a:pt x="3593" y="1092"/>
                  <a:pt x="3642" y="109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20" y="2210872"/>
            <a:ext cx="64504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、随机选取一个点</a:t>
            </a:r>
            <a:r>
              <a:rPr lang="en-US" altLang="zh-CN" sz="2000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的临域内随机选取一个点</a:t>
            </a:r>
            <a:r>
              <a:rPr lang="en-US" altLang="zh-CN" sz="2000" dirty="0" smtClean="0"/>
              <a:t>x’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、若</a:t>
            </a:r>
            <a:r>
              <a:rPr lang="en-US" altLang="zh-CN" sz="2000" dirty="0" smtClean="0"/>
              <a:t>x’</a:t>
            </a:r>
            <a:r>
              <a:rPr lang="zh-CN" altLang="en-US" sz="2000" dirty="0" smtClean="0"/>
              <a:t>的函数值更大则移动，否则留在原地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、重复</a:t>
            </a:r>
            <a:r>
              <a:rPr lang="en-US" altLang="zh-CN" sz="2000" dirty="0" smtClean="0"/>
              <a:t>2-3</a:t>
            </a:r>
            <a:r>
              <a:rPr lang="zh-CN" altLang="en-US" sz="2000" dirty="0"/>
              <a:t>若干</a:t>
            </a:r>
            <a:r>
              <a:rPr lang="zh-CN" altLang="en-US" sz="2000" dirty="0" smtClean="0"/>
              <a:t>次，会移动至一个极值点上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、重复</a:t>
            </a:r>
            <a:r>
              <a:rPr lang="en-US" altLang="zh-CN" sz="2000" dirty="0" smtClean="0"/>
              <a:t>1-4</a:t>
            </a:r>
            <a:r>
              <a:rPr lang="zh-CN" altLang="en-US" sz="2000" dirty="0" smtClean="0"/>
              <a:t>若干次，可戳中最值点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708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411" y="2276872"/>
            <a:ext cx="5566749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对于多维函数，何为连续性？</a:t>
            </a:r>
            <a:endParaRPr lang="en-US" altLang="zh-CN" sz="2400" dirty="0" smtClean="0"/>
          </a:p>
        </p:txBody>
      </p:sp>
      <p:pic>
        <p:nvPicPr>
          <p:cNvPr id="5" name="Picture 2" descr="http://www3.wolframalpha.com/Calculate/MSP/MSP30291a1a58f71bae03fg00004edf5h8d6524fiff?MSPStoreType=image/gif&amp;s=24&amp;w=240&amp;h=186&amp;cdf=MeshControl&amp;cdf=Range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96" y="3212976"/>
            <a:ext cx="3769964" cy="29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411" y="2276872"/>
            <a:ext cx="7510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对于不满足连续性的函数，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就不能使用该算法了吗？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当然不是！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较优解的临域内有比它略差一点点的解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形象</a:t>
            </a:r>
            <a:r>
              <a:rPr lang="zh-CN" altLang="en-US" sz="2400" dirty="0" smtClean="0"/>
              <a:t>理解：比较容易“爬”上去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733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2708920"/>
            <a:ext cx="61206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程序框架：</a:t>
            </a:r>
            <a:endParaRPr lang="en-US" altLang="zh-CN" sz="2400" dirty="0" smtClean="0"/>
          </a:p>
          <a:p>
            <a:r>
              <a:rPr lang="en-US" altLang="zh-CN" sz="2400" dirty="0" smtClean="0"/>
              <a:t>While (true)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随机生成一组解</a:t>
            </a:r>
            <a:r>
              <a:rPr lang="en-US" altLang="zh-CN" sz="2400" dirty="0" smtClean="0"/>
              <a:t>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i=0; i&lt;Q; i++)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随机微调当前解</a:t>
            </a:r>
            <a:r>
              <a:rPr lang="en-US" altLang="zh-CN" sz="2400" dirty="0" smtClean="0"/>
              <a:t>T</a:t>
            </a:r>
          </a:p>
          <a:p>
            <a:r>
              <a:rPr lang="zh-CN" altLang="en-US" sz="2400" dirty="0" smtClean="0"/>
              <a:t>           若</a:t>
            </a:r>
            <a:r>
              <a:rPr lang="zh-CN" altLang="en-US" sz="2400" dirty="0"/>
              <a:t>更优则进行调整，否则不调整</a:t>
            </a:r>
            <a:endParaRPr lang="en-US" altLang="zh-CN" sz="2400" dirty="0"/>
          </a:p>
          <a:p>
            <a:r>
              <a:rPr lang="en-US" altLang="zh-CN" sz="2400" dirty="0" smtClean="0"/>
              <a:t>      }</a:t>
            </a:r>
          </a:p>
          <a:p>
            <a:r>
              <a:rPr lang="en-US" altLang="zh-CN" sz="2400" dirty="0"/>
              <a:t>}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92290" y="1802698"/>
            <a:ext cx="489541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算法二：随机调整算法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025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2708920"/>
            <a:ext cx="54726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程序框架：</a:t>
            </a:r>
            <a:endParaRPr lang="en-US" altLang="zh-CN" sz="2400" dirty="0" smtClean="0"/>
          </a:p>
          <a:p>
            <a:r>
              <a:rPr lang="en-US" altLang="zh-CN" sz="2400" dirty="0" smtClean="0"/>
              <a:t>While (true)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随机生成一组解</a:t>
            </a:r>
            <a:r>
              <a:rPr lang="en-US" altLang="zh-CN" sz="2400" dirty="0" smtClean="0"/>
              <a:t>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i=0; i&lt;Q; i++)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随机微调当前解</a:t>
            </a:r>
            <a:r>
              <a:rPr lang="en-US" altLang="zh-CN" sz="2400" dirty="0" smtClean="0"/>
              <a:t>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若更优则进行调整，否则不调整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}</a:t>
            </a:r>
          </a:p>
          <a:p>
            <a:r>
              <a:rPr lang="en-US" altLang="zh-CN" sz="2400" dirty="0"/>
              <a:t>}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468671" y="2062589"/>
            <a:ext cx="489541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尝试优化随机调整算法：</a:t>
            </a:r>
            <a:endParaRPr lang="en-US" altLang="zh-CN" sz="2400" dirty="0" smtClean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419872" y="3567158"/>
            <a:ext cx="979352" cy="324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8752" y="3088703"/>
            <a:ext cx="32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初始解随机？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765424" y="4315862"/>
            <a:ext cx="979352" cy="324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6016" y="3933056"/>
            <a:ext cx="32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调整的方向随机？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7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844824"/>
            <a:ext cx="55446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优化后的程序</a:t>
            </a:r>
            <a:r>
              <a:rPr lang="zh-CN" altLang="en-US" sz="2400" dirty="0"/>
              <a:t>框架：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While </a:t>
            </a:r>
            <a:r>
              <a:rPr lang="en-US" altLang="zh-CN" sz="2400" dirty="0"/>
              <a:t>(true) {</a:t>
            </a:r>
          </a:p>
          <a:p>
            <a:r>
              <a:rPr lang="en-US" altLang="zh-CN" sz="2400" dirty="0"/>
              <a:t>      </a:t>
            </a:r>
            <a:r>
              <a:rPr lang="zh-CN" altLang="en-US" sz="2400" dirty="0" smtClean="0"/>
              <a:t>贪心生成一</a:t>
            </a:r>
            <a:r>
              <a:rPr lang="zh-CN" altLang="en-US" sz="2400" dirty="0"/>
              <a:t>组解</a:t>
            </a:r>
            <a:r>
              <a:rPr lang="en-US" altLang="zh-CN" sz="2400" dirty="0"/>
              <a:t>T</a:t>
            </a:r>
          </a:p>
          <a:p>
            <a:r>
              <a:rPr lang="en-US" altLang="zh-CN" sz="2400" dirty="0"/>
              <a:t>  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i=0; i&lt;Q; i++) 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 smtClean="0"/>
              <a:t>寻找最优的调整方式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若</a:t>
            </a:r>
            <a:r>
              <a:rPr lang="zh-CN" altLang="en-US" sz="2400" dirty="0"/>
              <a:t>更优则进行调整，否则不</a:t>
            </a:r>
            <a:r>
              <a:rPr lang="zh-CN" altLang="en-US" sz="2400" dirty="0" smtClean="0"/>
              <a:t>调整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}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373216"/>
            <a:ext cx="717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结果变好了！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但它有一个缺点：每次的运行结果都是一样的</a:t>
            </a:r>
            <a:r>
              <a:rPr lang="en-US" altLang="zh-CN" sz="2400" dirty="0" smtClean="0">
                <a:latin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22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772816"/>
            <a:ext cx="59046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算法三：局部调整算法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程序框架：</a:t>
            </a:r>
            <a:endParaRPr lang="en-US" altLang="zh-CN" sz="2400" dirty="0"/>
          </a:p>
          <a:p>
            <a:r>
              <a:rPr lang="en-US" altLang="zh-CN" sz="2400" dirty="0"/>
              <a:t>While (true) {</a:t>
            </a:r>
          </a:p>
          <a:p>
            <a:r>
              <a:rPr lang="en-US" altLang="zh-CN" sz="2400" dirty="0"/>
              <a:t>      </a:t>
            </a:r>
            <a:r>
              <a:rPr lang="zh-CN" altLang="en-US" sz="2400" dirty="0" smtClean="0"/>
              <a:t>结合贪心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随机</a:t>
            </a:r>
            <a:r>
              <a:rPr lang="zh-CN" altLang="en-US" sz="2400" dirty="0" smtClean="0"/>
              <a:t>生成一</a:t>
            </a:r>
            <a:r>
              <a:rPr lang="zh-CN" altLang="en-US" sz="2400" dirty="0"/>
              <a:t>组解</a:t>
            </a:r>
            <a:r>
              <a:rPr lang="en-US" altLang="zh-CN" sz="2400" dirty="0"/>
              <a:t>T</a:t>
            </a:r>
          </a:p>
          <a:p>
            <a:r>
              <a:rPr lang="en-US" altLang="zh-CN" sz="2400" dirty="0"/>
              <a:t>  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i=0; i&lt;Q; i++) {</a:t>
            </a:r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寻找最优的调整方式</a:t>
            </a:r>
            <a:endParaRPr lang="en-US" altLang="zh-CN" sz="2400" dirty="0"/>
          </a:p>
          <a:p>
            <a:r>
              <a:rPr lang="zh-CN" altLang="en-US" sz="2400" dirty="0"/>
              <a:t>           若更</a:t>
            </a:r>
            <a:r>
              <a:rPr lang="zh-CN" altLang="en-US" sz="2400" dirty="0" smtClean="0"/>
              <a:t>优，则有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的概率进行该调整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若更差，则有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的概率进行该调整</a:t>
            </a:r>
            <a:endParaRPr lang="en-US" altLang="zh-CN" sz="2400" dirty="0"/>
          </a:p>
          <a:p>
            <a:r>
              <a:rPr lang="en-US" altLang="zh-CN" sz="2400" dirty="0"/>
              <a:t>      }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其中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接近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但不等于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接近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但不等于</a:t>
            </a:r>
            <a:r>
              <a:rPr lang="en-US" altLang="zh-CN" sz="24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731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2687" y="2278613"/>
            <a:ext cx="381529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局部调整算法展示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872663"/>
              </p:ext>
            </p:extLst>
          </p:nvPr>
        </p:nvGraphicFramePr>
        <p:xfrm>
          <a:off x="1331640" y="3140968"/>
          <a:ext cx="1583804" cy="86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包装程序外壳对象" showAsIcon="1" r:id="rId3" imgW="1295640" imgH="711360" progId="Package">
                  <p:embed/>
                </p:oleObj>
              </mc:Choice>
              <mc:Fallback>
                <p:oleObj name="包装程序外壳对象" showAsIcon="1" r:id="rId3" imgW="1295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140968"/>
                        <a:ext cx="1583804" cy="869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1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2011244"/>
            <a:ext cx="381529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模拟</a:t>
            </a:r>
            <a:r>
              <a:rPr lang="zh-CN" altLang="en-US" sz="2400" dirty="0" smtClean="0"/>
              <a:t>退火算法简介：</a:t>
            </a:r>
            <a:endParaRPr lang="en-US" altLang="zh-CN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2821632"/>
            <a:ext cx="7772400" cy="4495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从状态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转换为状态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的准则：</a:t>
            </a:r>
          </a:p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E(j)≤E(i)，</a:t>
            </a:r>
            <a:r>
              <a:rPr lang="zh-CN" altLang="en-US" dirty="0" smtClean="0">
                <a:solidFill>
                  <a:schemeClr val="tx1"/>
                </a:solidFill>
              </a:rPr>
              <a:t>则状态转换被接受；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E(j)＞E(i)，</a:t>
            </a:r>
            <a:r>
              <a:rPr lang="zh-CN" altLang="en-US" dirty="0" smtClean="0">
                <a:solidFill>
                  <a:schemeClr val="tx1"/>
                </a:solidFill>
              </a:rPr>
              <a:t>则状态转移被接受的概率为：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e^(E(i)-E(j) / (K*T))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en-US" altLang="zh-CN" dirty="0" smtClean="0">
                <a:solidFill>
                  <a:schemeClr val="tx1"/>
                </a:solidFill>
              </a:rPr>
              <a:t>E(i)、E(j)</a:t>
            </a:r>
            <a:r>
              <a:rPr lang="zh-CN" altLang="en-US" dirty="0" smtClean="0">
                <a:solidFill>
                  <a:schemeClr val="tx1"/>
                </a:solidFill>
              </a:rPr>
              <a:t>分别表示在状态</a:t>
            </a:r>
            <a:r>
              <a:rPr lang="en-US" altLang="zh-CN" dirty="0" err="1" smtClean="0">
                <a:solidFill>
                  <a:schemeClr val="tx1"/>
                </a:solidFill>
              </a:rPr>
              <a:t>i、j</a:t>
            </a:r>
            <a:r>
              <a:rPr lang="zh-CN" altLang="en-US" dirty="0" smtClean="0">
                <a:solidFill>
                  <a:schemeClr val="tx1"/>
                </a:solidFill>
              </a:rPr>
              <a:t>下的能量，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是温度，</a:t>
            </a:r>
            <a:r>
              <a:rPr lang="en-US" altLang="zh-CN" dirty="0" smtClean="0">
                <a:solidFill>
                  <a:schemeClr val="tx1"/>
                </a:solidFill>
              </a:rPr>
              <a:t>K＞0</a:t>
            </a:r>
            <a:r>
              <a:rPr lang="zh-CN" altLang="en-US" dirty="0" smtClean="0">
                <a:solidFill>
                  <a:schemeClr val="tx1"/>
                </a:solidFill>
              </a:rPr>
              <a:t>是波尔兹曼常数。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可以证明，它会以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的概率达到能量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最小的状态</a:t>
            </a:r>
          </a:p>
        </p:txBody>
      </p:sp>
    </p:spTree>
    <p:extLst>
      <p:ext uri="{BB962C8B-B14F-4D97-AF65-F5344CB8AC3E}">
        <p14:creationId xmlns:p14="http://schemas.microsoft.com/office/powerpoint/2010/main" val="3971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2011244"/>
            <a:ext cx="381529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模拟</a:t>
            </a:r>
            <a:r>
              <a:rPr lang="zh-CN" altLang="en-US" sz="2400" dirty="0" smtClean="0"/>
              <a:t>退火算法简介：</a:t>
            </a:r>
            <a:endParaRPr lang="en-US" altLang="zh-CN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2821632"/>
            <a:ext cx="7772400" cy="32716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达到能量最小的三个条件：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初始温度足够高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每个</a:t>
            </a:r>
            <a:r>
              <a:rPr lang="zh-CN" altLang="en-US" dirty="0" smtClean="0">
                <a:solidFill>
                  <a:schemeClr val="tx1"/>
                </a:solidFill>
              </a:rPr>
              <a:t>温度下交换足够充分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温度下降足够缓慢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（均不可能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所以，程序中需要调整这三个参数。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试题一览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[WC </a:t>
            </a:r>
            <a:r>
              <a:rPr lang="en-US" altLang="zh-CN" sz="2400" dirty="0" smtClean="0">
                <a:latin typeface="+mn-ea"/>
              </a:rPr>
              <a:t>2011]</a:t>
            </a:r>
            <a:r>
              <a:rPr lang="zh-CN" altLang="en-US" sz="2400" dirty="0">
                <a:latin typeface="+mn-ea"/>
              </a:rPr>
              <a:t>一个</a:t>
            </a:r>
            <a:r>
              <a:rPr lang="zh-CN" altLang="en-US" sz="2400" dirty="0" smtClean="0">
                <a:latin typeface="+mn-ea"/>
              </a:rPr>
              <a:t>无向图，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个节点，</a:t>
            </a:r>
            <a:r>
              <a:rPr lang="en-US" altLang="zh-CN" sz="2400" dirty="0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条边，边有权值。挑选</a:t>
            </a:r>
            <a:r>
              <a:rPr lang="zh-CN" altLang="en-US" sz="2400" dirty="0" smtClean="0">
                <a:latin typeface="+mn-ea"/>
              </a:rPr>
              <a:t>一个含有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个节点的子图，使得子图中的边权和尽量大。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2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2687" y="2278613"/>
            <a:ext cx="6263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遗传</a:t>
            </a:r>
            <a:r>
              <a:rPr lang="zh-CN" altLang="en-US" sz="2400" dirty="0" smtClean="0"/>
              <a:t>算法简介：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随机生成若干个解，称为第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将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代的解进行交配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变异，生成第</a:t>
            </a:r>
            <a:r>
              <a:rPr lang="en-US" altLang="zh-CN" sz="2400" dirty="0" smtClean="0"/>
              <a:t>i+1</a:t>
            </a:r>
            <a:r>
              <a:rPr lang="zh-CN" altLang="en-US" sz="2400" dirty="0" smtClean="0"/>
              <a:t>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通过筛选，将较差的解淘汰掉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498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程序管理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2132856"/>
            <a:ext cx="3815297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写</a:t>
            </a:r>
            <a:r>
              <a:rPr lang="zh-CN" altLang="en-US" sz="2400" dirty="0" smtClean="0"/>
              <a:t>程序时的纠结：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755576" y="3068960"/>
            <a:ext cx="2520280" cy="21602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9788" y="3271917"/>
            <a:ext cx="215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版本</a:t>
            </a:r>
            <a:r>
              <a:rPr lang="en-US" altLang="zh-CN" sz="2400" dirty="0" smtClean="0">
                <a:latin typeface="+mn-ea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Hellp.cpp</a:t>
            </a:r>
          </a:p>
        </p:txBody>
      </p:sp>
      <p:sp>
        <p:nvSpPr>
          <p:cNvPr id="6" name="矩形 5"/>
          <p:cNvSpPr/>
          <p:nvPr/>
        </p:nvSpPr>
        <p:spPr>
          <a:xfrm>
            <a:off x="5724128" y="3068960"/>
            <a:ext cx="2520280" cy="21602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08340" y="3271917"/>
            <a:ext cx="215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版本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  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Hellp.cpp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707904" y="3861048"/>
            <a:ext cx="16561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508104" y="2636912"/>
            <a:ext cx="2916324" cy="3016101"/>
            <a:chOff x="4067944" y="2429123"/>
            <a:chExt cx="864096" cy="84279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067944" y="2429123"/>
              <a:ext cx="864096" cy="84279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067944" y="2429123"/>
              <a:ext cx="864096" cy="84279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/>
          <p:cNvCxnSpPr/>
          <p:nvPr/>
        </p:nvCxnSpPr>
        <p:spPr>
          <a:xfrm flipH="1">
            <a:off x="3671900" y="4293096"/>
            <a:ext cx="16921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3168" y="5682452"/>
            <a:ext cx="4140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改回去的过程是十分易错的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669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程序管理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697301"/>
            <a:ext cx="792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开发大型项目时，需要使用版本控制系统管理自己的代码（如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主要</a:t>
            </a:r>
            <a:r>
              <a:rPr lang="zh-CN" altLang="en-US" sz="2000" dirty="0" smtClean="0"/>
              <a:t>功能：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备份当前工程（称作某个版本）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将该版本上传到某个远端代码库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回到过去的某个版本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/>
              <a:t>与某个版本合并（最强大的功能）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主要</a:t>
            </a:r>
            <a:r>
              <a:rPr lang="zh-CN" altLang="en-US" sz="2000" dirty="0" smtClean="0"/>
              <a:t>优势：只备份增量，再频繁的备份也不会对空间造成压力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821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程序管理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69730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坏</a:t>
            </a:r>
            <a:r>
              <a:rPr lang="zh-CN" altLang="en-US" sz="2400" dirty="0" smtClean="0"/>
              <a:t>消息：</a:t>
            </a:r>
            <a:r>
              <a:rPr lang="en-US" altLang="zh-CN" sz="2400" dirty="0" smtClean="0"/>
              <a:t>NOI Linux</a:t>
            </a:r>
            <a:r>
              <a:rPr lang="zh-CN" altLang="en-US" sz="2400" dirty="0" smtClean="0"/>
              <a:t>上没有</a:t>
            </a:r>
            <a:r>
              <a:rPr lang="en-US" altLang="zh-CN" sz="2400" dirty="0" err="1" smtClean="0"/>
              <a:t>Git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2" y="350100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好</a:t>
            </a:r>
            <a:r>
              <a:rPr lang="zh-CN" altLang="en-US" sz="2400" dirty="0" smtClean="0"/>
              <a:t>消息：</a:t>
            </a:r>
            <a:r>
              <a:rPr lang="en-US" altLang="zh-CN" sz="2400" dirty="0" smtClean="0"/>
              <a:t>NOI Linux</a:t>
            </a:r>
            <a:r>
              <a:rPr lang="zh-CN" altLang="en-US" sz="2400" dirty="0" smtClean="0"/>
              <a:t>上有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的安装包！</a:t>
            </a: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539552" y="429309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坏</a:t>
            </a:r>
            <a:r>
              <a:rPr lang="zh-CN" altLang="en-US" sz="2400" dirty="0" smtClean="0"/>
              <a:t>消息：选手没有</a:t>
            </a:r>
            <a:r>
              <a:rPr lang="en-US" altLang="zh-CN" sz="2400" dirty="0" smtClean="0"/>
              <a:t>NOI Linux</a:t>
            </a:r>
            <a:r>
              <a:rPr lang="zh-CN" altLang="en-US" sz="2400" dirty="0" smtClean="0"/>
              <a:t>的管理员权限，不能安装</a:t>
            </a:r>
            <a:r>
              <a:rPr lang="en-US" altLang="zh-CN" sz="2400" dirty="0" smtClean="0"/>
              <a:t>……</a:t>
            </a: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539552" y="550076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我们只好自己做备份，其实也很简单嘛！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422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2348880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第一</a:t>
            </a:r>
            <a:r>
              <a:rPr lang="zh-CN" altLang="en-US" sz="2000" dirty="0" smtClean="0"/>
              <a:t>种：手动备份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复制整个文件夹（工作目录为</a:t>
            </a:r>
            <a:r>
              <a:rPr lang="en-US" altLang="zh-CN" sz="2000" dirty="0" smtClean="0"/>
              <a:t>work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在命令行输入：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-r </a:t>
            </a:r>
            <a:r>
              <a:rPr lang="en-US" altLang="zh-CN" sz="2000" dirty="0" smtClean="0"/>
              <a:t>work </a:t>
            </a:r>
            <a:r>
              <a:rPr lang="en-US" altLang="zh-CN" sz="2000" dirty="0" err="1" smtClean="0"/>
              <a:t>backup_num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其中</a:t>
            </a:r>
            <a:r>
              <a:rPr lang="en-US" altLang="zh-CN" sz="2000" dirty="0" err="1" smtClean="0"/>
              <a:t>num</a:t>
            </a:r>
            <a:r>
              <a:rPr lang="zh-CN" altLang="en-US" sz="2000" dirty="0" smtClean="0"/>
              <a:t>是你的版本号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73134" y="4266962"/>
            <a:ext cx="7007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第二种：每隔</a:t>
            </a:r>
            <a:r>
              <a:rPr lang="en-US" altLang="zh-CN" sz="2000" dirty="0"/>
              <a:t>3</a:t>
            </a:r>
            <a:r>
              <a:rPr lang="zh-CN" altLang="en-US" sz="2000" dirty="0"/>
              <a:t>分钟自动备份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脚本如何获取系统时间？如何智能地给备份命名？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反正我不会，我只会用</a:t>
            </a:r>
            <a:r>
              <a:rPr lang="en-US" altLang="zh-CN" sz="2000" dirty="0" err="1"/>
              <a:t>c++</a:t>
            </a:r>
            <a:r>
              <a:rPr lang="zh-CN" altLang="en-US" sz="2000" dirty="0"/>
              <a:t>解决，还记得</a:t>
            </a:r>
            <a:r>
              <a:rPr lang="en-US" altLang="zh-CN" sz="2000" dirty="0"/>
              <a:t>system(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)</a:t>
            </a:r>
            <a:r>
              <a:rPr lang="zh-CN" altLang="en-US" sz="2000" dirty="0"/>
              <a:t>吗？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427376"/>
              </p:ext>
            </p:extLst>
          </p:nvPr>
        </p:nvGraphicFramePr>
        <p:xfrm>
          <a:off x="6898952" y="4200396"/>
          <a:ext cx="1440160" cy="93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包装程序外壳对象" showAsIcon="1" r:id="rId3" imgW="1092600" imgH="711360" progId="Package">
                  <p:embed/>
                </p:oleObj>
              </mc:Choice>
              <mc:Fallback>
                <p:oleObj name="包装程序外壳对象" showAsIcon="1" r:id="rId3" imgW="1092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8952" y="4200396"/>
                        <a:ext cx="1440160" cy="937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练习</a:t>
            </a:r>
            <a:r>
              <a:rPr lang="en-US" altLang="zh-CN" sz="2400" dirty="0" smtClean="0">
                <a:latin typeface="+mn-ea"/>
              </a:rPr>
              <a:t>0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[WC 2009]</a:t>
            </a:r>
            <a:r>
              <a:rPr lang="zh-CN" altLang="en-US" sz="2400" dirty="0">
                <a:latin typeface="+mn-ea"/>
              </a:rPr>
              <a:t>有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个布尔变量和由他们构成的</a:t>
            </a:r>
            <a:r>
              <a:rPr lang="en-US" altLang="zh-CN" sz="2400" dirty="0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个布尔表达式，其中布尔变量只能是</a:t>
            </a:r>
            <a:r>
              <a:rPr lang="en-US" altLang="zh-CN" sz="2400" dirty="0" smtClean="0">
                <a:latin typeface="+mn-ea"/>
              </a:rPr>
              <a:t>True</a:t>
            </a:r>
            <a:r>
              <a:rPr lang="zh-CN" altLang="en-US" sz="2400" dirty="0" smtClean="0">
                <a:latin typeface="+mn-ea"/>
              </a:rPr>
              <a:t>或</a:t>
            </a:r>
            <a:r>
              <a:rPr lang="en-US" altLang="zh-CN" sz="2400" dirty="0" smtClean="0">
                <a:latin typeface="+mn-ea"/>
              </a:rPr>
              <a:t>False</a:t>
            </a:r>
            <a:r>
              <a:rPr lang="zh-CN" altLang="en-US" sz="2400" dirty="0" smtClean="0">
                <a:latin typeface="+mn-ea"/>
              </a:rPr>
              <a:t>，布尔表达式只能包含布尔变量以及与、或、非运算。请你设置每个布尔变量的值，使得尽可能多的布尔表达式为</a:t>
            </a:r>
            <a:r>
              <a:rPr lang="en-US" altLang="zh-CN" sz="2400" dirty="0" smtClean="0">
                <a:latin typeface="+mn-ea"/>
              </a:rPr>
              <a:t>True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7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234888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练习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[WC 2008]</a:t>
            </a:r>
            <a:r>
              <a:rPr lang="zh-CN" altLang="en-US" sz="2400" dirty="0" smtClean="0"/>
              <a:t>现有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个四位数，每个四位数都由数字</a:t>
            </a:r>
            <a:r>
              <a:rPr lang="en-US" altLang="zh-CN" sz="2400" dirty="0" smtClean="0"/>
              <a:t>’0’</a:t>
            </a:r>
            <a:r>
              <a:rPr lang="zh-CN" altLang="en-US" sz="2400" dirty="0" smtClean="0"/>
              <a:t>至</a:t>
            </a:r>
            <a:r>
              <a:rPr lang="en-US" altLang="zh-CN" sz="2400" dirty="0" smtClean="0"/>
              <a:t>’9’</a:t>
            </a:r>
            <a:r>
              <a:rPr lang="zh-CN" altLang="en-US" sz="2400" dirty="0" smtClean="0"/>
              <a:t>构成。请你构造一个尽量短的数字串，并将该数字串首尾相连形成数字环，使得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个四位数都在这个数字环中出现过。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94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练习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NOI</a:t>
            </a:r>
            <a:r>
              <a:rPr lang="en-US" altLang="zh-CN" sz="2400" dirty="0" smtClean="0">
                <a:latin typeface="+mn-ea"/>
              </a:rPr>
              <a:t> 2008]</a:t>
            </a:r>
            <a:r>
              <a:rPr lang="zh-CN" altLang="en-US" sz="2400" dirty="0" smtClean="0">
                <a:latin typeface="+mn-ea"/>
              </a:rPr>
              <a:t>有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en-US" altLang="zh-CN" sz="2400" baseline="300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名选手参加淘汰赛，第</a:t>
            </a:r>
            <a:r>
              <a:rPr lang="en-US" altLang="zh-CN" sz="2400" dirty="0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轮被淘汰可获得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en-US" altLang="zh-CN" sz="2400" baseline="-25000" dirty="0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元奖金（冠军可获得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en-US" altLang="zh-CN" sz="2400" baseline="-25000" dirty="0" smtClean="0">
                <a:latin typeface="+mn-ea"/>
              </a:rPr>
              <a:t>k+1</a:t>
            </a:r>
            <a:r>
              <a:rPr lang="zh-CN" altLang="en-US" sz="2400" dirty="0" smtClean="0">
                <a:latin typeface="+mn-ea"/>
              </a:rPr>
              <a:t>元）。已知任意两名选手间的胜率，请你安排对阵方式使得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号选手获得奖金的期望尽可能大。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1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练习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[NOI 2010]</a:t>
            </a:r>
            <a:r>
              <a:rPr lang="zh-CN" altLang="en-US" sz="2400" dirty="0">
                <a:latin typeface="+mn-ea"/>
              </a:rPr>
              <a:t>在平面</a:t>
            </a:r>
            <a:r>
              <a:rPr lang="zh-CN" altLang="en-US" sz="2400" dirty="0" smtClean="0">
                <a:latin typeface="+mn-ea"/>
              </a:rPr>
              <a:t>上有若干个</a:t>
            </a:r>
            <a:r>
              <a:rPr lang="zh-CN" altLang="en-US" sz="2400" dirty="0">
                <a:latin typeface="+mn-ea"/>
              </a:rPr>
              <a:t>沿直线</a:t>
            </a:r>
            <a:r>
              <a:rPr lang="zh-CN" altLang="en-US" sz="2400" dirty="0" smtClean="0">
                <a:latin typeface="+mn-ea"/>
              </a:rPr>
              <a:t>匀速运动的点，每个点有一个分数，当你碰到该点后可以得到该分数。现告诉你你的初始位置以及最大速度，问在时间</a:t>
            </a:r>
            <a:r>
              <a:rPr lang="en-US" altLang="zh-CN" sz="2400" dirty="0" smtClean="0">
                <a:latin typeface="+mn-ea"/>
              </a:rPr>
              <a:t>T</a:t>
            </a:r>
            <a:r>
              <a:rPr lang="zh-CN" altLang="en-US" sz="2400" dirty="0" smtClean="0">
                <a:latin typeface="+mn-ea"/>
              </a:rPr>
              <a:t>内最多可以得到多少分。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7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练习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：在平面上有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个点，现让你选择其中</a:t>
            </a:r>
            <a:r>
              <a:rPr lang="en-US" altLang="zh-CN" sz="2400" dirty="0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个构成一个凸多边形，使面积尽可能大。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4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40098324"/>
              </p:ext>
            </p:extLst>
          </p:nvPr>
        </p:nvGraphicFramePr>
        <p:xfrm>
          <a:off x="539552" y="1772816"/>
          <a:ext cx="784887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7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练习</a:t>
            </a: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[WC 2007]</a:t>
            </a:r>
            <a:r>
              <a:rPr lang="zh-CN" altLang="en-US" sz="2400" dirty="0" smtClean="0">
                <a:latin typeface="+mn-ea"/>
              </a:rPr>
              <a:t>若一个</a:t>
            </a:r>
            <a:r>
              <a:rPr lang="en-US" altLang="zh-CN" sz="2400" dirty="0" smtClean="0">
                <a:latin typeface="+mn-ea"/>
              </a:rPr>
              <a:t>01</a:t>
            </a:r>
            <a:r>
              <a:rPr lang="zh-CN" altLang="en-US" sz="2400" dirty="0" smtClean="0">
                <a:latin typeface="+mn-ea"/>
              </a:rPr>
              <a:t>串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可以写成</a:t>
            </a:r>
            <a:r>
              <a:rPr lang="en-US" altLang="zh-CN" sz="2400" dirty="0" smtClean="0">
                <a:latin typeface="+mn-ea"/>
              </a:rPr>
              <a:t>a=cc</a:t>
            </a:r>
            <a:r>
              <a:rPr lang="zh-CN" altLang="en-US" sz="2400" dirty="0" smtClean="0">
                <a:latin typeface="+mn-ea"/>
              </a:rPr>
              <a:t>的形式，则它叫重复串（例如</a:t>
            </a:r>
            <a:r>
              <a:rPr lang="en-US" altLang="zh-CN" sz="2400" dirty="0" smtClean="0">
                <a:latin typeface="+mn-ea"/>
              </a:rPr>
              <a:t>001001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1010</a:t>
            </a:r>
            <a:r>
              <a:rPr lang="zh-CN" altLang="en-US" sz="2400" dirty="0" smtClean="0">
                <a:latin typeface="+mn-ea"/>
              </a:rPr>
              <a:t>）。现让你设计一个长度为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01</a:t>
            </a:r>
            <a:r>
              <a:rPr lang="zh-CN" altLang="en-US" sz="2400" dirty="0" smtClean="0">
                <a:latin typeface="+mn-ea"/>
              </a:rPr>
              <a:t>串，使得它的子串中重复串的种类尽可能少。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4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试题一览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练习</a:t>
            </a: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[CTSC 2008]</a:t>
            </a:r>
            <a:r>
              <a:rPr lang="zh-CN" altLang="en-US" sz="2400" dirty="0" smtClean="0">
                <a:latin typeface="+mn-ea"/>
              </a:rPr>
              <a:t>给你一些三角形，现让你把它们放在平面上（不允许相交），并用一个大三角形覆盖住所有小三角形。请设计一个方案使得大三角形尽可能小。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34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清华大学   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钱桥  </a:t>
            </a:r>
            <a:endParaRPr lang="en-US" altLang="zh-CN" dirty="0" smtClean="0"/>
          </a:p>
          <a:p>
            <a:r>
              <a:rPr lang="zh-CN" altLang="en-US" dirty="0" smtClean="0"/>
              <a:t>联系方式：</a:t>
            </a:r>
            <a:r>
              <a:rPr lang="en-US" altLang="zh-CN" dirty="0" smtClean="0"/>
              <a:t>qianqiaodecember29@126.com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99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132856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策略一：观察数据特点，找出针对性算法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</a:t>
            </a:r>
            <a:r>
              <a:rPr lang="zh-CN" altLang="en-US" sz="2400" dirty="0" smtClean="0">
                <a:latin typeface="+mn-ea"/>
              </a:rPr>
              <a:t>注意性价比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策略</a:t>
            </a:r>
            <a:r>
              <a:rPr lang="zh-CN" altLang="en-US" sz="2400" dirty="0" smtClean="0">
                <a:latin typeface="+mn-ea"/>
              </a:rPr>
              <a:t>二：写通用算法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</a:t>
            </a:r>
            <a:r>
              <a:rPr lang="zh-CN" altLang="en-US" sz="2400" dirty="0" smtClean="0">
                <a:latin typeface="+mn-ea"/>
              </a:rPr>
              <a:t>早写，早开始跑数据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</a:t>
            </a:r>
            <a:r>
              <a:rPr lang="zh-CN" altLang="en-US" sz="2400" dirty="0" smtClean="0">
                <a:latin typeface="+mn-ea"/>
              </a:rPr>
              <a:t>将其“自动化”，跑数据时你可以做其他事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790781"/>
            <a:ext cx="751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算法</a:t>
            </a:r>
            <a:r>
              <a:rPr lang="zh-CN" altLang="en-US" sz="2400" dirty="0">
                <a:latin typeface="+mn-ea"/>
              </a:rPr>
              <a:t>一：随机生成若干个合法方案，取其中最优</a:t>
            </a:r>
            <a:r>
              <a:rPr lang="zh-CN" altLang="en-US" sz="2400" dirty="0" smtClean="0">
                <a:latin typeface="+mn-ea"/>
              </a:rPr>
              <a:t>的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4839543"/>
            <a:ext cx="5759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一组合法解：</a:t>
            </a:r>
            <a:r>
              <a:rPr lang="en-US" altLang="zh-CN" sz="2400" dirty="0">
                <a:latin typeface="+mn-ea"/>
              </a:rPr>
              <a:t>k</a:t>
            </a:r>
            <a:r>
              <a:rPr lang="zh-CN" altLang="en-US" sz="2400" dirty="0">
                <a:latin typeface="+mn-ea"/>
              </a:rPr>
              <a:t>个互不相等的</a:t>
            </a:r>
            <a:r>
              <a:rPr lang="en-US" altLang="zh-CN" sz="2400" dirty="0">
                <a:latin typeface="+mn-ea"/>
              </a:rPr>
              <a:t>1~n</a:t>
            </a:r>
            <a:r>
              <a:rPr lang="zh-CN" altLang="en-US" sz="2400" dirty="0">
                <a:latin typeface="+mn-ea"/>
              </a:rPr>
              <a:t>的随机数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27687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[WC </a:t>
            </a:r>
            <a:r>
              <a:rPr lang="en-US" altLang="zh-CN" sz="2400" dirty="0" smtClean="0">
                <a:latin typeface="+mn-ea"/>
              </a:rPr>
              <a:t>2011]</a:t>
            </a:r>
            <a:r>
              <a:rPr lang="zh-CN" altLang="en-US" sz="2400" dirty="0">
                <a:latin typeface="+mn-ea"/>
              </a:rPr>
              <a:t>一个</a:t>
            </a:r>
            <a:r>
              <a:rPr lang="zh-CN" altLang="en-US" sz="2400" dirty="0" smtClean="0">
                <a:latin typeface="+mn-ea"/>
              </a:rPr>
              <a:t>无向图，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个节点，</a:t>
            </a:r>
            <a:r>
              <a:rPr lang="en-US" altLang="zh-CN" sz="2400" dirty="0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条边，边有权值。挑选</a:t>
            </a:r>
            <a:r>
              <a:rPr lang="zh-CN" altLang="en-US" sz="2400" dirty="0" smtClean="0">
                <a:latin typeface="+mn-ea"/>
              </a:rPr>
              <a:t>一个含有</a:t>
            </a:r>
            <a:r>
              <a:rPr lang="en-US" altLang="zh-CN" sz="2400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个节点的子图，使得子图中的边权和</a:t>
            </a:r>
            <a:r>
              <a:rPr lang="zh-CN" altLang="en-US" sz="2400" dirty="0" smtClean="0">
                <a:latin typeface="+mn-ea"/>
              </a:rPr>
              <a:t>尽量大。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0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013287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得分：</a:t>
            </a:r>
            <a:r>
              <a:rPr lang="en-US" altLang="zh-CN" sz="2400" dirty="0" smtClean="0">
                <a:latin typeface="+mn-ea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</a:t>
            </a:r>
            <a:r>
              <a:rPr lang="zh-CN" altLang="en-US" sz="2400" dirty="0" smtClean="0">
                <a:latin typeface="+mn-ea"/>
              </a:rPr>
              <a:t>时：</a:t>
            </a:r>
            <a:r>
              <a:rPr lang="en-US" altLang="zh-CN" sz="2400" dirty="0" smtClean="0">
                <a:latin typeface="+mn-ea"/>
              </a:rPr>
              <a:t>10min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825" y="201961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best_count = 0</a:t>
            </a:r>
          </a:p>
          <a:p>
            <a:r>
              <a:rPr lang="en-US" altLang="zh-CN" sz="2400" dirty="0" smtClean="0">
                <a:latin typeface="+mn-ea"/>
              </a:rPr>
              <a:t>while  (true)</a:t>
            </a:r>
          </a:p>
          <a:p>
            <a:r>
              <a:rPr lang="en-US" altLang="zh-CN" sz="2400" dirty="0" smtClean="0">
                <a:latin typeface="+mn-ea"/>
              </a:rPr>
              <a:t>{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生成一个合法方案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>
                <a:latin typeface="+mn-ea"/>
              </a:rPr>
              <a:t>计算</a:t>
            </a:r>
            <a:r>
              <a:rPr lang="zh-CN" altLang="en-US" sz="2400" dirty="0" smtClean="0">
                <a:latin typeface="+mn-ea"/>
              </a:rPr>
              <a:t>它包含的边数</a:t>
            </a:r>
            <a:r>
              <a:rPr lang="en-US" altLang="zh-CN" sz="2400" dirty="0" smtClean="0">
                <a:latin typeface="+mn-ea"/>
              </a:rPr>
              <a:t>count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if (count &gt; best_count) {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best_count = count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</a:t>
            </a:r>
            <a:r>
              <a:rPr lang="zh-CN" altLang="en-US" sz="2400" dirty="0" smtClean="0">
                <a:latin typeface="+mn-ea"/>
              </a:rPr>
              <a:t>将这组解输出到</a:t>
            </a:r>
            <a:r>
              <a:rPr lang="en-US" altLang="zh-CN" sz="2400" dirty="0" smtClean="0">
                <a:latin typeface="+mn-ea"/>
              </a:rPr>
              <a:t>.out</a:t>
            </a:r>
            <a:r>
              <a:rPr lang="zh-CN" altLang="en-US" sz="2400" dirty="0" smtClean="0">
                <a:latin typeface="+mn-ea"/>
              </a:rPr>
              <a:t>中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}</a:t>
            </a:r>
          </a:p>
          <a:p>
            <a:r>
              <a:rPr lang="en-US" altLang="zh-CN" sz="2400" dirty="0">
                <a:latin typeface="+mn-ea"/>
              </a:rPr>
              <a:t>}</a:t>
            </a:r>
            <a:endParaRPr lang="en-US" altLang="zh-CN" sz="2400" dirty="0" smtClean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667257"/>
              </p:ext>
            </p:extLst>
          </p:nvPr>
        </p:nvGraphicFramePr>
        <p:xfrm>
          <a:off x="6692750" y="3717032"/>
          <a:ext cx="1951187" cy="107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包装程序外壳对象" showAsIcon="1" r:id="rId3" imgW="1295640" imgH="711360" progId="Package">
                  <p:embed/>
                </p:oleObj>
              </mc:Choice>
              <mc:Fallback>
                <p:oleObj name="包装程序外壳对象" showAsIcon="1" r:id="rId3" imgW="1295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2750" y="3717032"/>
                        <a:ext cx="1951187" cy="107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8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2825" y="201961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best_count = 0</a:t>
            </a:r>
          </a:p>
          <a:p>
            <a:r>
              <a:rPr lang="en-US" altLang="zh-CN" sz="2400" dirty="0" smtClean="0">
                <a:latin typeface="+mn-ea"/>
              </a:rPr>
              <a:t>while  (true)</a:t>
            </a:r>
          </a:p>
          <a:p>
            <a:r>
              <a:rPr lang="en-US" altLang="zh-CN" sz="2400" dirty="0" smtClean="0">
                <a:latin typeface="+mn-ea"/>
              </a:rPr>
              <a:t>{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生成一个合法方案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>
                <a:latin typeface="+mn-ea"/>
              </a:rPr>
              <a:t>计算</a:t>
            </a:r>
            <a:r>
              <a:rPr lang="zh-CN" altLang="en-US" sz="2400" dirty="0" smtClean="0">
                <a:latin typeface="+mn-ea"/>
              </a:rPr>
              <a:t>它包含的边数</a:t>
            </a:r>
            <a:r>
              <a:rPr lang="en-US" altLang="zh-CN" sz="2400" dirty="0" smtClean="0">
                <a:latin typeface="+mn-ea"/>
              </a:rPr>
              <a:t>count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if (count &gt; best_count) {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best_count = count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</a:t>
            </a:r>
            <a:r>
              <a:rPr lang="zh-CN" altLang="en-US" sz="2400" dirty="0" smtClean="0">
                <a:latin typeface="+mn-ea"/>
              </a:rPr>
              <a:t>将这组解输出到</a:t>
            </a:r>
            <a:r>
              <a:rPr lang="en-US" altLang="zh-CN" sz="2400" dirty="0" smtClean="0">
                <a:latin typeface="+mn-ea"/>
              </a:rPr>
              <a:t>.out</a:t>
            </a:r>
            <a:r>
              <a:rPr lang="zh-CN" altLang="en-US" sz="2400" dirty="0" smtClean="0">
                <a:latin typeface="+mn-ea"/>
              </a:rPr>
              <a:t>中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}</a:t>
            </a:r>
          </a:p>
          <a:p>
            <a:r>
              <a:rPr lang="en-US" altLang="zh-CN" sz="2400" dirty="0">
                <a:latin typeface="+mn-ea"/>
              </a:rPr>
              <a:t>}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99992" y="3405140"/>
            <a:ext cx="979352" cy="324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8104" y="2926685"/>
            <a:ext cx="23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checker</a:t>
            </a:r>
            <a:r>
              <a:rPr lang="zh-CN" altLang="en-US" sz="2400" dirty="0" smtClean="0">
                <a:latin typeface="+mn-ea"/>
              </a:rPr>
              <a:t>的工作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744777" y="4621026"/>
            <a:ext cx="979352" cy="324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4154715"/>
            <a:ext cx="273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这种行为很危险！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311" y="22768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问题一：我们将已有的</a:t>
            </a:r>
            <a:r>
              <a:rPr lang="en-US" altLang="zh-CN" sz="2400" dirty="0" smtClean="0">
                <a:latin typeface="+mn-ea"/>
              </a:rPr>
              <a:t>checker</a:t>
            </a:r>
            <a:r>
              <a:rPr lang="zh-CN" altLang="en-US" sz="2400" dirty="0" smtClean="0">
                <a:latin typeface="+mn-ea"/>
              </a:rPr>
              <a:t>重写了一遍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</a:t>
            </a:r>
            <a:r>
              <a:rPr lang="zh-CN" altLang="en-US" sz="2400" dirty="0" smtClean="0">
                <a:latin typeface="+mn-ea"/>
              </a:rPr>
              <a:t>不仅耽误时间，还增加了</a:t>
            </a:r>
            <a:r>
              <a:rPr lang="zh-CN" altLang="en-US" sz="2400" u="sng" dirty="0" smtClean="0">
                <a:latin typeface="+mn-ea"/>
              </a:rPr>
              <a:t>出错</a:t>
            </a:r>
            <a:r>
              <a:rPr lang="zh-CN" altLang="en-US" sz="2400" dirty="0" smtClean="0">
                <a:latin typeface="+mn-ea"/>
              </a:rPr>
              <a:t>的可能性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问题二：</a:t>
            </a:r>
            <a:r>
              <a:rPr lang="zh-CN" altLang="en-US" sz="2400" b="1" dirty="0" smtClean="0">
                <a:latin typeface="+mn-ea"/>
              </a:rPr>
              <a:t>覆盖</a:t>
            </a:r>
            <a:r>
              <a:rPr lang="zh-CN" altLang="en-US" sz="2400" dirty="0" smtClean="0">
                <a:latin typeface="+mn-ea"/>
              </a:rPr>
              <a:t>原来的最优方案（</a:t>
            </a:r>
            <a:r>
              <a:rPr lang="en-US" altLang="zh-CN" sz="2400" dirty="0" smtClean="0">
                <a:latin typeface="+mn-ea"/>
              </a:rPr>
              <a:t>.out</a:t>
            </a:r>
            <a:r>
              <a:rPr lang="zh-CN" altLang="en-US" sz="2400" dirty="0" smtClean="0">
                <a:latin typeface="+mn-ea"/>
              </a:rPr>
              <a:t>）是十分危险的：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4077072"/>
            <a:ext cx="7488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若程序正在对</a:t>
            </a:r>
            <a:r>
              <a:rPr lang="en-US" altLang="zh-CN" sz="2000" dirty="0" smtClean="0">
                <a:latin typeface="+mn-ea"/>
              </a:rPr>
              <a:t>.out</a:t>
            </a:r>
            <a:r>
              <a:rPr lang="zh-CN" altLang="en-US" sz="2000" dirty="0" smtClean="0">
                <a:latin typeface="+mn-ea"/>
              </a:rPr>
              <a:t>做写操作，此时中断程序会导致一无所有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对程序优化，但得到的解可能会更差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对程序优化，但写错了，得到了不合法的“更优解”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由于操作失误，将</a:t>
            </a:r>
            <a:r>
              <a:rPr lang="en-US" altLang="zh-CN" sz="2000" dirty="0">
                <a:latin typeface="+mn-ea"/>
              </a:rPr>
              <a:t>3</a:t>
            </a:r>
            <a:r>
              <a:rPr lang="en-US" altLang="zh-CN" sz="2000" dirty="0" smtClean="0">
                <a:latin typeface="+mn-ea"/>
              </a:rPr>
              <a:t>.in</a:t>
            </a:r>
            <a:r>
              <a:rPr lang="zh-CN" altLang="en-US" sz="2000" dirty="0" smtClean="0">
                <a:latin typeface="+mn-ea"/>
              </a:rPr>
              <a:t>的答案输出到了</a:t>
            </a:r>
            <a:r>
              <a:rPr lang="en-US" altLang="zh-CN" sz="2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.out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以上均会导致最优解的丢失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8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693</TotalTime>
  <Words>2139</Words>
  <Application>Microsoft Office PowerPoint</Application>
  <PresentationFormat>全屏显示(4:3)</PresentationFormat>
  <Paragraphs>266</Paragraphs>
  <Slides>42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波形</vt:lpstr>
      <vt:lpstr>包装程序外壳对象</vt:lpstr>
      <vt:lpstr>提交答案题目 处理方法</vt:lpstr>
      <vt:lpstr>定位</vt:lpstr>
      <vt:lpstr>试题一览</vt:lpstr>
      <vt:lpstr>策略</vt:lpstr>
      <vt:lpstr>策略</vt:lpstr>
      <vt:lpstr>通用算法</vt:lpstr>
      <vt:lpstr>通用算法</vt:lpstr>
      <vt:lpstr>通用算法</vt:lpstr>
      <vt:lpstr>通用算法</vt:lpstr>
      <vt:lpstr>通用算法</vt:lpstr>
      <vt:lpstr>Comparator</vt:lpstr>
      <vt:lpstr>Comparator</vt:lpstr>
      <vt:lpstr>System函数</vt:lpstr>
      <vt:lpstr>脚本中的常用命令</vt:lpstr>
      <vt:lpstr>脚本中的常用命令</vt:lpstr>
      <vt:lpstr>脚本中的常用命令</vt:lpstr>
      <vt:lpstr>脚本中的常用命令</vt:lpstr>
      <vt:lpstr>Comparator</vt:lpstr>
      <vt:lpstr>通用算法</vt:lpstr>
      <vt:lpstr>通用算法</vt:lpstr>
      <vt:lpstr>通用算法</vt:lpstr>
      <vt:lpstr>通用算法</vt:lpstr>
      <vt:lpstr>通用算法</vt:lpstr>
      <vt:lpstr>通用算法</vt:lpstr>
      <vt:lpstr>通用算法</vt:lpstr>
      <vt:lpstr>通用算法</vt:lpstr>
      <vt:lpstr>通用算法</vt:lpstr>
      <vt:lpstr>通用算法</vt:lpstr>
      <vt:lpstr>通用算法</vt:lpstr>
      <vt:lpstr>通用算法</vt:lpstr>
      <vt:lpstr>程序管理</vt:lpstr>
      <vt:lpstr>程序管理</vt:lpstr>
      <vt:lpstr>程序管理</vt:lpstr>
      <vt:lpstr>程序管理</vt:lpstr>
      <vt:lpstr>试题一览</vt:lpstr>
      <vt:lpstr>试题一览</vt:lpstr>
      <vt:lpstr>试题一览</vt:lpstr>
      <vt:lpstr>试题一览</vt:lpstr>
      <vt:lpstr>试题一览</vt:lpstr>
      <vt:lpstr>试题一览</vt:lpstr>
      <vt:lpstr>试题一览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提交答案题目 处理方法</dc:title>
  <dc:creator>QQ</dc:creator>
  <cp:lastModifiedBy>QQ</cp:lastModifiedBy>
  <cp:revision>63</cp:revision>
  <dcterms:created xsi:type="dcterms:W3CDTF">2013-05-04T09:54:16Z</dcterms:created>
  <dcterms:modified xsi:type="dcterms:W3CDTF">2013-05-10T01:07:44Z</dcterms:modified>
</cp:coreProperties>
</file>