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380" r:id="rId2"/>
    <p:sldId id="340" r:id="rId3"/>
    <p:sldId id="256" r:id="rId4"/>
    <p:sldId id="263" r:id="rId5"/>
    <p:sldId id="259" r:id="rId6"/>
    <p:sldId id="264" r:id="rId7"/>
    <p:sldId id="265" r:id="rId8"/>
    <p:sldId id="266" r:id="rId9"/>
    <p:sldId id="267" r:id="rId10"/>
    <p:sldId id="269" r:id="rId11"/>
    <p:sldId id="270" r:id="rId12"/>
    <p:sldId id="362" r:id="rId13"/>
    <p:sldId id="271" r:id="rId14"/>
    <p:sldId id="272" r:id="rId15"/>
    <p:sldId id="401" r:id="rId16"/>
    <p:sldId id="454" r:id="rId17"/>
    <p:sldId id="455" r:id="rId18"/>
    <p:sldId id="275" r:id="rId19"/>
    <p:sldId id="276" r:id="rId20"/>
    <p:sldId id="277" r:id="rId21"/>
    <p:sldId id="278" r:id="rId22"/>
    <p:sldId id="279" r:id="rId23"/>
    <p:sldId id="280" r:id="rId24"/>
    <p:sldId id="286" r:id="rId25"/>
    <p:sldId id="281" r:id="rId26"/>
    <p:sldId id="282" r:id="rId27"/>
    <p:sldId id="449" r:id="rId28"/>
    <p:sldId id="450" r:id="rId29"/>
    <p:sldId id="451" r:id="rId30"/>
    <p:sldId id="452" r:id="rId31"/>
    <p:sldId id="453" r:id="rId32"/>
    <p:sldId id="437" r:id="rId33"/>
    <p:sldId id="438" r:id="rId34"/>
    <p:sldId id="439" r:id="rId35"/>
    <p:sldId id="440" r:id="rId36"/>
    <p:sldId id="442" r:id="rId37"/>
    <p:sldId id="443" r:id="rId38"/>
    <p:sldId id="283" r:id="rId39"/>
    <p:sldId id="363" r:id="rId40"/>
    <p:sldId id="364" r:id="rId41"/>
    <p:sldId id="344" r:id="rId42"/>
    <p:sldId id="345" r:id="rId43"/>
    <p:sldId id="431" r:id="rId44"/>
    <p:sldId id="435" r:id="rId45"/>
    <p:sldId id="436" r:id="rId46"/>
    <p:sldId id="445" r:id="rId47"/>
    <p:sldId id="446" r:id="rId48"/>
    <p:sldId id="447" r:id="rId49"/>
    <p:sldId id="448" r:id="rId50"/>
    <p:sldId id="382" r:id="rId51"/>
    <p:sldId id="419" r:id="rId52"/>
    <p:sldId id="383" r:id="rId53"/>
    <p:sldId id="384" r:id="rId54"/>
    <p:sldId id="387" r:id="rId55"/>
    <p:sldId id="388" r:id="rId56"/>
    <p:sldId id="420" r:id="rId57"/>
    <p:sldId id="422" r:id="rId58"/>
    <p:sldId id="396" r:id="rId59"/>
    <p:sldId id="397" r:id="rId60"/>
    <p:sldId id="398" r:id="rId61"/>
    <p:sldId id="399" r:id="rId62"/>
    <p:sldId id="426" r:id="rId63"/>
    <p:sldId id="433" r:id="rId64"/>
    <p:sldId id="434" r:id="rId65"/>
    <p:sldId id="347" r:id="rId66"/>
    <p:sldId id="348" r:id="rId67"/>
    <p:sldId id="350" r:id="rId68"/>
    <p:sldId id="356" r:id="rId69"/>
    <p:sldId id="355" r:id="rId70"/>
    <p:sldId id="353" r:id="rId71"/>
    <p:sldId id="369" r:id="rId72"/>
    <p:sldId id="370" r:id="rId73"/>
    <p:sldId id="371" r:id="rId74"/>
    <p:sldId id="456" r:id="rId75"/>
    <p:sldId id="457" r:id="rId76"/>
    <p:sldId id="458" r:id="rId77"/>
    <p:sldId id="372" r:id="rId78"/>
    <p:sldId id="373" r:id="rId79"/>
    <p:sldId id="374" r:id="rId80"/>
    <p:sldId id="375" r:id="rId81"/>
    <p:sldId id="376" r:id="rId82"/>
    <p:sldId id="377" r:id="rId83"/>
    <p:sldId id="378" r:id="rId84"/>
    <p:sldId id="379" r:id="rId85"/>
    <p:sldId id="336" r:id="rId86"/>
    <p:sldId id="358" r:id="rId87"/>
    <p:sldId id="339" r:id="rId88"/>
    <p:sldId id="359" r:id="rId89"/>
    <p:sldId id="360" r:id="rId90"/>
    <p:sldId id="429" r:id="rId91"/>
    <p:sldId id="430" r:id="rId92"/>
    <p:sldId id="381" r:id="rId93"/>
    <p:sldId id="423" r:id="rId9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64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EBC1B5F-BA31-44C9-A589-1598E52804A8}" type="datetimeFigureOut">
              <a:rPr lang="zh-CN" altLang="en-US"/>
              <a:t>2016/1/27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5B9E662-49E8-4E32-967A-98339A3C90EF}" type="slidenum">
              <a:rPr lang="zh-CN" altLang="en-US"/>
              <a:t>‹#›</a:t>
            </a:fld>
            <a:endParaRPr lang="zh-CN" altLang="en-US"/>
          </a:p>
        </p:txBody>
      </p:sp>
    </p:spTree>
    <p:extLst>
      <p:ext uri="{BB962C8B-B14F-4D97-AF65-F5344CB8AC3E}">
        <p14:creationId xmlns:p14="http://schemas.microsoft.com/office/powerpoint/2010/main" val="25971971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p:cNvSpPr>
          <p:nvPr>
            <p:ph type="sldImg"/>
          </p:nvPr>
        </p:nvSpPr>
        <p:spPr bwMode="auto">
          <a:noFill/>
          <a:ln>
            <a:solidFill>
              <a:srgbClr val="000000"/>
            </a:solidFill>
            <a:miter lim="800000"/>
          </a:ln>
        </p:spPr>
      </p:sp>
      <p:sp>
        <p:nvSpPr>
          <p:cNvPr id="10342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3427" name="灯片编号占位符 3"/>
          <p:cNvSpPr>
            <a:spLocks noGrp="1"/>
          </p:cNvSpPr>
          <p:nvPr>
            <p:ph type="sldNum" sz="quarter" idx="5"/>
          </p:nvPr>
        </p:nvSpPr>
        <p:spPr bwMode="auto">
          <a:noFill/>
          <a:ln>
            <a:miter lim="800000"/>
          </a:ln>
        </p:spPr>
        <p:txBody>
          <a:bodyPr wrap="square" numCol="1" anchorCtr="0" compatLnSpc="1"/>
          <a:lstStyle/>
          <a:p>
            <a:fld id="{24854E9C-A53E-49DC-B4CB-A296428EEE68}" type="slidenum">
              <a:rPr lang="zh-CN" altLang="en-US"/>
              <a:t>75</a:t>
            </a:fld>
            <a:endParaRPr lang="en-US" altLang="zh-CN"/>
          </a:p>
        </p:txBody>
      </p:sp>
    </p:spTree>
    <p:extLst>
      <p:ext uri="{BB962C8B-B14F-4D97-AF65-F5344CB8AC3E}">
        <p14:creationId xmlns:p14="http://schemas.microsoft.com/office/powerpoint/2010/main" val="37326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31654B-63E1-4E8E-8F4C-8F336A58E394}" type="datetimeFigureOut">
              <a:rPr lang="zh-CN" altLang="en-US"/>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81A88E-C482-4623-A0CC-D92729AEAC0F}"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6D4CD90-4BEF-4C2F-BA3B-2705C3408D45}" type="datetimeFigureOut">
              <a:rPr lang="zh-CN" altLang="en-US"/>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04FB33-CB2A-4DFB-BF94-E5DE9E116281}"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8A663B5-33A4-46AF-8FDB-2FDD7FC4E284}" type="datetimeFigureOut">
              <a:rPr lang="zh-CN" altLang="en-US"/>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9EDF5F-43B6-4ED8-837E-A9CDBDD1748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6F0430-A16B-4212-A3CA-FF7090D68242}" type="datetimeFigureOut">
              <a:rPr lang="zh-CN" altLang="en-US"/>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EE950F-30F3-4DA0-854B-35F8504E92F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4C36F3A-E241-4A11-892D-0E65EF5B7345}" type="datetimeFigureOut">
              <a:rPr lang="zh-CN" altLang="en-US"/>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E60B7BB-5805-4F55-87B3-D699EC5AFCD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1964D1E-1525-4A6F-8881-25486A195638}" type="datetimeFigureOut">
              <a:rPr lang="zh-CN" altLang="en-US"/>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A3EF8C1-5E6A-47FD-A928-6218EC4880EE}"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602FA80-898E-4300-B7E8-9BA5A25434BF}" type="datetimeFigureOut">
              <a:rPr lang="zh-CN" altLang="en-US"/>
              <a:t>2016/1/27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2A20373-5FC1-4F8E-B035-A1C781C0D77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1F42C2A-8A7B-44D4-8A1D-238365627230}" type="datetimeFigureOut">
              <a:rPr lang="zh-CN" altLang="en-US"/>
              <a:t>2016/1/27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6D96226-3E7D-4F48-9031-8C5C0BE6CEFF}"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B12AD1-6404-4B56-A1D3-C275A96DD02A}" type="datetimeFigureOut">
              <a:rPr lang="zh-CN" altLang="en-US"/>
              <a:t>2016/1/27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1287496-5C9C-475E-8E62-73CAF4AE231D}"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519A7-2193-4C8A-A596-B5D8769A2E15}" type="datetimeFigureOut">
              <a:rPr lang="zh-CN" altLang="en-US"/>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B2F32E-5B38-4E2E-9EE8-7B4B0B4B6AFE}"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AACA25C-A99C-461A-B9E2-6DC5389E36E9}" type="datetimeFigureOut">
              <a:rPr lang="zh-CN" altLang="en-US"/>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59F4F4-55AD-4E3C-8B92-9E68473473A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758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6758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mn-lt"/>
                <a:ea typeface="+mn-ea"/>
              </a:defRPr>
            </a:lvl1pPr>
          </a:lstStyle>
          <a:p>
            <a:pPr>
              <a:defRPr/>
            </a:pPr>
            <a:fld id="{2FD66D5A-C5B2-4121-9A0C-757BF5A07622}" type="datetimeFigureOut">
              <a:rPr lang="zh-CN" altLang="en-US"/>
              <a:t>2016/1/27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ts val="0"/>
              </a:spcBef>
              <a:spcAft>
                <a:spcPts val="0"/>
              </a:spcAft>
              <a:defRPr sz="1200">
                <a:solidFill>
                  <a:schemeClr val="tx1">
                    <a:tint val="75000"/>
                  </a:schemeClr>
                </a:solidFill>
                <a:latin typeface="+mn-lt"/>
                <a:ea typeface="+mn-ea"/>
              </a:defRPr>
            </a:lvl1pPr>
          </a:lstStyle>
          <a:p>
            <a:pPr>
              <a:defRPr/>
            </a:pPr>
            <a:fld id="{AF4BC3AD-9F4B-497D-8C7E-81F597DC44B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0.wmf"/><Relationship Id="rId3" Type="http://schemas.openxmlformats.org/officeDocument/2006/relationships/image" Target="../media/image11.png"/><Relationship Id="rId7" Type="http://schemas.openxmlformats.org/officeDocument/2006/relationships/image" Target="../media/image17.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8.wmf"/><Relationship Id="rId1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2"/>
          <p:cNvSpPr>
            <a:spLocks noGrp="1"/>
          </p:cNvSpPr>
          <p:nvPr>
            <p:ph idx="1"/>
          </p:nvPr>
        </p:nvSpPr>
        <p:spPr>
          <a:xfrm>
            <a:off x="642938" y="3643313"/>
            <a:ext cx="8229600" cy="2571769"/>
          </a:xfrm>
        </p:spPr>
        <p:txBody>
          <a:bodyPr/>
          <a:lstStyle/>
          <a:p>
            <a:pPr algn="ctr" eaLnBrk="1" hangingPunct="1">
              <a:buFont typeface="Arial" charset="0"/>
              <a:buNone/>
            </a:pPr>
            <a:r>
              <a:rPr lang="zh-CN" altLang="en-US" dirty="0" smtClean="0">
                <a:solidFill>
                  <a:srgbClr val="00B0F0"/>
                </a:solidFill>
              </a:rPr>
              <a:t>四川省绵阳南山中学</a:t>
            </a:r>
            <a:endParaRPr lang="en-US" altLang="zh-CN" dirty="0" smtClean="0">
              <a:solidFill>
                <a:srgbClr val="00B0F0"/>
              </a:solidFill>
            </a:endParaRPr>
          </a:p>
          <a:p>
            <a:pPr algn="ctr" eaLnBrk="1" hangingPunct="1">
              <a:buFont typeface="Arial" charset="0"/>
              <a:buNone/>
            </a:pPr>
            <a:r>
              <a:rPr lang="zh-CN" altLang="en-US" dirty="0" smtClean="0">
                <a:solidFill>
                  <a:srgbClr val="00B0F0"/>
                </a:solidFill>
              </a:rPr>
              <a:t>叶诗富</a:t>
            </a:r>
            <a:endParaRPr lang="en-US" altLang="zh-CN" dirty="0" smtClean="0">
              <a:solidFill>
                <a:srgbClr val="00B0F0"/>
              </a:solidFill>
            </a:endParaRPr>
          </a:p>
          <a:p>
            <a:pPr algn="ctr" eaLnBrk="1" hangingPunct="1">
              <a:buFont typeface="Arial" charset="0"/>
              <a:buNone/>
            </a:pPr>
            <a:r>
              <a:rPr lang="zh-CN" altLang="en-US" sz="2000" dirty="0" smtClean="0">
                <a:solidFill>
                  <a:srgbClr val="00B0F0"/>
                </a:solidFill>
              </a:rPr>
              <a:t>电话：</a:t>
            </a:r>
            <a:r>
              <a:rPr lang="en-US" altLang="zh-CN" sz="2000" dirty="0" smtClean="0">
                <a:solidFill>
                  <a:srgbClr val="00B0F0"/>
                </a:solidFill>
              </a:rPr>
              <a:t>15281100505</a:t>
            </a:r>
          </a:p>
          <a:p>
            <a:pPr algn="ctr" eaLnBrk="1" hangingPunct="1">
              <a:buFont typeface="Arial" charset="0"/>
              <a:buNone/>
            </a:pPr>
            <a:r>
              <a:rPr lang="en-US" altLang="zh-CN" sz="2000" dirty="0" smtClean="0">
                <a:solidFill>
                  <a:srgbClr val="00B0F0"/>
                </a:solidFill>
              </a:rPr>
              <a:t>QQ</a:t>
            </a:r>
            <a:r>
              <a:rPr lang="zh-CN" altLang="en-US" sz="2000" dirty="0" smtClean="0">
                <a:solidFill>
                  <a:srgbClr val="00B0F0"/>
                </a:solidFill>
              </a:rPr>
              <a:t>：</a:t>
            </a:r>
            <a:r>
              <a:rPr lang="en-US" altLang="zh-CN" sz="2000" dirty="0" smtClean="0">
                <a:solidFill>
                  <a:srgbClr val="00B0F0"/>
                </a:solidFill>
              </a:rPr>
              <a:t>282364860</a:t>
            </a:r>
            <a:endParaRPr lang="zh-CN" altLang="en-US" sz="2000" dirty="0" smtClean="0">
              <a:solidFill>
                <a:srgbClr val="00B0F0"/>
              </a:solidFill>
            </a:endParaRPr>
          </a:p>
          <a:p>
            <a:pPr eaLnBrk="1" hangingPunct="1"/>
            <a:endParaRPr lang="zh-CN" altLang="en-US" dirty="0" smtClean="0"/>
          </a:p>
        </p:txBody>
      </p:sp>
      <p:pic>
        <p:nvPicPr>
          <p:cNvPr id="4" name="图片 e" descr="花8.png"/>
          <p:cNvPicPr>
            <a:picLocks noChangeAspect="1"/>
          </p:cNvPicPr>
          <p:nvPr/>
        </p:nvPicPr>
        <p:blipFill>
          <a:blip r:embed="rId2"/>
          <a:srcRect/>
          <a:stretch>
            <a:fillRect/>
          </a:stretch>
        </p:blipFill>
        <p:spPr bwMode="auto">
          <a:xfrm>
            <a:off x="5135563" y="762000"/>
            <a:ext cx="187325" cy="344488"/>
          </a:xfrm>
          <a:prstGeom prst="rect">
            <a:avLst/>
          </a:prstGeom>
          <a:noFill/>
          <a:ln w="9525">
            <a:noFill/>
            <a:miter lim="800000"/>
            <a:headEnd/>
            <a:tailEnd/>
          </a:ln>
        </p:spPr>
      </p:pic>
      <p:pic>
        <p:nvPicPr>
          <p:cNvPr id="5" name="图片 c" descr="花9.png"/>
          <p:cNvPicPr>
            <a:picLocks noChangeAspect="1"/>
          </p:cNvPicPr>
          <p:nvPr/>
        </p:nvPicPr>
        <p:blipFill>
          <a:blip r:embed="rId3"/>
          <a:srcRect/>
          <a:stretch>
            <a:fillRect/>
          </a:stretch>
        </p:blipFill>
        <p:spPr bwMode="auto">
          <a:xfrm>
            <a:off x="7456488" y="317500"/>
            <a:ext cx="173037" cy="239713"/>
          </a:xfrm>
          <a:prstGeom prst="rect">
            <a:avLst/>
          </a:prstGeom>
          <a:noFill/>
          <a:ln w="9525">
            <a:noFill/>
            <a:miter lim="800000"/>
            <a:headEnd/>
            <a:tailEnd/>
          </a:ln>
        </p:spPr>
      </p:pic>
      <p:pic>
        <p:nvPicPr>
          <p:cNvPr id="6" name="图片 b" descr="花1.png"/>
          <p:cNvPicPr>
            <a:picLocks noChangeAspect="1"/>
          </p:cNvPicPr>
          <p:nvPr/>
        </p:nvPicPr>
        <p:blipFill>
          <a:blip r:embed="rId4"/>
          <a:srcRect/>
          <a:stretch>
            <a:fillRect/>
          </a:stretch>
        </p:blipFill>
        <p:spPr bwMode="auto">
          <a:xfrm>
            <a:off x="6364288" y="715963"/>
            <a:ext cx="231775" cy="265112"/>
          </a:xfrm>
          <a:prstGeom prst="rect">
            <a:avLst/>
          </a:prstGeom>
          <a:noFill/>
          <a:ln w="9525">
            <a:noFill/>
            <a:miter lim="800000"/>
            <a:headEnd/>
            <a:tailEnd/>
          </a:ln>
        </p:spPr>
      </p:pic>
      <p:pic>
        <p:nvPicPr>
          <p:cNvPr id="7" name="图片 a" descr="花6.png"/>
          <p:cNvPicPr>
            <a:picLocks noChangeAspect="1"/>
          </p:cNvPicPr>
          <p:nvPr/>
        </p:nvPicPr>
        <p:blipFill>
          <a:blip r:embed="rId5"/>
          <a:srcRect/>
          <a:stretch>
            <a:fillRect/>
          </a:stretch>
        </p:blipFill>
        <p:spPr bwMode="auto">
          <a:xfrm>
            <a:off x="6111875" y="1000125"/>
            <a:ext cx="187325" cy="315913"/>
          </a:xfrm>
          <a:prstGeom prst="rect">
            <a:avLst/>
          </a:prstGeom>
          <a:noFill/>
          <a:ln w="9525">
            <a:noFill/>
            <a:miter lim="800000"/>
            <a:headEnd/>
            <a:tailEnd/>
          </a:ln>
        </p:spPr>
      </p:pic>
      <p:pic>
        <p:nvPicPr>
          <p:cNvPr id="8" name="图片 d" descr="花7.png"/>
          <p:cNvPicPr>
            <a:picLocks noChangeAspect="1"/>
          </p:cNvPicPr>
          <p:nvPr/>
        </p:nvPicPr>
        <p:blipFill>
          <a:blip r:embed="rId6"/>
          <a:srcRect/>
          <a:stretch>
            <a:fillRect/>
          </a:stretch>
        </p:blipFill>
        <p:spPr bwMode="auto">
          <a:xfrm>
            <a:off x="8228013" y="763588"/>
            <a:ext cx="279400" cy="334962"/>
          </a:xfrm>
          <a:prstGeom prst="rect">
            <a:avLst/>
          </a:prstGeom>
          <a:noFill/>
          <a:ln w="9525">
            <a:noFill/>
            <a:miter lim="800000"/>
            <a:headEnd/>
            <a:tailEnd/>
          </a:ln>
        </p:spPr>
      </p:pic>
      <p:pic>
        <p:nvPicPr>
          <p:cNvPr id="9" name="图片 c" descr="花9.png"/>
          <p:cNvPicPr>
            <a:picLocks noChangeAspect="1"/>
          </p:cNvPicPr>
          <p:nvPr/>
        </p:nvPicPr>
        <p:blipFill>
          <a:blip r:embed="rId3"/>
          <a:srcRect/>
          <a:stretch>
            <a:fillRect/>
          </a:stretch>
        </p:blipFill>
        <p:spPr bwMode="auto">
          <a:xfrm>
            <a:off x="6650038" y="1219200"/>
            <a:ext cx="171450" cy="239713"/>
          </a:xfrm>
          <a:prstGeom prst="rect">
            <a:avLst/>
          </a:prstGeom>
          <a:noFill/>
          <a:ln w="9525">
            <a:noFill/>
            <a:miter lim="800000"/>
            <a:headEnd/>
            <a:tailEnd/>
          </a:ln>
        </p:spPr>
      </p:pic>
      <p:pic>
        <p:nvPicPr>
          <p:cNvPr id="10" name="图片 b" descr="花1.png"/>
          <p:cNvPicPr>
            <a:picLocks noChangeAspect="1"/>
          </p:cNvPicPr>
          <p:nvPr/>
        </p:nvPicPr>
        <p:blipFill>
          <a:blip r:embed="rId4"/>
          <a:srcRect/>
          <a:stretch>
            <a:fillRect/>
          </a:stretch>
        </p:blipFill>
        <p:spPr bwMode="auto">
          <a:xfrm>
            <a:off x="5556250" y="1617663"/>
            <a:ext cx="233363" cy="265112"/>
          </a:xfrm>
          <a:prstGeom prst="rect">
            <a:avLst/>
          </a:prstGeom>
          <a:noFill/>
          <a:ln w="9525">
            <a:noFill/>
            <a:miter lim="800000"/>
            <a:headEnd/>
            <a:tailEnd/>
          </a:ln>
        </p:spPr>
      </p:pic>
      <p:pic>
        <p:nvPicPr>
          <p:cNvPr id="11" name="图片 f" descr="花10.png"/>
          <p:cNvPicPr>
            <a:picLocks noChangeAspect="1"/>
          </p:cNvPicPr>
          <p:nvPr/>
        </p:nvPicPr>
        <p:blipFill>
          <a:blip r:embed="rId7"/>
          <a:srcRect/>
          <a:stretch>
            <a:fillRect/>
          </a:stretch>
        </p:blipFill>
        <p:spPr bwMode="auto">
          <a:xfrm>
            <a:off x="6380163" y="-28575"/>
            <a:ext cx="242887" cy="344488"/>
          </a:xfrm>
          <a:prstGeom prst="rect">
            <a:avLst/>
          </a:prstGeom>
          <a:noFill/>
          <a:ln w="9525">
            <a:noFill/>
            <a:miter lim="800000"/>
            <a:headEnd/>
            <a:tailEnd/>
          </a:ln>
        </p:spPr>
      </p:pic>
      <p:grpSp>
        <p:nvGrpSpPr>
          <p:cNvPr id="12" name="组合 10"/>
          <p:cNvGrpSpPr/>
          <p:nvPr/>
        </p:nvGrpSpPr>
        <p:grpSpPr bwMode="auto">
          <a:xfrm>
            <a:off x="4533900" y="-1658938"/>
            <a:ext cx="4610100" cy="4840288"/>
            <a:chOff x="5700298" y="-933565"/>
            <a:chExt cx="3360016" cy="2686774"/>
          </a:xfrm>
        </p:grpSpPr>
        <p:pic>
          <p:nvPicPr>
            <p:cNvPr id="14348" name="Picture 4" descr="C:\Documents and Settings\Administrator\桌面\2013\中国风 2013 新年 年会\shutterstock_100472128.png"/>
            <p:cNvPicPr>
              <a:picLocks noChangeAspect="1" noChangeArrowheads="1"/>
            </p:cNvPicPr>
            <p:nvPr/>
          </p:nvPicPr>
          <p:blipFill>
            <a:blip r:embed="rId8"/>
            <a:srcRect l="30148"/>
            <a:stretch>
              <a:fillRect/>
            </a:stretch>
          </p:blipFill>
          <p:spPr bwMode="auto">
            <a:xfrm rot="-2345412">
              <a:off x="6730934" y="-933565"/>
              <a:ext cx="2046909" cy="2131325"/>
            </a:xfrm>
            <a:prstGeom prst="rect">
              <a:avLst/>
            </a:prstGeom>
            <a:noFill/>
            <a:ln w="9525">
              <a:noFill/>
              <a:miter lim="800000"/>
              <a:headEnd/>
              <a:tailEnd/>
            </a:ln>
          </p:spPr>
        </p:pic>
        <p:pic>
          <p:nvPicPr>
            <p:cNvPr id="14349" name="Picture 4" descr="C:\Documents and Settings\Administrator\桌面\2013\中国风 2013 新年 年会\shutterstock_100472128.png"/>
            <p:cNvPicPr>
              <a:picLocks noChangeAspect="1" noChangeArrowheads="1"/>
            </p:cNvPicPr>
            <p:nvPr/>
          </p:nvPicPr>
          <p:blipFill>
            <a:blip r:embed="rId8"/>
            <a:srcRect r="59883"/>
            <a:stretch>
              <a:fillRect/>
            </a:stretch>
          </p:blipFill>
          <p:spPr bwMode="auto">
            <a:xfrm rot="910303">
              <a:off x="5700298" y="-378116"/>
              <a:ext cx="1175569" cy="2131325"/>
            </a:xfrm>
            <a:prstGeom prst="rect">
              <a:avLst/>
            </a:prstGeom>
            <a:noFill/>
            <a:ln w="9525">
              <a:noFill/>
              <a:miter lim="800000"/>
              <a:headEnd/>
              <a:tailEnd/>
            </a:ln>
          </p:spPr>
        </p:pic>
        <p:pic>
          <p:nvPicPr>
            <p:cNvPr id="14350" name="Picture 4" descr="C:\Documents and Settings\Administrator\桌面\2013\中国风 2013 新年 年会\shutterstock_100472128.png"/>
            <p:cNvPicPr>
              <a:picLocks noChangeAspect="1" noChangeArrowheads="1"/>
            </p:cNvPicPr>
            <p:nvPr/>
          </p:nvPicPr>
          <p:blipFill>
            <a:blip r:embed="rId9"/>
            <a:srcRect l="57021" t="21622" r="23595" b="54942"/>
            <a:stretch>
              <a:fillRect/>
            </a:stretch>
          </p:blipFill>
          <p:spPr bwMode="auto">
            <a:xfrm rot="-5774062">
              <a:off x="7872517" y="24200"/>
              <a:ext cx="384239" cy="337863"/>
            </a:xfrm>
            <a:prstGeom prst="rect">
              <a:avLst/>
            </a:prstGeom>
            <a:noFill/>
            <a:ln w="9525">
              <a:noFill/>
              <a:miter lim="800000"/>
              <a:headEnd/>
              <a:tailEnd/>
            </a:ln>
          </p:spPr>
        </p:pic>
        <p:pic>
          <p:nvPicPr>
            <p:cNvPr id="14351" name="Picture 4" descr="C:\Documents and Settings\Administrator\桌面\2013\中国风 2013 新年 年会\shutterstock_100472128.png"/>
            <p:cNvPicPr>
              <a:picLocks noChangeAspect="1" noChangeArrowheads="1"/>
            </p:cNvPicPr>
            <p:nvPr/>
          </p:nvPicPr>
          <p:blipFill>
            <a:blip r:embed="rId10"/>
            <a:srcRect l="57021" t="21622" r="23595" b="54942"/>
            <a:stretch>
              <a:fillRect/>
            </a:stretch>
          </p:blipFill>
          <p:spPr bwMode="auto">
            <a:xfrm rot="-5774062">
              <a:off x="8722168" y="218700"/>
              <a:ext cx="359863" cy="316429"/>
            </a:xfrm>
            <a:prstGeom prst="rect">
              <a:avLst/>
            </a:prstGeom>
            <a:noFill/>
            <a:ln w="9525">
              <a:noFill/>
              <a:miter lim="800000"/>
              <a:headEnd/>
              <a:tailEnd/>
            </a:ln>
          </p:spPr>
        </p:pic>
        <p:pic>
          <p:nvPicPr>
            <p:cNvPr id="14352" name="Picture 4" descr="C:\Documents and Settings\Administrator\桌面\2013\中国风 2013 新年 年会\shutterstock_100472128.png"/>
            <p:cNvPicPr>
              <a:picLocks noChangeAspect="1" noChangeArrowheads="1"/>
            </p:cNvPicPr>
            <p:nvPr/>
          </p:nvPicPr>
          <p:blipFill>
            <a:blip r:embed="rId8"/>
            <a:srcRect l="57021" t="21622" r="23595" b="54942"/>
            <a:stretch>
              <a:fillRect/>
            </a:stretch>
          </p:blipFill>
          <p:spPr bwMode="auto">
            <a:xfrm rot="-8191834">
              <a:off x="7474309" y="304931"/>
              <a:ext cx="501116" cy="505423"/>
            </a:xfrm>
            <a:prstGeom prst="rect">
              <a:avLst/>
            </a:prstGeom>
            <a:noFill/>
            <a:ln w="9525">
              <a:noFill/>
              <a:miter lim="800000"/>
              <a:headEnd/>
              <a:tailEnd/>
            </a:ln>
          </p:spPr>
        </p:pic>
      </p:grpSp>
      <p:sp>
        <p:nvSpPr>
          <p:cNvPr id="19" name="矩形 18"/>
          <p:cNvSpPr/>
          <p:nvPr/>
        </p:nvSpPr>
        <p:spPr>
          <a:xfrm>
            <a:off x="2578267" y="2285992"/>
            <a:ext cx="4358886" cy="923330"/>
          </a:xfrm>
          <a:prstGeom prst="rect">
            <a:avLst/>
          </a:prstGeom>
          <a:noFill/>
          <a:effectLst>
            <a:glow rad="228600">
              <a:schemeClr val="accent6">
                <a:satMod val="175000"/>
                <a:alpha val="40000"/>
              </a:schemeClr>
            </a:glow>
            <a:outerShdw blurRad="152400" dist="317500" dir="5400000" sx="90000" sy="-19000" rotWithShape="0">
              <a:prstClr val="black">
                <a:alpha val="15000"/>
              </a:prstClr>
            </a:outerShdw>
            <a:reflection blurRad="6350" stA="50000" endA="300" endPos="55000" dir="5400000" sy="-100000" algn="bl" rotWithShape="0"/>
          </a:effectLst>
          <a:scene3d>
            <a:camera prst="orthographicFront"/>
            <a:lightRig rig="flat" dir="tl">
              <a:rot lat="0" lon="0" rev="6600000"/>
            </a:lightRig>
          </a:scene3d>
          <a:sp3d>
            <a:bevelT w="114300" prst="artDeco"/>
          </a:sp3d>
        </p:spPr>
        <p:txBody>
          <a:bodyPr wrap="none">
            <a:spAutoFit/>
            <a:sp3d extrusionH="25400" contourW="8890">
              <a:bevelT w="38100" h="31750"/>
              <a:contourClr>
                <a:schemeClr val="accent2">
                  <a:shade val="75000"/>
                </a:schemeClr>
              </a:contourClr>
            </a:sp3d>
          </a:bodyPr>
          <a:lstStyle/>
          <a:p>
            <a:pPr algn="ctr">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树形动态规划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0" presetClass="path" presetSubtype="0" repeatCount="indefinite" accel="50000" decel="50000" fill="hold" nodeType="withEffect">
                                  <p:stCondLst>
                                    <p:cond delay="100"/>
                                  </p:stCondLst>
                                  <p:childTnLst>
                                    <p:animMotion origin="layout" path="M 4.375E-6 2.77556E-17 C -0.00196 0.01019 -0.0056 0.0213 -0.00691 0.03171 C -0.03685 0.18495 0.01406 0.19421 0.03893 0.25509 C 0.05299 0.29005 0.07382 0.34144 0.06679 0.41505 C 0.06263 0.44213 0.04895 0.4912 0.04739 0.5037 C 0.03346 0.56991 0.04739 0.64352 0.07929 0.69051 " pathEditMode="relative" rAng="0" ptsTypes="AAAAAA">
                                      <p:cBhvr>
                                        <p:cTn id="9" dur="3100" fill="hold"/>
                                        <p:tgtEl>
                                          <p:spTgt spid="7"/>
                                        </p:tgtEl>
                                        <p:attrNameLst>
                                          <p:attrName>ppt_x</p:attrName>
                                          <p:attrName>ppt_y</p:attrName>
                                        </p:attrNameLst>
                                      </p:cBhvr>
                                      <p:rCtr x="3151" y="34514"/>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0" presetClass="path" presetSubtype="0" repeatCount="indefinite" accel="50000" decel="50000" fill="hold" nodeType="withEffect">
                                  <p:stCondLst>
                                    <p:cond delay="700"/>
                                  </p:stCondLst>
                                  <p:childTnLst>
                                    <p:animMotion origin="layout" path="M -3.75E-6 -1.11111E-6 C -0.00937 0.0206 -0.02747 0.05023 -0.01106 0.12917 C 0.03503 0.34306 -0.07461 0.38843 -0.03893 0.53079 C -0.01211 0.64514 -0.05377 0.68542 -0.07604 0.71991 " pathEditMode="relative" rAng="0" ptsTypes="AAAA">
                                      <p:cBhvr>
                                        <p:cTn id="14" dur="3200" fill="hold"/>
                                        <p:tgtEl>
                                          <p:spTgt spid="6"/>
                                        </p:tgtEl>
                                        <p:attrNameLst>
                                          <p:attrName>ppt_x</p:attrName>
                                          <p:attrName>ppt_y</p:attrName>
                                        </p:attrNameLst>
                                      </p:cBhvr>
                                      <p:rCtr x="-3789" y="35995"/>
                                    </p:animMotion>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0" presetClass="path" presetSubtype="0" repeatCount="indefinite" accel="50000" decel="50000" fill="hold" nodeType="withEffect">
                                  <p:stCondLst>
                                    <p:cond delay="1000"/>
                                  </p:stCondLst>
                                  <p:childTnLst>
                                    <p:animMotion origin="layout" path="M 2.08333E-7 2.59259E-6 C -0.01003 0.0294 -0.02253 0.04537 -0.02083 0.09537 C -0.01836 0.1544 0.03021 0.18865 0.0306 0.30416 C 0.03021 0.40694 -0.03503 0.48194 -0.0069 0.57453 C 0.01354 0.65671 0.12331 0.65903 0.04583 0.75903 " pathEditMode="relative" rAng="0" ptsTypes="AAAAA">
                                      <p:cBhvr>
                                        <p:cTn id="19" dur="3000" fill="hold"/>
                                        <p:tgtEl>
                                          <p:spTgt spid="5"/>
                                        </p:tgtEl>
                                        <p:attrNameLst>
                                          <p:attrName>ppt_x</p:attrName>
                                          <p:attrName>ppt_y</p:attrName>
                                        </p:attrNameLst>
                                      </p:cBhvr>
                                      <p:rCtr x="2591" y="37940"/>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par>
                                <p:cTn id="23" presetID="0" presetClass="path" presetSubtype="0" repeatCount="indefinite" accel="50000" decel="50000" fill="hold" nodeType="withEffect">
                                  <p:stCondLst>
                                    <p:cond delay="500"/>
                                  </p:stCondLst>
                                  <p:childTnLst>
                                    <p:animMotion origin="layout" path="M -4.79167E-6 -1.11111E-6 C -0.02812 0.06019 -0.04335 0.06736 -0.0444 0.14931 C -0.04335 0.27408 0.05795 0.32662 0.0125 0.45857 C -0.03645 0.60926 -0.01562 0.65463 0.0056 0.70417 " pathEditMode="relative" rAng="0" ptsTypes="AAAA">
                                      <p:cBhvr>
                                        <p:cTn id="24" dur="3100" fill="hold"/>
                                        <p:tgtEl>
                                          <p:spTgt spid="4"/>
                                        </p:tgtEl>
                                        <p:attrNameLst>
                                          <p:attrName>ppt_x</p:attrName>
                                          <p:attrName>ppt_y</p:attrName>
                                        </p:attrNameLst>
                                      </p:cBhvr>
                                      <p:rCtr x="-1016" y="35208"/>
                                    </p:animMotion>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par>
                                <p:cTn id="28" presetID="0" presetClass="path" presetSubtype="0" repeatCount="indefinite" accel="50000" decel="50000" fill="hold" nodeType="withEffect">
                                  <p:stCondLst>
                                    <p:cond delay="700"/>
                                  </p:stCondLst>
                                  <p:childTnLst>
                                    <p:animMotion origin="layout" path="M -2.5E-6 -2.59259E-6 C -0.00937 0.0206 -0.02747 0.05023 -0.01107 0.12917 C 0.03503 0.34306 -0.07461 0.38843 -0.03893 0.53102 C -0.01211 0.64514 -0.05377 0.68565 -0.07604 0.72037 " pathEditMode="relative" rAng="0" ptsTypes="AAAA">
                                      <p:cBhvr>
                                        <p:cTn id="29" dur="3200" fill="hold"/>
                                        <p:tgtEl>
                                          <p:spTgt spid="10"/>
                                        </p:tgtEl>
                                        <p:attrNameLst>
                                          <p:attrName>ppt_x</p:attrName>
                                          <p:attrName>ppt_y</p:attrName>
                                        </p:attrNameLst>
                                      </p:cBhvr>
                                      <p:rCtr x="-3789" y="36019"/>
                                    </p:animMotion>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par>
                                <p:cTn id="33" presetID="0" presetClass="path" presetSubtype="0" repeatCount="indefinite" accel="50000" decel="50000" fill="hold" nodeType="withEffect">
                                  <p:stCondLst>
                                    <p:cond delay="1000"/>
                                  </p:stCondLst>
                                  <p:childTnLst>
                                    <p:animMotion origin="layout" path="M 1.45833E-6 1.11111E-6 C -0.01003 0.0294 -0.02253 0.04537 -0.02083 0.09537 C -0.01836 0.1544 0.03021 0.18866 0.0306 0.30417 C 0.03021 0.40694 -0.03503 0.48194 -0.0069 0.57454 C 0.01354 0.65671 0.12331 0.65903 0.04583 0.75903 " pathEditMode="relative" rAng="0" ptsTypes="AAAAA">
                                      <p:cBhvr>
                                        <p:cTn id="34" dur="3000" fill="hold"/>
                                        <p:tgtEl>
                                          <p:spTgt spid="9"/>
                                        </p:tgtEl>
                                        <p:attrNameLst>
                                          <p:attrName>ppt_x</p:attrName>
                                          <p:attrName>ppt_y</p:attrName>
                                        </p:attrNameLst>
                                      </p:cBhvr>
                                      <p:rCtr x="2591" y="37940"/>
                                    </p:animMotion>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par>
                                <p:cTn id="38" presetID="0" presetClass="path" presetSubtype="0" repeatCount="indefinite" accel="50000" decel="50000" fill="hold" nodeType="withEffect">
                                  <p:stCondLst>
                                    <p:cond delay="400"/>
                                  </p:stCondLst>
                                  <p:childTnLst>
                                    <p:animMotion origin="layout" path="M -3.95833E-6 1.85185E-6 C 0.00886 0.03217 0.02136 0.05509 0.01993 0.10278 C 0.01446 0.18356 -0.03971 0.21273 -0.0375 0.28796 C -0.03007 0.3618 0.01342 0.40856 0.025 0.43935 C 0.06302 0.53194 0.02396 0.58958 0.01368 0.63727 C -0.00104 0.71204 0.01758 0.75 0.07982 0.80903 " pathEditMode="relative" rAng="0" ptsTypes="AAAAAA">
                                      <p:cBhvr>
                                        <p:cTn id="39" dur="3000" fill="hold"/>
                                        <p:tgtEl>
                                          <p:spTgt spid="8"/>
                                        </p:tgtEl>
                                        <p:attrNameLst>
                                          <p:attrName>ppt_x</p:attrName>
                                          <p:attrName>ppt_y</p:attrName>
                                        </p:attrNameLst>
                                      </p:cBhvr>
                                      <p:rCtr x="2109" y="40440"/>
                                    </p:animMotion>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childTnLst>
                                </p:cTn>
                              </p:par>
                              <p:par>
                                <p:cTn id="43" presetID="0" presetClass="path" presetSubtype="0" repeatCount="indefinite" accel="50000" decel="50000" fill="hold" nodeType="withEffect">
                                  <p:stCondLst>
                                    <p:cond delay="800"/>
                                  </p:stCondLst>
                                  <p:childTnLst>
                                    <p:animMotion origin="layout" path="M 2.5E-6 -3.33333E-6 C 0.02122 0.14144 -0.05664 0.15186 -0.06211 0.26783 C -0.06914 0.39422 0.00117 0.39422 0.00312 0.47361 C 0.00312 0.5588 -0.04649 0.61111 -0.04414 0.70672 C -0.0405 0.77199 0.03502 0.80232 0.0181 0.92246 " pathEditMode="relative" rAng="0" ptsTypes="AAAAA">
                                      <p:cBhvr>
                                        <p:cTn id="44" dur="3500" fill="hold"/>
                                        <p:tgtEl>
                                          <p:spTgt spid="11"/>
                                        </p:tgtEl>
                                        <p:attrNameLst>
                                          <p:attrName>ppt_x</p:attrName>
                                          <p:attrName>ppt_y</p:attrName>
                                        </p:attrNameLst>
                                      </p:cBhvr>
                                      <p:rCtr x="-2109" y="46134"/>
                                    </p:animMotion>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357188"/>
            <a:ext cx="8229600" cy="1082675"/>
          </a:xfrm>
        </p:spPr>
        <p:txBody>
          <a:bodyPr/>
          <a:lstStyle/>
          <a:p>
            <a:pPr eaLnBrk="1" hangingPunct="1"/>
            <a:r>
              <a:rPr lang="zh-CN" altLang="en-US" sz="3200" b="1" smtClean="0"/>
              <a:t>没有上司的晚会</a:t>
            </a:r>
            <a:r>
              <a:rPr lang="en-US" altLang="zh-CN" sz="3200" b="1" smtClean="0"/>
              <a:t>Ural1039</a:t>
            </a:r>
            <a:r>
              <a:rPr lang="zh-CN" altLang="en-US" sz="3200" b="1" smtClean="0"/>
              <a:t>加强</a:t>
            </a:r>
          </a:p>
        </p:txBody>
      </p:sp>
      <p:sp>
        <p:nvSpPr>
          <p:cNvPr id="3" name="内容占位符 2"/>
          <p:cNvSpPr>
            <a:spLocks noGrp="1"/>
          </p:cNvSpPr>
          <p:nvPr>
            <p:ph idx="1"/>
          </p:nvPr>
        </p:nvSpPr>
        <p:spPr>
          <a:xfrm>
            <a:off x="285750" y="1643063"/>
            <a:ext cx="5500688" cy="4929187"/>
          </a:xfrm>
        </p:spPr>
        <p:txBody>
          <a:bodyPr/>
          <a:lstStyle/>
          <a:p>
            <a:pPr eaLnBrk="1" hangingPunct="1">
              <a:buFont typeface="Arial" charset="0"/>
              <a:buNone/>
            </a:pPr>
            <a:r>
              <a:rPr lang="zh-CN" altLang="en-US" sz="2800" dirty="0" smtClean="0"/>
              <a:t>    公司的人际关系构成一棵树，现公司要举行一场晚会并规定：如果邀请了某个人，那么一定不会邀请他的上司（上司的上司，上司的上司的上司</a:t>
            </a:r>
            <a:r>
              <a:rPr lang="en-US" altLang="zh-CN" sz="2800" dirty="0" smtClean="0"/>
              <a:t>……</a:t>
            </a:r>
            <a:r>
              <a:rPr lang="zh-CN" altLang="en-US" sz="2800" dirty="0" smtClean="0"/>
              <a:t>都可以邀请）。每个人都有一个气氛值，求一个邀请方案，使气氛值的和最大。</a:t>
            </a:r>
            <a:r>
              <a:rPr lang="en-US" sz="2800" dirty="0" smtClean="0">
                <a:ea typeface="宋体" charset="-122"/>
              </a:rPr>
              <a:t/>
            </a:r>
            <a:br>
              <a:rPr lang="en-US" sz="2800" dirty="0" smtClean="0">
                <a:ea typeface="宋体" charset="-122"/>
              </a:rPr>
            </a:br>
            <a:r>
              <a:rPr lang="zh-CN" altLang="en-US" sz="2800" dirty="0" smtClean="0"/>
              <a:t>数据规模：</a:t>
            </a:r>
            <a:r>
              <a:rPr lang="en-US" sz="2800" dirty="0" smtClean="0">
                <a:ea typeface="宋体" charset="-122"/>
              </a:rPr>
              <a:t>  </a:t>
            </a:r>
            <a:r>
              <a:rPr lang="en-US" altLang="zh-CN" sz="2800" dirty="0" smtClean="0"/>
              <a:t>N</a:t>
            </a:r>
            <a:r>
              <a:rPr lang="zh-CN" altLang="en-US" sz="2800" dirty="0" smtClean="0"/>
              <a:t>表示公司的人数。（</a:t>
            </a:r>
            <a:r>
              <a:rPr lang="en-US" altLang="zh-CN" sz="2800" dirty="0" smtClean="0"/>
              <a:t>1&lt;=N&lt;=100000</a:t>
            </a:r>
            <a:r>
              <a:rPr lang="zh-CN" altLang="en-US" sz="2800" dirty="0" smtClean="0"/>
              <a:t>）</a:t>
            </a:r>
            <a:r>
              <a:rPr lang="en-US" sz="2800" dirty="0" smtClean="0">
                <a:ea typeface="宋体" charset="-122"/>
              </a:rPr>
              <a:t/>
            </a:r>
            <a:br>
              <a:rPr lang="en-US" sz="2800" dirty="0" smtClean="0">
                <a:ea typeface="宋体" charset="-122"/>
              </a:rPr>
            </a:br>
            <a:endParaRPr lang="zh-CN" altLang="en-US" sz="2800" dirty="0" smtClean="0"/>
          </a:p>
          <a:p>
            <a:pPr eaLnBrk="1" hangingPunct="1"/>
            <a:endParaRPr lang="zh-CN" altLang="en-US" sz="2800" dirty="0" smtClean="0"/>
          </a:p>
          <a:p>
            <a:pPr eaLnBrk="1" hangingPunct="1"/>
            <a:endParaRPr lang="zh-CN" altLang="en-US" sz="2800" dirty="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20" name="组合 19"/>
          <p:cNvGrpSpPr/>
          <p:nvPr/>
        </p:nvGrpSpPr>
        <p:grpSpPr bwMode="auto">
          <a:xfrm>
            <a:off x="5857875" y="1857375"/>
            <a:ext cx="2928938" cy="2714625"/>
            <a:chOff x="5857884" y="1857364"/>
            <a:chExt cx="2928958" cy="2714644"/>
          </a:xfrm>
        </p:grpSpPr>
        <p:sp>
          <p:nvSpPr>
            <p:cNvPr id="5" name="椭圆 4"/>
            <p:cNvSpPr/>
            <p:nvPr/>
          </p:nvSpPr>
          <p:spPr>
            <a:xfrm>
              <a:off x="6858016" y="1857364"/>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6" name="椭圆 5"/>
            <p:cNvSpPr/>
            <p:nvPr/>
          </p:nvSpPr>
          <p:spPr>
            <a:xfrm>
              <a:off x="6072198" y="249078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7" name="椭圆 6"/>
            <p:cNvSpPr/>
            <p:nvPr/>
          </p:nvSpPr>
          <p:spPr>
            <a:xfrm>
              <a:off x="5857884"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8" name="椭圆 7"/>
            <p:cNvSpPr/>
            <p:nvPr/>
          </p:nvSpPr>
          <p:spPr>
            <a:xfrm>
              <a:off x="6572264" y="378619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9" name="椭圆 8"/>
            <p:cNvSpPr/>
            <p:nvPr/>
          </p:nvSpPr>
          <p:spPr>
            <a:xfrm>
              <a:off x="7000892" y="2847971"/>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0" name="椭圆 9"/>
            <p:cNvSpPr/>
            <p:nvPr/>
          </p:nvSpPr>
          <p:spPr>
            <a:xfrm>
              <a:off x="7786710"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11" name="椭圆 10"/>
            <p:cNvSpPr/>
            <p:nvPr/>
          </p:nvSpPr>
          <p:spPr>
            <a:xfrm>
              <a:off x="8215338" y="3348037"/>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12" name="椭圆 11"/>
            <p:cNvSpPr/>
            <p:nvPr/>
          </p:nvSpPr>
          <p:spPr>
            <a:xfrm>
              <a:off x="8501090" y="4205293"/>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13" name="直接连接符 12"/>
            <p:cNvCxnSpPr>
              <a:stCxn id="5" idx="6"/>
              <a:endCxn id="10" idx="1"/>
            </p:cNvCxnSpPr>
            <p:nvPr/>
          </p:nvCxnSpPr>
          <p:spPr>
            <a:xfrm>
              <a:off x="7143768" y="2041515"/>
              <a:ext cx="684218" cy="573092"/>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10" idx="5"/>
              <a:endCxn id="11" idx="1"/>
            </p:cNvCxnSpPr>
            <p:nvPr/>
          </p:nvCxnSpPr>
          <p:spPr>
            <a:xfrm rot="16200000" flipH="1">
              <a:off x="7881168" y="3024978"/>
              <a:ext cx="525466" cy="225427"/>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11" idx="5"/>
              <a:endCxn id="12" idx="0"/>
            </p:cNvCxnSpPr>
            <p:nvPr/>
          </p:nvCxnSpPr>
          <p:spPr>
            <a:xfrm rot="16200000" flipH="1">
              <a:off x="8279631" y="3840960"/>
              <a:ext cx="544517" cy="184151"/>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5" idx="4"/>
              <a:endCxn id="9" idx="0"/>
            </p:cNvCxnSpPr>
            <p:nvPr/>
          </p:nvCxnSpPr>
          <p:spPr>
            <a:xfrm rot="16200000" flipH="1">
              <a:off x="6760384" y="2464587"/>
              <a:ext cx="623891" cy="142876"/>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5" idx="3"/>
              <a:endCxn id="6" idx="7"/>
            </p:cNvCxnSpPr>
            <p:nvPr/>
          </p:nvCxnSpPr>
          <p:spPr>
            <a:xfrm rot="5400000">
              <a:off x="6422244" y="2066123"/>
              <a:ext cx="371478" cy="582616"/>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6" idx="4"/>
              <a:endCxn id="7" idx="7"/>
            </p:cNvCxnSpPr>
            <p:nvPr/>
          </p:nvCxnSpPr>
          <p:spPr>
            <a:xfrm rot="5400000">
              <a:off x="5845978" y="3113879"/>
              <a:ext cx="625479" cy="112714"/>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6" idx="5"/>
              <a:endCxn id="8" idx="0"/>
            </p:cNvCxnSpPr>
            <p:nvPr/>
          </p:nvCxnSpPr>
          <p:spPr>
            <a:xfrm rot="16200000" flipH="1">
              <a:off x="6024572" y="3095624"/>
              <a:ext cx="982670" cy="398465"/>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28625" y="1285875"/>
            <a:ext cx="8215313" cy="3935413"/>
          </a:xfrm>
          <a:prstGeom prst="rect">
            <a:avLst/>
          </a:prstGeom>
          <a:noFill/>
          <a:ln w="9525">
            <a:noFill/>
            <a:miter lim="800000"/>
          </a:ln>
        </p:spPr>
        <p:txBody>
          <a:bodyPr>
            <a:spAutoFit/>
          </a:bodyPr>
          <a:lstStyle/>
          <a:p>
            <a:r>
              <a:rPr lang="zh-CN" altLang="en-US" sz="2800">
                <a:latin typeface="Calibri" pitchFamily="34" charset="0"/>
              </a:rPr>
              <a:t>因公司的人际关系为一棵树，假设编号为</a:t>
            </a:r>
            <a:r>
              <a:rPr lang="en-US" altLang="zh-CN" sz="2800">
                <a:latin typeface="Calibri" pitchFamily="34" charset="0"/>
              </a:rPr>
              <a:t>root</a:t>
            </a:r>
            <a:r>
              <a:rPr lang="zh-CN" altLang="en-US" sz="2800">
                <a:latin typeface="Calibri" pitchFamily="34" charset="0"/>
              </a:rPr>
              <a:t>的节点是树的根，则问题可以描述成</a:t>
            </a:r>
            <a:r>
              <a:rPr lang="en-US" altLang="zh-CN" sz="2800">
                <a:latin typeface="Calibri" pitchFamily="34" charset="0"/>
              </a:rPr>
              <a:t>f[root]</a:t>
            </a:r>
            <a:r>
              <a:rPr lang="zh-CN" altLang="en-US" sz="2800">
                <a:latin typeface="Calibri" pitchFamily="34" charset="0"/>
              </a:rPr>
              <a:t>表示求以</a:t>
            </a:r>
            <a:r>
              <a:rPr lang="en-US" altLang="zh-CN" sz="2800">
                <a:latin typeface="Calibri" pitchFamily="34" charset="0"/>
              </a:rPr>
              <a:t>root</a:t>
            </a:r>
            <a:r>
              <a:rPr lang="zh-CN" altLang="en-US" sz="2800">
                <a:latin typeface="Calibri" pitchFamily="34" charset="0"/>
              </a:rPr>
              <a:t>为根的树上能得到的最大气氛和。我们希望用</a:t>
            </a:r>
            <a:r>
              <a:rPr lang="en-US" altLang="zh-CN" sz="2800">
                <a:latin typeface="Calibri" pitchFamily="34" charset="0"/>
              </a:rPr>
              <a:t>root</a:t>
            </a:r>
            <a:r>
              <a:rPr lang="zh-CN" altLang="en-US" sz="2800">
                <a:latin typeface="Calibri" pitchFamily="34" charset="0"/>
              </a:rPr>
              <a:t>的儿子的对应信息来推出</a:t>
            </a:r>
            <a:r>
              <a:rPr lang="en-US" altLang="zh-CN" sz="2800">
                <a:latin typeface="Calibri" pitchFamily="34" charset="0"/>
              </a:rPr>
              <a:t>f[root].</a:t>
            </a:r>
          </a:p>
          <a:p>
            <a:r>
              <a:rPr lang="zh-CN" altLang="en-US" sz="2800">
                <a:latin typeface="Calibri" pitchFamily="34" charset="0"/>
              </a:rPr>
              <a:t>由于节点</a:t>
            </a:r>
            <a:r>
              <a:rPr lang="en-US" altLang="zh-CN" sz="2800">
                <a:latin typeface="Calibri" pitchFamily="34" charset="0"/>
              </a:rPr>
              <a:t>root </a:t>
            </a:r>
            <a:r>
              <a:rPr lang="zh-CN" altLang="en-US" sz="2800">
                <a:latin typeface="Calibri" pitchFamily="34" charset="0"/>
              </a:rPr>
              <a:t>有选和不选两种可能，所以当我们</a:t>
            </a:r>
            <a:r>
              <a:rPr lang="en-US" altLang="zh-CN" sz="2800">
                <a:latin typeface="Calibri" pitchFamily="34" charset="0"/>
              </a:rPr>
              <a:t>root</a:t>
            </a:r>
            <a:r>
              <a:rPr lang="zh-CN" altLang="en-US" sz="2800">
                <a:latin typeface="Calibri" pitchFamily="34" charset="0"/>
              </a:rPr>
              <a:t>节点选择时，需要它的子节点不选时的最大值，当</a:t>
            </a:r>
            <a:r>
              <a:rPr lang="en-US" altLang="zh-CN" sz="2800">
                <a:latin typeface="Calibri" pitchFamily="34" charset="0"/>
              </a:rPr>
              <a:t>root</a:t>
            </a:r>
            <a:r>
              <a:rPr lang="zh-CN" altLang="en-US" sz="2800">
                <a:latin typeface="Calibri" pitchFamily="34" charset="0"/>
              </a:rPr>
              <a:t>节点不选时，它的子节点选和不选都可以。所以我们需要加半维来表示树的根结点是否选取才能从子树推算出父亲的最大值。</a:t>
            </a:r>
          </a:p>
        </p:txBody>
      </p:sp>
      <p:sp>
        <p:nvSpPr>
          <p:cNvPr id="9" name="TextBox 8"/>
          <p:cNvSpPr txBox="1">
            <a:spLocks noChangeArrowheads="1"/>
          </p:cNvSpPr>
          <p:nvPr/>
        </p:nvSpPr>
        <p:spPr bwMode="auto">
          <a:xfrm>
            <a:off x="428625"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85750" y="1285875"/>
            <a:ext cx="8572500" cy="4524375"/>
          </a:xfrm>
          <a:prstGeom prst="rect">
            <a:avLst/>
          </a:prstGeom>
          <a:noFill/>
          <a:ln w="9525">
            <a:noFill/>
            <a:miter lim="800000"/>
          </a:ln>
        </p:spPr>
        <p:txBody>
          <a:bodyPr>
            <a:spAutoFit/>
          </a:bodyPr>
          <a:lstStyle/>
          <a:p>
            <a:r>
              <a:rPr lang="zh-CN" altLang="en-US" sz="3200">
                <a:latin typeface="Calibri" pitchFamily="34" charset="0"/>
              </a:rPr>
              <a:t>定义状态</a:t>
            </a:r>
            <a:r>
              <a:rPr lang="en-US" altLang="zh-CN" sz="3200">
                <a:latin typeface="Calibri" pitchFamily="34" charset="0"/>
              </a:rPr>
              <a:t>f[i,j]</a:t>
            </a:r>
            <a:r>
              <a:rPr lang="zh-CN" altLang="en-US" sz="3200">
                <a:latin typeface="Calibri" pitchFamily="34" charset="0"/>
              </a:rPr>
              <a:t>表示以</a:t>
            </a:r>
            <a:r>
              <a:rPr lang="en-US" altLang="zh-CN" sz="3200">
                <a:latin typeface="Calibri" pitchFamily="34" charset="0"/>
              </a:rPr>
              <a:t>i</a:t>
            </a:r>
            <a:r>
              <a:rPr lang="zh-CN" altLang="en-US" sz="3200">
                <a:latin typeface="Calibri" pitchFamily="34" charset="0"/>
              </a:rPr>
              <a:t>为根的树能得到的最大的气氛和，</a:t>
            </a:r>
            <a:r>
              <a:rPr lang="en-US" altLang="zh-CN" sz="3200">
                <a:latin typeface="Calibri" pitchFamily="34" charset="0"/>
              </a:rPr>
              <a:t>j=0</a:t>
            </a:r>
            <a:r>
              <a:rPr lang="zh-CN" altLang="en-US" sz="3200">
                <a:latin typeface="Calibri" pitchFamily="34" charset="0"/>
              </a:rPr>
              <a:t>时表示根节点不选，</a:t>
            </a:r>
            <a:r>
              <a:rPr lang="en-US" altLang="zh-CN" sz="3200">
                <a:latin typeface="Calibri" pitchFamily="34" charset="0"/>
              </a:rPr>
              <a:t>j=1</a:t>
            </a:r>
            <a:r>
              <a:rPr lang="zh-CN" altLang="en-US" sz="3200">
                <a:latin typeface="Calibri" pitchFamily="34" charset="0"/>
              </a:rPr>
              <a:t>时表示根节点要选。状态转移方程为</a:t>
            </a:r>
          </a:p>
          <a:p>
            <a:r>
              <a:rPr lang="en-US" altLang="zh-CN" sz="3200">
                <a:latin typeface="Calibri" pitchFamily="34" charset="0"/>
              </a:rPr>
              <a:t>F[i,0]=Σmax(f[son,1],f[son,0]);</a:t>
            </a:r>
            <a:r>
              <a:rPr lang="zh-CN" altLang="en-US" sz="3200">
                <a:latin typeface="Calibri" pitchFamily="34" charset="0"/>
              </a:rPr>
              <a:t>其中</a:t>
            </a:r>
            <a:r>
              <a:rPr lang="en-US" altLang="zh-CN" sz="3200">
                <a:latin typeface="Calibri" pitchFamily="34" charset="0"/>
              </a:rPr>
              <a:t>son</a:t>
            </a:r>
            <a:r>
              <a:rPr lang="zh-CN" altLang="en-US" sz="3200">
                <a:latin typeface="Calibri" pitchFamily="34" charset="0"/>
              </a:rPr>
              <a:t>为</a:t>
            </a:r>
            <a:r>
              <a:rPr lang="en-US" altLang="zh-CN" sz="3200">
                <a:latin typeface="Calibri" pitchFamily="34" charset="0"/>
              </a:rPr>
              <a:t>i</a:t>
            </a:r>
            <a:r>
              <a:rPr lang="zh-CN" altLang="en-US" sz="3200">
                <a:latin typeface="Calibri" pitchFamily="34" charset="0"/>
              </a:rPr>
              <a:t>的子节点。</a:t>
            </a:r>
          </a:p>
          <a:p>
            <a:r>
              <a:rPr lang="en-US" altLang="zh-CN" sz="3200">
                <a:latin typeface="Calibri" pitchFamily="34" charset="0"/>
              </a:rPr>
              <a:t>F[i,1]= Σf[son,0]+g[i];</a:t>
            </a:r>
            <a:r>
              <a:rPr lang="zh-CN" altLang="en-US" sz="3200">
                <a:latin typeface="Calibri" pitchFamily="34" charset="0"/>
              </a:rPr>
              <a:t>其中</a:t>
            </a:r>
            <a:r>
              <a:rPr lang="en-US" altLang="zh-CN" sz="3200">
                <a:latin typeface="Calibri" pitchFamily="34" charset="0"/>
              </a:rPr>
              <a:t>g[i]</a:t>
            </a:r>
            <a:r>
              <a:rPr lang="zh-CN" altLang="en-US" sz="3200">
                <a:latin typeface="Calibri" pitchFamily="34" charset="0"/>
              </a:rPr>
              <a:t>表示节点</a:t>
            </a:r>
            <a:r>
              <a:rPr lang="en-US" altLang="zh-CN" sz="3200">
                <a:latin typeface="Calibri" pitchFamily="34" charset="0"/>
              </a:rPr>
              <a:t>i</a:t>
            </a:r>
            <a:r>
              <a:rPr lang="zh-CN" altLang="en-US" sz="3200">
                <a:latin typeface="Calibri" pitchFamily="34" charset="0"/>
              </a:rPr>
              <a:t>的气氛值。</a:t>
            </a:r>
            <a:endParaRPr lang="en-US" altLang="zh-CN" sz="3200">
              <a:latin typeface="Calibri" pitchFamily="34" charset="0"/>
            </a:endParaRPr>
          </a:p>
          <a:p>
            <a:r>
              <a:rPr lang="zh-CN" altLang="en-US" sz="3200">
                <a:latin typeface="Calibri" pitchFamily="34" charset="0"/>
              </a:rPr>
              <a:t>答案是</a:t>
            </a:r>
            <a:r>
              <a:rPr lang="en-US" altLang="zh-CN" sz="3200">
                <a:latin typeface="Calibri" pitchFamily="34" charset="0"/>
              </a:rPr>
              <a:t>max(f[root,0],f[root,1]) root</a:t>
            </a:r>
            <a:r>
              <a:rPr lang="zh-CN" altLang="en-US" sz="3200">
                <a:latin typeface="Calibri" pitchFamily="34" charset="0"/>
              </a:rPr>
              <a:t>为整棵树的根。</a:t>
            </a:r>
          </a:p>
          <a:p>
            <a:r>
              <a:rPr lang="zh-CN" altLang="en-US" sz="3200">
                <a:latin typeface="Calibri" pitchFamily="34" charset="0"/>
              </a:rPr>
              <a:t>时间复杂度为</a:t>
            </a:r>
            <a:r>
              <a:rPr lang="en-US" altLang="zh-CN" sz="3200">
                <a:latin typeface="Calibri" pitchFamily="34" charset="0"/>
              </a:rPr>
              <a:t>O</a:t>
            </a:r>
            <a:r>
              <a:rPr lang="zh-CN" altLang="en-US" sz="3200">
                <a:latin typeface="Calibri" pitchFamily="34" charset="0"/>
              </a:rPr>
              <a:t>（</a:t>
            </a:r>
            <a:r>
              <a:rPr lang="en-US" altLang="zh-CN" sz="3200">
                <a:latin typeface="Calibri" pitchFamily="34" charset="0"/>
              </a:rPr>
              <a:t>N</a:t>
            </a:r>
            <a:r>
              <a:rPr lang="zh-CN" altLang="en-US" sz="3200">
                <a:latin typeface="Calibri" pitchFamily="34" charset="0"/>
              </a:rPr>
              <a:t>）</a:t>
            </a:r>
          </a:p>
          <a:p>
            <a:r>
              <a:rPr lang="zh-CN" altLang="en-US" sz="3200">
                <a:latin typeface="Calibri" pitchFamily="34" charset="0"/>
              </a:rPr>
              <a:t>空间复杂度为</a:t>
            </a:r>
            <a:r>
              <a:rPr lang="en-US" altLang="zh-CN" sz="3200">
                <a:latin typeface="Calibri" pitchFamily="34" charset="0"/>
              </a:rPr>
              <a:t>O</a:t>
            </a:r>
            <a:r>
              <a:rPr lang="zh-CN" altLang="en-US" sz="3200">
                <a:latin typeface="Calibri" pitchFamily="34" charset="0"/>
              </a:rPr>
              <a:t>（</a:t>
            </a:r>
            <a:r>
              <a:rPr lang="en-US" altLang="zh-CN" sz="3200">
                <a:latin typeface="Calibri" pitchFamily="34" charset="0"/>
              </a:rPr>
              <a:t>N</a:t>
            </a:r>
            <a:r>
              <a:rPr lang="zh-CN" altLang="en-US" sz="3200">
                <a:latin typeface="Calibri" pitchFamily="34" charset="0"/>
              </a:rPr>
              <a:t>）</a:t>
            </a:r>
          </a:p>
        </p:txBody>
      </p:sp>
      <p:sp>
        <p:nvSpPr>
          <p:cNvPr id="9" name="TextBox 8"/>
          <p:cNvSpPr txBox="1">
            <a:spLocks noChangeArrowheads="1"/>
          </p:cNvSpPr>
          <p:nvPr/>
        </p:nvSpPr>
        <p:spPr bwMode="auto">
          <a:xfrm>
            <a:off x="500063"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85813" y="1225550"/>
            <a:ext cx="7715250" cy="5632450"/>
          </a:xfrm>
          <a:prstGeom prst="rect">
            <a:avLst/>
          </a:prstGeom>
          <a:noFill/>
          <a:ln w="9525">
            <a:noFill/>
            <a:miter lim="800000"/>
          </a:ln>
        </p:spPr>
        <p:txBody>
          <a:bodyPr>
            <a:spAutoFit/>
          </a:bodyPr>
          <a:lstStyle/>
          <a:p>
            <a:r>
              <a:rPr lang="en-US" altLang="zh-CN" sz="2400">
                <a:latin typeface="Calibri" pitchFamily="34" charset="0"/>
              </a:rPr>
              <a:t>int DP(int a,int b)</a:t>
            </a:r>
            <a:endParaRPr lang="zh-CN" altLang="en-US" sz="2400">
              <a:latin typeface="Calibri" pitchFamily="34" charset="0"/>
            </a:endParaRPr>
          </a:p>
          <a:p>
            <a:r>
              <a:rPr lang="en-US" altLang="zh-CN" sz="2400">
                <a:latin typeface="Calibri" pitchFamily="34" charset="0"/>
              </a:rPr>
              <a:t>{</a:t>
            </a:r>
            <a:endParaRPr lang="zh-CN" altLang="en-US" sz="2400">
              <a:latin typeface="Calibri" pitchFamily="34" charset="0"/>
            </a:endParaRPr>
          </a:p>
          <a:p>
            <a:r>
              <a:rPr lang="en-US" altLang="zh-CN" sz="2400">
                <a:latin typeface="Calibri" pitchFamily="34" charset="0"/>
              </a:rPr>
              <a:t>	if(used[a][b]!=inf) return used[a][b];</a:t>
            </a:r>
            <a:endParaRPr lang="zh-CN" altLang="en-US" sz="2400">
              <a:latin typeface="Calibri" pitchFamily="34" charset="0"/>
            </a:endParaRPr>
          </a:p>
          <a:p>
            <a:r>
              <a:rPr lang="en-US" altLang="zh-CN" sz="2400">
                <a:latin typeface="Calibri" pitchFamily="34" charset="0"/>
              </a:rPr>
              <a:t>	used[a][b]=0;</a:t>
            </a:r>
            <a:endParaRPr lang="zh-CN" altLang="en-US" sz="2400">
              <a:latin typeface="Calibri" pitchFamily="34" charset="0"/>
            </a:endParaRPr>
          </a:p>
          <a:p>
            <a:r>
              <a:rPr lang="en-US" altLang="zh-CN" sz="2400">
                <a:latin typeface="Calibri" pitchFamily="34" charset="0"/>
              </a:rPr>
              <a:t>	int ans=0;</a:t>
            </a:r>
            <a:endParaRPr lang="zh-CN" altLang="en-US" sz="2400">
              <a:latin typeface="Calibri" pitchFamily="34" charset="0"/>
            </a:endParaRPr>
          </a:p>
          <a:p>
            <a:r>
              <a:rPr lang="en-US" altLang="zh-CN" sz="2400">
                <a:latin typeface="Calibri" pitchFamily="34" charset="0"/>
              </a:rPr>
              <a:t>	for(int i=head[a];i;i=f[i].next)</a:t>
            </a:r>
            <a:endParaRPr lang="zh-CN" altLang="en-US" sz="2400">
              <a:latin typeface="Calibri" pitchFamily="34" charset="0"/>
            </a:endParaRPr>
          </a:p>
          <a:p>
            <a:r>
              <a:rPr lang="en-US" altLang="zh-CN" sz="2400">
                <a:latin typeface="Calibri" pitchFamily="34" charset="0"/>
              </a:rPr>
              <a:t>	{</a:t>
            </a:r>
            <a:endParaRPr lang="zh-CN" altLang="en-US" sz="2400">
              <a:latin typeface="Calibri" pitchFamily="34" charset="0"/>
            </a:endParaRPr>
          </a:p>
          <a:p>
            <a:r>
              <a:rPr lang="en-US" altLang="zh-CN" sz="2400">
                <a:latin typeface="Calibri" pitchFamily="34" charset="0"/>
              </a:rPr>
              <a:t>		int t=DP(f[i].go,0);</a:t>
            </a:r>
            <a:endParaRPr lang="zh-CN" altLang="en-US" sz="2400">
              <a:latin typeface="Calibri" pitchFamily="34" charset="0"/>
            </a:endParaRPr>
          </a:p>
          <a:p>
            <a:r>
              <a:rPr lang="en-US" altLang="zh-CN" sz="2400">
                <a:latin typeface="Calibri" pitchFamily="34" charset="0"/>
              </a:rPr>
              <a:t>		if(b==0) t=max(t,DP(f[i].go,1));</a:t>
            </a:r>
            <a:endParaRPr lang="zh-CN" altLang="en-US" sz="2400">
              <a:latin typeface="Calibri" pitchFamily="34" charset="0"/>
            </a:endParaRPr>
          </a:p>
          <a:p>
            <a:r>
              <a:rPr lang="en-US" altLang="zh-CN" sz="2400">
                <a:latin typeface="Calibri" pitchFamily="34" charset="0"/>
              </a:rPr>
              <a:t>		ans+=t;</a:t>
            </a:r>
            <a:endParaRPr lang="zh-CN" altLang="en-US" sz="2400">
              <a:latin typeface="Calibri" pitchFamily="34" charset="0"/>
            </a:endParaRPr>
          </a:p>
          <a:p>
            <a:r>
              <a:rPr lang="en-US" altLang="zh-CN" sz="2400">
                <a:latin typeface="Calibri" pitchFamily="34" charset="0"/>
              </a:rPr>
              <a:t>	}</a:t>
            </a:r>
            <a:endParaRPr lang="zh-CN" altLang="en-US" sz="2400">
              <a:latin typeface="Calibri" pitchFamily="34" charset="0"/>
            </a:endParaRPr>
          </a:p>
          <a:p>
            <a:r>
              <a:rPr lang="en-US" altLang="zh-CN" sz="2400">
                <a:latin typeface="Calibri" pitchFamily="34" charset="0"/>
              </a:rPr>
              <a:t>	ans+=b*d[a];</a:t>
            </a:r>
            <a:endParaRPr lang="zh-CN" altLang="en-US" sz="2400">
              <a:latin typeface="Calibri" pitchFamily="34" charset="0"/>
            </a:endParaRPr>
          </a:p>
          <a:p>
            <a:r>
              <a:rPr lang="en-US" altLang="zh-CN" sz="2400">
                <a:latin typeface="Calibri" pitchFamily="34" charset="0"/>
              </a:rPr>
              <a:t>	used[a][b]=ans;</a:t>
            </a:r>
            <a:endParaRPr lang="zh-CN" altLang="en-US" sz="2400">
              <a:latin typeface="Calibri" pitchFamily="34" charset="0"/>
            </a:endParaRPr>
          </a:p>
          <a:p>
            <a:r>
              <a:rPr lang="en-US" altLang="zh-CN" sz="2400">
                <a:latin typeface="Calibri" pitchFamily="34" charset="0"/>
              </a:rPr>
              <a:t>    return ans;</a:t>
            </a:r>
            <a:endParaRPr lang="zh-CN" altLang="en-US" sz="2400">
              <a:latin typeface="Calibri" pitchFamily="34" charset="0"/>
            </a:endParaRPr>
          </a:p>
          <a:p>
            <a:r>
              <a:rPr lang="en-US" altLang="zh-CN" sz="2400">
                <a:latin typeface="Calibri" pitchFamily="34" charset="0"/>
              </a:rPr>
              <a:t>}</a:t>
            </a:r>
            <a:endParaRPr lang="zh-CN" altLang="en-US" sz="2400">
              <a:latin typeface="Calibri" pitchFamily="34" charset="0"/>
            </a:endParaRPr>
          </a:p>
        </p:txBody>
      </p:sp>
      <p:sp>
        <p:nvSpPr>
          <p:cNvPr id="9" name="TextBox 8"/>
          <p:cNvSpPr txBox="1">
            <a:spLocks noChangeArrowheads="1"/>
          </p:cNvSpPr>
          <p:nvPr/>
        </p:nvSpPr>
        <p:spPr bwMode="auto">
          <a:xfrm>
            <a:off x="642938" y="428625"/>
            <a:ext cx="4286250" cy="579438"/>
          </a:xfrm>
          <a:prstGeom prst="rect">
            <a:avLst/>
          </a:prstGeom>
          <a:noFill/>
          <a:ln w="9525">
            <a:noFill/>
            <a:miter lim="800000"/>
          </a:ln>
        </p:spPr>
        <p:txBody>
          <a:bodyPr>
            <a:spAutoFit/>
          </a:bodyPr>
          <a:lstStyle/>
          <a:p>
            <a:r>
              <a:rPr lang="zh-CN" altLang="en-US" sz="3200">
                <a:solidFill>
                  <a:srgbClr val="FF0000"/>
                </a:solidFill>
                <a:latin typeface="Calibri" pitchFamily="34" charset="0"/>
              </a:rPr>
              <a:t>参考代码</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57250" y="1143000"/>
            <a:ext cx="7429500" cy="1570038"/>
          </a:xfrm>
          <a:prstGeom prst="rect">
            <a:avLst/>
          </a:prstGeom>
          <a:noFill/>
          <a:ln w="9525">
            <a:noFill/>
            <a:miter lim="800000"/>
          </a:ln>
        </p:spPr>
        <p:txBody>
          <a:bodyPr>
            <a:spAutoFit/>
          </a:bodyPr>
          <a:lstStyle/>
          <a:p>
            <a:r>
              <a:rPr lang="zh-CN" altLang="en-US" sz="3200">
                <a:latin typeface="Calibri" pitchFamily="34" charset="0"/>
              </a:rPr>
              <a:t>根据上面的分析，利用树的递归性，通过子树的对应信息，推出了树上想要的信息，从而找出了问题的解。</a:t>
            </a:r>
            <a:endParaRPr lang="en-US" altLang="zh-CN" sz="3200">
              <a:latin typeface="Calibri" pitchFamily="34" charset="0"/>
            </a:endParaRPr>
          </a:p>
        </p:txBody>
      </p:sp>
      <p:sp>
        <p:nvSpPr>
          <p:cNvPr id="9" name="TextBox 8"/>
          <p:cNvSpPr txBox="1">
            <a:spLocks noChangeArrowheads="1"/>
          </p:cNvSpPr>
          <p:nvPr/>
        </p:nvSpPr>
        <p:spPr bwMode="auto">
          <a:xfrm>
            <a:off x="571500" y="428625"/>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问题拓展</a:t>
            </a:r>
          </a:p>
        </p:txBody>
      </p:sp>
      <p:sp>
        <p:nvSpPr>
          <p:cNvPr id="4" name="TextBox 3"/>
          <p:cNvSpPr txBox="1">
            <a:spLocks noChangeArrowheads="1"/>
          </p:cNvSpPr>
          <p:nvPr/>
        </p:nvSpPr>
        <p:spPr bwMode="auto">
          <a:xfrm>
            <a:off x="857250" y="2857500"/>
            <a:ext cx="7286625" cy="584200"/>
          </a:xfrm>
          <a:prstGeom prst="rect">
            <a:avLst/>
          </a:prstGeom>
          <a:noFill/>
          <a:ln w="9525">
            <a:noFill/>
            <a:miter lim="800000"/>
          </a:ln>
        </p:spPr>
        <p:txBody>
          <a:bodyPr>
            <a:spAutoFit/>
          </a:bodyPr>
          <a:lstStyle/>
          <a:p>
            <a:r>
              <a:rPr lang="zh-CN" altLang="en-US" sz="3200">
                <a:latin typeface="Calibri" pitchFamily="34" charset="0"/>
              </a:rPr>
              <a:t>问题好像已经完美解决。</a:t>
            </a:r>
          </a:p>
        </p:txBody>
      </p:sp>
      <p:sp>
        <p:nvSpPr>
          <p:cNvPr id="5" name="TextBox 4"/>
          <p:cNvSpPr txBox="1">
            <a:spLocks noChangeArrowheads="1"/>
          </p:cNvSpPr>
          <p:nvPr/>
        </p:nvSpPr>
        <p:spPr bwMode="auto">
          <a:xfrm>
            <a:off x="785813" y="3643313"/>
            <a:ext cx="7858125" cy="1569660"/>
          </a:xfrm>
          <a:prstGeom prst="rect">
            <a:avLst/>
          </a:prstGeom>
          <a:noFill/>
          <a:ln w="9525">
            <a:noFill/>
            <a:miter lim="800000"/>
          </a:ln>
        </p:spPr>
        <p:txBody>
          <a:bodyPr>
            <a:spAutoFit/>
          </a:bodyPr>
          <a:lstStyle/>
          <a:p>
            <a:r>
              <a:rPr lang="zh-CN" altLang="en-US" sz="3200" dirty="0">
                <a:latin typeface="Calibri" pitchFamily="34" charset="0"/>
              </a:rPr>
              <a:t>但我们会发现还有一些数据会出错。注意到</a:t>
            </a:r>
            <a:r>
              <a:rPr lang="en-US" altLang="zh-CN" sz="3200" dirty="0">
                <a:latin typeface="Calibri" pitchFamily="34" charset="0"/>
              </a:rPr>
              <a:t>N</a:t>
            </a:r>
            <a:r>
              <a:rPr lang="zh-CN" altLang="en-US" sz="3200" dirty="0">
                <a:latin typeface="Calibri" pitchFamily="34" charset="0"/>
              </a:rPr>
              <a:t>的大小为</a:t>
            </a:r>
            <a:r>
              <a:rPr lang="en-US" altLang="zh-CN" sz="3200" dirty="0">
                <a:latin typeface="Calibri" pitchFamily="34" charset="0"/>
              </a:rPr>
              <a:t>10</a:t>
            </a:r>
            <a:r>
              <a:rPr lang="zh-CN" altLang="en-US" sz="3200" dirty="0">
                <a:latin typeface="Calibri" pitchFamily="34" charset="0"/>
              </a:rPr>
              <a:t>万，用递归实现记忆化搜索，极端数据会产生栈溢出错误 </a:t>
            </a:r>
            <a:r>
              <a:rPr lang="zh-CN" altLang="en-US" sz="3200" dirty="0" smtClean="0">
                <a:latin typeface="Calibri" pitchFamily="34" charset="0"/>
              </a:rPr>
              <a:t>。</a:t>
            </a:r>
          </a:p>
        </p:txBody>
      </p:sp>
      <p:pic>
        <p:nvPicPr>
          <p:cNvPr id="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8" name="TextBox 7"/>
          <p:cNvSpPr txBox="1">
            <a:spLocks noChangeArrowheads="1"/>
          </p:cNvSpPr>
          <p:nvPr/>
        </p:nvSpPr>
        <p:spPr bwMode="auto">
          <a:xfrm>
            <a:off x="785786" y="5214950"/>
            <a:ext cx="7858125" cy="584775"/>
          </a:xfrm>
          <a:prstGeom prst="rect">
            <a:avLst/>
          </a:prstGeom>
          <a:noFill/>
          <a:ln w="9525">
            <a:noFill/>
            <a:miter lim="800000"/>
          </a:ln>
        </p:spPr>
        <p:txBody>
          <a:bodyPr>
            <a:spAutoFit/>
          </a:bodyPr>
          <a:lstStyle/>
          <a:p>
            <a:r>
              <a:rPr lang="zh-CN" altLang="en-US" sz="3200" dirty="0" smtClean="0">
                <a:latin typeface="Calibri" pitchFamily="34" charset="0"/>
              </a:rPr>
              <a:t>有两种比较常用的办法可以解决这个问题。</a:t>
            </a:r>
            <a:endParaRPr lang="zh-CN" altLang="en-US" sz="32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71500" y="2928938"/>
            <a:ext cx="8358188" cy="3970337"/>
          </a:xfrm>
          <a:prstGeom prst="rect">
            <a:avLst/>
          </a:prstGeom>
          <a:noFill/>
          <a:ln w="9525">
            <a:noFill/>
            <a:miter lim="800000"/>
          </a:ln>
        </p:spPr>
        <p:txBody>
          <a:bodyPr>
            <a:spAutoFit/>
          </a:bodyPr>
          <a:lstStyle/>
          <a:p>
            <a:r>
              <a:rPr lang="en-US" altLang="zh-CN">
                <a:latin typeface="Calibri" pitchFamily="34" charset="0"/>
              </a:rPr>
              <a:t>void solve()</a:t>
            </a:r>
          </a:p>
          <a:p>
            <a:r>
              <a:rPr lang="en-US" altLang="zh-CN">
                <a:latin typeface="Calibri" pitchFamily="34" charset="0"/>
              </a:rPr>
              <a:t>{</a:t>
            </a:r>
          </a:p>
          <a:p>
            <a:r>
              <a:rPr lang="en-US" altLang="zh-CN">
                <a:latin typeface="Calibri" pitchFamily="34" charset="0"/>
              </a:rPr>
              <a:t>     queue&lt;int&gt;q;</a:t>
            </a:r>
          </a:p>
          <a:p>
            <a:r>
              <a:rPr lang="en-US" altLang="zh-CN">
                <a:latin typeface="Calibri" pitchFamily="34" charset="0"/>
              </a:rPr>
              <a:t>     q.push(root);</a:t>
            </a:r>
          </a:p>
          <a:p>
            <a:r>
              <a:rPr lang="en-US" altLang="zh-CN">
                <a:latin typeface="Calibri" pitchFamily="34" charset="0"/>
              </a:rPr>
              <a:t>     int now,p=0;</a:t>
            </a:r>
          </a:p>
          <a:p>
            <a:r>
              <a:rPr lang="en-US" altLang="zh-CN">
                <a:latin typeface="Calibri" pitchFamily="34" charset="0"/>
              </a:rPr>
              <a:t>     while (!q.empty()){</a:t>
            </a:r>
          </a:p>
          <a:p>
            <a:r>
              <a:rPr lang="en-US" altLang="zh-CN">
                <a:latin typeface="Calibri" pitchFamily="34" charset="0"/>
              </a:rPr>
              <a:t>         now=q.front();q.pop();s[++p]=now;</a:t>
            </a:r>
          </a:p>
          <a:p>
            <a:r>
              <a:rPr lang="en-US" altLang="zh-CN">
                <a:latin typeface="Calibri" pitchFamily="34" charset="0"/>
              </a:rPr>
              <a:t>         for (int i=head[now];i;i=nex[i]) q.push(to[i]);}</a:t>
            </a:r>
          </a:p>
          <a:p>
            <a:r>
              <a:rPr lang="en-US" altLang="zh-CN">
                <a:latin typeface="Calibri" pitchFamily="34" charset="0"/>
              </a:rPr>
              <a:t>   for (int i=p;i&gt;=1;--i){</a:t>
            </a:r>
          </a:p>
          <a:p>
            <a:r>
              <a:rPr lang="en-US" altLang="zh-CN">
                <a:latin typeface="Calibri" pitchFamily="34" charset="0"/>
              </a:rPr>
              <a:t>        now=s[i];</a:t>
            </a:r>
          </a:p>
          <a:p>
            <a:r>
              <a:rPr lang="en-US" altLang="zh-CN">
                <a:latin typeface="Calibri" pitchFamily="34" charset="0"/>
              </a:rPr>
              <a:t>        for(int j=head[now];j;j=nxt[j]) f[now][0]+=max(f[to[j]][0],f[to[j]][1]);</a:t>
            </a:r>
          </a:p>
          <a:p>
            <a:r>
              <a:rPr lang="en-US" altLang="zh-CN">
                <a:latin typeface="Calibri" pitchFamily="34" charset="0"/>
              </a:rPr>
              <a:t>        for(int j=head[now];j;j=nxt[j]) f[now][1]+=f[to[j]][0];</a:t>
            </a:r>
          </a:p>
          <a:p>
            <a:r>
              <a:rPr lang="en-US" altLang="zh-CN">
                <a:latin typeface="Calibri" pitchFamily="34" charset="0"/>
              </a:rPr>
              <a:t>       f[now][1]+=val[now];		</a:t>
            </a:r>
          </a:p>
          <a:p>
            <a:r>
              <a:rPr lang="en-US" altLang="zh-CN">
                <a:latin typeface="Calibri" pitchFamily="34" charset="0"/>
              </a:rPr>
              <a:t>  }}</a:t>
            </a:r>
            <a:endParaRPr lang="zh-CN" altLang="en-US">
              <a:latin typeface="Calibri" pitchFamily="34" charset="0"/>
            </a:endParaRPr>
          </a:p>
        </p:txBody>
      </p:sp>
      <p:sp>
        <p:nvSpPr>
          <p:cNvPr id="9" name="TextBox 8"/>
          <p:cNvSpPr txBox="1">
            <a:spLocks noChangeArrowheads="1"/>
          </p:cNvSpPr>
          <p:nvPr/>
        </p:nvSpPr>
        <p:spPr bwMode="auto">
          <a:xfrm>
            <a:off x="642938" y="21431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方法一</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642938" y="928688"/>
            <a:ext cx="8143875" cy="2062162"/>
          </a:xfrm>
          <a:prstGeom prst="rect">
            <a:avLst/>
          </a:prstGeom>
          <a:noFill/>
          <a:ln w="9525">
            <a:noFill/>
            <a:miter lim="800000"/>
          </a:ln>
        </p:spPr>
        <p:txBody>
          <a:bodyPr>
            <a:spAutoFit/>
          </a:bodyPr>
          <a:lstStyle/>
          <a:p>
            <a:r>
              <a:rPr lang="zh-CN" altLang="en-US" sz="3200">
                <a:latin typeface="Calibri" pitchFamily="34" charset="0"/>
              </a:rPr>
              <a:t>采用广搜实现，扩展每一个节点，将没搜过的儿子节点加入队列，广搜结束后反向刷新（用儿子节点的值去刷父亲节点）搜索队列中的值即可。</a:t>
            </a:r>
            <a:endParaRPr lang="zh-CN" altLang="en-US" sz="320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28625" y="2000250"/>
            <a:ext cx="8358188" cy="2554288"/>
          </a:xfrm>
          <a:prstGeom prst="rect">
            <a:avLst/>
          </a:prstGeom>
          <a:noFill/>
          <a:ln w="9525">
            <a:noFill/>
            <a:miter lim="800000"/>
          </a:ln>
        </p:spPr>
        <p:txBody>
          <a:bodyPr>
            <a:spAutoFit/>
          </a:bodyPr>
          <a:lstStyle/>
          <a:p>
            <a:r>
              <a:rPr lang="zh-CN" altLang="en-US" sz="3200">
                <a:latin typeface="Calibri" pitchFamily="34" charset="0"/>
              </a:rPr>
              <a:t>深搜的非递归实现方法如下：</a:t>
            </a:r>
          </a:p>
          <a:p>
            <a:r>
              <a:rPr lang="zh-CN" altLang="en-US" sz="3200">
                <a:latin typeface="Calibri" pitchFamily="34" charset="0"/>
              </a:rPr>
              <a:t>扩展每个节点，将当前儿子节点加入栈并处理，直到其所有儿子节点都已经被处理，就更新其父亲节点并将其弹出栈。</a:t>
            </a:r>
          </a:p>
          <a:p>
            <a:endParaRPr lang="zh-CN" altLang="en-US" sz="3200">
              <a:latin typeface="Calibri" pitchFamily="34" charset="0"/>
            </a:endParaRPr>
          </a:p>
        </p:txBody>
      </p:sp>
      <p:sp>
        <p:nvSpPr>
          <p:cNvPr id="9" name="TextBox 8"/>
          <p:cNvSpPr txBox="1">
            <a:spLocks noChangeArrowheads="1"/>
          </p:cNvSpPr>
          <p:nvPr/>
        </p:nvSpPr>
        <p:spPr bwMode="auto">
          <a:xfrm>
            <a:off x="500063" y="571500"/>
            <a:ext cx="4286250" cy="830263"/>
          </a:xfrm>
          <a:prstGeom prst="rect">
            <a:avLst/>
          </a:prstGeom>
          <a:noFill/>
          <a:ln w="9525">
            <a:noFill/>
            <a:miter lim="800000"/>
          </a:ln>
        </p:spPr>
        <p:txBody>
          <a:bodyPr>
            <a:spAutoFit/>
          </a:bodyPr>
          <a:lstStyle/>
          <a:p>
            <a:r>
              <a:rPr lang="zh-CN" altLang="en-US" sz="4800">
                <a:solidFill>
                  <a:srgbClr val="FF0000"/>
                </a:solidFill>
                <a:latin typeface="Calibri" pitchFamily="34" charset="0"/>
              </a:rPr>
              <a:t>方法二</a:t>
            </a:r>
            <a:endParaRPr lang="zh-CN" altLang="en-US" sz="4800">
              <a:solidFill>
                <a:srgbClr val="0070C0"/>
              </a:solidFill>
              <a:latin typeface="Calibri" pitchFamily="34" charset="0"/>
            </a:endParaRP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428625" y="214313"/>
            <a:ext cx="8429625" cy="6678751"/>
          </a:xfrm>
          <a:prstGeom prst="rect">
            <a:avLst/>
          </a:prstGeom>
          <a:noFill/>
          <a:ln w="9525">
            <a:noFill/>
            <a:miter lim="800000"/>
          </a:ln>
        </p:spPr>
        <p:txBody>
          <a:bodyPr>
            <a:spAutoFit/>
          </a:bodyPr>
          <a:lstStyle/>
          <a:p>
            <a:r>
              <a:rPr lang="zh-CN" altLang="en-US" sz="2800" dirty="0">
                <a:solidFill>
                  <a:srgbClr val="FF0000"/>
                </a:solidFill>
                <a:latin typeface="Calibri" pitchFamily="34" charset="0"/>
              </a:rPr>
              <a:t>参考代码：</a:t>
            </a:r>
            <a:endParaRPr lang="en-US" altLang="zh-CN" dirty="0">
              <a:latin typeface="Calibri" pitchFamily="34" charset="0"/>
            </a:endParaRPr>
          </a:p>
          <a:p>
            <a:r>
              <a:rPr lang="en-US" altLang="zh-CN" sz="2000" dirty="0">
                <a:latin typeface="Calibri" pitchFamily="34" charset="0"/>
              </a:rPr>
              <a:t>void DP(</a:t>
            </a:r>
            <a:r>
              <a:rPr lang="en-US" altLang="zh-CN" sz="2000" dirty="0" err="1">
                <a:latin typeface="Calibri" pitchFamily="34" charset="0"/>
              </a:rPr>
              <a:t>int</a:t>
            </a:r>
            <a:r>
              <a:rPr lang="en-US" altLang="zh-CN" sz="2000" dirty="0">
                <a:latin typeface="Calibri" pitchFamily="34" charset="0"/>
              </a:rPr>
              <a:t> a)	</a:t>
            </a:r>
          </a:p>
          <a:p>
            <a:r>
              <a:rPr lang="en-US" altLang="zh-CN" sz="2000" dirty="0">
                <a:latin typeface="Calibri" pitchFamily="34" charset="0"/>
              </a:rPr>
              <a:t>{ 	</a:t>
            </a:r>
            <a:r>
              <a:rPr lang="en-US" altLang="zh-CN" sz="2000" dirty="0" err="1">
                <a:latin typeface="Calibri" pitchFamily="34" charset="0"/>
              </a:rPr>
              <a:t>S.push</a:t>
            </a:r>
            <a:r>
              <a:rPr lang="en-US" altLang="zh-CN" sz="2000" dirty="0">
                <a:latin typeface="Calibri" pitchFamily="34" charset="0"/>
              </a:rPr>
              <a:t>(a);</a:t>
            </a:r>
          </a:p>
          <a:p>
            <a:r>
              <a:rPr lang="en-US" altLang="zh-CN" sz="2000" dirty="0">
                <a:latin typeface="Calibri" pitchFamily="34" charset="0"/>
              </a:rPr>
              <a:t>	</a:t>
            </a:r>
            <a:r>
              <a:rPr lang="en-US" altLang="zh-CN" sz="2000" dirty="0" err="1">
                <a:latin typeface="Calibri" pitchFamily="34" charset="0"/>
              </a:rPr>
              <a:t>memcpy</a:t>
            </a:r>
            <a:r>
              <a:rPr lang="en-US" altLang="zh-CN" sz="2000" dirty="0">
                <a:latin typeface="Calibri" pitchFamily="34" charset="0"/>
              </a:rPr>
              <a:t>(head2,head,sizeof(head));</a:t>
            </a:r>
          </a:p>
          <a:p>
            <a:r>
              <a:rPr lang="en-US" altLang="zh-CN" sz="2000" dirty="0">
                <a:latin typeface="Calibri" pitchFamily="34" charset="0"/>
              </a:rPr>
              <a:t>	while (!</a:t>
            </a:r>
            <a:r>
              <a:rPr lang="en-US" altLang="zh-CN" sz="2000" dirty="0" err="1">
                <a:latin typeface="Calibri" pitchFamily="34" charset="0"/>
              </a:rPr>
              <a:t>S.empty</a:t>
            </a:r>
            <a:r>
              <a:rPr lang="en-US" altLang="zh-CN" sz="2000" dirty="0">
                <a:latin typeface="Calibri" pitchFamily="34" charset="0"/>
              </a:rPr>
              <a:t>()) {</a:t>
            </a:r>
          </a:p>
          <a:p>
            <a:r>
              <a:rPr lang="en-US" altLang="zh-CN"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a=</a:t>
            </a:r>
            <a:r>
              <a:rPr lang="en-US" altLang="zh-CN" sz="2000" dirty="0" err="1">
                <a:latin typeface="Calibri" pitchFamily="34" charset="0"/>
              </a:rPr>
              <a:t>S.top</a:t>
            </a:r>
            <a:r>
              <a:rPr lang="en-US" altLang="zh-CN" sz="2000" dirty="0">
                <a:latin typeface="Calibri" pitchFamily="34" charset="0"/>
              </a:rPr>
              <a:t>();</a:t>
            </a:r>
          </a:p>
          <a:p>
            <a:r>
              <a:rPr lang="en-US" altLang="zh-CN" sz="2000" dirty="0">
                <a:latin typeface="Calibri" pitchFamily="34" charset="0"/>
              </a:rPr>
              <a:t>	    used[a]=true; </a:t>
            </a:r>
          </a:p>
          <a:p>
            <a:r>
              <a:rPr lang="en-US" altLang="zh-CN" sz="2000" dirty="0">
                <a:latin typeface="Calibri" pitchFamily="34" charset="0"/>
              </a:rPr>
              <a:t>	    if (head2[a]){		//</a:t>
            </a:r>
            <a:r>
              <a:rPr lang="zh-CN" altLang="en-US" sz="2000" dirty="0">
                <a:latin typeface="Calibri" pitchFamily="34" charset="0"/>
              </a:rPr>
              <a:t>还有儿子没走 </a:t>
            </a:r>
          </a:p>
          <a:p>
            <a:r>
              <a:rPr lang="zh-CN" altLang="en-US"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a:t>
            </a:r>
            <a:r>
              <a:rPr lang="en-US" altLang="zh-CN" sz="2000" dirty="0" err="1">
                <a:latin typeface="Calibri" pitchFamily="34" charset="0"/>
              </a:rPr>
              <a:t>tal</a:t>
            </a:r>
            <a:r>
              <a:rPr lang="en-US" altLang="zh-CN" sz="2000" dirty="0">
                <a:latin typeface="Calibri" pitchFamily="34" charset="0"/>
              </a:rPr>
              <a:t>=f[head2[a]].go;</a:t>
            </a:r>
          </a:p>
          <a:p>
            <a:r>
              <a:rPr lang="en-US" altLang="zh-CN" sz="2000" dirty="0">
                <a:latin typeface="Calibri" pitchFamily="34" charset="0"/>
              </a:rPr>
              <a:t>	           if (!used[</a:t>
            </a:r>
            <a:r>
              <a:rPr lang="en-US" altLang="zh-CN" sz="2000" dirty="0" err="1">
                <a:latin typeface="Calibri" pitchFamily="34" charset="0"/>
              </a:rPr>
              <a:t>tal</a:t>
            </a:r>
            <a:r>
              <a:rPr lang="en-US" altLang="zh-CN" sz="2000" dirty="0">
                <a:latin typeface="Calibri" pitchFamily="34" charset="0"/>
              </a:rPr>
              <a:t>])  </a:t>
            </a:r>
            <a:r>
              <a:rPr lang="en-US" altLang="zh-CN" sz="2000" dirty="0" err="1">
                <a:latin typeface="Calibri" pitchFamily="34" charset="0"/>
              </a:rPr>
              <a:t>S.push</a:t>
            </a:r>
            <a:r>
              <a:rPr lang="en-US" altLang="zh-CN" sz="2000" dirty="0">
                <a:latin typeface="Calibri" pitchFamily="34" charset="0"/>
              </a:rPr>
              <a:t>(</a:t>
            </a:r>
            <a:r>
              <a:rPr lang="en-US" altLang="zh-CN" sz="2000" dirty="0" err="1">
                <a:latin typeface="Calibri" pitchFamily="34" charset="0"/>
              </a:rPr>
              <a:t>tal</a:t>
            </a:r>
            <a:r>
              <a:rPr lang="en-US" altLang="zh-CN" sz="2000" dirty="0">
                <a:latin typeface="Calibri" pitchFamily="34" charset="0"/>
              </a:rPr>
              <a:t>);     //</a:t>
            </a:r>
            <a:r>
              <a:rPr lang="zh-CN" altLang="en-US" sz="2000" dirty="0">
                <a:latin typeface="Calibri" pitchFamily="34" charset="0"/>
              </a:rPr>
              <a:t>儿子未被访问过</a:t>
            </a:r>
          </a:p>
          <a:p>
            <a:r>
              <a:rPr lang="zh-CN" altLang="en-US" sz="2000" dirty="0">
                <a:latin typeface="Calibri" pitchFamily="34" charset="0"/>
              </a:rPr>
              <a:t>	           </a:t>
            </a:r>
            <a:r>
              <a:rPr lang="en-US" altLang="zh-CN" sz="2000" dirty="0">
                <a:latin typeface="Calibri" pitchFamily="34" charset="0"/>
              </a:rPr>
              <a:t>head2[a]=f[head2[a]].next;</a:t>
            </a:r>
          </a:p>
          <a:p>
            <a:r>
              <a:rPr lang="en-US" altLang="zh-CN" sz="2000" dirty="0">
                <a:latin typeface="Calibri" pitchFamily="34" charset="0"/>
              </a:rPr>
              <a:t>	           continue;</a:t>
            </a:r>
          </a:p>
          <a:p>
            <a:r>
              <a:rPr lang="en-US" altLang="zh-CN" sz="2000" dirty="0">
                <a:latin typeface="Calibri" pitchFamily="34" charset="0"/>
              </a:rPr>
              <a:t>	     }         </a:t>
            </a:r>
          </a:p>
          <a:p>
            <a:r>
              <a:rPr lang="en-US" altLang="zh-CN" sz="2000" dirty="0">
                <a:latin typeface="Calibri" pitchFamily="34" charset="0"/>
              </a:rPr>
              <a:t>	    //</a:t>
            </a:r>
            <a:r>
              <a:rPr lang="zh-CN" altLang="en-US" sz="2000" dirty="0">
                <a:latin typeface="Calibri" pitchFamily="34" charset="0"/>
              </a:rPr>
              <a:t>儿子节点已处理完 </a:t>
            </a:r>
          </a:p>
          <a:p>
            <a:r>
              <a:rPr lang="zh-CN" altLang="en-US"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[a][1]+=</a:t>
            </a:r>
            <a:r>
              <a:rPr lang="en-US" altLang="zh-CN" sz="2000" dirty="0" err="1">
                <a:latin typeface="Calibri" pitchFamily="34" charset="0"/>
              </a:rPr>
              <a:t>val</a:t>
            </a:r>
            <a:r>
              <a:rPr lang="en-US" altLang="zh-CN" sz="2000" dirty="0">
                <a:latin typeface="Calibri" pitchFamily="34" charset="0"/>
              </a:rPr>
              <a:t>[a];</a:t>
            </a:r>
          </a:p>
          <a:p>
            <a:r>
              <a:rPr lang="en-US" altLang="zh-CN"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[a]][0]=max(</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[a]][0],max(</a:t>
            </a:r>
            <a:r>
              <a:rPr lang="en-US" altLang="zh-CN" sz="2000" dirty="0" err="1">
                <a:latin typeface="Calibri" pitchFamily="34" charset="0"/>
              </a:rPr>
              <a:t>ans</a:t>
            </a:r>
            <a:r>
              <a:rPr lang="en-US" altLang="zh-CN" sz="2000" dirty="0">
                <a:latin typeface="Calibri" pitchFamily="34" charset="0"/>
              </a:rPr>
              <a:t>[a][0],</a:t>
            </a:r>
            <a:r>
              <a:rPr lang="en-US" altLang="zh-CN" sz="2000" dirty="0" err="1">
                <a:latin typeface="Calibri" pitchFamily="34" charset="0"/>
              </a:rPr>
              <a:t>ans</a:t>
            </a:r>
            <a:r>
              <a:rPr lang="en-US" altLang="zh-CN" sz="2000" dirty="0">
                <a:latin typeface="Calibri" pitchFamily="34" charset="0"/>
              </a:rPr>
              <a:t>[a][1])); //</a:t>
            </a:r>
            <a:r>
              <a:rPr lang="zh-CN" altLang="en-US" sz="2000" dirty="0">
                <a:latin typeface="Calibri" pitchFamily="34" charset="0"/>
              </a:rPr>
              <a:t>更新父节点 </a:t>
            </a:r>
          </a:p>
          <a:p>
            <a:r>
              <a:rPr lang="zh-CN" altLang="en-US"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[a]][1]=max(</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[a]][1],</a:t>
            </a:r>
            <a:r>
              <a:rPr lang="en-US" altLang="zh-CN" sz="2000" dirty="0" err="1">
                <a:latin typeface="Calibri" pitchFamily="34" charset="0"/>
              </a:rPr>
              <a:t>ans</a:t>
            </a:r>
            <a:r>
              <a:rPr lang="en-US" altLang="zh-CN" sz="2000" dirty="0">
                <a:latin typeface="Calibri" pitchFamily="34" charset="0"/>
              </a:rPr>
              <a:t>[a][0]);</a:t>
            </a:r>
          </a:p>
          <a:p>
            <a:r>
              <a:rPr lang="en-US" altLang="zh-CN" sz="2000" dirty="0">
                <a:latin typeface="Calibri" pitchFamily="34" charset="0"/>
              </a:rPr>
              <a:t>	    S.pop();//</a:t>
            </a:r>
            <a:r>
              <a:rPr lang="zh-CN" altLang="en-US" sz="2000" dirty="0">
                <a:latin typeface="Calibri" pitchFamily="34" charset="0"/>
              </a:rPr>
              <a:t>弹出该点</a:t>
            </a:r>
          </a:p>
          <a:p>
            <a:r>
              <a:rPr lang="zh-CN" altLang="en-US" sz="2000" dirty="0">
                <a:latin typeface="Calibri" pitchFamily="34" charset="0"/>
              </a:rPr>
              <a:t>	</a:t>
            </a:r>
            <a:r>
              <a:rPr lang="en-US" altLang="zh-CN" sz="2000" dirty="0">
                <a:latin typeface="Calibri" pitchFamily="34" charset="0"/>
              </a:rPr>
              <a:t>}</a:t>
            </a:r>
          </a:p>
          <a:p>
            <a:r>
              <a:rPr lang="en-US" altLang="zh-CN" sz="2000" dirty="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50"/>
            <a:ext cx="8229600" cy="785813"/>
          </a:xfrm>
        </p:spPr>
        <p:txBody>
          <a:bodyPr/>
          <a:lstStyle/>
          <a:p>
            <a:pPr eaLnBrk="1" hangingPunct="1"/>
            <a:r>
              <a:rPr lang="zh-CN" altLang="en-US" sz="3200" b="1" smtClean="0"/>
              <a:t>二叉苹果树</a:t>
            </a:r>
          </a:p>
        </p:txBody>
      </p:sp>
      <p:sp>
        <p:nvSpPr>
          <p:cNvPr id="3" name="内容占位符 2"/>
          <p:cNvSpPr>
            <a:spLocks noGrp="1"/>
          </p:cNvSpPr>
          <p:nvPr>
            <p:ph idx="1"/>
          </p:nvPr>
        </p:nvSpPr>
        <p:spPr>
          <a:xfrm>
            <a:off x="457200" y="1357313"/>
            <a:ext cx="4186238" cy="5000625"/>
          </a:xfrm>
        </p:spPr>
        <p:txBody>
          <a:bodyPr rtlCol="0">
            <a:normAutofit fontScale="92500" lnSpcReduction="10000"/>
          </a:bodyPr>
          <a:lstStyle/>
          <a:p>
            <a:pPr eaLnBrk="1" hangingPunct="1">
              <a:spcAft>
                <a:spcPts val="0"/>
              </a:spcAft>
              <a:buFont typeface="Arial" pitchFamily="34" charset="0"/>
              <a:buNone/>
              <a:defRPr/>
            </a:pPr>
            <a:r>
              <a:rPr lang="zh-CN" altLang="en-US" dirty="0" smtClean="0"/>
              <a:t>    有</a:t>
            </a:r>
            <a:r>
              <a:rPr lang="zh-CN" altLang="en-US" dirty="0"/>
              <a:t>一棵苹果树，它是一棵二叉树，共</a:t>
            </a:r>
            <a:r>
              <a:rPr lang="en-US" dirty="0"/>
              <a:t>N</a:t>
            </a:r>
            <a:r>
              <a:rPr lang="zh-CN" altLang="en-US" dirty="0"/>
              <a:t>个</a:t>
            </a:r>
            <a:r>
              <a:rPr lang="zh-CN" altLang="en-US" dirty="0" smtClean="0"/>
              <a:t>节点，树</a:t>
            </a:r>
            <a:r>
              <a:rPr lang="zh-CN" altLang="en-US" dirty="0"/>
              <a:t>节点编号为</a:t>
            </a:r>
            <a:r>
              <a:rPr lang="en-US" dirty="0"/>
              <a:t>1~N</a:t>
            </a:r>
            <a:r>
              <a:rPr lang="zh-CN" altLang="en-US" dirty="0"/>
              <a:t>，编号为</a:t>
            </a:r>
            <a:r>
              <a:rPr lang="en-US" dirty="0"/>
              <a:t>1</a:t>
            </a:r>
            <a:r>
              <a:rPr lang="zh-CN" altLang="en-US" dirty="0"/>
              <a:t>的节点为树的根，边可理解为树的分枝，每个分支都长着若干个苹果，现在要减去若干个分支，保留</a:t>
            </a:r>
            <a:r>
              <a:rPr lang="en-US" dirty="0"/>
              <a:t>M</a:t>
            </a:r>
            <a:r>
              <a:rPr lang="zh-CN" altLang="en-US" dirty="0"/>
              <a:t>个分支，使得这</a:t>
            </a:r>
            <a:r>
              <a:rPr lang="en-US" dirty="0"/>
              <a:t>M</a:t>
            </a:r>
            <a:r>
              <a:rPr lang="zh-CN" altLang="en-US" dirty="0"/>
              <a:t>个分支中的苹果数量最多。</a:t>
            </a:r>
          </a:p>
          <a:p>
            <a:pPr eaLnBrk="1" hangingPunct="1">
              <a:spcAft>
                <a:spcPts val="0"/>
              </a:spcAft>
              <a:buFont typeface="Arial" pitchFamily="34" charset="0"/>
              <a:buChar char="•"/>
              <a:defRPr/>
            </a:pPr>
            <a:endParaRPr lang="zh-CN" altLang="en-US" dirty="0"/>
          </a:p>
          <a:p>
            <a:pPr eaLnBrk="1" hangingPunct="1">
              <a:spcAft>
                <a:spcPts val="0"/>
              </a:spcAft>
              <a:buFont typeface="Arial" pitchFamily="34" charset="0"/>
              <a:buChar char="•"/>
              <a:defRPr/>
            </a:pPr>
            <a:endParaRPr lang="zh-CN" altLang="en-US" dirty="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29" name="组合 28"/>
          <p:cNvGrpSpPr/>
          <p:nvPr/>
        </p:nvGrpSpPr>
        <p:grpSpPr>
          <a:xfrm>
            <a:off x="5643880" y="1785620"/>
            <a:ext cx="3015615" cy="2713990"/>
            <a:chOff x="8888" y="2812"/>
            <a:chExt cx="4749" cy="4274"/>
          </a:xfrm>
        </p:grpSpPr>
        <p:grpSp>
          <p:nvGrpSpPr>
            <p:cNvPr id="23" name="组合 22"/>
            <p:cNvGrpSpPr/>
            <p:nvPr/>
          </p:nvGrpSpPr>
          <p:grpSpPr>
            <a:xfrm>
              <a:off x="8888" y="2812"/>
              <a:ext cx="4612" cy="4274"/>
              <a:chOff x="8888" y="2925"/>
              <a:chExt cx="4612" cy="4274"/>
            </a:xfrm>
          </p:grpSpPr>
          <p:grpSp>
            <p:nvGrpSpPr>
              <p:cNvPr id="24" name="组合 23"/>
              <p:cNvGrpSpPr/>
              <p:nvPr/>
            </p:nvGrpSpPr>
            <p:grpSpPr bwMode="auto">
              <a:xfrm>
                <a:off x="8888" y="2925"/>
                <a:ext cx="4612" cy="4275"/>
                <a:chOff x="5643570" y="1857364"/>
                <a:chExt cx="2928958" cy="2714644"/>
              </a:xfrm>
            </p:grpSpPr>
            <p:sp>
              <p:nvSpPr>
                <p:cNvPr id="6" name="椭圆 5"/>
                <p:cNvSpPr/>
                <p:nvPr/>
              </p:nvSpPr>
              <p:spPr>
                <a:xfrm>
                  <a:off x="6643702" y="1857364"/>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7" name="椭圆 6"/>
                <p:cNvSpPr/>
                <p:nvPr/>
              </p:nvSpPr>
              <p:spPr>
                <a:xfrm>
                  <a:off x="5857884"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8" name="椭圆 7"/>
                <p:cNvSpPr/>
                <p:nvPr/>
              </p:nvSpPr>
              <p:spPr>
                <a:xfrm>
                  <a:off x="5643570"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9" name="椭圆 8"/>
                <p:cNvSpPr/>
                <p:nvPr/>
              </p:nvSpPr>
              <p:spPr>
                <a:xfrm>
                  <a:off x="6357950" y="378619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0" name="椭圆 9"/>
                <p:cNvSpPr/>
                <p:nvPr/>
              </p:nvSpPr>
              <p:spPr>
                <a:xfrm>
                  <a:off x="6858016"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1" name="椭圆 10"/>
                <p:cNvSpPr/>
                <p:nvPr/>
              </p:nvSpPr>
              <p:spPr>
                <a:xfrm>
                  <a:off x="7429520"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12" name="椭圆 11"/>
                <p:cNvSpPr/>
                <p:nvPr/>
              </p:nvSpPr>
              <p:spPr>
                <a:xfrm>
                  <a:off x="8001024" y="3348037"/>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13" name="椭圆 12"/>
                <p:cNvSpPr/>
                <p:nvPr/>
              </p:nvSpPr>
              <p:spPr>
                <a:xfrm>
                  <a:off x="8286776" y="4205293"/>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14" name="直接连接符 13"/>
                <p:cNvCxnSpPr>
                  <a:stCxn id="6" idx="5"/>
                  <a:endCxn id="11" idx="1"/>
                </p:cNvCxnSpPr>
                <p:nvPr/>
              </p:nvCxnSpPr>
              <p:spPr>
                <a:xfrm rot="16200000" flipH="1">
                  <a:off x="6958028" y="2101842"/>
                  <a:ext cx="442916" cy="582616"/>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11" idx="5"/>
                  <a:endCxn id="12" idx="1"/>
                </p:cNvCxnSpPr>
                <p:nvPr/>
              </p:nvCxnSpPr>
              <p:spPr>
                <a:xfrm rot="16200000" flipH="1">
                  <a:off x="7595415" y="2953541"/>
                  <a:ext cx="525466" cy="368303"/>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3" idx="0"/>
                </p:cNvCxnSpPr>
                <p:nvPr/>
              </p:nvCxnSpPr>
              <p:spPr>
                <a:xfrm rot="16200000" flipH="1">
                  <a:off x="8065317" y="3840960"/>
                  <a:ext cx="544517" cy="184151"/>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1" idx="3"/>
                  <a:endCxn id="10" idx="0"/>
                </p:cNvCxnSpPr>
                <p:nvPr/>
              </p:nvCxnSpPr>
              <p:spPr>
                <a:xfrm rot="5400000">
                  <a:off x="6958822" y="2917028"/>
                  <a:ext cx="554041" cy="469903"/>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6" idx="3"/>
                  <a:endCxn id="7" idx="7"/>
                </p:cNvCxnSpPr>
                <p:nvPr/>
              </p:nvCxnSpPr>
              <p:spPr>
                <a:xfrm rot="5400000">
                  <a:off x="6172211" y="2101841"/>
                  <a:ext cx="442916" cy="582617"/>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7" idx="4"/>
                  <a:endCxn id="8" idx="7"/>
                </p:cNvCxnSpPr>
                <p:nvPr/>
              </p:nvCxnSpPr>
              <p:spPr>
                <a:xfrm rot="5400000">
                  <a:off x="5667382" y="3149599"/>
                  <a:ext cx="554041" cy="112713"/>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7" idx="5"/>
                  <a:endCxn id="9" idx="0"/>
                </p:cNvCxnSpPr>
                <p:nvPr/>
              </p:nvCxnSpPr>
              <p:spPr>
                <a:xfrm rot="16200000" flipH="1">
                  <a:off x="5845978" y="3131342"/>
                  <a:ext cx="911231" cy="398466"/>
                </a:xfrm>
                <a:prstGeom prst="line">
                  <a:avLst/>
                </a:prstGeom>
              </p:spPr>
              <p:style>
                <a:lnRef idx="2">
                  <a:schemeClr val="dk1"/>
                </a:lnRef>
                <a:fillRef idx="0">
                  <a:schemeClr val="dk1"/>
                </a:fillRef>
                <a:effectRef idx="1">
                  <a:schemeClr val="dk1"/>
                </a:effectRef>
                <a:fontRef idx="minor">
                  <a:schemeClr val="tx1"/>
                </a:fontRef>
              </p:style>
            </p:cxnSp>
          </p:grpSp>
          <p:sp>
            <p:nvSpPr>
              <p:cNvPr id="5" name="文本框 4"/>
              <p:cNvSpPr txBox="1"/>
              <p:nvPr/>
            </p:nvSpPr>
            <p:spPr>
              <a:xfrm>
                <a:off x="9581" y="3246"/>
                <a:ext cx="995" cy="576"/>
              </a:xfrm>
              <a:prstGeom prst="rect">
                <a:avLst/>
              </a:prstGeom>
              <a:noFill/>
            </p:spPr>
            <p:txBody>
              <a:bodyPr wrap="square" rtlCol="0">
                <a:spAutoFit/>
              </a:bodyPr>
              <a:lstStyle/>
              <a:p>
                <a:r>
                  <a:rPr lang="en-US" altLang="zh-CN"/>
                  <a:t>10</a:t>
                </a:r>
              </a:p>
            </p:txBody>
          </p:sp>
          <p:sp>
            <p:nvSpPr>
              <p:cNvPr id="21" name="文本框 20"/>
              <p:cNvSpPr txBox="1"/>
              <p:nvPr/>
            </p:nvSpPr>
            <p:spPr>
              <a:xfrm>
                <a:off x="9808" y="4833"/>
                <a:ext cx="995" cy="576"/>
              </a:xfrm>
              <a:prstGeom prst="rect">
                <a:avLst/>
              </a:prstGeom>
              <a:noFill/>
            </p:spPr>
            <p:txBody>
              <a:bodyPr wrap="square" rtlCol="0">
                <a:spAutoFit/>
              </a:bodyPr>
              <a:lstStyle/>
              <a:p>
                <a:r>
                  <a:rPr lang="en-US" altLang="zh-CN"/>
                  <a:t>3</a:t>
                </a:r>
              </a:p>
            </p:txBody>
          </p:sp>
          <p:sp>
            <p:nvSpPr>
              <p:cNvPr id="22" name="文本框 21"/>
              <p:cNvSpPr txBox="1"/>
              <p:nvPr/>
            </p:nvSpPr>
            <p:spPr>
              <a:xfrm>
                <a:off x="8901" y="4720"/>
                <a:ext cx="995" cy="576"/>
              </a:xfrm>
              <a:prstGeom prst="rect">
                <a:avLst/>
              </a:prstGeom>
              <a:noFill/>
            </p:spPr>
            <p:txBody>
              <a:bodyPr wrap="square" rtlCol="0">
                <a:spAutoFit/>
              </a:bodyPr>
              <a:lstStyle/>
              <a:p>
                <a:r>
                  <a:rPr lang="en-US" altLang="zh-CN"/>
                  <a:t>5</a:t>
                </a:r>
              </a:p>
            </p:txBody>
          </p:sp>
        </p:grpSp>
        <p:sp>
          <p:nvSpPr>
            <p:cNvPr id="25" name="文本框 24"/>
            <p:cNvSpPr txBox="1"/>
            <p:nvPr/>
          </p:nvSpPr>
          <p:spPr>
            <a:xfrm>
              <a:off x="11169" y="3246"/>
              <a:ext cx="995" cy="576"/>
            </a:xfrm>
            <a:prstGeom prst="rect">
              <a:avLst/>
            </a:prstGeom>
            <a:noFill/>
          </p:spPr>
          <p:txBody>
            <a:bodyPr wrap="square" rtlCol="0">
              <a:spAutoFit/>
            </a:bodyPr>
            <a:lstStyle/>
            <a:p>
              <a:r>
                <a:rPr lang="en-US" altLang="zh-CN"/>
                <a:t>2</a:t>
              </a:r>
            </a:p>
          </p:txBody>
        </p:sp>
        <p:sp>
          <p:nvSpPr>
            <p:cNvPr id="26" name="文本框 25"/>
            <p:cNvSpPr txBox="1"/>
            <p:nvPr/>
          </p:nvSpPr>
          <p:spPr>
            <a:xfrm>
              <a:off x="10829" y="4380"/>
              <a:ext cx="995" cy="576"/>
            </a:xfrm>
            <a:prstGeom prst="rect">
              <a:avLst/>
            </a:prstGeom>
            <a:noFill/>
          </p:spPr>
          <p:txBody>
            <a:bodyPr wrap="square" rtlCol="0">
              <a:spAutoFit/>
            </a:bodyPr>
            <a:lstStyle/>
            <a:p>
              <a:r>
                <a:rPr lang="en-US" altLang="zh-CN"/>
                <a:t>3</a:t>
              </a:r>
            </a:p>
          </p:txBody>
        </p:sp>
        <p:sp>
          <p:nvSpPr>
            <p:cNvPr id="27" name="文本框 26"/>
            <p:cNvSpPr txBox="1"/>
            <p:nvPr/>
          </p:nvSpPr>
          <p:spPr>
            <a:xfrm>
              <a:off x="12303" y="4380"/>
              <a:ext cx="995" cy="576"/>
            </a:xfrm>
            <a:prstGeom prst="rect">
              <a:avLst/>
            </a:prstGeom>
            <a:noFill/>
          </p:spPr>
          <p:txBody>
            <a:bodyPr wrap="square" rtlCol="0">
              <a:spAutoFit/>
            </a:bodyPr>
            <a:lstStyle/>
            <a:p>
              <a:r>
                <a:rPr lang="en-US" altLang="zh-CN"/>
                <a:t>4</a:t>
              </a:r>
            </a:p>
          </p:txBody>
        </p:sp>
        <p:sp>
          <p:nvSpPr>
            <p:cNvPr id="28" name="文本框 27"/>
            <p:cNvSpPr txBox="1"/>
            <p:nvPr/>
          </p:nvSpPr>
          <p:spPr>
            <a:xfrm>
              <a:off x="12643" y="5854"/>
              <a:ext cx="995" cy="576"/>
            </a:xfrm>
            <a:prstGeom prst="rect">
              <a:avLst/>
            </a:prstGeom>
            <a:noFill/>
          </p:spPr>
          <p:txBody>
            <a:bodyPr wrap="square" rtlCol="0">
              <a:spAutoFit/>
            </a:bodyPr>
            <a:lstStyle/>
            <a:p>
              <a:r>
                <a:rPr lang="en-US" altLang="zh-CN"/>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571500"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
        <p:nvSpPr>
          <p:cNvPr id="23553" name="Rectangle 1"/>
          <p:cNvSpPr>
            <a:spLocks noChangeArrowheads="1"/>
          </p:cNvSpPr>
          <p:nvPr/>
        </p:nvSpPr>
        <p:spPr bwMode="auto">
          <a:xfrm>
            <a:off x="500063" y="953135"/>
            <a:ext cx="8643937" cy="5212080"/>
          </a:xfrm>
          <a:prstGeom prst="rect">
            <a:avLst/>
          </a:prstGeom>
          <a:noFill/>
          <a:ln w="9525">
            <a:noFill/>
            <a:miter lim="800000"/>
          </a:ln>
        </p:spPr>
        <p:txBody>
          <a:bodyPr anchor="ctr">
            <a:spAutoFit/>
          </a:bodyPr>
          <a:lstStyle/>
          <a:p>
            <a:pPr indent="266700"/>
            <a:r>
              <a:rPr lang="zh-CN" altLang="en-US" sz="2800" dirty="0">
                <a:latin typeface="Times New Roman" pitchFamily="18" charset="0"/>
                <a:cs typeface="Times New Roman" pitchFamily="18" charset="0"/>
              </a:rPr>
              <a:t>此题和前面的题有个明显不同的地方，我们关注树的信息，还需要在树上分配资源。</a:t>
            </a:r>
            <a:endParaRPr lang="zh-CN" altLang="en-US" sz="2800" dirty="0"/>
          </a:p>
          <a:p>
            <a:pPr indent="266700" eaLnBrk="0" hangingPunct="0"/>
            <a:r>
              <a:rPr lang="zh-CN" altLang="en-US" sz="2800" dirty="0">
                <a:latin typeface="Times New Roman" pitchFamily="18" charset="0"/>
                <a:cs typeface="Times New Roman" pitchFamily="18" charset="0"/>
              </a:rPr>
              <a:t>所以我们描述问题时需增加</a:t>
            </a:r>
            <a:r>
              <a:rPr lang="zh-CN" altLang="en-US" sz="2800" dirty="0" smtClean="0">
                <a:latin typeface="Times New Roman" pitchFamily="18" charset="0"/>
                <a:cs typeface="Times New Roman" pitchFamily="18" charset="0"/>
              </a:rPr>
              <a:t>一维</a:t>
            </a:r>
            <a:r>
              <a:rPr lang="zh-CN" altLang="en-US" sz="2800" dirty="0">
                <a:latin typeface="Times New Roman" pitchFamily="18" charset="0"/>
                <a:cs typeface="Times New Roman" pitchFamily="18" charset="0"/>
              </a:rPr>
              <a:t>表示要分配的资源</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用</a:t>
            </a:r>
            <a:r>
              <a:rPr lang="en-US" altLang="zh-CN" sz="2800" dirty="0">
                <a:latin typeface="Times New Roman" pitchFamily="18" charset="0"/>
                <a:cs typeface="Times New Roman" pitchFamily="18" charset="0"/>
              </a:rPr>
              <a:t>f[</a:t>
            </a:r>
            <a:r>
              <a:rPr lang="en-US" altLang="zh-CN" sz="2800" dirty="0" err="1">
                <a:latin typeface="Times New Roman" pitchFamily="18" charset="0"/>
                <a:cs typeface="Times New Roman" pitchFamily="18" charset="0"/>
              </a:rPr>
              <a:t>i,j</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表示以</a:t>
            </a:r>
            <a:r>
              <a:rPr lang="en-US" altLang="zh-CN" sz="2800" dirty="0" err="1">
                <a:latin typeface="Times New Roman" pitchFamily="18" charset="0"/>
                <a:cs typeface="Times New Roman" pitchFamily="18" charset="0"/>
              </a:rPr>
              <a:t>i</a:t>
            </a:r>
            <a:r>
              <a:rPr lang="zh-CN" altLang="en-US" sz="2800" dirty="0">
                <a:latin typeface="Times New Roman" pitchFamily="18" charset="0"/>
                <a:cs typeface="Times New Roman" pitchFamily="18" charset="0"/>
              </a:rPr>
              <a:t>为根的树上保留</a:t>
            </a:r>
            <a:r>
              <a:rPr lang="en-US" altLang="zh-CN" sz="2800" dirty="0">
                <a:latin typeface="Times New Roman" pitchFamily="18" charset="0"/>
                <a:cs typeface="Times New Roman" pitchFamily="18" charset="0"/>
              </a:rPr>
              <a:t>j</a:t>
            </a:r>
            <a:r>
              <a:rPr lang="zh-CN" altLang="en-US" sz="2800" dirty="0">
                <a:latin typeface="Times New Roman" pitchFamily="18" charset="0"/>
                <a:cs typeface="Times New Roman" pitchFamily="18" charset="0"/>
              </a:rPr>
              <a:t>个边能获得的最多的苹果个数。我们可以用子树的相关特性算出树的相关特性。</a:t>
            </a:r>
            <a:endParaRPr lang="zh-CN" altLang="en-US" sz="2800" dirty="0"/>
          </a:p>
          <a:p>
            <a:pPr indent="266700" eaLnBrk="0" hangingPunct="0"/>
            <a:r>
              <a:rPr lang="en-US" altLang="zh-CN" sz="2800" dirty="0">
                <a:latin typeface="Times New Roman" pitchFamily="18" charset="0"/>
                <a:cs typeface="Times New Roman" pitchFamily="18" charset="0"/>
              </a:rPr>
              <a:t>f[</a:t>
            </a:r>
            <a:r>
              <a:rPr lang="en-US" altLang="zh-CN" sz="2800" dirty="0" err="1">
                <a:latin typeface="Times New Roman" pitchFamily="18" charset="0"/>
                <a:cs typeface="Times New Roman" pitchFamily="18" charset="0"/>
              </a:rPr>
              <a:t>i,j</a:t>
            </a:r>
            <a:r>
              <a:rPr lang="en-US" altLang="zh-CN" sz="2800" dirty="0">
                <a:latin typeface="Times New Roman" pitchFamily="18" charset="0"/>
                <a:cs typeface="Times New Roman" pitchFamily="18" charset="0"/>
              </a:rPr>
              <a:t>]=max(f[sonl,j-1]+W[</a:t>
            </a:r>
            <a:r>
              <a:rPr lang="en-US" altLang="zh-CN" sz="2800" dirty="0" err="1">
                <a:latin typeface="Times New Roman" pitchFamily="18" charset="0"/>
                <a:cs typeface="Times New Roman" pitchFamily="18" charset="0"/>
              </a:rPr>
              <a:t>i,sonl</a:t>
            </a:r>
            <a:r>
              <a:rPr lang="en-US" altLang="zh-CN" sz="2800" dirty="0">
                <a:latin typeface="Times New Roman" pitchFamily="18" charset="0"/>
                <a:cs typeface="Times New Roman" pitchFamily="18" charset="0"/>
              </a:rPr>
              <a:t>],f[sonr,j-1]+W[</a:t>
            </a:r>
            <a:r>
              <a:rPr lang="en-US" altLang="zh-CN" sz="2800" dirty="0" err="1">
                <a:latin typeface="Times New Roman" pitchFamily="18" charset="0"/>
                <a:cs typeface="Times New Roman" pitchFamily="18" charset="0"/>
              </a:rPr>
              <a:t>i,sonr</a:t>
            </a:r>
            <a:r>
              <a:rPr lang="en-US" altLang="zh-CN" sz="2800" dirty="0">
                <a:latin typeface="Times New Roman" pitchFamily="18" charset="0"/>
                <a:cs typeface="Times New Roman" pitchFamily="18" charset="0"/>
              </a:rPr>
              <a:t>],f[</a:t>
            </a:r>
            <a:r>
              <a:rPr lang="en-US" altLang="zh-CN" sz="2800" dirty="0" err="1">
                <a:latin typeface="Times New Roman" pitchFamily="18" charset="0"/>
                <a:cs typeface="Times New Roman" pitchFamily="18" charset="0"/>
              </a:rPr>
              <a:t>sonl</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j</a:t>
            </a:r>
            <a:r>
              <a:rPr lang="en-US" altLang="zh-CN" sz="2800" dirty="0">
                <a:cs typeface="Times New Roman" pitchFamily="18" charset="0"/>
              </a:rPr>
              <a:t>’</a:t>
            </a:r>
            <a:r>
              <a:rPr lang="en-US" altLang="zh-CN" sz="2800" dirty="0">
                <a:latin typeface="Times New Roman" pitchFamily="18" charset="0"/>
                <a:cs typeface="Times New Roman" pitchFamily="18" charset="0"/>
              </a:rPr>
              <a:t>]+f[sonr,j-2-j</a:t>
            </a:r>
            <a:r>
              <a:rPr lang="en-US" altLang="zh-CN" sz="2800" dirty="0">
                <a:cs typeface="Times New Roman" pitchFamily="18" charset="0"/>
              </a:rPr>
              <a:t>’</a:t>
            </a:r>
            <a:r>
              <a:rPr lang="en-US" altLang="zh-CN" sz="2800" dirty="0">
                <a:latin typeface="Times New Roman" pitchFamily="18" charset="0"/>
                <a:cs typeface="Times New Roman" pitchFamily="18" charset="0"/>
              </a:rPr>
              <a:t>]+ W[</a:t>
            </a:r>
            <a:r>
              <a:rPr lang="en-US" altLang="zh-CN" sz="2800" dirty="0" err="1">
                <a:latin typeface="Times New Roman" pitchFamily="18" charset="0"/>
                <a:cs typeface="Times New Roman" pitchFamily="18" charset="0"/>
              </a:rPr>
              <a:t>i,sonl</a:t>
            </a:r>
            <a:r>
              <a:rPr lang="en-US" altLang="zh-CN" sz="2800" dirty="0">
                <a:latin typeface="Times New Roman" pitchFamily="18" charset="0"/>
                <a:cs typeface="Times New Roman" pitchFamily="18" charset="0"/>
              </a:rPr>
              <a:t>]+W[</a:t>
            </a:r>
            <a:r>
              <a:rPr lang="en-US" altLang="zh-CN" sz="2800" dirty="0" err="1">
                <a:latin typeface="Times New Roman" pitchFamily="18" charset="0"/>
                <a:cs typeface="Times New Roman" pitchFamily="18" charset="0"/>
              </a:rPr>
              <a:t>i,sonr</a:t>
            </a:r>
            <a:r>
              <a:rPr lang="en-US" altLang="zh-CN" sz="2800" dirty="0" smtClean="0">
                <a:latin typeface="Times New Roman" pitchFamily="18" charset="0"/>
                <a:cs typeface="Times New Roman" pitchFamily="18" charset="0"/>
              </a:rPr>
              <a:t>]),0&lt;=</a:t>
            </a:r>
            <a:r>
              <a:rPr lang="en-US" altLang="zh-CN" sz="2800" dirty="0">
                <a:latin typeface="Times New Roman" pitchFamily="18" charset="0"/>
                <a:cs typeface="Times New Roman" pitchFamily="18" charset="0"/>
              </a:rPr>
              <a:t>j</a:t>
            </a:r>
            <a:r>
              <a:rPr lang="en-US" altLang="zh-CN" sz="2800" dirty="0" smtClean="0">
                <a:cs typeface="Times New Roman" pitchFamily="18" charset="0"/>
              </a:rPr>
              <a:t>’</a:t>
            </a:r>
            <a:r>
              <a:rPr lang="en-US" altLang="zh-CN" sz="2800" dirty="0" smtClean="0">
                <a:latin typeface="Times New Roman" pitchFamily="18" charset="0"/>
                <a:cs typeface="Times New Roman" pitchFamily="18" charset="0"/>
              </a:rPr>
              <a:t>&lt;=j-2;W</a:t>
            </a:r>
            <a:r>
              <a:rPr lang="zh-CN" altLang="en-US" sz="2800" dirty="0">
                <a:latin typeface="Times New Roman" pitchFamily="18" charset="0"/>
                <a:cs typeface="Times New Roman" pitchFamily="18" charset="0"/>
              </a:rPr>
              <a:t>表示对应树枝上的苹果数。</a:t>
            </a:r>
            <a:endParaRPr lang="en-US" altLang="zh-CN" sz="2800" dirty="0">
              <a:cs typeface="Times New Roman" pitchFamily="18" charset="0"/>
            </a:endParaRPr>
          </a:p>
          <a:p>
            <a:pPr indent="266700" eaLnBrk="0" hangingPunct="0"/>
            <a:r>
              <a:rPr lang="zh-CN" altLang="en-US" sz="2800" dirty="0">
                <a:latin typeface="Times New Roman" pitchFamily="18" charset="0"/>
                <a:cs typeface="Times New Roman" pitchFamily="18" charset="0"/>
              </a:rPr>
              <a:t>答案是</a:t>
            </a:r>
            <a:r>
              <a:rPr lang="en-US" altLang="zh-CN" sz="2800" dirty="0">
                <a:latin typeface="Times New Roman" pitchFamily="18" charset="0"/>
                <a:cs typeface="Times New Roman" pitchFamily="18" charset="0"/>
              </a:rPr>
              <a:t>f[</a:t>
            </a:r>
            <a:r>
              <a:rPr lang="en-US" altLang="zh-CN" sz="2800" dirty="0" err="1">
                <a:latin typeface="Times New Roman" pitchFamily="18" charset="0"/>
                <a:cs typeface="Times New Roman" pitchFamily="18" charset="0"/>
              </a:rPr>
              <a:t>root,M</a:t>
            </a:r>
            <a:r>
              <a:rPr lang="en-US" altLang="zh-CN" sz="2800" dirty="0">
                <a:latin typeface="Times New Roman" pitchFamily="18" charset="0"/>
                <a:cs typeface="Times New Roman" pitchFamily="18" charset="0"/>
              </a:rPr>
              <a:t>];</a:t>
            </a:r>
            <a:endParaRPr lang="en-US" altLang="zh-CN" sz="2800" dirty="0"/>
          </a:p>
          <a:p>
            <a:pPr indent="266700" eaLnBrk="0" hangingPunct="0"/>
            <a:r>
              <a:rPr lang="zh-CN" altLang="en-US" sz="2800" dirty="0">
                <a:latin typeface="Times New Roman" pitchFamily="18" charset="0"/>
                <a:cs typeface="Times New Roman" pitchFamily="18" charset="0"/>
              </a:rPr>
              <a:t>时间复杂度是</a:t>
            </a:r>
            <a:r>
              <a:rPr lang="en-US" altLang="zh-CN" sz="2800" dirty="0">
                <a:latin typeface="Times New Roman" pitchFamily="18" charset="0"/>
                <a:cs typeface="Times New Roman" pitchFamily="18" charset="0"/>
              </a:rPr>
              <a:t>O(N*M*M)</a:t>
            </a:r>
            <a:endParaRPr lang="en-US" altLang="zh-CN" sz="2800" dirty="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3553"/>
                                        </p:tgtEl>
                                        <p:attrNameLst>
                                          <p:attrName>style.visibility</p:attrName>
                                        </p:attrNameLst>
                                      </p:cBhvr>
                                      <p:to>
                                        <p:strVal val="visible"/>
                                      </p:to>
                                    </p:set>
                                    <p:anim calcmode="lin" valueType="num">
                                      <p:cBhvr>
                                        <p:cTn id="14" dur="500" fill="hold"/>
                                        <p:tgtEl>
                                          <p:spTgt spid="23553"/>
                                        </p:tgtEl>
                                        <p:attrNameLst>
                                          <p:attrName>ppt_w</p:attrName>
                                        </p:attrNameLst>
                                      </p:cBhvr>
                                      <p:tavLst>
                                        <p:tav tm="0">
                                          <p:val>
                                            <p:fltVal val="0"/>
                                          </p:val>
                                        </p:tav>
                                        <p:tav tm="100000">
                                          <p:val>
                                            <p:strVal val="#ppt_w"/>
                                          </p:val>
                                        </p:tav>
                                      </p:tavLst>
                                    </p:anim>
                                    <p:anim calcmode="lin" valueType="num">
                                      <p:cBhvr>
                                        <p:cTn id="15" dur="500" fill="hold"/>
                                        <p:tgtEl>
                                          <p:spTgt spid="23553"/>
                                        </p:tgtEl>
                                        <p:attrNameLst>
                                          <p:attrName>ppt_h</p:attrName>
                                        </p:attrNameLst>
                                      </p:cBhvr>
                                      <p:tavLst>
                                        <p:tav tm="0">
                                          <p:val>
                                            <p:fltVal val="0"/>
                                          </p:val>
                                        </p:tav>
                                        <p:tav tm="100000">
                                          <p:val>
                                            <p:strVal val="#ppt_h"/>
                                          </p:val>
                                        </p:tav>
                                      </p:tavLst>
                                    </p:anim>
                                    <p:animEffect transition="in" filter="fade">
                                      <p:cBhvr>
                                        <p:cTn id="16" dur="500"/>
                                        <p:tgtEl>
                                          <p:spTgt spid="2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5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2571750" y="977900"/>
            <a:ext cx="4000500" cy="1016000"/>
          </a:xfrm>
          <a:prstGeom prst="rect">
            <a:avLst/>
          </a:prstGeom>
          <a:noFill/>
          <a:ln w="9525">
            <a:noFill/>
            <a:miter lim="800000"/>
          </a:ln>
        </p:spPr>
        <p:txBody>
          <a:bodyPr>
            <a:spAutoFit/>
          </a:bodyPr>
          <a:lstStyle/>
          <a:p>
            <a:pPr algn="ctr"/>
            <a:r>
              <a:rPr lang="zh-CN" altLang="en-US" sz="6000">
                <a:solidFill>
                  <a:srgbClr val="FF0000"/>
                </a:solidFill>
                <a:latin typeface="Calibri" pitchFamily="34" charset="0"/>
              </a:rPr>
              <a:t>内容简介</a:t>
            </a:r>
          </a:p>
        </p:txBody>
      </p:sp>
      <p:sp>
        <p:nvSpPr>
          <p:cNvPr id="19" name="TextBox 18"/>
          <p:cNvSpPr txBox="1">
            <a:spLocks noChangeArrowheads="1"/>
          </p:cNvSpPr>
          <p:nvPr/>
        </p:nvSpPr>
        <p:spPr bwMode="auto">
          <a:xfrm>
            <a:off x="857250" y="2263775"/>
            <a:ext cx="7929563" cy="2308225"/>
          </a:xfrm>
          <a:prstGeom prst="rect">
            <a:avLst/>
          </a:prstGeom>
          <a:noFill/>
          <a:ln w="9525">
            <a:noFill/>
            <a:miter lim="800000"/>
          </a:ln>
        </p:spPr>
        <p:txBody>
          <a:bodyPr>
            <a:spAutoFit/>
          </a:bodyPr>
          <a:lstStyle/>
          <a:p>
            <a:r>
              <a:rPr lang="zh-CN" altLang="en-US" sz="3600">
                <a:latin typeface="Calibri" pitchFamily="34" charset="0"/>
              </a:rPr>
              <a:t>本文以一些常见题目为载体，由浅入深介绍树形动规的一般处理方法和技巧，学习树形动规的常见模型以及相关的综合应用。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571500" y="396875"/>
            <a:ext cx="7858125" cy="6427788"/>
          </a:xfrm>
          <a:prstGeom prst="rect">
            <a:avLst/>
          </a:prstGeom>
          <a:noFill/>
          <a:ln w="9525">
            <a:noFill/>
            <a:miter lim="800000"/>
          </a:ln>
        </p:spPr>
        <p:txBody>
          <a:bodyPr anchor="ctr">
            <a:spAutoFit/>
          </a:bodyPr>
          <a:lstStyle/>
          <a:p>
            <a:r>
              <a:rPr lang="zh-CN" altLang="en-US" sz="3200">
                <a:solidFill>
                  <a:srgbClr val="FF0000"/>
                </a:solidFill>
                <a:latin typeface="Times New Roman" pitchFamily="18" charset="0"/>
                <a:cs typeface="Times New Roman" pitchFamily="18" charset="0"/>
              </a:rPr>
              <a:t>参考代码：</a:t>
            </a:r>
            <a:endParaRPr lang="zh-CN" altLang="en-US" sz="3200">
              <a:solidFill>
                <a:srgbClr val="FF0000"/>
              </a:solidFill>
            </a:endParaRPr>
          </a:p>
          <a:p>
            <a:pPr eaLnBrk="0" hangingPunct="0"/>
            <a:r>
              <a:rPr lang="en-US" altLang="zh-CN" sz="3200">
                <a:latin typeface="Times New Roman" pitchFamily="18" charset="0"/>
                <a:cs typeface="Times New Roman" pitchFamily="18" charset="0"/>
              </a:rPr>
              <a:t>void dfs(int u , int fa , int m)</a:t>
            </a:r>
            <a:endParaRPr lang="en-US" altLang="zh-CN" sz="3200"/>
          </a:p>
          <a:p>
            <a:pPr eaLnBrk="0" hangingPunct="0"/>
            <a:r>
              <a:rPr lang="en-US" altLang="zh-CN" sz="3200">
                <a:latin typeface="Times New Roman" pitchFamily="18" charset="0"/>
                <a:cs typeface="Times New Roman" pitchFamily="18" charset="0"/>
              </a:rPr>
              <a:t>{</a:t>
            </a:r>
            <a:endParaRPr lang="en-US" altLang="zh-CN" sz="3200"/>
          </a:p>
          <a:p>
            <a:pPr eaLnBrk="0" hangingPunct="0"/>
            <a:r>
              <a:rPr lang="en-US" altLang="zh-CN" sz="3200">
                <a:latin typeface="Times New Roman" pitchFamily="18" charset="0"/>
                <a:cs typeface="Times New Roman" pitchFamily="18" charset="0"/>
              </a:rPr>
              <a:t>    for(int i = first[u] ; i!=-1 ; i=e[i].next){</a:t>
            </a:r>
            <a:endParaRPr lang="en-US" altLang="zh-CN" sz="3200"/>
          </a:p>
          <a:p>
            <a:pPr eaLnBrk="0" hangingPunct="0"/>
            <a:r>
              <a:rPr lang="en-US" altLang="zh-CN" sz="3200">
                <a:latin typeface="Times New Roman" pitchFamily="18" charset="0"/>
                <a:cs typeface="Times New Roman" pitchFamily="18" charset="0"/>
              </a:rPr>
              <a:t>        int v = e[i].y;</a:t>
            </a:r>
            <a:endParaRPr lang="en-US" altLang="zh-CN" sz="3200"/>
          </a:p>
          <a:p>
            <a:pPr eaLnBrk="0" hangingPunct="0"/>
            <a:r>
              <a:rPr lang="en-US" altLang="zh-CN" sz="3200">
                <a:latin typeface="Times New Roman" pitchFamily="18" charset="0"/>
                <a:cs typeface="Times New Roman" pitchFamily="18" charset="0"/>
              </a:rPr>
              <a:t>        if(v == fa) continue;</a:t>
            </a:r>
            <a:endParaRPr lang="en-US" altLang="zh-CN" sz="3200"/>
          </a:p>
          <a:p>
            <a:pPr eaLnBrk="0" hangingPunct="0"/>
            <a:r>
              <a:rPr lang="en-US" altLang="zh-CN" sz="3200">
                <a:latin typeface="Times New Roman" pitchFamily="18" charset="0"/>
                <a:cs typeface="Times New Roman" pitchFamily="18" charset="0"/>
              </a:rPr>
              <a:t>        dfs(v , u , m);</a:t>
            </a:r>
            <a:endParaRPr lang="en-US" altLang="zh-CN" sz="3200"/>
          </a:p>
          <a:p>
            <a:pPr eaLnBrk="0" hangingPunct="0"/>
            <a:r>
              <a:rPr lang="en-US" altLang="zh-CN" sz="3200">
                <a:latin typeface="Times New Roman" pitchFamily="18" charset="0"/>
                <a:cs typeface="Times New Roman" pitchFamily="18" charset="0"/>
              </a:rPr>
              <a:t>        for(int j = m ;j&gt;=1; j--)</a:t>
            </a:r>
            <a:endParaRPr lang="en-US" altLang="zh-CN" sz="3200"/>
          </a:p>
          <a:p>
            <a:pPr eaLnBrk="0" hangingPunct="0"/>
            <a:r>
              <a:rPr lang="en-US" altLang="zh-CN" sz="3200">
                <a:latin typeface="Times New Roman" pitchFamily="18" charset="0"/>
                <a:cs typeface="Times New Roman" pitchFamily="18" charset="0"/>
              </a:rPr>
              <a:t>            for(int k=1 ; k&lt;j ; k++)</a:t>
            </a:r>
            <a:endParaRPr lang="en-US" altLang="zh-CN" sz="3200"/>
          </a:p>
          <a:p>
            <a:pPr eaLnBrk="0" hangingPunct="0"/>
            <a:r>
              <a:rPr lang="en-US" altLang="zh-CN" sz="3200">
                <a:latin typeface="Times New Roman" pitchFamily="18" charset="0"/>
                <a:cs typeface="Times New Roman" pitchFamily="18" charset="0"/>
              </a:rPr>
              <a:t>                dp[u][j] = max(dp[u][j] , dp[v][k] + dp[u][j-k] + e[i].d);</a:t>
            </a:r>
            <a:endParaRPr lang="en-US" altLang="zh-CN" sz="3200"/>
          </a:p>
          <a:p>
            <a:pPr eaLnBrk="0" hangingPunct="0"/>
            <a:r>
              <a:rPr lang="en-US" altLang="zh-CN" sz="3200">
                <a:latin typeface="Times New Roman" pitchFamily="18" charset="0"/>
                <a:cs typeface="Times New Roman" pitchFamily="18" charset="0"/>
              </a:rPr>
              <a:t>    }</a:t>
            </a:r>
            <a:endParaRPr lang="en-US" altLang="zh-CN" sz="3200"/>
          </a:p>
          <a:p>
            <a:pPr eaLnBrk="0" hangingPunct="0"/>
            <a:r>
              <a:rPr lang="en-US" altLang="zh-CN" sz="3200">
                <a:latin typeface="Times New Roman" pitchFamily="18" charset="0"/>
                <a:cs typeface="Times New Roman" pitchFamily="18" charset="0"/>
              </a:rPr>
              <a:t>}</a:t>
            </a:r>
            <a:endParaRPr lang="en-US" altLang="zh-CN" sz="3200"/>
          </a:p>
        </p:txBody>
      </p:sp>
      <p:pic>
        <p:nvPicPr>
          <p:cNvPr id="3"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69"/>
                                        </p:tgtEl>
                                        <p:attrNameLst>
                                          <p:attrName>style.visibility</p:attrName>
                                        </p:attrNameLst>
                                      </p:cBhvr>
                                      <p:to>
                                        <p:strVal val="visible"/>
                                      </p:to>
                                    </p:set>
                                    <p:animEffect transition="in" filter="checkerboard(across)">
                                      <p:cBhvr>
                                        <p:cTn id="7" dur="500"/>
                                        <p:tgtEl>
                                          <p:spTgt spid="3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813" y="357188"/>
            <a:ext cx="7786687" cy="928687"/>
          </a:xfrm>
        </p:spPr>
        <p:txBody>
          <a:bodyPr/>
          <a:lstStyle/>
          <a:p>
            <a:pPr eaLnBrk="1" hangingPunct="1"/>
            <a:r>
              <a:rPr lang="zh-CN" altLang="en-US" smtClean="0"/>
              <a:t>有限电视网络</a:t>
            </a:r>
            <a:r>
              <a:rPr lang="en-US" altLang="zh-CN" smtClean="0"/>
              <a:t>(pku1155)</a:t>
            </a:r>
            <a:endParaRPr lang="zh-CN" altLang="en-US"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6" name="TextBox 5"/>
          <p:cNvSpPr txBox="1">
            <a:spLocks noChangeArrowheads="1"/>
          </p:cNvSpPr>
          <p:nvPr/>
        </p:nvSpPr>
        <p:spPr bwMode="auto">
          <a:xfrm>
            <a:off x="714375" y="1357313"/>
            <a:ext cx="7929563" cy="4478337"/>
          </a:xfrm>
          <a:prstGeom prst="rect">
            <a:avLst/>
          </a:prstGeom>
          <a:noFill/>
          <a:ln w="9525">
            <a:noFill/>
            <a:miter lim="800000"/>
          </a:ln>
        </p:spPr>
        <p:txBody>
          <a:bodyPr>
            <a:spAutoFit/>
          </a:bodyPr>
          <a:lstStyle/>
          <a:p>
            <a:r>
              <a:rPr lang="zh-CN" altLang="en-US" sz="3200" dirty="0">
                <a:latin typeface="Calibri" pitchFamily="34" charset="0"/>
              </a:rPr>
              <a:t>有一棵</a:t>
            </a:r>
            <a:r>
              <a:rPr lang="en-US" altLang="zh-CN" sz="3200" dirty="0">
                <a:latin typeface="Calibri" pitchFamily="34" charset="0"/>
              </a:rPr>
              <a:t>N</a:t>
            </a:r>
            <a:r>
              <a:rPr lang="zh-CN" altLang="en-US" sz="3200" dirty="0">
                <a:latin typeface="Calibri" pitchFamily="34" charset="0"/>
              </a:rPr>
              <a:t>个节点的树，树上有</a:t>
            </a:r>
            <a:r>
              <a:rPr lang="en-US" altLang="zh-CN" sz="3200" dirty="0">
                <a:latin typeface="Calibri" pitchFamily="34" charset="0"/>
              </a:rPr>
              <a:t>M</a:t>
            </a:r>
            <a:r>
              <a:rPr lang="zh-CN" altLang="en-US" sz="3200" dirty="0">
                <a:latin typeface="Calibri" pitchFamily="34" charset="0"/>
              </a:rPr>
              <a:t>个叶子节点，对应</a:t>
            </a:r>
            <a:r>
              <a:rPr lang="en-US" altLang="zh-CN" sz="3200" dirty="0">
                <a:latin typeface="Calibri" pitchFamily="34" charset="0"/>
              </a:rPr>
              <a:t>M</a:t>
            </a:r>
            <a:r>
              <a:rPr lang="zh-CN" altLang="en-US" sz="3200" dirty="0">
                <a:latin typeface="Calibri" pitchFamily="34" charset="0"/>
              </a:rPr>
              <a:t>个用户，其余为转发站，</a:t>
            </a:r>
            <a:r>
              <a:rPr lang="en-US" altLang="zh-CN" sz="3200" dirty="0">
                <a:latin typeface="Calibri" pitchFamily="34" charset="0"/>
              </a:rPr>
              <a:t>1</a:t>
            </a:r>
            <a:r>
              <a:rPr lang="zh-CN" altLang="en-US" sz="3200" dirty="0">
                <a:latin typeface="Calibri" pitchFamily="34" charset="0"/>
              </a:rPr>
              <a:t>号节点为根，电视台在</a:t>
            </a:r>
            <a:r>
              <a:rPr lang="en-US" altLang="zh-CN" sz="3200" dirty="0">
                <a:latin typeface="Calibri" pitchFamily="34" charset="0"/>
              </a:rPr>
              <a:t>1</a:t>
            </a:r>
            <a:r>
              <a:rPr lang="zh-CN" altLang="en-US" sz="3200" dirty="0">
                <a:latin typeface="Calibri" pitchFamily="34" charset="0"/>
              </a:rPr>
              <a:t>号节点，节目从一个地方传到另一个地方都要费用，同时每一个用户愿意出相应的钱来收看节目。求在电视台不亏本的前提下，最多允许有多少个用户可以看到电视节目。</a:t>
            </a:r>
            <a:endParaRPr lang="en-US" altLang="zh-CN" sz="3200" dirty="0">
              <a:latin typeface="Calibri" pitchFamily="34" charset="0"/>
            </a:endParaRPr>
          </a:p>
          <a:p>
            <a:r>
              <a:rPr lang="zh-CN" altLang="en-US" sz="3200" dirty="0">
                <a:latin typeface="Calibri" pitchFamily="34" charset="0"/>
              </a:rPr>
              <a:t>规模：</a:t>
            </a:r>
            <a:endParaRPr lang="en-US" altLang="zh-CN" sz="3200" dirty="0">
              <a:latin typeface="Calibri" pitchFamily="34" charset="0"/>
            </a:endParaRPr>
          </a:p>
          <a:p>
            <a:r>
              <a:rPr lang="en-US" altLang="zh-CN" sz="3200" dirty="0">
                <a:latin typeface="Calibri" pitchFamily="34" charset="0"/>
              </a:rPr>
              <a:t>N&lt;=3000   M&lt;N</a:t>
            </a:r>
            <a:endParaRPr lang="zh-CN" altLang="en-US" sz="3200" dirty="0">
              <a:latin typeface="Calibri" pitchFamily="34" charset="0"/>
            </a:endParaRPr>
          </a:p>
        </p:txBody>
      </p:sp>
      <p:grpSp>
        <p:nvGrpSpPr>
          <p:cNvPr id="24" name="组合 23"/>
          <p:cNvGrpSpPr/>
          <p:nvPr/>
        </p:nvGrpSpPr>
        <p:grpSpPr bwMode="auto">
          <a:xfrm>
            <a:off x="4214813" y="4378325"/>
            <a:ext cx="3000375" cy="2336800"/>
            <a:chOff x="2571750" y="3521075"/>
            <a:chExt cx="3786188" cy="3051175"/>
          </a:xfrm>
        </p:grpSpPr>
        <p:sp>
          <p:nvSpPr>
            <p:cNvPr id="5" name="椭圆 4"/>
            <p:cNvSpPr/>
            <p:nvPr/>
          </p:nvSpPr>
          <p:spPr>
            <a:xfrm>
              <a:off x="3857852" y="3521075"/>
              <a:ext cx="428701" cy="551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7" name="椭圆 6"/>
            <p:cNvSpPr/>
            <p:nvPr/>
          </p:nvSpPr>
          <p:spPr>
            <a:xfrm>
              <a:off x="3142682" y="4735741"/>
              <a:ext cx="428701" cy="55136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8" name="椭圆 7"/>
            <p:cNvSpPr/>
            <p:nvPr/>
          </p:nvSpPr>
          <p:spPr>
            <a:xfrm>
              <a:off x="3929970" y="4715013"/>
              <a:ext cx="428701" cy="5513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3</a:t>
              </a:r>
              <a:endParaRPr lang="zh-CN" altLang="en-US" sz="4000" dirty="0">
                <a:solidFill>
                  <a:srgbClr val="92D050"/>
                </a:solidFill>
              </a:endParaRPr>
            </a:p>
          </p:txBody>
        </p:sp>
        <p:sp>
          <p:nvSpPr>
            <p:cNvPr id="9" name="椭圆 8"/>
            <p:cNvSpPr/>
            <p:nvPr/>
          </p:nvSpPr>
          <p:spPr>
            <a:xfrm>
              <a:off x="2571750" y="6020883"/>
              <a:ext cx="428701" cy="5513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10" name="椭圆 9"/>
            <p:cNvSpPr/>
            <p:nvPr/>
          </p:nvSpPr>
          <p:spPr>
            <a:xfrm>
              <a:off x="3785734" y="5929679"/>
              <a:ext cx="428701" cy="5513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1" name="直接连接符 10"/>
            <p:cNvCxnSpPr>
              <a:stCxn id="5" idx="4"/>
              <a:endCxn id="7" idx="7"/>
            </p:cNvCxnSpPr>
            <p:nvPr/>
          </p:nvCxnSpPr>
          <p:spPr>
            <a:xfrm rot="5400000">
              <a:off x="3418672" y="4163052"/>
              <a:ext cx="744139" cy="562919"/>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rot="5400000">
              <a:off x="2651064" y="5442443"/>
              <a:ext cx="824978" cy="410672"/>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4"/>
              <a:endCxn id="8" idx="0"/>
            </p:cNvCxnSpPr>
            <p:nvPr/>
          </p:nvCxnSpPr>
          <p:spPr>
            <a:xfrm rot="16200000" flipH="1">
              <a:off x="3786975" y="4357669"/>
              <a:ext cx="642571" cy="721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5" idx="4"/>
              <a:endCxn id="15" idx="0"/>
            </p:cNvCxnSpPr>
            <p:nvPr/>
          </p:nvCxnSpPr>
          <p:spPr>
            <a:xfrm rot="16200000" flipH="1">
              <a:off x="4214675" y="3929969"/>
              <a:ext cx="642571" cy="927517"/>
            </a:xfrm>
            <a:prstGeom prst="line">
              <a:avLst/>
            </a:prstGeom>
          </p:spPr>
          <p:style>
            <a:lnRef idx="2">
              <a:schemeClr val="dk1"/>
            </a:lnRef>
            <a:fillRef idx="0">
              <a:schemeClr val="dk1"/>
            </a:fillRef>
            <a:effectRef idx="1">
              <a:schemeClr val="dk1"/>
            </a:effectRef>
            <a:fontRef idx="minor">
              <a:schemeClr val="tx1"/>
            </a:fontRef>
          </p:style>
        </p:cxnSp>
        <p:sp>
          <p:nvSpPr>
            <p:cNvPr id="15" name="椭圆 14"/>
            <p:cNvSpPr/>
            <p:nvPr/>
          </p:nvSpPr>
          <p:spPr>
            <a:xfrm>
              <a:off x="4785367" y="4715013"/>
              <a:ext cx="428701" cy="55136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cxnSp>
          <p:nvCxnSpPr>
            <p:cNvPr id="16" name="直接连接符 15"/>
            <p:cNvCxnSpPr>
              <a:stCxn id="7" idx="5"/>
              <a:endCxn id="10" idx="0"/>
            </p:cNvCxnSpPr>
            <p:nvPr/>
          </p:nvCxnSpPr>
          <p:spPr>
            <a:xfrm rot="16200000" flipH="1">
              <a:off x="3392978" y="5322574"/>
              <a:ext cx="723410" cy="490802"/>
            </a:xfrm>
            <a:prstGeom prst="line">
              <a:avLst/>
            </a:prstGeom>
          </p:spPr>
          <p:style>
            <a:lnRef idx="2">
              <a:schemeClr val="dk1"/>
            </a:lnRef>
            <a:fillRef idx="0">
              <a:schemeClr val="dk1"/>
            </a:fillRef>
            <a:effectRef idx="1">
              <a:schemeClr val="dk1"/>
            </a:effectRef>
            <a:fontRef idx="minor">
              <a:schemeClr val="tx1"/>
            </a:fontRef>
          </p:style>
        </p:cxnSp>
        <p:sp>
          <p:nvSpPr>
            <p:cNvPr id="17" name="椭圆 16"/>
            <p:cNvSpPr/>
            <p:nvPr/>
          </p:nvSpPr>
          <p:spPr>
            <a:xfrm>
              <a:off x="4857485" y="5929679"/>
              <a:ext cx="428701" cy="5513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18" name="直接连接符 17"/>
            <p:cNvCxnSpPr>
              <a:stCxn id="15" idx="4"/>
              <a:endCxn id="17" idx="0"/>
            </p:cNvCxnSpPr>
            <p:nvPr/>
          </p:nvCxnSpPr>
          <p:spPr>
            <a:xfrm rot="16200000" flipH="1">
              <a:off x="4704128" y="5561971"/>
              <a:ext cx="663299" cy="72118"/>
            </a:xfrm>
            <a:prstGeom prst="line">
              <a:avLst/>
            </a:prstGeom>
          </p:spPr>
          <p:style>
            <a:lnRef idx="2">
              <a:schemeClr val="dk1"/>
            </a:lnRef>
            <a:fillRef idx="0">
              <a:schemeClr val="dk1"/>
            </a:fillRef>
            <a:effectRef idx="1">
              <a:schemeClr val="dk1"/>
            </a:effectRef>
            <a:fontRef idx="minor">
              <a:schemeClr val="tx1"/>
            </a:fontRef>
          </p:style>
        </p:cxnSp>
        <p:sp>
          <p:nvSpPr>
            <p:cNvPr id="19" name="椭圆 18"/>
            <p:cNvSpPr/>
            <p:nvPr/>
          </p:nvSpPr>
          <p:spPr>
            <a:xfrm>
              <a:off x="5642769" y="4704650"/>
              <a:ext cx="428701" cy="54929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cxnSp>
          <p:nvCxnSpPr>
            <p:cNvPr id="20" name="直接连接符 19"/>
            <p:cNvCxnSpPr>
              <a:stCxn id="5" idx="4"/>
              <a:endCxn id="19" idx="0"/>
            </p:cNvCxnSpPr>
            <p:nvPr/>
          </p:nvCxnSpPr>
          <p:spPr>
            <a:xfrm rot="16200000" flipH="1">
              <a:off x="4648557" y="3496086"/>
              <a:ext cx="632207" cy="1784918"/>
            </a:xfrm>
            <a:prstGeom prst="line">
              <a:avLst/>
            </a:prstGeom>
          </p:spPr>
          <p:style>
            <a:lnRef idx="2">
              <a:schemeClr val="dk1"/>
            </a:lnRef>
            <a:fillRef idx="0">
              <a:schemeClr val="dk1"/>
            </a:fillRef>
            <a:effectRef idx="1">
              <a:schemeClr val="dk1"/>
            </a:effectRef>
            <a:fontRef idx="minor">
              <a:schemeClr val="tx1"/>
            </a:fontRef>
          </p:style>
        </p:cxnSp>
        <p:sp>
          <p:nvSpPr>
            <p:cNvPr id="21" name="椭圆 20"/>
            <p:cNvSpPr/>
            <p:nvPr/>
          </p:nvSpPr>
          <p:spPr>
            <a:xfrm>
              <a:off x="5929237" y="5929679"/>
              <a:ext cx="428701" cy="5513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9</a:t>
              </a:r>
              <a:endParaRPr lang="zh-CN" altLang="en-US" sz="4000" dirty="0">
                <a:solidFill>
                  <a:srgbClr val="92D050"/>
                </a:solidFill>
              </a:endParaRPr>
            </a:p>
          </p:txBody>
        </p:sp>
        <p:cxnSp>
          <p:nvCxnSpPr>
            <p:cNvPr id="22" name="直接连接符 21"/>
            <p:cNvCxnSpPr>
              <a:endCxn id="21" idx="0"/>
            </p:cNvCxnSpPr>
            <p:nvPr/>
          </p:nvCxnSpPr>
          <p:spPr>
            <a:xfrm rot="16200000" flipH="1">
              <a:off x="5678852" y="5464946"/>
              <a:ext cx="715118" cy="214350"/>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428625" y="64293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
        <p:nvSpPr>
          <p:cNvPr id="23553" name="Rectangle 1"/>
          <p:cNvSpPr>
            <a:spLocks noChangeArrowheads="1"/>
          </p:cNvSpPr>
          <p:nvPr/>
        </p:nvSpPr>
        <p:spPr bwMode="auto">
          <a:xfrm>
            <a:off x="428625" y="1500188"/>
            <a:ext cx="8429625" cy="2246312"/>
          </a:xfrm>
          <a:prstGeom prst="rect">
            <a:avLst/>
          </a:prstGeom>
          <a:noFill/>
          <a:ln w="9525">
            <a:noFill/>
            <a:miter lim="800000"/>
          </a:ln>
        </p:spPr>
        <p:txBody>
          <a:bodyPr anchor="ctr">
            <a:spAutoFit/>
          </a:bodyPr>
          <a:lstStyle/>
          <a:p>
            <a:r>
              <a:rPr lang="zh-CN" altLang="en-US" sz="2800">
                <a:latin typeface="Calibri" pitchFamily="34" charset="0"/>
              </a:rPr>
              <a:t>困难一</a:t>
            </a:r>
            <a:endParaRPr lang="en-US" altLang="zh-CN" sz="2800">
              <a:latin typeface="Calibri" pitchFamily="34" charset="0"/>
            </a:endParaRPr>
          </a:p>
          <a:p>
            <a:r>
              <a:rPr lang="zh-CN" altLang="en-US" sz="2800">
                <a:latin typeface="Calibri" pitchFamily="34" charset="0"/>
              </a:rPr>
              <a:t>         题目求最多的用户数，同时也需分配资源，所以借鉴上题的经验我们得到如下状态描述：</a:t>
            </a:r>
          </a:p>
          <a:p>
            <a:r>
              <a:rPr lang="en-US" altLang="zh-CN" sz="2800">
                <a:latin typeface="Calibri" pitchFamily="34" charset="0"/>
              </a:rPr>
              <a:t>F[i,j]</a:t>
            </a:r>
            <a:r>
              <a:rPr lang="zh-CN" altLang="en-US" sz="2800">
                <a:latin typeface="Calibri" pitchFamily="34" charset="0"/>
              </a:rPr>
              <a:t>表示在以</a:t>
            </a:r>
            <a:r>
              <a:rPr lang="en-US" altLang="zh-CN" sz="2800">
                <a:latin typeface="Calibri" pitchFamily="34" charset="0"/>
              </a:rPr>
              <a:t>i</a:t>
            </a:r>
            <a:r>
              <a:rPr lang="zh-CN" altLang="en-US" sz="2800">
                <a:latin typeface="Calibri" pitchFamily="34" charset="0"/>
              </a:rPr>
              <a:t>为根的树上用</a:t>
            </a:r>
            <a:r>
              <a:rPr lang="en-US" altLang="zh-CN" sz="2800">
                <a:latin typeface="Calibri" pitchFamily="34" charset="0"/>
              </a:rPr>
              <a:t>j</a:t>
            </a:r>
            <a:r>
              <a:rPr lang="zh-CN" altLang="en-US" sz="2800">
                <a:latin typeface="Calibri" pitchFamily="34" charset="0"/>
              </a:rPr>
              <a:t>元，能允许的最多用户数。行吗？</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00063" y="4143375"/>
            <a:ext cx="8215312" cy="1375410"/>
          </a:xfrm>
          <a:prstGeom prst="rect">
            <a:avLst/>
          </a:prstGeom>
          <a:noFill/>
          <a:ln w="9525">
            <a:noFill/>
            <a:miter lim="800000"/>
          </a:ln>
        </p:spPr>
        <p:txBody>
          <a:bodyPr>
            <a:spAutoFit/>
          </a:bodyPr>
          <a:lstStyle/>
          <a:p>
            <a:r>
              <a:rPr lang="zh-CN" altLang="en-US" sz="2800">
                <a:latin typeface="Calibri" pitchFamily="34" charset="0"/>
              </a:rPr>
              <a:t>考虑到用户数最多是</a:t>
            </a:r>
            <a:r>
              <a:rPr lang="en-US" altLang="zh-CN" sz="2800">
                <a:latin typeface="Calibri" pitchFamily="34" charset="0"/>
              </a:rPr>
              <a:t>M</a:t>
            </a:r>
            <a:r>
              <a:rPr lang="zh-CN" altLang="en-US" sz="2800">
                <a:latin typeface="Calibri" pitchFamily="34" charset="0"/>
              </a:rPr>
              <a:t>，所以可以换一种定义方法。</a:t>
            </a:r>
          </a:p>
          <a:p>
            <a:r>
              <a:rPr lang="en-US" altLang="zh-CN" sz="2800">
                <a:latin typeface="Calibri" pitchFamily="34" charset="0"/>
              </a:rPr>
              <a:t>F[i,j]</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为根的树允许</a:t>
            </a:r>
            <a:r>
              <a:rPr lang="en-US" altLang="zh-CN" sz="2800">
                <a:latin typeface="Calibri" pitchFamily="34" charset="0"/>
              </a:rPr>
              <a:t>j</a:t>
            </a:r>
            <a:r>
              <a:rPr lang="zh-CN" altLang="zh-CN" sz="2800">
                <a:latin typeface="Calibri" pitchFamily="34" charset="0"/>
              </a:rPr>
              <a:t>个</a:t>
            </a:r>
            <a:r>
              <a:rPr lang="zh-CN" altLang="en-US" sz="2800">
                <a:latin typeface="Calibri" pitchFamily="34" charset="0"/>
              </a:rPr>
              <a:t>用户的最大收益。这样状态数就变成了</a:t>
            </a:r>
            <a:r>
              <a:rPr lang="en-US" altLang="zh-CN" sz="2800">
                <a:latin typeface="Calibri" pitchFamily="34" charset="0"/>
              </a:rPr>
              <a:t>N*M.</a:t>
            </a:r>
            <a:endParaRPr lang="zh-CN" alt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3553"/>
                                        </p:tgtEl>
                                        <p:attrNameLst>
                                          <p:attrName>style.visibility</p:attrName>
                                        </p:attrNameLst>
                                      </p:cBhvr>
                                      <p:to>
                                        <p:strVal val="visible"/>
                                      </p:to>
                                    </p:set>
                                    <p:animEffect transition="in" filter="checkerboard(across)">
                                      <p:cBhvr>
                                        <p:cTn id="14" dur="500"/>
                                        <p:tgtEl>
                                          <p:spTgt spid="2355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55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57188"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
        <p:nvSpPr>
          <p:cNvPr id="23553" name="Rectangle 1"/>
          <p:cNvSpPr>
            <a:spLocks noChangeArrowheads="1"/>
          </p:cNvSpPr>
          <p:nvPr/>
        </p:nvSpPr>
        <p:spPr bwMode="auto">
          <a:xfrm>
            <a:off x="357188" y="857250"/>
            <a:ext cx="8786812" cy="1570038"/>
          </a:xfrm>
          <a:prstGeom prst="rect">
            <a:avLst/>
          </a:prstGeom>
          <a:noFill/>
          <a:ln w="9525">
            <a:noFill/>
            <a:miter lim="800000"/>
          </a:ln>
        </p:spPr>
        <p:txBody>
          <a:bodyPr anchor="ctr">
            <a:spAutoFit/>
          </a:bodyPr>
          <a:lstStyle/>
          <a:p>
            <a:r>
              <a:rPr lang="zh-CN" altLang="en-US" sz="2400">
                <a:latin typeface="Calibri" pitchFamily="34" charset="0"/>
              </a:rPr>
              <a:t>困难二</a:t>
            </a:r>
            <a:endParaRPr lang="en-US" altLang="zh-CN" sz="2400">
              <a:latin typeface="Calibri" pitchFamily="34" charset="0"/>
            </a:endParaRPr>
          </a:p>
          <a:p>
            <a:r>
              <a:rPr lang="zh-CN" altLang="en-US" sz="2400">
                <a:latin typeface="Calibri" pitchFamily="34" charset="0"/>
              </a:rPr>
              <a:t>此题与上题还有一个不同，就是树是一棵多叉树。这样转移的时候就有需要考虑的地方，由于树的儿子较多，我们需要枚举每一个儿子分配多少资源。搜出所有方案再来算效率非常低。</a:t>
            </a:r>
          </a:p>
        </p:txBody>
      </p:sp>
      <p:sp>
        <p:nvSpPr>
          <p:cNvPr id="6" name="椭圆 5"/>
          <p:cNvSpPr/>
          <p:nvPr/>
        </p:nvSpPr>
        <p:spPr>
          <a:xfrm>
            <a:off x="3857625" y="3521075"/>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7" name="椭圆 6"/>
          <p:cNvSpPr/>
          <p:nvPr/>
        </p:nvSpPr>
        <p:spPr>
          <a:xfrm>
            <a:off x="3143250" y="473551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8" name="椭圆 7"/>
          <p:cNvSpPr/>
          <p:nvPr/>
        </p:nvSpPr>
        <p:spPr>
          <a:xfrm>
            <a:off x="3929063" y="4714875"/>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3</a:t>
            </a:r>
            <a:endParaRPr lang="zh-CN" altLang="en-US" sz="4000" dirty="0">
              <a:solidFill>
                <a:srgbClr val="00B0F0"/>
              </a:solidFill>
            </a:endParaRPr>
          </a:p>
        </p:txBody>
      </p:sp>
      <p:sp>
        <p:nvSpPr>
          <p:cNvPr id="10" name="椭圆 9"/>
          <p:cNvSpPr/>
          <p:nvPr/>
        </p:nvSpPr>
        <p:spPr>
          <a:xfrm>
            <a:off x="2571750" y="6021388"/>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11" name="椭圆 10"/>
          <p:cNvSpPr/>
          <p:nvPr/>
        </p:nvSpPr>
        <p:spPr>
          <a:xfrm>
            <a:off x="3786188" y="5929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2" name="直接连接符 11"/>
          <p:cNvCxnSpPr>
            <a:stCxn id="6" idx="4"/>
            <a:endCxn id="7" idx="7"/>
          </p:cNvCxnSpPr>
          <p:nvPr/>
        </p:nvCxnSpPr>
        <p:spPr>
          <a:xfrm rot="5400000">
            <a:off x="3417888" y="4162425"/>
            <a:ext cx="744537" cy="563563"/>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rot="5400000">
            <a:off x="2651125" y="5441950"/>
            <a:ext cx="823913" cy="411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6" idx="4"/>
            <a:endCxn id="8" idx="0"/>
          </p:cNvCxnSpPr>
          <p:nvPr/>
        </p:nvCxnSpPr>
        <p:spPr>
          <a:xfrm rot="16200000" flipH="1">
            <a:off x="3786188" y="4357688"/>
            <a:ext cx="642937" cy="71437"/>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6" idx="4"/>
            <a:endCxn id="26" idx="0"/>
          </p:cNvCxnSpPr>
          <p:nvPr/>
        </p:nvCxnSpPr>
        <p:spPr>
          <a:xfrm rot="16200000" flipH="1">
            <a:off x="4214813" y="3929063"/>
            <a:ext cx="642937" cy="928687"/>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4786313" y="4714875"/>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cxnSp>
        <p:nvCxnSpPr>
          <p:cNvPr id="28" name="直接连接符 27"/>
          <p:cNvCxnSpPr>
            <a:stCxn id="7" idx="5"/>
            <a:endCxn id="11" idx="0"/>
          </p:cNvCxnSpPr>
          <p:nvPr/>
        </p:nvCxnSpPr>
        <p:spPr>
          <a:xfrm rot="16200000" flipH="1">
            <a:off x="3392488" y="5321300"/>
            <a:ext cx="723900" cy="492125"/>
          </a:xfrm>
          <a:prstGeom prst="line">
            <a:avLst/>
          </a:prstGeom>
        </p:spPr>
        <p:style>
          <a:lnRef idx="2">
            <a:schemeClr val="dk1"/>
          </a:lnRef>
          <a:fillRef idx="0">
            <a:schemeClr val="dk1"/>
          </a:fillRef>
          <a:effectRef idx="1">
            <a:schemeClr val="dk1"/>
          </a:effectRef>
          <a:fontRef idx="minor">
            <a:schemeClr val="tx1"/>
          </a:fontRef>
        </p:style>
      </p:cxnSp>
      <p:sp>
        <p:nvSpPr>
          <p:cNvPr id="33" name="椭圆 32"/>
          <p:cNvSpPr/>
          <p:nvPr/>
        </p:nvSpPr>
        <p:spPr>
          <a:xfrm>
            <a:off x="4857750" y="5929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34" name="直接连接符 33"/>
          <p:cNvCxnSpPr>
            <a:stCxn id="26" idx="4"/>
            <a:endCxn id="33" idx="0"/>
          </p:cNvCxnSpPr>
          <p:nvPr/>
        </p:nvCxnSpPr>
        <p:spPr>
          <a:xfrm rot="16200000" flipH="1">
            <a:off x="4704556" y="5561807"/>
            <a:ext cx="663575" cy="71438"/>
          </a:xfrm>
          <a:prstGeom prst="line">
            <a:avLst/>
          </a:prstGeom>
        </p:spPr>
        <p:style>
          <a:lnRef idx="2">
            <a:schemeClr val="dk1"/>
          </a:lnRef>
          <a:fillRef idx="0">
            <a:schemeClr val="dk1"/>
          </a:fillRef>
          <a:effectRef idx="1">
            <a:schemeClr val="dk1"/>
          </a:effectRef>
          <a:fontRef idx="minor">
            <a:schemeClr val="tx1"/>
          </a:fontRef>
        </p:style>
      </p:cxnSp>
      <p:sp>
        <p:nvSpPr>
          <p:cNvPr id="17" name="椭圆 16"/>
          <p:cNvSpPr/>
          <p:nvPr/>
        </p:nvSpPr>
        <p:spPr>
          <a:xfrm>
            <a:off x="5643563" y="470376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cxnSp>
        <p:nvCxnSpPr>
          <p:cNvPr id="18" name="直接连接符 17"/>
          <p:cNvCxnSpPr>
            <a:stCxn id="6" idx="4"/>
            <a:endCxn id="17" idx="0"/>
          </p:cNvCxnSpPr>
          <p:nvPr/>
        </p:nvCxnSpPr>
        <p:spPr>
          <a:xfrm rot="16200000" flipH="1">
            <a:off x="4648994" y="3494882"/>
            <a:ext cx="631825" cy="1785937"/>
          </a:xfrm>
          <a:prstGeom prst="line">
            <a:avLst/>
          </a:prstGeom>
        </p:spPr>
        <p:style>
          <a:lnRef idx="2">
            <a:schemeClr val="dk1"/>
          </a:lnRef>
          <a:fillRef idx="0">
            <a:schemeClr val="dk1"/>
          </a:fillRef>
          <a:effectRef idx="1">
            <a:schemeClr val="dk1"/>
          </a:effectRef>
          <a:fontRef idx="minor">
            <a:schemeClr val="tx1"/>
          </a:fontRef>
        </p:style>
      </p:cxnSp>
      <p:sp>
        <p:nvSpPr>
          <p:cNvPr id="21" name="椭圆 20"/>
          <p:cNvSpPr/>
          <p:nvPr/>
        </p:nvSpPr>
        <p:spPr>
          <a:xfrm>
            <a:off x="5929313" y="5929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9</a:t>
            </a:r>
            <a:endParaRPr lang="zh-CN" altLang="en-US" sz="4000" dirty="0">
              <a:solidFill>
                <a:srgbClr val="92D050"/>
              </a:solidFill>
            </a:endParaRPr>
          </a:p>
        </p:txBody>
      </p:sp>
      <p:cxnSp>
        <p:nvCxnSpPr>
          <p:cNvPr id="22" name="直接连接符 21"/>
          <p:cNvCxnSpPr>
            <a:endCxn id="21" idx="0"/>
          </p:cNvCxnSpPr>
          <p:nvPr/>
        </p:nvCxnSpPr>
        <p:spPr>
          <a:xfrm rot="16200000" flipH="1">
            <a:off x="5679281" y="5464970"/>
            <a:ext cx="714375" cy="214312"/>
          </a:xfrm>
          <a:prstGeom prst="line">
            <a:avLst/>
          </a:prstGeom>
        </p:spPr>
        <p:style>
          <a:lnRef idx="2">
            <a:schemeClr val="dk1"/>
          </a:lnRef>
          <a:fillRef idx="0">
            <a:schemeClr val="dk1"/>
          </a:fillRef>
          <a:effectRef idx="1">
            <a:schemeClr val="dk1"/>
          </a:effectRef>
          <a:fontRef idx="minor">
            <a:schemeClr val="tx1"/>
          </a:fontRef>
        </p:style>
      </p:cxnSp>
      <p:pic>
        <p:nvPicPr>
          <p:cNvPr id="23"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24" name="TextBox 23"/>
          <p:cNvSpPr txBox="1">
            <a:spLocks noChangeArrowheads="1"/>
          </p:cNvSpPr>
          <p:nvPr/>
        </p:nvSpPr>
        <p:spPr bwMode="auto">
          <a:xfrm>
            <a:off x="357188" y="2428875"/>
            <a:ext cx="8501062" cy="1200150"/>
          </a:xfrm>
          <a:prstGeom prst="rect">
            <a:avLst/>
          </a:prstGeom>
          <a:noFill/>
          <a:ln w="9525">
            <a:noFill/>
            <a:miter lim="800000"/>
          </a:ln>
        </p:spPr>
        <p:txBody>
          <a:bodyPr>
            <a:spAutoFit/>
          </a:bodyPr>
          <a:lstStyle/>
          <a:p>
            <a:r>
              <a:rPr lang="zh-CN" altLang="en-US" sz="2400">
                <a:latin typeface="Calibri" pitchFamily="34" charset="0"/>
              </a:rPr>
              <a:t>注意到我们可以先做一次</a:t>
            </a:r>
            <a:r>
              <a:rPr lang="en-US" altLang="zh-CN" sz="2400">
                <a:latin typeface="Calibri" pitchFamily="34" charset="0"/>
              </a:rPr>
              <a:t>DP</a:t>
            </a:r>
            <a:r>
              <a:rPr lang="zh-CN" altLang="en-US" sz="2400">
                <a:latin typeface="Calibri" pitchFamily="34" charset="0"/>
              </a:rPr>
              <a:t>获得只看子树时对应的最优值，然后再在树上</a:t>
            </a:r>
            <a:r>
              <a:rPr lang="en-US" altLang="zh-CN" sz="2400">
                <a:latin typeface="Calibri" pitchFamily="34" charset="0"/>
              </a:rPr>
              <a:t>DP</a:t>
            </a:r>
            <a:r>
              <a:rPr lang="zh-CN" altLang="en-US" sz="2400">
                <a:latin typeface="Calibri" pitchFamily="34" charset="0"/>
              </a:rPr>
              <a:t>即可。两次</a:t>
            </a:r>
            <a:r>
              <a:rPr lang="en-US" altLang="zh-CN" sz="2400">
                <a:latin typeface="Calibri" pitchFamily="34" charset="0"/>
              </a:rPr>
              <a:t>DP</a:t>
            </a:r>
            <a:r>
              <a:rPr lang="zh-CN" altLang="en-US" sz="2400">
                <a:latin typeface="Calibri" pitchFamily="34" charset="0"/>
              </a:rPr>
              <a:t>。</a:t>
            </a:r>
          </a:p>
          <a:p>
            <a:r>
              <a:rPr lang="zh-CN" altLang="en-US" sz="2400">
                <a:latin typeface="Calibri" pitchFamily="34" charset="0"/>
              </a:rPr>
              <a:t>具体理解，可看下图。</a:t>
            </a:r>
          </a:p>
        </p:txBody>
      </p:sp>
      <p:sp>
        <p:nvSpPr>
          <p:cNvPr id="25" name="椭圆 24"/>
          <p:cNvSpPr/>
          <p:nvPr/>
        </p:nvSpPr>
        <p:spPr>
          <a:xfrm>
            <a:off x="2500298" y="4500570"/>
            <a:ext cx="4143404" cy="10001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3553"/>
                                        </p:tgtEl>
                                        <p:attrNameLst>
                                          <p:attrName>style.visibility</p:attrName>
                                        </p:attrNameLst>
                                      </p:cBhvr>
                                      <p:to>
                                        <p:strVal val="visible"/>
                                      </p:to>
                                    </p:set>
                                    <p:animEffect transition="in" filter="checkerboard(across)">
                                      <p:cBhvr>
                                        <p:cTn id="14" dur="500"/>
                                        <p:tgtEl>
                                          <p:spTgt spid="2355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strVal val="#ppt_h"/>
                                          </p:val>
                                        </p:tav>
                                        <p:tav tm="100000">
                                          <p:val>
                                            <p:strVal val="#ppt_h"/>
                                          </p:val>
                                        </p:tav>
                                      </p:tavLst>
                                    </p:anim>
                                  </p:childTnLst>
                                </p:cTn>
                              </p:par>
                              <p:par>
                                <p:cTn id="28" presetID="17"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strVal val="#ppt_h"/>
                                          </p:val>
                                        </p:tav>
                                        <p:tav tm="100000">
                                          <p:val>
                                            <p:strVal val="#ppt_h"/>
                                          </p:val>
                                        </p:tav>
                                      </p:tavLst>
                                    </p:anim>
                                  </p:childTnLst>
                                </p:cTn>
                              </p:par>
                              <p:par>
                                <p:cTn id="36" presetID="17" presetClass="entr" presetSubtype="1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strVal val="#ppt_h"/>
                                          </p:val>
                                        </p:tav>
                                        <p:tav tm="100000">
                                          <p:val>
                                            <p:strVal val="#ppt_h"/>
                                          </p:val>
                                        </p:tav>
                                      </p:tavLst>
                                    </p:anim>
                                  </p:childTnLst>
                                </p:cTn>
                              </p:par>
                              <p:par>
                                <p:cTn id="44" presetID="17" presetClass="entr" presetSubtype="1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strVal val="#ppt_h"/>
                                          </p:val>
                                        </p:tav>
                                        <p:tav tm="100000">
                                          <p:val>
                                            <p:strVal val="#ppt_h"/>
                                          </p:val>
                                        </p:tav>
                                      </p:tavLst>
                                    </p:anim>
                                  </p:childTnLst>
                                </p:cTn>
                              </p:par>
                              <p:par>
                                <p:cTn id="48" presetID="17" presetClass="entr" presetSubtype="10" fill="hold" grpId="1"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strVal val="#ppt_h"/>
                                          </p:val>
                                        </p:tav>
                                        <p:tav tm="100000">
                                          <p:val>
                                            <p:strVal val="#ppt_h"/>
                                          </p:val>
                                        </p:tav>
                                      </p:tavLst>
                                    </p:anim>
                                  </p:childTnLst>
                                </p:cTn>
                              </p:par>
                              <p:par>
                                <p:cTn id="52" presetID="17"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strVal val="#ppt_h"/>
                                          </p:val>
                                        </p:tav>
                                        <p:tav tm="100000">
                                          <p:val>
                                            <p:strVal val="#ppt_h"/>
                                          </p:val>
                                        </p:tav>
                                      </p:tavLst>
                                    </p:anim>
                                  </p:childTnLst>
                                </p:cTn>
                              </p:par>
                              <p:par>
                                <p:cTn id="56" presetID="17"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p:cTn id="58" dur="500" fill="hold"/>
                                        <p:tgtEl>
                                          <p:spTgt spid="33"/>
                                        </p:tgtEl>
                                        <p:attrNameLst>
                                          <p:attrName>ppt_w</p:attrName>
                                        </p:attrNameLst>
                                      </p:cBhvr>
                                      <p:tavLst>
                                        <p:tav tm="0">
                                          <p:val>
                                            <p:fltVal val="0"/>
                                          </p:val>
                                        </p:tav>
                                        <p:tav tm="100000">
                                          <p:val>
                                            <p:strVal val="#ppt_w"/>
                                          </p:val>
                                        </p:tav>
                                      </p:tavLst>
                                    </p:anim>
                                    <p:anim calcmode="lin" valueType="num">
                                      <p:cBhvr>
                                        <p:cTn id="59" dur="500" fill="hold"/>
                                        <p:tgtEl>
                                          <p:spTgt spid="33"/>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strVal val="#ppt_h"/>
                                          </p:val>
                                        </p:tav>
                                        <p:tav tm="100000">
                                          <p:val>
                                            <p:strVal val="#ppt_h"/>
                                          </p:val>
                                        </p:tav>
                                      </p:tavLst>
                                    </p:anim>
                                  </p:childTnLst>
                                </p:cTn>
                              </p:par>
                              <p:par>
                                <p:cTn id="64" presetID="17" presetClass="entr" presetSubtype="10" fill="hold" grpId="1"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500" fill="hold"/>
                                        <p:tgtEl>
                                          <p:spTgt spid="17"/>
                                        </p:tgtEl>
                                        <p:attrNameLst>
                                          <p:attrName>ppt_w</p:attrName>
                                        </p:attrNameLst>
                                      </p:cBhvr>
                                      <p:tavLst>
                                        <p:tav tm="0">
                                          <p:val>
                                            <p:fltVal val="0"/>
                                          </p:val>
                                        </p:tav>
                                        <p:tav tm="100000">
                                          <p:val>
                                            <p:strVal val="#ppt_w"/>
                                          </p:val>
                                        </p:tav>
                                      </p:tavLst>
                                    </p:anim>
                                    <p:anim calcmode="lin" valueType="num">
                                      <p:cBhvr>
                                        <p:cTn id="67" dur="500" fill="hold"/>
                                        <p:tgtEl>
                                          <p:spTgt spid="17"/>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par>
                                <p:cTn id="72" presetID="17" presetClass="entr" presetSubtype="1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500" fill="hold"/>
                                        <p:tgtEl>
                                          <p:spTgt spid="21"/>
                                        </p:tgtEl>
                                        <p:attrNameLst>
                                          <p:attrName>ppt_w</p:attrName>
                                        </p:attrNameLst>
                                      </p:cBhvr>
                                      <p:tavLst>
                                        <p:tav tm="0">
                                          <p:val>
                                            <p:fltVal val="0"/>
                                          </p:val>
                                        </p:tav>
                                        <p:tav tm="100000">
                                          <p:val>
                                            <p:strVal val="#ppt_w"/>
                                          </p:val>
                                        </p:tav>
                                      </p:tavLst>
                                    </p:anim>
                                    <p:anim calcmode="lin" valueType="num">
                                      <p:cBhvr>
                                        <p:cTn id="75" dur="500" fill="hold"/>
                                        <p:tgtEl>
                                          <p:spTgt spid="21"/>
                                        </p:tgtEl>
                                        <p:attrNameLst>
                                          <p:attrName>ppt_h</p:attrName>
                                        </p:attrNameLst>
                                      </p:cBhvr>
                                      <p:tavLst>
                                        <p:tav tm="0">
                                          <p:val>
                                            <p:strVal val="#ppt_h"/>
                                          </p:val>
                                        </p:tav>
                                        <p:tav tm="100000">
                                          <p:val>
                                            <p:strVal val="#ppt_h"/>
                                          </p:val>
                                        </p:tav>
                                      </p:tavLst>
                                    </p:anim>
                                  </p:childTnLst>
                                </p:cTn>
                              </p:par>
                              <p:par>
                                <p:cTn id="76" presetID="17" presetClass="entr" presetSubtype="10" fill="hold"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strVal val="#ppt_h"/>
                                          </p:val>
                                        </p:tav>
                                        <p:tav tm="100000">
                                          <p:val>
                                            <p:strVal val="#ppt_h"/>
                                          </p:val>
                                        </p:tav>
                                      </p:tavLst>
                                    </p:anim>
                                  </p:childTnLst>
                                </p:cTn>
                              </p:par>
                              <p:par>
                                <p:cTn id="80" presetID="17" presetClass="entr" presetSubtype="10" fill="hold" grpId="1" nodeType="with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p:cTn id="82" dur="500" fill="hold"/>
                                        <p:tgtEl>
                                          <p:spTgt spid="7"/>
                                        </p:tgtEl>
                                        <p:attrNameLst>
                                          <p:attrName>ppt_w</p:attrName>
                                        </p:attrNameLst>
                                      </p:cBhvr>
                                      <p:tavLst>
                                        <p:tav tm="0">
                                          <p:val>
                                            <p:fltVal val="0"/>
                                          </p:val>
                                        </p:tav>
                                        <p:tav tm="100000">
                                          <p:val>
                                            <p:strVal val="#ppt_w"/>
                                          </p:val>
                                        </p:tav>
                                      </p:tavLst>
                                    </p:anim>
                                    <p:anim calcmode="lin" valueType="num">
                                      <p:cBhvr>
                                        <p:cTn id="83" dur="500" fill="hold"/>
                                        <p:tgtEl>
                                          <p:spTgt spid="7"/>
                                        </p:tgtEl>
                                        <p:attrNameLst>
                                          <p:attrName>ppt_h</p:attrName>
                                        </p:attrNameLst>
                                      </p:cBhvr>
                                      <p:tavLst>
                                        <p:tav tm="0">
                                          <p:val>
                                            <p:strVal val="#ppt_h"/>
                                          </p:val>
                                        </p:tav>
                                        <p:tav tm="100000">
                                          <p:val>
                                            <p:strVal val="#ppt_h"/>
                                          </p:val>
                                        </p:tav>
                                      </p:tavLst>
                                    </p:anim>
                                  </p:childTnLst>
                                </p:cTn>
                              </p:par>
                              <p:par>
                                <p:cTn id="84" presetID="17" presetClass="entr" presetSubtype="10" fill="hold" grpId="1" nodeType="with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p:cTn id="86" dur="500" fill="hold"/>
                                        <p:tgtEl>
                                          <p:spTgt spid="8"/>
                                        </p:tgtEl>
                                        <p:attrNameLst>
                                          <p:attrName>ppt_w</p:attrName>
                                        </p:attrNameLst>
                                      </p:cBhvr>
                                      <p:tavLst>
                                        <p:tav tm="0">
                                          <p:val>
                                            <p:fltVal val="0"/>
                                          </p:val>
                                        </p:tav>
                                        <p:tav tm="100000">
                                          <p:val>
                                            <p:strVal val="#ppt_w"/>
                                          </p:val>
                                        </p:tav>
                                      </p:tavLst>
                                    </p:anim>
                                    <p:anim calcmode="lin" valueType="num">
                                      <p:cBhvr>
                                        <p:cTn id="87" dur="500" fill="hold"/>
                                        <p:tgtEl>
                                          <p:spTgt spid="8"/>
                                        </p:tgtEl>
                                        <p:attrNameLst>
                                          <p:attrName>ppt_h</p:attrName>
                                        </p:attrNameLst>
                                      </p:cBhvr>
                                      <p:tavLst>
                                        <p:tav tm="0">
                                          <p:val>
                                            <p:strVal val="#ppt_h"/>
                                          </p:val>
                                        </p:tav>
                                        <p:tav tm="100000">
                                          <p:val>
                                            <p:strVal val="#ppt_h"/>
                                          </p:val>
                                        </p:tav>
                                      </p:tavLst>
                                    </p:anim>
                                  </p:childTnLst>
                                </p:cTn>
                              </p:par>
                              <p:par>
                                <p:cTn id="88" presetID="17" presetClass="entr" presetSubtype="1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mph" presetSubtype="0" fill="hold" grpId="0" nodeType="clickEffect">
                                  <p:stCondLst>
                                    <p:cond delay="0"/>
                                  </p:stCondLst>
                                  <p:childTnLst>
                                    <p:animClr clrSpc="hsl" dir="cw">
                                      <p:cBhvr override="childStyle">
                                        <p:cTn id="95" dur="500" fill="hold"/>
                                        <p:tgtEl>
                                          <p:spTgt spid="7"/>
                                        </p:tgtEl>
                                        <p:attrNameLst>
                                          <p:attrName>style.color</p:attrName>
                                        </p:attrNameLst>
                                      </p:cBhvr>
                                      <p:by>
                                        <p:hsl h="-7200000" s="0" l="0"/>
                                      </p:by>
                                    </p:animClr>
                                    <p:animClr clrSpc="hsl" dir="cw">
                                      <p:cBhvr>
                                        <p:cTn id="96" dur="500" fill="hold"/>
                                        <p:tgtEl>
                                          <p:spTgt spid="7"/>
                                        </p:tgtEl>
                                        <p:attrNameLst>
                                          <p:attrName>fillcolor</p:attrName>
                                        </p:attrNameLst>
                                      </p:cBhvr>
                                      <p:by>
                                        <p:hsl h="-7200000" s="0" l="0"/>
                                      </p:by>
                                    </p:animClr>
                                    <p:animClr clrSpc="hsl" dir="cw">
                                      <p:cBhvr>
                                        <p:cTn id="97" dur="500" fill="hold"/>
                                        <p:tgtEl>
                                          <p:spTgt spid="7"/>
                                        </p:tgtEl>
                                        <p:attrNameLst>
                                          <p:attrName>stroke.color</p:attrName>
                                        </p:attrNameLst>
                                      </p:cBhvr>
                                      <p:by>
                                        <p:hsl h="-7200000" s="0" l="0"/>
                                      </p:by>
                                    </p:animClr>
                                    <p:set>
                                      <p:cBhvr>
                                        <p:cTn id="98" dur="500" fill="hold"/>
                                        <p:tgtEl>
                                          <p:spTgt spid="7"/>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22" presetClass="emph" presetSubtype="0" fill="hold" grpId="0" nodeType="clickEffect">
                                  <p:stCondLst>
                                    <p:cond delay="0"/>
                                  </p:stCondLst>
                                  <p:childTnLst>
                                    <p:animClr clrSpc="hsl" dir="cw">
                                      <p:cBhvr override="childStyle">
                                        <p:cTn id="102" dur="500" fill="hold"/>
                                        <p:tgtEl>
                                          <p:spTgt spid="8"/>
                                        </p:tgtEl>
                                        <p:attrNameLst>
                                          <p:attrName>style.color</p:attrName>
                                        </p:attrNameLst>
                                      </p:cBhvr>
                                      <p:by>
                                        <p:hsl h="-7200000" s="0" l="0"/>
                                      </p:by>
                                    </p:animClr>
                                    <p:animClr clrSpc="hsl" dir="cw">
                                      <p:cBhvr>
                                        <p:cTn id="103" dur="500" fill="hold"/>
                                        <p:tgtEl>
                                          <p:spTgt spid="8"/>
                                        </p:tgtEl>
                                        <p:attrNameLst>
                                          <p:attrName>fillcolor</p:attrName>
                                        </p:attrNameLst>
                                      </p:cBhvr>
                                      <p:by>
                                        <p:hsl h="-7200000" s="0" l="0"/>
                                      </p:by>
                                    </p:animClr>
                                    <p:animClr clrSpc="hsl" dir="cw">
                                      <p:cBhvr>
                                        <p:cTn id="104" dur="500" fill="hold"/>
                                        <p:tgtEl>
                                          <p:spTgt spid="8"/>
                                        </p:tgtEl>
                                        <p:attrNameLst>
                                          <p:attrName>stroke.color</p:attrName>
                                        </p:attrNameLst>
                                      </p:cBhvr>
                                      <p:by>
                                        <p:hsl h="-7200000" s="0" l="0"/>
                                      </p:by>
                                    </p:animClr>
                                    <p:set>
                                      <p:cBhvr>
                                        <p:cTn id="105" dur="500" fill="hold"/>
                                        <p:tgtEl>
                                          <p:spTgt spid="8"/>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2" presetClass="emph" presetSubtype="0" fill="hold" grpId="0" nodeType="clickEffect">
                                  <p:stCondLst>
                                    <p:cond delay="0"/>
                                  </p:stCondLst>
                                  <p:childTnLst>
                                    <p:animClr clrSpc="hsl" dir="cw">
                                      <p:cBhvr override="childStyle">
                                        <p:cTn id="109" dur="500" fill="hold"/>
                                        <p:tgtEl>
                                          <p:spTgt spid="26"/>
                                        </p:tgtEl>
                                        <p:attrNameLst>
                                          <p:attrName>style.color</p:attrName>
                                        </p:attrNameLst>
                                      </p:cBhvr>
                                      <p:by>
                                        <p:hsl h="-7200000" s="0" l="0"/>
                                      </p:by>
                                    </p:animClr>
                                    <p:animClr clrSpc="hsl" dir="cw">
                                      <p:cBhvr>
                                        <p:cTn id="110" dur="500" fill="hold"/>
                                        <p:tgtEl>
                                          <p:spTgt spid="26"/>
                                        </p:tgtEl>
                                        <p:attrNameLst>
                                          <p:attrName>fillcolor</p:attrName>
                                        </p:attrNameLst>
                                      </p:cBhvr>
                                      <p:by>
                                        <p:hsl h="-7200000" s="0" l="0"/>
                                      </p:by>
                                    </p:animClr>
                                    <p:animClr clrSpc="hsl" dir="cw">
                                      <p:cBhvr>
                                        <p:cTn id="111" dur="500" fill="hold"/>
                                        <p:tgtEl>
                                          <p:spTgt spid="26"/>
                                        </p:tgtEl>
                                        <p:attrNameLst>
                                          <p:attrName>stroke.color</p:attrName>
                                        </p:attrNameLst>
                                      </p:cBhvr>
                                      <p:by>
                                        <p:hsl h="-7200000" s="0" l="0"/>
                                      </p:by>
                                    </p:animClr>
                                    <p:set>
                                      <p:cBhvr>
                                        <p:cTn id="112" dur="500" fill="hold"/>
                                        <p:tgtEl>
                                          <p:spTgt spid="26"/>
                                        </p:tgtEl>
                                        <p:attrNameLst>
                                          <p:attrName>fill.type</p:attrName>
                                        </p:attrNameLst>
                                      </p:cBhvr>
                                      <p:to>
                                        <p:strVal val="solid"/>
                                      </p:to>
                                    </p:set>
                                  </p:childTnLst>
                                </p:cTn>
                              </p:par>
                            </p:childTnLst>
                          </p:cTn>
                        </p:par>
                      </p:childTnLst>
                    </p:cTn>
                  </p:par>
                  <p:par>
                    <p:cTn id="113" fill="hold">
                      <p:stCondLst>
                        <p:cond delay="indefinite"/>
                      </p:stCondLst>
                      <p:childTnLst>
                        <p:par>
                          <p:cTn id="114" fill="hold">
                            <p:stCondLst>
                              <p:cond delay="0"/>
                            </p:stCondLst>
                            <p:childTnLst>
                              <p:par>
                                <p:cTn id="115" presetID="22" presetClass="emph" presetSubtype="0" fill="hold" grpId="0" nodeType="clickEffect">
                                  <p:stCondLst>
                                    <p:cond delay="0"/>
                                  </p:stCondLst>
                                  <p:childTnLst>
                                    <p:animClr clrSpc="hsl" dir="cw">
                                      <p:cBhvr override="childStyle">
                                        <p:cTn id="116" dur="500" fill="hold"/>
                                        <p:tgtEl>
                                          <p:spTgt spid="17"/>
                                        </p:tgtEl>
                                        <p:attrNameLst>
                                          <p:attrName>style.color</p:attrName>
                                        </p:attrNameLst>
                                      </p:cBhvr>
                                      <p:by>
                                        <p:hsl h="-7200000" s="0" l="0"/>
                                      </p:by>
                                    </p:animClr>
                                    <p:animClr clrSpc="hsl" dir="cw">
                                      <p:cBhvr>
                                        <p:cTn id="117" dur="500" fill="hold"/>
                                        <p:tgtEl>
                                          <p:spTgt spid="17"/>
                                        </p:tgtEl>
                                        <p:attrNameLst>
                                          <p:attrName>fillcolor</p:attrName>
                                        </p:attrNameLst>
                                      </p:cBhvr>
                                      <p:by>
                                        <p:hsl h="-7200000" s="0" l="0"/>
                                      </p:by>
                                    </p:animClr>
                                    <p:animClr clrSpc="hsl" dir="cw">
                                      <p:cBhvr>
                                        <p:cTn id="118" dur="500" fill="hold"/>
                                        <p:tgtEl>
                                          <p:spTgt spid="17"/>
                                        </p:tgtEl>
                                        <p:attrNameLst>
                                          <p:attrName>stroke.color</p:attrName>
                                        </p:attrNameLst>
                                      </p:cBhvr>
                                      <p:by>
                                        <p:hsl h="-7200000" s="0" l="0"/>
                                      </p:by>
                                    </p:animClr>
                                    <p:set>
                                      <p:cBhvr>
                                        <p:cTn id="119" dur="500" fill="hold"/>
                                        <p:tgtEl>
                                          <p:spTgt spid="17"/>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23" presetClass="entr" presetSubtype="16" fill="hold" grpId="0" nodeType="clickEffect">
                                  <p:stCondLst>
                                    <p:cond delay="0"/>
                                  </p:stCondLst>
                                  <p:childTnLst>
                                    <p:set>
                                      <p:cBhvr>
                                        <p:cTn id="123" dur="1" fill="hold">
                                          <p:stCondLst>
                                            <p:cond delay="0"/>
                                          </p:stCondLst>
                                        </p:cTn>
                                        <p:tgtEl>
                                          <p:spTgt spid="25"/>
                                        </p:tgtEl>
                                        <p:attrNameLst>
                                          <p:attrName>style.visibility</p:attrName>
                                        </p:attrNameLst>
                                      </p:cBhvr>
                                      <p:to>
                                        <p:strVal val="visible"/>
                                      </p:to>
                                    </p:set>
                                    <p:anim calcmode="lin" valueType="num">
                                      <p:cBhvr>
                                        <p:cTn id="124" dur="500" fill="hold"/>
                                        <p:tgtEl>
                                          <p:spTgt spid="25"/>
                                        </p:tgtEl>
                                        <p:attrNameLst>
                                          <p:attrName>ppt_w</p:attrName>
                                        </p:attrNameLst>
                                      </p:cBhvr>
                                      <p:tavLst>
                                        <p:tav tm="0">
                                          <p:val>
                                            <p:fltVal val="0"/>
                                          </p:val>
                                        </p:tav>
                                        <p:tav tm="100000">
                                          <p:val>
                                            <p:strVal val="#ppt_w"/>
                                          </p:val>
                                        </p:tav>
                                      </p:tavLst>
                                    </p:anim>
                                    <p:anim calcmode="lin" valueType="num">
                                      <p:cBhvr>
                                        <p:cTn id="125" dur="5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553" grpId="0"/>
      <p:bldP spid="6" grpId="0" animBg="1"/>
      <p:bldP spid="7" grpId="0" animBg="1"/>
      <p:bldP spid="7" grpId="1" animBg="1"/>
      <p:bldP spid="8" grpId="0" animBg="1"/>
      <p:bldP spid="8" grpId="1" animBg="1"/>
      <p:bldP spid="10" grpId="0" animBg="1"/>
      <p:bldP spid="11" grpId="0" animBg="1"/>
      <p:bldP spid="26" grpId="0" animBg="1"/>
      <p:bldP spid="26" grpId="1" animBg="1"/>
      <p:bldP spid="33" grpId="0" animBg="1"/>
      <p:bldP spid="17" grpId="0" animBg="1"/>
      <p:bldP spid="17" grpId="1" animBg="1"/>
      <p:bldP spid="21" grpId="0" animBg="1"/>
      <p:bldP spid="24" grpId="0"/>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11188" y="1628775"/>
            <a:ext cx="7715250" cy="3935413"/>
          </a:xfrm>
          <a:prstGeom prst="rect">
            <a:avLst/>
          </a:prstGeom>
          <a:noFill/>
          <a:ln w="9525">
            <a:noFill/>
            <a:miter lim="800000"/>
          </a:ln>
        </p:spPr>
        <p:txBody>
          <a:bodyPr>
            <a:spAutoFit/>
          </a:bodyPr>
          <a:lstStyle/>
          <a:p>
            <a:r>
              <a:rPr lang="en-US" altLang="zh-CN" sz="2800">
                <a:latin typeface="Calibri" pitchFamily="34" charset="0"/>
              </a:rPr>
              <a:t> DP[i][j]</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为根的树选</a:t>
            </a:r>
            <a:r>
              <a:rPr lang="en-US" altLang="zh-CN" sz="2800">
                <a:latin typeface="Calibri" pitchFamily="34" charset="0"/>
              </a:rPr>
              <a:t>j</a:t>
            </a:r>
            <a:r>
              <a:rPr lang="zh-CN" altLang="en-US" sz="2800">
                <a:latin typeface="Calibri" pitchFamily="34" charset="0"/>
              </a:rPr>
              <a:t>个用户的最大获利。</a:t>
            </a:r>
          </a:p>
          <a:p>
            <a:r>
              <a:rPr lang="zh-CN" altLang="en-US" sz="2800">
                <a:latin typeface="Calibri" pitchFamily="34" charset="0"/>
              </a:rPr>
              <a:t>对于每棵子树形成的儿子序列，我们在序列上做一次背包。</a:t>
            </a:r>
          </a:p>
          <a:p>
            <a:r>
              <a:rPr lang="en-US" altLang="zh-CN" sz="2800">
                <a:latin typeface="Calibri" pitchFamily="34" charset="0"/>
              </a:rPr>
              <a:t>f[i][j] = max(f[i-1][j],DP[i</a:t>
            </a:r>
            <a:r>
              <a:rPr lang="zh-CN" altLang="en-US" sz="2800">
                <a:latin typeface="Calibri" pitchFamily="34" charset="0"/>
              </a:rPr>
              <a:t>对应树上的节点</a:t>
            </a:r>
            <a:r>
              <a:rPr lang="en-US" altLang="zh-CN" sz="2800">
                <a:latin typeface="Calibri" pitchFamily="34" charset="0"/>
              </a:rPr>
              <a:t>][j’] + f[i-1][j-j’] -len);</a:t>
            </a:r>
          </a:p>
          <a:p>
            <a:r>
              <a:rPr lang="en-US" altLang="zh-CN" sz="2800">
                <a:latin typeface="Calibri" pitchFamily="34" charset="0"/>
              </a:rPr>
              <a:t>(1&lt;=j’&lt;=min(j,sumson))sumson</a:t>
            </a:r>
            <a:r>
              <a:rPr lang="zh-CN" altLang="en-US" sz="2800">
                <a:latin typeface="Calibri" pitchFamily="34" charset="0"/>
              </a:rPr>
              <a:t>表示节点</a:t>
            </a:r>
            <a:r>
              <a:rPr lang="en-US" altLang="zh-CN" sz="2800">
                <a:latin typeface="Calibri" pitchFamily="34" charset="0"/>
              </a:rPr>
              <a:t>i</a:t>
            </a:r>
            <a:r>
              <a:rPr lang="zh-CN" altLang="en-US" sz="2800">
                <a:latin typeface="Calibri" pitchFamily="34" charset="0"/>
              </a:rPr>
              <a:t>的叶子节点个数。</a:t>
            </a:r>
            <a:r>
              <a:rPr lang="en-US" altLang="zh-CN" sz="2800">
                <a:latin typeface="Calibri" pitchFamily="34" charset="0"/>
              </a:rPr>
              <a:t>Len</a:t>
            </a:r>
            <a:r>
              <a:rPr lang="zh-CN" altLang="en-US" sz="2800">
                <a:latin typeface="Calibri" pitchFamily="34" charset="0"/>
              </a:rPr>
              <a:t>表示第</a:t>
            </a:r>
            <a:r>
              <a:rPr lang="en-US" altLang="zh-CN" sz="2800">
                <a:latin typeface="Calibri" pitchFamily="34" charset="0"/>
              </a:rPr>
              <a:t>i</a:t>
            </a:r>
            <a:r>
              <a:rPr lang="zh-CN" altLang="en-US" sz="2800">
                <a:latin typeface="Calibri" pitchFamily="34" charset="0"/>
              </a:rPr>
              <a:t>点到它的父节点的边权。</a:t>
            </a:r>
            <a:endParaRPr lang="en-US" altLang="zh-CN" sz="2800">
              <a:latin typeface="Calibri" pitchFamily="34" charset="0"/>
            </a:endParaRPr>
          </a:p>
          <a:p>
            <a:r>
              <a:rPr lang="zh-CN" altLang="en-US" sz="2800">
                <a:latin typeface="Calibri" pitchFamily="34" charset="0"/>
              </a:rPr>
              <a:t>得到</a:t>
            </a:r>
            <a:r>
              <a:rPr lang="en-US" altLang="zh-CN" sz="2800">
                <a:latin typeface="Calibri" pitchFamily="34" charset="0"/>
              </a:rPr>
              <a:t>f</a:t>
            </a:r>
            <a:r>
              <a:rPr lang="zh-CN" altLang="en-US" sz="2800">
                <a:latin typeface="Calibri" pitchFamily="34" charset="0"/>
              </a:rPr>
              <a:t>值后即得到对应的树上的</a:t>
            </a:r>
            <a:r>
              <a:rPr lang="en-US" altLang="zh-CN" sz="2800">
                <a:latin typeface="Calibri" pitchFamily="34" charset="0"/>
              </a:rPr>
              <a:t>DP[i][j]</a:t>
            </a:r>
            <a:r>
              <a:rPr lang="zh-CN" altLang="en-US" sz="2800">
                <a:latin typeface="Calibri" pitchFamily="34" charset="0"/>
              </a:rPr>
              <a:t>。</a:t>
            </a:r>
            <a:endParaRPr lang="en-US" altLang="zh-CN" sz="2800">
              <a:latin typeface="Calibri" pitchFamily="34" charset="0"/>
            </a:endParaRPr>
          </a:p>
          <a:p>
            <a:endParaRPr lang="zh-CN" altLang="en-US" sz="2800">
              <a:latin typeface="Calibri" pitchFamily="34" charset="0"/>
            </a:endParaRPr>
          </a:p>
        </p:txBody>
      </p:sp>
      <p:sp>
        <p:nvSpPr>
          <p:cNvPr id="9" name="TextBox 8"/>
          <p:cNvSpPr txBox="1">
            <a:spLocks noChangeArrowheads="1"/>
          </p:cNvSpPr>
          <p:nvPr/>
        </p:nvSpPr>
        <p:spPr bwMode="auto">
          <a:xfrm>
            <a:off x="714375" y="64293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42938" y="1041400"/>
            <a:ext cx="7715250" cy="4909820"/>
          </a:xfrm>
          <a:prstGeom prst="rect">
            <a:avLst/>
          </a:prstGeom>
          <a:noFill/>
          <a:ln w="9525">
            <a:noFill/>
            <a:miter lim="800000"/>
          </a:ln>
        </p:spPr>
        <p:txBody>
          <a:bodyPr>
            <a:spAutoFit/>
          </a:bodyPr>
          <a:lstStyle/>
          <a:p>
            <a:r>
              <a:rPr lang="en-US" altLang="zh-CN" dirty="0">
                <a:latin typeface="Calibri" pitchFamily="34" charset="0"/>
              </a:rPr>
              <a:t> </a:t>
            </a:r>
            <a:endParaRPr lang="zh-CN" altLang="en-US" dirty="0">
              <a:latin typeface="Calibri" pitchFamily="34" charset="0"/>
            </a:endParaRPr>
          </a:p>
          <a:p>
            <a:r>
              <a:rPr lang="zh-CN" altLang="en-US" sz="2800" dirty="0">
                <a:latin typeface="Calibri" pitchFamily="34" charset="0"/>
              </a:rPr>
              <a:t>比较简洁的处理是：</a:t>
            </a:r>
            <a:endParaRPr lang="en-US" altLang="zh-CN" sz="2800" dirty="0">
              <a:latin typeface="Calibri" pitchFamily="34" charset="0"/>
            </a:endParaRPr>
          </a:p>
          <a:p>
            <a:r>
              <a:rPr lang="zh-CN" altLang="en-US" sz="2800" dirty="0">
                <a:latin typeface="Calibri" pitchFamily="34" charset="0"/>
              </a:rPr>
              <a:t>定义状态转移方程</a:t>
            </a:r>
          </a:p>
          <a:p>
            <a:r>
              <a:rPr lang="en-US" altLang="zh-CN" sz="2800" dirty="0" err="1">
                <a:latin typeface="Calibri" pitchFamily="34" charset="0"/>
              </a:rPr>
              <a:t>dp</a:t>
            </a:r>
            <a:r>
              <a:rPr lang="en-US" altLang="zh-CN" sz="2800" dirty="0">
                <a:latin typeface="Calibri" pitchFamily="34" charset="0"/>
              </a:rPr>
              <a:t>[i][1] = Money[i]; (i</a:t>
            </a:r>
            <a:r>
              <a:rPr lang="zh-CN" altLang="en-US" sz="2800" dirty="0">
                <a:latin typeface="Calibri" pitchFamily="34" charset="0"/>
              </a:rPr>
              <a:t>为叶子节点</a:t>
            </a:r>
            <a:r>
              <a:rPr lang="en-US" altLang="zh-CN" sz="2800" dirty="0">
                <a:latin typeface="Calibri" pitchFamily="34" charset="0"/>
              </a:rPr>
              <a:t>)</a:t>
            </a:r>
            <a:endParaRPr lang="zh-CN" altLang="en-US" sz="2800" dirty="0">
              <a:latin typeface="Calibri" pitchFamily="34" charset="0"/>
            </a:endParaRPr>
          </a:p>
          <a:p>
            <a:r>
              <a:rPr lang="en-US" altLang="zh-CN" sz="2800" dirty="0" err="1">
                <a:latin typeface="Calibri" pitchFamily="34" charset="0"/>
              </a:rPr>
              <a:t>dp</a:t>
            </a:r>
            <a:r>
              <a:rPr lang="en-US" altLang="zh-CN" sz="2800" dirty="0">
                <a:latin typeface="Calibri" pitchFamily="34" charset="0"/>
              </a:rPr>
              <a:t>[i][j] = max(</a:t>
            </a:r>
            <a:r>
              <a:rPr lang="en-US" altLang="zh-CN" sz="2800" dirty="0" err="1">
                <a:latin typeface="Calibri" pitchFamily="34" charset="0"/>
              </a:rPr>
              <a:t>dp</a:t>
            </a:r>
            <a:r>
              <a:rPr lang="en-US" altLang="zh-CN" sz="2800" dirty="0">
                <a:latin typeface="Calibri" pitchFamily="34" charset="0"/>
              </a:rPr>
              <a:t>[i][j],</a:t>
            </a:r>
            <a:r>
              <a:rPr lang="en-US" altLang="zh-CN" sz="2800" dirty="0" err="1">
                <a:latin typeface="Calibri" pitchFamily="34" charset="0"/>
              </a:rPr>
              <a:t>dp</a:t>
            </a:r>
            <a:r>
              <a:rPr lang="en-US" altLang="zh-CN" sz="2800" dirty="0">
                <a:latin typeface="Calibri" pitchFamily="34" charset="0"/>
              </a:rPr>
              <a:t>[i][j-j'] + </a:t>
            </a:r>
            <a:r>
              <a:rPr lang="en-US" altLang="zh-CN" sz="2800" dirty="0" err="1">
                <a:latin typeface="Calibri" pitchFamily="34" charset="0"/>
              </a:rPr>
              <a:t>dp</a:t>
            </a:r>
            <a:r>
              <a:rPr lang="en-US" altLang="zh-CN" sz="2800" dirty="0">
                <a:latin typeface="Calibri" pitchFamily="34" charset="0"/>
              </a:rPr>
              <a:t>[k][j'] - </a:t>
            </a:r>
            <a:r>
              <a:rPr lang="en-US" altLang="zh-CN" sz="2800" dirty="0" err="1">
                <a:latin typeface="Calibri" pitchFamily="34" charset="0"/>
              </a:rPr>
              <a:t>len</a:t>
            </a:r>
            <a:r>
              <a:rPr lang="en-US" altLang="zh-CN" sz="2800" dirty="0">
                <a:latin typeface="Calibri" pitchFamily="34" charset="0"/>
              </a:rPr>
              <a:t>);</a:t>
            </a:r>
          </a:p>
          <a:p>
            <a:r>
              <a:rPr lang="en-US" altLang="zh-CN" sz="2800" dirty="0">
                <a:latin typeface="Calibri" pitchFamily="34" charset="0"/>
              </a:rPr>
              <a:t>(i</a:t>
            </a:r>
            <a:r>
              <a:rPr lang="zh-CN" altLang="en-US" sz="2800" dirty="0">
                <a:latin typeface="Calibri" pitchFamily="34" charset="0"/>
              </a:rPr>
              <a:t>为非叶子节点</a:t>
            </a:r>
            <a:r>
              <a:rPr lang="en-US" altLang="zh-CN" sz="2800" dirty="0">
                <a:latin typeface="Calibri" pitchFamily="34" charset="0"/>
              </a:rPr>
              <a:t>,j</a:t>
            </a:r>
            <a:r>
              <a:rPr lang="zh-CN" altLang="en-US" sz="2800" dirty="0">
                <a:latin typeface="Calibri" pitchFamily="34" charset="0"/>
              </a:rPr>
              <a:t>表示用户个数</a:t>
            </a:r>
            <a:r>
              <a:rPr lang="en-US" altLang="zh-CN" sz="2800" dirty="0">
                <a:latin typeface="Calibri" pitchFamily="34" charset="0"/>
              </a:rPr>
              <a:t>,j'</a:t>
            </a:r>
            <a:r>
              <a:rPr lang="zh-CN" altLang="en-US" sz="2800" dirty="0">
                <a:latin typeface="Calibri" pitchFamily="34" charset="0"/>
              </a:rPr>
              <a:t>为用户数</a:t>
            </a:r>
            <a:r>
              <a:rPr lang="en-US" altLang="zh-CN" sz="2800" dirty="0">
                <a:latin typeface="Calibri" pitchFamily="34" charset="0"/>
              </a:rPr>
              <a:t>j'&gt;=1</a:t>
            </a:r>
            <a:r>
              <a:rPr lang="zh-CN" altLang="en-US" sz="2800" dirty="0">
                <a:latin typeface="Calibri" pitchFamily="34" charset="0"/>
              </a:rPr>
              <a:t>，需要枚举，</a:t>
            </a:r>
            <a:r>
              <a:rPr lang="en-US" altLang="zh-CN" sz="2800" dirty="0">
                <a:latin typeface="Calibri" pitchFamily="34" charset="0"/>
              </a:rPr>
              <a:t>k</a:t>
            </a:r>
            <a:r>
              <a:rPr lang="zh-CN" altLang="en-US" sz="2800" dirty="0">
                <a:latin typeface="Calibri" pitchFamily="34" charset="0"/>
              </a:rPr>
              <a:t>为</a:t>
            </a:r>
            <a:r>
              <a:rPr lang="en-US" altLang="zh-CN" sz="2800" dirty="0">
                <a:latin typeface="Calibri" pitchFamily="34" charset="0"/>
              </a:rPr>
              <a:t>i</a:t>
            </a:r>
            <a:r>
              <a:rPr lang="zh-CN" altLang="en-US" sz="2800" dirty="0">
                <a:latin typeface="Calibri" pitchFamily="34" charset="0"/>
              </a:rPr>
              <a:t>的子节点，需要枚举</a:t>
            </a:r>
            <a:r>
              <a:rPr lang="en-US" altLang="zh-CN" sz="2800" dirty="0">
                <a:latin typeface="Calibri" pitchFamily="34" charset="0"/>
              </a:rPr>
              <a:t>,</a:t>
            </a:r>
            <a:r>
              <a:rPr lang="en-US" altLang="zh-CN" sz="2800" dirty="0" err="1">
                <a:latin typeface="Calibri" pitchFamily="34" charset="0"/>
              </a:rPr>
              <a:t>len</a:t>
            </a:r>
            <a:r>
              <a:rPr lang="zh-CN" altLang="en-US" sz="2800" dirty="0">
                <a:latin typeface="Calibri" pitchFamily="34" charset="0"/>
              </a:rPr>
              <a:t>为边权</a:t>
            </a:r>
            <a:r>
              <a:rPr lang="en-US" altLang="zh-CN" sz="2800" dirty="0">
                <a:latin typeface="Calibri" pitchFamily="34" charset="0"/>
              </a:rPr>
              <a:t>)</a:t>
            </a:r>
            <a:endParaRPr lang="zh-CN" altLang="en-US" sz="2800" dirty="0">
              <a:latin typeface="Calibri" pitchFamily="34" charset="0"/>
            </a:endParaRPr>
          </a:p>
          <a:p>
            <a:r>
              <a:rPr lang="zh-CN" altLang="en-US" sz="2800" dirty="0">
                <a:latin typeface="Calibri" pitchFamily="34" charset="0"/>
              </a:rPr>
              <a:t>编程实现的技巧：所有节点向父节点建有向边，按照拓扑序的顺序进行</a:t>
            </a:r>
            <a:r>
              <a:rPr lang="en-US" altLang="zh-CN" sz="2800" dirty="0" err="1">
                <a:latin typeface="Calibri" pitchFamily="34" charset="0"/>
              </a:rPr>
              <a:t>dp</a:t>
            </a:r>
            <a:endParaRPr lang="zh-CN" altLang="en-US" sz="2800" dirty="0">
              <a:latin typeface="Calibri" pitchFamily="34" charset="0"/>
            </a:endParaRPr>
          </a:p>
          <a:p>
            <a:r>
              <a:rPr lang="zh-CN" altLang="en-US" sz="2800" dirty="0">
                <a:latin typeface="Calibri" pitchFamily="34" charset="0"/>
              </a:rPr>
              <a:t>时间复杂</a:t>
            </a:r>
            <a:r>
              <a:rPr lang="zh-CN" altLang="en-US" sz="2800" dirty="0" smtClean="0">
                <a:latin typeface="Calibri" pitchFamily="34" charset="0"/>
              </a:rPr>
              <a:t>度：</a:t>
            </a:r>
            <a:r>
              <a:rPr lang="en-US" altLang="zh-CN" sz="2800" dirty="0" smtClean="0">
                <a:latin typeface="Calibri" pitchFamily="34" charset="0"/>
              </a:rPr>
              <a:t>O(n </a:t>
            </a:r>
            <a:r>
              <a:rPr lang="en-US" altLang="zh-CN" sz="2800" dirty="0">
                <a:latin typeface="Calibri" pitchFamily="34" charset="0"/>
              </a:rPr>
              <a:t>* m * m) </a:t>
            </a:r>
            <a:endParaRPr lang="zh-CN" altLang="en-US" sz="2800" dirty="0">
              <a:solidFill>
                <a:srgbClr val="FF0000"/>
              </a:solidFill>
              <a:latin typeface="Calibri" pitchFamily="34" charset="0"/>
            </a:endParaRPr>
          </a:p>
          <a:p>
            <a:r>
              <a:rPr lang="zh-CN" altLang="en-US" sz="2800" dirty="0">
                <a:latin typeface="Calibri" pitchFamily="34" charset="0"/>
              </a:rPr>
              <a:t>空间复杂</a:t>
            </a:r>
            <a:r>
              <a:rPr lang="zh-CN" altLang="en-US" sz="2800" dirty="0" smtClean="0">
                <a:latin typeface="Calibri" pitchFamily="34" charset="0"/>
              </a:rPr>
              <a:t>度：</a:t>
            </a:r>
            <a:r>
              <a:rPr lang="en-US" altLang="zh-CN" sz="2800" dirty="0" smtClean="0">
                <a:latin typeface="Calibri" pitchFamily="34" charset="0"/>
              </a:rPr>
              <a:t>O(n </a:t>
            </a:r>
            <a:r>
              <a:rPr lang="en-US" altLang="zh-CN" sz="2800" dirty="0">
                <a:latin typeface="Calibri" pitchFamily="34" charset="0"/>
              </a:rPr>
              <a:t>* m)</a:t>
            </a:r>
            <a:endParaRPr lang="zh-CN" altLang="en-US" sz="2800" dirty="0">
              <a:latin typeface="Calibri" pitchFamily="34" charset="0"/>
            </a:endParaRPr>
          </a:p>
          <a:p>
            <a:endParaRPr lang="zh-CN" altLang="en-US" dirty="0">
              <a:latin typeface="Calibri" pitchFamily="34" charset="0"/>
            </a:endParaRPr>
          </a:p>
        </p:txBody>
      </p:sp>
      <p:sp>
        <p:nvSpPr>
          <p:cNvPr id="9" name="TextBox 8"/>
          <p:cNvSpPr txBox="1">
            <a:spLocks noChangeArrowheads="1"/>
          </p:cNvSpPr>
          <p:nvPr/>
        </p:nvSpPr>
        <p:spPr bwMode="auto">
          <a:xfrm>
            <a:off x="500034" y="500042"/>
            <a:ext cx="4286250" cy="584200"/>
          </a:xfrm>
          <a:prstGeom prst="rect">
            <a:avLst/>
          </a:prstGeom>
          <a:noFill/>
          <a:ln w="9525">
            <a:noFill/>
            <a:miter lim="800000"/>
          </a:ln>
        </p:spPr>
        <p:txBody>
          <a:bodyPr>
            <a:spAutoFit/>
          </a:bodyPr>
          <a:lstStyle/>
          <a:p>
            <a:r>
              <a:rPr lang="zh-CN" altLang="en-US" sz="3200" dirty="0">
                <a:solidFill>
                  <a:srgbClr val="FF0000"/>
                </a:solidFill>
                <a:latin typeface="Calibri" pitchFamily="34" charset="0"/>
              </a:rPr>
              <a:t>问题求解</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42938" y="917575"/>
            <a:ext cx="7858125" cy="6370975"/>
          </a:xfrm>
          <a:prstGeom prst="rect">
            <a:avLst/>
          </a:prstGeom>
          <a:noFill/>
          <a:ln w="9525">
            <a:noFill/>
            <a:miter lim="800000"/>
          </a:ln>
        </p:spPr>
        <p:txBody>
          <a:bodyPr>
            <a:spAutoFit/>
          </a:bodyPr>
          <a:lstStyle/>
          <a:p>
            <a:r>
              <a:rPr lang="en-US" altLang="zh-CN" sz="2400" dirty="0">
                <a:latin typeface="Calibri" pitchFamily="34" charset="0"/>
              </a:rPr>
              <a:t> </a:t>
            </a:r>
            <a:r>
              <a:rPr lang="en-US" altLang="zh-CN" sz="2400" dirty="0" smtClean="0">
                <a:latin typeface="Calibri" pitchFamily="34" charset="0"/>
              </a:rPr>
              <a:t>void</a:t>
            </a:r>
            <a:r>
              <a:rPr lang="en-US" altLang="zh-CN" sz="2400" dirty="0">
                <a:latin typeface="Calibri" pitchFamily="34" charset="0"/>
              </a:rPr>
              <a:t> </a:t>
            </a:r>
            <a:r>
              <a:rPr lang="en-US" altLang="zh-CN" sz="2400" dirty="0" err="1">
                <a:latin typeface="Calibri" pitchFamily="34" charset="0"/>
              </a:rPr>
              <a:t>dfs</a:t>
            </a:r>
            <a:r>
              <a:rPr lang="en-US" altLang="zh-CN" sz="2400" dirty="0">
                <a:latin typeface="Calibri" pitchFamily="34" charset="0"/>
              </a:rPr>
              <a:t>(</a:t>
            </a:r>
            <a:r>
              <a:rPr lang="en-US" altLang="zh-CN" sz="2400" dirty="0" err="1">
                <a:latin typeface="Calibri" pitchFamily="34" charset="0"/>
              </a:rPr>
              <a:t>int</a:t>
            </a:r>
            <a:r>
              <a:rPr lang="en-US" altLang="zh-CN" sz="2400" dirty="0">
                <a:latin typeface="Calibri" pitchFamily="34" charset="0"/>
              </a:rPr>
              <a:t> </a:t>
            </a:r>
            <a:r>
              <a:rPr lang="en-US" altLang="zh-CN" sz="2400" dirty="0" err="1">
                <a:latin typeface="Calibri" pitchFamily="34" charset="0"/>
              </a:rPr>
              <a:t>u,int</a:t>
            </a:r>
            <a:r>
              <a:rPr lang="en-US" altLang="zh-CN" sz="2400" dirty="0">
                <a:latin typeface="Calibri" pitchFamily="34" charset="0"/>
              </a:rPr>
              <a:t> father)</a:t>
            </a:r>
            <a:br>
              <a:rPr lang="en-US" altLang="zh-CN" sz="2400" dirty="0">
                <a:latin typeface="Calibri" pitchFamily="34" charset="0"/>
              </a:rPr>
            </a:br>
            <a:r>
              <a:rPr lang="en-US" altLang="zh-CN" sz="2400" dirty="0">
                <a:latin typeface="Calibri" pitchFamily="34" charset="0"/>
              </a:rPr>
              <a:t>{</a:t>
            </a:r>
            <a:br>
              <a:rPr lang="en-US" altLang="zh-CN" sz="2400" dirty="0">
                <a:latin typeface="Calibri" pitchFamily="34" charset="0"/>
              </a:rPr>
            </a:br>
            <a:r>
              <a:rPr lang="en-US" altLang="zh-CN" sz="2400" dirty="0">
                <a:latin typeface="Calibri" pitchFamily="34" charset="0"/>
              </a:rPr>
              <a:t>    </a:t>
            </a:r>
            <a:r>
              <a:rPr lang="en-US" altLang="zh-CN" sz="2400" dirty="0" err="1">
                <a:latin typeface="Calibri" pitchFamily="34" charset="0"/>
              </a:rPr>
              <a:t>int</a:t>
            </a:r>
            <a:r>
              <a:rPr lang="en-US" altLang="zh-CN" sz="2400" dirty="0">
                <a:latin typeface="Calibri" pitchFamily="34" charset="0"/>
              </a:rPr>
              <a:t> </a:t>
            </a:r>
            <a:r>
              <a:rPr lang="en-US" altLang="zh-CN" sz="2400" dirty="0" err="1">
                <a:latin typeface="Calibri" pitchFamily="34" charset="0"/>
              </a:rPr>
              <a:t>i,j,k,v</a:t>
            </a:r>
            <a:r>
              <a:rPr lang="en-US" altLang="zh-CN" sz="2400" dirty="0">
                <a:latin typeface="Calibri" pitchFamily="34" charset="0"/>
              </a:rPr>
              <a:t>;</a:t>
            </a:r>
            <a:br>
              <a:rPr lang="en-US" altLang="zh-CN" sz="2400" dirty="0">
                <a:latin typeface="Calibri" pitchFamily="34" charset="0"/>
              </a:rPr>
            </a:br>
            <a:r>
              <a:rPr lang="en-US" altLang="zh-CN" sz="2400" dirty="0">
                <a:latin typeface="Calibri" pitchFamily="34" charset="0"/>
              </a:rPr>
              <a:t>    for(j=head[u];j!=-1;j=edge[j].next)</a:t>
            </a:r>
            <a:br>
              <a:rPr lang="en-US" altLang="zh-CN" sz="2400" dirty="0">
                <a:latin typeface="Calibri" pitchFamily="34" charset="0"/>
              </a:rPr>
            </a:br>
            <a:r>
              <a:rPr lang="en-US" altLang="zh-CN" sz="2400" dirty="0">
                <a:latin typeface="Calibri" pitchFamily="34" charset="0"/>
              </a:rPr>
              <a:t>    {</a:t>
            </a:r>
            <a:br>
              <a:rPr lang="en-US" altLang="zh-CN" sz="2400" dirty="0">
                <a:latin typeface="Calibri" pitchFamily="34" charset="0"/>
              </a:rPr>
            </a:br>
            <a:r>
              <a:rPr lang="en-US" altLang="zh-CN" sz="2400" dirty="0">
                <a:latin typeface="Calibri" pitchFamily="34" charset="0"/>
              </a:rPr>
              <a:t>        v=edge[j].to;</a:t>
            </a:r>
            <a:br>
              <a:rPr lang="en-US" altLang="zh-CN" sz="2400" dirty="0">
                <a:latin typeface="Calibri" pitchFamily="34" charset="0"/>
              </a:rPr>
            </a:br>
            <a:r>
              <a:rPr lang="en-US" altLang="zh-CN" sz="2400" dirty="0">
                <a:latin typeface="Calibri" pitchFamily="34" charset="0"/>
              </a:rPr>
              <a:t>        if(v==father) continue;</a:t>
            </a:r>
            <a:br>
              <a:rPr lang="en-US" altLang="zh-CN" sz="2400" dirty="0">
                <a:latin typeface="Calibri" pitchFamily="34" charset="0"/>
              </a:rPr>
            </a:br>
            <a:r>
              <a:rPr lang="en-US" altLang="zh-CN" sz="2400" dirty="0">
                <a:latin typeface="Calibri" pitchFamily="34" charset="0"/>
              </a:rPr>
              <a:t>        </a:t>
            </a:r>
            <a:r>
              <a:rPr lang="en-US" altLang="zh-CN" sz="2400" dirty="0" err="1">
                <a:latin typeface="Calibri" pitchFamily="34" charset="0"/>
              </a:rPr>
              <a:t>dfs</a:t>
            </a:r>
            <a:r>
              <a:rPr lang="en-US" altLang="zh-CN" sz="2400" dirty="0">
                <a:latin typeface="Calibri" pitchFamily="34" charset="0"/>
              </a:rPr>
              <a:t>(</a:t>
            </a:r>
            <a:r>
              <a:rPr lang="en-US" altLang="zh-CN" sz="2400" dirty="0" err="1">
                <a:latin typeface="Calibri" pitchFamily="34" charset="0"/>
              </a:rPr>
              <a:t>v,u</a:t>
            </a:r>
            <a:r>
              <a:rPr lang="en-US" altLang="zh-CN" sz="2400" dirty="0">
                <a:latin typeface="Calibri" pitchFamily="34" charset="0"/>
              </a:rPr>
              <a:t>);</a:t>
            </a:r>
            <a:br>
              <a:rPr lang="en-US" altLang="zh-CN" sz="2400" dirty="0">
                <a:latin typeface="Calibri" pitchFamily="34" charset="0"/>
              </a:rPr>
            </a:br>
            <a:r>
              <a:rPr lang="en-US" altLang="zh-CN" sz="2400" dirty="0">
                <a:latin typeface="Calibri" pitchFamily="34" charset="0"/>
              </a:rPr>
              <a:t>        sum[u]+=sum[v];</a:t>
            </a:r>
            <a:br>
              <a:rPr lang="en-US" altLang="zh-CN" sz="2400" dirty="0">
                <a:latin typeface="Calibri" pitchFamily="34" charset="0"/>
              </a:rPr>
            </a:br>
            <a:r>
              <a:rPr lang="en-US" altLang="zh-CN" sz="2400" dirty="0">
                <a:latin typeface="Calibri" pitchFamily="34" charset="0"/>
              </a:rPr>
              <a:t>        for(</a:t>
            </a:r>
            <a:r>
              <a:rPr lang="en-US" altLang="zh-CN" sz="2400" dirty="0" err="1">
                <a:latin typeface="Calibri" pitchFamily="34" charset="0"/>
              </a:rPr>
              <a:t>i</a:t>
            </a:r>
            <a:r>
              <a:rPr lang="en-US" altLang="zh-CN" sz="2400" dirty="0">
                <a:latin typeface="Calibri" pitchFamily="34" charset="0"/>
              </a:rPr>
              <a:t>=sum[u];</a:t>
            </a:r>
            <a:r>
              <a:rPr lang="en-US" altLang="zh-CN" sz="2400" dirty="0" err="1">
                <a:latin typeface="Calibri" pitchFamily="34" charset="0"/>
              </a:rPr>
              <a:t>i</a:t>
            </a:r>
            <a:r>
              <a:rPr lang="en-US" altLang="zh-CN" sz="2400" dirty="0">
                <a:latin typeface="Calibri" pitchFamily="34" charset="0"/>
              </a:rPr>
              <a:t>&gt;=1;i--)               ///sum[u]</a:t>
            </a:r>
            <a:r>
              <a:rPr lang="zh-CN" altLang="en-US" sz="2400" dirty="0">
                <a:latin typeface="Calibri" pitchFamily="34" charset="0"/>
              </a:rPr>
              <a:t>表示已枚举到的</a:t>
            </a:r>
            <a:r>
              <a:rPr lang="en-US" altLang="zh-CN" sz="2400" dirty="0">
                <a:latin typeface="Calibri" pitchFamily="34" charset="0"/>
              </a:rPr>
              <a:t>u</a:t>
            </a:r>
            <a:r>
              <a:rPr lang="zh-CN" altLang="en-US" sz="2400" dirty="0">
                <a:latin typeface="Calibri" pitchFamily="34" charset="0"/>
              </a:rPr>
              <a:t>下面叶子节点的个数，一定要倒序枚举</a:t>
            </a:r>
            <a:r>
              <a:rPr lang="en-US" sz="2400" dirty="0">
                <a:latin typeface="Calibri" pitchFamily="34" charset="0"/>
              </a:rPr>
              <a:t/>
            </a:r>
            <a:br>
              <a:rPr lang="en-US" sz="2400" dirty="0">
                <a:latin typeface="Calibri" pitchFamily="34" charset="0"/>
              </a:rPr>
            </a:br>
            <a:r>
              <a:rPr lang="en-US" sz="2400" dirty="0">
                <a:latin typeface="Calibri" pitchFamily="34" charset="0"/>
              </a:rPr>
              <a:t>        </a:t>
            </a:r>
            <a:r>
              <a:rPr lang="en-US" altLang="zh-CN" sz="2400" dirty="0">
                <a:latin typeface="Calibri" pitchFamily="34" charset="0"/>
              </a:rPr>
              <a:t>for(k=1;k&lt;=sum[v] &amp;&amp; k&lt;=</a:t>
            </a:r>
            <a:r>
              <a:rPr lang="en-US" altLang="zh-CN" sz="2400" dirty="0" err="1">
                <a:latin typeface="Calibri" pitchFamily="34" charset="0"/>
              </a:rPr>
              <a:t>i;k</a:t>
            </a:r>
            <a:r>
              <a:rPr lang="en-US" altLang="zh-CN" sz="2400" dirty="0">
                <a:latin typeface="Calibri" pitchFamily="34" charset="0"/>
              </a:rPr>
              <a:t>++)       ///sum[v]</a:t>
            </a:r>
            <a:r>
              <a:rPr lang="zh-CN" altLang="en-US" sz="2400" dirty="0">
                <a:latin typeface="Calibri" pitchFamily="34" charset="0"/>
              </a:rPr>
              <a:t>表示</a:t>
            </a:r>
            <a:r>
              <a:rPr lang="en-US" altLang="zh-CN" sz="2400" dirty="0">
                <a:latin typeface="Calibri" pitchFamily="34" charset="0"/>
              </a:rPr>
              <a:t>v</a:t>
            </a:r>
            <a:r>
              <a:rPr lang="zh-CN" altLang="en-US" sz="2400" dirty="0">
                <a:latin typeface="Calibri" pitchFamily="34" charset="0"/>
              </a:rPr>
              <a:t>下面叶子节点的个数</a:t>
            </a:r>
            <a:r>
              <a:rPr lang="en-US" sz="2400" dirty="0">
                <a:latin typeface="Calibri" pitchFamily="34" charset="0"/>
              </a:rPr>
              <a:t> </a:t>
            </a:r>
            <a:br>
              <a:rPr lang="en-US" sz="2400" dirty="0">
                <a:latin typeface="Calibri" pitchFamily="34" charset="0"/>
              </a:rPr>
            </a:br>
            <a:r>
              <a:rPr lang="en-US" sz="2400" dirty="0">
                <a:latin typeface="Calibri" pitchFamily="34" charset="0"/>
              </a:rPr>
              <a:t>        </a:t>
            </a:r>
            <a:r>
              <a:rPr lang="en-US" altLang="zh-CN" sz="2400" dirty="0">
                <a:latin typeface="Calibri" pitchFamily="34" charset="0"/>
              </a:rPr>
              <a:t>DP[u][</a:t>
            </a:r>
            <a:r>
              <a:rPr lang="en-US" altLang="zh-CN" sz="2400" dirty="0" err="1">
                <a:latin typeface="Calibri" pitchFamily="34" charset="0"/>
              </a:rPr>
              <a:t>i</a:t>
            </a:r>
            <a:r>
              <a:rPr lang="en-US" altLang="zh-CN" sz="2400" dirty="0">
                <a:latin typeface="Calibri" pitchFamily="34" charset="0"/>
              </a:rPr>
              <a:t>]=Max(DP[u][</a:t>
            </a:r>
            <a:r>
              <a:rPr lang="en-US" altLang="zh-CN" sz="2400" dirty="0" err="1">
                <a:latin typeface="Calibri" pitchFamily="34" charset="0"/>
              </a:rPr>
              <a:t>i</a:t>
            </a:r>
            <a:r>
              <a:rPr lang="en-US" altLang="zh-CN" sz="2400" dirty="0">
                <a:latin typeface="Calibri" pitchFamily="34" charset="0"/>
              </a:rPr>
              <a:t>],DP[v][k]+DP[u][</a:t>
            </a:r>
            <a:r>
              <a:rPr lang="en-US" altLang="zh-CN" sz="2400" dirty="0" err="1">
                <a:latin typeface="Calibri" pitchFamily="34" charset="0"/>
              </a:rPr>
              <a:t>i</a:t>
            </a:r>
            <a:r>
              <a:rPr lang="en-US" altLang="zh-CN" sz="2400" dirty="0">
                <a:latin typeface="Calibri" pitchFamily="34" charset="0"/>
              </a:rPr>
              <a:t>-k]-edge[j].</a:t>
            </a:r>
            <a:r>
              <a:rPr lang="en-US" altLang="zh-CN" sz="2400" dirty="0" err="1">
                <a:latin typeface="Calibri" pitchFamily="34" charset="0"/>
              </a:rPr>
              <a:t>val</a:t>
            </a:r>
            <a:r>
              <a:rPr lang="en-US" altLang="zh-CN" sz="2400" dirty="0">
                <a:latin typeface="Calibri" pitchFamily="34" charset="0"/>
              </a:rPr>
              <a:t>);</a:t>
            </a:r>
            <a:br>
              <a:rPr lang="en-US" altLang="zh-CN" sz="2400" dirty="0">
                <a:latin typeface="Calibri" pitchFamily="34" charset="0"/>
              </a:rPr>
            </a:br>
            <a:r>
              <a:rPr lang="en-US" altLang="zh-CN" sz="2400" dirty="0">
                <a:latin typeface="Calibri" pitchFamily="34" charset="0"/>
              </a:rPr>
              <a:t>    }</a:t>
            </a:r>
            <a:br>
              <a:rPr lang="en-US" altLang="zh-CN" sz="2400" dirty="0">
                <a:latin typeface="Calibri" pitchFamily="34" charset="0"/>
              </a:rPr>
            </a:br>
            <a:r>
              <a:rPr lang="en-US" altLang="zh-CN" sz="2400" dirty="0">
                <a:latin typeface="Calibri" pitchFamily="34" charset="0"/>
              </a:rPr>
              <a:t>}</a:t>
            </a:r>
            <a:endParaRPr lang="zh-CN" altLang="en-US" sz="2400" dirty="0">
              <a:latin typeface="Calibri" pitchFamily="34" charset="0"/>
            </a:endParaRPr>
          </a:p>
          <a:p>
            <a:endParaRPr lang="zh-CN" altLang="en-US" sz="2400" dirty="0">
              <a:latin typeface="Calibri" pitchFamily="34" charset="0"/>
            </a:endParaRPr>
          </a:p>
        </p:txBody>
      </p:sp>
      <p:sp>
        <p:nvSpPr>
          <p:cNvPr id="9" name="TextBox 8"/>
          <p:cNvSpPr txBox="1">
            <a:spLocks noChangeArrowheads="1"/>
          </p:cNvSpPr>
          <p:nvPr/>
        </p:nvSpPr>
        <p:spPr bwMode="auto">
          <a:xfrm>
            <a:off x="571472" y="428604"/>
            <a:ext cx="4286250" cy="579437"/>
          </a:xfrm>
          <a:prstGeom prst="rect">
            <a:avLst/>
          </a:prstGeom>
          <a:noFill/>
          <a:ln w="9525">
            <a:noFill/>
            <a:miter lim="800000"/>
          </a:ln>
        </p:spPr>
        <p:txBody>
          <a:bodyPr>
            <a:spAutoFit/>
          </a:bodyPr>
          <a:lstStyle/>
          <a:p>
            <a:r>
              <a:rPr lang="zh-CN" altLang="en-US" sz="3200" dirty="0">
                <a:solidFill>
                  <a:srgbClr val="FF0000"/>
                </a:solidFill>
                <a:latin typeface="Calibri" pitchFamily="34" charset="0"/>
              </a:rPr>
              <a:t>参考代码</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idx="4294967295"/>
          </p:nvPr>
        </p:nvSpPr>
        <p:spPr>
          <a:xfrm>
            <a:off x="357188" y="428625"/>
            <a:ext cx="8229600" cy="1143000"/>
          </a:xfrm>
        </p:spPr>
        <p:txBody>
          <a:bodyPr/>
          <a:lstStyle/>
          <a:p>
            <a:pPr eaLnBrk="1" hangingPunct="1"/>
            <a:r>
              <a:rPr lang="zh-CN" altLang="en-US" smtClean="0"/>
              <a:t>很郁闷的金明</a:t>
            </a:r>
          </a:p>
        </p:txBody>
      </p:sp>
      <p:sp>
        <p:nvSpPr>
          <p:cNvPr id="123907" name="内容占位符 2"/>
          <p:cNvSpPr>
            <a:spLocks noGrp="1"/>
          </p:cNvSpPr>
          <p:nvPr>
            <p:ph idx="4294967295"/>
          </p:nvPr>
        </p:nvSpPr>
        <p:spPr>
          <a:xfrm>
            <a:off x="428625" y="1643063"/>
            <a:ext cx="7786688" cy="2500312"/>
          </a:xfrm>
        </p:spPr>
        <p:txBody>
          <a:bodyPr/>
          <a:lstStyle/>
          <a:p>
            <a:pPr eaLnBrk="1" hangingPunct="1"/>
            <a:r>
              <a:rPr lang="zh-CN" altLang="en-US" sz="2800" smtClean="0"/>
              <a:t>给出</a:t>
            </a:r>
            <a:r>
              <a:rPr lang="en-US" altLang="zh-CN" sz="2800" smtClean="0"/>
              <a:t>N</a:t>
            </a:r>
            <a:r>
              <a:rPr lang="zh-CN" altLang="en-US" sz="2800" smtClean="0"/>
              <a:t>个物品，可以直接被购买的称为主件，而不能直接被购买的称为附件，附件只有当其主件被购买了才能被购买，一个主件可以有任意多个附件，附件可以有多级，每个物品都有一个权值</a:t>
            </a:r>
            <a:r>
              <a:rPr lang="en-US" altLang="zh-CN" sz="2800" smtClean="0"/>
              <a:t>(&lt;50000)</a:t>
            </a:r>
            <a:r>
              <a:rPr lang="zh-CN" altLang="en-US" sz="2800" smtClean="0"/>
              <a:t>。任务购买一些物品，总价格不超过</a:t>
            </a:r>
            <a:r>
              <a:rPr lang="en-US" altLang="zh-CN" sz="2800" smtClean="0"/>
              <a:t>M</a:t>
            </a:r>
            <a:r>
              <a:rPr lang="zh-CN" altLang="en-US" sz="2800" smtClean="0"/>
              <a:t>，使得被购买的物品的权值之和最大。</a:t>
            </a:r>
            <a:r>
              <a:rPr lang="en-US" sz="2800" smtClean="0">
                <a:ea typeface="宋体" charset="-122"/>
              </a:rPr>
              <a:t/>
            </a:r>
            <a:br>
              <a:rPr lang="en-US" sz="2800" smtClean="0">
                <a:ea typeface="宋体" charset="-122"/>
              </a:rPr>
            </a:br>
            <a:r>
              <a:rPr lang="en-US" altLang="zh-CN" sz="2800" smtClean="0"/>
              <a:t>N&lt;60,M&lt;32000</a:t>
            </a:r>
            <a:br>
              <a:rPr lang="en-US" altLang="zh-CN" sz="2800" smtClean="0"/>
            </a:br>
            <a:r>
              <a:rPr lang="en-US" altLang="zh-CN" sz="1800" smtClean="0"/>
              <a:t/>
            </a:r>
            <a:br>
              <a:rPr lang="en-US" altLang="zh-CN" sz="1800" smtClean="0"/>
            </a:br>
            <a:endParaRPr lang="zh-CN" altLang="en-US" sz="180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p:cTn id="7" dur="500" fill="hold"/>
                                        <p:tgtEl>
                                          <p:spTgt spid="123906"/>
                                        </p:tgtEl>
                                        <p:attrNameLst>
                                          <p:attrName>ppt_w</p:attrName>
                                        </p:attrNameLst>
                                      </p:cBhvr>
                                      <p:tavLst>
                                        <p:tav tm="0">
                                          <p:val>
                                            <p:fltVal val="0"/>
                                          </p:val>
                                        </p:tav>
                                        <p:tav tm="100000">
                                          <p:val>
                                            <p:strVal val="#ppt_w"/>
                                          </p:val>
                                        </p:tav>
                                      </p:tavLst>
                                    </p:anim>
                                    <p:anim calcmode="lin" valueType="num">
                                      <p:cBhvr>
                                        <p:cTn id="8" dur="500" fill="hold"/>
                                        <p:tgtEl>
                                          <p:spTgt spid="123906"/>
                                        </p:tgtEl>
                                        <p:attrNameLst>
                                          <p:attrName>ppt_h</p:attrName>
                                        </p:attrNameLst>
                                      </p:cBhvr>
                                      <p:tavLst>
                                        <p:tav tm="0">
                                          <p:val>
                                            <p:fltVal val="0"/>
                                          </p:val>
                                        </p:tav>
                                        <p:tav tm="100000">
                                          <p:val>
                                            <p:strVal val="#ppt_h"/>
                                          </p:val>
                                        </p:tav>
                                      </p:tavLst>
                                    </p:anim>
                                    <p:animEffect transition="in" filter="fade">
                                      <p:cBhvr>
                                        <p:cTn id="9" dur="500"/>
                                        <p:tgtEl>
                                          <p:spTgt spid="12390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23907">
                                            <p:txEl>
                                              <p:pRg st="0" end="0"/>
                                            </p:txEl>
                                          </p:spTgt>
                                        </p:tgtEl>
                                        <p:attrNameLst>
                                          <p:attrName>style.visibility</p:attrName>
                                        </p:attrNameLst>
                                      </p:cBhvr>
                                      <p:to>
                                        <p:strVal val="visible"/>
                                      </p:to>
                                    </p:set>
                                    <p:anim calcmode="lin" valueType="num">
                                      <p:cBhvr>
                                        <p:cTn id="14" dur="500" fill="hold"/>
                                        <p:tgtEl>
                                          <p:spTgt spid="12390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2390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23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42938" y="1285875"/>
            <a:ext cx="8072437" cy="1648460"/>
          </a:xfrm>
          <a:prstGeom prst="rect">
            <a:avLst/>
          </a:prstGeom>
          <a:noFill/>
          <a:ln w="9525">
            <a:noFill/>
            <a:miter lim="800000"/>
          </a:ln>
        </p:spPr>
        <p:txBody>
          <a:bodyPr>
            <a:spAutoFit/>
          </a:bodyPr>
          <a:lstStyle/>
          <a:p>
            <a:r>
              <a:rPr lang="en-US" altLang="zh-CN">
                <a:latin typeface="Calibri" pitchFamily="34" charset="0"/>
              </a:rPr>
              <a:t> </a:t>
            </a:r>
            <a:endParaRPr lang="zh-CN" altLang="en-US">
              <a:latin typeface="Calibri" pitchFamily="34" charset="0"/>
            </a:endParaRPr>
          </a:p>
          <a:p>
            <a:r>
              <a:rPr lang="zh-CN" altLang="en-US" sz="2800">
                <a:latin typeface="Calibri" pitchFamily="34" charset="0"/>
              </a:rPr>
              <a:t>定义：</a:t>
            </a:r>
          </a:p>
          <a:p>
            <a:r>
              <a:rPr lang="en-US" altLang="zh-CN" sz="2800">
                <a:latin typeface="Calibri" pitchFamily="34" charset="0"/>
              </a:rPr>
              <a:t>f(i,j)</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为根的树花</a:t>
            </a:r>
            <a:r>
              <a:rPr lang="en-US" altLang="zh-CN" sz="2800">
                <a:latin typeface="Calibri" pitchFamily="34" charset="0"/>
              </a:rPr>
              <a:t>j</a:t>
            </a:r>
            <a:r>
              <a:rPr lang="zh-CN" altLang="en-US" sz="2800">
                <a:latin typeface="Calibri" pitchFamily="34" charset="0"/>
              </a:rPr>
              <a:t>元能获得的最大权值和。转移和上面类似，转移太麻烦</a:t>
            </a:r>
            <a:endParaRPr lang="zh-CN" altLang="en-US">
              <a:latin typeface="Calibri" pitchFamily="34" charset="0"/>
            </a:endParaRPr>
          </a:p>
        </p:txBody>
      </p:sp>
      <p:sp>
        <p:nvSpPr>
          <p:cNvPr id="9" name="TextBox 8"/>
          <p:cNvSpPr txBox="1">
            <a:spLocks noChangeArrowheads="1"/>
          </p:cNvSpPr>
          <p:nvPr/>
        </p:nvSpPr>
        <p:spPr bwMode="auto">
          <a:xfrm>
            <a:off x="714375" y="571500"/>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642938" y="3214688"/>
            <a:ext cx="8072437" cy="1662112"/>
          </a:xfrm>
          <a:prstGeom prst="rect">
            <a:avLst/>
          </a:prstGeom>
          <a:noFill/>
          <a:ln w="9525">
            <a:noFill/>
            <a:miter lim="800000"/>
          </a:ln>
        </p:spPr>
        <p:txBody>
          <a:bodyPr>
            <a:spAutoFit/>
          </a:bodyPr>
          <a:lstStyle/>
          <a:p>
            <a:r>
              <a:rPr lang="en-US" altLang="zh-CN" sz="2800">
                <a:latin typeface="Calibri" pitchFamily="34" charset="0"/>
              </a:rPr>
              <a:t> </a:t>
            </a:r>
            <a:r>
              <a:rPr lang="zh-CN" altLang="en-US" sz="2800">
                <a:latin typeface="Calibri" pitchFamily="34" charset="0"/>
              </a:rPr>
              <a:t>利用树的先根或后根遍历，将树线性化。</a:t>
            </a:r>
          </a:p>
          <a:p>
            <a:r>
              <a:rPr lang="zh-CN" altLang="en-US" sz="2800">
                <a:latin typeface="Calibri" pitchFamily="34" charset="0"/>
              </a:rPr>
              <a:t>树上的背包问题转化成了我们熟悉的线性背包问题了，以后根遍历为例。</a:t>
            </a:r>
          </a:p>
          <a:p>
            <a:endParaRPr lang="zh-CN"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8"/>
          <p:cNvSpPr txBox="1">
            <a:spLocks noChangeArrowheads="1"/>
          </p:cNvSpPr>
          <p:nvPr/>
        </p:nvSpPr>
        <p:spPr bwMode="auto">
          <a:xfrm>
            <a:off x="714375"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
        <p:nvSpPr>
          <p:cNvPr id="4" name="椭圆 3"/>
          <p:cNvSpPr/>
          <p:nvPr/>
        </p:nvSpPr>
        <p:spPr>
          <a:xfrm>
            <a:off x="2071688" y="1071563"/>
            <a:ext cx="428625" cy="550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5" name="椭圆 4"/>
          <p:cNvSpPr/>
          <p:nvPr/>
        </p:nvSpPr>
        <p:spPr>
          <a:xfrm>
            <a:off x="1357313" y="228600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6" name="椭圆 5"/>
          <p:cNvSpPr/>
          <p:nvPr/>
        </p:nvSpPr>
        <p:spPr>
          <a:xfrm>
            <a:off x="2143125" y="226536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3</a:t>
            </a:r>
            <a:endParaRPr lang="zh-CN" altLang="en-US" sz="4000" dirty="0">
              <a:solidFill>
                <a:srgbClr val="00B0F0"/>
              </a:solidFill>
            </a:endParaRPr>
          </a:p>
        </p:txBody>
      </p:sp>
      <p:sp>
        <p:nvSpPr>
          <p:cNvPr id="8" name="椭圆 7"/>
          <p:cNvSpPr/>
          <p:nvPr/>
        </p:nvSpPr>
        <p:spPr>
          <a:xfrm>
            <a:off x="785813" y="35718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10" name="椭圆 9"/>
          <p:cNvSpPr/>
          <p:nvPr/>
        </p:nvSpPr>
        <p:spPr>
          <a:xfrm>
            <a:off x="2000250" y="347980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1" name="直接连接符 10"/>
          <p:cNvCxnSpPr>
            <a:stCxn id="4" idx="4"/>
            <a:endCxn id="5" idx="7"/>
          </p:cNvCxnSpPr>
          <p:nvPr/>
        </p:nvCxnSpPr>
        <p:spPr>
          <a:xfrm rot="5400000">
            <a:off x="1631950" y="1712913"/>
            <a:ext cx="744538" cy="563562"/>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rot="5400000">
            <a:off x="864394" y="2993232"/>
            <a:ext cx="825500" cy="411162"/>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4" idx="4"/>
            <a:endCxn id="6" idx="0"/>
          </p:cNvCxnSpPr>
          <p:nvPr/>
        </p:nvCxnSpPr>
        <p:spPr>
          <a:xfrm rot="16200000" flipH="1">
            <a:off x="2000250" y="1908175"/>
            <a:ext cx="642938" cy="7143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4" idx="4"/>
            <a:endCxn id="15" idx="0"/>
          </p:cNvCxnSpPr>
          <p:nvPr/>
        </p:nvCxnSpPr>
        <p:spPr>
          <a:xfrm rot="16200000" flipH="1">
            <a:off x="2428875" y="1479550"/>
            <a:ext cx="642938" cy="928688"/>
          </a:xfrm>
          <a:prstGeom prst="line">
            <a:avLst/>
          </a:prstGeom>
        </p:spPr>
        <p:style>
          <a:lnRef idx="2">
            <a:schemeClr val="dk1"/>
          </a:lnRef>
          <a:fillRef idx="0">
            <a:schemeClr val="dk1"/>
          </a:fillRef>
          <a:effectRef idx="1">
            <a:schemeClr val="dk1"/>
          </a:effectRef>
          <a:fontRef idx="minor">
            <a:schemeClr val="tx1"/>
          </a:fontRef>
        </p:style>
      </p:cxnSp>
      <p:sp>
        <p:nvSpPr>
          <p:cNvPr id="15" name="椭圆 14"/>
          <p:cNvSpPr/>
          <p:nvPr/>
        </p:nvSpPr>
        <p:spPr>
          <a:xfrm>
            <a:off x="3000375" y="226536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cxnSp>
        <p:nvCxnSpPr>
          <p:cNvPr id="16" name="直接连接符 15"/>
          <p:cNvCxnSpPr>
            <a:stCxn id="5" idx="5"/>
            <a:endCxn id="10" idx="0"/>
          </p:cNvCxnSpPr>
          <p:nvPr/>
        </p:nvCxnSpPr>
        <p:spPr>
          <a:xfrm rot="16200000" flipH="1">
            <a:off x="1606551" y="2871787"/>
            <a:ext cx="723900" cy="492125"/>
          </a:xfrm>
          <a:prstGeom prst="line">
            <a:avLst/>
          </a:prstGeom>
        </p:spPr>
        <p:style>
          <a:lnRef idx="2">
            <a:schemeClr val="dk1"/>
          </a:lnRef>
          <a:fillRef idx="0">
            <a:schemeClr val="dk1"/>
          </a:fillRef>
          <a:effectRef idx="1">
            <a:schemeClr val="dk1"/>
          </a:effectRef>
          <a:fontRef idx="minor">
            <a:schemeClr val="tx1"/>
          </a:fontRef>
        </p:style>
      </p:cxnSp>
      <p:sp>
        <p:nvSpPr>
          <p:cNvPr id="17" name="椭圆 16"/>
          <p:cNvSpPr/>
          <p:nvPr/>
        </p:nvSpPr>
        <p:spPr>
          <a:xfrm>
            <a:off x="3071813" y="347980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18" name="直接连接符 17"/>
          <p:cNvCxnSpPr>
            <a:stCxn id="15" idx="4"/>
            <a:endCxn id="17" idx="0"/>
          </p:cNvCxnSpPr>
          <p:nvPr/>
        </p:nvCxnSpPr>
        <p:spPr>
          <a:xfrm rot="16200000" flipH="1">
            <a:off x="2918619" y="3112294"/>
            <a:ext cx="663575" cy="71437"/>
          </a:xfrm>
          <a:prstGeom prst="line">
            <a:avLst/>
          </a:prstGeom>
        </p:spPr>
        <p:style>
          <a:lnRef idx="2">
            <a:schemeClr val="dk1"/>
          </a:lnRef>
          <a:fillRef idx="0">
            <a:schemeClr val="dk1"/>
          </a:fillRef>
          <a:effectRef idx="1">
            <a:schemeClr val="dk1"/>
          </a:effectRef>
          <a:fontRef idx="minor">
            <a:schemeClr val="tx1"/>
          </a:fontRef>
        </p:style>
      </p:cxnSp>
      <p:sp>
        <p:nvSpPr>
          <p:cNvPr id="19" name="椭圆 18"/>
          <p:cNvSpPr/>
          <p:nvPr/>
        </p:nvSpPr>
        <p:spPr>
          <a:xfrm>
            <a:off x="3857625" y="225425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cxnSp>
        <p:nvCxnSpPr>
          <p:cNvPr id="20" name="直接连接符 19"/>
          <p:cNvCxnSpPr>
            <a:stCxn id="4" idx="4"/>
            <a:endCxn id="19" idx="0"/>
          </p:cNvCxnSpPr>
          <p:nvPr/>
        </p:nvCxnSpPr>
        <p:spPr>
          <a:xfrm rot="16200000" flipH="1">
            <a:off x="2863056" y="1045369"/>
            <a:ext cx="631825" cy="1785938"/>
          </a:xfrm>
          <a:prstGeom prst="line">
            <a:avLst/>
          </a:prstGeom>
        </p:spPr>
        <p:style>
          <a:lnRef idx="2">
            <a:schemeClr val="dk1"/>
          </a:lnRef>
          <a:fillRef idx="0">
            <a:schemeClr val="dk1"/>
          </a:fillRef>
          <a:effectRef idx="1">
            <a:schemeClr val="dk1"/>
          </a:effectRef>
          <a:fontRef idx="minor">
            <a:schemeClr val="tx1"/>
          </a:fontRef>
        </p:style>
      </p:cxnSp>
      <p:sp>
        <p:nvSpPr>
          <p:cNvPr id="21" name="椭圆 20"/>
          <p:cNvSpPr/>
          <p:nvPr/>
        </p:nvSpPr>
        <p:spPr>
          <a:xfrm>
            <a:off x="4143375" y="347980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9</a:t>
            </a:r>
            <a:endParaRPr lang="zh-CN" altLang="en-US" sz="4000" dirty="0">
              <a:solidFill>
                <a:srgbClr val="92D050"/>
              </a:solidFill>
            </a:endParaRPr>
          </a:p>
        </p:txBody>
      </p:sp>
      <p:cxnSp>
        <p:nvCxnSpPr>
          <p:cNvPr id="22" name="直接连接符 21"/>
          <p:cNvCxnSpPr>
            <a:endCxn id="21" idx="0"/>
          </p:cNvCxnSpPr>
          <p:nvPr/>
        </p:nvCxnSpPr>
        <p:spPr>
          <a:xfrm rot="16200000" flipH="1">
            <a:off x="3893344" y="3015456"/>
            <a:ext cx="714375" cy="214313"/>
          </a:xfrm>
          <a:prstGeom prst="line">
            <a:avLst/>
          </a:prstGeom>
        </p:spPr>
        <p:style>
          <a:lnRef idx="2">
            <a:schemeClr val="dk1"/>
          </a:lnRef>
          <a:fillRef idx="0">
            <a:schemeClr val="dk1"/>
          </a:fillRef>
          <a:effectRef idx="1">
            <a:schemeClr val="dk1"/>
          </a:effectRef>
          <a:fontRef idx="minor">
            <a:schemeClr val="tx1"/>
          </a:fontRef>
        </p:style>
      </p:cxnSp>
      <p:sp>
        <p:nvSpPr>
          <p:cNvPr id="24" name="椭圆 23"/>
          <p:cNvSpPr/>
          <p:nvPr/>
        </p:nvSpPr>
        <p:spPr>
          <a:xfrm>
            <a:off x="938213" y="537845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25" name="椭圆 24"/>
          <p:cNvSpPr/>
          <p:nvPr/>
        </p:nvSpPr>
        <p:spPr>
          <a:xfrm>
            <a:off x="1579563" y="537845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sp>
        <p:nvSpPr>
          <p:cNvPr id="26" name="椭圆 25"/>
          <p:cNvSpPr/>
          <p:nvPr/>
        </p:nvSpPr>
        <p:spPr>
          <a:xfrm>
            <a:off x="2220913" y="537845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27" name="椭圆 26"/>
          <p:cNvSpPr/>
          <p:nvPr/>
        </p:nvSpPr>
        <p:spPr>
          <a:xfrm>
            <a:off x="2863850" y="537845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3</a:t>
            </a:r>
            <a:endParaRPr lang="zh-CN" altLang="en-US" sz="4000" dirty="0">
              <a:solidFill>
                <a:srgbClr val="00B0F0"/>
              </a:solidFill>
            </a:endParaRPr>
          </a:p>
        </p:txBody>
      </p:sp>
      <p:sp>
        <p:nvSpPr>
          <p:cNvPr id="28" name="椭圆 27"/>
          <p:cNvSpPr/>
          <p:nvPr/>
        </p:nvSpPr>
        <p:spPr>
          <a:xfrm>
            <a:off x="3505200" y="537845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sp>
        <p:nvSpPr>
          <p:cNvPr id="29" name="椭圆 28"/>
          <p:cNvSpPr/>
          <p:nvPr/>
        </p:nvSpPr>
        <p:spPr>
          <a:xfrm>
            <a:off x="4146550" y="537845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sp>
        <p:nvSpPr>
          <p:cNvPr id="30" name="椭圆 29"/>
          <p:cNvSpPr/>
          <p:nvPr/>
        </p:nvSpPr>
        <p:spPr>
          <a:xfrm>
            <a:off x="4789488" y="537845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9</a:t>
            </a:r>
            <a:endParaRPr lang="zh-CN" altLang="en-US" sz="4000" dirty="0">
              <a:solidFill>
                <a:srgbClr val="92D050"/>
              </a:solidFill>
            </a:endParaRPr>
          </a:p>
        </p:txBody>
      </p:sp>
      <p:sp>
        <p:nvSpPr>
          <p:cNvPr id="31" name="椭圆 30"/>
          <p:cNvSpPr/>
          <p:nvPr/>
        </p:nvSpPr>
        <p:spPr>
          <a:xfrm>
            <a:off x="5430838" y="537845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sp>
        <p:nvSpPr>
          <p:cNvPr id="32" name="椭圆 31"/>
          <p:cNvSpPr/>
          <p:nvPr/>
        </p:nvSpPr>
        <p:spPr>
          <a:xfrm>
            <a:off x="6072188" y="5378450"/>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33" name="TextBox 32"/>
          <p:cNvSpPr txBox="1">
            <a:spLocks noChangeArrowheads="1"/>
          </p:cNvSpPr>
          <p:nvPr/>
        </p:nvSpPr>
        <p:spPr bwMode="auto">
          <a:xfrm>
            <a:off x="857250" y="4429125"/>
            <a:ext cx="4857750" cy="461963"/>
          </a:xfrm>
          <a:prstGeom prst="rect">
            <a:avLst/>
          </a:prstGeom>
          <a:noFill/>
          <a:ln w="9525">
            <a:noFill/>
            <a:miter lim="800000"/>
          </a:ln>
        </p:spPr>
        <p:txBody>
          <a:bodyPr>
            <a:spAutoFit/>
          </a:bodyPr>
          <a:lstStyle/>
          <a:p>
            <a:r>
              <a:rPr lang="zh-CN" altLang="en-US" sz="2400">
                <a:latin typeface="Calibri" pitchFamily="34" charset="0"/>
              </a:rPr>
              <a:t>后根遍历得到序列</a:t>
            </a:r>
          </a:p>
        </p:txBody>
      </p:sp>
      <p:pic>
        <p:nvPicPr>
          <p:cNvPr id="3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0-#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0-#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0-#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0-#ppt_w/2"/>
                                          </p:val>
                                        </p:tav>
                                        <p:tav tm="100000">
                                          <p:val>
                                            <p:strVal val="#ppt_x"/>
                                          </p:val>
                                        </p:tav>
                                      </p:tavLst>
                                    </p:anim>
                                    <p:anim calcmode="lin" valueType="num">
                                      <p:cBhvr additive="base">
                                        <p:cTn id="55"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0-#ppt_w/2"/>
                                          </p:val>
                                        </p:tav>
                                        <p:tav tm="100000">
                                          <p:val>
                                            <p:strVal val="#ppt_x"/>
                                          </p:val>
                                        </p:tav>
                                      </p:tavLst>
                                    </p:anim>
                                    <p:anim calcmode="lin" valueType="num">
                                      <p:cBhvr additive="base">
                                        <p:cTn id="6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42938" y="3429000"/>
            <a:ext cx="7929562" cy="2857500"/>
          </a:xfrm>
        </p:spPr>
        <p:txBody>
          <a:bodyPr/>
          <a:lstStyle/>
          <a:p>
            <a:pPr algn="l" eaLnBrk="1" hangingPunct="1"/>
            <a:r>
              <a:rPr lang="zh-CN" altLang="en-US" smtClean="0">
                <a:solidFill>
                  <a:schemeClr val="tx1"/>
                </a:solidFill>
              </a:rPr>
              <a:t>树是一种十分优美的数据结构，因为它本身就具有的递归性，所以树和子树之间能相互传递很多信息，树上的许多特征都可以通过它的子树的对应特征计算获得。所以树做动态规划求最优解和做统计非常方便。</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102" name="组合 101"/>
          <p:cNvGrpSpPr/>
          <p:nvPr/>
        </p:nvGrpSpPr>
        <p:grpSpPr bwMode="auto">
          <a:xfrm>
            <a:off x="3429000" y="1143000"/>
            <a:ext cx="2000250" cy="2114550"/>
            <a:chOff x="3428992" y="1142984"/>
            <a:chExt cx="2000262" cy="2114063"/>
          </a:xfrm>
        </p:grpSpPr>
        <p:sp>
          <p:nvSpPr>
            <p:cNvPr id="6" name="椭圆 5"/>
            <p:cNvSpPr/>
            <p:nvPr/>
          </p:nvSpPr>
          <p:spPr bwMode="auto">
            <a:xfrm>
              <a:off x="4429123" y="1142984"/>
              <a:ext cx="285752" cy="328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7" name="椭圆 6"/>
            <p:cNvSpPr/>
            <p:nvPr/>
          </p:nvSpPr>
          <p:spPr bwMode="auto">
            <a:xfrm>
              <a:off x="3929058" y="1785774"/>
              <a:ext cx="285752" cy="3285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8" name="椭圆 7"/>
            <p:cNvSpPr/>
            <p:nvPr/>
          </p:nvSpPr>
          <p:spPr bwMode="auto">
            <a:xfrm>
              <a:off x="3428992" y="2549185"/>
              <a:ext cx="285752" cy="328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9" name="椭圆 8"/>
            <p:cNvSpPr/>
            <p:nvPr/>
          </p:nvSpPr>
          <p:spPr bwMode="auto">
            <a:xfrm>
              <a:off x="4500561" y="2928511"/>
              <a:ext cx="285752" cy="3285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0" name="椭圆 9"/>
            <p:cNvSpPr/>
            <p:nvPr/>
          </p:nvSpPr>
          <p:spPr bwMode="auto">
            <a:xfrm>
              <a:off x="4714875" y="1857194"/>
              <a:ext cx="285752" cy="328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1" name="椭圆 10"/>
            <p:cNvSpPr/>
            <p:nvPr/>
          </p:nvSpPr>
          <p:spPr bwMode="auto">
            <a:xfrm>
              <a:off x="5143502" y="2428563"/>
              <a:ext cx="285752" cy="328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cxnSp>
          <p:nvCxnSpPr>
            <p:cNvPr id="14" name="直接连接符 13"/>
            <p:cNvCxnSpPr>
              <a:stCxn id="10" idx="5"/>
              <a:endCxn id="11" idx="1"/>
            </p:cNvCxnSpPr>
            <p:nvPr/>
          </p:nvCxnSpPr>
          <p:spPr bwMode="auto">
            <a:xfrm rot="16200000" flipH="1">
              <a:off x="4903035" y="2194434"/>
              <a:ext cx="338059" cy="225426"/>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6" idx="5"/>
              <a:endCxn id="10" idx="0"/>
            </p:cNvCxnSpPr>
            <p:nvPr/>
          </p:nvCxnSpPr>
          <p:spPr bwMode="auto">
            <a:xfrm rot="16200000" flipH="1">
              <a:off x="4548237" y="1547682"/>
              <a:ext cx="434875" cy="184151"/>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6" idx="3"/>
              <a:endCxn id="7" idx="7"/>
            </p:cNvCxnSpPr>
            <p:nvPr/>
          </p:nvCxnSpPr>
          <p:spPr bwMode="auto">
            <a:xfrm rot="5400000">
              <a:off x="4116432" y="1479422"/>
              <a:ext cx="411068" cy="296864"/>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7" idx="3"/>
              <a:endCxn id="8" idx="7"/>
            </p:cNvCxnSpPr>
            <p:nvPr/>
          </p:nvCxnSpPr>
          <p:spPr bwMode="auto">
            <a:xfrm rot="5400000">
              <a:off x="3556849" y="2183315"/>
              <a:ext cx="530103" cy="296865"/>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10" idx="3"/>
              <a:endCxn id="9" idx="0"/>
            </p:cNvCxnSpPr>
            <p:nvPr/>
          </p:nvCxnSpPr>
          <p:spPr bwMode="auto">
            <a:xfrm rot="5400000">
              <a:off x="4304597" y="2476958"/>
              <a:ext cx="790393" cy="112713"/>
            </a:xfrm>
            <a:prstGeom prst="line">
              <a:avLst/>
            </a:prstGeom>
          </p:spPr>
          <p:style>
            <a:lnRef idx="2">
              <a:schemeClr val="dk1"/>
            </a:lnRef>
            <a:fillRef idx="0">
              <a:schemeClr val="dk1"/>
            </a:fillRef>
            <a:effectRef idx="1">
              <a:schemeClr val="dk1"/>
            </a:effectRef>
            <a:fontRef idx="minor">
              <a:schemeClr val="tx1"/>
            </a:fontRef>
          </p:style>
        </p:cxnSp>
      </p:grpSp>
      <p:grpSp>
        <p:nvGrpSpPr>
          <p:cNvPr id="65" name="组合 64"/>
          <p:cNvGrpSpPr/>
          <p:nvPr/>
        </p:nvGrpSpPr>
        <p:grpSpPr bwMode="auto">
          <a:xfrm>
            <a:off x="6143625" y="1214438"/>
            <a:ext cx="2643188" cy="2000250"/>
            <a:chOff x="357158" y="4071942"/>
            <a:chExt cx="3214708" cy="2295539"/>
          </a:xfrm>
        </p:grpSpPr>
        <p:sp>
          <p:nvSpPr>
            <p:cNvPr id="22" name="椭圆 21"/>
            <p:cNvSpPr/>
            <p:nvPr/>
          </p:nvSpPr>
          <p:spPr bwMode="auto">
            <a:xfrm>
              <a:off x="2000231" y="5001089"/>
              <a:ext cx="285752" cy="3661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23" name="椭圆 22"/>
            <p:cNvSpPr/>
            <p:nvPr/>
          </p:nvSpPr>
          <p:spPr bwMode="auto">
            <a:xfrm>
              <a:off x="1000100" y="4419916"/>
              <a:ext cx="285752" cy="366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24" name="椭圆 23"/>
            <p:cNvSpPr/>
            <p:nvPr/>
          </p:nvSpPr>
          <p:spPr bwMode="auto">
            <a:xfrm>
              <a:off x="357158" y="4071942"/>
              <a:ext cx="285752" cy="3661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25" name="椭圆 24"/>
            <p:cNvSpPr/>
            <p:nvPr/>
          </p:nvSpPr>
          <p:spPr bwMode="auto">
            <a:xfrm>
              <a:off x="428597" y="5857361"/>
              <a:ext cx="285752" cy="3680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26" name="椭圆 25"/>
            <p:cNvSpPr/>
            <p:nvPr/>
          </p:nvSpPr>
          <p:spPr bwMode="auto">
            <a:xfrm>
              <a:off x="1571604" y="6001287"/>
              <a:ext cx="285752" cy="366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27" name="椭圆 26"/>
            <p:cNvSpPr/>
            <p:nvPr/>
          </p:nvSpPr>
          <p:spPr bwMode="auto">
            <a:xfrm>
              <a:off x="2714611" y="4490969"/>
              <a:ext cx="285752" cy="3661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28" name="椭圆 27"/>
            <p:cNvSpPr/>
            <p:nvPr/>
          </p:nvSpPr>
          <p:spPr bwMode="auto">
            <a:xfrm>
              <a:off x="3286114" y="5072141"/>
              <a:ext cx="285752" cy="366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29" name="椭圆 28"/>
            <p:cNvSpPr/>
            <p:nvPr/>
          </p:nvSpPr>
          <p:spPr bwMode="auto">
            <a:xfrm>
              <a:off x="1928793" y="4142994"/>
              <a:ext cx="285752" cy="366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30" name="直接连接符 29"/>
            <p:cNvCxnSpPr>
              <a:stCxn id="22" idx="6"/>
              <a:endCxn id="27" idx="1"/>
            </p:cNvCxnSpPr>
            <p:nvPr/>
          </p:nvCxnSpPr>
          <p:spPr bwMode="auto">
            <a:xfrm flipV="1">
              <a:off x="2285983" y="4545625"/>
              <a:ext cx="471104" cy="63765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a:stCxn id="27" idx="6"/>
              <a:endCxn id="28" idx="1"/>
            </p:cNvCxnSpPr>
            <p:nvPr/>
          </p:nvCxnSpPr>
          <p:spPr bwMode="auto">
            <a:xfrm>
              <a:off x="3000362" y="4674976"/>
              <a:ext cx="328228" cy="44999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22" idx="0"/>
              <a:endCxn id="29" idx="4"/>
            </p:cNvCxnSpPr>
            <p:nvPr/>
          </p:nvCxnSpPr>
          <p:spPr bwMode="auto">
            <a:xfrm rot="16200000" flipV="1">
              <a:off x="1861437" y="4719419"/>
              <a:ext cx="491901" cy="71439"/>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stCxn id="22" idx="4"/>
              <a:endCxn id="26" idx="7"/>
            </p:cNvCxnSpPr>
            <p:nvPr/>
          </p:nvCxnSpPr>
          <p:spPr bwMode="auto">
            <a:xfrm rot="5400000">
              <a:off x="1635573" y="5546587"/>
              <a:ext cx="686840" cy="328228"/>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2" idx="1"/>
              <a:endCxn id="23" idx="5"/>
            </p:cNvCxnSpPr>
            <p:nvPr/>
          </p:nvCxnSpPr>
          <p:spPr bwMode="auto">
            <a:xfrm rot="16200000" flipV="1">
              <a:off x="1482719" y="4493932"/>
              <a:ext cx="320647" cy="799333"/>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23" idx="1"/>
              <a:endCxn id="24" idx="7"/>
            </p:cNvCxnSpPr>
            <p:nvPr/>
          </p:nvCxnSpPr>
          <p:spPr bwMode="auto">
            <a:xfrm rot="16200000" flipV="1">
              <a:off x="647517" y="4077692"/>
              <a:ext cx="347975" cy="442144"/>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3" idx="4"/>
              <a:endCxn id="25" idx="0"/>
            </p:cNvCxnSpPr>
            <p:nvPr/>
          </p:nvCxnSpPr>
          <p:spPr bwMode="auto">
            <a:xfrm rot="5400000">
              <a:off x="321598" y="5035984"/>
              <a:ext cx="1071252" cy="571504"/>
            </a:xfrm>
            <a:prstGeom prst="line">
              <a:avLst/>
            </a:prstGeom>
          </p:spPr>
          <p:style>
            <a:lnRef idx="2">
              <a:schemeClr val="dk1"/>
            </a:lnRef>
            <a:fillRef idx="0">
              <a:schemeClr val="dk1"/>
            </a:fillRef>
            <a:effectRef idx="1">
              <a:schemeClr val="dk1"/>
            </a:effectRef>
            <a:fontRef idx="minor">
              <a:schemeClr val="tx1"/>
            </a:fontRef>
          </p:style>
        </p:cxnSp>
      </p:grpSp>
      <p:sp>
        <p:nvSpPr>
          <p:cNvPr id="66" name="TextBox 65"/>
          <p:cNvSpPr txBox="1">
            <a:spLocks noChangeArrowheads="1"/>
          </p:cNvSpPr>
          <p:nvPr/>
        </p:nvSpPr>
        <p:spPr bwMode="auto">
          <a:xfrm>
            <a:off x="428625" y="357188"/>
            <a:ext cx="3000375" cy="584200"/>
          </a:xfrm>
          <a:prstGeom prst="rect">
            <a:avLst/>
          </a:prstGeom>
          <a:noFill/>
          <a:ln w="9525">
            <a:noFill/>
            <a:miter lim="800000"/>
          </a:ln>
        </p:spPr>
        <p:txBody>
          <a:bodyPr>
            <a:spAutoFit/>
          </a:bodyPr>
          <a:lstStyle/>
          <a:p>
            <a:r>
              <a:rPr lang="zh-CN" altLang="en-US" sz="3200">
                <a:solidFill>
                  <a:srgbClr val="FF0000"/>
                </a:solidFill>
              </a:rPr>
              <a:t>认识树</a:t>
            </a:r>
          </a:p>
        </p:txBody>
      </p:sp>
      <p:grpSp>
        <p:nvGrpSpPr>
          <p:cNvPr id="77" name="组合 76"/>
          <p:cNvGrpSpPr/>
          <p:nvPr/>
        </p:nvGrpSpPr>
        <p:grpSpPr bwMode="auto">
          <a:xfrm>
            <a:off x="714375" y="1243013"/>
            <a:ext cx="2000250" cy="2185987"/>
            <a:chOff x="285720" y="1071546"/>
            <a:chExt cx="2000262" cy="2185502"/>
          </a:xfrm>
        </p:grpSpPr>
        <p:sp>
          <p:nvSpPr>
            <p:cNvPr id="38" name="椭圆 37"/>
            <p:cNvSpPr/>
            <p:nvPr/>
          </p:nvSpPr>
          <p:spPr bwMode="auto">
            <a:xfrm>
              <a:off x="1357289" y="2928509"/>
              <a:ext cx="285752" cy="328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39" name="椭圆 38"/>
            <p:cNvSpPr/>
            <p:nvPr/>
          </p:nvSpPr>
          <p:spPr bwMode="auto">
            <a:xfrm>
              <a:off x="714348" y="1852423"/>
              <a:ext cx="285752" cy="328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40" name="椭圆 39"/>
            <p:cNvSpPr/>
            <p:nvPr/>
          </p:nvSpPr>
          <p:spPr bwMode="auto">
            <a:xfrm>
              <a:off x="285720" y="1285810"/>
              <a:ext cx="285752" cy="328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41" name="椭圆 40"/>
            <p:cNvSpPr/>
            <p:nvPr/>
          </p:nvSpPr>
          <p:spPr bwMode="auto">
            <a:xfrm>
              <a:off x="1357289" y="1071546"/>
              <a:ext cx="285752" cy="328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42" name="椭圆 41"/>
            <p:cNvSpPr/>
            <p:nvPr/>
          </p:nvSpPr>
          <p:spPr bwMode="auto">
            <a:xfrm>
              <a:off x="1643041" y="2071449"/>
              <a:ext cx="285752" cy="328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43" name="椭圆 42"/>
            <p:cNvSpPr/>
            <p:nvPr/>
          </p:nvSpPr>
          <p:spPr bwMode="auto">
            <a:xfrm>
              <a:off x="2000230" y="1571497"/>
              <a:ext cx="285752" cy="328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cxnSp>
          <p:nvCxnSpPr>
            <p:cNvPr id="46" name="直接连接符 45"/>
            <p:cNvCxnSpPr>
              <a:stCxn id="42" idx="7"/>
              <a:endCxn id="43" idx="3"/>
            </p:cNvCxnSpPr>
            <p:nvPr/>
          </p:nvCxnSpPr>
          <p:spPr bwMode="auto">
            <a:xfrm rot="5400000" flipH="1" flipV="1">
              <a:off x="1831192" y="1908749"/>
              <a:ext cx="266641" cy="153988"/>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38" idx="7"/>
              <a:endCxn id="42" idx="4"/>
            </p:cNvCxnSpPr>
            <p:nvPr/>
          </p:nvCxnSpPr>
          <p:spPr bwMode="auto">
            <a:xfrm rot="5400000" flipH="1" flipV="1">
              <a:off x="1404981" y="2596774"/>
              <a:ext cx="577722" cy="184151"/>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8" idx="1"/>
              <a:endCxn id="39" idx="5"/>
            </p:cNvCxnSpPr>
            <p:nvPr/>
          </p:nvCxnSpPr>
          <p:spPr bwMode="auto">
            <a:xfrm rot="16200000" flipV="1">
              <a:off x="756513" y="2335658"/>
              <a:ext cx="844363" cy="439741"/>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a:stCxn id="42" idx="1"/>
              <a:endCxn id="41" idx="4"/>
            </p:cNvCxnSpPr>
            <p:nvPr/>
          </p:nvCxnSpPr>
          <p:spPr bwMode="auto">
            <a:xfrm rot="16200000" flipV="1">
              <a:off x="1232752" y="1667499"/>
              <a:ext cx="718978" cy="184151"/>
            </a:xfrm>
            <a:prstGeom prst="line">
              <a:avLst/>
            </a:prstGeom>
          </p:spPr>
          <p:style>
            <a:lnRef idx="2">
              <a:schemeClr val="dk1"/>
            </a:lnRef>
            <a:fillRef idx="0">
              <a:schemeClr val="dk1"/>
            </a:fillRef>
            <a:effectRef idx="1">
              <a:schemeClr val="dk1"/>
            </a:effectRef>
            <a:fontRef idx="minor">
              <a:schemeClr val="tx1"/>
            </a:fontRef>
          </p:style>
        </p:cxnSp>
        <p:cxnSp>
          <p:nvCxnSpPr>
            <p:cNvPr id="74" name="直接连接符 73"/>
            <p:cNvCxnSpPr>
              <a:stCxn id="39" idx="1"/>
              <a:endCxn id="40" idx="5"/>
            </p:cNvCxnSpPr>
            <p:nvPr/>
          </p:nvCxnSpPr>
          <p:spPr bwMode="auto">
            <a:xfrm rot="16200000" flipV="1">
              <a:off x="475465" y="1619880"/>
              <a:ext cx="334889" cy="22542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7"/>
                                        </p:tgtEl>
                                        <p:attrNameLst>
                                          <p:attrName>style.visibility</p:attrName>
                                        </p:attrNameLst>
                                      </p:cBhvr>
                                      <p:to>
                                        <p:strVal val="visible"/>
                                      </p:to>
                                    </p:set>
                                    <p:anim calcmode="lin" valueType="num">
                                      <p:cBhvr>
                                        <p:cTn id="14" dur="500" fill="hold"/>
                                        <p:tgtEl>
                                          <p:spTgt spid="77"/>
                                        </p:tgtEl>
                                        <p:attrNameLst>
                                          <p:attrName>ppt_w</p:attrName>
                                        </p:attrNameLst>
                                      </p:cBhvr>
                                      <p:tavLst>
                                        <p:tav tm="0">
                                          <p:val>
                                            <p:fltVal val="0"/>
                                          </p:val>
                                        </p:tav>
                                        <p:tav tm="100000">
                                          <p:val>
                                            <p:strVal val="#ppt_w"/>
                                          </p:val>
                                        </p:tav>
                                      </p:tavLst>
                                    </p:anim>
                                    <p:anim calcmode="lin" valueType="num">
                                      <p:cBhvr>
                                        <p:cTn id="15" dur="500" fill="hold"/>
                                        <p:tgtEl>
                                          <p:spTgt spid="77"/>
                                        </p:tgtEl>
                                        <p:attrNameLst>
                                          <p:attrName>ppt_h</p:attrName>
                                        </p:attrNameLst>
                                      </p:cBhvr>
                                      <p:tavLst>
                                        <p:tav tm="0">
                                          <p:val>
                                            <p:fltVal val="0"/>
                                          </p:val>
                                        </p:tav>
                                        <p:tav tm="100000">
                                          <p:val>
                                            <p:strVal val="#ppt_h"/>
                                          </p:val>
                                        </p:tav>
                                      </p:tavLst>
                                    </p:anim>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102"/>
                                        </p:tgtEl>
                                        <p:attrNameLst>
                                          <p:attrName>style.visibility</p:attrName>
                                        </p:attrNameLst>
                                      </p:cBhvr>
                                      <p:to>
                                        <p:strVal val="visible"/>
                                      </p:to>
                                    </p:set>
                                    <p:anim calcmode="lin" valueType="num">
                                      <p:cBhvr>
                                        <p:cTn id="21" dur="1000" fill="hold"/>
                                        <p:tgtEl>
                                          <p:spTgt spid="102"/>
                                        </p:tgtEl>
                                        <p:attrNameLst>
                                          <p:attrName>ppt_w</p:attrName>
                                        </p:attrNameLst>
                                      </p:cBhvr>
                                      <p:tavLst>
                                        <p:tav tm="0">
                                          <p:val>
                                            <p:fltVal val="0"/>
                                          </p:val>
                                        </p:tav>
                                        <p:tav tm="100000">
                                          <p:val>
                                            <p:strVal val="#ppt_w"/>
                                          </p:val>
                                        </p:tav>
                                      </p:tavLst>
                                    </p:anim>
                                    <p:anim calcmode="lin" valueType="num">
                                      <p:cBhvr>
                                        <p:cTn id="22" dur="1000" fill="hold"/>
                                        <p:tgtEl>
                                          <p:spTgt spid="102"/>
                                        </p:tgtEl>
                                        <p:attrNameLst>
                                          <p:attrName>ppt_h</p:attrName>
                                        </p:attrNameLst>
                                      </p:cBhvr>
                                      <p:tavLst>
                                        <p:tav tm="0">
                                          <p:val>
                                            <p:fltVal val="0"/>
                                          </p:val>
                                        </p:tav>
                                        <p:tav tm="100000">
                                          <p:val>
                                            <p:strVal val="#ppt_h"/>
                                          </p:val>
                                        </p:tav>
                                      </p:tavLst>
                                    </p:anim>
                                    <p:anim calcmode="lin" valueType="num">
                                      <p:cBhvr>
                                        <p:cTn id="23" dur="1000" fill="hold"/>
                                        <p:tgtEl>
                                          <p:spTgt spid="102"/>
                                        </p:tgtEl>
                                        <p:attrNameLst>
                                          <p:attrName>style.rotation</p:attrName>
                                        </p:attrNameLst>
                                      </p:cBhvr>
                                      <p:tavLst>
                                        <p:tav tm="0">
                                          <p:val>
                                            <p:fltVal val="90"/>
                                          </p:val>
                                        </p:tav>
                                        <p:tav tm="100000">
                                          <p:val>
                                            <p:fltVal val="0"/>
                                          </p:val>
                                        </p:tav>
                                      </p:tavLst>
                                    </p:anim>
                                    <p:animEffect transition="in" filter="fade">
                                      <p:cBhvr>
                                        <p:cTn id="24" dur="1000"/>
                                        <p:tgtEl>
                                          <p:spTgt spid="10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animEffect transition="in" filter="fade">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3">
                                            <p:txEl>
                                              <p:pRg st="0" end="0"/>
                                            </p:txEl>
                                          </p:spTgt>
                                        </p:tgtEl>
                                        <p:attrNameLst>
                                          <p:attrName>style.visibility</p:attrName>
                                        </p:attrNameLst>
                                      </p:cBhvr>
                                      <p:to>
                                        <p:strVal val="visible"/>
                                      </p:to>
                                    </p:set>
                                    <p:anim calcmode="lin" valueType="num">
                                      <p:cBhvr>
                                        <p:cTn id="3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00063" y="2071688"/>
            <a:ext cx="8286750" cy="3509010"/>
          </a:xfrm>
          <a:prstGeom prst="rect">
            <a:avLst/>
          </a:prstGeom>
          <a:noFill/>
          <a:ln w="9525">
            <a:noFill/>
            <a:miter lim="800000"/>
          </a:ln>
        </p:spPr>
        <p:txBody>
          <a:bodyPr>
            <a:spAutoFit/>
          </a:bodyPr>
          <a:lstStyle/>
          <a:p>
            <a:r>
              <a:rPr lang="en-US" altLang="zh-CN">
                <a:latin typeface="Calibri" pitchFamily="34" charset="0"/>
              </a:rPr>
              <a:t> </a:t>
            </a:r>
            <a:r>
              <a:rPr lang="zh-CN" altLang="en-US" sz="2800">
                <a:latin typeface="Calibri" pitchFamily="34" charset="0"/>
              </a:rPr>
              <a:t>定义状态</a:t>
            </a:r>
            <a:r>
              <a:rPr lang="en-US" altLang="zh-CN" sz="2800">
                <a:latin typeface="Calibri" pitchFamily="34" charset="0"/>
              </a:rPr>
              <a:t>f[i,j]</a:t>
            </a:r>
            <a:r>
              <a:rPr lang="zh-CN" altLang="en-US" sz="2800">
                <a:latin typeface="Calibri" pitchFamily="34" charset="0"/>
              </a:rPr>
              <a:t>表示前</a:t>
            </a:r>
            <a:r>
              <a:rPr lang="en-US" altLang="zh-CN" sz="2800">
                <a:latin typeface="Calibri" pitchFamily="34" charset="0"/>
              </a:rPr>
              <a:t>i</a:t>
            </a:r>
            <a:r>
              <a:rPr lang="zh-CN" altLang="en-US" sz="2800">
                <a:latin typeface="Calibri" pitchFamily="34" charset="0"/>
              </a:rPr>
              <a:t>个点用</a:t>
            </a:r>
            <a:r>
              <a:rPr lang="en-US" altLang="zh-CN" sz="2800">
                <a:latin typeface="Calibri" pitchFamily="34" charset="0"/>
              </a:rPr>
              <a:t>j</a:t>
            </a:r>
            <a:r>
              <a:rPr lang="zh-CN" altLang="en-US" sz="2800">
                <a:latin typeface="Calibri" pitchFamily="34" charset="0"/>
              </a:rPr>
              <a:t>元，能获得的最大权值和。</a:t>
            </a:r>
          </a:p>
          <a:p>
            <a:r>
              <a:rPr lang="zh-CN" altLang="en-US" sz="2800">
                <a:latin typeface="Calibri" pitchFamily="34" charset="0"/>
              </a:rPr>
              <a:t>转移</a:t>
            </a:r>
            <a:r>
              <a:rPr lang="en-US" altLang="zh-CN" sz="2800">
                <a:latin typeface="Calibri" pitchFamily="34" charset="0"/>
              </a:rPr>
              <a:t>:</a:t>
            </a:r>
            <a:endParaRPr lang="zh-CN" altLang="en-US" sz="2800">
              <a:latin typeface="Calibri" pitchFamily="34" charset="0"/>
            </a:endParaRPr>
          </a:p>
          <a:p>
            <a:r>
              <a:rPr lang="en-US" altLang="zh-CN" sz="2800">
                <a:latin typeface="Calibri" pitchFamily="34" charset="0"/>
              </a:rPr>
              <a:t>f[i,j]=max(f[i’,j],f[i-1,j-vi]+Wi) (i’</a:t>
            </a:r>
            <a:r>
              <a:rPr lang="zh-CN" altLang="en-US" sz="2800">
                <a:latin typeface="Calibri" pitchFamily="34" charset="0"/>
              </a:rPr>
              <a:t>为离子树</a:t>
            </a:r>
            <a:r>
              <a:rPr lang="en-US" altLang="zh-CN" sz="2800">
                <a:latin typeface="Calibri" pitchFamily="34" charset="0"/>
              </a:rPr>
              <a:t>i</a:t>
            </a:r>
            <a:r>
              <a:rPr lang="zh-CN" altLang="en-US" sz="2800">
                <a:latin typeface="Calibri" pitchFamily="34" charset="0"/>
              </a:rPr>
              <a:t>最近的一个节点</a:t>
            </a:r>
            <a:r>
              <a:rPr lang="en-US" altLang="zh-CN" sz="2800">
                <a:latin typeface="Calibri" pitchFamily="34" charset="0"/>
              </a:rPr>
              <a:t>)</a:t>
            </a:r>
            <a:endParaRPr lang="zh-CN" altLang="en-US" sz="2800">
              <a:latin typeface="Calibri" pitchFamily="34" charset="0"/>
            </a:endParaRPr>
          </a:p>
          <a:p>
            <a:r>
              <a:rPr lang="zh-CN" altLang="en-US" sz="2800">
                <a:latin typeface="Calibri" pitchFamily="34" charset="0"/>
              </a:rPr>
              <a:t>复杂度为</a:t>
            </a:r>
            <a:r>
              <a:rPr lang="en-US" altLang="zh-CN" sz="2800">
                <a:latin typeface="Calibri" pitchFamily="34" charset="0"/>
              </a:rPr>
              <a:t>O(N*M)</a:t>
            </a:r>
            <a:r>
              <a:rPr lang="zh-CN" altLang="en-US" sz="2800">
                <a:latin typeface="Calibri" pitchFamily="34" charset="0"/>
              </a:rPr>
              <a:t>。</a:t>
            </a:r>
          </a:p>
          <a:p>
            <a:r>
              <a:rPr lang="zh-CN" altLang="en-US" sz="2800">
                <a:latin typeface="Calibri" pitchFamily="34" charset="0"/>
              </a:rPr>
              <a:t>如何计算</a:t>
            </a:r>
            <a:r>
              <a:rPr lang="en-US" altLang="zh-CN" sz="2800">
                <a:latin typeface="Calibri" pitchFamily="34" charset="0"/>
              </a:rPr>
              <a:t>i’</a:t>
            </a:r>
            <a:r>
              <a:rPr lang="zh-CN" altLang="en-US" sz="2800">
                <a:latin typeface="Calibri" pitchFamily="34" charset="0"/>
              </a:rPr>
              <a:t>？</a:t>
            </a:r>
            <a:endParaRPr lang="en-US" altLang="zh-CN" sz="2800">
              <a:latin typeface="Calibri" pitchFamily="34" charset="0"/>
            </a:endParaRPr>
          </a:p>
          <a:p>
            <a:r>
              <a:rPr lang="zh-CN" altLang="en-US" sz="2800">
                <a:latin typeface="Calibri" pitchFamily="34" charset="0"/>
              </a:rPr>
              <a:t>只需在线性化时递归时记下当前是位置减</a:t>
            </a:r>
            <a:r>
              <a:rPr lang="en-US" altLang="zh-CN" sz="2800">
                <a:latin typeface="Calibri" pitchFamily="34" charset="0"/>
              </a:rPr>
              <a:t>1</a:t>
            </a:r>
            <a:r>
              <a:rPr lang="zh-CN" altLang="en-US" sz="2800">
                <a:latin typeface="Calibri" pitchFamily="34" charset="0"/>
              </a:rPr>
              <a:t>即可。</a:t>
            </a:r>
            <a:endParaRPr lang="zh-CN" altLang="en-US">
              <a:latin typeface="Calibri" pitchFamily="34" charset="0"/>
            </a:endParaRPr>
          </a:p>
        </p:txBody>
      </p:sp>
      <p:sp>
        <p:nvSpPr>
          <p:cNvPr id="9" name="TextBox 8"/>
          <p:cNvSpPr txBox="1">
            <a:spLocks noChangeArrowheads="1"/>
          </p:cNvSpPr>
          <p:nvPr/>
        </p:nvSpPr>
        <p:spPr bwMode="auto">
          <a:xfrm>
            <a:off x="357188" y="78581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Box 6"/>
          <p:cNvSpPr txBox="1">
            <a:spLocks noChangeArrowheads="1"/>
          </p:cNvSpPr>
          <p:nvPr/>
        </p:nvSpPr>
        <p:spPr bwMode="auto">
          <a:xfrm>
            <a:off x="500063" y="1857375"/>
            <a:ext cx="8281987" cy="1922780"/>
          </a:xfrm>
          <a:prstGeom prst="rect">
            <a:avLst/>
          </a:prstGeom>
          <a:noFill/>
          <a:ln w="9525">
            <a:noFill/>
            <a:miter lim="800000"/>
          </a:ln>
        </p:spPr>
        <p:txBody>
          <a:bodyPr>
            <a:spAutoFit/>
          </a:bodyPr>
          <a:lstStyle/>
          <a:p>
            <a:r>
              <a:rPr lang="en-US" altLang="zh-CN">
                <a:latin typeface="Calibri" pitchFamily="34" charset="0"/>
              </a:rPr>
              <a:t> </a:t>
            </a:r>
            <a:endParaRPr lang="zh-CN" altLang="en-US">
              <a:latin typeface="Calibri" pitchFamily="34" charset="0"/>
            </a:endParaRPr>
          </a:p>
          <a:p>
            <a:r>
              <a:rPr lang="zh-CN" altLang="en-US" sz="2800">
                <a:latin typeface="Calibri" pitchFamily="34" charset="0"/>
              </a:rPr>
              <a:t>此题成功将树上的</a:t>
            </a:r>
            <a:r>
              <a:rPr lang="en-US" altLang="zh-CN" sz="2800">
                <a:latin typeface="Calibri" pitchFamily="34" charset="0"/>
              </a:rPr>
              <a:t>DP</a:t>
            </a:r>
            <a:r>
              <a:rPr lang="zh-CN" altLang="en-US" sz="2800">
                <a:latin typeface="Calibri" pitchFamily="34" charset="0"/>
              </a:rPr>
              <a:t>转化成一个线形的</a:t>
            </a:r>
            <a:r>
              <a:rPr lang="en-US" altLang="zh-CN" sz="2800">
                <a:latin typeface="Calibri" pitchFamily="34" charset="0"/>
              </a:rPr>
              <a:t>Dp,</a:t>
            </a:r>
            <a:r>
              <a:rPr lang="zh-CN" altLang="zh-CN" sz="2800">
                <a:latin typeface="Calibri" pitchFamily="34" charset="0"/>
              </a:rPr>
              <a:t>并且复杂度还</a:t>
            </a:r>
            <a:r>
              <a:rPr lang="zh-CN" altLang="en-US" sz="2800">
                <a:latin typeface="Calibri" pitchFamily="34" charset="0"/>
              </a:rPr>
              <a:t>优化了一维下来。</a:t>
            </a:r>
          </a:p>
          <a:p>
            <a:r>
              <a:rPr lang="zh-CN" altLang="en-US" sz="2800">
                <a:latin typeface="Calibri" pitchFamily="34" charset="0"/>
              </a:rPr>
              <a:t>思考上面两个题目可否用相同的思路优化一下？</a:t>
            </a:r>
          </a:p>
          <a:p>
            <a:endParaRPr lang="zh-CN" altLang="en-US">
              <a:latin typeface="Calibri" pitchFamily="34" charset="0"/>
            </a:endParaRPr>
          </a:p>
        </p:txBody>
      </p:sp>
      <p:sp>
        <p:nvSpPr>
          <p:cNvPr id="9" name="TextBox 8"/>
          <p:cNvSpPr txBox="1">
            <a:spLocks noChangeArrowheads="1"/>
          </p:cNvSpPr>
          <p:nvPr/>
        </p:nvSpPr>
        <p:spPr bwMode="auto">
          <a:xfrm>
            <a:off x="642938" y="857250"/>
            <a:ext cx="4286250" cy="579438"/>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问题拓展</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128006" name="TextBox 6"/>
          <p:cNvSpPr txBox="1">
            <a:spLocks noChangeArrowheads="1"/>
          </p:cNvSpPr>
          <p:nvPr/>
        </p:nvSpPr>
        <p:spPr bwMode="auto">
          <a:xfrm>
            <a:off x="500063" y="3571875"/>
            <a:ext cx="8281987" cy="2227263"/>
          </a:xfrm>
          <a:prstGeom prst="rect">
            <a:avLst/>
          </a:prstGeom>
          <a:noFill/>
          <a:ln w="9525">
            <a:noFill/>
            <a:miter lim="800000"/>
          </a:ln>
        </p:spPr>
        <p:txBody>
          <a:bodyPr>
            <a:spAutoFit/>
          </a:bodyPr>
          <a:lstStyle/>
          <a:p>
            <a:r>
              <a:rPr lang="zh-CN" altLang="en-US" sz="2800"/>
              <a:t>答案是肯定的。</a:t>
            </a:r>
          </a:p>
          <a:p>
            <a:r>
              <a:rPr lang="zh-CN" altLang="en-US" sz="2800"/>
              <a:t>二叉苹果树的状态</a:t>
            </a:r>
          </a:p>
          <a:p>
            <a:r>
              <a:rPr lang="en-US" altLang="zh-CN" sz="2800"/>
              <a:t>f[i][j]</a:t>
            </a:r>
            <a:r>
              <a:rPr lang="zh-CN" altLang="en-US" sz="2800"/>
              <a:t>表示前</a:t>
            </a:r>
            <a:r>
              <a:rPr lang="en-US" altLang="zh-CN" sz="2800"/>
              <a:t>i</a:t>
            </a:r>
            <a:r>
              <a:rPr lang="zh-CN" altLang="en-US" sz="2800"/>
              <a:t>个结点保留</a:t>
            </a:r>
            <a:r>
              <a:rPr lang="en-US" altLang="zh-CN" sz="2800"/>
              <a:t>j</a:t>
            </a:r>
            <a:r>
              <a:rPr lang="zh-CN" altLang="en-US" sz="2800"/>
              <a:t>个分支能收获的最多苹果数</a:t>
            </a:r>
          </a:p>
          <a:p>
            <a:r>
              <a:rPr lang="zh-CN" altLang="en-US" sz="2800"/>
              <a:t>有线电视网的状态定义</a:t>
            </a:r>
          </a:p>
          <a:p>
            <a:r>
              <a:rPr lang="en-US" altLang="zh-CN" sz="2800"/>
              <a:t>f[i][j]</a:t>
            </a:r>
            <a:r>
              <a:rPr lang="zh-CN" altLang="en-US" sz="2800"/>
              <a:t>前</a:t>
            </a:r>
            <a:r>
              <a:rPr lang="en-US" altLang="zh-CN" sz="2800"/>
              <a:t>i</a:t>
            </a:r>
            <a:r>
              <a:rPr lang="zh-CN" altLang="en-US" sz="2800"/>
              <a:t>个结点中选</a:t>
            </a:r>
            <a:r>
              <a:rPr lang="en-US" altLang="zh-CN" sz="2800"/>
              <a:t>j</a:t>
            </a:r>
            <a:r>
              <a:rPr lang="zh-CN" altLang="en-US" sz="2800"/>
              <a:t>个用户的最大收益。</a:t>
            </a:r>
            <a:endParaRPr lang="zh-CN" alt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28002"/>
                                        </p:tgtEl>
                                        <p:attrNameLst>
                                          <p:attrName>style.visibility</p:attrName>
                                        </p:attrNameLst>
                                      </p:cBhvr>
                                      <p:to>
                                        <p:strVal val="visible"/>
                                      </p:to>
                                    </p:set>
                                    <p:anim calcmode="lin" valueType="num">
                                      <p:cBhvr>
                                        <p:cTn id="14" dur="500" fill="hold"/>
                                        <p:tgtEl>
                                          <p:spTgt spid="128002"/>
                                        </p:tgtEl>
                                        <p:attrNameLst>
                                          <p:attrName>ppt_w</p:attrName>
                                        </p:attrNameLst>
                                      </p:cBhvr>
                                      <p:tavLst>
                                        <p:tav tm="0">
                                          <p:val>
                                            <p:fltVal val="0"/>
                                          </p:val>
                                        </p:tav>
                                        <p:tav tm="100000">
                                          <p:val>
                                            <p:strVal val="#ppt_w"/>
                                          </p:val>
                                        </p:tav>
                                      </p:tavLst>
                                    </p:anim>
                                    <p:anim calcmode="lin" valueType="num">
                                      <p:cBhvr>
                                        <p:cTn id="15" dur="500" fill="hold"/>
                                        <p:tgtEl>
                                          <p:spTgt spid="128002"/>
                                        </p:tgtEl>
                                        <p:attrNameLst>
                                          <p:attrName>ppt_h</p:attrName>
                                        </p:attrNameLst>
                                      </p:cBhvr>
                                      <p:tavLst>
                                        <p:tav tm="0">
                                          <p:val>
                                            <p:fltVal val="0"/>
                                          </p:val>
                                        </p:tav>
                                        <p:tav tm="100000">
                                          <p:val>
                                            <p:strVal val="#ppt_h"/>
                                          </p:val>
                                        </p:tav>
                                      </p:tavLst>
                                    </p:anim>
                                    <p:animEffect transition="in" filter="fade">
                                      <p:cBhvr>
                                        <p:cTn id="16" dur="500"/>
                                        <p:tgtEl>
                                          <p:spTgt spid="12800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28006"/>
                                        </p:tgtEl>
                                        <p:attrNameLst>
                                          <p:attrName>style.visibility</p:attrName>
                                        </p:attrNameLst>
                                      </p:cBhvr>
                                      <p:to>
                                        <p:strVal val="visible"/>
                                      </p:to>
                                    </p:set>
                                    <p:anim calcmode="lin" valueType="num">
                                      <p:cBhvr>
                                        <p:cTn id="21" dur="500" fill="hold"/>
                                        <p:tgtEl>
                                          <p:spTgt spid="128006"/>
                                        </p:tgtEl>
                                        <p:attrNameLst>
                                          <p:attrName>ppt_w</p:attrName>
                                        </p:attrNameLst>
                                      </p:cBhvr>
                                      <p:tavLst>
                                        <p:tav tm="0">
                                          <p:val>
                                            <p:fltVal val="0"/>
                                          </p:val>
                                        </p:tav>
                                        <p:tav tm="100000">
                                          <p:val>
                                            <p:strVal val="#ppt_w"/>
                                          </p:val>
                                        </p:tav>
                                      </p:tavLst>
                                    </p:anim>
                                    <p:anim calcmode="lin" valueType="num">
                                      <p:cBhvr>
                                        <p:cTn id="22" dur="500" fill="hold"/>
                                        <p:tgtEl>
                                          <p:spTgt spid="128006"/>
                                        </p:tgtEl>
                                        <p:attrNameLst>
                                          <p:attrName>ppt_h</p:attrName>
                                        </p:attrNameLst>
                                      </p:cBhvr>
                                      <p:tavLst>
                                        <p:tav tm="0">
                                          <p:val>
                                            <p:fltVal val="0"/>
                                          </p:val>
                                        </p:tav>
                                        <p:tav tm="100000">
                                          <p:val>
                                            <p:strVal val="#ppt_h"/>
                                          </p:val>
                                        </p:tav>
                                      </p:tavLst>
                                    </p:anim>
                                    <p:animEffect transition="in" filter="fade">
                                      <p:cBhvr>
                                        <p:cTn id="23" dur="500"/>
                                        <p:tgtEl>
                                          <p:spTgt spid="12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9" grpId="0"/>
      <p:bldP spid="12800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357188" y="428625"/>
            <a:ext cx="8229600" cy="1143000"/>
          </a:xfrm>
        </p:spPr>
        <p:txBody>
          <a:bodyPr/>
          <a:lstStyle/>
          <a:p>
            <a:pPr eaLnBrk="1" hangingPunct="1"/>
            <a:r>
              <a:rPr lang="zh-CN" altLang="en-US" smtClean="0"/>
              <a:t>贪吃的九头龙</a:t>
            </a:r>
            <a:r>
              <a:rPr lang="en-US" altLang="zh-CN" smtClean="0"/>
              <a:t>NOI2002</a:t>
            </a:r>
            <a:endParaRPr lang="zh-CN" altLang="en-US"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71500" y="1500188"/>
            <a:ext cx="8286750" cy="4524375"/>
          </a:xfrm>
          <a:prstGeom prst="rect">
            <a:avLst/>
          </a:prstGeom>
          <a:noFill/>
          <a:ln w="9525">
            <a:noFill/>
            <a:miter lim="800000"/>
          </a:ln>
        </p:spPr>
        <p:txBody>
          <a:bodyPr>
            <a:spAutoFit/>
          </a:bodyPr>
          <a:lstStyle/>
          <a:p>
            <a:r>
              <a:rPr lang="zh-CN" altLang="en-US" sz="3200">
                <a:latin typeface="Calibri" pitchFamily="34" charset="0"/>
              </a:rPr>
              <a:t>有</a:t>
            </a:r>
            <a:r>
              <a:rPr lang="en-US" altLang="zh-CN" sz="3200">
                <a:latin typeface="Calibri" pitchFamily="34" charset="0"/>
              </a:rPr>
              <a:t>M</a:t>
            </a:r>
            <a:r>
              <a:rPr lang="zh-CN" altLang="en-US" sz="3200">
                <a:latin typeface="Calibri" pitchFamily="34" charset="0"/>
              </a:rPr>
              <a:t>个脑袋的九头龙要吃掉</a:t>
            </a:r>
            <a:r>
              <a:rPr lang="en-US" altLang="zh-CN" sz="3200">
                <a:latin typeface="Calibri" pitchFamily="34" charset="0"/>
              </a:rPr>
              <a:t>N</a:t>
            </a:r>
            <a:r>
              <a:rPr lang="zh-CN" altLang="en-US" sz="3200">
                <a:latin typeface="Calibri" pitchFamily="34" charset="0"/>
              </a:rPr>
              <a:t>个果子，它需要把</a:t>
            </a:r>
            <a:r>
              <a:rPr lang="en-US" altLang="zh-CN" sz="3200">
                <a:latin typeface="Calibri" pitchFamily="34" charset="0"/>
              </a:rPr>
              <a:t>N</a:t>
            </a:r>
            <a:r>
              <a:rPr lang="zh-CN" altLang="en-US" sz="3200">
                <a:latin typeface="Calibri" pitchFamily="34" charset="0"/>
              </a:rPr>
              <a:t>个果子分成</a:t>
            </a:r>
            <a:r>
              <a:rPr lang="en-US" altLang="zh-CN" sz="3200">
                <a:latin typeface="Calibri" pitchFamily="34" charset="0"/>
              </a:rPr>
              <a:t>M</a:t>
            </a:r>
            <a:r>
              <a:rPr lang="zh-CN" altLang="en-US" sz="3200">
                <a:latin typeface="Calibri" pitchFamily="34" charset="0"/>
              </a:rPr>
              <a:t>组，每组至少有一个果子，让每个头吃一组。</a:t>
            </a:r>
          </a:p>
          <a:p>
            <a:r>
              <a:rPr lang="zh-CN" altLang="en-US" sz="3200">
                <a:latin typeface="Calibri" pitchFamily="34" charset="0"/>
              </a:rPr>
              <a:t>　  其中最大的头要吃掉恰好</a:t>
            </a:r>
            <a:r>
              <a:rPr lang="en-US" altLang="zh-CN" sz="3200">
                <a:latin typeface="Calibri" pitchFamily="34" charset="0"/>
              </a:rPr>
              <a:t>K</a:t>
            </a:r>
            <a:r>
              <a:rPr lang="zh-CN" altLang="en-US" sz="3200">
                <a:latin typeface="Calibri" pitchFamily="34" charset="0"/>
              </a:rPr>
              <a:t>个果子，且包括第一个果子。果子构成一棵树。</a:t>
            </a:r>
          </a:p>
          <a:p>
            <a:r>
              <a:rPr lang="zh-CN" altLang="en-US" sz="3200">
                <a:latin typeface="Calibri" pitchFamily="34" charset="0"/>
              </a:rPr>
              <a:t>对于每段树枝的两个果子需要由不同的头来吃则没有难受值，否则有一个难受值。求最小的</a:t>
            </a:r>
            <a:r>
              <a:rPr lang="en-US" sz="3200">
                <a:latin typeface="Calibri" pitchFamily="34" charset="0"/>
              </a:rPr>
              <a:t>“</a:t>
            </a:r>
            <a:r>
              <a:rPr lang="zh-CN" altLang="en-US" sz="3200">
                <a:latin typeface="Calibri" pitchFamily="34" charset="0"/>
              </a:rPr>
              <a:t>难受值</a:t>
            </a:r>
            <a:r>
              <a:rPr lang="en-US" sz="3200">
                <a:latin typeface="Calibri" pitchFamily="34" charset="0"/>
              </a:rPr>
              <a:t>”</a:t>
            </a:r>
            <a:r>
              <a:rPr lang="zh-CN" altLang="en-US" sz="3200">
                <a:latin typeface="Calibri" pitchFamily="34" charset="0"/>
              </a:rPr>
              <a:t>之和。</a:t>
            </a:r>
            <a:endParaRPr lang="en-US" altLang="zh-CN" sz="3200">
              <a:latin typeface="Calibri" pitchFamily="34" charset="0"/>
            </a:endParaRPr>
          </a:p>
          <a:p>
            <a:pPr latinLnBrk="1"/>
            <a:r>
              <a:rPr lang="en-US" altLang="zh-CN" sz="3200">
                <a:latin typeface="Calibri" pitchFamily="34" charset="0"/>
              </a:rPr>
              <a:t>N(1&lt;=N&lt;=300)</a:t>
            </a:r>
            <a:r>
              <a:rPr lang="zh-CN" altLang="en-US" sz="3200">
                <a:latin typeface="Calibri" pitchFamily="34" charset="0"/>
              </a:rPr>
              <a:t>，</a:t>
            </a:r>
            <a:r>
              <a:rPr lang="en-US" altLang="zh-CN" sz="3200">
                <a:latin typeface="Calibri" pitchFamily="34" charset="0"/>
              </a:rPr>
              <a:t>M(2&lt;=M&lt;=N)</a:t>
            </a:r>
            <a:r>
              <a:rPr lang="zh-CN" altLang="en-US" sz="3200">
                <a:latin typeface="Calibri" pitchFamily="34" charset="0"/>
              </a:rPr>
              <a:t>，</a:t>
            </a:r>
            <a:r>
              <a:rPr lang="en-US" altLang="zh-CN" sz="3200">
                <a:latin typeface="Calibri" pitchFamily="34" charset="0"/>
              </a:rPr>
              <a:t>K(1&lt;=K&lt;=N)</a:t>
            </a:r>
            <a:r>
              <a:rPr lang="zh-CN" altLang="en-US" sz="320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p:cTn id="7" dur="500" fill="hold"/>
                                        <p:tgtEl>
                                          <p:spTgt spid="128002"/>
                                        </p:tgtEl>
                                        <p:attrNameLst>
                                          <p:attrName>ppt_w</p:attrName>
                                        </p:attrNameLst>
                                      </p:cBhvr>
                                      <p:tavLst>
                                        <p:tav tm="0">
                                          <p:val>
                                            <p:fltVal val="0"/>
                                          </p:val>
                                        </p:tav>
                                        <p:tav tm="100000">
                                          <p:val>
                                            <p:strVal val="#ppt_w"/>
                                          </p:val>
                                        </p:tav>
                                      </p:tavLst>
                                    </p:anim>
                                    <p:anim calcmode="lin" valueType="num">
                                      <p:cBhvr>
                                        <p:cTn id="8" dur="500" fill="hold"/>
                                        <p:tgtEl>
                                          <p:spTgt spid="128002"/>
                                        </p:tgtEl>
                                        <p:attrNameLst>
                                          <p:attrName>ppt_h</p:attrName>
                                        </p:attrNameLst>
                                      </p:cBhvr>
                                      <p:tavLst>
                                        <p:tav tm="0">
                                          <p:val>
                                            <p:fltVal val="0"/>
                                          </p:val>
                                        </p:tav>
                                        <p:tav tm="100000">
                                          <p:val>
                                            <p:strVal val="#ppt_h"/>
                                          </p:val>
                                        </p:tav>
                                      </p:tavLst>
                                    </p:anim>
                                    <p:animEffect transition="in" filter="fade">
                                      <p:cBhvr>
                                        <p:cTn id="9" dur="500"/>
                                        <p:tgtEl>
                                          <p:spTgt spid="12800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heckerboard(across)">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idx="4294967295"/>
          </p:nvPr>
        </p:nvSpPr>
        <p:spPr/>
        <p:txBody>
          <a:bodyPr/>
          <a:lstStyle/>
          <a:p>
            <a:pPr eaLnBrk="1" hangingPunct="1"/>
            <a:r>
              <a:rPr lang="zh-CN" altLang="en-US" smtClean="0"/>
              <a:t>图和样例说明</a:t>
            </a:r>
          </a:p>
        </p:txBody>
      </p:sp>
      <p:sp>
        <p:nvSpPr>
          <p:cNvPr id="4" name="椭圆 3"/>
          <p:cNvSpPr/>
          <p:nvPr/>
        </p:nvSpPr>
        <p:spPr>
          <a:xfrm>
            <a:off x="1928813" y="19494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5" name="椭圆 4"/>
          <p:cNvSpPr/>
          <p:nvPr/>
        </p:nvSpPr>
        <p:spPr>
          <a:xfrm>
            <a:off x="1214438" y="31638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6" name="椭圆 5"/>
          <p:cNvSpPr/>
          <p:nvPr/>
        </p:nvSpPr>
        <p:spPr>
          <a:xfrm>
            <a:off x="2714625" y="31638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4</a:t>
            </a:r>
            <a:endParaRPr lang="zh-CN" altLang="en-US" sz="4000" dirty="0">
              <a:solidFill>
                <a:schemeClr val="tx1"/>
              </a:solidFill>
            </a:endParaRPr>
          </a:p>
        </p:txBody>
      </p:sp>
      <p:sp>
        <p:nvSpPr>
          <p:cNvPr id="7" name="椭圆 6"/>
          <p:cNvSpPr/>
          <p:nvPr/>
        </p:nvSpPr>
        <p:spPr>
          <a:xfrm>
            <a:off x="642938" y="444976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8" name="椭圆 7"/>
          <p:cNvSpPr/>
          <p:nvPr/>
        </p:nvSpPr>
        <p:spPr>
          <a:xfrm>
            <a:off x="3071813" y="4422775"/>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9" name="直接连接符 8"/>
          <p:cNvCxnSpPr>
            <a:stCxn id="4" idx="3"/>
            <a:endCxn id="5" idx="7"/>
          </p:cNvCxnSpPr>
          <p:nvPr/>
        </p:nvCxnSpPr>
        <p:spPr>
          <a:xfrm rot="5400000">
            <a:off x="1373188" y="2625725"/>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rot="5400000">
            <a:off x="722312" y="3870326"/>
            <a:ext cx="823913" cy="4111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 name="直接连接符 10"/>
          <p:cNvCxnSpPr>
            <a:stCxn id="4" idx="5"/>
            <a:endCxn id="6" idx="1"/>
          </p:cNvCxnSpPr>
          <p:nvPr/>
        </p:nvCxnSpPr>
        <p:spPr>
          <a:xfrm rot="16200000" flipH="1">
            <a:off x="2123282" y="2590006"/>
            <a:ext cx="825500" cy="48418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0"/>
          </p:cNvCxnSpPr>
          <p:nvPr/>
        </p:nvCxnSpPr>
        <p:spPr>
          <a:xfrm rot="16200000" flipH="1">
            <a:off x="2788444" y="3925094"/>
            <a:ext cx="788987"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3" name="椭圆 12"/>
          <p:cNvSpPr/>
          <p:nvPr/>
        </p:nvSpPr>
        <p:spPr>
          <a:xfrm>
            <a:off x="1500188" y="4429125"/>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6</a:t>
            </a:r>
            <a:endParaRPr lang="zh-CN" altLang="en-US" sz="4000" dirty="0">
              <a:solidFill>
                <a:schemeClr val="tx1"/>
              </a:solidFill>
            </a:endParaRPr>
          </a:p>
        </p:txBody>
      </p:sp>
      <p:sp>
        <p:nvSpPr>
          <p:cNvPr id="14" name="椭圆 13"/>
          <p:cNvSpPr/>
          <p:nvPr/>
        </p:nvSpPr>
        <p:spPr>
          <a:xfrm>
            <a:off x="2357438" y="44465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sp>
        <p:nvSpPr>
          <p:cNvPr id="15" name="椭圆 14"/>
          <p:cNvSpPr/>
          <p:nvPr/>
        </p:nvSpPr>
        <p:spPr>
          <a:xfrm>
            <a:off x="3429000" y="221456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16" name="直接连接符 15"/>
          <p:cNvCxnSpPr>
            <a:stCxn id="5" idx="5"/>
            <a:endCxn id="13" idx="0"/>
          </p:cNvCxnSpPr>
          <p:nvPr/>
        </p:nvCxnSpPr>
        <p:spPr>
          <a:xfrm rot="16200000" flipH="1">
            <a:off x="1249363" y="3963988"/>
            <a:ext cx="795337" cy="134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6" idx="4"/>
            <a:endCxn id="14" idx="7"/>
          </p:cNvCxnSpPr>
          <p:nvPr/>
        </p:nvCxnSpPr>
        <p:spPr>
          <a:xfrm rot="5400000">
            <a:off x="2419351" y="4017962"/>
            <a:ext cx="812800"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4" name="直接连接符 23"/>
          <p:cNvCxnSpPr>
            <a:stCxn id="4" idx="6"/>
            <a:endCxn id="15" idx="2"/>
          </p:cNvCxnSpPr>
          <p:nvPr/>
        </p:nvCxnSpPr>
        <p:spPr>
          <a:xfrm>
            <a:off x="2357438" y="2224088"/>
            <a:ext cx="1071562" cy="26670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7" name="TextBox 26"/>
          <p:cNvSpPr txBox="1">
            <a:spLocks noChangeArrowheads="1"/>
          </p:cNvSpPr>
          <p:nvPr/>
        </p:nvSpPr>
        <p:spPr bwMode="auto">
          <a:xfrm>
            <a:off x="1357313" y="2571750"/>
            <a:ext cx="500062" cy="369888"/>
          </a:xfrm>
          <a:prstGeom prst="rect">
            <a:avLst/>
          </a:prstGeom>
          <a:noFill/>
          <a:ln w="9525">
            <a:noFill/>
            <a:miter lim="800000"/>
          </a:ln>
        </p:spPr>
        <p:txBody>
          <a:bodyPr>
            <a:spAutoFit/>
          </a:bodyPr>
          <a:lstStyle/>
          <a:p>
            <a:r>
              <a:rPr lang="en-US" altLang="zh-CN" b="1">
                <a:latin typeface="Calibri" pitchFamily="34" charset="0"/>
              </a:rPr>
              <a:t>20</a:t>
            </a:r>
            <a:endParaRPr lang="zh-CN" altLang="en-US" b="1">
              <a:latin typeface="Calibri" pitchFamily="34" charset="0"/>
            </a:endParaRPr>
          </a:p>
        </p:txBody>
      </p:sp>
      <p:sp>
        <p:nvSpPr>
          <p:cNvPr id="28" name="TextBox 27"/>
          <p:cNvSpPr txBox="1">
            <a:spLocks noChangeArrowheads="1"/>
          </p:cNvSpPr>
          <p:nvPr/>
        </p:nvSpPr>
        <p:spPr bwMode="auto">
          <a:xfrm>
            <a:off x="785813" y="3844925"/>
            <a:ext cx="500062" cy="369888"/>
          </a:xfrm>
          <a:prstGeom prst="rect">
            <a:avLst/>
          </a:prstGeom>
          <a:noFill/>
          <a:ln w="9525">
            <a:noFill/>
            <a:miter lim="800000"/>
          </a:ln>
        </p:spPr>
        <p:txBody>
          <a:bodyPr>
            <a:spAutoFit/>
          </a:bodyPr>
          <a:lstStyle/>
          <a:p>
            <a:r>
              <a:rPr lang="en-US" altLang="zh-CN" b="1">
                <a:latin typeface="Calibri" pitchFamily="34" charset="0"/>
              </a:rPr>
              <a:t>10</a:t>
            </a:r>
            <a:endParaRPr lang="zh-CN" altLang="en-US" b="1">
              <a:latin typeface="Calibri" pitchFamily="34" charset="0"/>
            </a:endParaRPr>
          </a:p>
        </p:txBody>
      </p:sp>
      <p:sp>
        <p:nvSpPr>
          <p:cNvPr id="29" name="TextBox 28"/>
          <p:cNvSpPr txBox="1">
            <a:spLocks noChangeArrowheads="1"/>
          </p:cNvSpPr>
          <p:nvPr/>
        </p:nvSpPr>
        <p:spPr bwMode="auto">
          <a:xfrm>
            <a:off x="1643063" y="3844925"/>
            <a:ext cx="500062" cy="369888"/>
          </a:xfrm>
          <a:prstGeom prst="rect">
            <a:avLst/>
          </a:prstGeom>
          <a:noFill/>
          <a:ln w="9525">
            <a:noFill/>
            <a:miter lim="800000"/>
          </a:ln>
        </p:spPr>
        <p:txBody>
          <a:bodyPr>
            <a:spAutoFit/>
          </a:bodyPr>
          <a:lstStyle/>
          <a:p>
            <a:r>
              <a:rPr lang="en-US" altLang="zh-CN" b="1">
                <a:latin typeface="Calibri" pitchFamily="34" charset="0"/>
              </a:rPr>
              <a:t>12</a:t>
            </a:r>
            <a:endParaRPr lang="zh-CN" altLang="en-US" b="1">
              <a:latin typeface="Calibri" pitchFamily="34" charset="0"/>
            </a:endParaRPr>
          </a:p>
        </p:txBody>
      </p:sp>
      <p:sp>
        <p:nvSpPr>
          <p:cNvPr id="30" name="TextBox 29"/>
          <p:cNvSpPr txBox="1">
            <a:spLocks noChangeArrowheads="1"/>
          </p:cNvSpPr>
          <p:nvPr/>
        </p:nvSpPr>
        <p:spPr bwMode="auto">
          <a:xfrm>
            <a:off x="2428875" y="3916363"/>
            <a:ext cx="500063" cy="369887"/>
          </a:xfrm>
          <a:prstGeom prst="rect">
            <a:avLst/>
          </a:prstGeom>
          <a:noFill/>
          <a:ln w="9525">
            <a:noFill/>
            <a:miter lim="800000"/>
          </a:ln>
        </p:spPr>
        <p:txBody>
          <a:bodyPr>
            <a:spAutoFit/>
          </a:bodyPr>
          <a:lstStyle/>
          <a:p>
            <a:r>
              <a:rPr lang="en-US" altLang="zh-CN" b="1">
                <a:latin typeface="Calibri" pitchFamily="34" charset="0"/>
              </a:rPr>
              <a:t>15</a:t>
            </a:r>
            <a:endParaRPr lang="zh-CN" altLang="en-US" b="1">
              <a:latin typeface="Calibri" pitchFamily="34" charset="0"/>
            </a:endParaRPr>
          </a:p>
        </p:txBody>
      </p:sp>
      <p:sp>
        <p:nvSpPr>
          <p:cNvPr id="31" name="TextBox 30"/>
          <p:cNvSpPr txBox="1">
            <a:spLocks noChangeArrowheads="1"/>
          </p:cNvSpPr>
          <p:nvPr/>
        </p:nvSpPr>
        <p:spPr bwMode="auto">
          <a:xfrm>
            <a:off x="2214563" y="2643188"/>
            <a:ext cx="500062" cy="369887"/>
          </a:xfrm>
          <a:prstGeom prst="rect">
            <a:avLst/>
          </a:prstGeom>
          <a:noFill/>
          <a:ln w="9525">
            <a:noFill/>
            <a:miter lim="800000"/>
          </a:ln>
        </p:spPr>
        <p:txBody>
          <a:bodyPr>
            <a:spAutoFit/>
          </a:bodyPr>
          <a:lstStyle/>
          <a:p>
            <a:r>
              <a:rPr lang="en-US" altLang="zh-CN" b="1">
                <a:latin typeface="Calibri" pitchFamily="34" charset="0"/>
              </a:rPr>
              <a:t>4</a:t>
            </a:r>
            <a:endParaRPr lang="zh-CN" altLang="en-US" b="1">
              <a:latin typeface="Calibri" pitchFamily="34" charset="0"/>
            </a:endParaRPr>
          </a:p>
        </p:txBody>
      </p:sp>
      <p:sp>
        <p:nvSpPr>
          <p:cNvPr id="32" name="TextBox 31"/>
          <p:cNvSpPr txBox="1">
            <a:spLocks noChangeArrowheads="1"/>
          </p:cNvSpPr>
          <p:nvPr/>
        </p:nvSpPr>
        <p:spPr bwMode="auto">
          <a:xfrm>
            <a:off x="2786063" y="2000250"/>
            <a:ext cx="500062" cy="369888"/>
          </a:xfrm>
          <a:prstGeom prst="rect">
            <a:avLst/>
          </a:prstGeom>
          <a:noFill/>
          <a:ln w="9525">
            <a:noFill/>
            <a:miter lim="800000"/>
          </a:ln>
        </p:spPr>
        <p:txBody>
          <a:bodyPr>
            <a:spAutoFit/>
          </a:bodyPr>
          <a:lstStyle/>
          <a:p>
            <a:r>
              <a:rPr lang="en-US" altLang="zh-CN" b="1">
                <a:latin typeface="Calibri" pitchFamily="34" charset="0"/>
              </a:rPr>
              <a:t>13</a:t>
            </a:r>
            <a:endParaRPr lang="zh-CN" altLang="en-US" b="1">
              <a:latin typeface="Calibri" pitchFamily="34" charset="0"/>
            </a:endParaRPr>
          </a:p>
        </p:txBody>
      </p:sp>
      <p:sp>
        <p:nvSpPr>
          <p:cNvPr id="33" name="TextBox 32"/>
          <p:cNvSpPr txBox="1">
            <a:spLocks noChangeArrowheads="1"/>
          </p:cNvSpPr>
          <p:nvPr/>
        </p:nvSpPr>
        <p:spPr bwMode="auto">
          <a:xfrm>
            <a:off x="3214688" y="3857625"/>
            <a:ext cx="500062" cy="369888"/>
          </a:xfrm>
          <a:prstGeom prst="rect">
            <a:avLst/>
          </a:prstGeom>
          <a:noFill/>
          <a:ln w="9525">
            <a:noFill/>
            <a:miter lim="800000"/>
          </a:ln>
        </p:spPr>
        <p:txBody>
          <a:bodyPr>
            <a:spAutoFit/>
          </a:bodyPr>
          <a:lstStyle/>
          <a:p>
            <a:r>
              <a:rPr lang="en-US" altLang="zh-CN" b="1">
                <a:latin typeface="Calibri" pitchFamily="34" charset="0"/>
              </a:rPr>
              <a:t>5</a:t>
            </a:r>
            <a:endParaRPr lang="zh-CN" altLang="en-US" b="1">
              <a:latin typeface="Calibri" pitchFamily="34" charset="0"/>
            </a:endParaRPr>
          </a:p>
        </p:txBody>
      </p:sp>
      <p:sp>
        <p:nvSpPr>
          <p:cNvPr id="34" name="椭圆 33"/>
          <p:cNvSpPr/>
          <p:nvPr/>
        </p:nvSpPr>
        <p:spPr>
          <a:xfrm>
            <a:off x="5715000" y="1857375"/>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35" name="椭圆 34"/>
          <p:cNvSpPr/>
          <p:nvPr/>
        </p:nvSpPr>
        <p:spPr>
          <a:xfrm>
            <a:off x="5000625" y="30718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36" name="椭圆 35"/>
          <p:cNvSpPr/>
          <p:nvPr/>
        </p:nvSpPr>
        <p:spPr>
          <a:xfrm>
            <a:off x="6500813" y="3071813"/>
            <a:ext cx="428625" cy="550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4</a:t>
            </a:r>
            <a:endParaRPr lang="zh-CN" altLang="en-US" sz="4000" dirty="0">
              <a:solidFill>
                <a:srgbClr val="FF0000"/>
              </a:solidFill>
            </a:endParaRPr>
          </a:p>
        </p:txBody>
      </p:sp>
      <p:sp>
        <p:nvSpPr>
          <p:cNvPr id="37" name="椭圆 36"/>
          <p:cNvSpPr/>
          <p:nvPr/>
        </p:nvSpPr>
        <p:spPr>
          <a:xfrm>
            <a:off x="4429125" y="4357688"/>
            <a:ext cx="428625" cy="550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3</a:t>
            </a:r>
            <a:endParaRPr lang="zh-CN" altLang="en-US" sz="4000" dirty="0">
              <a:solidFill>
                <a:srgbClr val="FF0000"/>
              </a:solidFill>
            </a:endParaRPr>
          </a:p>
        </p:txBody>
      </p:sp>
      <p:sp>
        <p:nvSpPr>
          <p:cNvPr id="38" name="椭圆 37"/>
          <p:cNvSpPr/>
          <p:nvPr/>
        </p:nvSpPr>
        <p:spPr>
          <a:xfrm>
            <a:off x="6929438" y="43703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39" name="直接连接符 38"/>
          <p:cNvCxnSpPr>
            <a:stCxn id="34" idx="3"/>
            <a:endCxn id="35" idx="7"/>
          </p:cNvCxnSpPr>
          <p:nvPr/>
        </p:nvCxnSpPr>
        <p:spPr>
          <a:xfrm rot="5400000">
            <a:off x="5159375" y="2533650"/>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0" name="直接连接符 39"/>
          <p:cNvCxnSpPr/>
          <p:nvPr/>
        </p:nvCxnSpPr>
        <p:spPr>
          <a:xfrm rot="5400000">
            <a:off x="4507707" y="3779043"/>
            <a:ext cx="825500" cy="41116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1" name="直接连接符 40"/>
          <p:cNvCxnSpPr>
            <a:stCxn id="34" idx="5"/>
            <a:endCxn id="36" idx="1"/>
          </p:cNvCxnSpPr>
          <p:nvPr/>
        </p:nvCxnSpPr>
        <p:spPr>
          <a:xfrm rot="16200000" flipH="1">
            <a:off x="5909469" y="2497931"/>
            <a:ext cx="825500" cy="4841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2" name="直接连接符 41"/>
          <p:cNvCxnSpPr>
            <a:stCxn id="36" idx="5"/>
            <a:endCxn id="38" idx="0"/>
          </p:cNvCxnSpPr>
          <p:nvPr/>
        </p:nvCxnSpPr>
        <p:spPr>
          <a:xfrm rot="16200000" flipH="1">
            <a:off x="6590506" y="3817145"/>
            <a:ext cx="828675" cy="27781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3" name="椭圆 42"/>
          <p:cNvSpPr/>
          <p:nvPr/>
        </p:nvSpPr>
        <p:spPr>
          <a:xfrm>
            <a:off x="5286375" y="4337050"/>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6</a:t>
            </a:r>
            <a:endParaRPr lang="zh-CN" altLang="en-US" sz="4000" dirty="0">
              <a:solidFill>
                <a:srgbClr val="FF0000"/>
              </a:solidFill>
            </a:endParaRPr>
          </a:p>
        </p:txBody>
      </p:sp>
      <p:sp>
        <p:nvSpPr>
          <p:cNvPr id="44" name="椭圆 43"/>
          <p:cNvSpPr/>
          <p:nvPr/>
        </p:nvSpPr>
        <p:spPr>
          <a:xfrm>
            <a:off x="6143625" y="43545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sp>
        <p:nvSpPr>
          <p:cNvPr id="45" name="椭圆 44"/>
          <p:cNvSpPr/>
          <p:nvPr/>
        </p:nvSpPr>
        <p:spPr>
          <a:xfrm>
            <a:off x="7215188" y="21224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46" name="直接连接符 45"/>
          <p:cNvCxnSpPr>
            <a:stCxn id="35" idx="5"/>
            <a:endCxn id="43" idx="0"/>
          </p:cNvCxnSpPr>
          <p:nvPr/>
        </p:nvCxnSpPr>
        <p:spPr>
          <a:xfrm rot="16200000" flipH="1">
            <a:off x="5035550" y="3871913"/>
            <a:ext cx="795337" cy="13493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7" name="直接连接符 46"/>
          <p:cNvCxnSpPr>
            <a:stCxn id="36" idx="4"/>
            <a:endCxn id="44" idx="7"/>
          </p:cNvCxnSpPr>
          <p:nvPr/>
        </p:nvCxnSpPr>
        <p:spPr>
          <a:xfrm rot="5400000">
            <a:off x="6205538" y="3925887"/>
            <a:ext cx="812800"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8" name="直接连接符 47"/>
          <p:cNvCxnSpPr>
            <a:stCxn id="34" idx="6"/>
            <a:endCxn id="45" idx="2"/>
          </p:cNvCxnSpPr>
          <p:nvPr/>
        </p:nvCxnSpPr>
        <p:spPr>
          <a:xfrm>
            <a:off x="6143625" y="2133600"/>
            <a:ext cx="1071563" cy="2651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9" name="TextBox 48"/>
          <p:cNvSpPr txBox="1">
            <a:spLocks noChangeArrowheads="1"/>
          </p:cNvSpPr>
          <p:nvPr/>
        </p:nvSpPr>
        <p:spPr bwMode="auto">
          <a:xfrm>
            <a:off x="5143500" y="2479675"/>
            <a:ext cx="500063" cy="369888"/>
          </a:xfrm>
          <a:prstGeom prst="rect">
            <a:avLst/>
          </a:prstGeom>
          <a:noFill/>
          <a:ln w="9525">
            <a:noFill/>
            <a:miter lim="800000"/>
          </a:ln>
        </p:spPr>
        <p:txBody>
          <a:bodyPr>
            <a:spAutoFit/>
          </a:bodyPr>
          <a:lstStyle/>
          <a:p>
            <a:r>
              <a:rPr lang="en-US" altLang="zh-CN" b="1">
                <a:latin typeface="Calibri" pitchFamily="34" charset="0"/>
              </a:rPr>
              <a:t>20</a:t>
            </a:r>
            <a:endParaRPr lang="zh-CN" altLang="en-US" b="1">
              <a:latin typeface="Calibri" pitchFamily="34" charset="0"/>
            </a:endParaRPr>
          </a:p>
        </p:txBody>
      </p:sp>
      <p:sp>
        <p:nvSpPr>
          <p:cNvPr id="50" name="TextBox 49"/>
          <p:cNvSpPr txBox="1">
            <a:spLocks noChangeArrowheads="1"/>
          </p:cNvSpPr>
          <p:nvPr/>
        </p:nvSpPr>
        <p:spPr bwMode="auto">
          <a:xfrm>
            <a:off x="4572000" y="3752850"/>
            <a:ext cx="500063" cy="369888"/>
          </a:xfrm>
          <a:prstGeom prst="rect">
            <a:avLst/>
          </a:prstGeom>
          <a:noFill/>
          <a:ln w="9525">
            <a:noFill/>
            <a:miter lim="800000"/>
          </a:ln>
        </p:spPr>
        <p:txBody>
          <a:bodyPr>
            <a:spAutoFit/>
          </a:bodyPr>
          <a:lstStyle/>
          <a:p>
            <a:r>
              <a:rPr lang="en-US" altLang="zh-CN" b="1">
                <a:latin typeface="Calibri" pitchFamily="34" charset="0"/>
              </a:rPr>
              <a:t>10</a:t>
            </a:r>
            <a:endParaRPr lang="zh-CN" altLang="en-US" b="1">
              <a:latin typeface="Calibri" pitchFamily="34" charset="0"/>
            </a:endParaRPr>
          </a:p>
        </p:txBody>
      </p:sp>
      <p:sp>
        <p:nvSpPr>
          <p:cNvPr id="51" name="TextBox 50"/>
          <p:cNvSpPr txBox="1">
            <a:spLocks noChangeArrowheads="1"/>
          </p:cNvSpPr>
          <p:nvPr/>
        </p:nvSpPr>
        <p:spPr bwMode="auto">
          <a:xfrm>
            <a:off x="5429250" y="3752850"/>
            <a:ext cx="500063" cy="369888"/>
          </a:xfrm>
          <a:prstGeom prst="rect">
            <a:avLst/>
          </a:prstGeom>
          <a:noFill/>
          <a:ln w="9525">
            <a:noFill/>
            <a:miter lim="800000"/>
          </a:ln>
        </p:spPr>
        <p:txBody>
          <a:bodyPr>
            <a:spAutoFit/>
          </a:bodyPr>
          <a:lstStyle/>
          <a:p>
            <a:r>
              <a:rPr lang="en-US" altLang="zh-CN" b="1">
                <a:latin typeface="Calibri" pitchFamily="34" charset="0"/>
              </a:rPr>
              <a:t>12</a:t>
            </a:r>
            <a:endParaRPr lang="zh-CN" altLang="en-US" b="1">
              <a:latin typeface="Calibri" pitchFamily="34" charset="0"/>
            </a:endParaRPr>
          </a:p>
        </p:txBody>
      </p:sp>
      <p:sp>
        <p:nvSpPr>
          <p:cNvPr id="52" name="TextBox 51"/>
          <p:cNvSpPr txBox="1">
            <a:spLocks noChangeArrowheads="1"/>
          </p:cNvSpPr>
          <p:nvPr/>
        </p:nvSpPr>
        <p:spPr bwMode="auto">
          <a:xfrm>
            <a:off x="6215063" y="3824288"/>
            <a:ext cx="500062" cy="369887"/>
          </a:xfrm>
          <a:prstGeom prst="rect">
            <a:avLst/>
          </a:prstGeom>
          <a:noFill/>
          <a:ln w="9525">
            <a:noFill/>
            <a:miter lim="800000"/>
          </a:ln>
        </p:spPr>
        <p:txBody>
          <a:bodyPr>
            <a:spAutoFit/>
          </a:bodyPr>
          <a:lstStyle/>
          <a:p>
            <a:r>
              <a:rPr lang="en-US" altLang="zh-CN" b="1">
                <a:latin typeface="Calibri" pitchFamily="34" charset="0"/>
              </a:rPr>
              <a:t>15</a:t>
            </a:r>
            <a:endParaRPr lang="zh-CN" altLang="en-US" b="1">
              <a:latin typeface="Calibri" pitchFamily="34" charset="0"/>
            </a:endParaRPr>
          </a:p>
        </p:txBody>
      </p:sp>
      <p:sp>
        <p:nvSpPr>
          <p:cNvPr id="53" name="TextBox 52"/>
          <p:cNvSpPr txBox="1">
            <a:spLocks noChangeArrowheads="1"/>
          </p:cNvSpPr>
          <p:nvPr/>
        </p:nvSpPr>
        <p:spPr bwMode="auto">
          <a:xfrm>
            <a:off x="6072188" y="2643188"/>
            <a:ext cx="500062" cy="369887"/>
          </a:xfrm>
          <a:prstGeom prst="rect">
            <a:avLst/>
          </a:prstGeom>
          <a:noFill/>
          <a:ln w="9525">
            <a:noFill/>
            <a:miter lim="800000"/>
          </a:ln>
        </p:spPr>
        <p:txBody>
          <a:bodyPr>
            <a:spAutoFit/>
          </a:bodyPr>
          <a:lstStyle/>
          <a:p>
            <a:r>
              <a:rPr lang="en-US" altLang="zh-CN" b="1">
                <a:latin typeface="Calibri" pitchFamily="34" charset="0"/>
              </a:rPr>
              <a:t>4</a:t>
            </a:r>
            <a:endParaRPr lang="zh-CN" altLang="en-US" b="1">
              <a:latin typeface="Calibri" pitchFamily="34" charset="0"/>
            </a:endParaRPr>
          </a:p>
        </p:txBody>
      </p:sp>
      <p:sp>
        <p:nvSpPr>
          <p:cNvPr id="54" name="TextBox 53"/>
          <p:cNvSpPr txBox="1">
            <a:spLocks noChangeArrowheads="1"/>
          </p:cNvSpPr>
          <p:nvPr/>
        </p:nvSpPr>
        <p:spPr bwMode="auto">
          <a:xfrm>
            <a:off x="6572250" y="1908175"/>
            <a:ext cx="500063" cy="369888"/>
          </a:xfrm>
          <a:prstGeom prst="rect">
            <a:avLst/>
          </a:prstGeom>
          <a:noFill/>
          <a:ln w="9525">
            <a:noFill/>
            <a:miter lim="800000"/>
          </a:ln>
        </p:spPr>
        <p:txBody>
          <a:bodyPr>
            <a:spAutoFit/>
          </a:bodyPr>
          <a:lstStyle/>
          <a:p>
            <a:r>
              <a:rPr lang="en-US" altLang="zh-CN" b="1">
                <a:latin typeface="Calibri" pitchFamily="34" charset="0"/>
              </a:rPr>
              <a:t>13</a:t>
            </a:r>
            <a:endParaRPr lang="zh-CN" altLang="en-US" b="1">
              <a:latin typeface="Calibri" pitchFamily="34" charset="0"/>
            </a:endParaRPr>
          </a:p>
        </p:txBody>
      </p:sp>
      <p:sp>
        <p:nvSpPr>
          <p:cNvPr id="55" name="TextBox 54"/>
          <p:cNvSpPr txBox="1">
            <a:spLocks noChangeArrowheads="1"/>
          </p:cNvSpPr>
          <p:nvPr/>
        </p:nvSpPr>
        <p:spPr bwMode="auto">
          <a:xfrm>
            <a:off x="7000875" y="3765550"/>
            <a:ext cx="500063" cy="369888"/>
          </a:xfrm>
          <a:prstGeom prst="rect">
            <a:avLst/>
          </a:prstGeom>
          <a:noFill/>
          <a:ln w="9525">
            <a:noFill/>
            <a:miter lim="800000"/>
          </a:ln>
        </p:spPr>
        <p:txBody>
          <a:bodyPr>
            <a:spAutoFit/>
          </a:bodyPr>
          <a:lstStyle/>
          <a:p>
            <a:r>
              <a:rPr lang="en-US" altLang="zh-CN" b="1">
                <a:latin typeface="Calibri" pitchFamily="34" charset="0"/>
              </a:rPr>
              <a:t>5</a:t>
            </a:r>
            <a:endParaRPr lang="zh-CN" altLang="en-US" b="1">
              <a:latin typeface="Calibri" pitchFamily="34" charset="0"/>
            </a:endParaRPr>
          </a:p>
        </p:txBody>
      </p:sp>
      <p:pic>
        <p:nvPicPr>
          <p:cNvPr id="5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p:cTn id="7" dur="500" fill="hold"/>
                                        <p:tgtEl>
                                          <p:spTgt spid="129026"/>
                                        </p:tgtEl>
                                        <p:attrNameLst>
                                          <p:attrName>ppt_w</p:attrName>
                                        </p:attrNameLst>
                                      </p:cBhvr>
                                      <p:tavLst>
                                        <p:tav tm="0">
                                          <p:val>
                                            <p:fltVal val="0"/>
                                          </p:val>
                                        </p:tav>
                                        <p:tav tm="100000">
                                          <p:val>
                                            <p:strVal val="#ppt_w"/>
                                          </p:val>
                                        </p:tav>
                                      </p:tavLst>
                                    </p:anim>
                                    <p:anim calcmode="lin" valueType="num">
                                      <p:cBhvr>
                                        <p:cTn id="8" dur="500" fill="hold"/>
                                        <p:tgtEl>
                                          <p:spTgt spid="129026"/>
                                        </p:tgtEl>
                                        <p:attrNameLst>
                                          <p:attrName>ppt_h</p:attrName>
                                        </p:attrNameLst>
                                      </p:cBhvr>
                                      <p:tavLst>
                                        <p:tav tm="0">
                                          <p:val>
                                            <p:fltVal val="0"/>
                                          </p:val>
                                        </p:tav>
                                        <p:tav tm="100000">
                                          <p:val>
                                            <p:strVal val="#ppt_h"/>
                                          </p:val>
                                        </p:tav>
                                      </p:tavLst>
                                    </p:anim>
                                    <p:animEffect transition="in" filter="fade">
                                      <p:cBhvr>
                                        <p:cTn id="9" dur="500"/>
                                        <p:tgtEl>
                                          <p:spTgt spid="129026"/>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par>
                                <p:cTn id="16" presetID="17"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par>
                                <p:cTn id="20" presetID="17"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strVal val="#ppt_h"/>
                                          </p:val>
                                        </p:tav>
                                        <p:tav tm="100000">
                                          <p:val>
                                            <p:strVal val="#ppt_h"/>
                                          </p:val>
                                        </p:tav>
                                      </p:tavLst>
                                    </p:anim>
                                  </p:childTnLst>
                                </p:cTn>
                              </p:par>
                              <p:par>
                                <p:cTn id="28" presetID="17"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par>
                                <p:cTn id="36" presetID="17"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strVal val="#ppt_h"/>
                                          </p:val>
                                        </p:tav>
                                        <p:tav tm="100000">
                                          <p:val>
                                            <p:strVal val="#ppt_h"/>
                                          </p:val>
                                        </p:tav>
                                      </p:tavLst>
                                    </p:anim>
                                  </p:childTnLst>
                                </p:cTn>
                              </p:par>
                              <p:par>
                                <p:cTn id="44" presetID="17" presetClass="entr" presetSubtype="1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strVal val="#ppt_h"/>
                                          </p:val>
                                        </p:tav>
                                        <p:tav tm="100000">
                                          <p:val>
                                            <p:strVal val="#ppt_h"/>
                                          </p:val>
                                        </p:tav>
                                      </p:tavLst>
                                    </p:anim>
                                  </p:childTnLst>
                                </p:cTn>
                              </p:par>
                              <p:par>
                                <p:cTn id="48" presetID="17" presetClass="entr" presetSubtype="1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strVal val="#ppt_h"/>
                                          </p:val>
                                        </p:tav>
                                        <p:tav tm="100000">
                                          <p:val>
                                            <p:strVal val="#ppt_h"/>
                                          </p:val>
                                        </p:tav>
                                      </p:tavLst>
                                    </p:anim>
                                  </p:childTnLst>
                                </p:cTn>
                              </p:par>
                              <p:par>
                                <p:cTn id="56" presetID="17" presetClass="entr" presetSubtype="1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500" fill="hold"/>
                                        <p:tgtEl>
                                          <p:spTgt spid="15"/>
                                        </p:tgtEl>
                                        <p:attrNameLst>
                                          <p:attrName>ppt_w</p:attrName>
                                        </p:attrNameLst>
                                      </p:cBhvr>
                                      <p:tavLst>
                                        <p:tav tm="0">
                                          <p:val>
                                            <p:fltVal val="0"/>
                                          </p:val>
                                        </p:tav>
                                        <p:tav tm="100000">
                                          <p:val>
                                            <p:strVal val="#ppt_w"/>
                                          </p:val>
                                        </p:tav>
                                      </p:tavLst>
                                    </p:anim>
                                    <p:anim calcmode="lin" valueType="num">
                                      <p:cBhvr>
                                        <p:cTn id="59" dur="500" fill="hold"/>
                                        <p:tgtEl>
                                          <p:spTgt spid="15"/>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fltVal val="0"/>
                                          </p:val>
                                        </p:tav>
                                        <p:tav tm="100000">
                                          <p:val>
                                            <p:strVal val="#ppt_w"/>
                                          </p:val>
                                        </p:tav>
                                      </p:tavLst>
                                    </p:anim>
                                    <p:anim calcmode="lin" valueType="num">
                                      <p:cBhvr>
                                        <p:cTn id="67" dur="500" fill="hold"/>
                                        <p:tgtEl>
                                          <p:spTgt spid="19"/>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strVal val="#ppt_h"/>
                                          </p:val>
                                        </p:tav>
                                        <p:tav tm="100000">
                                          <p:val>
                                            <p:strVal val="#ppt_h"/>
                                          </p:val>
                                        </p:tav>
                                      </p:tavLst>
                                    </p:anim>
                                  </p:childTnLst>
                                </p:cTn>
                              </p:par>
                              <p:par>
                                <p:cTn id="72" presetID="17" presetClass="entr" presetSubtype="1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strVal val="#ppt_h"/>
                                          </p:val>
                                        </p:tav>
                                        <p:tav tm="100000">
                                          <p:val>
                                            <p:strVal val="#ppt_h"/>
                                          </p:val>
                                        </p:tav>
                                      </p:tavLst>
                                    </p:anim>
                                  </p:childTnLst>
                                </p:cTn>
                              </p:par>
                              <p:par>
                                <p:cTn id="76" presetID="17"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par>
                                <p:cTn id="80" presetID="17"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strVal val="#ppt_h"/>
                                          </p:val>
                                        </p:tav>
                                        <p:tav tm="100000">
                                          <p:val>
                                            <p:strVal val="#ppt_h"/>
                                          </p:val>
                                        </p:tav>
                                      </p:tavLst>
                                    </p:anim>
                                  </p:childTnLst>
                                </p:cTn>
                              </p:par>
                              <p:par>
                                <p:cTn id="84" presetID="17" presetClass="entr" presetSubtype="1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strVal val="#ppt_h"/>
                                          </p:val>
                                        </p:tav>
                                        <p:tav tm="100000">
                                          <p:val>
                                            <p:strVal val="#ppt_h"/>
                                          </p:val>
                                        </p:tav>
                                      </p:tavLst>
                                    </p:anim>
                                  </p:childTnLst>
                                </p:cTn>
                              </p:par>
                              <p:par>
                                <p:cTn id="88" presetID="17" presetClass="entr" presetSubtype="1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strVal val="#ppt_h"/>
                                          </p:val>
                                        </p:tav>
                                        <p:tav tm="100000">
                                          <p:val>
                                            <p:strVal val="#ppt_h"/>
                                          </p:val>
                                        </p:tav>
                                      </p:tavLst>
                                    </p:anim>
                                  </p:childTnLst>
                                </p:cTn>
                              </p:par>
                              <p:par>
                                <p:cTn id="92" presetID="17" presetClass="entr" presetSubtype="1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fill="hold"/>
                                        <p:tgtEl>
                                          <p:spTgt spid="32"/>
                                        </p:tgtEl>
                                        <p:attrNameLst>
                                          <p:attrName>ppt_w</p:attrName>
                                        </p:attrNameLst>
                                      </p:cBhvr>
                                      <p:tavLst>
                                        <p:tav tm="0">
                                          <p:val>
                                            <p:fltVal val="0"/>
                                          </p:val>
                                        </p:tav>
                                        <p:tav tm="100000">
                                          <p:val>
                                            <p:strVal val="#ppt_w"/>
                                          </p:val>
                                        </p:tav>
                                      </p:tavLst>
                                    </p:anim>
                                    <p:anim calcmode="lin" valueType="num">
                                      <p:cBhvr>
                                        <p:cTn id="95" dur="500" fill="hold"/>
                                        <p:tgtEl>
                                          <p:spTgt spid="32"/>
                                        </p:tgtEl>
                                        <p:attrNameLst>
                                          <p:attrName>ppt_h</p:attrName>
                                        </p:attrNameLst>
                                      </p:cBhvr>
                                      <p:tavLst>
                                        <p:tav tm="0">
                                          <p:val>
                                            <p:strVal val="#ppt_h"/>
                                          </p:val>
                                        </p:tav>
                                        <p:tav tm="100000">
                                          <p:val>
                                            <p:strVal val="#ppt_h"/>
                                          </p:val>
                                        </p:tav>
                                      </p:tavLst>
                                    </p:anim>
                                  </p:childTnLst>
                                </p:cTn>
                              </p:par>
                              <p:par>
                                <p:cTn id="96" presetID="17" presetClass="entr" presetSubtype="1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p:cTn id="98" dur="500" fill="hold"/>
                                        <p:tgtEl>
                                          <p:spTgt spid="33"/>
                                        </p:tgtEl>
                                        <p:attrNameLst>
                                          <p:attrName>ppt_w</p:attrName>
                                        </p:attrNameLst>
                                      </p:cBhvr>
                                      <p:tavLst>
                                        <p:tav tm="0">
                                          <p:val>
                                            <p:fltVal val="0"/>
                                          </p:val>
                                        </p:tav>
                                        <p:tav tm="100000">
                                          <p:val>
                                            <p:strVal val="#ppt_w"/>
                                          </p:val>
                                        </p:tav>
                                      </p:tavLst>
                                    </p:anim>
                                    <p:anim calcmode="lin" valueType="num">
                                      <p:cBhvr>
                                        <p:cTn id="99"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10" fill="hold" grpId="0" nodeType="click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p:cTn id="104" dur="500" fill="hold"/>
                                        <p:tgtEl>
                                          <p:spTgt spid="34"/>
                                        </p:tgtEl>
                                        <p:attrNameLst>
                                          <p:attrName>ppt_w</p:attrName>
                                        </p:attrNameLst>
                                      </p:cBhvr>
                                      <p:tavLst>
                                        <p:tav tm="0">
                                          <p:val>
                                            <p:fltVal val="0"/>
                                          </p:val>
                                        </p:tav>
                                        <p:tav tm="100000">
                                          <p:val>
                                            <p:strVal val="#ppt_w"/>
                                          </p:val>
                                        </p:tav>
                                      </p:tavLst>
                                    </p:anim>
                                    <p:anim calcmode="lin" valueType="num">
                                      <p:cBhvr>
                                        <p:cTn id="105" dur="500" fill="hold"/>
                                        <p:tgtEl>
                                          <p:spTgt spid="34"/>
                                        </p:tgtEl>
                                        <p:attrNameLst>
                                          <p:attrName>ppt_h</p:attrName>
                                        </p:attrNameLst>
                                      </p:cBhvr>
                                      <p:tavLst>
                                        <p:tav tm="0">
                                          <p:val>
                                            <p:strVal val="#ppt_h"/>
                                          </p:val>
                                        </p:tav>
                                        <p:tav tm="100000">
                                          <p:val>
                                            <p:strVal val="#ppt_h"/>
                                          </p:val>
                                        </p:tav>
                                      </p:tavLst>
                                    </p:anim>
                                  </p:childTnLst>
                                </p:cTn>
                              </p:par>
                              <p:par>
                                <p:cTn id="106" presetID="17" presetClass="entr" presetSubtype="1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 calcmode="lin" valueType="num">
                                      <p:cBhvr>
                                        <p:cTn id="108" dur="500" fill="hold"/>
                                        <p:tgtEl>
                                          <p:spTgt spid="35"/>
                                        </p:tgtEl>
                                        <p:attrNameLst>
                                          <p:attrName>ppt_w</p:attrName>
                                        </p:attrNameLst>
                                      </p:cBhvr>
                                      <p:tavLst>
                                        <p:tav tm="0">
                                          <p:val>
                                            <p:fltVal val="0"/>
                                          </p:val>
                                        </p:tav>
                                        <p:tav tm="100000">
                                          <p:val>
                                            <p:strVal val="#ppt_w"/>
                                          </p:val>
                                        </p:tav>
                                      </p:tavLst>
                                    </p:anim>
                                    <p:anim calcmode="lin" valueType="num">
                                      <p:cBhvr>
                                        <p:cTn id="109" dur="500" fill="hold"/>
                                        <p:tgtEl>
                                          <p:spTgt spid="35"/>
                                        </p:tgtEl>
                                        <p:attrNameLst>
                                          <p:attrName>ppt_h</p:attrName>
                                        </p:attrNameLst>
                                      </p:cBhvr>
                                      <p:tavLst>
                                        <p:tav tm="0">
                                          <p:val>
                                            <p:strVal val="#ppt_h"/>
                                          </p:val>
                                        </p:tav>
                                        <p:tav tm="100000">
                                          <p:val>
                                            <p:strVal val="#ppt_h"/>
                                          </p:val>
                                        </p:tav>
                                      </p:tavLst>
                                    </p:anim>
                                  </p:childTnLst>
                                </p:cTn>
                              </p:par>
                              <p:par>
                                <p:cTn id="110" presetID="17" presetClass="entr" presetSubtype="1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 calcmode="lin" valueType="num">
                                      <p:cBhvr>
                                        <p:cTn id="112" dur="500" fill="hold"/>
                                        <p:tgtEl>
                                          <p:spTgt spid="36"/>
                                        </p:tgtEl>
                                        <p:attrNameLst>
                                          <p:attrName>ppt_w</p:attrName>
                                        </p:attrNameLst>
                                      </p:cBhvr>
                                      <p:tavLst>
                                        <p:tav tm="0">
                                          <p:val>
                                            <p:fltVal val="0"/>
                                          </p:val>
                                        </p:tav>
                                        <p:tav tm="100000">
                                          <p:val>
                                            <p:strVal val="#ppt_w"/>
                                          </p:val>
                                        </p:tav>
                                      </p:tavLst>
                                    </p:anim>
                                    <p:anim calcmode="lin" valueType="num">
                                      <p:cBhvr>
                                        <p:cTn id="113" dur="500" fill="hold"/>
                                        <p:tgtEl>
                                          <p:spTgt spid="36"/>
                                        </p:tgtEl>
                                        <p:attrNameLst>
                                          <p:attrName>ppt_h</p:attrName>
                                        </p:attrNameLst>
                                      </p:cBhvr>
                                      <p:tavLst>
                                        <p:tav tm="0">
                                          <p:val>
                                            <p:strVal val="#ppt_h"/>
                                          </p:val>
                                        </p:tav>
                                        <p:tav tm="100000">
                                          <p:val>
                                            <p:strVal val="#ppt_h"/>
                                          </p:val>
                                        </p:tav>
                                      </p:tavLst>
                                    </p:anim>
                                  </p:childTnLst>
                                </p:cTn>
                              </p:par>
                              <p:par>
                                <p:cTn id="114" presetID="17" presetClass="entr" presetSubtype="10"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500" fill="hold"/>
                                        <p:tgtEl>
                                          <p:spTgt spid="37"/>
                                        </p:tgtEl>
                                        <p:attrNameLst>
                                          <p:attrName>ppt_w</p:attrName>
                                        </p:attrNameLst>
                                      </p:cBhvr>
                                      <p:tavLst>
                                        <p:tav tm="0">
                                          <p:val>
                                            <p:fltVal val="0"/>
                                          </p:val>
                                        </p:tav>
                                        <p:tav tm="100000">
                                          <p:val>
                                            <p:strVal val="#ppt_w"/>
                                          </p:val>
                                        </p:tav>
                                      </p:tavLst>
                                    </p:anim>
                                    <p:anim calcmode="lin" valueType="num">
                                      <p:cBhvr>
                                        <p:cTn id="117" dur="500" fill="hold"/>
                                        <p:tgtEl>
                                          <p:spTgt spid="37"/>
                                        </p:tgtEl>
                                        <p:attrNameLst>
                                          <p:attrName>ppt_h</p:attrName>
                                        </p:attrNameLst>
                                      </p:cBhvr>
                                      <p:tavLst>
                                        <p:tav tm="0">
                                          <p:val>
                                            <p:strVal val="#ppt_h"/>
                                          </p:val>
                                        </p:tav>
                                        <p:tav tm="100000">
                                          <p:val>
                                            <p:strVal val="#ppt_h"/>
                                          </p:val>
                                        </p:tav>
                                      </p:tavLst>
                                    </p:anim>
                                  </p:childTnLst>
                                </p:cTn>
                              </p:par>
                              <p:par>
                                <p:cTn id="118" presetID="17" presetClass="entr" presetSubtype="10"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strVal val="#ppt_h"/>
                                          </p:val>
                                        </p:tav>
                                        <p:tav tm="100000">
                                          <p:val>
                                            <p:strVal val="#ppt_h"/>
                                          </p:val>
                                        </p:tav>
                                      </p:tavLst>
                                    </p:anim>
                                  </p:childTnLst>
                                </p:cTn>
                              </p:par>
                              <p:par>
                                <p:cTn id="122" presetID="17" presetClass="entr" presetSubtype="10"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fill="hold"/>
                                        <p:tgtEl>
                                          <p:spTgt spid="39"/>
                                        </p:tgtEl>
                                        <p:attrNameLst>
                                          <p:attrName>ppt_w</p:attrName>
                                        </p:attrNameLst>
                                      </p:cBhvr>
                                      <p:tavLst>
                                        <p:tav tm="0">
                                          <p:val>
                                            <p:fltVal val="0"/>
                                          </p:val>
                                        </p:tav>
                                        <p:tav tm="100000">
                                          <p:val>
                                            <p:strVal val="#ppt_w"/>
                                          </p:val>
                                        </p:tav>
                                      </p:tavLst>
                                    </p:anim>
                                    <p:anim calcmode="lin" valueType="num">
                                      <p:cBhvr>
                                        <p:cTn id="125" dur="500" fill="hold"/>
                                        <p:tgtEl>
                                          <p:spTgt spid="39"/>
                                        </p:tgtEl>
                                        <p:attrNameLst>
                                          <p:attrName>ppt_h</p:attrName>
                                        </p:attrNameLst>
                                      </p:cBhvr>
                                      <p:tavLst>
                                        <p:tav tm="0">
                                          <p:val>
                                            <p:strVal val="#ppt_h"/>
                                          </p:val>
                                        </p:tav>
                                        <p:tav tm="100000">
                                          <p:val>
                                            <p:strVal val="#ppt_h"/>
                                          </p:val>
                                        </p:tav>
                                      </p:tavLst>
                                    </p:anim>
                                  </p:childTnLst>
                                </p:cTn>
                              </p:par>
                              <p:par>
                                <p:cTn id="126" presetID="17" presetClass="entr" presetSubtype="10" fill="hold" nodeType="withEffect">
                                  <p:stCondLst>
                                    <p:cond delay="0"/>
                                  </p:stCondLst>
                                  <p:childTnLst>
                                    <p:set>
                                      <p:cBhvr>
                                        <p:cTn id="127" dur="1" fill="hold">
                                          <p:stCondLst>
                                            <p:cond delay="0"/>
                                          </p:stCondLst>
                                        </p:cTn>
                                        <p:tgtEl>
                                          <p:spTgt spid="40"/>
                                        </p:tgtEl>
                                        <p:attrNameLst>
                                          <p:attrName>style.visibility</p:attrName>
                                        </p:attrNameLst>
                                      </p:cBhvr>
                                      <p:to>
                                        <p:strVal val="visible"/>
                                      </p:to>
                                    </p:set>
                                    <p:anim calcmode="lin" valueType="num">
                                      <p:cBhvr>
                                        <p:cTn id="128" dur="500" fill="hold"/>
                                        <p:tgtEl>
                                          <p:spTgt spid="40"/>
                                        </p:tgtEl>
                                        <p:attrNameLst>
                                          <p:attrName>ppt_w</p:attrName>
                                        </p:attrNameLst>
                                      </p:cBhvr>
                                      <p:tavLst>
                                        <p:tav tm="0">
                                          <p:val>
                                            <p:fltVal val="0"/>
                                          </p:val>
                                        </p:tav>
                                        <p:tav tm="100000">
                                          <p:val>
                                            <p:strVal val="#ppt_w"/>
                                          </p:val>
                                        </p:tav>
                                      </p:tavLst>
                                    </p:anim>
                                    <p:anim calcmode="lin" valueType="num">
                                      <p:cBhvr>
                                        <p:cTn id="129" dur="500" fill="hold"/>
                                        <p:tgtEl>
                                          <p:spTgt spid="40"/>
                                        </p:tgtEl>
                                        <p:attrNameLst>
                                          <p:attrName>ppt_h</p:attrName>
                                        </p:attrNameLst>
                                      </p:cBhvr>
                                      <p:tavLst>
                                        <p:tav tm="0">
                                          <p:val>
                                            <p:strVal val="#ppt_h"/>
                                          </p:val>
                                        </p:tav>
                                        <p:tav tm="100000">
                                          <p:val>
                                            <p:strVal val="#ppt_h"/>
                                          </p:val>
                                        </p:tav>
                                      </p:tavLst>
                                    </p:anim>
                                  </p:childTnLst>
                                </p:cTn>
                              </p:par>
                              <p:par>
                                <p:cTn id="130" presetID="17" presetClass="entr" presetSubtype="10" fill="hold" nodeType="withEffect">
                                  <p:stCondLst>
                                    <p:cond delay="0"/>
                                  </p:stCondLst>
                                  <p:childTnLst>
                                    <p:set>
                                      <p:cBhvr>
                                        <p:cTn id="131" dur="1" fill="hold">
                                          <p:stCondLst>
                                            <p:cond delay="0"/>
                                          </p:stCondLst>
                                        </p:cTn>
                                        <p:tgtEl>
                                          <p:spTgt spid="41"/>
                                        </p:tgtEl>
                                        <p:attrNameLst>
                                          <p:attrName>style.visibility</p:attrName>
                                        </p:attrNameLst>
                                      </p:cBhvr>
                                      <p:to>
                                        <p:strVal val="visible"/>
                                      </p:to>
                                    </p:set>
                                    <p:anim calcmode="lin" valueType="num">
                                      <p:cBhvr>
                                        <p:cTn id="132" dur="500" fill="hold"/>
                                        <p:tgtEl>
                                          <p:spTgt spid="41"/>
                                        </p:tgtEl>
                                        <p:attrNameLst>
                                          <p:attrName>ppt_w</p:attrName>
                                        </p:attrNameLst>
                                      </p:cBhvr>
                                      <p:tavLst>
                                        <p:tav tm="0">
                                          <p:val>
                                            <p:fltVal val="0"/>
                                          </p:val>
                                        </p:tav>
                                        <p:tav tm="100000">
                                          <p:val>
                                            <p:strVal val="#ppt_w"/>
                                          </p:val>
                                        </p:tav>
                                      </p:tavLst>
                                    </p:anim>
                                    <p:anim calcmode="lin" valueType="num">
                                      <p:cBhvr>
                                        <p:cTn id="133" dur="500" fill="hold"/>
                                        <p:tgtEl>
                                          <p:spTgt spid="41"/>
                                        </p:tgtEl>
                                        <p:attrNameLst>
                                          <p:attrName>ppt_h</p:attrName>
                                        </p:attrNameLst>
                                      </p:cBhvr>
                                      <p:tavLst>
                                        <p:tav tm="0">
                                          <p:val>
                                            <p:strVal val="#ppt_h"/>
                                          </p:val>
                                        </p:tav>
                                        <p:tav tm="100000">
                                          <p:val>
                                            <p:strVal val="#ppt_h"/>
                                          </p:val>
                                        </p:tav>
                                      </p:tavLst>
                                    </p:anim>
                                  </p:childTnLst>
                                </p:cTn>
                              </p:par>
                              <p:par>
                                <p:cTn id="134" presetID="17" presetClass="entr" presetSubtype="10" fill="hold" nodeType="withEffect">
                                  <p:stCondLst>
                                    <p:cond delay="0"/>
                                  </p:stCondLst>
                                  <p:childTnLst>
                                    <p:set>
                                      <p:cBhvr>
                                        <p:cTn id="135" dur="1" fill="hold">
                                          <p:stCondLst>
                                            <p:cond delay="0"/>
                                          </p:stCondLst>
                                        </p:cTn>
                                        <p:tgtEl>
                                          <p:spTgt spid="42"/>
                                        </p:tgtEl>
                                        <p:attrNameLst>
                                          <p:attrName>style.visibility</p:attrName>
                                        </p:attrNameLst>
                                      </p:cBhvr>
                                      <p:to>
                                        <p:strVal val="visible"/>
                                      </p:to>
                                    </p:set>
                                    <p:anim calcmode="lin" valueType="num">
                                      <p:cBhvr>
                                        <p:cTn id="136" dur="500" fill="hold"/>
                                        <p:tgtEl>
                                          <p:spTgt spid="42"/>
                                        </p:tgtEl>
                                        <p:attrNameLst>
                                          <p:attrName>ppt_w</p:attrName>
                                        </p:attrNameLst>
                                      </p:cBhvr>
                                      <p:tavLst>
                                        <p:tav tm="0">
                                          <p:val>
                                            <p:fltVal val="0"/>
                                          </p:val>
                                        </p:tav>
                                        <p:tav tm="100000">
                                          <p:val>
                                            <p:strVal val="#ppt_w"/>
                                          </p:val>
                                        </p:tav>
                                      </p:tavLst>
                                    </p:anim>
                                    <p:anim calcmode="lin" valueType="num">
                                      <p:cBhvr>
                                        <p:cTn id="137" dur="500" fill="hold"/>
                                        <p:tgtEl>
                                          <p:spTgt spid="42"/>
                                        </p:tgtEl>
                                        <p:attrNameLst>
                                          <p:attrName>ppt_h</p:attrName>
                                        </p:attrNameLst>
                                      </p:cBhvr>
                                      <p:tavLst>
                                        <p:tav tm="0">
                                          <p:val>
                                            <p:strVal val="#ppt_h"/>
                                          </p:val>
                                        </p:tav>
                                        <p:tav tm="100000">
                                          <p:val>
                                            <p:strVal val="#ppt_h"/>
                                          </p:val>
                                        </p:tav>
                                      </p:tavLst>
                                    </p:anim>
                                  </p:childTnLst>
                                </p:cTn>
                              </p:par>
                              <p:par>
                                <p:cTn id="138" presetID="17" presetClass="entr" presetSubtype="1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 calcmode="lin" valueType="num">
                                      <p:cBhvr>
                                        <p:cTn id="140" dur="500" fill="hold"/>
                                        <p:tgtEl>
                                          <p:spTgt spid="43"/>
                                        </p:tgtEl>
                                        <p:attrNameLst>
                                          <p:attrName>ppt_w</p:attrName>
                                        </p:attrNameLst>
                                      </p:cBhvr>
                                      <p:tavLst>
                                        <p:tav tm="0">
                                          <p:val>
                                            <p:fltVal val="0"/>
                                          </p:val>
                                        </p:tav>
                                        <p:tav tm="100000">
                                          <p:val>
                                            <p:strVal val="#ppt_w"/>
                                          </p:val>
                                        </p:tav>
                                      </p:tavLst>
                                    </p:anim>
                                    <p:anim calcmode="lin" valueType="num">
                                      <p:cBhvr>
                                        <p:cTn id="141" dur="500" fill="hold"/>
                                        <p:tgtEl>
                                          <p:spTgt spid="43"/>
                                        </p:tgtEl>
                                        <p:attrNameLst>
                                          <p:attrName>ppt_h</p:attrName>
                                        </p:attrNameLst>
                                      </p:cBhvr>
                                      <p:tavLst>
                                        <p:tav tm="0">
                                          <p:val>
                                            <p:strVal val="#ppt_h"/>
                                          </p:val>
                                        </p:tav>
                                        <p:tav tm="100000">
                                          <p:val>
                                            <p:strVal val="#ppt_h"/>
                                          </p:val>
                                        </p:tav>
                                      </p:tavLst>
                                    </p:anim>
                                  </p:childTnLst>
                                </p:cTn>
                              </p:par>
                              <p:par>
                                <p:cTn id="142" presetID="17" presetClass="entr" presetSubtype="1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 calcmode="lin" valueType="num">
                                      <p:cBhvr>
                                        <p:cTn id="144" dur="500" fill="hold"/>
                                        <p:tgtEl>
                                          <p:spTgt spid="44"/>
                                        </p:tgtEl>
                                        <p:attrNameLst>
                                          <p:attrName>ppt_w</p:attrName>
                                        </p:attrNameLst>
                                      </p:cBhvr>
                                      <p:tavLst>
                                        <p:tav tm="0">
                                          <p:val>
                                            <p:fltVal val="0"/>
                                          </p:val>
                                        </p:tav>
                                        <p:tav tm="100000">
                                          <p:val>
                                            <p:strVal val="#ppt_w"/>
                                          </p:val>
                                        </p:tav>
                                      </p:tavLst>
                                    </p:anim>
                                    <p:anim calcmode="lin" valueType="num">
                                      <p:cBhvr>
                                        <p:cTn id="145" dur="500" fill="hold"/>
                                        <p:tgtEl>
                                          <p:spTgt spid="44"/>
                                        </p:tgtEl>
                                        <p:attrNameLst>
                                          <p:attrName>ppt_h</p:attrName>
                                        </p:attrNameLst>
                                      </p:cBhvr>
                                      <p:tavLst>
                                        <p:tav tm="0">
                                          <p:val>
                                            <p:strVal val="#ppt_h"/>
                                          </p:val>
                                        </p:tav>
                                        <p:tav tm="100000">
                                          <p:val>
                                            <p:strVal val="#ppt_h"/>
                                          </p:val>
                                        </p:tav>
                                      </p:tavLst>
                                    </p:anim>
                                  </p:childTnLst>
                                </p:cTn>
                              </p:par>
                              <p:par>
                                <p:cTn id="146" presetID="17" presetClass="entr" presetSubtype="10" fill="hold" grpId="0" nodeType="withEffect">
                                  <p:stCondLst>
                                    <p:cond delay="0"/>
                                  </p:stCondLst>
                                  <p:childTnLst>
                                    <p:set>
                                      <p:cBhvr>
                                        <p:cTn id="147" dur="1" fill="hold">
                                          <p:stCondLst>
                                            <p:cond delay="0"/>
                                          </p:stCondLst>
                                        </p:cTn>
                                        <p:tgtEl>
                                          <p:spTgt spid="45"/>
                                        </p:tgtEl>
                                        <p:attrNameLst>
                                          <p:attrName>style.visibility</p:attrName>
                                        </p:attrNameLst>
                                      </p:cBhvr>
                                      <p:to>
                                        <p:strVal val="visible"/>
                                      </p:to>
                                    </p:set>
                                    <p:anim calcmode="lin" valueType="num">
                                      <p:cBhvr>
                                        <p:cTn id="148" dur="500" fill="hold"/>
                                        <p:tgtEl>
                                          <p:spTgt spid="45"/>
                                        </p:tgtEl>
                                        <p:attrNameLst>
                                          <p:attrName>ppt_w</p:attrName>
                                        </p:attrNameLst>
                                      </p:cBhvr>
                                      <p:tavLst>
                                        <p:tav tm="0">
                                          <p:val>
                                            <p:fltVal val="0"/>
                                          </p:val>
                                        </p:tav>
                                        <p:tav tm="100000">
                                          <p:val>
                                            <p:strVal val="#ppt_w"/>
                                          </p:val>
                                        </p:tav>
                                      </p:tavLst>
                                    </p:anim>
                                    <p:anim calcmode="lin" valueType="num">
                                      <p:cBhvr>
                                        <p:cTn id="149" dur="500" fill="hold"/>
                                        <p:tgtEl>
                                          <p:spTgt spid="45"/>
                                        </p:tgtEl>
                                        <p:attrNameLst>
                                          <p:attrName>ppt_h</p:attrName>
                                        </p:attrNameLst>
                                      </p:cBhvr>
                                      <p:tavLst>
                                        <p:tav tm="0">
                                          <p:val>
                                            <p:strVal val="#ppt_h"/>
                                          </p:val>
                                        </p:tav>
                                        <p:tav tm="100000">
                                          <p:val>
                                            <p:strVal val="#ppt_h"/>
                                          </p:val>
                                        </p:tav>
                                      </p:tavLst>
                                    </p:anim>
                                  </p:childTnLst>
                                </p:cTn>
                              </p:par>
                              <p:par>
                                <p:cTn id="150" presetID="17" presetClass="entr" presetSubtype="10"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 calcmode="lin" valueType="num">
                                      <p:cBhvr>
                                        <p:cTn id="152" dur="500" fill="hold"/>
                                        <p:tgtEl>
                                          <p:spTgt spid="46"/>
                                        </p:tgtEl>
                                        <p:attrNameLst>
                                          <p:attrName>ppt_w</p:attrName>
                                        </p:attrNameLst>
                                      </p:cBhvr>
                                      <p:tavLst>
                                        <p:tav tm="0">
                                          <p:val>
                                            <p:fltVal val="0"/>
                                          </p:val>
                                        </p:tav>
                                        <p:tav tm="100000">
                                          <p:val>
                                            <p:strVal val="#ppt_w"/>
                                          </p:val>
                                        </p:tav>
                                      </p:tavLst>
                                    </p:anim>
                                    <p:anim calcmode="lin" valueType="num">
                                      <p:cBhvr>
                                        <p:cTn id="153" dur="500" fill="hold"/>
                                        <p:tgtEl>
                                          <p:spTgt spid="46"/>
                                        </p:tgtEl>
                                        <p:attrNameLst>
                                          <p:attrName>ppt_h</p:attrName>
                                        </p:attrNameLst>
                                      </p:cBhvr>
                                      <p:tavLst>
                                        <p:tav tm="0">
                                          <p:val>
                                            <p:strVal val="#ppt_h"/>
                                          </p:val>
                                        </p:tav>
                                        <p:tav tm="100000">
                                          <p:val>
                                            <p:strVal val="#ppt_h"/>
                                          </p:val>
                                        </p:tav>
                                      </p:tavLst>
                                    </p:anim>
                                  </p:childTnLst>
                                </p:cTn>
                              </p:par>
                              <p:par>
                                <p:cTn id="154" presetID="17" presetClass="entr" presetSubtype="10" fill="hold" nodeType="withEffect">
                                  <p:stCondLst>
                                    <p:cond delay="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500" fill="hold"/>
                                        <p:tgtEl>
                                          <p:spTgt spid="47"/>
                                        </p:tgtEl>
                                        <p:attrNameLst>
                                          <p:attrName>ppt_w</p:attrName>
                                        </p:attrNameLst>
                                      </p:cBhvr>
                                      <p:tavLst>
                                        <p:tav tm="0">
                                          <p:val>
                                            <p:fltVal val="0"/>
                                          </p:val>
                                        </p:tav>
                                        <p:tav tm="100000">
                                          <p:val>
                                            <p:strVal val="#ppt_w"/>
                                          </p:val>
                                        </p:tav>
                                      </p:tavLst>
                                    </p:anim>
                                    <p:anim calcmode="lin" valueType="num">
                                      <p:cBhvr>
                                        <p:cTn id="157" dur="500" fill="hold"/>
                                        <p:tgtEl>
                                          <p:spTgt spid="47"/>
                                        </p:tgtEl>
                                        <p:attrNameLst>
                                          <p:attrName>ppt_h</p:attrName>
                                        </p:attrNameLst>
                                      </p:cBhvr>
                                      <p:tavLst>
                                        <p:tav tm="0">
                                          <p:val>
                                            <p:strVal val="#ppt_h"/>
                                          </p:val>
                                        </p:tav>
                                        <p:tav tm="100000">
                                          <p:val>
                                            <p:strVal val="#ppt_h"/>
                                          </p:val>
                                        </p:tav>
                                      </p:tavLst>
                                    </p:anim>
                                  </p:childTnLst>
                                </p:cTn>
                              </p:par>
                              <p:par>
                                <p:cTn id="158" presetID="17" presetClass="entr" presetSubtype="10" fill="hold" nodeType="withEffect">
                                  <p:stCondLst>
                                    <p:cond delay="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strVal val="#ppt_h"/>
                                          </p:val>
                                        </p:tav>
                                        <p:tav tm="100000">
                                          <p:val>
                                            <p:strVal val="#ppt_h"/>
                                          </p:val>
                                        </p:tav>
                                      </p:tavLst>
                                    </p:anim>
                                  </p:childTnLst>
                                </p:cTn>
                              </p:par>
                              <p:par>
                                <p:cTn id="162" presetID="17" presetClass="entr" presetSubtype="10" fill="hold" grpId="0" nodeType="withEffect">
                                  <p:stCondLst>
                                    <p:cond delay="0"/>
                                  </p:stCondLst>
                                  <p:childTnLst>
                                    <p:set>
                                      <p:cBhvr>
                                        <p:cTn id="163" dur="1" fill="hold">
                                          <p:stCondLst>
                                            <p:cond delay="0"/>
                                          </p:stCondLst>
                                        </p:cTn>
                                        <p:tgtEl>
                                          <p:spTgt spid="49"/>
                                        </p:tgtEl>
                                        <p:attrNameLst>
                                          <p:attrName>style.visibility</p:attrName>
                                        </p:attrNameLst>
                                      </p:cBhvr>
                                      <p:to>
                                        <p:strVal val="visible"/>
                                      </p:to>
                                    </p:set>
                                    <p:anim calcmode="lin" valueType="num">
                                      <p:cBhvr>
                                        <p:cTn id="164" dur="500" fill="hold"/>
                                        <p:tgtEl>
                                          <p:spTgt spid="49"/>
                                        </p:tgtEl>
                                        <p:attrNameLst>
                                          <p:attrName>ppt_w</p:attrName>
                                        </p:attrNameLst>
                                      </p:cBhvr>
                                      <p:tavLst>
                                        <p:tav tm="0">
                                          <p:val>
                                            <p:fltVal val="0"/>
                                          </p:val>
                                        </p:tav>
                                        <p:tav tm="100000">
                                          <p:val>
                                            <p:strVal val="#ppt_w"/>
                                          </p:val>
                                        </p:tav>
                                      </p:tavLst>
                                    </p:anim>
                                    <p:anim calcmode="lin" valueType="num">
                                      <p:cBhvr>
                                        <p:cTn id="165" dur="500" fill="hold"/>
                                        <p:tgtEl>
                                          <p:spTgt spid="49"/>
                                        </p:tgtEl>
                                        <p:attrNameLst>
                                          <p:attrName>ppt_h</p:attrName>
                                        </p:attrNameLst>
                                      </p:cBhvr>
                                      <p:tavLst>
                                        <p:tav tm="0">
                                          <p:val>
                                            <p:strVal val="#ppt_h"/>
                                          </p:val>
                                        </p:tav>
                                        <p:tav tm="100000">
                                          <p:val>
                                            <p:strVal val="#ppt_h"/>
                                          </p:val>
                                        </p:tav>
                                      </p:tavLst>
                                    </p:anim>
                                  </p:childTnLst>
                                </p:cTn>
                              </p:par>
                              <p:par>
                                <p:cTn id="166" presetID="17" presetClass="entr" presetSubtype="10" fill="hold" grpId="0" nodeType="withEffect">
                                  <p:stCondLst>
                                    <p:cond delay="0"/>
                                  </p:stCondLst>
                                  <p:childTnLst>
                                    <p:set>
                                      <p:cBhvr>
                                        <p:cTn id="167" dur="1" fill="hold">
                                          <p:stCondLst>
                                            <p:cond delay="0"/>
                                          </p:stCondLst>
                                        </p:cTn>
                                        <p:tgtEl>
                                          <p:spTgt spid="50"/>
                                        </p:tgtEl>
                                        <p:attrNameLst>
                                          <p:attrName>style.visibility</p:attrName>
                                        </p:attrNameLst>
                                      </p:cBhvr>
                                      <p:to>
                                        <p:strVal val="visible"/>
                                      </p:to>
                                    </p:set>
                                    <p:anim calcmode="lin" valueType="num">
                                      <p:cBhvr>
                                        <p:cTn id="168" dur="500" fill="hold"/>
                                        <p:tgtEl>
                                          <p:spTgt spid="50"/>
                                        </p:tgtEl>
                                        <p:attrNameLst>
                                          <p:attrName>ppt_w</p:attrName>
                                        </p:attrNameLst>
                                      </p:cBhvr>
                                      <p:tavLst>
                                        <p:tav tm="0">
                                          <p:val>
                                            <p:fltVal val="0"/>
                                          </p:val>
                                        </p:tav>
                                        <p:tav tm="100000">
                                          <p:val>
                                            <p:strVal val="#ppt_w"/>
                                          </p:val>
                                        </p:tav>
                                      </p:tavLst>
                                    </p:anim>
                                    <p:anim calcmode="lin" valueType="num">
                                      <p:cBhvr>
                                        <p:cTn id="169" dur="500" fill="hold"/>
                                        <p:tgtEl>
                                          <p:spTgt spid="50"/>
                                        </p:tgtEl>
                                        <p:attrNameLst>
                                          <p:attrName>ppt_h</p:attrName>
                                        </p:attrNameLst>
                                      </p:cBhvr>
                                      <p:tavLst>
                                        <p:tav tm="0">
                                          <p:val>
                                            <p:strVal val="#ppt_h"/>
                                          </p:val>
                                        </p:tav>
                                        <p:tav tm="100000">
                                          <p:val>
                                            <p:strVal val="#ppt_h"/>
                                          </p:val>
                                        </p:tav>
                                      </p:tavLst>
                                    </p:anim>
                                  </p:childTnLst>
                                </p:cTn>
                              </p:par>
                              <p:par>
                                <p:cTn id="170" presetID="17" presetClass="entr" presetSubtype="10" fill="hold" grpId="0" nodeType="withEffect">
                                  <p:stCondLst>
                                    <p:cond delay="0"/>
                                  </p:stCondLst>
                                  <p:childTnLst>
                                    <p:set>
                                      <p:cBhvr>
                                        <p:cTn id="171" dur="1" fill="hold">
                                          <p:stCondLst>
                                            <p:cond delay="0"/>
                                          </p:stCondLst>
                                        </p:cTn>
                                        <p:tgtEl>
                                          <p:spTgt spid="51"/>
                                        </p:tgtEl>
                                        <p:attrNameLst>
                                          <p:attrName>style.visibility</p:attrName>
                                        </p:attrNameLst>
                                      </p:cBhvr>
                                      <p:to>
                                        <p:strVal val="visible"/>
                                      </p:to>
                                    </p:set>
                                    <p:anim calcmode="lin" valueType="num">
                                      <p:cBhvr>
                                        <p:cTn id="172" dur="500" fill="hold"/>
                                        <p:tgtEl>
                                          <p:spTgt spid="51"/>
                                        </p:tgtEl>
                                        <p:attrNameLst>
                                          <p:attrName>ppt_w</p:attrName>
                                        </p:attrNameLst>
                                      </p:cBhvr>
                                      <p:tavLst>
                                        <p:tav tm="0">
                                          <p:val>
                                            <p:fltVal val="0"/>
                                          </p:val>
                                        </p:tav>
                                        <p:tav tm="100000">
                                          <p:val>
                                            <p:strVal val="#ppt_w"/>
                                          </p:val>
                                        </p:tav>
                                      </p:tavLst>
                                    </p:anim>
                                    <p:anim calcmode="lin" valueType="num">
                                      <p:cBhvr>
                                        <p:cTn id="173" dur="500" fill="hold"/>
                                        <p:tgtEl>
                                          <p:spTgt spid="51"/>
                                        </p:tgtEl>
                                        <p:attrNameLst>
                                          <p:attrName>ppt_h</p:attrName>
                                        </p:attrNameLst>
                                      </p:cBhvr>
                                      <p:tavLst>
                                        <p:tav tm="0">
                                          <p:val>
                                            <p:strVal val="#ppt_h"/>
                                          </p:val>
                                        </p:tav>
                                        <p:tav tm="100000">
                                          <p:val>
                                            <p:strVal val="#ppt_h"/>
                                          </p:val>
                                        </p:tav>
                                      </p:tavLst>
                                    </p:anim>
                                  </p:childTnLst>
                                </p:cTn>
                              </p:par>
                              <p:par>
                                <p:cTn id="174" presetID="17" presetClass="entr" presetSubtype="10" fill="hold" grpId="0" nodeType="withEffect">
                                  <p:stCondLst>
                                    <p:cond delay="0"/>
                                  </p:stCondLst>
                                  <p:childTnLst>
                                    <p:set>
                                      <p:cBhvr>
                                        <p:cTn id="175" dur="1" fill="hold">
                                          <p:stCondLst>
                                            <p:cond delay="0"/>
                                          </p:stCondLst>
                                        </p:cTn>
                                        <p:tgtEl>
                                          <p:spTgt spid="52"/>
                                        </p:tgtEl>
                                        <p:attrNameLst>
                                          <p:attrName>style.visibility</p:attrName>
                                        </p:attrNameLst>
                                      </p:cBhvr>
                                      <p:to>
                                        <p:strVal val="visible"/>
                                      </p:to>
                                    </p:set>
                                    <p:anim calcmode="lin" valueType="num">
                                      <p:cBhvr>
                                        <p:cTn id="176" dur="500" fill="hold"/>
                                        <p:tgtEl>
                                          <p:spTgt spid="52"/>
                                        </p:tgtEl>
                                        <p:attrNameLst>
                                          <p:attrName>ppt_w</p:attrName>
                                        </p:attrNameLst>
                                      </p:cBhvr>
                                      <p:tavLst>
                                        <p:tav tm="0">
                                          <p:val>
                                            <p:fltVal val="0"/>
                                          </p:val>
                                        </p:tav>
                                        <p:tav tm="100000">
                                          <p:val>
                                            <p:strVal val="#ppt_w"/>
                                          </p:val>
                                        </p:tav>
                                      </p:tavLst>
                                    </p:anim>
                                    <p:anim calcmode="lin" valueType="num">
                                      <p:cBhvr>
                                        <p:cTn id="177" dur="500" fill="hold"/>
                                        <p:tgtEl>
                                          <p:spTgt spid="52"/>
                                        </p:tgtEl>
                                        <p:attrNameLst>
                                          <p:attrName>ppt_h</p:attrName>
                                        </p:attrNameLst>
                                      </p:cBhvr>
                                      <p:tavLst>
                                        <p:tav tm="0">
                                          <p:val>
                                            <p:strVal val="#ppt_h"/>
                                          </p:val>
                                        </p:tav>
                                        <p:tav tm="100000">
                                          <p:val>
                                            <p:strVal val="#ppt_h"/>
                                          </p:val>
                                        </p:tav>
                                      </p:tavLst>
                                    </p:anim>
                                  </p:childTnLst>
                                </p:cTn>
                              </p:par>
                              <p:par>
                                <p:cTn id="178" presetID="17" presetClass="entr" presetSubtype="10" fill="hold" grpId="0" nodeType="withEffect">
                                  <p:stCondLst>
                                    <p:cond delay="0"/>
                                  </p:stCondLst>
                                  <p:childTnLst>
                                    <p:set>
                                      <p:cBhvr>
                                        <p:cTn id="179" dur="1" fill="hold">
                                          <p:stCondLst>
                                            <p:cond delay="0"/>
                                          </p:stCondLst>
                                        </p:cTn>
                                        <p:tgtEl>
                                          <p:spTgt spid="53"/>
                                        </p:tgtEl>
                                        <p:attrNameLst>
                                          <p:attrName>style.visibility</p:attrName>
                                        </p:attrNameLst>
                                      </p:cBhvr>
                                      <p:to>
                                        <p:strVal val="visible"/>
                                      </p:to>
                                    </p:set>
                                    <p:anim calcmode="lin" valueType="num">
                                      <p:cBhvr>
                                        <p:cTn id="180" dur="500" fill="hold"/>
                                        <p:tgtEl>
                                          <p:spTgt spid="53"/>
                                        </p:tgtEl>
                                        <p:attrNameLst>
                                          <p:attrName>ppt_w</p:attrName>
                                        </p:attrNameLst>
                                      </p:cBhvr>
                                      <p:tavLst>
                                        <p:tav tm="0">
                                          <p:val>
                                            <p:fltVal val="0"/>
                                          </p:val>
                                        </p:tav>
                                        <p:tav tm="100000">
                                          <p:val>
                                            <p:strVal val="#ppt_w"/>
                                          </p:val>
                                        </p:tav>
                                      </p:tavLst>
                                    </p:anim>
                                    <p:anim calcmode="lin" valueType="num">
                                      <p:cBhvr>
                                        <p:cTn id="181" dur="500" fill="hold"/>
                                        <p:tgtEl>
                                          <p:spTgt spid="53"/>
                                        </p:tgtEl>
                                        <p:attrNameLst>
                                          <p:attrName>ppt_h</p:attrName>
                                        </p:attrNameLst>
                                      </p:cBhvr>
                                      <p:tavLst>
                                        <p:tav tm="0">
                                          <p:val>
                                            <p:strVal val="#ppt_h"/>
                                          </p:val>
                                        </p:tav>
                                        <p:tav tm="100000">
                                          <p:val>
                                            <p:strVal val="#ppt_h"/>
                                          </p:val>
                                        </p:tav>
                                      </p:tavLst>
                                    </p:anim>
                                  </p:childTnLst>
                                </p:cTn>
                              </p:par>
                              <p:par>
                                <p:cTn id="182" presetID="17" presetClass="entr" presetSubtype="10" fill="hold" grpId="0" nodeType="withEffect">
                                  <p:stCondLst>
                                    <p:cond delay="0"/>
                                  </p:stCondLst>
                                  <p:childTnLst>
                                    <p:set>
                                      <p:cBhvr>
                                        <p:cTn id="183" dur="1" fill="hold">
                                          <p:stCondLst>
                                            <p:cond delay="0"/>
                                          </p:stCondLst>
                                        </p:cTn>
                                        <p:tgtEl>
                                          <p:spTgt spid="54"/>
                                        </p:tgtEl>
                                        <p:attrNameLst>
                                          <p:attrName>style.visibility</p:attrName>
                                        </p:attrNameLst>
                                      </p:cBhvr>
                                      <p:to>
                                        <p:strVal val="visible"/>
                                      </p:to>
                                    </p:set>
                                    <p:anim calcmode="lin" valueType="num">
                                      <p:cBhvr>
                                        <p:cTn id="184" dur="500" fill="hold"/>
                                        <p:tgtEl>
                                          <p:spTgt spid="54"/>
                                        </p:tgtEl>
                                        <p:attrNameLst>
                                          <p:attrName>ppt_w</p:attrName>
                                        </p:attrNameLst>
                                      </p:cBhvr>
                                      <p:tavLst>
                                        <p:tav tm="0">
                                          <p:val>
                                            <p:fltVal val="0"/>
                                          </p:val>
                                        </p:tav>
                                        <p:tav tm="100000">
                                          <p:val>
                                            <p:strVal val="#ppt_w"/>
                                          </p:val>
                                        </p:tav>
                                      </p:tavLst>
                                    </p:anim>
                                    <p:anim calcmode="lin" valueType="num">
                                      <p:cBhvr>
                                        <p:cTn id="185" dur="500" fill="hold"/>
                                        <p:tgtEl>
                                          <p:spTgt spid="54"/>
                                        </p:tgtEl>
                                        <p:attrNameLst>
                                          <p:attrName>ppt_h</p:attrName>
                                        </p:attrNameLst>
                                      </p:cBhvr>
                                      <p:tavLst>
                                        <p:tav tm="0">
                                          <p:val>
                                            <p:strVal val="#ppt_h"/>
                                          </p:val>
                                        </p:tav>
                                        <p:tav tm="100000">
                                          <p:val>
                                            <p:strVal val="#ppt_h"/>
                                          </p:val>
                                        </p:tav>
                                      </p:tavLst>
                                    </p:anim>
                                  </p:childTnLst>
                                </p:cTn>
                              </p:par>
                              <p:par>
                                <p:cTn id="186" presetID="17" presetClass="entr" presetSubtype="10" fill="hold" grpId="0" nodeType="withEffect">
                                  <p:stCondLst>
                                    <p:cond delay="0"/>
                                  </p:stCondLst>
                                  <p:childTnLst>
                                    <p:set>
                                      <p:cBhvr>
                                        <p:cTn id="187" dur="1" fill="hold">
                                          <p:stCondLst>
                                            <p:cond delay="0"/>
                                          </p:stCondLst>
                                        </p:cTn>
                                        <p:tgtEl>
                                          <p:spTgt spid="55"/>
                                        </p:tgtEl>
                                        <p:attrNameLst>
                                          <p:attrName>style.visibility</p:attrName>
                                        </p:attrNameLst>
                                      </p:cBhvr>
                                      <p:to>
                                        <p:strVal val="visible"/>
                                      </p:to>
                                    </p:set>
                                    <p:anim calcmode="lin" valueType="num">
                                      <p:cBhvr>
                                        <p:cTn id="188" dur="500" fill="hold"/>
                                        <p:tgtEl>
                                          <p:spTgt spid="55"/>
                                        </p:tgtEl>
                                        <p:attrNameLst>
                                          <p:attrName>ppt_w</p:attrName>
                                        </p:attrNameLst>
                                      </p:cBhvr>
                                      <p:tavLst>
                                        <p:tav tm="0">
                                          <p:val>
                                            <p:fltVal val="0"/>
                                          </p:val>
                                        </p:tav>
                                        <p:tav tm="100000">
                                          <p:val>
                                            <p:strVal val="#ppt_w"/>
                                          </p:val>
                                        </p:tav>
                                      </p:tavLst>
                                    </p:anim>
                                    <p:anim calcmode="lin" valueType="num">
                                      <p:cBhvr>
                                        <p:cTn id="189"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7" presetClass="emph" presetSubtype="2" fill="hold" nodeType="clickEffect">
                                  <p:stCondLst>
                                    <p:cond delay="0"/>
                                  </p:stCondLst>
                                  <p:childTnLst>
                                    <p:animClr clrSpc="rgb" dir="cw">
                                      <p:cBhvr>
                                        <p:cTn id="193" dur="1000" fill="hold"/>
                                        <p:tgtEl>
                                          <p:spTgt spid="41"/>
                                        </p:tgtEl>
                                        <p:attrNameLst>
                                          <p:attrName>stroke.color</p:attrName>
                                        </p:attrNameLst>
                                      </p:cBhvr>
                                      <p:to>
                                        <a:srgbClr val="F83C16"/>
                                      </p:to>
                                    </p:animClr>
                                    <p:set>
                                      <p:cBhvr>
                                        <p:cTn id="194" dur="1000" fill="hold"/>
                                        <p:tgtEl>
                                          <p:spTgt spid="4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4" grpId="0" animBg="1"/>
      <p:bldP spid="5" grpId="0" animBg="1"/>
      <p:bldP spid="6" grpId="0" animBg="1"/>
      <p:bldP spid="7" grpId="0" animBg="1"/>
      <p:bldP spid="8" grpId="0" animBg="1"/>
      <p:bldP spid="13" grpId="0" animBg="1"/>
      <p:bldP spid="14" grpId="0" animBg="1"/>
      <p:bldP spid="15" grpId="0" animBg="1"/>
      <p:bldP spid="27" grpId="0"/>
      <p:bldP spid="28" grpId="0"/>
      <p:bldP spid="29" grpId="0"/>
      <p:bldP spid="30" grpId="0"/>
      <p:bldP spid="31" grpId="0"/>
      <p:bldP spid="32" grpId="0"/>
      <p:bldP spid="33" grpId="0"/>
      <p:bldP spid="34" grpId="0" animBg="1"/>
      <p:bldP spid="35" grpId="0" animBg="1"/>
      <p:bldP spid="36" grpId="0" animBg="1"/>
      <p:bldP spid="37" grpId="0" animBg="1"/>
      <p:bldP spid="38" grpId="0" animBg="1"/>
      <p:bldP spid="43" grpId="0" animBg="1"/>
      <p:bldP spid="44" grpId="0" animBg="1"/>
      <p:bldP spid="45" grpId="0" animBg="1"/>
      <p:bldP spid="49" grpId="0"/>
      <p:bldP spid="50" grpId="0"/>
      <p:bldP spid="51" grpId="0"/>
      <p:bldP spid="52" grpId="0"/>
      <p:bldP spid="53" grpId="0"/>
      <p:bldP spid="54" grpId="0"/>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57188" y="1143000"/>
            <a:ext cx="8501062" cy="5108575"/>
          </a:xfrm>
          <a:prstGeom prst="rect">
            <a:avLst/>
          </a:prstGeom>
          <a:noFill/>
          <a:ln w="9525">
            <a:noFill/>
            <a:miter lim="800000"/>
          </a:ln>
        </p:spPr>
        <p:txBody>
          <a:bodyPr>
            <a:spAutoFit/>
          </a:bodyPr>
          <a:lstStyle/>
          <a:p>
            <a:r>
              <a:rPr lang="zh-CN" altLang="en-US" sz="2800">
                <a:latin typeface="Calibri" pitchFamily="34" charset="0"/>
              </a:rPr>
              <a:t>头的个数与向上传递信息的算法有关。两种情况：</a:t>
            </a:r>
          </a:p>
          <a:p>
            <a:r>
              <a:rPr lang="zh-CN" altLang="en-US" sz="2800">
                <a:latin typeface="Calibri" pitchFamily="34" charset="0"/>
              </a:rPr>
              <a:t>头个数大于</a:t>
            </a:r>
            <a:r>
              <a:rPr lang="en-US" altLang="zh-CN" sz="2800">
                <a:latin typeface="Calibri" pitchFamily="34" charset="0"/>
              </a:rPr>
              <a:t>2</a:t>
            </a:r>
            <a:r>
              <a:rPr lang="zh-CN" altLang="en-US" sz="2800">
                <a:latin typeface="Calibri" pitchFamily="34" charset="0"/>
              </a:rPr>
              <a:t>，小头需要吃的果子，可由两个小头共同完成，所以只考虑大头的情况。</a:t>
            </a:r>
          </a:p>
          <a:p>
            <a:r>
              <a:rPr lang="zh-CN" altLang="en-US" sz="2800">
                <a:latin typeface="Calibri" pitchFamily="34" charset="0"/>
              </a:rPr>
              <a:t>头个数等于</a:t>
            </a:r>
            <a:r>
              <a:rPr lang="en-US" altLang="zh-CN" sz="2800">
                <a:latin typeface="Calibri" pitchFamily="34" charset="0"/>
              </a:rPr>
              <a:t>2</a:t>
            </a:r>
            <a:r>
              <a:rPr lang="zh-CN" altLang="en-US" sz="2800">
                <a:latin typeface="Calibri" pitchFamily="34" charset="0"/>
              </a:rPr>
              <a:t>，既要考虑大头的难受值，又要考虑小头的难受值。</a:t>
            </a:r>
          </a:p>
          <a:p>
            <a:r>
              <a:rPr lang="en-US" altLang="zh-CN" sz="2800">
                <a:latin typeface="Calibri" pitchFamily="34" charset="0"/>
              </a:rPr>
              <a:t>f[i,j]</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为根的树，大头吃</a:t>
            </a:r>
            <a:r>
              <a:rPr lang="en-US" altLang="zh-CN" sz="2800">
                <a:latin typeface="Calibri" pitchFamily="34" charset="0"/>
              </a:rPr>
              <a:t>j</a:t>
            </a:r>
            <a:r>
              <a:rPr lang="zh-CN" altLang="en-US" sz="2800">
                <a:latin typeface="Calibri" pitchFamily="34" charset="0"/>
              </a:rPr>
              <a:t>个果实的最小难受值。转移时需要知道它的子树的根是否是大头所吃。所以增加半维。</a:t>
            </a:r>
          </a:p>
          <a:p>
            <a:r>
              <a:rPr lang="zh-CN" altLang="en-US" sz="2800">
                <a:latin typeface="Calibri" pitchFamily="34" charset="0"/>
              </a:rPr>
              <a:t>定义状态</a:t>
            </a:r>
            <a:r>
              <a:rPr lang="en-US" altLang="zh-CN" sz="2800">
                <a:latin typeface="Calibri" pitchFamily="34" charset="0"/>
              </a:rPr>
              <a:t>f[i,j,k]</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为根的树，大头吃</a:t>
            </a:r>
            <a:r>
              <a:rPr lang="en-US" altLang="zh-CN" sz="2800">
                <a:latin typeface="Calibri" pitchFamily="34" charset="0"/>
              </a:rPr>
              <a:t>j</a:t>
            </a:r>
            <a:r>
              <a:rPr lang="zh-CN" altLang="en-US" sz="2800">
                <a:latin typeface="Calibri" pitchFamily="34" charset="0"/>
              </a:rPr>
              <a:t>个果子的最小难受值。</a:t>
            </a:r>
            <a:r>
              <a:rPr lang="en-US" altLang="zh-CN" sz="2800">
                <a:latin typeface="Calibri" pitchFamily="34" charset="0"/>
              </a:rPr>
              <a:t>K=0</a:t>
            </a:r>
            <a:r>
              <a:rPr lang="zh-CN" altLang="en-US" sz="2800">
                <a:latin typeface="Calibri" pitchFamily="34" charset="0"/>
              </a:rPr>
              <a:t>表示大头不吃根节点，</a:t>
            </a:r>
            <a:r>
              <a:rPr lang="en-US" altLang="zh-CN" sz="2800">
                <a:latin typeface="Calibri" pitchFamily="34" charset="0"/>
              </a:rPr>
              <a:t>K=1</a:t>
            </a:r>
            <a:r>
              <a:rPr lang="zh-CN" altLang="en-US" sz="2800">
                <a:latin typeface="Calibri" pitchFamily="34" charset="0"/>
              </a:rPr>
              <a:t>表示大头吃根节点。</a:t>
            </a:r>
          </a:p>
          <a:p>
            <a:endParaRPr lang="zh-CN" altLang="en-US">
              <a:latin typeface="Calibri" pitchFamily="34" charset="0"/>
            </a:endParaRPr>
          </a:p>
        </p:txBody>
      </p:sp>
      <p:sp>
        <p:nvSpPr>
          <p:cNvPr id="9" name="TextBox 8"/>
          <p:cNvSpPr txBox="1">
            <a:spLocks noChangeArrowheads="1"/>
          </p:cNvSpPr>
          <p:nvPr/>
        </p:nvSpPr>
        <p:spPr bwMode="auto">
          <a:xfrm>
            <a:off x="500063" y="285750"/>
            <a:ext cx="4286250" cy="646113"/>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57188" y="1428750"/>
            <a:ext cx="8466137" cy="3970338"/>
          </a:xfrm>
          <a:prstGeom prst="rect">
            <a:avLst/>
          </a:prstGeom>
          <a:noFill/>
          <a:ln w="9525">
            <a:noFill/>
            <a:miter lim="800000"/>
          </a:ln>
        </p:spPr>
        <p:txBody>
          <a:bodyPr>
            <a:spAutoFit/>
          </a:bodyPr>
          <a:lstStyle/>
          <a:p>
            <a:r>
              <a:rPr lang="en-US" altLang="zh-CN" sz="2800" dirty="0">
                <a:latin typeface="Calibri" pitchFamily="34" charset="0"/>
              </a:rPr>
              <a:t> </a:t>
            </a:r>
            <a:endParaRPr lang="zh-CN" altLang="en-US" sz="2800" dirty="0">
              <a:latin typeface="Calibri" pitchFamily="34" charset="0"/>
            </a:endParaRPr>
          </a:p>
          <a:p>
            <a:r>
              <a:rPr lang="zh-CN" altLang="en-US" sz="2800" dirty="0">
                <a:latin typeface="Calibri" pitchFamily="34" charset="0"/>
              </a:rPr>
              <a:t>转移方程为：</a:t>
            </a:r>
          </a:p>
          <a:p>
            <a:r>
              <a:rPr lang="en-US" altLang="zh-CN" sz="2800" dirty="0">
                <a:latin typeface="Calibri" pitchFamily="34" charset="0"/>
              </a:rPr>
              <a:t>(v</a:t>
            </a:r>
            <a:r>
              <a:rPr lang="zh-CN" altLang="en-US" sz="2800" dirty="0">
                <a:latin typeface="Calibri" pitchFamily="34" charset="0"/>
              </a:rPr>
              <a:t>是</a:t>
            </a:r>
            <a:r>
              <a:rPr lang="en-US" altLang="zh-CN" sz="2800" dirty="0" err="1">
                <a:latin typeface="Calibri" pitchFamily="34" charset="0"/>
              </a:rPr>
              <a:t>i</a:t>
            </a:r>
            <a:r>
              <a:rPr lang="zh-CN" altLang="en-US" sz="2800" dirty="0">
                <a:latin typeface="Calibri" pitchFamily="34" charset="0"/>
              </a:rPr>
              <a:t>的一个儿子</a:t>
            </a:r>
            <a:r>
              <a:rPr lang="en-US" altLang="zh-CN" sz="2800" dirty="0">
                <a:latin typeface="Calibri" pitchFamily="34" charset="0"/>
              </a:rPr>
              <a:t>, temp</a:t>
            </a:r>
            <a:r>
              <a:rPr lang="zh-CN" altLang="zh-CN" sz="2800" dirty="0">
                <a:latin typeface="Calibri" pitchFamily="34" charset="0"/>
              </a:rPr>
              <a:t>为上一次转移完后的</a:t>
            </a:r>
            <a:r>
              <a:rPr lang="en-US" altLang="zh-CN" sz="2800" dirty="0">
                <a:latin typeface="Calibri" pitchFamily="34" charset="0"/>
              </a:rPr>
              <a:t>f</a:t>
            </a:r>
            <a:r>
              <a:rPr lang="zh-CN" altLang="en-US" sz="2800" dirty="0">
                <a:latin typeface="Calibri" pitchFamily="34" charset="0"/>
              </a:rPr>
              <a:t>值</a:t>
            </a:r>
            <a:r>
              <a:rPr lang="en-US" altLang="zh-CN" sz="2800" dirty="0">
                <a:latin typeface="Calibri" pitchFamily="34" charset="0"/>
              </a:rPr>
              <a:t>,w[</a:t>
            </a:r>
            <a:r>
              <a:rPr lang="en-US" altLang="zh-CN" sz="2800" dirty="0" err="1">
                <a:latin typeface="Calibri" pitchFamily="34" charset="0"/>
              </a:rPr>
              <a:t>i</a:t>
            </a:r>
            <a:r>
              <a:rPr lang="en-US" altLang="zh-CN" sz="2800" dirty="0">
                <a:latin typeface="Calibri" pitchFamily="34" charset="0"/>
              </a:rPr>
              <a:t>][j]</a:t>
            </a:r>
            <a:r>
              <a:rPr lang="zh-CN" altLang="zh-CN" sz="2800" dirty="0">
                <a:latin typeface="Calibri" pitchFamily="34" charset="0"/>
              </a:rPr>
              <a:t>为</a:t>
            </a:r>
            <a:r>
              <a:rPr lang="en-US" altLang="zh-CN" sz="2800" dirty="0">
                <a:latin typeface="Calibri" pitchFamily="34" charset="0"/>
              </a:rPr>
              <a:t>(</a:t>
            </a:r>
            <a:r>
              <a:rPr lang="en-US" altLang="zh-CN" sz="2800" dirty="0" err="1">
                <a:latin typeface="Calibri" pitchFamily="34" charset="0"/>
              </a:rPr>
              <a:t>i,j</a:t>
            </a:r>
            <a:r>
              <a:rPr lang="en-US" altLang="zh-CN" sz="2800" dirty="0">
                <a:latin typeface="Calibri" pitchFamily="34" charset="0"/>
              </a:rPr>
              <a:t>)</a:t>
            </a:r>
            <a:r>
              <a:rPr lang="zh-CN" altLang="en-US" sz="2800" dirty="0">
                <a:latin typeface="Calibri" pitchFamily="34" charset="0"/>
              </a:rPr>
              <a:t>这条边的难受值</a:t>
            </a:r>
            <a:r>
              <a:rPr lang="en-US" altLang="zh-CN" sz="2800" dirty="0">
                <a:latin typeface="Calibri" pitchFamily="34" charset="0"/>
              </a:rPr>
              <a:t>)</a:t>
            </a:r>
          </a:p>
          <a:p>
            <a:r>
              <a:rPr lang="en-US" altLang="zh-CN" sz="2800" dirty="0">
                <a:latin typeface="Calibri" pitchFamily="34" charset="0"/>
              </a:rPr>
              <a:t>f[</a:t>
            </a:r>
            <a:r>
              <a:rPr lang="en-US" altLang="zh-CN" sz="2800" dirty="0" err="1">
                <a:latin typeface="Calibri" pitchFamily="34" charset="0"/>
              </a:rPr>
              <a:t>i</a:t>
            </a:r>
            <a:r>
              <a:rPr lang="en-US" altLang="zh-CN" sz="2800" dirty="0">
                <a:latin typeface="Calibri" pitchFamily="34" charset="0"/>
              </a:rPr>
              <a:t>][j][1]=min{ f[v][k][1]+</a:t>
            </a:r>
            <a:r>
              <a:rPr lang="en-US" altLang="zh-CN" sz="2800" dirty="0">
                <a:latin typeface="Calibri" pitchFamily="34" charset="0"/>
                <a:sym typeface="+mn-ea"/>
              </a:rPr>
              <a:t>temp</a:t>
            </a:r>
            <a:r>
              <a:rPr lang="en-US" altLang="zh-CN" sz="2800" dirty="0">
                <a:latin typeface="Calibri" pitchFamily="34" charset="0"/>
              </a:rPr>
              <a:t>[</a:t>
            </a:r>
            <a:r>
              <a:rPr lang="en-US" altLang="zh-CN" sz="2800" dirty="0" err="1">
                <a:latin typeface="Calibri" pitchFamily="34" charset="0"/>
              </a:rPr>
              <a:t>i</a:t>
            </a:r>
            <a:r>
              <a:rPr lang="en-US" altLang="zh-CN" sz="2800" dirty="0">
                <a:latin typeface="Calibri" pitchFamily="34" charset="0"/>
              </a:rPr>
              <a:t>][j-k][1]+w[</a:t>
            </a:r>
            <a:r>
              <a:rPr lang="en-US" altLang="zh-CN" sz="2800" dirty="0" err="1">
                <a:latin typeface="Calibri" pitchFamily="34" charset="0"/>
              </a:rPr>
              <a:t>i</a:t>
            </a:r>
            <a:r>
              <a:rPr lang="en-US" altLang="zh-CN" sz="2800" dirty="0">
                <a:latin typeface="Calibri" pitchFamily="34" charset="0"/>
              </a:rPr>
              <a:t>][v],</a:t>
            </a:r>
          </a:p>
          <a:p>
            <a:r>
              <a:rPr lang="en-US" altLang="zh-CN" sz="2800" dirty="0">
                <a:latin typeface="Calibri" pitchFamily="34" charset="0"/>
              </a:rPr>
              <a:t>                         f[v][k][0]+</a:t>
            </a:r>
            <a:r>
              <a:rPr lang="en-US" altLang="zh-CN" sz="2800" dirty="0">
                <a:latin typeface="Calibri" pitchFamily="34" charset="0"/>
                <a:sym typeface="+mn-ea"/>
              </a:rPr>
              <a:t>temp</a:t>
            </a:r>
            <a:r>
              <a:rPr lang="en-US" altLang="zh-CN" sz="2800" dirty="0">
                <a:latin typeface="Calibri" pitchFamily="34" charset="0"/>
              </a:rPr>
              <a:t>[</a:t>
            </a:r>
            <a:r>
              <a:rPr lang="en-US" altLang="zh-CN" sz="2800" dirty="0" err="1">
                <a:latin typeface="Calibri" pitchFamily="34" charset="0"/>
              </a:rPr>
              <a:t>i</a:t>
            </a:r>
            <a:r>
              <a:rPr lang="en-US" altLang="zh-CN" sz="2800" dirty="0">
                <a:latin typeface="Calibri" pitchFamily="34" charset="0"/>
              </a:rPr>
              <a:t>][j-k][1] };(0&lt;=k&lt;j)</a:t>
            </a:r>
          </a:p>
          <a:p>
            <a:r>
              <a:rPr lang="en-US" altLang="zh-CN" sz="2800" dirty="0">
                <a:latin typeface="Calibri" pitchFamily="34" charset="0"/>
              </a:rPr>
              <a:t>f[</a:t>
            </a:r>
            <a:r>
              <a:rPr lang="en-US" altLang="zh-CN" sz="2800" dirty="0" err="1">
                <a:latin typeface="Calibri" pitchFamily="34" charset="0"/>
              </a:rPr>
              <a:t>i</a:t>
            </a:r>
            <a:r>
              <a:rPr lang="en-US" altLang="zh-CN" sz="2800" dirty="0">
                <a:latin typeface="Calibri" pitchFamily="34" charset="0"/>
              </a:rPr>
              <a:t>][j][0]=min{ </a:t>
            </a:r>
            <a:r>
              <a:rPr lang="en-US" altLang="zh-CN" sz="2800" dirty="0">
                <a:latin typeface="Calibri" pitchFamily="34" charset="0"/>
                <a:sym typeface="+mn-ea"/>
              </a:rPr>
              <a:t>f[v][k][1]+temp[</a:t>
            </a:r>
            <a:r>
              <a:rPr lang="en-US" altLang="zh-CN" sz="2800" dirty="0" err="1">
                <a:latin typeface="Calibri" pitchFamily="34" charset="0"/>
                <a:sym typeface="+mn-ea"/>
              </a:rPr>
              <a:t>i</a:t>
            </a:r>
            <a:r>
              <a:rPr lang="en-US" altLang="zh-CN" sz="2800" dirty="0">
                <a:latin typeface="Calibri" pitchFamily="34" charset="0"/>
                <a:sym typeface="+mn-ea"/>
              </a:rPr>
              <a:t>][j-k][0],</a:t>
            </a:r>
            <a:endParaRPr lang="en-US" altLang="zh-CN" sz="2800" dirty="0">
              <a:latin typeface="Calibri" pitchFamily="34" charset="0"/>
            </a:endParaRPr>
          </a:p>
          <a:p>
            <a:r>
              <a:rPr lang="en-US" altLang="zh-CN" sz="2800" dirty="0">
                <a:latin typeface="Calibri" pitchFamily="34" charset="0"/>
              </a:rPr>
              <a:t>                         f[v][k][0]+</a:t>
            </a:r>
            <a:r>
              <a:rPr lang="en-US" altLang="zh-CN" sz="2800" dirty="0">
                <a:latin typeface="Calibri" pitchFamily="34" charset="0"/>
                <a:sym typeface="+mn-ea"/>
              </a:rPr>
              <a:t>temp</a:t>
            </a:r>
            <a:r>
              <a:rPr lang="en-US" altLang="zh-CN" sz="2800" dirty="0">
                <a:latin typeface="Calibri" pitchFamily="34" charset="0"/>
              </a:rPr>
              <a:t>[</a:t>
            </a:r>
            <a:r>
              <a:rPr lang="en-US" altLang="zh-CN" sz="2800" dirty="0" err="1">
                <a:latin typeface="Calibri" pitchFamily="34" charset="0"/>
              </a:rPr>
              <a:t>i</a:t>
            </a:r>
            <a:r>
              <a:rPr lang="en-US" altLang="zh-CN" sz="2800" dirty="0">
                <a:latin typeface="Calibri" pitchFamily="34" charset="0"/>
              </a:rPr>
              <a:t>][j-k][0]+w[</a:t>
            </a:r>
            <a:r>
              <a:rPr lang="en-US" altLang="zh-CN" sz="2800" dirty="0" err="1">
                <a:latin typeface="Calibri" pitchFamily="34" charset="0"/>
              </a:rPr>
              <a:t>i</a:t>
            </a:r>
            <a:r>
              <a:rPr lang="en-US" altLang="zh-CN" sz="2800" dirty="0">
                <a:latin typeface="Calibri" pitchFamily="34" charset="0"/>
              </a:rPr>
              <a:t>][v] (m=2)</a:t>
            </a:r>
          </a:p>
          <a:p>
            <a:r>
              <a:rPr lang="en-US" altLang="zh-CN" sz="2800" dirty="0">
                <a:latin typeface="Calibri" pitchFamily="34" charset="0"/>
              </a:rPr>
              <a:t>                         f[v][k][0]+</a:t>
            </a:r>
            <a:r>
              <a:rPr lang="en-US" altLang="zh-CN" sz="2800" dirty="0">
                <a:latin typeface="Calibri" pitchFamily="34" charset="0"/>
                <a:sym typeface="+mn-ea"/>
              </a:rPr>
              <a:t>temp</a:t>
            </a:r>
            <a:r>
              <a:rPr lang="en-US" altLang="zh-CN" sz="2800" dirty="0">
                <a:latin typeface="Calibri" pitchFamily="34" charset="0"/>
              </a:rPr>
              <a:t>[</a:t>
            </a:r>
            <a:r>
              <a:rPr lang="en-US" altLang="zh-CN" sz="2800" dirty="0" err="1">
                <a:latin typeface="Calibri" pitchFamily="34" charset="0"/>
              </a:rPr>
              <a:t>i</a:t>
            </a:r>
            <a:r>
              <a:rPr lang="en-US" altLang="zh-CN" sz="2800" dirty="0">
                <a:latin typeface="Calibri" pitchFamily="34" charset="0"/>
              </a:rPr>
              <a:t>][j-k][0] (m≠2) };(0&lt;=k&lt;=j)</a:t>
            </a:r>
          </a:p>
        </p:txBody>
      </p:sp>
      <p:sp>
        <p:nvSpPr>
          <p:cNvPr id="9" name="TextBox 8"/>
          <p:cNvSpPr txBox="1">
            <a:spLocks noChangeArrowheads="1"/>
          </p:cNvSpPr>
          <p:nvPr/>
        </p:nvSpPr>
        <p:spPr bwMode="auto">
          <a:xfrm>
            <a:off x="714375" y="500063"/>
            <a:ext cx="4286250" cy="646112"/>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bwMode="auto">
          <a:xfrm>
            <a:off x="357188" y="2428875"/>
            <a:ext cx="3214687" cy="3051175"/>
            <a:chOff x="357188" y="2428866"/>
            <a:chExt cx="3214687" cy="3051175"/>
          </a:xfrm>
        </p:grpSpPr>
        <p:sp>
          <p:nvSpPr>
            <p:cNvPr id="4" name="椭圆 3"/>
            <p:cNvSpPr/>
            <p:nvPr/>
          </p:nvSpPr>
          <p:spPr>
            <a:xfrm>
              <a:off x="1643063" y="2428866"/>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5" name="椭圆 4"/>
            <p:cNvSpPr/>
            <p:nvPr/>
          </p:nvSpPr>
          <p:spPr>
            <a:xfrm>
              <a:off x="928688" y="3643304"/>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6" name="椭圆 5"/>
            <p:cNvSpPr/>
            <p:nvPr/>
          </p:nvSpPr>
          <p:spPr>
            <a:xfrm>
              <a:off x="2428875" y="3643304"/>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4</a:t>
              </a:r>
              <a:endParaRPr lang="zh-CN" altLang="en-US" sz="4000" dirty="0">
                <a:solidFill>
                  <a:schemeClr val="tx1"/>
                </a:solidFill>
              </a:endParaRPr>
            </a:p>
          </p:txBody>
        </p:sp>
        <p:sp>
          <p:nvSpPr>
            <p:cNvPr id="7" name="椭圆 6"/>
            <p:cNvSpPr/>
            <p:nvPr/>
          </p:nvSpPr>
          <p:spPr>
            <a:xfrm>
              <a:off x="357188" y="4929179"/>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8" name="椭圆 7"/>
            <p:cNvSpPr/>
            <p:nvPr/>
          </p:nvSpPr>
          <p:spPr>
            <a:xfrm>
              <a:off x="2786063" y="4902191"/>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9" name="直接连接符 8"/>
            <p:cNvCxnSpPr>
              <a:stCxn id="4" idx="3"/>
              <a:endCxn id="5" idx="7"/>
            </p:cNvCxnSpPr>
            <p:nvPr/>
          </p:nvCxnSpPr>
          <p:spPr>
            <a:xfrm rot="5400000">
              <a:off x="1087438" y="3105141"/>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rot="5400000">
              <a:off x="435769" y="4350535"/>
              <a:ext cx="825500" cy="4111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 name="直接连接符 10"/>
            <p:cNvCxnSpPr>
              <a:stCxn id="4" idx="5"/>
              <a:endCxn id="6" idx="1"/>
            </p:cNvCxnSpPr>
            <p:nvPr/>
          </p:nvCxnSpPr>
          <p:spPr>
            <a:xfrm rot="16200000" flipH="1">
              <a:off x="1837532" y="3069422"/>
              <a:ext cx="825500" cy="48418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0"/>
            </p:cNvCxnSpPr>
            <p:nvPr/>
          </p:nvCxnSpPr>
          <p:spPr>
            <a:xfrm rot="16200000" flipH="1">
              <a:off x="2502694" y="4404510"/>
              <a:ext cx="788987"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3" name="椭圆 12"/>
            <p:cNvSpPr/>
            <p:nvPr/>
          </p:nvSpPr>
          <p:spPr>
            <a:xfrm>
              <a:off x="1214438" y="4908541"/>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6</a:t>
              </a:r>
              <a:endParaRPr lang="zh-CN" altLang="en-US" sz="4000" dirty="0">
                <a:solidFill>
                  <a:schemeClr val="tx1"/>
                </a:solidFill>
              </a:endParaRPr>
            </a:p>
          </p:txBody>
        </p:sp>
        <p:sp>
          <p:nvSpPr>
            <p:cNvPr id="14" name="椭圆 13"/>
            <p:cNvSpPr/>
            <p:nvPr/>
          </p:nvSpPr>
          <p:spPr>
            <a:xfrm>
              <a:off x="2071688" y="4926004"/>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sp>
          <p:nvSpPr>
            <p:cNvPr id="15" name="椭圆 14"/>
            <p:cNvSpPr/>
            <p:nvPr/>
          </p:nvSpPr>
          <p:spPr>
            <a:xfrm>
              <a:off x="3143250" y="2693979"/>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16" name="直接连接符 15"/>
            <p:cNvCxnSpPr>
              <a:stCxn id="5" idx="5"/>
              <a:endCxn id="13" idx="0"/>
            </p:cNvCxnSpPr>
            <p:nvPr/>
          </p:nvCxnSpPr>
          <p:spPr>
            <a:xfrm rot="16200000" flipH="1">
              <a:off x="963613" y="4443404"/>
              <a:ext cx="795337" cy="134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直接连接符 16"/>
            <p:cNvCxnSpPr>
              <a:stCxn id="6" idx="4"/>
              <a:endCxn id="14" idx="7"/>
            </p:cNvCxnSpPr>
            <p:nvPr/>
          </p:nvCxnSpPr>
          <p:spPr>
            <a:xfrm rot="5400000">
              <a:off x="2133601" y="4497378"/>
              <a:ext cx="812800"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4" idx="6"/>
              <a:endCxn id="15" idx="2"/>
            </p:cNvCxnSpPr>
            <p:nvPr/>
          </p:nvCxnSpPr>
          <p:spPr>
            <a:xfrm>
              <a:off x="2071688" y="2705091"/>
              <a:ext cx="1071562" cy="2651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26" name="椭圆 25"/>
          <p:cNvSpPr/>
          <p:nvPr/>
        </p:nvSpPr>
        <p:spPr>
          <a:xfrm>
            <a:off x="6286500" y="2143125"/>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27" name="椭圆 26"/>
          <p:cNvSpPr/>
          <p:nvPr/>
        </p:nvSpPr>
        <p:spPr>
          <a:xfrm>
            <a:off x="5700713" y="3041650"/>
            <a:ext cx="428625"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28" name="椭圆 27"/>
          <p:cNvSpPr/>
          <p:nvPr/>
        </p:nvSpPr>
        <p:spPr>
          <a:xfrm>
            <a:off x="6826250" y="37988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4</a:t>
            </a:r>
            <a:endParaRPr lang="zh-CN" altLang="en-US" sz="4000" dirty="0">
              <a:solidFill>
                <a:schemeClr val="tx1"/>
              </a:solidFill>
            </a:endParaRPr>
          </a:p>
        </p:txBody>
      </p:sp>
      <p:sp>
        <p:nvSpPr>
          <p:cNvPr id="29" name="椭圆 28"/>
          <p:cNvSpPr/>
          <p:nvPr/>
        </p:nvSpPr>
        <p:spPr>
          <a:xfrm>
            <a:off x="5072063" y="400050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30" name="椭圆 29"/>
          <p:cNvSpPr/>
          <p:nvPr/>
        </p:nvSpPr>
        <p:spPr>
          <a:xfrm>
            <a:off x="7358063" y="59293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31" name="直接连接符 30"/>
          <p:cNvCxnSpPr>
            <a:stCxn id="26" idx="3"/>
            <a:endCxn id="27" idx="7"/>
          </p:cNvCxnSpPr>
          <p:nvPr/>
        </p:nvCxnSpPr>
        <p:spPr>
          <a:xfrm rot="5400000">
            <a:off x="5953125" y="2725738"/>
            <a:ext cx="509588" cy="2841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27" idx="3"/>
            <a:endCxn id="29" idx="7"/>
          </p:cNvCxnSpPr>
          <p:nvPr/>
        </p:nvCxnSpPr>
        <p:spPr>
          <a:xfrm rot="5400000">
            <a:off x="5315744" y="3634582"/>
            <a:ext cx="568325" cy="3254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27" idx="5"/>
            <a:endCxn id="28" idx="2"/>
          </p:cNvCxnSpPr>
          <p:nvPr/>
        </p:nvCxnSpPr>
        <p:spPr>
          <a:xfrm rot="16200000" flipH="1">
            <a:off x="6165850" y="3413126"/>
            <a:ext cx="560387" cy="76041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36" idx="5"/>
            <a:endCxn id="30" idx="0"/>
          </p:cNvCxnSpPr>
          <p:nvPr/>
        </p:nvCxnSpPr>
        <p:spPr>
          <a:xfrm rot="16200000" flipH="1">
            <a:off x="6954043" y="5310982"/>
            <a:ext cx="601663" cy="63500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5" name="椭圆 34"/>
          <p:cNvSpPr/>
          <p:nvPr/>
        </p:nvSpPr>
        <p:spPr>
          <a:xfrm>
            <a:off x="5786438" y="48577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6</a:t>
            </a:r>
            <a:endParaRPr lang="zh-CN" altLang="en-US" sz="4000" dirty="0">
              <a:solidFill>
                <a:schemeClr val="tx1"/>
              </a:solidFill>
            </a:endParaRPr>
          </a:p>
        </p:txBody>
      </p:sp>
      <p:sp>
        <p:nvSpPr>
          <p:cNvPr id="36" name="椭圆 35"/>
          <p:cNvSpPr/>
          <p:nvPr/>
        </p:nvSpPr>
        <p:spPr>
          <a:xfrm>
            <a:off x="6572250" y="48577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sp>
        <p:nvSpPr>
          <p:cNvPr id="37" name="椭圆 36"/>
          <p:cNvSpPr/>
          <p:nvPr/>
        </p:nvSpPr>
        <p:spPr>
          <a:xfrm>
            <a:off x="7673975" y="46497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38" name="直接连接符 37"/>
          <p:cNvCxnSpPr>
            <a:stCxn id="29" idx="5"/>
            <a:endCxn id="35" idx="1"/>
          </p:cNvCxnSpPr>
          <p:nvPr/>
        </p:nvCxnSpPr>
        <p:spPr>
          <a:xfrm rot="16200000" flipH="1">
            <a:off x="5409406" y="4498182"/>
            <a:ext cx="468313"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9" name="直接连接符 38"/>
          <p:cNvCxnSpPr>
            <a:stCxn id="28" idx="3"/>
            <a:endCxn id="36" idx="0"/>
          </p:cNvCxnSpPr>
          <p:nvPr/>
        </p:nvCxnSpPr>
        <p:spPr>
          <a:xfrm rot="5400000">
            <a:off x="6543676" y="4511675"/>
            <a:ext cx="588962" cy="10318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0" name="直接连接符 39"/>
          <p:cNvCxnSpPr>
            <a:stCxn id="28" idx="5"/>
            <a:endCxn id="37" idx="1"/>
          </p:cNvCxnSpPr>
          <p:nvPr/>
        </p:nvCxnSpPr>
        <p:spPr>
          <a:xfrm rot="16200000" flipH="1">
            <a:off x="7232651" y="4227512"/>
            <a:ext cx="461962" cy="5445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84" name="右箭头 83"/>
          <p:cNvSpPr/>
          <p:nvPr/>
        </p:nvSpPr>
        <p:spPr>
          <a:xfrm>
            <a:off x="3571875" y="3929063"/>
            <a:ext cx="1071563"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42" name="TextBox 41"/>
          <p:cNvSpPr txBox="1">
            <a:spLocks noChangeArrowheads="1"/>
          </p:cNvSpPr>
          <p:nvPr/>
        </p:nvSpPr>
        <p:spPr bwMode="auto">
          <a:xfrm>
            <a:off x="642938" y="1041400"/>
            <a:ext cx="8072437" cy="954088"/>
          </a:xfrm>
          <a:prstGeom prst="rect">
            <a:avLst/>
          </a:prstGeom>
          <a:noFill/>
          <a:ln w="9525">
            <a:noFill/>
            <a:miter lim="800000"/>
          </a:ln>
        </p:spPr>
        <p:txBody>
          <a:bodyPr>
            <a:spAutoFit/>
          </a:bodyPr>
          <a:lstStyle/>
          <a:p>
            <a:r>
              <a:rPr lang="zh-CN" altLang="en-US" sz="2800">
                <a:latin typeface="Calibri" pitchFamily="34" charset="0"/>
              </a:rPr>
              <a:t>多叉树需对多个儿子处理，较烦，一种常用的解决方法，转成二叉树</a:t>
            </a:r>
            <a:r>
              <a:rPr lang="en-US" altLang="zh-CN" sz="2800">
                <a:latin typeface="Calibri" pitchFamily="34" charset="0"/>
              </a:rPr>
              <a:t>(</a:t>
            </a:r>
            <a:r>
              <a:rPr lang="zh-CN" altLang="en-US" sz="2800">
                <a:latin typeface="Calibri" pitchFamily="34" charset="0"/>
              </a:rPr>
              <a:t>左儿子右兄弟法</a:t>
            </a:r>
            <a:r>
              <a:rPr lang="en-US" altLang="zh-CN" sz="2800">
                <a:latin typeface="Calibri" pitchFamily="34" charset="0"/>
              </a:rPr>
              <a:t>)</a:t>
            </a:r>
            <a:endParaRPr lang="zh-CN" altLang="en-US">
              <a:latin typeface="Calibri" pitchFamily="34" charset="0"/>
            </a:endParaRPr>
          </a:p>
        </p:txBody>
      </p:sp>
      <p:sp>
        <p:nvSpPr>
          <p:cNvPr id="43" name="TextBox 42"/>
          <p:cNvSpPr txBox="1">
            <a:spLocks noChangeArrowheads="1"/>
          </p:cNvSpPr>
          <p:nvPr/>
        </p:nvSpPr>
        <p:spPr bwMode="auto">
          <a:xfrm>
            <a:off x="714375" y="357188"/>
            <a:ext cx="4286250" cy="646112"/>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问题拓展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p:cTn id="28" dur="500" fill="hold"/>
                                        <p:tgtEl>
                                          <p:spTgt spid="84"/>
                                        </p:tgtEl>
                                        <p:attrNameLst>
                                          <p:attrName>ppt_w</p:attrName>
                                        </p:attrNameLst>
                                      </p:cBhvr>
                                      <p:tavLst>
                                        <p:tav tm="0">
                                          <p:val>
                                            <p:fltVal val="0"/>
                                          </p:val>
                                        </p:tav>
                                        <p:tav tm="100000">
                                          <p:val>
                                            <p:strVal val="#ppt_w"/>
                                          </p:val>
                                        </p:tav>
                                      </p:tavLst>
                                    </p:anim>
                                    <p:anim calcmode="lin" valueType="num">
                                      <p:cBhvr>
                                        <p:cTn id="29"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par>
                                <p:cTn id="57" presetID="53"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par>
                                <p:cTn id="62" presetID="53"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par>
                                <p:cTn id="67" presetID="53"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ppt_w</p:attrName>
                                        </p:attrNameLst>
                                      </p:cBhvr>
                                      <p:tavLst>
                                        <p:tav tm="0">
                                          <p:val>
                                            <p:fltVal val="0"/>
                                          </p:val>
                                        </p:tav>
                                        <p:tav tm="100000">
                                          <p:val>
                                            <p:strVal val="#ppt_w"/>
                                          </p:val>
                                        </p:tav>
                                      </p:tavLst>
                                    </p:anim>
                                    <p:anim calcmode="lin" valueType="num">
                                      <p:cBhvr>
                                        <p:cTn id="70" dur="500" fill="hold"/>
                                        <p:tgtEl>
                                          <p:spTgt spid="33"/>
                                        </p:tgtEl>
                                        <p:attrNameLst>
                                          <p:attrName>ppt_h</p:attrName>
                                        </p:attrNameLst>
                                      </p:cBhvr>
                                      <p:tavLst>
                                        <p:tav tm="0">
                                          <p:val>
                                            <p:fltVal val="0"/>
                                          </p:val>
                                        </p:tav>
                                        <p:tav tm="100000">
                                          <p:val>
                                            <p:strVal val="#ppt_h"/>
                                          </p:val>
                                        </p:tav>
                                      </p:tavLst>
                                    </p:anim>
                                    <p:animEffect transition="in" filter="fade">
                                      <p:cBhvr>
                                        <p:cTn id="71" dur="500"/>
                                        <p:tgtEl>
                                          <p:spTgt spid="33"/>
                                        </p:tgtEl>
                                      </p:cBhvr>
                                    </p:animEffect>
                                  </p:childTnLst>
                                </p:cTn>
                              </p:par>
                              <p:par>
                                <p:cTn id="72" presetID="53"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p:cTn id="79" dur="500" fill="hold"/>
                                        <p:tgtEl>
                                          <p:spTgt spid="35"/>
                                        </p:tgtEl>
                                        <p:attrNameLst>
                                          <p:attrName>ppt_w</p:attrName>
                                        </p:attrNameLst>
                                      </p:cBhvr>
                                      <p:tavLst>
                                        <p:tav tm="0">
                                          <p:val>
                                            <p:fltVal val="0"/>
                                          </p:val>
                                        </p:tav>
                                        <p:tav tm="100000">
                                          <p:val>
                                            <p:strVal val="#ppt_w"/>
                                          </p:val>
                                        </p:tav>
                                      </p:tavLst>
                                    </p:anim>
                                    <p:anim calcmode="lin" valueType="num">
                                      <p:cBhvr>
                                        <p:cTn id="80" dur="500" fill="hold"/>
                                        <p:tgtEl>
                                          <p:spTgt spid="35"/>
                                        </p:tgtEl>
                                        <p:attrNameLst>
                                          <p:attrName>ppt_h</p:attrName>
                                        </p:attrNameLst>
                                      </p:cBhvr>
                                      <p:tavLst>
                                        <p:tav tm="0">
                                          <p:val>
                                            <p:fltVal val="0"/>
                                          </p:val>
                                        </p:tav>
                                        <p:tav tm="100000">
                                          <p:val>
                                            <p:strVal val="#ppt_h"/>
                                          </p:val>
                                        </p:tav>
                                      </p:tavLst>
                                    </p:anim>
                                    <p:animEffect transition="in" filter="fade">
                                      <p:cBhvr>
                                        <p:cTn id="81" dur="500"/>
                                        <p:tgtEl>
                                          <p:spTgt spid="35"/>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Effect transition="in" filter="fade">
                                      <p:cBhvr>
                                        <p:cTn id="86" dur="500"/>
                                        <p:tgtEl>
                                          <p:spTgt spid="36"/>
                                        </p:tgtEl>
                                      </p:cBhvr>
                                    </p:animEffect>
                                  </p:childTnLst>
                                </p:cTn>
                              </p:par>
                              <p:par>
                                <p:cTn id="87" presetID="53"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fltVal val="0"/>
                                          </p:val>
                                        </p:tav>
                                        <p:tav tm="100000">
                                          <p:val>
                                            <p:strVal val="#ppt_h"/>
                                          </p:val>
                                        </p:tav>
                                      </p:tavLst>
                                    </p:anim>
                                    <p:animEffect transition="in" filter="fade">
                                      <p:cBhvr>
                                        <p:cTn id="91" dur="500"/>
                                        <p:tgtEl>
                                          <p:spTgt spid="37"/>
                                        </p:tgtEl>
                                      </p:cBhvr>
                                    </p:animEffect>
                                  </p:childTnLst>
                                </p:cTn>
                              </p:par>
                              <p:par>
                                <p:cTn id="92" presetID="53"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p:cTn id="94" dur="500" fill="hold"/>
                                        <p:tgtEl>
                                          <p:spTgt spid="38"/>
                                        </p:tgtEl>
                                        <p:attrNameLst>
                                          <p:attrName>ppt_w</p:attrName>
                                        </p:attrNameLst>
                                      </p:cBhvr>
                                      <p:tavLst>
                                        <p:tav tm="0">
                                          <p:val>
                                            <p:fltVal val="0"/>
                                          </p:val>
                                        </p:tav>
                                        <p:tav tm="100000">
                                          <p:val>
                                            <p:strVal val="#ppt_w"/>
                                          </p:val>
                                        </p:tav>
                                      </p:tavLst>
                                    </p:anim>
                                    <p:anim calcmode="lin" valueType="num">
                                      <p:cBhvr>
                                        <p:cTn id="95" dur="500" fill="hold"/>
                                        <p:tgtEl>
                                          <p:spTgt spid="38"/>
                                        </p:tgtEl>
                                        <p:attrNameLst>
                                          <p:attrName>ppt_h</p:attrName>
                                        </p:attrNameLst>
                                      </p:cBhvr>
                                      <p:tavLst>
                                        <p:tav tm="0">
                                          <p:val>
                                            <p:fltVal val="0"/>
                                          </p:val>
                                        </p:tav>
                                        <p:tav tm="100000">
                                          <p:val>
                                            <p:strVal val="#ppt_h"/>
                                          </p:val>
                                        </p:tav>
                                      </p:tavLst>
                                    </p:anim>
                                    <p:animEffect transition="in" filter="fade">
                                      <p:cBhvr>
                                        <p:cTn id="96" dur="500"/>
                                        <p:tgtEl>
                                          <p:spTgt spid="38"/>
                                        </p:tgtEl>
                                      </p:cBhvr>
                                    </p:animEffect>
                                  </p:childTnLst>
                                </p:cTn>
                              </p:par>
                              <p:par>
                                <p:cTn id="97" presetID="53"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500" fill="hold"/>
                                        <p:tgtEl>
                                          <p:spTgt spid="39"/>
                                        </p:tgtEl>
                                        <p:attrNameLst>
                                          <p:attrName>ppt_w</p:attrName>
                                        </p:attrNameLst>
                                      </p:cBhvr>
                                      <p:tavLst>
                                        <p:tav tm="0">
                                          <p:val>
                                            <p:fltVal val="0"/>
                                          </p:val>
                                        </p:tav>
                                        <p:tav tm="100000">
                                          <p:val>
                                            <p:strVal val="#ppt_w"/>
                                          </p:val>
                                        </p:tav>
                                      </p:tavLst>
                                    </p:anim>
                                    <p:anim calcmode="lin" valueType="num">
                                      <p:cBhvr>
                                        <p:cTn id="100" dur="500" fill="hold"/>
                                        <p:tgtEl>
                                          <p:spTgt spid="39"/>
                                        </p:tgtEl>
                                        <p:attrNameLst>
                                          <p:attrName>ppt_h</p:attrName>
                                        </p:attrNameLst>
                                      </p:cBhvr>
                                      <p:tavLst>
                                        <p:tav tm="0">
                                          <p:val>
                                            <p:fltVal val="0"/>
                                          </p:val>
                                        </p:tav>
                                        <p:tav tm="100000">
                                          <p:val>
                                            <p:strVal val="#ppt_h"/>
                                          </p:val>
                                        </p:tav>
                                      </p:tavLst>
                                    </p:anim>
                                    <p:animEffect transition="in" filter="fade">
                                      <p:cBhvr>
                                        <p:cTn id="101" dur="500"/>
                                        <p:tgtEl>
                                          <p:spTgt spid="39"/>
                                        </p:tgtEl>
                                      </p:cBhvr>
                                    </p:animEffect>
                                  </p:childTnLst>
                                </p:cTn>
                              </p:par>
                              <p:par>
                                <p:cTn id="102" presetID="53" presetClass="entr" presetSubtype="0" fill="hold"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ppt_w</p:attrName>
                                        </p:attrNameLst>
                                      </p:cBhvr>
                                      <p:tavLst>
                                        <p:tav tm="0">
                                          <p:val>
                                            <p:fltVal val="0"/>
                                          </p:val>
                                        </p:tav>
                                        <p:tav tm="100000">
                                          <p:val>
                                            <p:strVal val="#ppt_w"/>
                                          </p:val>
                                        </p:tav>
                                      </p:tavLst>
                                    </p:anim>
                                    <p:anim calcmode="lin" valueType="num">
                                      <p:cBhvr>
                                        <p:cTn id="105" dur="500" fill="hold"/>
                                        <p:tgtEl>
                                          <p:spTgt spid="40"/>
                                        </p:tgtEl>
                                        <p:attrNameLst>
                                          <p:attrName>ppt_h</p:attrName>
                                        </p:attrNameLst>
                                      </p:cBhvr>
                                      <p:tavLst>
                                        <p:tav tm="0">
                                          <p:val>
                                            <p:fltVal val="0"/>
                                          </p:val>
                                        </p:tav>
                                        <p:tav tm="100000">
                                          <p:val>
                                            <p:strVal val="#ppt_h"/>
                                          </p:val>
                                        </p:tav>
                                      </p:tavLst>
                                    </p:anim>
                                    <p:animEffect transition="in" filter="fade">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5" grpId="0" animBg="1"/>
      <p:bldP spid="36" grpId="0" animBg="1"/>
      <p:bldP spid="37" grpId="0" animBg="1"/>
      <p:bldP spid="84" grpId="0" animBg="1"/>
      <p:bldP spid="42" grpId="0"/>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00063" y="1071546"/>
            <a:ext cx="8072437" cy="1816100"/>
          </a:xfrm>
          <a:prstGeom prst="rect">
            <a:avLst/>
          </a:prstGeom>
          <a:noFill/>
          <a:ln w="9525">
            <a:noFill/>
            <a:miter lim="800000"/>
          </a:ln>
        </p:spPr>
        <p:txBody>
          <a:bodyPr>
            <a:spAutoFit/>
          </a:bodyPr>
          <a:lstStyle/>
          <a:p>
            <a:r>
              <a:rPr lang="en-US" altLang="zh-CN" sz="2800" dirty="0">
                <a:latin typeface="Calibri" pitchFamily="34" charset="0"/>
              </a:rPr>
              <a:t> </a:t>
            </a:r>
            <a:r>
              <a:rPr lang="zh-CN" altLang="en-US" sz="2800" dirty="0">
                <a:latin typeface="Calibri" pitchFamily="34" charset="0"/>
              </a:rPr>
              <a:t>转成二叉树后如何</a:t>
            </a:r>
            <a:r>
              <a:rPr lang="en-US" altLang="zh-CN" sz="2800" dirty="0">
                <a:latin typeface="Calibri" pitchFamily="34" charset="0"/>
              </a:rPr>
              <a:t>DP?</a:t>
            </a:r>
          </a:p>
          <a:p>
            <a:r>
              <a:rPr lang="zh-CN" altLang="en-US" sz="2800" dirty="0">
                <a:latin typeface="Calibri" pitchFamily="34" charset="0"/>
              </a:rPr>
              <a:t>状态定义</a:t>
            </a:r>
            <a:r>
              <a:rPr lang="en-US" altLang="zh-CN" sz="2800" dirty="0">
                <a:latin typeface="Calibri" pitchFamily="34" charset="0"/>
              </a:rPr>
              <a:t>:f[</a:t>
            </a:r>
            <a:r>
              <a:rPr lang="en-US" altLang="zh-CN" sz="2800" dirty="0" err="1">
                <a:latin typeface="Calibri" pitchFamily="34" charset="0"/>
              </a:rPr>
              <a:t>i</a:t>
            </a:r>
            <a:r>
              <a:rPr lang="en-US" altLang="zh-CN" sz="2800" dirty="0">
                <a:latin typeface="Calibri" pitchFamily="34" charset="0"/>
              </a:rPr>
              <a:t>][j][k]</a:t>
            </a:r>
            <a:r>
              <a:rPr lang="zh-CN" altLang="en-US" sz="2800" dirty="0">
                <a:latin typeface="Calibri" pitchFamily="34" charset="0"/>
              </a:rPr>
              <a:t>表示以</a:t>
            </a:r>
            <a:r>
              <a:rPr lang="en-US" altLang="zh-CN" sz="2800" dirty="0" err="1">
                <a:latin typeface="Calibri" pitchFamily="34" charset="0"/>
              </a:rPr>
              <a:t>i</a:t>
            </a:r>
            <a:r>
              <a:rPr lang="zh-CN" altLang="en-US" sz="2800" dirty="0">
                <a:latin typeface="Calibri" pitchFamily="34" charset="0"/>
              </a:rPr>
              <a:t>为根的树上大头吃</a:t>
            </a:r>
            <a:r>
              <a:rPr lang="en-US" altLang="zh-CN" sz="2800" dirty="0">
                <a:latin typeface="Calibri" pitchFamily="34" charset="0"/>
              </a:rPr>
              <a:t>j</a:t>
            </a:r>
            <a:r>
              <a:rPr lang="zh-CN" altLang="en-US" sz="2800" dirty="0">
                <a:latin typeface="Calibri" pitchFamily="34" charset="0"/>
              </a:rPr>
              <a:t>个果子的最小难受值之和，</a:t>
            </a:r>
            <a:r>
              <a:rPr lang="en-US" altLang="zh-CN" sz="2800" dirty="0">
                <a:latin typeface="Calibri" pitchFamily="34" charset="0"/>
              </a:rPr>
              <a:t>k=0</a:t>
            </a:r>
            <a:r>
              <a:rPr lang="zh-CN" altLang="en-US" sz="2800" dirty="0">
                <a:latin typeface="Calibri" pitchFamily="34" charset="0"/>
              </a:rPr>
              <a:t>表示</a:t>
            </a:r>
            <a:r>
              <a:rPr lang="en-US" altLang="zh-CN" sz="2800" dirty="0" err="1">
                <a:latin typeface="Calibri" pitchFamily="34" charset="0"/>
              </a:rPr>
              <a:t>i</a:t>
            </a:r>
            <a:r>
              <a:rPr lang="zh-CN" altLang="en-US" sz="2800" dirty="0">
                <a:latin typeface="Calibri" pitchFamily="34" charset="0"/>
              </a:rPr>
              <a:t>的父亲节点由小头吃，</a:t>
            </a:r>
            <a:r>
              <a:rPr lang="en-US" altLang="zh-CN" sz="2800" dirty="0">
                <a:latin typeface="Calibri" pitchFamily="34" charset="0"/>
              </a:rPr>
              <a:t>k=1</a:t>
            </a:r>
            <a:r>
              <a:rPr lang="zh-CN" altLang="en-US" sz="2800" dirty="0">
                <a:latin typeface="Calibri" pitchFamily="34" charset="0"/>
              </a:rPr>
              <a:t>则由大头吃。</a:t>
            </a:r>
          </a:p>
        </p:txBody>
      </p:sp>
      <p:sp>
        <p:nvSpPr>
          <p:cNvPr id="9" name="TextBox 8"/>
          <p:cNvSpPr txBox="1">
            <a:spLocks noChangeArrowheads="1"/>
          </p:cNvSpPr>
          <p:nvPr/>
        </p:nvSpPr>
        <p:spPr bwMode="auto">
          <a:xfrm>
            <a:off x="571500" y="285750"/>
            <a:ext cx="4286250" cy="708025"/>
          </a:xfrm>
          <a:prstGeom prst="rect">
            <a:avLst/>
          </a:prstGeom>
          <a:noFill/>
          <a:ln w="9525">
            <a:noFill/>
            <a:miter lim="800000"/>
          </a:ln>
        </p:spPr>
        <p:txBody>
          <a:bodyPr>
            <a:spAutoFit/>
          </a:bodyPr>
          <a:lstStyle/>
          <a:p>
            <a:r>
              <a:rPr lang="zh-CN" altLang="en-US" sz="4000">
                <a:solidFill>
                  <a:srgbClr val="FF0000"/>
                </a:solidFill>
                <a:latin typeface="Calibri" pitchFamily="34" charset="0"/>
              </a:rPr>
              <a:t>问题拓展</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00063" y="2857496"/>
            <a:ext cx="8072437" cy="3387725"/>
          </a:xfrm>
          <a:prstGeom prst="rect">
            <a:avLst/>
          </a:prstGeom>
          <a:noFill/>
          <a:ln w="9525">
            <a:noFill/>
            <a:miter lim="800000"/>
          </a:ln>
        </p:spPr>
        <p:txBody>
          <a:bodyPr>
            <a:spAutoFit/>
          </a:bodyPr>
          <a:lstStyle/>
          <a:p>
            <a:r>
              <a:rPr lang="zh-CN" altLang="en-US" sz="2800" dirty="0">
                <a:latin typeface="Calibri" pitchFamily="34" charset="0"/>
              </a:rPr>
              <a:t>设左儿子为</a:t>
            </a:r>
            <a:r>
              <a:rPr lang="en-US" altLang="zh-CN" sz="2800" dirty="0">
                <a:latin typeface="Calibri" pitchFamily="34" charset="0"/>
              </a:rPr>
              <a:t>l, </a:t>
            </a:r>
            <a:r>
              <a:rPr lang="zh-CN" altLang="en-US" sz="2800" dirty="0">
                <a:latin typeface="Calibri" pitchFamily="34" charset="0"/>
              </a:rPr>
              <a:t>右儿子为</a:t>
            </a:r>
            <a:r>
              <a:rPr lang="en-US" altLang="zh-CN" sz="2800" dirty="0">
                <a:latin typeface="Calibri" pitchFamily="34" charset="0"/>
              </a:rPr>
              <a:t>r, </a:t>
            </a:r>
            <a:r>
              <a:rPr lang="en-US" altLang="zh-CN" sz="2800" dirty="0" err="1">
                <a:latin typeface="Calibri" pitchFamily="34" charset="0"/>
                <a:sym typeface="+mn-ea"/>
              </a:rPr>
              <a:t>Wi</a:t>
            </a:r>
            <a:r>
              <a:rPr lang="zh-CN" altLang="en-US" sz="2800" dirty="0">
                <a:latin typeface="Calibri" pitchFamily="34" charset="0"/>
                <a:sym typeface="+mn-ea"/>
              </a:rPr>
              <a:t>是原图上结点</a:t>
            </a:r>
            <a:r>
              <a:rPr lang="en-US" altLang="zh-CN" sz="2800" dirty="0" err="1">
                <a:latin typeface="Calibri" pitchFamily="34" charset="0"/>
                <a:sym typeface="+mn-ea"/>
              </a:rPr>
              <a:t>i</a:t>
            </a:r>
            <a:r>
              <a:rPr lang="zh-CN" altLang="en-US" sz="2800" dirty="0">
                <a:latin typeface="Calibri" pitchFamily="34" charset="0"/>
                <a:sym typeface="+mn-ea"/>
              </a:rPr>
              <a:t>与它父亲的边的难受值。</a:t>
            </a:r>
            <a:endParaRPr lang="en-US" altLang="zh-CN" sz="2800" dirty="0">
              <a:latin typeface="Calibri" pitchFamily="34" charset="0"/>
              <a:sym typeface="+mn-ea"/>
            </a:endParaRPr>
          </a:p>
          <a:p>
            <a:r>
              <a:rPr lang="en-US" altLang="zh-CN" sz="3200" dirty="0">
                <a:latin typeface="Calibri" pitchFamily="34" charset="0"/>
                <a:sym typeface="+mn-ea"/>
              </a:rPr>
              <a:t>f[</a:t>
            </a:r>
            <a:r>
              <a:rPr lang="en-US" altLang="zh-CN" sz="3200" dirty="0" err="1">
                <a:latin typeface="Calibri" pitchFamily="34" charset="0"/>
                <a:sym typeface="+mn-ea"/>
              </a:rPr>
              <a:t>i</a:t>
            </a:r>
            <a:r>
              <a:rPr lang="en-US" altLang="zh-CN" sz="3200" dirty="0">
                <a:latin typeface="Calibri" pitchFamily="34" charset="0"/>
                <a:sym typeface="+mn-ea"/>
              </a:rPr>
              <a:t>][j][1] = min{ f[l][k][0]+f[r][j-k][1], </a:t>
            </a:r>
          </a:p>
          <a:p>
            <a:r>
              <a:rPr lang="en-US" altLang="zh-CN" sz="3200" dirty="0">
                <a:latin typeface="Calibri" pitchFamily="34" charset="0"/>
                <a:sym typeface="+mn-ea"/>
              </a:rPr>
              <a:t>                           f[l][k-1][1]+f[r][j-k][1]+</a:t>
            </a:r>
            <a:r>
              <a:rPr lang="en-US" altLang="zh-CN" sz="3200" dirty="0" err="1">
                <a:latin typeface="Calibri" pitchFamily="34" charset="0"/>
                <a:sym typeface="+mn-ea"/>
              </a:rPr>
              <a:t>Wi</a:t>
            </a:r>
            <a:r>
              <a:rPr lang="en-US" altLang="zh-CN" sz="3200" dirty="0">
                <a:latin typeface="Calibri" pitchFamily="34" charset="0"/>
                <a:sym typeface="+mn-ea"/>
              </a:rPr>
              <a:t> };</a:t>
            </a:r>
            <a:endParaRPr lang="zh-CN" altLang="en-US" sz="3200" dirty="0">
              <a:latin typeface="Calibri" pitchFamily="34" charset="0"/>
            </a:endParaRPr>
          </a:p>
          <a:p>
            <a:r>
              <a:rPr lang="en-US" altLang="zh-CN" sz="3200" dirty="0">
                <a:latin typeface="Calibri" pitchFamily="34" charset="0"/>
              </a:rPr>
              <a:t>f[</a:t>
            </a:r>
            <a:r>
              <a:rPr lang="en-US" altLang="zh-CN" sz="3200" dirty="0" err="1">
                <a:latin typeface="Calibri" pitchFamily="34" charset="0"/>
              </a:rPr>
              <a:t>i</a:t>
            </a:r>
            <a:r>
              <a:rPr lang="en-US" altLang="zh-CN" sz="3200" dirty="0">
                <a:latin typeface="Calibri" pitchFamily="34" charset="0"/>
              </a:rPr>
              <a:t>][j][0] = min{ </a:t>
            </a:r>
            <a:r>
              <a:rPr lang="en-US" altLang="zh-CN" sz="3200" dirty="0">
                <a:latin typeface="Calibri" pitchFamily="34" charset="0"/>
                <a:sym typeface="+mn-ea"/>
              </a:rPr>
              <a:t>f[l][k-1][1]+f[r][j-k][0],</a:t>
            </a:r>
          </a:p>
          <a:p>
            <a:r>
              <a:rPr lang="en-US" altLang="zh-CN" sz="3200" dirty="0">
                <a:latin typeface="Calibri" pitchFamily="34" charset="0"/>
                <a:sym typeface="+mn-ea"/>
              </a:rPr>
              <a:t>                           </a:t>
            </a:r>
            <a:r>
              <a:rPr lang="en-US" altLang="zh-CN" sz="3200" dirty="0">
                <a:latin typeface="Calibri" pitchFamily="34" charset="0"/>
              </a:rPr>
              <a:t>f[l][k][0]+f[r][j-k][0], (M&gt;2) </a:t>
            </a:r>
          </a:p>
          <a:p>
            <a:r>
              <a:rPr lang="en-US" altLang="zh-CN" sz="3200" dirty="0">
                <a:latin typeface="Calibri" pitchFamily="34" charset="0"/>
              </a:rPr>
              <a:t>                           </a:t>
            </a:r>
            <a:r>
              <a:rPr lang="en-US" altLang="zh-CN" sz="3200" dirty="0">
                <a:latin typeface="Calibri" pitchFamily="34" charset="0"/>
                <a:sym typeface="+mn-ea"/>
              </a:rPr>
              <a:t>f[l][k][0]+f[r][j-k][0]+</a:t>
            </a:r>
            <a:r>
              <a:rPr lang="en-US" altLang="zh-CN" sz="3200" dirty="0" err="1">
                <a:latin typeface="Calibri" pitchFamily="34" charset="0"/>
                <a:sym typeface="+mn-ea"/>
              </a:rPr>
              <a:t>Wi</a:t>
            </a:r>
            <a:r>
              <a:rPr lang="en-US" altLang="zh-CN" sz="3200" dirty="0">
                <a:latin typeface="Calibri" pitchFamily="34" charset="0"/>
                <a:sym typeface="+mn-ea"/>
              </a:rPr>
              <a:t> (M=2) </a:t>
            </a:r>
            <a:r>
              <a:rPr lang="en-US" altLang="zh-CN" sz="3200" dirty="0">
                <a:latin typeface="Calibri" pitchFamily="34" charset="0"/>
              </a:rPr>
              <a:t>};</a:t>
            </a:r>
            <a:endParaRPr lang="zh-CN" altLang="en-US" sz="32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mtClean="0"/>
              <a:t>COCI(2008)- PERIODNI</a:t>
            </a:r>
            <a:endParaRPr lang="zh-CN" altLang="en-US" smtClean="0"/>
          </a:p>
        </p:txBody>
      </p:sp>
      <p:sp>
        <p:nvSpPr>
          <p:cNvPr id="3" name="内容占位符 2"/>
          <p:cNvSpPr>
            <a:spLocks noGrp="1"/>
          </p:cNvSpPr>
          <p:nvPr>
            <p:ph idx="1"/>
          </p:nvPr>
        </p:nvSpPr>
        <p:spPr>
          <a:xfrm>
            <a:off x="428625" y="1357313"/>
            <a:ext cx="7786688" cy="4357687"/>
          </a:xfrm>
        </p:spPr>
        <p:txBody>
          <a:bodyPr/>
          <a:lstStyle/>
          <a:p>
            <a:pPr eaLnBrk="1" hangingPunct="1"/>
            <a:r>
              <a:rPr lang="zh-CN" altLang="en-US" sz="2000" smtClean="0"/>
              <a:t>给定一个</a:t>
            </a:r>
            <a:r>
              <a:rPr lang="en-US" altLang="zh-CN" sz="2000" smtClean="0"/>
              <a:t>N</a:t>
            </a:r>
            <a:r>
              <a:rPr lang="zh-CN" altLang="en-US" sz="2000" smtClean="0"/>
              <a:t>列的表格，每列的高度各不相同，但底部对齐，然后向表格中填入</a:t>
            </a:r>
            <a:r>
              <a:rPr lang="en-US" altLang="zh-CN" sz="2000" smtClean="0"/>
              <a:t>K</a:t>
            </a:r>
            <a:r>
              <a:rPr lang="zh-CN" altLang="en-US" sz="2000" smtClean="0"/>
              <a:t>个相同的数，填写时要求不能有两个数在同一列，或同一行，下图中</a:t>
            </a:r>
            <a:r>
              <a:rPr lang="en-US" altLang="zh-CN" sz="2000" smtClean="0"/>
              <a:t>b</a:t>
            </a:r>
            <a:r>
              <a:rPr lang="zh-CN" altLang="en-US" sz="2000" smtClean="0"/>
              <a:t>是错误的填写，</a:t>
            </a:r>
            <a:r>
              <a:rPr lang="en-US" altLang="zh-CN" sz="2000" smtClean="0"/>
              <a:t>a</a:t>
            </a:r>
            <a:r>
              <a:rPr lang="zh-CN" altLang="en-US" sz="2000" smtClean="0"/>
              <a:t>是正确的填写，因为两个</a:t>
            </a:r>
            <a:r>
              <a:rPr lang="en-US" altLang="zh-CN" sz="2000" smtClean="0"/>
              <a:t>a</a:t>
            </a:r>
            <a:r>
              <a:rPr lang="zh-CN" altLang="en-US" sz="2000" smtClean="0"/>
              <a:t>虽然在同一行，但它们中间的表格断开。 </a:t>
            </a:r>
            <a:br>
              <a:rPr lang="zh-CN" altLang="en-US" sz="2000" smtClean="0"/>
            </a:br>
            <a:r>
              <a:rPr lang="zh-CN" altLang="en-US" sz="2000" smtClean="0"/>
              <a:t/>
            </a:r>
            <a:br>
              <a:rPr lang="zh-CN" altLang="en-US" sz="2000" smtClean="0"/>
            </a:br>
            <a:r>
              <a:rPr lang="zh-CN" altLang="en-US" sz="2000" smtClean="0"/>
              <a:t>输出所有填写方案数对</a:t>
            </a:r>
            <a:r>
              <a:rPr lang="en-US" altLang="zh-CN" sz="2000" smtClean="0"/>
              <a:t>1 000 000 007</a:t>
            </a:r>
            <a:r>
              <a:rPr lang="zh-CN" altLang="en-US" sz="2000" smtClean="0"/>
              <a:t>的余数。</a:t>
            </a:r>
            <a:br>
              <a:rPr lang="zh-CN" altLang="en-US" sz="2000" smtClean="0"/>
            </a:br>
            <a:r>
              <a:rPr lang="zh-CN" altLang="en-US" sz="2000" smtClean="0"/>
              <a:t>输入：</a:t>
            </a:r>
            <a:br>
              <a:rPr lang="zh-CN" altLang="en-US" sz="2000" smtClean="0"/>
            </a:br>
            <a:r>
              <a:rPr lang="zh-CN" altLang="en-US" sz="2000" smtClean="0"/>
              <a:t>第一行两个整数 </a:t>
            </a:r>
            <a:r>
              <a:rPr lang="en-US" altLang="zh-CN" sz="2000" smtClean="0"/>
              <a:t>N </a:t>
            </a:r>
            <a:r>
              <a:rPr lang="zh-CN" altLang="en-US" sz="2000" smtClean="0"/>
              <a:t>和 </a:t>
            </a:r>
            <a:r>
              <a:rPr lang="en-US" altLang="zh-CN" sz="2000" smtClean="0"/>
              <a:t>K  (1 ≤ N ≤ 500, 1 ≤ K ≤ 500),</a:t>
            </a:r>
            <a:r>
              <a:rPr lang="zh-CN" altLang="en-US" sz="2000" smtClean="0"/>
              <a:t>表示表格的列数和要填写的数的个数。</a:t>
            </a:r>
            <a:br>
              <a:rPr lang="zh-CN" altLang="en-US" sz="2000" smtClean="0"/>
            </a:br>
            <a:r>
              <a:rPr lang="zh-CN" altLang="en-US" sz="2000" smtClean="0"/>
              <a:t>接下来一行</a:t>
            </a:r>
            <a:r>
              <a:rPr lang="en-US" altLang="zh-CN" sz="2000" smtClean="0"/>
              <a:t>N</a:t>
            </a:r>
            <a:r>
              <a:rPr lang="zh-CN" altLang="en-US" sz="2000" smtClean="0"/>
              <a:t>个数，表示每列的高度。高度不超过 </a:t>
            </a:r>
            <a:r>
              <a:rPr lang="en-US" altLang="zh-CN" sz="2000" smtClean="0"/>
              <a:t>1 000 000.</a:t>
            </a:r>
            <a:r>
              <a:rPr lang="zh-CN" altLang="en-US" sz="2000" smtClean="0"/>
              <a:t/>
            </a:r>
            <a:br>
              <a:rPr lang="zh-CN" altLang="en-US" sz="2000" smtClean="0"/>
            </a:br>
            <a:r>
              <a:rPr lang="zh-CN" altLang="en-US" sz="2000" smtClean="0"/>
              <a:t>输出：</a:t>
            </a:r>
            <a:br>
              <a:rPr lang="zh-CN" altLang="en-US" sz="2000" smtClean="0"/>
            </a:br>
            <a:r>
              <a:rPr lang="zh-CN" altLang="en-US" sz="2000" smtClean="0"/>
              <a:t>一个整数，方案总数对</a:t>
            </a:r>
            <a:r>
              <a:rPr lang="en-US" altLang="zh-CN" sz="2000" smtClean="0"/>
              <a:t>1000 000 007</a:t>
            </a:r>
            <a:r>
              <a:rPr lang="zh-CN" altLang="en-US" sz="2000" smtClean="0"/>
              <a:t>的余数。</a:t>
            </a:r>
            <a:br>
              <a:rPr lang="zh-CN" altLang="en-US" sz="2000" smtClean="0"/>
            </a:br>
            <a:r>
              <a:rPr lang="zh-CN" altLang="en-US" sz="2000" smtClean="0"/>
              <a:t>注意：</a:t>
            </a:r>
            <a:br>
              <a:rPr lang="zh-CN" altLang="en-US" sz="2000" smtClean="0"/>
            </a:br>
            <a:r>
              <a:rPr lang="zh-CN" altLang="en-US" sz="2000" smtClean="0"/>
              <a:t>对于 </a:t>
            </a:r>
            <a:r>
              <a:rPr lang="en-US" altLang="zh-CN" sz="2000" smtClean="0"/>
              <a:t>40% </a:t>
            </a:r>
            <a:r>
              <a:rPr lang="zh-CN" altLang="en-US" sz="2000" smtClean="0"/>
              <a:t>的数据</a:t>
            </a:r>
            <a:r>
              <a:rPr lang="en-US" altLang="zh-CN" sz="2000" smtClean="0"/>
              <a:t>, </a:t>
            </a:r>
            <a:r>
              <a:rPr lang="zh-CN" altLang="en-US" sz="2000" smtClean="0"/>
              <a:t>所有数值小于</a:t>
            </a:r>
            <a:r>
              <a:rPr lang="en-US" altLang="zh-CN" sz="2000" smtClean="0"/>
              <a:t>15.</a:t>
            </a:r>
            <a:r>
              <a:rPr lang="zh-CN" altLang="en-US" sz="2000" smtClean="0"/>
              <a:t/>
            </a:r>
            <a:br>
              <a:rPr lang="zh-CN" altLang="en-US" sz="2000" smtClean="0"/>
            </a:br>
            <a:r>
              <a:rPr lang="zh-CN" altLang="en-US" sz="2000" smtClean="0"/>
              <a:t>对于</a:t>
            </a:r>
            <a:r>
              <a:rPr lang="en-US" altLang="zh-CN" sz="2000" smtClean="0"/>
              <a:t>70% </a:t>
            </a:r>
            <a:r>
              <a:rPr lang="zh-CN" altLang="en-US" sz="2000" smtClean="0"/>
              <a:t>的数据，所有数值小于</a:t>
            </a:r>
            <a:r>
              <a:rPr lang="en-US" altLang="zh-CN" sz="2000" smtClean="0"/>
              <a:t>100.</a:t>
            </a:r>
            <a:endParaRPr lang="zh-CN" altLang="en-US" sz="2000" smtClean="0"/>
          </a:p>
        </p:txBody>
      </p:sp>
      <p:graphicFrame>
        <p:nvGraphicFramePr>
          <p:cNvPr id="5" name="表格 4"/>
          <p:cNvGraphicFramePr>
            <a:graphicFrameLocks noGrp="1"/>
          </p:cNvGraphicFramePr>
          <p:nvPr/>
        </p:nvGraphicFramePr>
        <p:xfrm>
          <a:off x="5857875" y="3929063"/>
          <a:ext cx="2786080" cy="2269156"/>
        </p:xfrm>
        <a:graphic>
          <a:graphicData uri="http://schemas.openxmlformats.org/drawingml/2006/table">
            <a:tbl>
              <a:tblPr>
                <a:tableStyleId>{5C22544A-7EE6-4342-B048-85BDC9FD1C3A}</a:tableStyleId>
              </a:tblPr>
              <a:tblGrid>
                <a:gridCol w="557216"/>
                <a:gridCol w="557216"/>
                <a:gridCol w="557216"/>
                <a:gridCol w="557216"/>
                <a:gridCol w="557216"/>
              </a:tblGrid>
              <a:tr h="567289">
                <a:tc rowSpan="2">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smtClean="0">
                          <a:solidFill>
                            <a:srgbClr val="FF0000"/>
                          </a:solidFill>
                        </a:rPr>
                        <a:t>b</a:t>
                      </a:r>
                      <a:endParaRPr lang="zh-CN" altLang="en-US" sz="2800" dirty="0">
                        <a:solidFill>
                          <a:srgbClr val="FF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5672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rowSpan="2">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567289">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smtClean="0">
                          <a:solidFill>
                            <a:srgbClr val="0070C0"/>
                          </a:solidFill>
                        </a:rPr>
                        <a:t>a</a:t>
                      </a:r>
                      <a:endParaRPr lang="zh-CN" altLang="en-US" sz="2800" dirty="0">
                        <a:solidFill>
                          <a:srgbClr val="0070C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800" dirty="0" smtClean="0">
                          <a:solidFill>
                            <a:srgbClr val="0070C0"/>
                          </a:solidFill>
                        </a:rPr>
                        <a:t>a</a:t>
                      </a:r>
                      <a:endParaRPr lang="zh-CN" altLang="en-US" sz="2800" dirty="0">
                        <a:solidFill>
                          <a:srgbClr val="0070C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567289">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smtClean="0">
                          <a:solidFill>
                            <a:srgbClr val="FF0000"/>
                          </a:solidFill>
                        </a:rPr>
                        <a:t>b</a:t>
                      </a:r>
                      <a:endParaRPr lang="zh-CN" altLang="en-US" sz="2800" dirty="0">
                        <a:solidFill>
                          <a:srgbClr val="FF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4)">
                                      <p:cBhvr>
                                        <p:cTn id="10" dur="2000"/>
                                        <p:tgtEl>
                                          <p:spTgt spid="3">
                                            <p:txEl>
                                              <p:pRg st="0" end="0"/>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4)">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428625" y="285750"/>
            <a:ext cx="3929063" cy="857250"/>
          </a:xfrm>
        </p:spPr>
        <p:txBody>
          <a:bodyPr/>
          <a:lstStyle/>
          <a:p>
            <a:pPr algn="l" eaLnBrk="1" hangingPunct="1"/>
            <a:r>
              <a:rPr lang="zh-CN" altLang="en-US" sz="2800" smtClean="0">
                <a:solidFill>
                  <a:srgbClr val="FF0000"/>
                </a:solidFill>
              </a:rPr>
              <a:t>问题分析</a:t>
            </a:r>
          </a:p>
        </p:txBody>
      </p:sp>
      <p:pic>
        <p:nvPicPr>
          <p:cNvPr id="21"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aphicFrame>
        <p:nvGraphicFramePr>
          <p:cNvPr id="22" name="表格 21"/>
          <p:cNvGraphicFramePr>
            <a:graphicFrameLocks noGrp="1"/>
          </p:cNvGraphicFramePr>
          <p:nvPr/>
        </p:nvGraphicFramePr>
        <p:xfrm>
          <a:off x="1785938" y="1571625"/>
          <a:ext cx="4500590" cy="3609664"/>
        </p:xfrm>
        <a:graphic>
          <a:graphicData uri="http://schemas.openxmlformats.org/drawingml/2006/table">
            <a:tbl>
              <a:tblPr>
                <a:tableStyleId>{5C22544A-7EE6-4342-B048-85BDC9FD1C3A}</a:tableStyleId>
              </a:tblPr>
              <a:tblGrid>
                <a:gridCol w="450059"/>
                <a:gridCol w="450059"/>
                <a:gridCol w="450059"/>
                <a:gridCol w="450059"/>
                <a:gridCol w="450059"/>
                <a:gridCol w="450059"/>
                <a:gridCol w="450059"/>
                <a:gridCol w="450059"/>
                <a:gridCol w="450059"/>
                <a:gridCol w="450059"/>
              </a:tblGrid>
              <a:tr h="451208">
                <a:tc rowSpan="4">
                  <a:txBody>
                    <a:bodyPr/>
                    <a:lstStyle/>
                    <a:p>
                      <a:endParaRPr lang="zh-CN" alt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7">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gridSpan="3">
                  <a:txBody>
                    <a:bodyPr/>
                    <a:lstStyle/>
                    <a:p>
                      <a:endParaRPr lang="zh-CN" altLang="en-US" dirty="0">
                        <a:solidFill>
                          <a:sysClr val="windowText" lastClr="000000"/>
                        </a:solidFill>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6">
                  <a:txBody>
                    <a:bodyPr/>
                    <a:lstStyle/>
                    <a:p>
                      <a:endParaRPr lang="zh-CN" altLang="en-US"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4">
                  <a:txBody>
                    <a:bodyPr/>
                    <a:lstStyle/>
                    <a:p>
                      <a:endParaRPr lang="zh-CN"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cxnSp>
        <p:nvCxnSpPr>
          <p:cNvPr id="39" name="直接连接符 38"/>
          <p:cNvCxnSpPr/>
          <p:nvPr/>
        </p:nvCxnSpPr>
        <p:spPr>
          <a:xfrm rot="5400000">
            <a:off x="-1587" y="3571875"/>
            <a:ext cx="5430838" cy="158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1358107" y="3571081"/>
            <a:ext cx="5429250" cy="158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0800000">
            <a:off x="785813" y="4714875"/>
            <a:ext cx="6643687" cy="158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7" presetClass="exit" presetSubtype="4" fill="hold" nodeType="clickEffect">
                                  <p:stCondLst>
                                    <p:cond delay="0"/>
                                  </p:stCondLst>
                                  <p:childTnLst>
                                    <p:anim calcmode="lin" valueType="num">
                                      <p:cBhvr additive="base">
                                        <p:cTn id="11" dur="5000"/>
                                        <p:tgtEl>
                                          <p:spTgt spid="39"/>
                                        </p:tgtEl>
                                        <p:attrNameLst>
                                          <p:attrName>ppt_x</p:attrName>
                                        </p:attrNameLst>
                                      </p:cBhvr>
                                      <p:tavLst>
                                        <p:tav tm="0">
                                          <p:val>
                                            <p:strVal val="ppt_x"/>
                                          </p:val>
                                        </p:tav>
                                        <p:tav tm="100000">
                                          <p:val>
                                            <p:strVal val="ppt_x"/>
                                          </p:val>
                                        </p:tav>
                                      </p:tavLst>
                                    </p:anim>
                                    <p:anim calcmode="lin" valueType="num">
                                      <p:cBhvr additive="base">
                                        <p:cTn id="12" dur="5000"/>
                                        <p:tgtEl>
                                          <p:spTgt spid="39"/>
                                        </p:tgtEl>
                                        <p:attrNameLst>
                                          <p:attrName>ppt_y</p:attrName>
                                        </p:attrNameLst>
                                      </p:cBhvr>
                                      <p:tavLst>
                                        <p:tav tm="0">
                                          <p:val>
                                            <p:strVal val="ppt_y"/>
                                          </p:val>
                                        </p:tav>
                                        <p:tav tm="100000">
                                          <p:val>
                                            <p:strVal val="1+ppt_h/2"/>
                                          </p:val>
                                        </p:tav>
                                      </p:tavLst>
                                    </p:anim>
                                    <p:set>
                                      <p:cBhvr>
                                        <p:cTn id="13" dur="1" fill="hold">
                                          <p:stCondLst>
                                            <p:cond delay="4999"/>
                                          </p:stCondLst>
                                        </p:cTn>
                                        <p:tgtEl>
                                          <p:spTgt spid="3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strips(downLeft)">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0"/>
                                        <p:tgtEl>
                                          <p:spTgt spid="40"/>
                                        </p:tgtEl>
                                        <p:attrNameLst>
                                          <p:attrName>ppt_x</p:attrName>
                                        </p:attrNameLst>
                                      </p:cBhvr>
                                      <p:tavLst>
                                        <p:tav tm="0">
                                          <p:val>
                                            <p:strVal val="ppt_x"/>
                                          </p:val>
                                        </p:tav>
                                        <p:tav tm="100000">
                                          <p:val>
                                            <p:strVal val="ppt_x"/>
                                          </p:val>
                                        </p:tav>
                                      </p:tavLst>
                                    </p:anim>
                                    <p:anim calcmode="lin" valueType="num">
                                      <p:cBhvr additive="base">
                                        <p:cTn id="23" dur="5000"/>
                                        <p:tgtEl>
                                          <p:spTgt spid="40"/>
                                        </p:tgtEl>
                                        <p:attrNameLst>
                                          <p:attrName>ppt_y</p:attrName>
                                        </p:attrNameLst>
                                      </p:cBhvr>
                                      <p:tavLst>
                                        <p:tav tm="0">
                                          <p:val>
                                            <p:strVal val="ppt_y"/>
                                          </p:val>
                                        </p:tav>
                                        <p:tav tm="100000">
                                          <p:val>
                                            <p:strVal val="1+ppt_h/2"/>
                                          </p:val>
                                        </p:tav>
                                      </p:tavLst>
                                    </p:anim>
                                    <p:set>
                                      <p:cBhvr>
                                        <p:cTn id="24" dur="1" fill="hold">
                                          <p:stCondLst>
                                            <p:cond delay="4999"/>
                                          </p:stCondLst>
                                        </p:cTn>
                                        <p:tgtEl>
                                          <p:spTgt spid="4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strips(downRight)">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285750"/>
            <a:ext cx="8229600" cy="1082675"/>
          </a:xfrm>
        </p:spPr>
        <p:txBody>
          <a:bodyPr/>
          <a:lstStyle/>
          <a:p>
            <a:pPr eaLnBrk="1" hangingPunct="1"/>
            <a:r>
              <a:rPr lang="zh-CN" altLang="en-US" smtClean="0"/>
              <a:t>树上最长链</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428625" y="1163638"/>
            <a:ext cx="8501063" cy="5216525"/>
          </a:xfrm>
          <a:prstGeom prst="rect">
            <a:avLst/>
          </a:prstGeom>
          <a:noFill/>
          <a:ln w="9525">
            <a:noFill/>
            <a:miter lim="800000"/>
          </a:ln>
        </p:spPr>
        <p:txBody>
          <a:bodyPr>
            <a:spAutoFit/>
          </a:bodyPr>
          <a:lstStyle/>
          <a:p>
            <a:r>
              <a:rPr lang="zh-CN" altLang="en-US" sz="2800">
                <a:latin typeface="Calibri" pitchFamily="34" charset="0"/>
              </a:rPr>
              <a:t>给定一棵树，树上共有</a:t>
            </a:r>
            <a:r>
              <a:rPr lang="en-US" altLang="zh-CN" sz="2800">
                <a:latin typeface="Calibri" pitchFamily="34" charset="0"/>
              </a:rPr>
              <a:t>N</a:t>
            </a:r>
            <a:r>
              <a:rPr lang="zh-CN" altLang="en-US" sz="2800">
                <a:latin typeface="Calibri" pitchFamily="34" charset="0"/>
              </a:rPr>
              <a:t>个节点</a:t>
            </a:r>
            <a:r>
              <a:rPr lang="en-US" altLang="zh-CN" sz="2800">
                <a:latin typeface="Calibri" pitchFamily="34" charset="0"/>
              </a:rPr>
              <a:t>(N&lt;=5000)</a:t>
            </a:r>
            <a:r>
              <a:rPr lang="zh-CN" altLang="en-US" sz="2800">
                <a:latin typeface="Calibri" pitchFamily="34" charset="0"/>
              </a:rPr>
              <a:t> ，树上节点的编号从</a:t>
            </a:r>
            <a:r>
              <a:rPr lang="en-US" altLang="zh-CN" sz="2800">
                <a:latin typeface="Calibri" pitchFamily="34" charset="0"/>
              </a:rPr>
              <a:t>1</a:t>
            </a:r>
            <a:r>
              <a:rPr lang="zh-CN" altLang="en-US" sz="2800">
                <a:latin typeface="Calibri" pitchFamily="34" charset="0"/>
              </a:rPr>
              <a:t>到</a:t>
            </a:r>
            <a:r>
              <a:rPr lang="en-US" altLang="zh-CN" sz="2800">
                <a:latin typeface="Calibri" pitchFamily="34" charset="0"/>
              </a:rPr>
              <a:t>N</a:t>
            </a:r>
            <a:r>
              <a:rPr lang="zh-CN" altLang="en-US" sz="2800">
                <a:latin typeface="Calibri" pitchFamily="34" charset="0"/>
              </a:rPr>
              <a:t>，每个节点的儿子个数最多为</a:t>
            </a:r>
            <a:r>
              <a:rPr lang="en-US" altLang="zh-CN" sz="2800">
                <a:latin typeface="Calibri" pitchFamily="34" charset="0"/>
              </a:rPr>
              <a:t>N-1</a:t>
            </a:r>
            <a:r>
              <a:rPr lang="zh-CN" altLang="en-US" sz="2800">
                <a:latin typeface="Calibri" pitchFamily="34" charset="0"/>
              </a:rPr>
              <a:t>，请求出这棵树上的经过节点数最多的一条不重复的链。</a:t>
            </a:r>
          </a:p>
          <a:p>
            <a:r>
              <a:rPr lang="zh-CN" altLang="en-US" sz="2800">
                <a:latin typeface="Calibri" pitchFamily="34" charset="0"/>
              </a:rPr>
              <a:t>输入：</a:t>
            </a:r>
          </a:p>
          <a:p>
            <a:r>
              <a:rPr lang="zh-CN" altLang="en-US" sz="2800">
                <a:latin typeface="Calibri" pitchFamily="34" charset="0"/>
              </a:rPr>
              <a:t>第一行一个数</a:t>
            </a:r>
            <a:r>
              <a:rPr lang="en-US" altLang="zh-CN" sz="2800">
                <a:latin typeface="Calibri" pitchFamily="34" charset="0"/>
              </a:rPr>
              <a:t>N</a:t>
            </a:r>
            <a:r>
              <a:rPr lang="zh-CN" altLang="en-US" sz="2800">
                <a:latin typeface="Calibri" pitchFamily="34" charset="0"/>
              </a:rPr>
              <a:t>，表示树有</a:t>
            </a:r>
            <a:r>
              <a:rPr lang="en-US" altLang="zh-CN" sz="2800">
                <a:latin typeface="Calibri" pitchFamily="34" charset="0"/>
              </a:rPr>
              <a:t>N</a:t>
            </a:r>
            <a:r>
              <a:rPr lang="zh-CN" altLang="en-US" sz="2800">
                <a:latin typeface="Calibri" pitchFamily="34" charset="0"/>
              </a:rPr>
              <a:t>个节点。</a:t>
            </a:r>
          </a:p>
          <a:p>
            <a:r>
              <a:rPr lang="zh-CN" altLang="en-US" sz="2800">
                <a:latin typeface="Calibri" pitchFamily="34" charset="0"/>
              </a:rPr>
              <a:t>接下来</a:t>
            </a:r>
            <a:r>
              <a:rPr lang="en-US" altLang="zh-CN" sz="2800">
                <a:latin typeface="Calibri" pitchFamily="34" charset="0"/>
              </a:rPr>
              <a:t>N</a:t>
            </a:r>
            <a:r>
              <a:rPr lang="zh-CN" altLang="en-US" sz="2800">
                <a:latin typeface="Calibri" pitchFamily="34" charset="0"/>
              </a:rPr>
              <a:t>行，每行第一个数为</a:t>
            </a:r>
            <a:r>
              <a:rPr lang="en-US" altLang="zh-CN" sz="2800">
                <a:latin typeface="Calibri" pitchFamily="34" charset="0"/>
              </a:rPr>
              <a:t>Xi(0&lt;=Xi&lt;=N-1),</a:t>
            </a:r>
            <a:r>
              <a:rPr lang="zh-CN" altLang="en-US" sz="2800">
                <a:latin typeface="Calibri" pitchFamily="34" charset="0"/>
              </a:rPr>
              <a:t>表示编号为</a:t>
            </a:r>
            <a:r>
              <a:rPr lang="en-US" altLang="zh-CN" sz="2800">
                <a:latin typeface="Calibri" pitchFamily="34" charset="0"/>
              </a:rPr>
              <a:t>i</a:t>
            </a:r>
            <a:r>
              <a:rPr lang="zh-CN" altLang="en-US" sz="2800">
                <a:latin typeface="Calibri" pitchFamily="34" charset="0"/>
              </a:rPr>
              <a:t>的节点的儿子个数为</a:t>
            </a:r>
            <a:r>
              <a:rPr lang="en-US" altLang="zh-CN" sz="2800">
                <a:latin typeface="Calibri" pitchFamily="34" charset="0"/>
              </a:rPr>
              <a:t>Xi,</a:t>
            </a:r>
            <a:r>
              <a:rPr lang="zh-CN" altLang="en-US" sz="2800">
                <a:latin typeface="Calibri" pitchFamily="34" charset="0"/>
              </a:rPr>
              <a:t>接下来</a:t>
            </a:r>
            <a:r>
              <a:rPr lang="en-US" altLang="zh-CN" sz="2800">
                <a:latin typeface="Calibri" pitchFamily="34" charset="0"/>
              </a:rPr>
              <a:t>Xi</a:t>
            </a:r>
            <a:r>
              <a:rPr lang="zh-CN" altLang="en-US" sz="2800">
                <a:latin typeface="Calibri" pitchFamily="34" charset="0"/>
              </a:rPr>
              <a:t>个数，依次表示每一个儿子的编号。</a:t>
            </a:r>
            <a:r>
              <a:rPr lang="en-US" altLang="zh-CN" sz="2800">
                <a:latin typeface="Calibri" pitchFamily="34" charset="0"/>
              </a:rPr>
              <a:t>Xi</a:t>
            </a:r>
            <a:r>
              <a:rPr lang="zh-CN" altLang="en-US" sz="2800">
                <a:latin typeface="Calibri" pitchFamily="34" charset="0"/>
              </a:rPr>
              <a:t>为</a:t>
            </a:r>
            <a:r>
              <a:rPr lang="en-US" altLang="zh-CN" sz="2800">
                <a:latin typeface="Calibri" pitchFamily="34" charset="0"/>
              </a:rPr>
              <a:t>0</a:t>
            </a:r>
            <a:r>
              <a:rPr lang="zh-CN" altLang="en-US" sz="2800">
                <a:latin typeface="Calibri" pitchFamily="34" charset="0"/>
              </a:rPr>
              <a:t>表示没有儿子。</a:t>
            </a:r>
          </a:p>
          <a:p>
            <a:r>
              <a:rPr lang="zh-CN" altLang="en-US" sz="2800">
                <a:latin typeface="Calibri" pitchFamily="34" charset="0"/>
              </a:rPr>
              <a:t>输出：</a:t>
            </a:r>
          </a:p>
          <a:p>
            <a:r>
              <a:rPr lang="zh-CN" altLang="en-US" sz="2800">
                <a:latin typeface="Calibri" pitchFamily="34" charset="0"/>
              </a:rPr>
              <a:t>一行一个数，表示最长链经过的节点个数。</a:t>
            </a:r>
          </a:p>
          <a:p>
            <a:r>
              <a:rPr lang="zh-CN" altLang="en-US" sz="2800">
                <a:latin typeface="Calibri" pitchFamily="34" charset="0"/>
              </a:rPr>
              <a:t>（内存限制</a:t>
            </a:r>
            <a:r>
              <a:rPr lang="en-US" altLang="zh-CN" sz="2800">
                <a:latin typeface="Calibri" pitchFamily="34" charset="0"/>
              </a:rPr>
              <a:t>10M</a:t>
            </a:r>
            <a:r>
              <a:rPr lang="zh-CN" altLang="en-US" sz="2800">
                <a:latin typeface="Calibri" pitchFamily="34" charset="0"/>
              </a:rPr>
              <a:t>）</a:t>
            </a:r>
          </a:p>
          <a:p>
            <a:endParaRPr lang="zh-CN" altLang="en-US"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428625" y="285750"/>
            <a:ext cx="3929063" cy="857250"/>
          </a:xfrm>
        </p:spPr>
        <p:txBody>
          <a:bodyPr/>
          <a:lstStyle/>
          <a:p>
            <a:pPr algn="l" eaLnBrk="1" hangingPunct="1"/>
            <a:r>
              <a:rPr lang="zh-CN" altLang="en-US" sz="2800" smtClean="0">
                <a:solidFill>
                  <a:srgbClr val="FF0000"/>
                </a:solidFill>
              </a:rPr>
              <a:t>问题分析</a:t>
            </a:r>
          </a:p>
        </p:txBody>
      </p:sp>
      <p:pic>
        <p:nvPicPr>
          <p:cNvPr id="21"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aphicFrame>
        <p:nvGraphicFramePr>
          <p:cNvPr id="22" name="表格 21"/>
          <p:cNvGraphicFramePr>
            <a:graphicFrameLocks noGrp="1"/>
          </p:cNvGraphicFramePr>
          <p:nvPr/>
        </p:nvGraphicFramePr>
        <p:xfrm>
          <a:off x="428625" y="1714500"/>
          <a:ext cx="4500590" cy="3609664"/>
        </p:xfrm>
        <a:graphic>
          <a:graphicData uri="http://schemas.openxmlformats.org/drawingml/2006/table">
            <a:tbl>
              <a:tblPr>
                <a:tableStyleId>{5C22544A-7EE6-4342-B048-85BDC9FD1C3A}</a:tableStyleId>
              </a:tblPr>
              <a:tblGrid>
                <a:gridCol w="450059"/>
                <a:gridCol w="450059"/>
                <a:gridCol w="450059"/>
                <a:gridCol w="450059"/>
                <a:gridCol w="450059"/>
                <a:gridCol w="450059"/>
                <a:gridCol w="450059"/>
                <a:gridCol w="450059"/>
                <a:gridCol w="450059"/>
                <a:gridCol w="450059"/>
              </a:tblGrid>
              <a:tr h="451208">
                <a:tc rowSpan="4">
                  <a:txBody>
                    <a:bodyPr/>
                    <a:lstStyle/>
                    <a:p>
                      <a:endParaRPr lang="zh-CN" alt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7">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gridSpan="3">
                  <a:txBody>
                    <a:bodyPr/>
                    <a:lstStyle/>
                    <a:p>
                      <a:endParaRPr lang="zh-CN" altLang="en-US" dirty="0">
                        <a:solidFill>
                          <a:sysClr val="windowText" lastClr="000000"/>
                        </a:solidFill>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6">
                  <a:txBody>
                    <a:bodyPr/>
                    <a:lstStyle/>
                    <a:p>
                      <a:endParaRPr lang="zh-CN" altLang="en-US"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4">
                  <a:txBody>
                    <a:bodyPr/>
                    <a:lstStyle/>
                    <a:p>
                      <a:endParaRPr lang="zh-CN"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8" name="椭圆 7"/>
          <p:cNvSpPr/>
          <p:nvPr/>
        </p:nvSpPr>
        <p:spPr>
          <a:xfrm>
            <a:off x="6786563" y="1000125"/>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1</a:t>
            </a:r>
            <a:endParaRPr lang="zh-CN" altLang="en-US" sz="4000" dirty="0">
              <a:solidFill>
                <a:srgbClr val="FF0000"/>
              </a:solidFill>
            </a:endParaRPr>
          </a:p>
        </p:txBody>
      </p:sp>
      <p:sp>
        <p:nvSpPr>
          <p:cNvPr id="9" name="椭圆 8"/>
          <p:cNvSpPr/>
          <p:nvPr/>
        </p:nvSpPr>
        <p:spPr>
          <a:xfrm>
            <a:off x="6072188" y="221456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10" name="椭圆 9"/>
          <p:cNvSpPr/>
          <p:nvPr/>
        </p:nvSpPr>
        <p:spPr>
          <a:xfrm>
            <a:off x="6572250" y="307181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sp>
        <p:nvSpPr>
          <p:cNvPr id="11" name="椭圆 10"/>
          <p:cNvSpPr/>
          <p:nvPr/>
        </p:nvSpPr>
        <p:spPr>
          <a:xfrm>
            <a:off x="5500688" y="3500438"/>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3</a:t>
            </a:r>
            <a:endParaRPr lang="zh-CN" altLang="en-US" sz="4000" dirty="0">
              <a:solidFill>
                <a:srgbClr val="92D050"/>
              </a:solidFill>
            </a:endParaRPr>
          </a:p>
        </p:txBody>
      </p:sp>
      <p:sp>
        <p:nvSpPr>
          <p:cNvPr id="12" name="椭圆 11"/>
          <p:cNvSpPr/>
          <p:nvPr/>
        </p:nvSpPr>
        <p:spPr>
          <a:xfrm>
            <a:off x="5857875" y="442912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cxnSp>
        <p:nvCxnSpPr>
          <p:cNvPr id="13" name="直接连接符 12"/>
          <p:cNvCxnSpPr>
            <a:stCxn id="8" idx="3"/>
            <a:endCxn id="9" idx="7"/>
          </p:cNvCxnSpPr>
          <p:nvPr/>
        </p:nvCxnSpPr>
        <p:spPr>
          <a:xfrm rot="5400000">
            <a:off x="6230938" y="1676400"/>
            <a:ext cx="825500" cy="41275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rot="5400000">
            <a:off x="5579269" y="2921794"/>
            <a:ext cx="825500" cy="411162"/>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23" idx="0"/>
          </p:cNvCxnSpPr>
          <p:nvPr/>
        </p:nvCxnSpPr>
        <p:spPr>
          <a:xfrm rot="16200000" flipH="1">
            <a:off x="6954044" y="1667669"/>
            <a:ext cx="673100" cy="277812"/>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10" idx="3"/>
            <a:endCxn id="12" idx="7"/>
          </p:cNvCxnSpPr>
          <p:nvPr/>
        </p:nvCxnSpPr>
        <p:spPr>
          <a:xfrm rot="5400000">
            <a:off x="5945187" y="3819526"/>
            <a:ext cx="968375" cy="412750"/>
          </a:xfrm>
          <a:prstGeom prst="line">
            <a:avLst/>
          </a:prstGeom>
        </p:spPr>
        <p:style>
          <a:lnRef idx="2">
            <a:schemeClr val="dk1"/>
          </a:lnRef>
          <a:fillRef idx="0">
            <a:schemeClr val="dk1"/>
          </a:fillRef>
          <a:effectRef idx="1">
            <a:schemeClr val="dk1"/>
          </a:effectRef>
          <a:fontRef idx="minor">
            <a:schemeClr val="tx1"/>
          </a:fontRef>
        </p:style>
      </p:cxnSp>
      <p:sp>
        <p:nvSpPr>
          <p:cNvPr id="17" name="矩形 16"/>
          <p:cNvSpPr/>
          <p:nvPr/>
        </p:nvSpPr>
        <p:spPr>
          <a:xfrm>
            <a:off x="428625" y="4872038"/>
            <a:ext cx="4500563" cy="485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8" name="流程图: 过程 17"/>
          <p:cNvSpPr/>
          <p:nvPr/>
        </p:nvSpPr>
        <p:spPr>
          <a:xfrm>
            <a:off x="414338" y="3500438"/>
            <a:ext cx="928687" cy="1357312"/>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9" name="流程图: 过程 18"/>
          <p:cNvSpPr/>
          <p:nvPr/>
        </p:nvSpPr>
        <p:spPr>
          <a:xfrm>
            <a:off x="857250" y="1701800"/>
            <a:ext cx="500063" cy="1798638"/>
          </a:xfrm>
          <a:prstGeom prst="flowChart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20" name="矩形 19"/>
          <p:cNvSpPr/>
          <p:nvPr/>
        </p:nvSpPr>
        <p:spPr>
          <a:xfrm>
            <a:off x="1714500" y="1928813"/>
            <a:ext cx="3357563" cy="292893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23" name="椭圆 22"/>
          <p:cNvSpPr/>
          <p:nvPr/>
        </p:nvSpPr>
        <p:spPr>
          <a:xfrm>
            <a:off x="7215188" y="2143125"/>
            <a:ext cx="428625" cy="550863"/>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sp>
        <p:nvSpPr>
          <p:cNvPr id="30" name="流程图: 过程 29"/>
          <p:cNvSpPr/>
          <p:nvPr/>
        </p:nvSpPr>
        <p:spPr>
          <a:xfrm>
            <a:off x="1785938" y="4000500"/>
            <a:ext cx="1357312" cy="857250"/>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33" name="直接连接符 32"/>
          <p:cNvCxnSpPr>
            <a:stCxn id="10" idx="7"/>
            <a:endCxn id="23" idx="3"/>
          </p:cNvCxnSpPr>
          <p:nvPr/>
        </p:nvCxnSpPr>
        <p:spPr>
          <a:xfrm rot="5400000" flipH="1" flipV="1">
            <a:off x="6838157" y="2712243"/>
            <a:ext cx="539750" cy="341313"/>
          </a:xfrm>
          <a:prstGeom prst="line">
            <a:avLst/>
          </a:prstGeom>
        </p:spPr>
        <p:style>
          <a:lnRef idx="2">
            <a:schemeClr val="dk1"/>
          </a:lnRef>
          <a:fillRef idx="0">
            <a:schemeClr val="dk1"/>
          </a:fillRef>
          <a:effectRef idx="1">
            <a:schemeClr val="dk1"/>
          </a:effectRef>
          <a:fontRef idx="minor">
            <a:schemeClr val="tx1"/>
          </a:fontRef>
        </p:style>
      </p:cxnSp>
      <p:sp>
        <p:nvSpPr>
          <p:cNvPr id="36" name="流程图: 过程 35"/>
          <p:cNvSpPr/>
          <p:nvPr/>
        </p:nvSpPr>
        <p:spPr>
          <a:xfrm>
            <a:off x="1785938" y="2143125"/>
            <a:ext cx="428625" cy="1857375"/>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44" name="流程图: 过程 43"/>
          <p:cNvSpPr/>
          <p:nvPr/>
        </p:nvSpPr>
        <p:spPr>
          <a:xfrm>
            <a:off x="2700338" y="3500438"/>
            <a:ext cx="428625" cy="500062"/>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45" name="椭圆 44"/>
          <p:cNvSpPr/>
          <p:nvPr/>
        </p:nvSpPr>
        <p:spPr>
          <a:xfrm>
            <a:off x="6715125" y="4286250"/>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46" name="直接连接符 45"/>
          <p:cNvCxnSpPr>
            <a:stCxn id="10" idx="4"/>
            <a:endCxn id="45" idx="0"/>
          </p:cNvCxnSpPr>
          <p:nvPr/>
        </p:nvCxnSpPr>
        <p:spPr>
          <a:xfrm rot="16200000" flipH="1">
            <a:off x="6526213" y="3883025"/>
            <a:ext cx="663575" cy="142875"/>
          </a:xfrm>
          <a:prstGeom prst="line">
            <a:avLst/>
          </a:prstGeom>
        </p:spPr>
        <p:style>
          <a:lnRef idx="2">
            <a:schemeClr val="dk1"/>
          </a:lnRef>
          <a:fillRef idx="0">
            <a:schemeClr val="dk1"/>
          </a:fillRef>
          <a:effectRef idx="1">
            <a:schemeClr val="dk1"/>
          </a:effectRef>
          <a:fontRef idx="minor">
            <a:schemeClr val="tx1"/>
          </a:fontRef>
        </p:style>
      </p:cxnSp>
      <p:sp>
        <p:nvSpPr>
          <p:cNvPr id="49" name="流程图: 过程 48"/>
          <p:cNvSpPr/>
          <p:nvPr/>
        </p:nvSpPr>
        <p:spPr>
          <a:xfrm>
            <a:off x="3571875" y="4429125"/>
            <a:ext cx="1357313" cy="438150"/>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50" name="椭圆 49"/>
          <p:cNvSpPr/>
          <p:nvPr/>
        </p:nvSpPr>
        <p:spPr>
          <a:xfrm>
            <a:off x="7786688" y="3429000"/>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8</a:t>
            </a:r>
            <a:endParaRPr lang="zh-CN" altLang="en-US" sz="4000" dirty="0">
              <a:solidFill>
                <a:srgbClr val="00B0F0"/>
              </a:solidFill>
            </a:endParaRPr>
          </a:p>
        </p:txBody>
      </p:sp>
      <p:cxnSp>
        <p:nvCxnSpPr>
          <p:cNvPr id="51" name="直接连接符 50"/>
          <p:cNvCxnSpPr>
            <a:stCxn id="23" idx="5"/>
            <a:endCxn id="50" idx="0"/>
          </p:cNvCxnSpPr>
          <p:nvPr/>
        </p:nvCxnSpPr>
        <p:spPr>
          <a:xfrm rot="16200000" flipH="1">
            <a:off x="7382669" y="2810669"/>
            <a:ext cx="815975" cy="420687"/>
          </a:xfrm>
          <a:prstGeom prst="line">
            <a:avLst/>
          </a:prstGeom>
        </p:spPr>
        <p:style>
          <a:lnRef idx="2">
            <a:schemeClr val="dk1"/>
          </a:lnRef>
          <a:fillRef idx="0">
            <a:schemeClr val="dk1"/>
          </a:fillRef>
          <a:effectRef idx="1">
            <a:schemeClr val="dk1"/>
          </a:effectRef>
          <a:fontRef idx="minor">
            <a:schemeClr val="tx1"/>
          </a:fontRef>
        </p:style>
      </p:cxnSp>
      <p:sp>
        <p:nvSpPr>
          <p:cNvPr id="55" name="流程图: 过程 54"/>
          <p:cNvSpPr/>
          <p:nvPr/>
        </p:nvSpPr>
        <p:spPr>
          <a:xfrm>
            <a:off x="4000500" y="3071813"/>
            <a:ext cx="928688" cy="1357312"/>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56" name="椭圆 55"/>
          <p:cNvSpPr/>
          <p:nvPr/>
        </p:nvSpPr>
        <p:spPr>
          <a:xfrm>
            <a:off x="7715250" y="442912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9</a:t>
            </a:r>
            <a:endParaRPr lang="zh-CN" altLang="en-US" sz="4000" dirty="0">
              <a:solidFill>
                <a:srgbClr val="92D050"/>
              </a:solidFill>
            </a:endParaRPr>
          </a:p>
        </p:txBody>
      </p:sp>
      <p:cxnSp>
        <p:nvCxnSpPr>
          <p:cNvPr id="57" name="直接连接符 56"/>
          <p:cNvCxnSpPr>
            <a:stCxn id="50" idx="4"/>
            <a:endCxn id="56" idx="0"/>
          </p:cNvCxnSpPr>
          <p:nvPr/>
        </p:nvCxnSpPr>
        <p:spPr>
          <a:xfrm rot="5400000">
            <a:off x="7740651" y="4168775"/>
            <a:ext cx="449262" cy="71437"/>
          </a:xfrm>
          <a:prstGeom prst="line">
            <a:avLst/>
          </a:prstGeom>
        </p:spPr>
        <p:style>
          <a:lnRef idx="2">
            <a:schemeClr val="dk1"/>
          </a:lnRef>
          <a:fillRef idx="0">
            <a:schemeClr val="dk1"/>
          </a:fillRef>
          <a:effectRef idx="1">
            <a:schemeClr val="dk1"/>
          </a:effectRef>
          <a:fontRef idx="minor">
            <a:schemeClr val="tx1"/>
          </a:fontRef>
        </p:style>
      </p:cxnSp>
      <p:sp>
        <p:nvSpPr>
          <p:cNvPr id="60" name="流程图: 过程 59"/>
          <p:cNvSpPr/>
          <p:nvPr/>
        </p:nvSpPr>
        <p:spPr>
          <a:xfrm flipV="1">
            <a:off x="4500563" y="2143125"/>
            <a:ext cx="428625" cy="928688"/>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61" name="椭圆 60"/>
          <p:cNvSpPr/>
          <p:nvPr/>
        </p:nvSpPr>
        <p:spPr>
          <a:xfrm>
            <a:off x="7500938" y="5357813"/>
            <a:ext cx="571500" cy="5715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sz="1600" dirty="0">
                <a:solidFill>
                  <a:srgbClr val="00B0F0"/>
                </a:solidFill>
              </a:rPr>
              <a:t>10</a:t>
            </a:r>
            <a:endParaRPr lang="zh-CN" altLang="en-US" sz="1600" dirty="0">
              <a:solidFill>
                <a:srgbClr val="00B0F0"/>
              </a:solidFill>
            </a:endParaRPr>
          </a:p>
        </p:txBody>
      </p:sp>
      <p:cxnSp>
        <p:nvCxnSpPr>
          <p:cNvPr id="62" name="直接连接符 61"/>
          <p:cNvCxnSpPr>
            <a:stCxn id="56" idx="4"/>
            <a:endCxn id="61" idx="0"/>
          </p:cNvCxnSpPr>
          <p:nvPr/>
        </p:nvCxnSpPr>
        <p:spPr>
          <a:xfrm rot="5400000">
            <a:off x="7669213" y="5097463"/>
            <a:ext cx="377825" cy="142875"/>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ppt_w</p:attrName>
                                        </p:attrNameLst>
                                      </p:cBhvr>
                                      <p:tavLst>
                                        <p:tav tm="0" fmla="#ppt_w*sin(2.5*pi*$)">
                                          <p:val>
                                            <p:fltVal val="0"/>
                                          </p:val>
                                        </p:tav>
                                        <p:tav tm="100000">
                                          <p:val>
                                            <p:fltVal val="1"/>
                                          </p:val>
                                        </p:tav>
                                      </p:tavLst>
                                    </p:anim>
                                    <p:anim calcmode="lin" valueType="num">
                                      <p:cBhvr>
                                        <p:cTn id="8"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000" fill="hold"/>
                                        <p:tgtEl>
                                          <p:spTgt spid="18"/>
                                        </p:tgtEl>
                                        <p:attrNameLst>
                                          <p:attrName>ppt_w</p:attrName>
                                        </p:attrNameLst>
                                      </p:cBhvr>
                                      <p:tavLst>
                                        <p:tav tm="0" fmla="#ppt_w*sin(2.5*pi*$)">
                                          <p:val>
                                            <p:fltVal val="0"/>
                                          </p:val>
                                        </p:tav>
                                        <p:tav tm="100000">
                                          <p:val>
                                            <p:fltVal val="1"/>
                                          </p:val>
                                        </p:tav>
                                      </p:tavLst>
                                    </p:anim>
                                    <p:anim calcmode="lin" valueType="num">
                                      <p:cBhvr>
                                        <p:cTn id="20"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000" fill="hold"/>
                                        <p:tgtEl>
                                          <p:spTgt spid="19"/>
                                        </p:tgtEl>
                                        <p:attrNameLst>
                                          <p:attrName>ppt_w</p:attrName>
                                        </p:attrNameLst>
                                      </p:cBhvr>
                                      <p:tavLst>
                                        <p:tav tm="0" fmla="#ppt_w*sin(2.5*pi*$)">
                                          <p:val>
                                            <p:fltVal val="0"/>
                                          </p:val>
                                        </p:tav>
                                        <p:tav tm="100000">
                                          <p:val>
                                            <p:fltVal val="1"/>
                                          </p:val>
                                        </p:tav>
                                      </p:tavLst>
                                    </p:anim>
                                    <p:anim calcmode="lin" valueType="num">
                                      <p:cBhvr>
                                        <p:cTn id="38"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4)">
                                      <p:cBhvr>
                                        <p:cTn id="55" dur="20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2000"/>
                                        <p:tgtEl>
                                          <p:spTgt spid="20"/>
                                        </p:tgtEl>
                                      </p:cBhvr>
                                    </p:animEffect>
                                    <p:set>
                                      <p:cBhvr>
                                        <p:cTn id="60" dur="1" fill="hold">
                                          <p:stCondLst>
                                            <p:cond delay="1999"/>
                                          </p:stCondLst>
                                        </p:cTn>
                                        <p:tgtEl>
                                          <p:spTgt spid="2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9"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2000" fill="hold"/>
                                        <p:tgtEl>
                                          <p:spTgt spid="30"/>
                                        </p:tgtEl>
                                        <p:attrNameLst>
                                          <p:attrName>ppt_w</p:attrName>
                                        </p:attrNameLst>
                                      </p:cBhvr>
                                      <p:tavLst>
                                        <p:tav tm="0" fmla="#ppt_w*sin(2.5*pi*$)">
                                          <p:val>
                                            <p:fltVal val="0"/>
                                          </p:val>
                                        </p:tav>
                                        <p:tav tm="100000">
                                          <p:val>
                                            <p:fltVal val="1"/>
                                          </p:val>
                                        </p:tav>
                                      </p:tavLst>
                                    </p:anim>
                                    <p:anim calcmode="lin" valueType="num">
                                      <p:cBhvr>
                                        <p:cTn id="78"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fltVal val="0"/>
                                          </p:val>
                                        </p:tav>
                                        <p:tav tm="100000">
                                          <p:val>
                                            <p:strVal val="#ppt_w"/>
                                          </p:val>
                                        </p:tav>
                                      </p:tavLst>
                                    </p:anim>
                                    <p:anim calcmode="lin" valueType="num">
                                      <p:cBhvr>
                                        <p:cTn id="8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ppt_w</p:attrName>
                                        </p:attrNameLst>
                                      </p:cBhvr>
                                      <p:tavLst>
                                        <p:tav tm="0">
                                          <p:val>
                                            <p:fltVal val="0"/>
                                          </p:val>
                                        </p:tav>
                                        <p:tav tm="100000">
                                          <p:val>
                                            <p:strVal val="#ppt_w"/>
                                          </p:val>
                                        </p:tav>
                                      </p:tavLst>
                                    </p:anim>
                                    <p:anim calcmode="lin" valueType="num">
                                      <p:cBhvr>
                                        <p:cTn id="90"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9" presetClass="entr" presetSubtype="1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p:cTn id="95" dur="2000" fill="hold"/>
                                        <p:tgtEl>
                                          <p:spTgt spid="36"/>
                                        </p:tgtEl>
                                        <p:attrNameLst>
                                          <p:attrName>ppt_w</p:attrName>
                                        </p:attrNameLst>
                                      </p:cBhvr>
                                      <p:tavLst>
                                        <p:tav tm="0" fmla="#ppt_w*sin(2.5*pi*$)">
                                          <p:val>
                                            <p:fltVal val="0"/>
                                          </p:val>
                                        </p:tav>
                                        <p:tav tm="100000">
                                          <p:val>
                                            <p:fltVal val="1"/>
                                          </p:val>
                                        </p:tav>
                                      </p:tavLst>
                                    </p:anim>
                                    <p:anim calcmode="lin" valueType="num">
                                      <p:cBhvr>
                                        <p:cTn id="96" dur="20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p:cTn id="101" dur="500" fill="hold"/>
                                        <p:tgtEl>
                                          <p:spTgt spid="12"/>
                                        </p:tgtEl>
                                        <p:attrNameLst>
                                          <p:attrName>ppt_w</p:attrName>
                                        </p:attrNameLst>
                                      </p:cBhvr>
                                      <p:tavLst>
                                        <p:tav tm="0">
                                          <p:val>
                                            <p:fltVal val="0"/>
                                          </p:val>
                                        </p:tav>
                                        <p:tav tm="100000">
                                          <p:val>
                                            <p:strVal val="#ppt_w"/>
                                          </p:val>
                                        </p:tav>
                                      </p:tavLst>
                                    </p:anim>
                                    <p:anim calcmode="lin" valueType="num">
                                      <p:cBhvr>
                                        <p:cTn id="10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ppt_w</p:attrName>
                                        </p:attrNameLst>
                                      </p:cBhvr>
                                      <p:tavLst>
                                        <p:tav tm="0">
                                          <p:val>
                                            <p:fltVal val="0"/>
                                          </p:val>
                                        </p:tav>
                                        <p:tav tm="100000">
                                          <p:val>
                                            <p:strVal val="#ppt_w"/>
                                          </p:val>
                                        </p:tav>
                                      </p:tavLst>
                                    </p:anim>
                                    <p:anim calcmode="lin" valueType="num">
                                      <p:cBhvr>
                                        <p:cTn id="10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9" presetClass="entr" presetSubtype="1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p:cTn id="113" dur="2000" fill="hold"/>
                                        <p:tgtEl>
                                          <p:spTgt spid="44"/>
                                        </p:tgtEl>
                                        <p:attrNameLst>
                                          <p:attrName>ppt_w</p:attrName>
                                        </p:attrNameLst>
                                      </p:cBhvr>
                                      <p:tavLst>
                                        <p:tav tm="0" fmla="#ppt_w*sin(2.5*pi*$)">
                                          <p:val>
                                            <p:fltVal val="0"/>
                                          </p:val>
                                        </p:tav>
                                        <p:tav tm="100000">
                                          <p:val>
                                            <p:fltVal val="1"/>
                                          </p:val>
                                        </p:tav>
                                      </p:tavLst>
                                    </p:anim>
                                    <p:anim calcmode="lin" valueType="num">
                                      <p:cBhvr>
                                        <p:cTn id="114" dur="20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 calcmode="lin" valueType="num">
                                      <p:cBhvr>
                                        <p:cTn id="119" dur="500" fill="hold"/>
                                        <p:tgtEl>
                                          <p:spTgt spid="45"/>
                                        </p:tgtEl>
                                        <p:attrNameLst>
                                          <p:attrName>ppt_w</p:attrName>
                                        </p:attrNameLst>
                                      </p:cBhvr>
                                      <p:tavLst>
                                        <p:tav tm="0">
                                          <p:val>
                                            <p:fltVal val="0"/>
                                          </p:val>
                                        </p:tav>
                                        <p:tav tm="100000">
                                          <p:val>
                                            <p:strVal val="#ppt_w"/>
                                          </p:val>
                                        </p:tav>
                                      </p:tavLst>
                                    </p:anim>
                                    <p:anim calcmode="lin" valueType="num">
                                      <p:cBhvr>
                                        <p:cTn id="120"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3" presetClass="entr" presetSubtype="16" fill="hold" nodeType="click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9" presetClass="entr" presetSubtype="10"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anim calcmode="lin" valueType="num">
                                      <p:cBhvr>
                                        <p:cTn id="131" dur="2000" fill="hold"/>
                                        <p:tgtEl>
                                          <p:spTgt spid="49"/>
                                        </p:tgtEl>
                                        <p:attrNameLst>
                                          <p:attrName>ppt_w</p:attrName>
                                        </p:attrNameLst>
                                      </p:cBhvr>
                                      <p:tavLst>
                                        <p:tav tm="0" fmla="#ppt_w*sin(2.5*pi*$)">
                                          <p:val>
                                            <p:fltVal val="0"/>
                                          </p:val>
                                        </p:tav>
                                        <p:tav tm="100000">
                                          <p:val>
                                            <p:fltVal val="1"/>
                                          </p:val>
                                        </p:tav>
                                      </p:tavLst>
                                    </p:anim>
                                    <p:anim calcmode="lin" valueType="num">
                                      <p:cBhvr>
                                        <p:cTn id="132" dur="20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ntr" presetSubtype="16" fill="hold" grpId="0" nodeType="clickEffect">
                                  <p:stCondLst>
                                    <p:cond delay="0"/>
                                  </p:stCondLst>
                                  <p:childTnLst>
                                    <p:set>
                                      <p:cBhvr>
                                        <p:cTn id="136" dur="1" fill="hold">
                                          <p:stCondLst>
                                            <p:cond delay="0"/>
                                          </p:stCondLst>
                                        </p:cTn>
                                        <p:tgtEl>
                                          <p:spTgt spid="50"/>
                                        </p:tgtEl>
                                        <p:attrNameLst>
                                          <p:attrName>style.visibility</p:attrName>
                                        </p:attrNameLst>
                                      </p:cBhvr>
                                      <p:to>
                                        <p:strVal val="visible"/>
                                      </p:to>
                                    </p:set>
                                    <p:anim calcmode="lin" valueType="num">
                                      <p:cBhvr>
                                        <p:cTn id="137" dur="500" fill="hold"/>
                                        <p:tgtEl>
                                          <p:spTgt spid="50"/>
                                        </p:tgtEl>
                                        <p:attrNameLst>
                                          <p:attrName>ppt_w</p:attrName>
                                        </p:attrNameLst>
                                      </p:cBhvr>
                                      <p:tavLst>
                                        <p:tav tm="0">
                                          <p:val>
                                            <p:fltVal val="0"/>
                                          </p:val>
                                        </p:tav>
                                        <p:tav tm="100000">
                                          <p:val>
                                            <p:strVal val="#ppt_w"/>
                                          </p:val>
                                        </p:tav>
                                      </p:tavLst>
                                    </p:anim>
                                    <p:anim calcmode="lin" valueType="num">
                                      <p:cBhvr>
                                        <p:cTn id="138"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23" presetClass="entr" presetSubtype="16" fill="hold" nodeType="click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p:cTn id="143" dur="500" fill="hold"/>
                                        <p:tgtEl>
                                          <p:spTgt spid="51"/>
                                        </p:tgtEl>
                                        <p:attrNameLst>
                                          <p:attrName>ppt_w</p:attrName>
                                        </p:attrNameLst>
                                      </p:cBhvr>
                                      <p:tavLst>
                                        <p:tav tm="0">
                                          <p:val>
                                            <p:fltVal val="0"/>
                                          </p:val>
                                        </p:tav>
                                        <p:tav tm="100000">
                                          <p:val>
                                            <p:strVal val="#ppt_w"/>
                                          </p:val>
                                        </p:tav>
                                      </p:tavLst>
                                    </p:anim>
                                    <p:anim calcmode="lin" valueType="num">
                                      <p:cBhvr>
                                        <p:cTn id="144"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9" presetClass="entr" presetSubtype="10" fill="hold" grpId="0" nodeType="clickEffect">
                                  <p:stCondLst>
                                    <p:cond delay="0"/>
                                  </p:stCondLst>
                                  <p:childTnLst>
                                    <p:set>
                                      <p:cBhvr>
                                        <p:cTn id="148" dur="1" fill="hold">
                                          <p:stCondLst>
                                            <p:cond delay="0"/>
                                          </p:stCondLst>
                                        </p:cTn>
                                        <p:tgtEl>
                                          <p:spTgt spid="55"/>
                                        </p:tgtEl>
                                        <p:attrNameLst>
                                          <p:attrName>style.visibility</p:attrName>
                                        </p:attrNameLst>
                                      </p:cBhvr>
                                      <p:to>
                                        <p:strVal val="visible"/>
                                      </p:to>
                                    </p:set>
                                    <p:anim calcmode="lin" valueType="num">
                                      <p:cBhvr>
                                        <p:cTn id="149" dur="2000" fill="hold"/>
                                        <p:tgtEl>
                                          <p:spTgt spid="55"/>
                                        </p:tgtEl>
                                        <p:attrNameLst>
                                          <p:attrName>ppt_w</p:attrName>
                                        </p:attrNameLst>
                                      </p:cBhvr>
                                      <p:tavLst>
                                        <p:tav tm="0" fmla="#ppt_w*sin(2.5*pi*$)">
                                          <p:val>
                                            <p:fltVal val="0"/>
                                          </p:val>
                                        </p:tav>
                                        <p:tav tm="100000">
                                          <p:val>
                                            <p:fltVal val="1"/>
                                          </p:val>
                                        </p:tav>
                                      </p:tavLst>
                                    </p:anim>
                                    <p:anim calcmode="lin" valueType="num">
                                      <p:cBhvr>
                                        <p:cTn id="150" dur="20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3" presetClass="entr" presetSubtype="16" fill="hold" grpId="0" nodeType="clickEffect">
                                  <p:stCondLst>
                                    <p:cond delay="0"/>
                                  </p:stCondLst>
                                  <p:childTnLst>
                                    <p:set>
                                      <p:cBhvr>
                                        <p:cTn id="154" dur="1" fill="hold">
                                          <p:stCondLst>
                                            <p:cond delay="0"/>
                                          </p:stCondLst>
                                        </p:cTn>
                                        <p:tgtEl>
                                          <p:spTgt spid="56"/>
                                        </p:tgtEl>
                                        <p:attrNameLst>
                                          <p:attrName>style.visibility</p:attrName>
                                        </p:attrNameLst>
                                      </p:cBhvr>
                                      <p:to>
                                        <p:strVal val="visible"/>
                                      </p:to>
                                    </p:set>
                                    <p:anim calcmode="lin" valueType="num">
                                      <p:cBhvr>
                                        <p:cTn id="155" dur="500" fill="hold"/>
                                        <p:tgtEl>
                                          <p:spTgt spid="56"/>
                                        </p:tgtEl>
                                        <p:attrNameLst>
                                          <p:attrName>ppt_w</p:attrName>
                                        </p:attrNameLst>
                                      </p:cBhvr>
                                      <p:tavLst>
                                        <p:tav tm="0">
                                          <p:val>
                                            <p:fltVal val="0"/>
                                          </p:val>
                                        </p:tav>
                                        <p:tav tm="100000">
                                          <p:val>
                                            <p:strVal val="#ppt_w"/>
                                          </p:val>
                                        </p:tav>
                                      </p:tavLst>
                                    </p:anim>
                                    <p:anim calcmode="lin" valueType="num">
                                      <p:cBhvr>
                                        <p:cTn id="156"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23" presetClass="entr" presetSubtype="16" fill="hold" nodeType="clickEffect">
                                  <p:stCondLst>
                                    <p:cond delay="0"/>
                                  </p:stCondLst>
                                  <p:childTnLst>
                                    <p:set>
                                      <p:cBhvr>
                                        <p:cTn id="160" dur="1" fill="hold">
                                          <p:stCondLst>
                                            <p:cond delay="0"/>
                                          </p:stCondLst>
                                        </p:cTn>
                                        <p:tgtEl>
                                          <p:spTgt spid="57"/>
                                        </p:tgtEl>
                                        <p:attrNameLst>
                                          <p:attrName>style.visibility</p:attrName>
                                        </p:attrNameLst>
                                      </p:cBhvr>
                                      <p:to>
                                        <p:strVal val="visible"/>
                                      </p:to>
                                    </p:set>
                                    <p:anim calcmode="lin" valueType="num">
                                      <p:cBhvr>
                                        <p:cTn id="161" dur="500" fill="hold"/>
                                        <p:tgtEl>
                                          <p:spTgt spid="57"/>
                                        </p:tgtEl>
                                        <p:attrNameLst>
                                          <p:attrName>ppt_w</p:attrName>
                                        </p:attrNameLst>
                                      </p:cBhvr>
                                      <p:tavLst>
                                        <p:tav tm="0">
                                          <p:val>
                                            <p:fltVal val="0"/>
                                          </p:val>
                                        </p:tav>
                                        <p:tav tm="100000">
                                          <p:val>
                                            <p:strVal val="#ppt_w"/>
                                          </p:val>
                                        </p:tav>
                                      </p:tavLst>
                                    </p:anim>
                                    <p:anim calcmode="lin" valueType="num">
                                      <p:cBhvr>
                                        <p:cTn id="162"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9" presetClass="entr" presetSubtype="10" fill="hold" grpId="0" nodeType="clickEffect">
                                  <p:stCondLst>
                                    <p:cond delay="0"/>
                                  </p:stCondLst>
                                  <p:childTnLst>
                                    <p:set>
                                      <p:cBhvr>
                                        <p:cTn id="166" dur="1" fill="hold">
                                          <p:stCondLst>
                                            <p:cond delay="0"/>
                                          </p:stCondLst>
                                        </p:cTn>
                                        <p:tgtEl>
                                          <p:spTgt spid="60"/>
                                        </p:tgtEl>
                                        <p:attrNameLst>
                                          <p:attrName>style.visibility</p:attrName>
                                        </p:attrNameLst>
                                      </p:cBhvr>
                                      <p:to>
                                        <p:strVal val="visible"/>
                                      </p:to>
                                    </p:set>
                                    <p:anim calcmode="lin" valueType="num">
                                      <p:cBhvr>
                                        <p:cTn id="167" dur="2000" fill="hold"/>
                                        <p:tgtEl>
                                          <p:spTgt spid="60"/>
                                        </p:tgtEl>
                                        <p:attrNameLst>
                                          <p:attrName>ppt_w</p:attrName>
                                        </p:attrNameLst>
                                      </p:cBhvr>
                                      <p:tavLst>
                                        <p:tav tm="0" fmla="#ppt_w*sin(2.5*pi*$)">
                                          <p:val>
                                            <p:fltVal val="0"/>
                                          </p:val>
                                        </p:tav>
                                        <p:tav tm="100000">
                                          <p:val>
                                            <p:fltVal val="1"/>
                                          </p:val>
                                        </p:tav>
                                      </p:tavLst>
                                    </p:anim>
                                    <p:anim calcmode="lin" valueType="num">
                                      <p:cBhvr>
                                        <p:cTn id="168" dur="20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23" presetClass="entr" presetSubtype="16" fill="hold" grpId="0" nodeType="clickEffect">
                                  <p:stCondLst>
                                    <p:cond delay="0"/>
                                  </p:stCondLst>
                                  <p:childTnLst>
                                    <p:set>
                                      <p:cBhvr>
                                        <p:cTn id="172" dur="1" fill="hold">
                                          <p:stCondLst>
                                            <p:cond delay="0"/>
                                          </p:stCondLst>
                                        </p:cTn>
                                        <p:tgtEl>
                                          <p:spTgt spid="61"/>
                                        </p:tgtEl>
                                        <p:attrNameLst>
                                          <p:attrName>style.visibility</p:attrName>
                                        </p:attrNameLst>
                                      </p:cBhvr>
                                      <p:to>
                                        <p:strVal val="visible"/>
                                      </p:to>
                                    </p:set>
                                    <p:anim calcmode="lin" valueType="num">
                                      <p:cBhvr>
                                        <p:cTn id="173" dur="500" fill="hold"/>
                                        <p:tgtEl>
                                          <p:spTgt spid="61"/>
                                        </p:tgtEl>
                                        <p:attrNameLst>
                                          <p:attrName>ppt_w</p:attrName>
                                        </p:attrNameLst>
                                      </p:cBhvr>
                                      <p:tavLst>
                                        <p:tav tm="0">
                                          <p:val>
                                            <p:fltVal val="0"/>
                                          </p:val>
                                        </p:tav>
                                        <p:tav tm="100000">
                                          <p:val>
                                            <p:strVal val="#ppt_w"/>
                                          </p:val>
                                        </p:tav>
                                      </p:tavLst>
                                    </p:anim>
                                    <p:anim calcmode="lin" valueType="num">
                                      <p:cBhvr>
                                        <p:cTn id="174"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23" presetClass="entr" presetSubtype="16" fill="hold" nodeType="click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7" grpId="0" animBg="1"/>
      <p:bldP spid="18" grpId="0" animBg="1"/>
      <p:bldP spid="19" grpId="0" animBg="1"/>
      <p:bldP spid="20" grpId="0" animBg="1"/>
      <p:bldP spid="20" grpId="1" animBg="1"/>
      <p:bldP spid="23" grpId="0" animBg="1"/>
      <p:bldP spid="30" grpId="0" animBg="1"/>
      <p:bldP spid="36" grpId="0" animBg="1"/>
      <p:bldP spid="44" grpId="0" animBg="1"/>
      <p:bldP spid="45" grpId="0" animBg="1"/>
      <p:bldP spid="49" grpId="0" animBg="1"/>
      <p:bldP spid="50" grpId="0" animBg="1"/>
      <p:bldP spid="55" grpId="0" animBg="1"/>
      <p:bldP spid="56" grpId="0" animBg="1"/>
      <p:bldP spid="60" grpId="0" animBg="1"/>
      <p:bldP spid="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313"/>
            <a:ext cx="4429125" cy="1000125"/>
          </a:xfrm>
        </p:spPr>
        <p:txBody>
          <a:bodyPr/>
          <a:lstStyle/>
          <a:p>
            <a:pPr eaLnBrk="1" hangingPunct="1"/>
            <a:r>
              <a:rPr lang="zh-CN" altLang="en-US" sz="3200" smtClean="0">
                <a:solidFill>
                  <a:srgbClr val="FF0000"/>
                </a:solidFill>
              </a:rPr>
              <a:t>转成树的方法和代价</a:t>
            </a:r>
          </a:p>
        </p:txBody>
      </p:sp>
      <p:sp>
        <p:nvSpPr>
          <p:cNvPr id="3" name="内容占位符 2"/>
          <p:cNvSpPr>
            <a:spLocks noGrp="1"/>
          </p:cNvSpPr>
          <p:nvPr>
            <p:ph idx="1"/>
          </p:nvPr>
        </p:nvSpPr>
        <p:spPr>
          <a:xfrm>
            <a:off x="500063" y="1643063"/>
            <a:ext cx="8229600" cy="4525962"/>
          </a:xfrm>
        </p:spPr>
        <p:txBody>
          <a:bodyPr/>
          <a:lstStyle/>
          <a:p>
            <a:pPr eaLnBrk="1" hangingPunct="1">
              <a:buFont typeface="Arial" charset="0"/>
              <a:buNone/>
            </a:pPr>
            <a:r>
              <a:rPr lang="zh-CN" altLang="en-US" smtClean="0"/>
              <a:t>           程序实现时，由于列数</a:t>
            </a:r>
            <a:r>
              <a:rPr lang="en-US" altLang="zh-CN" smtClean="0"/>
              <a:t>N</a:t>
            </a:r>
            <a:r>
              <a:rPr lang="zh-CN" altLang="en-US" smtClean="0"/>
              <a:t>较小，可以采用直接扫描，找出最小值，然后拆分建树，时间复杂度为</a:t>
            </a:r>
            <a:r>
              <a:rPr lang="en-US" altLang="zh-CN" smtClean="0"/>
              <a:t>O(N^2),</a:t>
            </a:r>
            <a:r>
              <a:rPr lang="zh-CN" altLang="en-US" smtClean="0"/>
              <a:t> 当然我们最好采用增加空节点的办法，让树最多二叉</a:t>
            </a:r>
            <a:r>
              <a:rPr lang="en-US" altLang="zh-CN" smtClean="0"/>
              <a:t>,</a:t>
            </a:r>
            <a:r>
              <a:rPr lang="zh-CN" altLang="en-US" smtClean="0"/>
              <a:t>以方便后面动规。由于每建立一个节点，都会将规模至少减小一列，所以我们需要建的节点总数也不超过</a:t>
            </a:r>
            <a:r>
              <a:rPr lang="en-US" altLang="zh-CN" smtClean="0"/>
              <a:t>N</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285750"/>
            <a:ext cx="3114675" cy="868363"/>
          </a:xfrm>
        </p:spPr>
        <p:txBody>
          <a:bodyPr/>
          <a:lstStyle/>
          <a:p>
            <a:pPr algn="l" eaLnBrk="1" hangingPunct="1"/>
            <a:r>
              <a:rPr lang="zh-CN" altLang="en-US" sz="2800" smtClean="0">
                <a:solidFill>
                  <a:srgbClr val="FF0000"/>
                </a:solidFill>
              </a:rPr>
              <a:t>问题求解</a:t>
            </a:r>
          </a:p>
        </p:txBody>
      </p:sp>
      <p:sp>
        <p:nvSpPr>
          <p:cNvPr id="3" name="内容占位符 2"/>
          <p:cNvSpPr>
            <a:spLocks noGrp="1"/>
          </p:cNvSpPr>
          <p:nvPr>
            <p:ph idx="1"/>
          </p:nvPr>
        </p:nvSpPr>
        <p:spPr>
          <a:xfrm>
            <a:off x="500063" y="1071563"/>
            <a:ext cx="8229600" cy="1857375"/>
          </a:xfrm>
        </p:spPr>
        <p:txBody>
          <a:bodyPr/>
          <a:lstStyle/>
          <a:p>
            <a:pPr eaLnBrk="1" hangingPunct="1">
              <a:buFont typeface="Arial" charset="0"/>
              <a:buNone/>
            </a:pPr>
            <a:r>
              <a:rPr lang="zh-CN" altLang="en-US" sz="2400" smtClean="0"/>
              <a:t>    在树上定义状态</a:t>
            </a:r>
            <a:endParaRPr lang="en-US" altLang="zh-CN" sz="2400" smtClean="0"/>
          </a:p>
          <a:p>
            <a:pPr eaLnBrk="1" hangingPunct="1">
              <a:buFont typeface="Arial" charset="0"/>
              <a:buNone/>
            </a:pPr>
            <a:r>
              <a:rPr lang="en-US" altLang="zh-CN" sz="2400" smtClean="0"/>
              <a:t>    f[i,j]</a:t>
            </a:r>
            <a:r>
              <a:rPr lang="zh-CN" altLang="en-US" sz="2400" smtClean="0"/>
              <a:t>表示以</a:t>
            </a:r>
            <a:r>
              <a:rPr lang="en-US" altLang="zh-CN" sz="2400" smtClean="0"/>
              <a:t>i</a:t>
            </a:r>
            <a:r>
              <a:rPr lang="zh-CN" altLang="en-US" sz="2400" smtClean="0"/>
              <a:t>为根的树上放</a:t>
            </a:r>
            <a:r>
              <a:rPr lang="en-US" altLang="zh-CN" sz="2400" smtClean="0"/>
              <a:t>j</a:t>
            </a:r>
            <a:r>
              <a:rPr lang="zh-CN" altLang="en-US" sz="2400" smtClean="0"/>
              <a:t>个字符的方案总数。</a:t>
            </a:r>
            <a:endParaRPr lang="en-US" altLang="zh-CN" sz="2400" smtClean="0"/>
          </a:p>
          <a:p>
            <a:pPr eaLnBrk="1" hangingPunct="1">
              <a:buFont typeface="Arial" charset="0"/>
              <a:buNone/>
            </a:pPr>
            <a:r>
              <a:rPr lang="en-US" altLang="zh-CN" sz="2400" smtClean="0"/>
              <a:t>    g[i,j]</a:t>
            </a:r>
            <a:r>
              <a:rPr lang="zh-CN" altLang="en-US" sz="2400" smtClean="0"/>
              <a:t>表示以</a:t>
            </a:r>
            <a:r>
              <a:rPr lang="en-US" altLang="zh-CN" sz="2400" smtClean="0"/>
              <a:t>i</a:t>
            </a:r>
            <a:r>
              <a:rPr lang="zh-CN" altLang="en-US" sz="2400" smtClean="0"/>
              <a:t>为根的树左右儿子共填</a:t>
            </a:r>
            <a:r>
              <a:rPr lang="en-US" altLang="zh-CN" sz="2400" smtClean="0"/>
              <a:t>j</a:t>
            </a:r>
            <a:r>
              <a:rPr lang="zh-CN" altLang="en-US" sz="2400" smtClean="0"/>
              <a:t>个字符的方案总数。</a:t>
            </a:r>
            <a:endParaRPr lang="en-US" altLang="zh-CN" sz="2400" smtClean="0"/>
          </a:p>
          <a:p>
            <a:pPr eaLnBrk="1" hangingPunct="1">
              <a:buFont typeface="Arial" charset="0"/>
              <a:buNone/>
            </a:pPr>
            <a:r>
              <a:rPr lang="en-US" altLang="zh-CN" sz="2400" smtClean="0"/>
              <a:t>    h[a,b,k]</a:t>
            </a:r>
            <a:r>
              <a:rPr lang="zh-CN" altLang="en-US" sz="2400" smtClean="0"/>
              <a:t>表示底边长为</a:t>
            </a:r>
            <a:r>
              <a:rPr lang="en-US" altLang="zh-CN" sz="2400" smtClean="0"/>
              <a:t>a</a:t>
            </a:r>
            <a:r>
              <a:rPr lang="zh-CN" altLang="en-US" sz="2400" smtClean="0"/>
              <a:t>，高为</a:t>
            </a:r>
            <a:r>
              <a:rPr lang="en-US" altLang="zh-CN" sz="2400" smtClean="0"/>
              <a:t>b</a:t>
            </a:r>
            <a:r>
              <a:rPr lang="zh-CN" altLang="en-US" sz="2400" smtClean="0"/>
              <a:t>的矩形中放</a:t>
            </a:r>
            <a:r>
              <a:rPr lang="en-US" altLang="zh-CN" sz="2400" smtClean="0"/>
              <a:t>k</a:t>
            </a:r>
            <a:r>
              <a:rPr lang="zh-CN" altLang="en-US" sz="2400" smtClean="0"/>
              <a:t>个字符的方案总数。</a:t>
            </a:r>
            <a:endParaRPr lang="en-US" altLang="zh-CN" sz="2400" smtClean="0"/>
          </a:p>
          <a:p>
            <a:pPr eaLnBrk="1" hangingPunct="1">
              <a:buFont typeface="Arial" charset="0"/>
              <a:buNone/>
            </a:pPr>
            <a:endParaRPr lang="en-US" altLang="zh-CN" sz="240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632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latin typeface="Calibri" pitchFamily="34" charset="0"/>
            </a:endParaRPr>
          </a:p>
        </p:txBody>
      </p:sp>
      <p:sp>
        <p:nvSpPr>
          <p:cNvPr id="56325"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latin typeface="Calibri" pitchFamily="34" charset="0"/>
            </a:endParaRPr>
          </a:p>
        </p:txBody>
      </p:sp>
      <p:sp>
        <p:nvSpPr>
          <p:cNvPr id="56326"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latin typeface="Calibri" pitchFamily="34" charset="0"/>
            </a:endParaRPr>
          </a:p>
        </p:txBody>
      </p:sp>
      <p:sp>
        <p:nvSpPr>
          <p:cNvPr id="11" name="TextBox 10"/>
          <p:cNvSpPr txBox="1">
            <a:spLocks noChangeArrowheads="1"/>
          </p:cNvSpPr>
          <p:nvPr/>
        </p:nvSpPr>
        <p:spPr bwMode="auto">
          <a:xfrm>
            <a:off x="500063" y="4714875"/>
            <a:ext cx="8072437" cy="1570038"/>
          </a:xfrm>
          <a:prstGeom prst="rect">
            <a:avLst/>
          </a:prstGeom>
          <a:noFill/>
          <a:ln w="9525">
            <a:noFill/>
            <a:miter lim="800000"/>
          </a:ln>
        </p:spPr>
        <p:txBody>
          <a:bodyPr>
            <a:spAutoFit/>
          </a:bodyPr>
          <a:lstStyle/>
          <a:p>
            <a:r>
              <a:rPr lang="en-US" altLang="zh-CN" sz="2400">
                <a:latin typeface="Calibri" pitchFamily="34" charset="0"/>
              </a:rPr>
              <a:t>    </a:t>
            </a:r>
            <a:r>
              <a:rPr lang="zh-CN" altLang="en-US" sz="2400">
                <a:latin typeface="Calibri" pitchFamily="34" charset="0"/>
              </a:rPr>
              <a:t>状态转移：</a:t>
            </a:r>
            <a:endParaRPr lang="en-US" altLang="zh-CN" sz="2400">
              <a:latin typeface="Calibri" pitchFamily="34" charset="0"/>
            </a:endParaRPr>
          </a:p>
          <a:p>
            <a:r>
              <a:rPr lang="en-US" altLang="zh-CN" sz="2400">
                <a:latin typeface="Calibri" pitchFamily="34" charset="0"/>
              </a:rPr>
              <a:t>    f[i,j]=</a:t>
            </a:r>
            <a:r>
              <a:rPr lang="el-GR" altLang="zh-CN" sz="2400">
                <a:latin typeface="Calibri" pitchFamily="34" charset="0"/>
              </a:rPr>
              <a:t>Σ</a:t>
            </a:r>
            <a:r>
              <a:rPr lang="en-US" altLang="zh-CN" sz="2400">
                <a:latin typeface="Calibri" pitchFamily="34" charset="0"/>
              </a:rPr>
              <a:t>(h[ia-j’,ib,j-j’]*g[i,j’])(0&lt;=j’&lt;=j).</a:t>
            </a:r>
          </a:p>
          <a:p>
            <a:r>
              <a:rPr lang="en-US" altLang="zh-CN" sz="2400">
                <a:latin typeface="Calibri" pitchFamily="34" charset="0"/>
              </a:rPr>
              <a:t>    g[i,j]= </a:t>
            </a:r>
            <a:r>
              <a:rPr lang="el-GR" altLang="zh-CN" sz="2400">
                <a:latin typeface="Calibri" pitchFamily="34" charset="0"/>
              </a:rPr>
              <a:t>Σ</a:t>
            </a:r>
            <a:r>
              <a:rPr lang="en-US" altLang="zh-CN" sz="2400">
                <a:latin typeface="Calibri" pitchFamily="34" charset="0"/>
              </a:rPr>
              <a:t>(f[son</a:t>
            </a:r>
            <a:r>
              <a:rPr lang="zh-CN" altLang="en-US" sz="2400">
                <a:latin typeface="Calibri" pitchFamily="34" charset="0"/>
              </a:rPr>
              <a:t>左</a:t>
            </a:r>
            <a:r>
              <a:rPr lang="en-US" altLang="zh-CN" sz="2400">
                <a:latin typeface="Calibri" pitchFamily="34" charset="0"/>
              </a:rPr>
              <a:t>,j’]*f[son</a:t>
            </a:r>
            <a:r>
              <a:rPr lang="zh-CN" altLang="en-US" sz="2400">
                <a:latin typeface="Calibri" pitchFamily="34" charset="0"/>
              </a:rPr>
              <a:t>右</a:t>
            </a:r>
            <a:r>
              <a:rPr lang="en-US" altLang="zh-CN" sz="2400">
                <a:latin typeface="Calibri" pitchFamily="34" charset="0"/>
              </a:rPr>
              <a:t>,j-j’])(0&lt;=j’&lt;=j).</a:t>
            </a:r>
          </a:p>
          <a:p>
            <a:r>
              <a:rPr lang="en-US" altLang="zh-CN" sz="2400">
                <a:latin typeface="Calibri" pitchFamily="34" charset="0"/>
              </a:rPr>
              <a:t>    </a:t>
            </a:r>
            <a:r>
              <a:rPr lang="zh-CN" altLang="en-US" sz="2400">
                <a:latin typeface="Calibri" pitchFamily="34" charset="0"/>
              </a:rPr>
              <a:t>状态总数是</a:t>
            </a:r>
            <a:r>
              <a:rPr lang="en-US" altLang="zh-CN" sz="2400">
                <a:latin typeface="Calibri" pitchFamily="34" charset="0"/>
              </a:rPr>
              <a:t>N*K</a:t>
            </a:r>
            <a:r>
              <a:rPr lang="zh-CN" altLang="en-US" sz="2400">
                <a:latin typeface="Calibri" pitchFamily="34" charset="0"/>
              </a:rPr>
              <a:t>，转移是</a:t>
            </a:r>
            <a:r>
              <a:rPr lang="en-US" altLang="zh-CN" sz="2400">
                <a:latin typeface="Calibri" pitchFamily="34" charset="0"/>
              </a:rPr>
              <a:t>K</a:t>
            </a:r>
            <a:r>
              <a:rPr lang="zh-CN" altLang="en-US" sz="2400">
                <a:latin typeface="Calibri" pitchFamily="34" charset="0"/>
              </a:rPr>
              <a:t>，所以总的复杂度是</a:t>
            </a:r>
            <a:r>
              <a:rPr lang="en-US" altLang="zh-CN" sz="2400">
                <a:latin typeface="Calibri" pitchFamily="34" charset="0"/>
              </a:rPr>
              <a:t>O(N*K*K)</a:t>
            </a:r>
            <a:endParaRPr lang="zh-CN" altLang="en-US" sz="2400">
              <a:latin typeface="Calibri" pitchFamily="34" charset="0"/>
            </a:endParaRPr>
          </a:p>
        </p:txBody>
      </p:sp>
      <p:sp>
        <p:nvSpPr>
          <p:cNvPr id="56328"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latin typeface="Calibri" pitchFamily="34" charset="0"/>
            </a:endParaRPr>
          </a:p>
        </p:txBody>
      </p:sp>
      <p:sp>
        <p:nvSpPr>
          <p:cNvPr id="14" name="TextBox 13"/>
          <p:cNvSpPr txBox="1">
            <a:spLocks noChangeArrowheads="1"/>
          </p:cNvSpPr>
          <p:nvPr/>
        </p:nvSpPr>
        <p:spPr bwMode="auto">
          <a:xfrm>
            <a:off x="714375" y="3892550"/>
            <a:ext cx="8001000" cy="1108075"/>
          </a:xfrm>
          <a:prstGeom prst="rect">
            <a:avLst/>
          </a:prstGeom>
          <a:noFill/>
          <a:ln w="9525">
            <a:noFill/>
            <a:miter lim="800000"/>
          </a:ln>
        </p:spPr>
        <p:txBody>
          <a:bodyPr>
            <a:spAutoFit/>
          </a:bodyPr>
          <a:lstStyle/>
          <a:p>
            <a:r>
              <a:rPr lang="zh-CN" altLang="en-US" sz="2400">
                <a:latin typeface="Calibri" pitchFamily="34" charset="0"/>
              </a:rPr>
              <a:t>由于</a:t>
            </a:r>
            <a:r>
              <a:rPr lang="en-US" altLang="zh-CN" sz="2400">
                <a:latin typeface="Calibri" pitchFamily="34" charset="0"/>
              </a:rPr>
              <a:t>b </a:t>
            </a:r>
            <a:r>
              <a:rPr lang="zh-CN" altLang="en-US" sz="2400">
                <a:latin typeface="Calibri" pitchFamily="34" charset="0"/>
              </a:rPr>
              <a:t>特别大我们没有直接预先处理出</a:t>
            </a:r>
            <a:r>
              <a:rPr lang="en-US" altLang="zh-CN" sz="2400">
                <a:latin typeface="Calibri" pitchFamily="34" charset="0"/>
              </a:rPr>
              <a:t>h</a:t>
            </a:r>
            <a:r>
              <a:rPr lang="zh-CN" altLang="en-US" sz="2400">
                <a:latin typeface="Calibri" pitchFamily="34" charset="0"/>
              </a:rPr>
              <a:t>，只能需要时计算，可以先预处理出阶乘取模的值，以及阶乘对</a:t>
            </a:r>
            <a:r>
              <a:rPr lang="en-US" altLang="zh-CN" sz="2400">
                <a:latin typeface="Calibri" pitchFamily="34" charset="0"/>
              </a:rPr>
              <a:t>mod</a:t>
            </a:r>
            <a:r>
              <a:rPr lang="zh-CN" altLang="en-US" sz="2400">
                <a:latin typeface="Calibri" pitchFamily="34" charset="0"/>
              </a:rPr>
              <a:t>值的逆元。</a:t>
            </a:r>
            <a:endParaRPr lang="en-US" altLang="zh-CN" sz="2400">
              <a:latin typeface="Calibri" pitchFamily="34" charset="0"/>
            </a:endParaRPr>
          </a:p>
          <a:p>
            <a:endParaRPr lang="zh-CN" altLang="en-US">
              <a:latin typeface="Calibri" pitchFamily="34" charset="0"/>
            </a:endParaRPr>
          </a:p>
        </p:txBody>
      </p:sp>
      <p:sp>
        <p:nvSpPr>
          <p:cNvPr id="56330" name="Rectangle 10"/>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latin typeface="Calibri" pitchFamily="34" charset="0"/>
            </a:endParaRPr>
          </a:p>
        </p:txBody>
      </p:sp>
      <p:pic>
        <p:nvPicPr>
          <p:cNvPr id="5530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50" y="2928938"/>
            <a:ext cx="6072188" cy="857250"/>
          </a:xfrm>
          <a:prstGeom prst="rect">
            <a:avLst/>
          </a:prstGeom>
          <a:noFill/>
          <a:ln w="9525">
            <a:noFill/>
            <a:miter lim="800000"/>
            <a:headEnd/>
            <a:tailEnd/>
          </a:ln>
        </p:spPr>
      </p:pic>
      <p:sp>
        <p:nvSpPr>
          <p:cNvPr id="13" name="矩形 12"/>
          <p:cNvSpPr/>
          <p:nvPr/>
        </p:nvSpPr>
        <p:spPr>
          <a:xfrm>
            <a:off x="3857620" y="357166"/>
            <a:ext cx="5099473"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spcAft>
                <a:spcPts val="0"/>
              </a:spcAft>
              <a:defRPr/>
            </a:pPr>
            <a:r>
              <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rPr>
              <a:t>问题完美解决！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55305"/>
                                        </p:tgtEl>
                                        <p:attrNameLst>
                                          <p:attrName>style.visibility</p:attrName>
                                        </p:attrNameLst>
                                      </p:cBhvr>
                                      <p:to>
                                        <p:strVal val="visible"/>
                                      </p:to>
                                    </p:set>
                                    <p:anim calcmode="lin" valueType="num">
                                      <p:cBhvr>
                                        <p:cTn id="32" dur="500" fill="hold"/>
                                        <p:tgtEl>
                                          <p:spTgt spid="55305"/>
                                        </p:tgtEl>
                                        <p:attrNameLst>
                                          <p:attrName>ppt_w</p:attrName>
                                        </p:attrNameLst>
                                      </p:cBhvr>
                                      <p:tavLst>
                                        <p:tav tm="0">
                                          <p:val>
                                            <p:fltVal val="0"/>
                                          </p:val>
                                        </p:tav>
                                        <p:tav tm="100000">
                                          <p:val>
                                            <p:strVal val="#ppt_w"/>
                                          </p:val>
                                        </p:tav>
                                      </p:tavLst>
                                    </p:anim>
                                    <p:anim calcmode="lin" valueType="num">
                                      <p:cBhvr>
                                        <p:cTn id="33" dur="500" fill="hold"/>
                                        <p:tgtEl>
                                          <p:spTgt spid="5530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1000" fill="hold"/>
                                        <p:tgtEl>
                                          <p:spTgt spid="14"/>
                                        </p:tgtEl>
                                        <p:attrNameLst>
                                          <p:attrName>ppt_w</p:attrName>
                                        </p:attrNameLst>
                                      </p:cBhvr>
                                      <p:tavLst>
                                        <p:tav tm="0">
                                          <p:val>
                                            <p:strVal val="#ppt_w+.3"/>
                                          </p:val>
                                        </p:tav>
                                        <p:tav tm="100000">
                                          <p:val>
                                            <p:strVal val="#ppt_w"/>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animEffect transition="in" filter="fade">
                                      <p:cBhvr>
                                        <p:cTn id="40" dur="1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checkerboard(across)">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85750"/>
            <a:ext cx="4471988" cy="785813"/>
          </a:xfrm>
        </p:spPr>
        <p:txBody>
          <a:bodyPr/>
          <a:lstStyle/>
          <a:p>
            <a:pPr algn="l" eaLnBrk="1" hangingPunct="1"/>
            <a:r>
              <a:rPr lang="zh-CN" altLang="en-US" sz="3200" smtClean="0">
                <a:solidFill>
                  <a:srgbClr val="FF0000"/>
                </a:solidFill>
              </a:rPr>
              <a:t>参考代码</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00063" y="1000125"/>
            <a:ext cx="8286750" cy="4524375"/>
          </a:xfrm>
          <a:prstGeom prst="rect">
            <a:avLst/>
          </a:prstGeom>
          <a:noFill/>
          <a:ln w="9525">
            <a:noFill/>
            <a:miter lim="800000"/>
          </a:ln>
        </p:spPr>
        <p:txBody>
          <a:bodyPr>
            <a:spAutoFit/>
          </a:bodyPr>
          <a:lstStyle/>
          <a:p>
            <a:r>
              <a:rPr lang="en-US" altLang="zh-CN" sz="2400">
                <a:latin typeface="Calibri" pitchFamily="34" charset="0"/>
              </a:rPr>
              <a:t>void dfs(int x)//hi</a:t>
            </a:r>
            <a:r>
              <a:rPr lang="zh-CN" altLang="en-US" sz="2400">
                <a:latin typeface="Calibri" pitchFamily="34" charset="0"/>
              </a:rPr>
              <a:t>表示节点所代表矩形的高度，</a:t>
            </a:r>
            <a:r>
              <a:rPr lang="en-US" altLang="zh-CN" sz="2400">
                <a:latin typeface="Calibri" pitchFamily="34" charset="0"/>
              </a:rPr>
              <a:t>width</a:t>
            </a:r>
            <a:r>
              <a:rPr lang="zh-CN" altLang="en-US" sz="2400">
                <a:latin typeface="Calibri" pitchFamily="34" charset="0"/>
              </a:rPr>
              <a:t>表示节点所代表矩形的长度。</a:t>
            </a:r>
            <a:endParaRPr lang="en-US" altLang="zh-CN" sz="2400">
              <a:latin typeface="Calibri" pitchFamily="34" charset="0"/>
            </a:endParaRPr>
          </a:p>
          <a:p>
            <a:r>
              <a:rPr lang="en-US" altLang="zh-CN" sz="2400">
                <a:latin typeface="Calibri" pitchFamily="34" charset="0"/>
              </a:rPr>
              <a:t>{	</a:t>
            </a:r>
          </a:p>
          <a:p>
            <a:r>
              <a:rPr lang="en-US" altLang="zh-CN" sz="2400">
                <a:latin typeface="Calibri" pitchFamily="34" charset="0"/>
              </a:rPr>
              <a:t>           if (!x) return ;</a:t>
            </a:r>
            <a:endParaRPr lang="zh-CN" altLang="en-US" sz="2400">
              <a:latin typeface="Calibri" pitchFamily="34" charset="0"/>
            </a:endParaRPr>
          </a:p>
          <a:p>
            <a:r>
              <a:rPr lang="en-US" altLang="zh-CN" sz="2400">
                <a:latin typeface="Calibri" pitchFamily="34" charset="0"/>
              </a:rPr>
              <a:t>          dfs(son[x][0]);dfs(son[x][1]);</a:t>
            </a:r>
          </a:p>
          <a:p>
            <a:r>
              <a:rPr lang="en-US" altLang="zh-CN" sz="2400">
                <a:latin typeface="Calibri" pitchFamily="34" charset="0"/>
              </a:rPr>
              <a:t>          for (int i=0;i&lt;=K;++i) </a:t>
            </a:r>
          </a:p>
          <a:p>
            <a:r>
              <a:rPr lang="en-US" altLang="zh-CN" sz="2400">
                <a:latin typeface="Calibri" pitchFamily="34" charset="0"/>
              </a:rPr>
              <a:t>	  for (int j=0;j&lt;=i;++j) </a:t>
            </a:r>
          </a:p>
          <a:p>
            <a:r>
              <a:rPr lang="en-US" altLang="zh-CN" sz="2400">
                <a:latin typeface="Calibri" pitchFamily="34" charset="0"/>
              </a:rPr>
              <a:t>	      g[x][i] += f[son[x][0]][j]*f[son[x][1]][i-j];//</a:t>
            </a:r>
            <a:r>
              <a:rPr lang="zh-CN" altLang="en-US" sz="2400">
                <a:latin typeface="Calibri" pitchFamily="34" charset="0"/>
              </a:rPr>
              <a:t>预处理</a:t>
            </a:r>
            <a:r>
              <a:rPr lang="en-US" altLang="zh-CN" sz="2400">
                <a:latin typeface="Calibri" pitchFamily="34" charset="0"/>
              </a:rPr>
              <a:t>g</a:t>
            </a:r>
            <a:r>
              <a:rPr lang="zh-CN" altLang="en-US" sz="2400">
                <a:latin typeface="Calibri" pitchFamily="34" charset="0"/>
              </a:rPr>
              <a:t>数组</a:t>
            </a:r>
          </a:p>
          <a:p>
            <a:r>
              <a:rPr lang="zh-CN" altLang="en-US" sz="2400">
                <a:latin typeface="Calibri" pitchFamily="34" charset="0"/>
              </a:rPr>
              <a:t> </a:t>
            </a:r>
            <a:r>
              <a:rPr lang="en-US" altLang="zh-CN" sz="2400">
                <a:latin typeface="Calibri" pitchFamily="34" charset="0"/>
              </a:rPr>
              <a:t>         for (int i=0;i&lt;=K;++i) </a:t>
            </a:r>
          </a:p>
          <a:p>
            <a:r>
              <a:rPr lang="en-US" altLang="zh-CN" sz="2400">
                <a:latin typeface="Calibri" pitchFamily="34" charset="0"/>
              </a:rPr>
              <a:t>	for (int j=0;j&lt;=i;++j) </a:t>
            </a:r>
          </a:p>
          <a:p>
            <a:r>
              <a:rPr lang="en-US" altLang="zh-CN" sz="2400">
                <a:latin typeface="Calibri" pitchFamily="34" charset="0"/>
              </a:rPr>
              <a:t>	    f[x][i] += g[x][j]*calc(width[x]-j,hi[x],i-j);</a:t>
            </a:r>
            <a:endParaRPr lang="zh-CN" altLang="en-US" sz="2400">
              <a:latin typeface="Calibri" pitchFamily="34" charset="0"/>
            </a:endParaRPr>
          </a:p>
          <a:p>
            <a:r>
              <a:rPr lang="en-US" altLang="zh-CN" sz="2400">
                <a:latin typeface="Calibri" pitchFamily="34" charset="0"/>
              </a:rPr>
              <a:t>}</a:t>
            </a:r>
            <a:r>
              <a:rPr lang="en-US" altLang="zh-CN">
                <a:latin typeface="Calibri" pitchFamily="34" charset="0"/>
              </a:rPr>
              <a:t> </a:t>
            </a:r>
            <a:r>
              <a:rPr lang="en-US" altLang="zh-CN" sz="2400">
                <a:latin typeface="Calibri" pitchFamily="34" charset="0"/>
              </a:rPr>
              <a:t>//calc(i,j,k) </a:t>
            </a:r>
            <a:r>
              <a:rPr lang="zh-CN" altLang="en-US" sz="2400">
                <a:latin typeface="Calibri" pitchFamily="34" charset="0"/>
              </a:rPr>
              <a:t>表示长为</a:t>
            </a:r>
            <a:r>
              <a:rPr lang="en-US" altLang="zh-CN" sz="2400">
                <a:latin typeface="Calibri" pitchFamily="34" charset="0"/>
              </a:rPr>
              <a:t>i</a:t>
            </a:r>
            <a:r>
              <a:rPr lang="zh-CN" altLang="en-US" sz="2400">
                <a:latin typeface="Calibri" pitchFamily="34" charset="0"/>
              </a:rPr>
              <a:t>，高为</a:t>
            </a:r>
            <a:r>
              <a:rPr lang="en-US" altLang="zh-CN" sz="2400">
                <a:latin typeface="Calibri" pitchFamily="34" charset="0"/>
              </a:rPr>
              <a:t>j</a:t>
            </a:r>
            <a:r>
              <a:rPr lang="zh-CN" altLang="en-US" sz="2400">
                <a:latin typeface="Calibri" pitchFamily="34" charset="0"/>
              </a:rPr>
              <a:t>的矩形中填</a:t>
            </a:r>
            <a:r>
              <a:rPr lang="en-US" altLang="zh-CN" sz="2400">
                <a:latin typeface="Calibri" pitchFamily="34" charset="0"/>
              </a:rPr>
              <a:t>k</a:t>
            </a:r>
            <a:r>
              <a:rPr lang="zh-CN" altLang="en-US" sz="2400">
                <a:latin typeface="Calibri" pitchFamily="34" charset="0"/>
              </a:rPr>
              <a:t>个数的方案数</a:t>
            </a:r>
            <a:endParaRPr lang="zh-CN"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250825" y="620713"/>
            <a:ext cx="8229600" cy="1143000"/>
          </a:xfrm>
        </p:spPr>
        <p:txBody>
          <a:bodyPr/>
          <a:lstStyle/>
          <a:p>
            <a:pPr eaLnBrk="1" hangingPunct="1"/>
            <a:r>
              <a:rPr lang="zh-CN" altLang="en-US" b="1" smtClean="0"/>
              <a:t>所驼门王的宝藏</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395288" y="1989138"/>
            <a:ext cx="8286750" cy="3990975"/>
          </a:xfrm>
          <a:prstGeom prst="rect">
            <a:avLst/>
          </a:prstGeom>
          <a:noFill/>
          <a:ln w="9525">
            <a:noFill/>
            <a:miter lim="800000"/>
          </a:ln>
        </p:spPr>
        <p:txBody>
          <a:bodyPr>
            <a:spAutoFit/>
          </a:bodyPr>
          <a:lstStyle/>
          <a:p>
            <a:r>
              <a:rPr lang="zh-CN" altLang="en-US" sz="3200">
                <a:latin typeface="Calibri" pitchFamily="34" charset="0"/>
              </a:rPr>
              <a:t>给定一个</a:t>
            </a:r>
            <a:r>
              <a:rPr lang="en-US" altLang="zh-CN" sz="3200">
                <a:latin typeface="Calibri" pitchFamily="34" charset="0"/>
              </a:rPr>
              <a:t>R*C</a:t>
            </a:r>
            <a:r>
              <a:rPr lang="zh-CN" altLang="en-US" sz="3200">
                <a:latin typeface="Calibri" pitchFamily="34" charset="0"/>
              </a:rPr>
              <a:t>的矩阵迷宫，每个格子是一个房间，房间与外界、房间与房间均不能相互通过。有</a:t>
            </a:r>
            <a:r>
              <a:rPr lang="en-US" altLang="zh-CN" sz="3200">
                <a:latin typeface="Calibri" pitchFamily="34" charset="0"/>
              </a:rPr>
              <a:t>N</a:t>
            </a:r>
            <a:r>
              <a:rPr lang="zh-CN" altLang="en-US" sz="3200">
                <a:latin typeface="Calibri" pitchFamily="34" charset="0"/>
              </a:rPr>
              <a:t>个房间里有宝藏和传送门，传送门分为三种，一是同行传送，二是同列传送，三是相邻的八个格子传送。你有一次机会通过外部传送门，进入迷宫并出来，问能得到的的最多的宝藏？</a:t>
            </a:r>
          </a:p>
          <a:p>
            <a:r>
              <a:rPr lang="en-US" altLang="zh-CN" sz="3200">
                <a:latin typeface="Calibri" pitchFamily="34" charset="0"/>
              </a:rPr>
              <a:t>N&lt;=100000,R,C&lt;=1000000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p:cTn id="7" dur="500" fill="hold"/>
                                        <p:tgtEl>
                                          <p:spTgt spid="128002"/>
                                        </p:tgtEl>
                                        <p:attrNameLst>
                                          <p:attrName>ppt_w</p:attrName>
                                        </p:attrNameLst>
                                      </p:cBhvr>
                                      <p:tavLst>
                                        <p:tav tm="0">
                                          <p:val>
                                            <p:fltVal val="0"/>
                                          </p:val>
                                        </p:tav>
                                        <p:tav tm="100000">
                                          <p:val>
                                            <p:strVal val="#ppt_w"/>
                                          </p:val>
                                        </p:tav>
                                      </p:tavLst>
                                    </p:anim>
                                    <p:anim calcmode="lin" valueType="num">
                                      <p:cBhvr>
                                        <p:cTn id="8" dur="500" fill="hold"/>
                                        <p:tgtEl>
                                          <p:spTgt spid="128002"/>
                                        </p:tgtEl>
                                        <p:attrNameLst>
                                          <p:attrName>ppt_h</p:attrName>
                                        </p:attrNameLst>
                                      </p:cBhvr>
                                      <p:tavLst>
                                        <p:tav tm="0">
                                          <p:val>
                                            <p:fltVal val="0"/>
                                          </p:val>
                                        </p:tav>
                                        <p:tav tm="100000">
                                          <p:val>
                                            <p:strVal val="#ppt_h"/>
                                          </p:val>
                                        </p:tav>
                                      </p:tavLst>
                                    </p:anim>
                                    <p:animEffect transition="in" filter="fade">
                                      <p:cBhvr>
                                        <p:cTn id="9" dur="500"/>
                                        <p:tgtEl>
                                          <p:spTgt spid="12800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heckerboard(across)">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129029" name="Text Box 5"/>
          <p:cNvSpPr txBox="1">
            <a:spLocks noChangeArrowheads="1"/>
          </p:cNvSpPr>
          <p:nvPr/>
        </p:nvSpPr>
        <p:spPr bwMode="auto">
          <a:xfrm>
            <a:off x="395288" y="404813"/>
            <a:ext cx="2881312" cy="579437"/>
          </a:xfrm>
          <a:prstGeom prst="rect">
            <a:avLst/>
          </a:prstGeom>
          <a:noFill/>
          <a:ln w="9525">
            <a:noFill/>
            <a:miter lim="800000"/>
          </a:ln>
        </p:spPr>
        <p:txBody>
          <a:bodyPr>
            <a:spAutoFit/>
          </a:bodyPr>
          <a:lstStyle/>
          <a:p>
            <a:pPr>
              <a:spcBef>
                <a:spcPct val="50000"/>
              </a:spcBef>
            </a:pPr>
            <a:r>
              <a:rPr lang="zh-CN" altLang="en-US" sz="3200">
                <a:solidFill>
                  <a:srgbClr val="FF3300"/>
                </a:solidFill>
              </a:rPr>
              <a:t>题目求解</a:t>
            </a:r>
          </a:p>
        </p:txBody>
      </p:sp>
      <p:sp>
        <p:nvSpPr>
          <p:cNvPr id="129030" name="Text Box 6"/>
          <p:cNvSpPr txBox="1">
            <a:spLocks noChangeArrowheads="1"/>
          </p:cNvSpPr>
          <p:nvPr/>
        </p:nvSpPr>
        <p:spPr bwMode="auto">
          <a:xfrm>
            <a:off x="684213" y="1341438"/>
            <a:ext cx="7848600" cy="2654300"/>
          </a:xfrm>
          <a:prstGeom prst="rect">
            <a:avLst/>
          </a:prstGeom>
          <a:noFill/>
          <a:ln w="9525">
            <a:noFill/>
            <a:miter lim="800000"/>
          </a:ln>
        </p:spPr>
        <p:txBody>
          <a:bodyPr>
            <a:spAutoFit/>
          </a:bodyPr>
          <a:lstStyle/>
          <a:p>
            <a:pPr>
              <a:spcBef>
                <a:spcPct val="50000"/>
              </a:spcBef>
            </a:pPr>
            <a:r>
              <a:rPr lang="zh-CN" altLang="en-US" sz="2800"/>
              <a:t>把房间看成点，房间</a:t>
            </a:r>
            <a:r>
              <a:rPr lang="en-US" altLang="zh-CN" sz="2800"/>
              <a:t>A</a:t>
            </a:r>
            <a:r>
              <a:rPr lang="zh-CN" altLang="en-US" sz="2800"/>
              <a:t>能到房间</a:t>
            </a:r>
            <a:r>
              <a:rPr lang="en-US" altLang="zh-CN" sz="2800"/>
              <a:t>B</a:t>
            </a:r>
            <a:r>
              <a:rPr lang="zh-CN" altLang="en-US" sz="2800"/>
              <a:t>，则有</a:t>
            </a:r>
            <a:r>
              <a:rPr lang="en-US" altLang="zh-CN" sz="2800"/>
              <a:t>A</a:t>
            </a:r>
            <a:r>
              <a:rPr lang="zh-CN" altLang="en-US" sz="2800"/>
              <a:t>向</a:t>
            </a:r>
            <a:r>
              <a:rPr lang="en-US" altLang="zh-CN" sz="2800"/>
              <a:t>B</a:t>
            </a:r>
            <a:r>
              <a:rPr lang="zh-CN" altLang="en-US" sz="2800"/>
              <a:t>建一条有向边，最后会形成一个有向图。图中在同一强连通分量中的点，肯定会同时选取，所以可以将强连通分量缩点，形成有向树或森林，问题变成了在树上找一个点出发，能得到的最大收益。我们在树上做一次</a:t>
            </a:r>
            <a:r>
              <a:rPr lang="en-US" altLang="zh-CN" sz="2800"/>
              <a:t>DP</a:t>
            </a:r>
            <a:r>
              <a:rPr lang="zh-CN" altLang="en-US" sz="2800"/>
              <a:t>即可。</a:t>
            </a:r>
          </a:p>
        </p:txBody>
      </p:sp>
      <p:sp>
        <p:nvSpPr>
          <p:cNvPr id="129031" name="Text Box 7"/>
          <p:cNvSpPr txBox="1">
            <a:spLocks noChangeArrowheads="1"/>
          </p:cNvSpPr>
          <p:nvPr/>
        </p:nvSpPr>
        <p:spPr bwMode="auto">
          <a:xfrm>
            <a:off x="827088" y="4149725"/>
            <a:ext cx="7632700" cy="1373188"/>
          </a:xfrm>
          <a:prstGeom prst="rect">
            <a:avLst/>
          </a:prstGeom>
          <a:noFill/>
          <a:ln w="9525">
            <a:noFill/>
            <a:miter lim="800000"/>
          </a:ln>
        </p:spPr>
        <p:txBody>
          <a:bodyPr>
            <a:spAutoFit/>
          </a:bodyPr>
          <a:lstStyle/>
          <a:p>
            <a:pPr>
              <a:spcBef>
                <a:spcPct val="50000"/>
              </a:spcBef>
            </a:pPr>
            <a:r>
              <a:rPr lang="zh-CN" altLang="en-US" sz="2800"/>
              <a:t>由于</a:t>
            </a:r>
            <a:r>
              <a:rPr lang="en-US" altLang="zh-CN" sz="2800"/>
              <a:t>R</a:t>
            </a:r>
            <a:r>
              <a:rPr lang="zh-CN" altLang="en-US" sz="2800"/>
              <a:t>、</a:t>
            </a:r>
            <a:r>
              <a:rPr lang="en-US" altLang="zh-CN" sz="2800"/>
              <a:t>C</a:t>
            </a:r>
            <a:r>
              <a:rPr lang="zh-CN" altLang="en-US" sz="2800"/>
              <a:t>都很大，建图时，一行或一列的传送门同种类型的点之间都向第一个点建双向边，第一个点向其它类型的点建边。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p:cTn id="7" dur="500" fill="hold"/>
                                        <p:tgtEl>
                                          <p:spTgt spid="129029"/>
                                        </p:tgtEl>
                                        <p:attrNameLst>
                                          <p:attrName>ppt_w</p:attrName>
                                        </p:attrNameLst>
                                      </p:cBhvr>
                                      <p:tavLst>
                                        <p:tav tm="0">
                                          <p:val>
                                            <p:fltVal val="0"/>
                                          </p:val>
                                        </p:tav>
                                        <p:tav tm="100000">
                                          <p:val>
                                            <p:strVal val="#ppt_w"/>
                                          </p:val>
                                        </p:tav>
                                      </p:tavLst>
                                    </p:anim>
                                    <p:anim calcmode="lin" valueType="num">
                                      <p:cBhvr>
                                        <p:cTn id="8" dur="500" fill="hold"/>
                                        <p:tgtEl>
                                          <p:spTgt spid="129029"/>
                                        </p:tgtEl>
                                        <p:attrNameLst>
                                          <p:attrName>ppt_h</p:attrName>
                                        </p:attrNameLst>
                                      </p:cBhvr>
                                      <p:tavLst>
                                        <p:tav tm="0">
                                          <p:val>
                                            <p:fltVal val="0"/>
                                          </p:val>
                                        </p:tav>
                                        <p:tav tm="100000">
                                          <p:val>
                                            <p:strVal val="#ppt_h"/>
                                          </p:val>
                                        </p:tav>
                                      </p:tavLst>
                                    </p:anim>
                                    <p:animEffect transition="in" filter="fade">
                                      <p:cBhvr>
                                        <p:cTn id="9" dur="500"/>
                                        <p:tgtEl>
                                          <p:spTgt spid="12902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129030"/>
                                        </p:tgtEl>
                                        <p:attrNameLst>
                                          <p:attrName>style.visibility</p:attrName>
                                        </p:attrNameLst>
                                      </p:cBhvr>
                                      <p:to>
                                        <p:strVal val="visible"/>
                                      </p:to>
                                    </p:set>
                                    <p:animEffect transition="in" filter="diamond(in)">
                                      <p:cBhvr>
                                        <p:cTn id="14" dur="2000"/>
                                        <p:tgtEl>
                                          <p:spTgt spid="129030"/>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29031"/>
                                        </p:tgtEl>
                                        <p:attrNameLst>
                                          <p:attrName>style.visibility</p:attrName>
                                        </p:attrNameLst>
                                      </p:cBhvr>
                                      <p:to>
                                        <p:strVal val="visible"/>
                                      </p:to>
                                    </p:set>
                                    <p:animEffect transition="in" filter="checkerboard(across)">
                                      <p:cBhvr>
                                        <p:cTn id="19"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P spid="129030" grpId="0"/>
      <p:bldP spid="1290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7" name="TextBox 6"/>
          <p:cNvSpPr txBox="1">
            <a:spLocks noChangeArrowheads="1"/>
          </p:cNvSpPr>
          <p:nvPr/>
        </p:nvSpPr>
        <p:spPr bwMode="auto">
          <a:xfrm>
            <a:off x="428625" y="1285875"/>
            <a:ext cx="8286750" cy="1570038"/>
          </a:xfrm>
          <a:prstGeom prst="rect">
            <a:avLst/>
          </a:prstGeom>
          <a:noFill/>
          <a:ln w="9525">
            <a:noFill/>
            <a:miter lim="800000"/>
          </a:ln>
        </p:spPr>
        <p:txBody>
          <a:bodyPr>
            <a:spAutoFit/>
          </a:bodyPr>
          <a:lstStyle/>
          <a:p>
            <a:r>
              <a:rPr lang="zh-CN" altLang="en-US" sz="3200">
                <a:latin typeface="Calibri" pitchFamily="34" charset="0"/>
              </a:rPr>
              <a:t>给出一个凸多边形的三角剖分</a:t>
            </a:r>
            <a:r>
              <a:rPr lang="en-US" altLang="zh-CN" sz="3200">
                <a:latin typeface="Calibri" pitchFamily="34" charset="0"/>
              </a:rPr>
              <a:t>(n&lt;=100000)</a:t>
            </a:r>
            <a:r>
              <a:rPr lang="zh-CN" altLang="en-US" sz="3200">
                <a:latin typeface="Calibri" pitchFamily="34" charset="0"/>
              </a:rPr>
              <a:t>，求每条对角线穿过的三角形个数，输出最大值。</a:t>
            </a:r>
            <a:endParaRPr lang="en-US" altLang="zh-CN" sz="3200">
              <a:latin typeface="Calibri" pitchFamily="34" charset="0"/>
            </a:endParaRPr>
          </a:p>
        </p:txBody>
      </p:sp>
      <p:sp>
        <p:nvSpPr>
          <p:cNvPr id="106499" name="TextBox 9"/>
          <p:cNvSpPr txBox="1">
            <a:spLocks noChangeArrowheads="1"/>
          </p:cNvSpPr>
          <p:nvPr/>
        </p:nvSpPr>
        <p:spPr bwMode="auto">
          <a:xfrm>
            <a:off x="2411413" y="260350"/>
            <a:ext cx="4238625" cy="823913"/>
          </a:xfrm>
          <a:prstGeom prst="rect">
            <a:avLst/>
          </a:prstGeom>
          <a:noFill/>
          <a:ln w="9525">
            <a:noFill/>
            <a:miter lim="800000"/>
          </a:ln>
        </p:spPr>
        <p:txBody>
          <a:bodyPr>
            <a:spAutoFit/>
          </a:bodyPr>
          <a:lstStyle/>
          <a:p>
            <a:pPr algn="ctr" fontAlgn="ctr"/>
            <a:r>
              <a:rPr lang="zh-CN" altLang="en-US" sz="4800">
                <a:latin typeface="Calibri" pitchFamily="34" charset="0"/>
              </a:rPr>
              <a:t>三角形剖分</a:t>
            </a:r>
          </a:p>
        </p:txBody>
      </p:sp>
      <p:grpSp>
        <p:nvGrpSpPr>
          <p:cNvPr id="38" name="组合 37"/>
          <p:cNvGrpSpPr/>
          <p:nvPr/>
        </p:nvGrpSpPr>
        <p:grpSpPr bwMode="auto">
          <a:xfrm>
            <a:off x="2571750" y="2428875"/>
            <a:ext cx="3714750" cy="3929063"/>
            <a:chOff x="1500166" y="2500306"/>
            <a:chExt cx="3714776" cy="3929090"/>
          </a:xfrm>
        </p:grpSpPr>
        <p:sp>
          <p:nvSpPr>
            <p:cNvPr id="13" name="任意多边形 12"/>
            <p:cNvSpPr/>
            <p:nvPr/>
          </p:nvSpPr>
          <p:spPr>
            <a:xfrm>
              <a:off x="1857357" y="2928934"/>
              <a:ext cx="2813070" cy="3071834"/>
            </a:xfrm>
            <a:custGeom>
              <a:avLst/>
              <a:gdLst>
                <a:gd name="connsiteX0" fmla="*/ 0 w 2669458"/>
                <a:gd name="connsiteY0" fmla="*/ 1430593 h 2580967"/>
                <a:gd name="connsiteX1" fmla="*/ 958645 w 2669458"/>
                <a:gd name="connsiteY1" fmla="*/ 2580967 h 2580967"/>
                <a:gd name="connsiteX2" fmla="*/ 2256503 w 2669458"/>
                <a:gd name="connsiteY2" fmla="*/ 2580967 h 2580967"/>
                <a:gd name="connsiteX3" fmla="*/ 2669458 w 2669458"/>
                <a:gd name="connsiteY3" fmla="*/ 1519084 h 2580967"/>
                <a:gd name="connsiteX4" fmla="*/ 2433484 w 2669458"/>
                <a:gd name="connsiteY4" fmla="*/ 442451 h 2580967"/>
                <a:gd name="connsiteX5" fmla="*/ 1622323 w 2669458"/>
                <a:gd name="connsiteY5" fmla="*/ 0 h 2580967"/>
                <a:gd name="connsiteX6" fmla="*/ 604684 w 2669458"/>
                <a:gd name="connsiteY6" fmla="*/ 442451 h 2580967"/>
                <a:gd name="connsiteX7" fmla="*/ 0 w 2669458"/>
                <a:gd name="connsiteY7" fmla="*/ 1430593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458" h="2580967">
                  <a:moveTo>
                    <a:pt x="0" y="1430593"/>
                  </a:moveTo>
                  <a:lnTo>
                    <a:pt x="958645" y="2580967"/>
                  </a:lnTo>
                  <a:lnTo>
                    <a:pt x="2256503" y="2580967"/>
                  </a:lnTo>
                  <a:lnTo>
                    <a:pt x="2669458" y="1519084"/>
                  </a:lnTo>
                  <a:lnTo>
                    <a:pt x="2433484" y="442451"/>
                  </a:lnTo>
                  <a:lnTo>
                    <a:pt x="1622323" y="0"/>
                  </a:lnTo>
                  <a:lnTo>
                    <a:pt x="604684" y="442451"/>
                  </a:lnTo>
                  <a:lnTo>
                    <a:pt x="0" y="143059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15" name="直接连接符 14"/>
            <p:cNvCxnSpPr>
              <a:stCxn id="13" idx="6"/>
              <a:endCxn id="13" idx="1"/>
            </p:cNvCxnSpPr>
            <p:nvPr/>
          </p:nvCxnSpPr>
          <p:spPr>
            <a:xfrm>
              <a:off x="2493948" y="3455988"/>
              <a:ext cx="373066" cy="25447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3" idx="1"/>
              <a:endCxn id="13" idx="3"/>
            </p:cNvCxnSpPr>
            <p:nvPr/>
          </p:nvCxnSpPr>
          <p:spPr>
            <a:xfrm flipV="1">
              <a:off x="2867014" y="4737109"/>
              <a:ext cx="1803413" cy="12636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5"/>
              <a:endCxn id="13" idx="1"/>
            </p:cNvCxnSpPr>
            <p:nvPr/>
          </p:nvCxnSpPr>
          <p:spPr>
            <a:xfrm flipH="1">
              <a:off x="2867014" y="2928934"/>
              <a:ext cx="700092" cy="3071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5"/>
              <a:endCxn id="13" idx="3"/>
            </p:cNvCxnSpPr>
            <p:nvPr/>
          </p:nvCxnSpPr>
          <p:spPr>
            <a:xfrm>
              <a:off x="3567105" y="2928934"/>
              <a:ext cx="1103321" cy="1808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428" name="TextBox 29"/>
            <p:cNvSpPr txBox="1">
              <a:spLocks noChangeArrowheads="1"/>
            </p:cNvSpPr>
            <p:nvPr/>
          </p:nvSpPr>
          <p:spPr bwMode="auto">
            <a:xfrm>
              <a:off x="1500166" y="4357694"/>
              <a:ext cx="571504" cy="523220"/>
            </a:xfrm>
            <a:prstGeom prst="rect">
              <a:avLst/>
            </a:prstGeom>
            <a:noFill/>
            <a:ln w="9525">
              <a:noFill/>
              <a:miter lim="800000"/>
            </a:ln>
          </p:spPr>
          <p:txBody>
            <a:bodyPr>
              <a:spAutoFit/>
            </a:bodyPr>
            <a:lstStyle/>
            <a:p>
              <a:r>
                <a:rPr lang="en-US" altLang="zh-CN" sz="2800">
                  <a:latin typeface="Calibri" pitchFamily="34" charset="0"/>
                </a:rPr>
                <a:t>1</a:t>
              </a:r>
              <a:endParaRPr lang="zh-CN" altLang="en-US" sz="2800">
                <a:latin typeface="Calibri" pitchFamily="34" charset="0"/>
              </a:endParaRPr>
            </a:p>
          </p:txBody>
        </p:sp>
        <p:sp>
          <p:nvSpPr>
            <p:cNvPr id="60429" name="TextBox 30"/>
            <p:cNvSpPr txBox="1">
              <a:spLocks noChangeArrowheads="1"/>
            </p:cNvSpPr>
            <p:nvPr/>
          </p:nvSpPr>
          <p:spPr bwMode="auto">
            <a:xfrm>
              <a:off x="2643174" y="5857892"/>
              <a:ext cx="571504" cy="523220"/>
            </a:xfrm>
            <a:prstGeom prst="rect">
              <a:avLst/>
            </a:prstGeom>
            <a:noFill/>
            <a:ln w="9525">
              <a:noFill/>
              <a:miter lim="800000"/>
            </a:ln>
          </p:spPr>
          <p:txBody>
            <a:bodyPr>
              <a:spAutoFit/>
            </a:bodyPr>
            <a:lstStyle/>
            <a:p>
              <a:r>
                <a:rPr lang="en-US" altLang="zh-CN" sz="2800">
                  <a:latin typeface="Calibri" pitchFamily="34" charset="0"/>
                </a:rPr>
                <a:t>2</a:t>
              </a:r>
              <a:endParaRPr lang="zh-CN" altLang="en-US" sz="2800">
                <a:latin typeface="Calibri" pitchFamily="34" charset="0"/>
              </a:endParaRPr>
            </a:p>
          </p:txBody>
        </p:sp>
        <p:sp>
          <p:nvSpPr>
            <p:cNvPr id="60430" name="TextBox 31"/>
            <p:cNvSpPr txBox="1">
              <a:spLocks noChangeArrowheads="1"/>
            </p:cNvSpPr>
            <p:nvPr/>
          </p:nvSpPr>
          <p:spPr bwMode="auto">
            <a:xfrm>
              <a:off x="4143372" y="5906176"/>
              <a:ext cx="571504" cy="523220"/>
            </a:xfrm>
            <a:prstGeom prst="rect">
              <a:avLst/>
            </a:prstGeom>
            <a:noFill/>
            <a:ln w="9525">
              <a:noFill/>
              <a:miter lim="800000"/>
            </a:ln>
          </p:spPr>
          <p:txBody>
            <a:bodyPr>
              <a:spAutoFit/>
            </a:bodyPr>
            <a:lstStyle/>
            <a:p>
              <a:r>
                <a:rPr lang="en-US" altLang="zh-CN" sz="2800">
                  <a:latin typeface="Calibri" pitchFamily="34" charset="0"/>
                </a:rPr>
                <a:t>3</a:t>
              </a:r>
              <a:endParaRPr lang="zh-CN" altLang="en-US" sz="2800">
                <a:latin typeface="Calibri" pitchFamily="34" charset="0"/>
              </a:endParaRPr>
            </a:p>
          </p:txBody>
        </p:sp>
        <p:sp>
          <p:nvSpPr>
            <p:cNvPr id="60431" name="TextBox 32"/>
            <p:cNvSpPr txBox="1">
              <a:spLocks noChangeArrowheads="1"/>
            </p:cNvSpPr>
            <p:nvPr/>
          </p:nvSpPr>
          <p:spPr bwMode="auto">
            <a:xfrm>
              <a:off x="4643438" y="4500570"/>
              <a:ext cx="571504" cy="523220"/>
            </a:xfrm>
            <a:prstGeom prst="rect">
              <a:avLst/>
            </a:prstGeom>
            <a:noFill/>
            <a:ln w="9525">
              <a:noFill/>
              <a:miter lim="800000"/>
            </a:ln>
          </p:spPr>
          <p:txBody>
            <a:bodyPr>
              <a:spAutoFit/>
            </a:bodyPr>
            <a:lstStyle/>
            <a:p>
              <a:r>
                <a:rPr lang="en-US" altLang="zh-CN" sz="2800">
                  <a:latin typeface="Calibri" pitchFamily="34" charset="0"/>
                </a:rPr>
                <a:t>4</a:t>
              </a:r>
              <a:endParaRPr lang="zh-CN" altLang="en-US" sz="2800">
                <a:latin typeface="Calibri" pitchFamily="34" charset="0"/>
              </a:endParaRPr>
            </a:p>
          </p:txBody>
        </p:sp>
        <p:sp>
          <p:nvSpPr>
            <p:cNvPr id="60432" name="TextBox 33"/>
            <p:cNvSpPr txBox="1">
              <a:spLocks noChangeArrowheads="1"/>
            </p:cNvSpPr>
            <p:nvPr/>
          </p:nvSpPr>
          <p:spPr bwMode="auto">
            <a:xfrm>
              <a:off x="4429124" y="3143248"/>
              <a:ext cx="571504" cy="523220"/>
            </a:xfrm>
            <a:prstGeom prst="rect">
              <a:avLst/>
            </a:prstGeom>
            <a:noFill/>
            <a:ln w="9525">
              <a:noFill/>
              <a:miter lim="800000"/>
            </a:ln>
          </p:spPr>
          <p:txBody>
            <a:bodyPr>
              <a:spAutoFit/>
            </a:bodyPr>
            <a:lstStyle/>
            <a:p>
              <a:r>
                <a:rPr lang="en-US" altLang="zh-CN" sz="2800">
                  <a:latin typeface="Calibri" pitchFamily="34" charset="0"/>
                </a:rPr>
                <a:t>5</a:t>
              </a:r>
              <a:endParaRPr lang="zh-CN" altLang="en-US" sz="2800">
                <a:latin typeface="Calibri" pitchFamily="34" charset="0"/>
              </a:endParaRPr>
            </a:p>
          </p:txBody>
        </p:sp>
        <p:sp>
          <p:nvSpPr>
            <p:cNvPr id="60433" name="TextBox 34"/>
            <p:cNvSpPr txBox="1">
              <a:spLocks noChangeArrowheads="1"/>
            </p:cNvSpPr>
            <p:nvPr/>
          </p:nvSpPr>
          <p:spPr bwMode="auto">
            <a:xfrm>
              <a:off x="3357554" y="2500306"/>
              <a:ext cx="571504" cy="523220"/>
            </a:xfrm>
            <a:prstGeom prst="rect">
              <a:avLst/>
            </a:prstGeom>
            <a:noFill/>
            <a:ln w="9525">
              <a:noFill/>
              <a:miter lim="800000"/>
            </a:ln>
          </p:spPr>
          <p:txBody>
            <a:bodyPr>
              <a:spAutoFit/>
            </a:bodyPr>
            <a:lstStyle/>
            <a:p>
              <a:r>
                <a:rPr lang="en-US" altLang="zh-CN" sz="2800">
                  <a:latin typeface="Calibri" pitchFamily="34" charset="0"/>
                </a:rPr>
                <a:t>6</a:t>
              </a:r>
              <a:endParaRPr lang="zh-CN" altLang="en-US" sz="2800">
                <a:latin typeface="Calibri" pitchFamily="34" charset="0"/>
              </a:endParaRPr>
            </a:p>
          </p:txBody>
        </p:sp>
        <p:sp>
          <p:nvSpPr>
            <p:cNvPr id="60434" name="TextBox 35"/>
            <p:cNvSpPr txBox="1">
              <a:spLocks noChangeArrowheads="1"/>
            </p:cNvSpPr>
            <p:nvPr/>
          </p:nvSpPr>
          <p:spPr bwMode="auto">
            <a:xfrm>
              <a:off x="2214546" y="3071810"/>
              <a:ext cx="571504" cy="523220"/>
            </a:xfrm>
            <a:prstGeom prst="rect">
              <a:avLst/>
            </a:prstGeom>
            <a:noFill/>
            <a:ln w="9525">
              <a:noFill/>
              <a:miter lim="800000"/>
            </a:ln>
          </p:spPr>
          <p:txBody>
            <a:bodyPr>
              <a:spAutoFit/>
            </a:bodyPr>
            <a:lstStyle/>
            <a:p>
              <a:r>
                <a:rPr lang="en-US" altLang="zh-CN" sz="2800">
                  <a:latin typeface="Calibri" pitchFamily="34" charset="0"/>
                </a:rPr>
                <a:t>7</a:t>
              </a:r>
              <a:endParaRPr lang="zh-CN" altLang="en-US" sz="2800">
                <a:latin typeface="Calibri" pitchFamily="34" charset="0"/>
              </a:endParaRPr>
            </a:p>
          </p:txBody>
        </p:sp>
      </p:grpSp>
      <p:cxnSp>
        <p:nvCxnSpPr>
          <p:cNvPr id="40" name="直接连接符 39"/>
          <p:cNvCxnSpPr>
            <a:endCxn id="60431" idx="1"/>
          </p:cNvCxnSpPr>
          <p:nvPr/>
        </p:nvCxnSpPr>
        <p:spPr>
          <a:xfrm>
            <a:off x="2928938" y="4572000"/>
            <a:ext cx="2786062" cy="119063"/>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60432" idx="1"/>
          </p:cNvCxnSpPr>
          <p:nvPr/>
        </p:nvCxnSpPr>
        <p:spPr>
          <a:xfrm flipV="1">
            <a:off x="2928938" y="3333750"/>
            <a:ext cx="2571750" cy="12382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p:cTn id="7" dur="500" fill="hold"/>
                                        <p:tgtEl>
                                          <p:spTgt spid="106499"/>
                                        </p:tgtEl>
                                        <p:attrNameLst>
                                          <p:attrName>ppt_w</p:attrName>
                                        </p:attrNameLst>
                                      </p:cBhvr>
                                      <p:tavLst>
                                        <p:tav tm="0">
                                          <p:val>
                                            <p:fltVal val="0"/>
                                          </p:val>
                                        </p:tav>
                                        <p:tav tm="100000">
                                          <p:val>
                                            <p:strVal val="#ppt_w"/>
                                          </p:val>
                                        </p:tav>
                                      </p:tavLst>
                                    </p:anim>
                                    <p:anim calcmode="lin" valueType="num">
                                      <p:cBhvr>
                                        <p:cTn id="8" dur="500" fill="hold"/>
                                        <p:tgtEl>
                                          <p:spTgt spid="106499"/>
                                        </p:tgtEl>
                                        <p:attrNameLst>
                                          <p:attrName>ppt_h</p:attrName>
                                        </p:attrNameLst>
                                      </p:cBhvr>
                                      <p:tavLst>
                                        <p:tav tm="0">
                                          <p:val>
                                            <p:fltVal val="0"/>
                                          </p:val>
                                        </p:tav>
                                        <p:tav tm="100000">
                                          <p:val>
                                            <p:strVal val="#ppt_h"/>
                                          </p:val>
                                        </p:tav>
                                      </p:tavLst>
                                    </p:anim>
                                    <p:animEffect transition="in" filter="fade">
                                      <p:cBhvr>
                                        <p:cTn id="9" dur="500"/>
                                        <p:tgtEl>
                                          <p:spTgt spid="10649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strips(downRigh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strips(upRight)">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64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1071563" y="3500438"/>
            <a:ext cx="3357562" cy="3357562"/>
            <a:chOff x="1500166" y="2500306"/>
            <a:chExt cx="3714776" cy="3929090"/>
          </a:xfrm>
        </p:grpSpPr>
        <p:sp>
          <p:nvSpPr>
            <p:cNvPr id="7" name="任意多边形 6"/>
            <p:cNvSpPr/>
            <p:nvPr/>
          </p:nvSpPr>
          <p:spPr>
            <a:xfrm>
              <a:off x="1856714" y="2929440"/>
              <a:ext cx="2813746" cy="3070822"/>
            </a:xfrm>
            <a:custGeom>
              <a:avLst/>
              <a:gdLst>
                <a:gd name="connsiteX0" fmla="*/ 0 w 2669458"/>
                <a:gd name="connsiteY0" fmla="*/ 1430593 h 2580967"/>
                <a:gd name="connsiteX1" fmla="*/ 958645 w 2669458"/>
                <a:gd name="connsiteY1" fmla="*/ 2580967 h 2580967"/>
                <a:gd name="connsiteX2" fmla="*/ 2256503 w 2669458"/>
                <a:gd name="connsiteY2" fmla="*/ 2580967 h 2580967"/>
                <a:gd name="connsiteX3" fmla="*/ 2669458 w 2669458"/>
                <a:gd name="connsiteY3" fmla="*/ 1519084 h 2580967"/>
                <a:gd name="connsiteX4" fmla="*/ 2433484 w 2669458"/>
                <a:gd name="connsiteY4" fmla="*/ 442451 h 2580967"/>
                <a:gd name="connsiteX5" fmla="*/ 1622323 w 2669458"/>
                <a:gd name="connsiteY5" fmla="*/ 0 h 2580967"/>
                <a:gd name="connsiteX6" fmla="*/ 604684 w 2669458"/>
                <a:gd name="connsiteY6" fmla="*/ 442451 h 2580967"/>
                <a:gd name="connsiteX7" fmla="*/ 0 w 2669458"/>
                <a:gd name="connsiteY7" fmla="*/ 1430593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458" h="2580967">
                  <a:moveTo>
                    <a:pt x="0" y="1430593"/>
                  </a:moveTo>
                  <a:lnTo>
                    <a:pt x="958645" y="2580967"/>
                  </a:lnTo>
                  <a:lnTo>
                    <a:pt x="2256503" y="2580967"/>
                  </a:lnTo>
                  <a:lnTo>
                    <a:pt x="2669458" y="1519084"/>
                  </a:lnTo>
                  <a:lnTo>
                    <a:pt x="2433484" y="442451"/>
                  </a:lnTo>
                  <a:lnTo>
                    <a:pt x="1622323" y="0"/>
                  </a:lnTo>
                  <a:lnTo>
                    <a:pt x="604684" y="442451"/>
                  </a:lnTo>
                  <a:lnTo>
                    <a:pt x="0" y="143059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8" name="直接连接符 7"/>
            <p:cNvCxnSpPr>
              <a:stCxn id="7" idx="6"/>
              <a:endCxn id="7" idx="1"/>
            </p:cNvCxnSpPr>
            <p:nvPr/>
          </p:nvCxnSpPr>
          <p:spPr>
            <a:xfrm>
              <a:off x="2494286" y="3455177"/>
              <a:ext cx="372356" cy="25450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1"/>
              <a:endCxn id="7" idx="3"/>
            </p:cNvCxnSpPr>
            <p:nvPr/>
          </p:nvCxnSpPr>
          <p:spPr>
            <a:xfrm flipV="1">
              <a:off x="2866642" y="4737008"/>
              <a:ext cx="1803818" cy="12632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5"/>
              <a:endCxn id="7" idx="1"/>
            </p:cNvCxnSpPr>
            <p:nvPr/>
          </p:nvCxnSpPr>
          <p:spPr>
            <a:xfrm flipH="1">
              <a:off x="2866642" y="2929440"/>
              <a:ext cx="699045" cy="3070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5"/>
              <a:endCxn id="7" idx="3"/>
            </p:cNvCxnSpPr>
            <p:nvPr/>
          </p:nvCxnSpPr>
          <p:spPr>
            <a:xfrm>
              <a:off x="3565687" y="2929440"/>
              <a:ext cx="1104772" cy="18075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462" name="TextBox 11"/>
            <p:cNvSpPr txBox="1">
              <a:spLocks noChangeArrowheads="1"/>
            </p:cNvSpPr>
            <p:nvPr/>
          </p:nvSpPr>
          <p:spPr bwMode="auto">
            <a:xfrm>
              <a:off x="1500166" y="4357694"/>
              <a:ext cx="571504" cy="523220"/>
            </a:xfrm>
            <a:prstGeom prst="rect">
              <a:avLst/>
            </a:prstGeom>
            <a:noFill/>
            <a:ln w="9525">
              <a:noFill/>
              <a:miter lim="800000"/>
            </a:ln>
          </p:spPr>
          <p:txBody>
            <a:bodyPr>
              <a:spAutoFit/>
            </a:bodyPr>
            <a:lstStyle/>
            <a:p>
              <a:r>
                <a:rPr lang="en-US" altLang="zh-CN" sz="2800">
                  <a:latin typeface="Calibri" pitchFamily="34" charset="0"/>
                </a:rPr>
                <a:t>1</a:t>
              </a:r>
              <a:endParaRPr lang="zh-CN" altLang="en-US" sz="2800">
                <a:latin typeface="Calibri" pitchFamily="34" charset="0"/>
              </a:endParaRPr>
            </a:p>
          </p:txBody>
        </p:sp>
        <p:sp>
          <p:nvSpPr>
            <p:cNvPr id="61463" name="TextBox 12"/>
            <p:cNvSpPr txBox="1">
              <a:spLocks noChangeArrowheads="1"/>
            </p:cNvSpPr>
            <p:nvPr/>
          </p:nvSpPr>
          <p:spPr bwMode="auto">
            <a:xfrm>
              <a:off x="2643174" y="5857892"/>
              <a:ext cx="571504" cy="523220"/>
            </a:xfrm>
            <a:prstGeom prst="rect">
              <a:avLst/>
            </a:prstGeom>
            <a:noFill/>
            <a:ln w="9525">
              <a:noFill/>
              <a:miter lim="800000"/>
            </a:ln>
          </p:spPr>
          <p:txBody>
            <a:bodyPr>
              <a:spAutoFit/>
            </a:bodyPr>
            <a:lstStyle/>
            <a:p>
              <a:r>
                <a:rPr lang="en-US" altLang="zh-CN" sz="2800">
                  <a:latin typeface="Calibri" pitchFamily="34" charset="0"/>
                </a:rPr>
                <a:t>2</a:t>
              </a:r>
              <a:endParaRPr lang="zh-CN" altLang="en-US" sz="2800">
                <a:latin typeface="Calibri" pitchFamily="34" charset="0"/>
              </a:endParaRPr>
            </a:p>
          </p:txBody>
        </p:sp>
        <p:sp>
          <p:nvSpPr>
            <p:cNvPr id="61464" name="TextBox 13"/>
            <p:cNvSpPr txBox="1">
              <a:spLocks noChangeArrowheads="1"/>
            </p:cNvSpPr>
            <p:nvPr/>
          </p:nvSpPr>
          <p:spPr bwMode="auto">
            <a:xfrm>
              <a:off x="4143372" y="5906176"/>
              <a:ext cx="571504" cy="523220"/>
            </a:xfrm>
            <a:prstGeom prst="rect">
              <a:avLst/>
            </a:prstGeom>
            <a:noFill/>
            <a:ln w="9525">
              <a:noFill/>
              <a:miter lim="800000"/>
            </a:ln>
          </p:spPr>
          <p:txBody>
            <a:bodyPr>
              <a:spAutoFit/>
            </a:bodyPr>
            <a:lstStyle/>
            <a:p>
              <a:r>
                <a:rPr lang="en-US" altLang="zh-CN" sz="2800">
                  <a:latin typeface="Calibri" pitchFamily="34" charset="0"/>
                </a:rPr>
                <a:t>3</a:t>
              </a:r>
              <a:endParaRPr lang="zh-CN" altLang="en-US" sz="2800">
                <a:latin typeface="Calibri" pitchFamily="34" charset="0"/>
              </a:endParaRPr>
            </a:p>
          </p:txBody>
        </p:sp>
        <p:sp>
          <p:nvSpPr>
            <p:cNvPr id="61465" name="TextBox 14"/>
            <p:cNvSpPr txBox="1">
              <a:spLocks noChangeArrowheads="1"/>
            </p:cNvSpPr>
            <p:nvPr/>
          </p:nvSpPr>
          <p:spPr bwMode="auto">
            <a:xfrm>
              <a:off x="4643438" y="4500570"/>
              <a:ext cx="571504" cy="523220"/>
            </a:xfrm>
            <a:prstGeom prst="rect">
              <a:avLst/>
            </a:prstGeom>
            <a:noFill/>
            <a:ln w="9525">
              <a:noFill/>
              <a:miter lim="800000"/>
            </a:ln>
          </p:spPr>
          <p:txBody>
            <a:bodyPr>
              <a:spAutoFit/>
            </a:bodyPr>
            <a:lstStyle/>
            <a:p>
              <a:r>
                <a:rPr lang="en-US" altLang="zh-CN" sz="2800">
                  <a:latin typeface="Calibri" pitchFamily="34" charset="0"/>
                </a:rPr>
                <a:t>4</a:t>
              </a:r>
              <a:endParaRPr lang="zh-CN" altLang="en-US" sz="2800">
                <a:latin typeface="Calibri" pitchFamily="34" charset="0"/>
              </a:endParaRPr>
            </a:p>
          </p:txBody>
        </p:sp>
        <p:sp>
          <p:nvSpPr>
            <p:cNvPr id="61466" name="TextBox 15"/>
            <p:cNvSpPr txBox="1">
              <a:spLocks noChangeArrowheads="1"/>
            </p:cNvSpPr>
            <p:nvPr/>
          </p:nvSpPr>
          <p:spPr bwMode="auto">
            <a:xfrm>
              <a:off x="4429124" y="3143248"/>
              <a:ext cx="571504" cy="523220"/>
            </a:xfrm>
            <a:prstGeom prst="rect">
              <a:avLst/>
            </a:prstGeom>
            <a:noFill/>
            <a:ln w="9525">
              <a:noFill/>
              <a:miter lim="800000"/>
            </a:ln>
          </p:spPr>
          <p:txBody>
            <a:bodyPr>
              <a:spAutoFit/>
            </a:bodyPr>
            <a:lstStyle/>
            <a:p>
              <a:r>
                <a:rPr lang="en-US" altLang="zh-CN" sz="2800">
                  <a:latin typeface="Calibri" pitchFamily="34" charset="0"/>
                </a:rPr>
                <a:t>5</a:t>
              </a:r>
              <a:endParaRPr lang="zh-CN" altLang="en-US" sz="2800">
                <a:latin typeface="Calibri" pitchFamily="34" charset="0"/>
              </a:endParaRPr>
            </a:p>
          </p:txBody>
        </p:sp>
        <p:sp>
          <p:nvSpPr>
            <p:cNvPr id="61467" name="TextBox 16"/>
            <p:cNvSpPr txBox="1">
              <a:spLocks noChangeArrowheads="1"/>
            </p:cNvSpPr>
            <p:nvPr/>
          </p:nvSpPr>
          <p:spPr bwMode="auto">
            <a:xfrm>
              <a:off x="3357554" y="2500306"/>
              <a:ext cx="571504" cy="523220"/>
            </a:xfrm>
            <a:prstGeom prst="rect">
              <a:avLst/>
            </a:prstGeom>
            <a:noFill/>
            <a:ln w="9525">
              <a:noFill/>
              <a:miter lim="800000"/>
            </a:ln>
          </p:spPr>
          <p:txBody>
            <a:bodyPr>
              <a:spAutoFit/>
            </a:bodyPr>
            <a:lstStyle/>
            <a:p>
              <a:r>
                <a:rPr lang="en-US" altLang="zh-CN" sz="2800">
                  <a:latin typeface="Calibri" pitchFamily="34" charset="0"/>
                </a:rPr>
                <a:t>6</a:t>
              </a:r>
              <a:endParaRPr lang="zh-CN" altLang="en-US" sz="2800">
                <a:latin typeface="Calibri" pitchFamily="34" charset="0"/>
              </a:endParaRPr>
            </a:p>
          </p:txBody>
        </p:sp>
        <p:sp>
          <p:nvSpPr>
            <p:cNvPr id="61468" name="TextBox 17"/>
            <p:cNvSpPr txBox="1">
              <a:spLocks noChangeArrowheads="1"/>
            </p:cNvSpPr>
            <p:nvPr/>
          </p:nvSpPr>
          <p:spPr bwMode="auto">
            <a:xfrm>
              <a:off x="2214546" y="3071810"/>
              <a:ext cx="571504" cy="523220"/>
            </a:xfrm>
            <a:prstGeom prst="rect">
              <a:avLst/>
            </a:prstGeom>
            <a:noFill/>
            <a:ln w="9525">
              <a:noFill/>
              <a:miter lim="800000"/>
            </a:ln>
          </p:spPr>
          <p:txBody>
            <a:bodyPr>
              <a:spAutoFit/>
            </a:bodyPr>
            <a:lstStyle/>
            <a:p>
              <a:r>
                <a:rPr lang="en-US" altLang="zh-CN" sz="2800">
                  <a:latin typeface="Calibri" pitchFamily="34" charset="0"/>
                </a:rPr>
                <a:t>7</a:t>
              </a:r>
              <a:endParaRPr lang="zh-CN" altLang="en-US" sz="2800">
                <a:latin typeface="Calibri" pitchFamily="34" charset="0"/>
              </a:endParaRPr>
            </a:p>
          </p:txBody>
        </p:sp>
      </p:grpSp>
      <p:sp>
        <p:nvSpPr>
          <p:cNvPr id="21" name="TextBox 20"/>
          <p:cNvSpPr txBox="1">
            <a:spLocks noChangeArrowheads="1"/>
          </p:cNvSpPr>
          <p:nvPr/>
        </p:nvSpPr>
        <p:spPr bwMode="auto">
          <a:xfrm>
            <a:off x="714375" y="2071688"/>
            <a:ext cx="6786563" cy="523875"/>
          </a:xfrm>
          <a:prstGeom prst="rect">
            <a:avLst/>
          </a:prstGeom>
          <a:noFill/>
          <a:ln w="9525">
            <a:noFill/>
            <a:miter lim="800000"/>
          </a:ln>
        </p:spPr>
        <p:txBody>
          <a:bodyPr>
            <a:spAutoFit/>
          </a:bodyPr>
          <a:lstStyle/>
          <a:p>
            <a:r>
              <a:rPr lang="zh-CN" altLang="en-US" sz="2800">
                <a:latin typeface="Calibri" pitchFamily="34" charset="0"/>
              </a:rPr>
              <a:t>三角形看成点</a:t>
            </a:r>
            <a:endParaRPr lang="en-US" altLang="zh-CN" sz="2800">
              <a:latin typeface="Calibri" pitchFamily="34" charset="0"/>
            </a:endParaRPr>
          </a:p>
        </p:txBody>
      </p:sp>
      <p:sp>
        <p:nvSpPr>
          <p:cNvPr id="22" name="TextBox 21"/>
          <p:cNvSpPr txBox="1">
            <a:spLocks noChangeArrowheads="1"/>
          </p:cNvSpPr>
          <p:nvPr/>
        </p:nvSpPr>
        <p:spPr bwMode="auto">
          <a:xfrm>
            <a:off x="714375" y="1071563"/>
            <a:ext cx="8643938" cy="954087"/>
          </a:xfrm>
          <a:prstGeom prst="rect">
            <a:avLst/>
          </a:prstGeom>
          <a:noFill/>
          <a:ln w="9525">
            <a:noFill/>
            <a:miter lim="800000"/>
          </a:ln>
        </p:spPr>
        <p:txBody>
          <a:bodyPr>
            <a:spAutoFit/>
          </a:bodyPr>
          <a:lstStyle/>
          <a:p>
            <a:r>
              <a:rPr lang="zh-CN" altLang="en-US" sz="2800">
                <a:latin typeface="Calibri" pitchFamily="34" charset="0"/>
              </a:rPr>
              <a:t>枚举所有对角线，再判断这条对角线穿过多少三角形，复杂度太高</a:t>
            </a:r>
            <a:r>
              <a:rPr lang="en-US" altLang="zh-CN" sz="2800">
                <a:latin typeface="Calibri" pitchFamily="34" charset="0"/>
              </a:rPr>
              <a:t>N^3</a:t>
            </a:r>
            <a:endParaRPr lang="zh-CN" altLang="en-US" sz="2800">
              <a:latin typeface="Calibri" pitchFamily="34" charset="0"/>
            </a:endParaRPr>
          </a:p>
        </p:txBody>
      </p:sp>
      <p:sp>
        <p:nvSpPr>
          <p:cNvPr id="23" name="椭圆 22"/>
          <p:cNvSpPr/>
          <p:nvPr/>
        </p:nvSpPr>
        <p:spPr>
          <a:xfrm>
            <a:off x="1643063" y="5072063"/>
            <a:ext cx="214312"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1</a:t>
            </a:r>
            <a:endParaRPr lang="zh-CN" altLang="en-US" sz="2400" dirty="0">
              <a:solidFill>
                <a:schemeClr val="tx1"/>
              </a:solidFill>
            </a:endParaRPr>
          </a:p>
        </p:txBody>
      </p:sp>
      <p:sp>
        <p:nvSpPr>
          <p:cNvPr id="24" name="椭圆 23"/>
          <p:cNvSpPr/>
          <p:nvPr/>
        </p:nvSpPr>
        <p:spPr>
          <a:xfrm>
            <a:off x="2286000" y="4500563"/>
            <a:ext cx="214313"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2</a:t>
            </a:r>
            <a:endParaRPr lang="zh-CN" altLang="en-US" sz="2400" dirty="0">
              <a:solidFill>
                <a:schemeClr val="tx1"/>
              </a:solidFill>
            </a:endParaRPr>
          </a:p>
        </p:txBody>
      </p:sp>
      <p:sp>
        <p:nvSpPr>
          <p:cNvPr id="25" name="椭圆 24"/>
          <p:cNvSpPr/>
          <p:nvPr/>
        </p:nvSpPr>
        <p:spPr>
          <a:xfrm>
            <a:off x="3000375" y="5072063"/>
            <a:ext cx="214313"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4</a:t>
            </a:r>
            <a:endParaRPr lang="zh-CN" altLang="en-US" sz="2400" dirty="0">
              <a:solidFill>
                <a:schemeClr val="tx1"/>
              </a:solidFill>
            </a:endParaRPr>
          </a:p>
        </p:txBody>
      </p:sp>
      <p:sp>
        <p:nvSpPr>
          <p:cNvPr id="26" name="椭圆 25"/>
          <p:cNvSpPr/>
          <p:nvPr/>
        </p:nvSpPr>
        <p:spPr>
          <a:xfrm>
            <a:off x="3500438" y="4357688"/>
            <a:ext cx="214312"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3</a:t>
            </a:r>
            <a:endParaRPr lang="zh-CN" altLang="en-US" sz="2400" dirty="0">
              <a:solidFill>
                <a:schemeClr val="tx1"/>
              </a:solidFill>
            </a:endParaRPr>
          </a:p>
        </p:txBody>
      </p:sp>
      <p:sp>
        <p:nvSpPr>
          <p:cNvPr id="27" name="椭圆 26"/>
          <p:cNvSpPr/>
          <p:nvPr/>
        </p:nvSpPr>
        <p:spPr>
          <a:xfrm>
            <a:off x="3286125" y="6000750"/>
            <a:ext cx="214313"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5</a:t>
            </a:r>
            <a:endParaRPr lang="zh-CN" altLang="en-US" sz="2400" dirty="0">
              <a:solidFill>
                <a:schemeClr val="tx1"/>
              </a:solidFill>
            </a:endParaRPr>
          </a:p>
        </p:txBody>
      </p:sp>
      <p:cxnSp>
        <p:nvCxnSpPr>
          <p:cNvPr id="29" name="直接连接符 28"/>
          <p:cNvCxnSpPr>
            <a:stCxn id="23" idx="7"/>
            <a:endCxn id="24" idx="3"/>
          </p:cNvCxnSpPr>
          <p:nvPr/>
        </p:nvCxnSpPr>
        <p:spPr>
          <a:xfrm rot="5400000" flipH="1" flipV="1">
            <a:off x="1887538" y="4683125"/>
            <a:ext cx="368300" cy="49212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4" idx="5"/>
            <a:endCxn id="25" idx="1"/>
          </p:cNvCxnSpPr>
          <p:nvPr/>
        </p:nvCxnSpPr>
        <p:spPr>
          <a:xfrm rot="16200000" flipH="1">
            <a:off x="2566194" y="4647407"/>
            <a:ext cx="368300" cy="563562"/>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7"/>
            <a:endCxn id="26" idx="2"/>
          </p:cNvCxnSpPr>
          <p:nvPr/>
        </p:nvCxnSpPr>
        <p:spPr>
          <a:xfrm rot="5400000" flipH="1" flipV="1">
            <a:off x="3035300" y="4648201"/>
            <a:ext cx="612775" cy="31750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7" idx="1"/>
          </p:cNvCxnSpPr>
          <p:nvPr/>
        </p:nvCxnSpPr>
        <p:spPr>
          <a:xfrm rot="16200000" flipH="1">
            <a:off x="2887663" y="5611813"/>
            <a:ext cx="725487" cy="134937"/>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571500" y="285750"/>
            <a:ext cx="4643438" cy="646113"/>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问题分析</a:t>
            </a:r>
          </a:p>
        </p:txBody>
      </p:sp>
      <p:sp>
        <p:nvSpPr>
          <p:cNvPr id="41" name="TextBox 40"/>
          <p:cNvSpPr txBox="1">
            <a:spLocks noChangeArrowheads="1"/>
          </p:cNvSpPr>
          <p:nvPr/>
        </p:nvSpPr>
        <p:spPr bwMode="auto">
          <a:xfrm>
            <a:off x="3143250" y="2071688"/>
            <a:ext cx="5214938" cy="523875"/>
          </a:xfrm>
          <a:prstGeom prst="rect">
            <a:avLst/>
          </a:prstGeom>
          <a:noFill/>
          <a:ln w="9525">
            <a:noFill/>
            <a:miter lim="800000"/>
          </a:ln>
        </p:spPr>
        <p:txBody>
          <a:bodyPr>
            <a:spAutoFit/>
          </a:bodyPr>
          <a:lstStyle/>
          <a:p>
            <a:r>
              <a:rPr lang="zh-CN" altLang="en-US" sz="2800">
                <a:latin typeface="Calibri" pitchFamily="34" charset="0"/>
              </a:rPr>
              <a:t>有公共边的三角形连线</a:t>
            </a:r>
            <a:endParaRPr lang="en-US" altLang="zh-CN" sz="2800">
              <a:latin typeface="Calibri" pitchFamily="34" charset="0"/>
            </a:endParaRPr>
          </a:p>
        </p:txBody>
      </p:sp>
      <p:sp>
        <p:nvSpPr>
          <p:cNvPr id="42" name="TextBox 41"/>
          <p:cNvSpPr txBox="1">
            <a:spLocks noChangeArrowheads="1"/>
          </p:cNvSpPr>
          <p:nvPr/>
        </p:nvSpPr>
        <p:spPr bwMode="auto">
          <a:xfrm>
            <a:off x="714375" y="2857500"/>
            <a:ext cx="6858000" cy="523875"/>
          </a:xfrm>
          <a:prstGeom prst="rect">
            <a:avLst/>
          </a:prstGeom>
          <a:noFill/>
          <a:ln w="9525">
            <a:noFill/>
            <a:miter lim="800000"/>
          </a:ln>
        </p:spPr>
        <p:txBody>
          <a:bodyPr>
            <a:spAutoFit/>
          </a:bodyPr>
          <a:lstStyle/>
          <a:p>
            <a:r>
              <a:rPr lang="zh-CN" altLang="en-US" sz="2800">
                <a:latin typeface="Calibri" pitchFamily="34" charset="0"/>
              </a:rPr>
              <a:t>构成一棵树，为什么是树？</a:t>
            </a:r>
            <a:endParaRPr lang="en-US" altLang="zh-CN" sz="2800">
              <a:latin typeface="Calibri" pitchFamily="34" charset="0"/>
            </a:endParaRPr>
          </a:p>
        </p:txBody>
      </p:sp>
      <p:sp>
        <p:nvSpPr>
          <p:cNvPr id="31" name="TextBox 30"/>
          <p:cNvSpPr txBox="1">
            <a:spLocks noChangeArrowheads="1"/>
          </p:cNvSpPr>
          <p:nvPr/>
        </p:nvSpPr>
        <p:spPr bwMode="auto">
          <a:xfrm>
            <a:off x="4786313" y="4143375"/>
            <a:ext cx="4071937" cy="1938338"/>
          </a:xfrm>
          <a:prstGeom prst="rect">
            <a:avLst/>
          </a:prstGeom>
          <a:noFill/>
          <a:ln w="9525">
            <a:noFill/>
            <a:miter lim="800000"/>
          </a:ln>
        </p:spPr>
        <p:txBody>
          <a:bodyPr>
            <a:spAutoFit/>
          </a:bodyPr>
          <a:lstStyle/>
          <a:p>
            <a:r>
              <a:rPr lang="zh-CN" altLang="en-US" sz="2400">
                <a:latin typeface="Calibri" pitchFamily="34" charset="0"/>
              </a:rPr>
              <a:t>考虑删除一个三角形，凸多边形被分成了完全独立的部分，因此任意两个三角形之间只有一条唯一的路径，构成一棵树。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checkerboard(across)">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Effect transition="in" filter="fade">
                                      <p:cBhvr>
                                        <p:cTn id="69" dur="500"/>
                                        <p:tgtEl>
                                          <p:spTgt spid="33"/>
                                        </p:tgtEl>
                                      </p:cBhvr>
                                    </p:animEffect>
                                  </p:childTnLst>
                                </p:cTn>
                              </p:par>
                              <p:par>
                                <p:cTn id="70" presetID="53"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par>
                                <p:cTn id="75" presetID="53"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53"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500" fill="hold"/>
                                        <p:tgtEl>
                                          <p:spTgt spid="36"/>
                                        </p:tgtEl>
                                        <p:attrNameLst>
                                          <p:attrName>ppt_w</p:attrName>
                                        </p:attrNameLst>
                                      </p:cBhvr>
                                      <p:tavLst>
                                        <p:tav tm="0">
                                          <p:val>
                                            <p:fltVal val="0"/>
                                          </p:val>
                                        </p:tav>
                                        <p:tav tm="100000">
                                          <p:val>
                                            <p:strVal val="#ppt_w"/>
                                          </p:val>
                                        </p:tav>
                                      </p:tavLst>
                                    </p:anim>
                                    <p:anim calcmode="lin" valueType="num">
                                      <p:cBhvr>
                                        <p:cTn id="83" dur="500" fill="hold"/>
                                        <p:tgtEl>
                                          <p:spTgt spid="36"/>
                                        </p:tgtEl>
                                        <p:attrNameLst>
                                          <p:attrName>ppt_h</p:attrName>
                                        </p:attrNameLst>
                                      </p:cBhvr>
                                      <p:tavLst>
                                        <p:tav tm="0">
                                          <p:val>
                                            <p:fltVal val="0"/>
                                          </p:val>
                                        </p:tav>
                                        <p:tav tm="100000">
                                          <p:val>
                                            <p:strVal val="#ppt_h"/>
                                          </p:val>
                                        </p:tav>
                                      </p:tavLst>
                                    </p:anim>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ppt_x"/>
                                          </p:val>
                                        </p:tav>
                                        <p:tav tm="100000">
                                          <p:val>
                                            <p:strVal val="#ppt_x"/>
                                          </p:val>
                                        </p:tav>
                                      </p:tavLst>
                                    </p:anim>
                                    <p:anim calcmode="lin" valueType="num">
                                      <p:cBhvr additive="base">
                                        <p:cTn id="9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animBg="1"/>
      <p:bldP spid="25" grpId="0" animBg="1"/>
      <p:bldP spid="26" grpId="0" animBg="1"/>
      <p:bldP spid="27" grpId="0" animBg="1"/>
      <p:bldP spid="40" grpId="0"/>
      <p:bldP spid="41" grpId="0"/>
      <p:bldP spid="42" grpId="0"/>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idx="4294967295"/>
          </p:nvPr>
        </p:nvSpPr>
        <p:spPr/>
        <p:txBody>
          <a:bodyPr/>
          <a:lstStyle/>
          <a:p>
            <a:pPr algn="l" eaLnBrk="1" hangingPunct="1"/>
            <a:r>
              <a:rPr lang="zh-CN" altLang="en-US" smtClean="0">
                <a:solidFill>
                  <a:srgbClr val="FF0000"/>
                </a:solidFill>
              </a:rPr>
              <a:t>问题分析</a:t>
            </a:r>
          </a:p>
        </p:txBody>
      </p:sp>
      <p:sp>
        <p:nvSpPr>
          <p:cNvPr id="130051" name="内容占位符 2"/>
          <p:cNvSpPr>
            <a:spLocks noGrp="1"/>
          </p:cNvSpPr>
          <p:nvPr>
            <p:ph idx="4294967295"/>
          </p:nvPr>
        </p:nvSpPr>
        <p:spPr>
          <a:xfrm>
            <a:off x="714375" y="1285875"/>
            <a:ext cx="8229600" cy="785813"/>
          </a:xfrm>
        </p:spPr>
        <p:txBody>
          <a:bodyPr/>
          <a:lstStyle/>
          <a:p>
            <a:pPr eaLnBrk="1" hangingPunct="1"/>
            <a:r>
              <a:rPr lang="zh-CN" altLang="en-US" smtClean="0"/>
              <a:t>对于凸多边形，一条对角线，对应树上的一条路径。</a:t>
            </a:r>
            <a:endParaRPr lang="en-US" altLang="zh-CN" smtClean="0"/>
          </a:p>
          <a:p>
            <a:pPr eaLnBrk="1" hangingPunct="1"/>
            <a:r>
              <a:rPr lang="zh-CN" altLang="en-US" smtClean="0"/>
              <a:t>一条路径对应唯一的对角线。</a:t>
            </a:r>
          </a:p>
        </p:txBody>
      </p:sp>
      <p:grpSp>
        <p:nvGrpSpPr>
          <p:cNvPr id="40" name="组合 39"/>
          <p:cNvGrpSpPr/>
          <p:nvPr/>
        </p:nvGrpSpPr>
        <p:grpSpPr bwMode="auto">
          <a:xfrm>
            <a:off x="2357438" y="3000375"/>
            <a:ext cx="3357562" cy="3357563"/>
            <a:chOff x="5857884" y="3286124"/>
            <a:chExt cx="3357586" cy="3357562"/>
          </a:xfrm>
        </p:grpSpPr>
        <p:grpSp>
          <p:nvGrpSpPr>
            <p:cNvPr id="62471" name="组合 17"/>
            <p:cNvGrpSpPr/>
            <p:nvPr/>
          </p:nvGrpSpPr>
          <p:grpSpPr bwMode="auto">
            <a:xfrm>
              <a:off x="5857884" y="3286124"/>
              <a:ext cx="3357586" cy="3357562"/>
              <a:chOff x="1500166" y="2500306"/>
              <a:chExt cx="3714776" cy="3929090"/>
            </a:xfrm>
          </p:grpSpPr>
          <p:sp>
            <p:nvSpPr>
              <p:cNvPr id="19" name="任意多边形 18"/>
              <p:cNvSpPr/>
              <p:nvPr/>
            </p:nvSpPr>
            <p:spPr>
              <a:xfrm>
                <a:off x="1856714" y="2929441"/>
                <a:ext cx="2813746" cy="3070820"/>
              </a:xfrm>
              <a:custGeom>
                <a:avLst/>
                <a:gdLst>
                  <a:gd name="connsiteX0" fmla="*/ 0 w 2669458"/>
                  <a:gd name="connsiteY0" fmla="*/ 1430593 h 2580967"/>
                  <a:gd name="connsiteX1" fmla="*/ 958645 w 2669458"/>
                  <a:gd name="connsiteY1" fmla="*/ 2580967 h 2580967"/>
                  <a:gd name="connsiteX2" fmla="*/ 2256503 w 2669458"/>
                  <a:gd name="connsiteY2" fmla="*/ 2580967 h 2580967"/>
                  <a:gd name="connsiteX3" fmla="*/ 2669458 w 2669458"/>
                  <a:gd name="connsiteY3" fmla="*/ 1519084 h 2580967"/>
                  <a:gd name="connsiteX4" fmla="*/ 2433484 w 2669458"/>
                  <a:gd name="connsiteY4" fmla="*/ 442451 h 2580967"/>
                  <a:gd name="connsiteX5" fmla="*/ 1622323 w 2669458"/>
                  <a:gd name="connsiteY5" fmla="*/ 0 h 2580967"/>
                  <a:gd name="connsiteX6" fmla="*/ 604684 w 2669458"/>
                  <a:gd name="connsiteY6" fmla="*/ 442451 h 2580967"/>
                  <a:gd name="connsiteX7" fmla="*/ 0 w 2669458"/>
                  <a:gd name="connsiteY7" fmla="*/ 1430593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458" h="2580967">
                    <a:moveTo>
                      <a:pt x="0" y="1430593"/>
                    </a:moveTo>
                    <a:lnTo>
                      <a:pt x="958645" y="2580967"/>
                    </a:lnTo>
                    <a:lnTo>
                      <a:pt x="2256503" y="2580967"/>
                    </a:lnTo>
                    <a:lnTo>
                      <a:pt x="2669458" y="1519084"/>
                    </a:lnTo>
                    <a:lnTo>
                      <a:pt x="2433484" y="442451"/>
                    </a:lnTo>
                    <a:lnTo>
                      <a:pt x="1622323" y="0"/>
                    </a:lnTo>
                    <a:lnTo>
                      <a:pt x="604684" y="442451"/>
                    </a:lnTo>
                    <a:lnTo>
                      <a:pt x="0" y="143059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20" name="直接连接符 19"/>
              <p:cNvCxnSpPr>
                <a:stCxn id="19" idx="6"/>
                <a:endCxn id="19" idx="1"/>
              </p:cNvCxnSpPr>
              <p:nvPr/>
            </p:nvCxnSpPr>
            <p:spPr>
              <a:xfrm>
                <a:off x="2494286" y="3455177"/>
                <a:ext cx="372356" cy="25450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1"/>
                <a:endCxn id="19" idx="3"/>
              </p:cNvCxnSpPr>
              <p:nvPr/>
            </p:nvCxnSpPr>
            <p:spPr>
              <a:xfrm flipV="1">
                <a:off x="2866642" y="4737007"/>
                <a:ext cx="1803818" cy="12632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5"/>
                <a:endCxn id="19" idx="1"/>
              </p:cNvCxnSpPr>
              <p:nvPr/>
            </p:nvCxnSpPr>
            <p:spPr>
              <a:xfrm flipH="1">
                <a:off x="2866642" y="2929441"/>
                <a:ext cx="699045" cy="3070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9" idx="5"/>
                <a:endCxn id="19" idx="3"/>
              </p:cNvCxnSpPr>
              <p:nvPr/>
            </p:nvCxnSpPr>
            <p:spPr>
              <a:xfrm>
                <a:off x="3565687" y="2929441"/>
                <a:ext cx="1104772" cy="18075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486" name="TextBox 23"/>
              <p:cNvSpPr txBox="1">
                <a:spLocks noChangeArrowheads="1"/>
              </p:cNvSpPr>
              <p:nvPr/>
            </p:nvSpPr>
            <p:spPr bwMode="auto">
              <a:xfrm>
                <a:off x="1500166" y="4357694"/>
                <a:ext cx="571504" cy="523220"/>
              </a:xfrm>
              <a:prstGeom prst="rect">
                <a:avLst/>
              </a:prstGeom>
              <a:noFill/>
              <a:ln w="9525">
                <a:noFill/>
                <a:miter lim="800000"/>
              </a:ln>
            </p:spPr>
            <p:txBody>
              <a:bodyPr>
                <a:spAutoFit/>
              </a:bodyPr>
              <a:lstStyle/>
              <a:p>
                <a:r>
                  <a:rPr lang="en-US" altLang="zh-CN" sz="2800">
                    <a:latin typeface="Calibri" pitchFamily="34" charset="0"/>
                  </a:rPr>
                  <a:t>1</a:t>
                </a:r>
                <a:endParaRPr lang="zh-CN" altLang="en-US" sz="2800">
                  <a:latin typeface="Calibri" pitchFamily="34" charset="0"/>
                </a:endParaRPr>
              </a:p>
            </p:txBody>
          </p:sp>
          <p:sp>
            <p:nvSpPr>
              <p:cNvPr id="62487" name="TextBox 24"/>
              <p:cNvSpPr txBox="1">
                <a:spLocks noChangeArrowheads="1"/>
              </p:cNvSpPr>
              <p:nvPr/>
            </p:nvSpPr>
            <p:spPr bwMode="auto">
              <a:xfrm>
                <a:off x="2643174" y="5857892"/>
                <a:ext cx="571504" cy="523220"/>
              </a:xfrm>
              <a:prstGeom prst="rect">
                <a:avLst/>
              </a:prstGeom>
              <a:noFill/>
              <a:ln w="9525">
                <a:noFill/>
                <a:miter lim="800000"/>
              </a:ln>
            </p:spPr>
            <p:txBody>
              <a:bodyPr>
                <a:spAutoFit/>
              </a:bodyPr>
              <a:lstStyle/>
              <a:p>
                <a:r>
                  <a:rPr lang="en-US" altLang="zh-CN" sz="2800">
                    <a:latin typeface="Calibri" pitchFamily="34" charset="0"/>
                  </a:rPr>
                  <a:t>2</a:t>
                </a:r>
                <a:endParaRPr lang="zh-CN" altLang="en-US" sz="2800">
                  <a:latin typeface="Calibri" pitchFamily="34" charset="0"/>
                </a:endParaRPr>
              </a:p>
            </p:txBody>
          </p:sp>
          <p:sp>
            <p:nvSpPr>
              <p:cNvPr id="62488" name="TextBox 25"/>
              <p:cNvSpPr txBox="1">
                <a:spLocks noChangeArrowheads="1"/>
              </p:cNvSpPr>
              <p:nvPr/>
            </p:nvSpPr>
            <p:spPr bwMode="auto">
              <a:xfrm>
                <a:off x="4143372" y="5906176"/>
                <a:ext cx="571504" cy="523220"/>
              </a:xfrm>
              <a:prstGeom prst="rect">
                <a:avLst/>
              </a:prstGeom>
              <a:noFill/>
              <a:ln w="9525">
                <a:noFill/>
                <a:miter lim="800000"/>
              </a:ln>
            </p:spPr>
            <p:txBody>
              <a:bodyPr>
                <a:spAutoFit/>
              </a:bodyPr>
              <a:lstStyle/>
              <a:p>
                <a:r>
                  <a:rPr lang="en-US" altLang="zh-CN" sz="2800">
                    <a:latin typeface="Calibri" pitchFamily="34" charset="0"/>
                  </a:rPr>
                  <a:t>3</a:t>
                </a:r>
                <a:endParaRPr lang="zh-CN" altLang="en-US" sz="2800">
                  <a:latin typeface="Calibri" pitchFamily="34" charset="0"/>
                </a:endParaRPr>
              </a:p>
            </p:txBody>
          </p:sp>
          <p:sp>
            <p:nvSpPr>
              <p:cNvPr id="62489" name="TextBox 26"/>
              <p:cNvSpPr txBox="1">
                <a:spLocks noChangeArrowheads="1"/>
              </p:cNvSpPr>
              <p:nvPr/>
            </p:nvSpPr>
            <p:spPr bwMode="auto">
              <a:xfrm>
                <a:off x="4643438" y="4500570"/>
                <a:ext cx="571504" cy="523220"/>
              </a:xfrm>
              <a:prstGeom prst="rect">
                <a:avLst/>
              </a:prstGeom>
              <a:noFill/>
              <a:ln w="9525">
                <a:noFill/>
                <a:miter lim="800000"/>
              </a:ln>
            </p:spPr>
            <p:txBody>
              <a:bodyPr>
                <a:spAutoFit/>
              </a:bodyPr>
              <a:lstStyle/>
              <a:p>
                <a:r>
                  <a:rPr lang="en-US" altLang="zh-CN" sz="2800">
                    <a:latin typeface="Calibri" pitchFamily="34" charset="0"/>
                  </a:rPr>
                  <a:t>4</a:t>
                </a:r>
                <a:endParaRPr lang="zh-CN" altLang="en-US" sz="2800">
                  <a:latin typeface="Calibri" pitchFamily="34" charset="0"/>
                </a:endParaRPr>
              </a:p>
            </p:txBody>
          </p:sp>
          <p:sp>
            <p:nvSpPr>
              <p:cNvPr id="62490" name="TextBox 27"/>
              <p:cNvSpPr txBox="1">
                <a:spLocks noChangeArrowheads="1"/>
              </p:cNvSpPr>
              <p:nvPr/>
            </p:nvSpPr>
            <p:spPr bwMode="auto">
              <a:xfrm>
                <a:off x="4429124" y="3143248"/>
                <a:ext cx="571504" cy="523220"/>
              </a:xfrm>
              <a:prstGeom prst="rect">
                <a:avLst/>
              </a:prstGeom>
              <a:noFill/>
              <a:ln w="9525">
                <a:noFill/>
                <a:miter lim="800000"/>
              </a:ln>
            </p:spPr>
            <p:txBody>
              <a:bodyPr>
                <a:spAutoFit/>
              </a:bodyPr>
              <a:lstStyle/>
              <a:p>
                <a:r>
                  <a:rPr lang="en-US" altLang="zh-CN" sz="2800">
                    <a:latin typeface="Calibri" pitchFamily="34" charset="0"/>
                  </a:rPr>
                  <a:t>5</a:t>
                </a:r>
                <a:endParaRPr lang="zh-CN" altLang="en-US" sz="2800">
                  <a:latin typeface="Calibri" pitchFamily="34" charset="0"/>
                </a:endParaRPr>
              </a:p>
            </p:txBody>
          </p:sp>
          <p:sp>
            <p:nvSpPr>
              <p:cNvPr id="62491" name="TextBox 28"/>
              <p:cNvSpPr txBox="1">
                <a:spLocks noChangeArrowheads="1"/>
              </p:cNvSpPr>
              <p:nvPr/>
            </p:nvSpPr>
            <p:spPr bwMode="auto">
              <a:xfrm>
                <a:off x="3357554" y="2500306"/>
                <a:ext cx="571504" cy="523220"/>
              </a:xfrm>
              <a:prstGeom prst="rect">
                <a:avLst/>
              </a:prstGeom>
              <a:noFill/>
              <a:ln w="9525">
                <a:noFill/>
                <a:miter lim="800000"/>
              </a:ln>
            </p:spPr>
            <p:txBody>
              <a:bodyPr>
                <a:spAutoFit/>
              </a:bodyPr>
              <a:lstStyle/>
              <a:p>
                <a:r>
                  <a:rPr lang="en-US" altLang="zh-CN" sz="2800">
                    <a:latin typeface="Calibri" pitchFamily="34" charset="0"/>
                  </a:rPr>
                  <a:t>6</a:t>
                </a:r>
                <a:endParaRPr lang="zh-CN" altLang="en-US" sz="2800">
                  <a:latin typeface="Calibri" pitchFamily="34" charset="0"/>
                </a:endParaRPr>
              </a:p>
            </p:txBody>
          </p:sp>
          <p:sp>
            <p:nvSpPr>
              <p:cNvPr id="62492" name="TextBox 29"/>
              <p:cNvSpPr txBox="1">
                <a:spLocks noChangeArrowheads="1"/>
              </p:cNvSpPr>
              <p:nvPr/>
            </p:nvSpPr>
            <p:spPr bwMode="auto">
              <a:xfrm>
                <a:off x="2214546" y="3071810"/>
                <a:ext cx="571504" cy="523220"/>
              </a:xfrm>
              <a:prstGeom prst="rect">
                <a:avLst/>
              </a:prstGeom>
              <a:noFill/>
              <a:ln w="9525">
                <a:noFill/>
                <a:miter lim="800000"/>
              </a:ln>
            </p:spPr>
            <p:txBody>
              <a:bodyPr>
                <a:spAutoFit/>
              </a:bodyPr>
              <a:lstStyle/>
              <a:p>
                <a:r>
                  <a:rPr lang="en-US" altLang="zh-CN" sz="2800">
                    <a:latin typeface="Calibri" pitchFamily="34" charset="0"/>
                  </a:rPr>
                  <a:t>7</a:t>
                </a:r>
                <a:endParaRPr lang="zh-CN" altLang="en-US" sz="2800">
                  <a:latin typeface="Calibri" pitchFamily="34" charset="0"/>
                </a:endParaRPr>
              </a:p>
            </p:txBody>
          </p:sp>
        </p:grpSp>
        <p:sp>
          <p:nvSpPr>
            <p:cNvPr id="31" name="椭圆 30"/>
            <p:cNvSpPr/>
            <p:nvPr/>
          </p:nvSpPr>
          <p:spPr>
            <a:xfrm>
              <a:off x="6500826" y="4929187"/>
              <a:ext cx="214315"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1</a:t>
              </a:r>
              <a:endParaRPr lang="zh-CN" altLang="en-US" sz="2400" dirty="0">
                <a:solidFill>
                  <a:schemeClr val="tx1"/>
                </a:solidFill>
              </a:endParaRPr>
            </a:p>
          </p:txBody>
        </p:sp>
        <p:sp>
          <p:nvSpPr>
            <p:cNvPr id="32" name="椭圆 31"/>
            <p:cNvSpPr/>
            <p:nvPr/>
          </p:nvSpPr>
          <p:spPr>
            <a:xfrm>
              <a:off x="7143768" y="4357687"/>
              <a:ext cx="214314"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2</a:t>
              </a:r>
              <a:endParaRPr lang="zh-CN" altLang="en-US" sz="2400" dirty="0">
                <a:solidFill>
                  <a:schemeClr val="tx1"/>
                </a:solidFill>
              </a:endParaRPr>
            </a:p>
          </p:txBody>
        </p:sp>
        <p:sp>
          <p:nvSpPr>
            <p:cNvPr id="33" name="椭圆 32"/>
            <p:cNvSpPr/>
            <p:nvPr/>
          </p:nvSpPr>
          <p:spPr>
            <a:xfrm>
              <a:off x="7858148" y="4929187"/>
              <a:ext cx="214314"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4</a:t>
              </a:r>
              <a:endParaRPr lang="zh-CN" altLang="en-US" sz="2400" dirty="0">
                <a:solidFill>
                  <a:schemeClr val="tx1"/>
                </a:solidFill>
              </a:endParaRPr>
            </a:p>
          </p:txBody>
        </p:sp>
        <p:sp>
          <p:nvSpPr>
            <p:cNvPr id="34" name="椭圆 33"/>
            <p:cNvSpPr/>
            <p:nvPr/>
          </p:nvSpPr>
          <p:spPr>
            <a:xfrm>
              <a:off x="8286776" y="4214812"/>
              <a:ext cx="214314"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3</a:t>
              </a:r>
              <a:endParaRPr lang="zh-CN" altLang="en-US" sz="2400" dirty="0">
                <a:solidFill>
                  <a:schemeClr val="tx1"/>
                </a:solidFill>
              </a:endParaRPr>
            </a:p>
          </p:txBody>
        </p:sp>
        <p:sp>
          <p:nvSpPr>
            <p:cNvPr id="35" name="椭圆 34"/>
            <p:cNvSpPr/>
            <p:nvPr/>
          </p:nvSpPr>
          <p:spPr>
            <a:xfrm>
              <a:off x="8143900" y="5857873"/>
              <a:ext cx="214314" cy="285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chemeClr val="tx1"/>
                  </a:solidFill>
                </a:rPr>
                <a:t>5</a:t>
              </a:r>
              <a:endParaRPr lang="zh-CN" altLang="en-US" sz="2400" dirty="0">
                <a:solidFill>
                  <a:schemeClr val="tx1"/>
                </a:solidFill>
              </a:endParaRPr>
            </a:p>
          </p:txBody>
        </p:sp>
        <p:cxnSp>
          <p:nvCxnSpPr>
            <p:cNvPr id="36" name="直接连接符 35"/>
            <p:cNvCxnSpPr/>
            <p:nvPr/>
          </p:nvCxnSpPr>
          <p:spPr>
            <a:xfrm rot="5400000" flipH="1" flipV="1">
              <a:off x="6704822" y="4582316"/>
              <a:ext cx="369887" cy="492129"/>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33" idx="1"/>
            </p:cNvCxnSpPr>
            <p:nvPr/>
          </p:nvCxnSpPr>
          <p:spPr>
            <a:xfrm rot="16200000" flipH="1">
              <a:off x="7423966" y="4504528"/>
              <a:ext cx="368300" cy="563567"/>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7"/>
              <a:endCxn id="34" idx="2"/>
            </p:cNvCxnSpPr>
            <p:nvPr/>
          </p:nvCxnSpPr>
          <p:spPr>
            <a:xfrm rot="5400000" flipH="1" flipV="1">
              <a:off x="7857357" y="4541042"/>
              <a:ext cx="612775" cy="24606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5" idx="1"/>
            </p:cNvCxnSpPr>
            <p:nvPr/>
          </p:nvCxnSpPr>
          <p:spPr>
            <a:xfrm rot="16200000" flipH="1">
              <a:off x="7745437" y="5468936"/>
              <a:ext cx="725487" cy="134939"/>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214688" y="4357688"/>
            <a:ext cx="534987" cy="428625"/>
          </a:xfrm>
          <a:prstGeom prst="line">
            <a:avLst/>
          </a:prstGeom>
          <a:ln w="38100" cmpd="sng">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33" idx="2"/>
          </p:cNvCxnSpPr>
          <p:nvPr/>
        </p:nvCxnSpPr>
        <p:spPr>
          <a:xfrm>
            <a:off x="3786188" y="4357688"/>
            <a:ext cx="571500" cy="428625"/>
          </a:xfrm>
          <a:prstGeom prst="line">
            <a:avLst/>
          </a:prstGeom>
          <a:ln w="38100" cmpd="sng">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4572000" y="4143375"/>
            <a:ext cx="246063" cy="612775"/>
          </a:xfrm>
          <a:prstGeom prst="line">
            <a:avLst/>
          </a:prstGeom>
          <a:ln w="38100" cmpd="sng">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p:cTn id="7" dur="500" fill="hold"/>
                                        <p:tgtEl>
                                          <p:spTgt spid="130050"/>
                                        </p:tgtEl>
                                        <p:attrNameLst>
                                          <p:attrName>ppt_w</p:attrName>
                                        </p:attrNameLst>
                                      </p:cBhvr>
                                      <p:tavLst>
                                        <p:tav tm="0">
                                          <p:val>
                                            <p:fltVal val="0"/>
                                          </p:val>
                                        </p:tav>
                                        <p:tav tm="100000">
                                          <p:val>
                                            <p:strVal val="#ppt_w"/>
                                          </p:val>
                                        </p:tav>
                                      </p:tavLst>
                                    </p:anim>
                                    <p:anim calcmode="lin" valueType="num">
                                      <p:cBhvr>
                                        <p:cTn id="8" dur="500" fill="hold"/>
                                        <p:tgtEl>
                                          <p:spTgt spid="130050"/>
                                        </p:tgtEl>
                                        <p:attrNameLst>
                                          <p:attrName>ppt_h</p:attrName>
                                        </p:attrNameLst>
                                      </p:cBhvr>
                                      <p:tavLst>
                                        <p:tav tm="0">
                                          <p:val>
                                            <p:fltVal val="0"/>
                                          </p:val>
                                        </p:tav>
                                        <p:tav tm="100000">
                                          <p:val>
                                            <p:strVal val="#ppt_h"/>
                                          </p:val>
                                        </p:tav>
                                      </p:tavLst>
                                    </p:anim>
                                    <p:animEffect transition="in" filter="fade">
                                      <p:cBhvr>
                                        <p:cTn id="9" dur="500"/>
                                        <p:tgtEl>
                                          <p:spTgt spid="130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30051">
                                            <p:txEl>
                                              <p:pRg st="0" end="0"/>
                                            </p:txEl>
                                          </p:spTgt>
                                        </p:tgtEl>
                                        <p:attrNameLst>
                                          <p:attrName>style.visibility</p:attrName>
                                        </p:attrNameLst>
                                      </p:cBhvr>
                                      <p:to>
                                        <p:strVal val="visible"/>
                                      </p:to>
                                    </p:set>
                                    <p:anim calcmode="lin" valueType="num">
                                      <p:cBhvr>
                                        <p:cTn id="14" dur="500" fill="hold"/>
                                        <p:tgtEl>
                                          <p:spTgt spid="13005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005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005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30051">
                                            <p:txEl>
                                              <p:pRg st="1" end="1"/>
                                            </p:txEl>
                                          </p:spTgt>
                                        </p:tgtEl>
                                        <p:attrNameLst>
                                          <p:attrName>style.visibility</p:attrName>
                                        </p:attrNameLst>
                                      </p:cBhvr>
                                      <p:to>
                                        <p:strVal val="visible"/>
                                      </p:to>
                                    </p:set>
                                    <p:anim calcmode="lin" valueType="num">
                                      <p:cBhvr>
                                        <p:cTn id="21" dur="500" fill="hold"/>
                                        <p:tgtEl>
                                          <p:spTgt spid="130051">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30051">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13005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linds(horizontal)">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blinds(horizontal)">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6" name="矩形 5"/>
          <p:cNvSpPr>
            <a:spLocks noChangeArrowheads="1"/>
          </p:cNvSpPr>
          <p:nvPr/>
        </p:nvSpPr>
        <p:spPr bwMode="auto">
          <a:xfrm>
            <a:off x="539750" y="765175"/>
            <a:ext cx="3714750" cy="701675"/>
          </a:xfrm>
          <a:prstGeom prst="rect">
            <a:avLst/>
          </a:prstGeom>
          <a:noFill/>
          <a:ln w="9525">
            <a:noFill/>
            <a:miter lim="800000"/>
          </a:ln>
        </p:spPr>
        <p:txBody>
          <a:bodyPr>
            <a:spAutoFit/>
          </a:bodyPr>
          <a:lstStyle/>
          <a:p>
            <a:r>
              <a:rPr lang="zh-CN" altLang="en-US" sz="4000">
                <a:solidFill>
                  <a:srgbClr val="FF0000"/>
                </a:solidFill>
                <a:latin typeface="Calibri" pitchFamily="34" charset="0"/>
              </a:rPr>
              <a:t>问题求解</a:t>
            </a:r>
          </a:p>
        </p:txBody>
      </p:sp>
      <p:sp>
        <p:nvSpPr>
          <p:cNvPr id="5" name="TextBox 4"/>
          <p:cNvSpPr txBox="1">
            <a:spLocks noChangeArrowheads="1"/>
          </p:cNvSpPr>
          <p:nvPr/>
        </p:nvSpPr>
        <p:spPr bwMode="auto">
          <a:xfrm>
            <a:off x="323850" y="1916113"/>
            <a:ext cx="7929563" cy="2062103"/>
          </a:xfrm>
          <a:prstGeom prst="rect">
            <a:avLst/>
          </a:prstGeom>
          <a:noFill/>
          <a:ln w="9525">
            <a:noFill/>
            <a:miter lim="800000"/>
          </a:ln>
        </p:spPr>
        <p:txBody>
          <a:bodyPr>
            <a:spAutoFit/>
          </a:bodyPr>
          <a:lstStyle/>
          <a:p>
            <a:r>
              <a:rPr lang="zh-CN" altLang="en-US" sz="3200" dirty="0">
                <a:latin typeface="Calibri" pitchFamily="34" charset="0"/>
              </a:rPr>
              <a:t>问题转化成求所有叶子节点间的最远距离</a:t>
            </a:r>
            <a:endParaRPr lang="en-US" altLang="zh-CN" sz="3200" dirty="0">
              <a:latin typeface="Calibri" pitchFamily="34" charset="0"/>
            </a:endParaRPr>
          </a:p>
          <a:p>
            <a:r>
              <a:rPr lang="zh-CN" altLang="en-US" sz="3200" dirty="0">
                <a:latin typeface="Calibri" pitchFamily="34" charset="0"/>
              </a:rPr>
              <a:t>也就是转化成例一的问题。</a:t>
            </a:r>
            <a:endParaRPr lang="en-US" altLang="zh-CN" sz="3200" dirty="0">
              <a:latin typeface="Calibri" pitchFamily="34" charset="0"/>
            </a:endParaRPr>
          </a:p>
          <a:p>
            <a:r>
              <a:rPr lang="zh-CN" altLang="en-US" sz="3200" dirty="0">
                <a:latin typeface="Calibri" pitchFamily="34" charset="0"/>
              </a:rPr>
              <a:t>时间复杂度 </a:t>
            </a:r>
            <a:r>
              <a:rPr lang="en-US" altLang="zh-CN" sz="3200" dirty="0">
                <a:latin typeface="Calibri" pitchFamily="34" charset="0"/>
              </a:rPr>
              <a:t>O(n)</a:t>
            </a:r>
          </a:p>
          <a:p>
            <a:r>
              <a:rPr lang="zh-CN" altLang="en-US" sz="3200" dirty="0">
                <a:latin typeface="Calibri" pitchFamily="34" charset="0"/>
              </a:rPr>
              <a:t>注意栈</a:t>
            </a:r>
            <a:r>
              <a:rPr lang="zh-CN" altLang="en-US" sz="3200" dirty="0" smtClean="0">
                <a:latin typeface="Calibri" pitchFamily="34" charset="0"/>
              </a:rPr>
              <a:t>溢出！</a:t>
            </a:r>
            <a:endParaRPr lang="zh-CN" altLang="en-US" sz="32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4"/>
          <p:cNvSpPr txBox="1">
            <a:spLocks noChangeArrowheads="1"/>
          </p:cNvSpPr>
          <p:nvPr/>
        </p:nvSpPr>
        <p:spPr bwMode="auto">
          <a:xfrm>
            <a:off x="3429000" y="1214422"/>
            <a:ext cx="5967413" cy="519112"/>
          </a:xfrm>
          <a:prstGeom prst="rect">
            <a:avLst/>
          </a:prstGeom>
          <a:noFill/>
          <a:ln w="9525">
            <a:noFill/>
            <a:miter lim="800000"/>
          </a:ln>
        </p:spPr>
        <p:txBody>
          <a:bodyPr>
            <a:spAutoFit/>
          </a:bodyPr>
          <a:lstStyle/>
          <a:p>
            <a:r>
              <a:rPr lang="zh-CN" altLang="en-US" sz="2800">
                <a:latin typeface="Calibri" pitchFamily="34" charset="0"/>
              </a:rPr>
              <a:t>目标：如图计算</a:t>
            </a:r>
            <a:r>
              <a:rPr lang="en-US" altLang="zh-CN" sz="2800">
                <a:latin typeface="Calibri" pitchFamily="34" charset="0"/>
              </a:rPr>
              <a:t>1</a:t>
            </a:r>
            <a:r>
              <a:rPr lang="zh-CN" altLang="en-US" sz="2800">
                <a:latin typeface="Calibri" pitchFamily="34" charset="0"/>
              </a:rPr>
              <a:t>为根的树上最长链</a:t>
            </a:r>
          </a:p>
        </p:txBody>
      </p:sp>
      <p:sp>
        <p:nvSpPr>
          <p:cNvPr id="6" name="TextBox 5"/>
          <p:cNvSpPr txBox="1">
            <a:spLocks noChangeArrowheads="1"/>
          </p:cNvSpPr>
          <p:nvPr/>
        </p:nvSpPr>
        <p:spPr bwMode="auto">
          <a:xfrm>
            <a:off x="3429000" y="2214547"/>
            <a:ext cx="5715000" cy="954087"/>
          </a:xfrm>
          <a:prstGeom prst="rect">
            <a:avLst/>
          </a:prstGeom>
          <a:noFill/>
          <a:ln w="9525">
            <a:noFill/>
            <a:miter lim="800000"/>
          </a:ln>
        </p:spPr>
        <p:txBody>
          <a:bodyPr>
            <a:spAutoFit/>
          </a:bodyPr>
          <a:lstStyle/>
          <a:p>
            <a:r>
              <a:rPr lang="zh-CN" altLang="en-US" sz="2800">
                <a:latin typeface="Calibri" pitchFamily="34" charset="0"/>
              </a:rPr>
              <a:t>动机：通过分析子树的相关信息，算出目标值</a:t>
            </a:r>
          </a:p>
        </p:txBody>
      </p:sp>
      <p:sp>
        <p:nvSpPr>
          <p:cNvPr id="7" name="TextBox 6"/>
          <p:cNvSpPr txBox="1">
            <a:spLocks noChangeArrowheads="1"/>
          </p:cNvSpPr>
          <p:nvPr/>
        </p:nvSpPr>
        <p:spPr bwMode="auto">
          <a:xfrm>
            <a:off x="3500430" y="3357548"/>
            <a:ext cx="5214937" cy="1200150"/>
          </a:xfrm>
          <a:prstGeom prst="rect">
            <a:avLst/>
          </a:prstGeom>
          <a:noFill/>
          <a:ln w="9525">
            <a:noFill/>
            <a:miter lim="800000"/>
          </a:ln>
        </p:spPr>
        <p:txBody>
          <a:bodyPr>
            <a:spAutoFit/>
          </a:bodyPr>
          <a:lstStyle/>
          <a:p>
            <a:r>
              <a:rPr lang="zh-CN" altLang="en-US" sz="2400" dirty="0">
                <a:latin typeface="Calibri" pitchFamily="34" charset="0"/>
              </a:rPr>
              <a:t>有两种情况：</a:t>
            </a:r>
            <a:endParaRPr lang="en-US" altLang="zh-CN" sz="2400" dirty="0">
              <a:latin typeface="Calibri" pitchFamily="34" charset="0"/>
            </a:endParaRPr>
          </a:p>
          <a:p>
            <a:r>
              <a:rPr lang="zh-CN" altLang="en-US" sz="2400" dirty="0">
                <a:latin typeface="Calibri" pitchFamily="34" charset="0"/>
              </a:rPr>
              <a:t>一、最长链不经过</a:t>
            </a:r>
            <a:r>
              <a:rPr lang="en-US" altLang="zh-CN" sz="2400" dirty="0">
                <a:latin typeface="Calibri" pitchFamily="34" charset="0"/>
              </a:rPr>
              <a:t>1</a:t>
            </a:r>
            <a:r>
              <a:rPr lang="zh-CN" altLang="en-US" sz="2400" dirty="0">
                <a:latin typeface="Calibri" pitchFamily="34" charset="0"/>
              </a:rPr>
              <a:t>号节点</a:t>
            </a:r>
            <a:r>
              <a:rPr lang="en-US" altLang="zh-CN" sz="2400" dirty="0">
                <a:latin typeface="Calibri" pitchFamily="34" charset="0"/>
              </a:rPr>
              <a:t>.</a:t>
            </a:r>
          </a:p>
          <a:p>
            <a:r>
              <a:rPr lang="zh-CN" altLang="en-US" sz="2400" dirty="0">
                <a:latin typeface="Calibri" pitchFamily="34" charset="0"/>
              </a:rPr>
              <a:t>二、最长链经过</a:t>
            </a:r>
            <a:r>
              <a:rPr lang="en-US" altLang="zh-CN" sz="2400" dirty="0">
                <a:latin typeface="Calibri" pitchFamily="34" charset="0"/>
              </a:rPr>
              <a:t>1</a:t>
            </a:r>
            <a:r>
              <a:rPr lang="zh-CN" altLang="en-US" sz="2400" dirty="0">
                <a:latin typeface="Calibri" pitchFamily="34" charset="0"/>
              </a:rPr>
              <a:t>号节点。</a:t>
            </a:r>
            <a:endParaRPr lang="en-US" altLang="zh-CN" sz="2400" dirty="0">
              <a:latin typeface="Calibri" pitchFamily="34" charset="0"/>
            </a:endParaRPr>
          </a:p>
        </p:txBody>
      </p:sp>
      <p:sp>
        <p:nvSpPr>
          <p:cNvPr id="9" name="TextBox 8"/>
          <p:cNvSpPr txBox="1">
            <a:spLocks noChangeArrowheads="1"/>
          </p:cNvSpPr>
          <p:nvPr/>
        </p:nvSpPr>
        <p:spPr bwMode="auto">
          <a:xfrm>
            <a:off x="928688" y="50006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grpSp>
        <p:nvGrpSpPr>
          <p:cNvPr id="23" name="组合 22"/>
          <p:cNvGrpSpPr/>
          <p:nvPr/>
        </p:nvGrpSpPr>
        <p:grpSpPr bwMode="auto">
          <a:xfrm>
            <a:off x="428625" y="1571609"/>
            <a:ext cx="2928938" cy="2714625"/>
            <a:chOff x="428596" y="1857364"/>
            <a:chExt cx="2928958" cy="2714644"/>
          </a:xfrm>
        </p:grpSpPr>
        <p:sp>
          <p:nvSpPr>
            <p:cNvPr id="11" name="椭圆 10"/>
            <p:cNvSpPr/>
            <p:nvPr/>
          </p:nvSpPr>
          <p:spPr>
            <a:xfrm>
              <a:off x="1428728" y="1857364"/>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12" name="椭圆 11"/>
            <p:cNvSpPr/>
            <p:nvPr/>
          </p:nvSpPr>
          <p:spPr>
            <a:xfrm>
              <a:off x="642910" y="249078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13" name="椭圆 12"/>
            <p:cNvSpPr/>
            <p:nvPr/>
          </p:nvSpPr>
          <p:spPr>
            <a:xfrm>
              <a:off x="428596"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14" name="椭圆 13"/>
            <p:cNvSpPr/>
            <p:nvPr/>
          </p:nvSpPr>
          <p:spPr>
            <a:xfrm>
              <a:off x="1142976" y="378619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5" name="椭圆 14"/>
            <p:cNvSpPr/>
            <p:nvPr/>
          </p:nvSpPr>
          <p:spPr>
            <a:xfrm>
              <a:off x="1571604" y="2847971"/>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6" name="椭圆 15"/>
            <p:cNvSpPr/>
            <p:nvPr/>
          </p:nvSpPr>
          <p:spPr>
            <a:xfrm>
              <a:off x="2357422"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17" name="椭圆 16"/>
            <p:cNvSpPr/>
            <p:nvPr/>
          </p:nvSpPr>
          <p:spPr>
            <a:xfrm>
              <a:off x="2786050" y="3348037"/>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18" name="椭圆 17"/>
            <p:cNvSpPr/>
            <p:nvPr/>
          </p:nvSpPr>
          <p:spPr>
            <a:xfrm>
              <a:off x="3071802" y="4205293"/>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19" name="直接连接符 18"/>
            <p:cNvCxnSpPr>
              <a:stCxn id="11" idx="6"/>
              <a:endCxn id="16" idx="1"/>
            </p:cNvCxnSpPr>
            <p:nvPr/>
          </p:nvCxnSpPr>
          <p:spPr>
            <a:xfrm>
              <a:off x="1714480" y="2041515"/>
              <a:ext cx="684218" cy="573092"/>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7" idx="1"/>
            </p:cNvCxnSpPr>
            <p:nvPr/>
          </p:nvCxnSpPr>
          <p:spPr>
            <a:xfrm rot="16200000" flipH="1">
              <a:off x="2451880" y="3024978"/>
              <a:ext cx="525466" cy="225427"/>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17" idx="5"/>
              <a:endCxn id="18" idx="0"/>
            </p:cNvCxnSpPr>
            <p:nvPr/>
          </p:nvCxnSpPr>
          <p:spPr>
            <a:xfrm rot="16200000" flipH="1">
              <a:off x="2850343" y="3840960"/>
              <a:ext cx="544517" cy="184151"/>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a:stCxn id="11" idx="4"/>
              <a:endCxn id="15" idx="0"/>
            </p:cNvCxnSpPr>
            <p:nvPr/>
          </p:nvCxnSpPr>
          <p:spPr>
            <a:xfrm rot="16200000" flipH="1">
              <a:off x="1331096" y="2464587"/>
              <a:ext cx="623891" cy="142876"/>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11" idx="3"/>
              <a:endCxn id="12" idx="7"/>
            </p:cNvCxnSpPr>
            <p:nvPr/>
          </p:nvCxnSpPr>
          <p:spPr>
            <a:xfrm rot="5400000">
              <a:off x="992956" y="2066123"/>
              <a:ext cx="371478" cy="582616"/>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12" idx="4"/>
              <a:endCxn id="13" idx="7"/>
            </p:cNvCxnSpPr>
            <p:nvPr/>
          </p:nvCxnSpPr>
          <p:spPr>
            <a:xfrm rot="5400000">
              <a:off x="416690" y="3113879"/>
              <a:ext cx="625479" cy="112714"/>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12" idx="5"/>
              <a:endCxn id="14" idx="0"/>
            </p:cNvCxnSpPr>
            <p:nvPr/>
          </p:nvCxnSpPr>
          <p:spPr>
            <a:xfrm rot="16200000" flipH="1">
              <a:off x="595284" y="3095624"/>
              <a:ext cx="982670" cy="398465"/>
            </a:xfrm>
            <a:prstGeom prst="line">
              <a:avLst/>
            </a:prstGeom>
          </p:spPr>
          <p:style>
            <a:lnRef idx="2">
              <a:schemeClr val="dk1"/>
            </a:lnRef>
            <a:fillRef idx="0">
              <a:schemeClr val="dk1"/>
            </a:fillRef>
            <a:effectRef idx="1">
              <a:schemeClr val="dk1"/>
            </a:effectRef>
            <a:fontRef idx="minor">
              <a:schemeClr val="tx1"/>
            </a:fontRef>
          </p:style>
        </p:cxnSp>
      </p:grpSp>
      <p:sp>
        <p:nvSpPr>
          <p:cNvPr id="24" name="TextBox 23"/>
          <p:cNvSpPr txBox="1"/>
          <p:nvPr/>
        </p:nvSpPr>
        <p:spPr>
          <a:xfrm>
            <a:off x="0" y="4714884"/>
            <a:ext cx="9144000" cy="1569660"/>
          </a:xfrm>
          <a:prstGeom prst="rect">
            <a:avLst/>
          </a:prstGeom>
          <a:noFill/>
        </p:spPr>
        <p:txBody>
          <a:bodyPr wrap="square" rtlCol="0">
            <a:spAutoFit/>
          </a:bodyPr>
          <a:lstStyle/>
          <a:p>
            <a:r>
              <a:rPr lang="zh-CN" altLang="en-US" sz="2400" dirty="0" smtClean="0"/>
              <a:t>状态定义：</a:t>
            </a:r>
            <a:r>
              <a:rPr lang="en-US" altLang="zh-CN" sz="2400" dirty="0" smtClean="0"/>
              <a:t>f[</a:t>
            </a:r>
            <a:r>
              <a:rPr lang="en-US" altLang="zh-CN" sz="2400" dirty="0" err="1" smtClean="0"/>
              <a:t>i</a:t>
            </a:r>
            <a:r>
              <a:rPr lang="en-US" altLang="zh-CN" sz="2400" dirty="0" smtClean="0"/>
              <a:t>]</a:t>
            </a:r>
            <a:r>
              <a:rPr lang="zh-CN" altLang="en-US" sz="2400" dirty="0" smtClean="0"/>
              <a:t>表示以</a:t>
            </a:r>
            <a:r>
              <a:rPr lang="en-US" altLang="zh-CN" sz="2400" dirty="0" err="1" smtClean="0"/>
              <a:t>i</a:t>
            </a:r>
            <a:r>
              <a:rPr lang="zh-CN" altLang="en-US" sz="2400" dirty="0" smtClean="0"/>
              <a:t>为根的树上从</a:t>
            </a:r>
            <a:r>
              <a:rPr lang="en-US" altLang="zh-CN" sz="2400" dirty="0" err="1" smtClean="0"/>
              <a:t>i</a:t>
            </a:r>
            <a:r>
              <a:rPr lang="zh-CN" altLang="en-US" sz="2400" dirty="0" smtClean="0"/>
              <a:t>点向下能得到的最长链。</a:t>
            </a:r>
            <a:endParaRPr lang="en-US" altLang="zh-CN" sz="2400" dirty="0" smtClean="0"/>
          </a:p>
          <a:p>
            <a:r>
              <a:rPr lang="en-US" altLang="zh-CN" sz="2400" dirty="0" smtClean="0"/>
              <a:t>f[</a:t>
            </a:r>
            <a:r>
              <a:rPr lang="en-US" altLang="zh-CN" sz="2400" dirty="0" err="1" smtClean="0"/>
              <a:t>i</a:t>
            </a:r>
            <a:r>
              <a:rPr lang="en-US" altLang="zh-CN" sz="2400" dirty="0" smtClean="0"/>
              <a:t>]=max(f[son]+W[</a:t>
            </a:r>
            <a:r>
              <a:rPr lang="en-US" altLang="zh-CN" sz="2400" dirty="0" err="1" smtClean="0"/>
              <a:t>i,son</a:t>
            </a:r>
            <a:r>
              <a:rPr lang="en-US" altLang="zh-CN" sz="2400" dirty="0" smtClean="0"/>
              <a:t>] ),W</a:t>
            </a:r>
            <a:r>
              <a:rPr lang="zh-CN" altLang="en-US" sz="2400" dirty="0" smtClean="0"/>
              <a:t>表示</a:t>
            </a:r>
            <a:r>
              <a:rPr lang="en-US" altLang="zh-CN" sz="2400" dirty="0" err="1" smtClean="0"/>
              <a:t>i</a:t>
            </a:r>
            <a:r>
              <a:rPr lang="zh-CN" altLang="en-US" sz="2400" dirty="0" smtClean="0"/>
              <a:t>点到它对应儿子的边长</a:t>
            </a:r>
          </a:p>
          <a:p>
            <a:r>
              <a:rPr lang="en-US" altLang="zh-CN" sz="2400" dirty="0" smtClean="0"/>
              <a:t>DP[</a:t>
            </a:r>
            <a:r>
              <a:rPr lang="en-US" altLang="zh-CN" sz="2400" dirty="0" err="1" smtClean="0"/>
              <a:t>i</a:t>
            </a:r>
            <a:r>
              <a:rPr lang="en-US" altLang="zh-CN" sz="2400" dirty="0" smtClean="0"/>
              <a:t>]</a:t>
            </a:r>
            <a:r>
              <a:rPr lang="zh-CN" altLang="en-US" sz="2400" dirty="0" smtClean="0"/>
              <a:t>表示以</a:t>
            </a:r>
            <a:r>
              <a:rPr lang="en-US" altLang="zh-CN" sz="2400" dirty="0" err="1" smtClean="0"/>
              <a:t>i</a:t>
            </a:r>
            <a:r>
              <a:rPr lang="zh-CN" altLang="en-US" sz="2400" dirty="0" smtClean="0"/>
              <a:t>为根的树的最长链</a:t>
            </a:r>
            <a:r>
              <a:rPr lang="en-US" altLang="zh-CN" sz="2400" dirty="0" smtClean="0"/>
              <a:t>(</a:t>
            </a:r>
            <a:r>
              <a:rPr lang="zh-CN" altLang="en-US" sz="2400" dirty="0" smtClean="0"/>
              <a:t>包括过节点</a:t>
            </a:r>
            <a:r>
              <a:rPr lang="en-US" altLang="zh-CN" sz="2400" dirty="0" err="1" smtClean="0"/>
              <a:t>i</a:t>
            </a:r>
            <a:r>
              <a:rPr lang="zh-CN" altLang="en-US" sz="2400" dirty="0" smtClean="0"/>
              <a:t>和不过节点</a:t>
            </a:r>
            <a:r>
              <a:rPr lang="en-US" altLang="zh-CN" sz="2400" dirty="0" err="1" smtClean="0"/>
              <a:t>i</a:t>
            </a:r>
            <a:r>
              <a:rPr lang="zh-CN" altLang="en-US" sz="2400" dirty="0" smtClean="0"/>
              <a:t>的最长链</a:t>
            </a:r>
            <a:r>
              <a:rPr lang="en-US" altLang="zh-CN" sz="2400" dirty="0" smtClean="0"/>
              <a:t>)</a:t>
            </a:r>
          </a:p>
          <a:p>
            <a:r>
              <a:rPr lang="en-US" altLang="zh-CN" sz="2400" dirty="0" smtClean="0"/>
              <a:t>DP[</a:t>
            </a:r>
            <a:r>
              <a:rPr lang="en-US" altLang="zh-CN" sz="2400" dirty="0" err="1" smtClean="0"/>
              <a:t>i</a:t>
            </a:r>
            <a:r>
              <a:rPr lang="en-US" altLang="zh-CN" sz="2400" dirty="0" smtClean="0"/>
              <a:t>]=max(DP[son],max(f[son1]+f[son2]+W[</a:t>
            </a:r>
            <a:r>
              <a:rPr lang="en-US" altLang="zh-CN" sz="2400" dirty="0" err="1" smtClean="0"/>
              <a:t>i</a:t>
            </a:r>
            <a:r>
              <a:rPr lang="en-US" altLang="zh-CN" sz="2400" dirty="0" smtClean="0"/>
              <a:t>][son1]+W[</a:t>
            </a:r>
            <a:r>
              <a:rPr lang="en-US" altLang="zh-CN" sz="2400" dirty="0" err="1" smtClean="0"/>
              <a:t>i</a:t>
            </a:r>
            <a:r>
              <a:rPr lang="en-US" altLang="zh-CN" sz="2400" dirty="0" smtClean="0"/>
              <a:t>][son2]))</a:t>
            </a:r>
          </a:p>
        </p:txBody>
      </p:sp>
      <p:pic>
        <p:nvPicPr>
          <p:cNvPr id="2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93895"/>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09"/>
                                        </p:tgtEl>
                                        <p:attrNameLst>
                                          <p:attrName>style.visibility</p:attrName>
                                        </p:attrNameLst>
                                      </p:cBhvr>
                                      <p:to>
                                        <p:strVal val="visible"/>
                                      </p:to>
                                    </p:set>
                                    <p:animEffect transition="in" filter="blinds(horizontal)">
                                      <p:cBhvr>
                                        <p:cTn id="20" dur="500"/>
                                        <p:tgtEl>
                                          <p:spTgt spid="1740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6" grpId="0"/>
      <p:bldP spid="7" grpId="0"/>
      <p:bldP spid="9"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1857375" y="428625"/>
            <a:ext cx="5643563" cy="646113"/>
          </a:xfrm>
          <a:prstGeom prst="rect">
            <a:avLst/>
          </a:prstGeom>
          <a:noFill/>
          <a:ln w="9525">
            <a:noFill/>
            <a:miter lim="800000"/>
          </a:ln>
        </p:spPr>
        <p:txBody>
          <a:bodyPr>
            <a:spAutoFit/>
          </a:bodyPr>
          <a:lstStyle/>
          <a:p>
            <a:pPr algn="ctr"/>
            <a:r>
              <a:rPr lang="zh-CN" altLang="en-US" sz="3600">
                <a:latin typeface="Calibri" pitchFamily="34" charset="0"/>
              </a:rPr>
              <a:t>迷失游乐园（</a:t>
            </a:r>
            <a:r>
              <a:rPr lang="en-US" altLang="zh-CN" sz="3600">
                <a:latin typeface="Calibri" pitchFamily="34" charset="0"/>
              </a:rPr>
              <a:t>NOI2012</a:t>
            </a:r>
            <a:r>
              <a:rPr lang="zh-CN" altLang="en-US" sz="3600">
                <a:latin typeface="Calibri" pitchFamily="34" charset="0"/>
              </a:rPr>
              <a:t>）</a:t>
            </a:r>
          </a:p>
        </p:txBody>
      </p:sp>
      <p:sp>
        <p:nvSpPr>
          <p:cNvPr id="7" name="TextBox 6"/>
          <p:cNvSpPr txBox="1">
            <a:spLocks noChangeArrowheads="1"/>
          </p:cNvSpPr>
          <p:nvPr/>
        </p:nvSpPr>
        <p:spPr bwMode="auto">
          <a:xfrm>
            <a:off x="500063" y="1357313"/>
            <a:ext cx="8001000" cy="4832350"/>
          </a:xfrm>
          <a:prstGeom prst="rect">
            <a:avLst/>
          </a:prstGeom>
          <a:noFill/>
          <a:ln w="9525">
            <a:noFill/>
            <a:miter lim="800000"/>
          </a:ln>
        </p:spPr>
        <p:txBody>
          <a:bodyPr>
            <a:spAutoFit/>
          </a:bodyPr>
          <a:lstStyle/>
          <a:p>
            <a:r>
              <a:rPr lang="zh-CN" altLang="en-US" sz="2800">
                <a:latin typeface="Calibri" pitchFamily="34" charset="0"/>
              </a:rPr>
              <a:t>给定一个</a:t>
            </a:r>
            <a:r>
              <a:rPr lang="en-US" altLang="zh-CN" sz="2800">
                <a:latin typeface="Calibri" pitchFamily="34" charset="0"/>
              </a:rPr>
              <a:t>n</a:t>
            </a:r>
            <a:r>
              <a:rPr lang="zh-CN" altLang="en-US" sz="2800">
                <a:latin typeface="Calibri" pitchFamily="34" charset="0"/>
              </a:rPr>
              <a:t>点、</a:t>
            </a:r>
            <a:r>
              <a:rPr lang="en-US" altLang="zh-CN" sz="2800">
                <a:latin typeface="Calibri" pitchFamily="34" charset="0"/>
              </a:rPr>
              <a:t>m</a:t>
            </a:r>
            <a:r>
              <a:rPr lang="zh-CN" altLang="en-US" sz="2800">
                <a:latin typeface="Calibri" pitchFamily="34" charset="0"/>
              </a:rPr>
              <a:t>条边的无向连通图。小</a:t>
            </a:r>
            <a:r>
              <a:rPr lang="en-US" altLang="zh-CN" sz="2800">
                <a:latin typeface="Calibri" pitchFamily="34" charset="0"/>
              </a:rPr>
              <a:t>Z</a:t>
            </a:r>
            <a:r>
              <a:rPr lang="zh-CN" altLang="en-US" sz="2800">
                <a:latin typeface="Calibri" pitchFamily="34" charset="0"/>
              </a:rPr>
              <a:t>随机从某个点出发，每次随机等概率地去一个和当前点有边的点，并且同一个点不去两次（包括起始点）。这个过程一直进行，直到当前点的所有相邻点都已经访问过为止。小</a:t>
            </a:r>
            <a:r>
              <a:rPr lang="en-US" altLang="zh-CN" sz="2800">
                <a:latin typeface="Calibri" pitchFamily="34" charset="0"/>
              </a:rPr>
              <a:t>Z</a:t>
            </a:r>
            <a:r>
              <a:rPr lang="zh-CN" altLang="en-US" sz="2800">
                <a:latin typeface="Calibri" pitchFamily="34" charset="0"/>
              </a:rPr>
              <a:t>所有经过的点按顺序构成一条非重复路径，他想知道这条路径的期望长度是多少？</a:t>
            </a:r>
            <a:endParaRPr lang="en-US" altLang="zh-CN" sz="2800">
              <a:latin typeface="Calibri" pitchFamily="34" charset="0"/>
            </a:endParaRPr>
          </a:p>
          <a:p>
            <a:r>
              <a:rPr lang="zh-CN" altLang="en-US" sz="2800">
                <a:latin typeface="Calibri" pitchFamily="34" charset="0"/>
              </a:rPr>
              <a:t>数据规模：</a:t>
            </a:r>
          </a:p>
          <a:p>
            <a:r>
              <a:rPr lang="zh-CN" altLang="en-US" sz="2800">
                <a:latin typeface="Calibri" pitchFamily="34" charset="0"/>
              </a:rPr>
              <a:t>对</a:t>
            </a:r>
            <a:r>
              <a:rPr lang="en-US" altLang="zh-CN" sz="2800">
                <a:latin typeface="Calibri" pitchFamily="34" charset="0"/>
              </a:rPr>
              <a:t>50%</a:t>
            </a:r>
            <a:r>
              <a:rPr lang="zh-CN" altLang="zh-CN" sz="2800">
                <a:latin typeface="Calibri" pitchFamily="34" charset="0"/>
              </a:rPr>
              <a:t>的数据</a:t>
            </a:r>
            <a:r>
              <a:rPr lang="en-US" altLang="zh-CN" sz="2800">
                <a:latin typeface="Calibri" pitchFamily="34" charset="0"/>
              </a:rPr>
              <a:t> </a:t>
            </a:r>
            <a:r>
              <a:rPr lang="zh-CN" altLang="en-US" sz="2800">
                <a:latin typeface="Calibri" pitchFamily="34" charset="0"/>
              </a:rPr>
              <a:t>：</a:t>
            </a:r>
            <a:r>
              <a:rPr lang="en-US" altLang="zh-CN" sz="2800">
                <a:latin typeface="Calibri" pitchFamily="34" charset="0"/>
              </a:rPr>
              <a:t>m=n-1;</a:t>
            </a:r>
          </a:p>
          <a:p>
            <a:r>
              <a:rPr lang="zh-CN" altLang="en-US" sz="2800">
                <a:latin typeface="Calibri" pitchFamily="34" charset="0"/>
              </a:rPr>
              <a:t>另外</a:t>
            </a:r>
            <a:r>
              <a:rPr lang="en-US" altLang="zh-CN" sz="2800">
                <a:latin typeface="Calibri" pitchFamily="34" charset="0"/>
              </a:rPr>
              <a:t>50%</a:t>
            </a:r>
            <a:r>
              <a:rPr lang="zh-CN" altLang="en-US" sz="2800">
                <a:latin typeface="Calibri" pitchFamily="34" charset="0"/>
              </a:rPr>
              <a:t>的数据，</a:t>
            </a:r>
            <a:r>
              <a:rPr lang="en-US" altLang="zh-CN" sz="2800">
                <a:latin typeface="Calibri" pitchFamily="34" charset="0"/>
              </a:rPr>
              <a:t>m=n,</a:t>
            </a:r>
            <a:r>
              <a:rPr lang="zh-CN" altLang="en-US" sz="2800">
                <a:latin typeface="Calibri" pitchFamily="34" charset="0"/>
              </a:rPr>
              <a:t>且环上点数不超过</a:t>
            </a:r>
            <a:r>
              <a:rPr lang="en-US" altLang="zh-CN" sz="2800">
                <a:latin typeface="Calibri" pitchFamily="34" charset="0"/>
              </a:rPr>
              <a:t>20;</a:t>
            </a:r>
          </a:p>
          <a:p>
            <a:r>
              <a:rPr lang="en-US" altLang="zh-CN" sz="2800">
                <a:latin typeface="Calibri" pitchFamily="34" charset="0"/>
              </a:rPr>
              <a:t>100%</a:t>
            </a:r>
            <a:r>
              <a:rPr lang="zh-CN" altLang="en-US" sz="2800">
                <a:latin typeface="Calibri" pitchFamily="34" charset="0"/>
              </a:rPr>
              <a:t>的数据有</a:t>
            </a:r>
            <a:r>
              <a:rPr lang="en-US" altLang="zh-CN" sz="2800">
                <a:latin typeface="Calibri" pitchFamily="34" charset="0"/>
              </a:rPr>
              <a:t>n&lt;=10^5</a:t>
            </a:r>
            <a:r>
              <a:rPr lang="zh-CN" altLang="en-US" sz="280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1692275" y="333375"/>
            <a:ext cx="5643563" cy="639763"/>
          </a:xfrm>
          <a:prstGeom prst="rect">
            <a:avLst/>
          </a:prstGeom>
          <a:noFill/>
          <a:ln w="9525">
            <a:noFill/>
            <a:miter lim="800000"/>
          </a:ln>
        </p:spPr>
        <p:txBody>
          <a:bodyPr>
            <a:spAutoFit/>
          </a:bodyPr>
          <a:lstStyle/>
          <a:p>
            <a:pPr algn="ctr"/>
            <a:r>
              <a:rPr lang="zh-CN" altLang="en-US" sz="3600">
                <a:solidFill>
                  <a:srgbClr val="FF0000"/>
                </a:solidFill>
                <a:latin typeface="Calibri" pitchFamily="34" charset="0"/>
              </a:rPr>
              <a:t>题目说明</a:t>
            </a:r>
          </a:p>
        </p:txBody>
      </p:sp>
      <p:sp>
        <p:nvSpPr>
          <p:cNvPr id="2" name="椭圆 1"/>
          <p:cNvSpPr/>
          <p:nvPr/>
        </p:nvSpPr>
        <p:spPr>
          <a:xfrm>
            <a:off x="468313" y="1136650"/>
            <a:ext cx="86360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a:t>1</a:t>
            </a:r>
          </a:p>
        </p:txBody>
      </p:sp>
      <p:sp>
        <p:nvSpPr>
          <p:cNvPr id="3" name="椭圆 2"/>
          <p:cNvSpPr/>
          <p:nvPr/>
        </p:nvSpPr>
        <p:spPr>
          <a:xfrm>
            <a:off x="2776538" y="1136650"/>
            <a:ext cx="92075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a:t>2</a:t>
            </a:r>
          </a:p>
        </p:txBody>
      </p:sp>
      <p:sp>
        <p:nvSpPr>
          <p:cNvPr id="6" name="椭圆 5"/>
          <p:cNvSpPr/>
          <p:nvPr/>
        </p:nvSpPr>
        <p:spPr>
          <a:xfrm>
            <a:off x="7524750" y="1136650"/>
            <a:ext cx="86360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a:t>4</a:t>
            </a:r>
          </a:p>
        </p:txBody>
      </p:sp>
      <p:sp>
        <p:nvSpPr>
          <p:cNvPr id="7" name="椭圆 6"/>
          <p:cNvSpPr/>
          <p:nvPr/>
        </p:nvSpPr>
        <p:spPr>
          <a:xfrm>
            <a:off x="5143500" y="1136650"/>
            <a:ext cx="936625"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a:t>3</a:t>
            </a:r>
          </a:p>
        </p:txBody>
      </p:sp>
      <p:cxnSp>
        <p:nvCxnSpPr>
          <p:cNvPr id="9" name="直接连接符 8"/>
          <p:cNvCxnSpPr>
            <a:stCxn id="3" idx="6"/>
            <a:endCxn id="7" idx="2"/>
          </p:cNvCxnSpPr>
          <p:nvPr/>
        </p:nvCxnSpPr>
        <p:spPr>
          <a:xfrm>
            <a:off x="3697288" y="1568450"/>
            <a:ext cx="1446212" cy="15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连接符 9"/>
          <p:cNvCxnSpPr>
            <a:stCxn id="2" idx="6"/>
            <a:endCxn id="3" idx="2"/>
          </p:cNvCxnSpPr>
          <p:nvPr/>
        </p:nvCxnSpPr>
        <p:spPr>
          <a:xfrm>
            <a:off x="1331913" y="1568450"/>
            <a:ext cx="1444625" cy="15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直接连接符 12"/>
          <p:cNvCxnSpPr>
            <a:stCxn id="7" idx="6"/>
            <a:endCxn id="6" idx="2"/>
          </p:cNvCxnSpPr>
          <p:nvPr/>
        </p:nvCxnSpPr>
        <p:spPr>
          <a:xfrm>
            <a:off x="6080125" y="1568450"/>
            <a:ext cx="1444625"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文本框 13"/>
          <p:cNvSpPr txBox="1">
            <a:spLocks noChangeArrowheads="1"/>
          </p:cNvSpPr>
          <p:nvPr/>
        </p:nvSpPr>
        <p:spPr bwMode="auto">
          <a:xfrm>
            <a:off x="1976438" y="1058863"/>
            <a:ext cx="487362" cy="584200"/>
          </a:xfrm>
          <a:prstGeom prst="rect">
            <a:avLst/>
          </a:prstGeom>
          <a:noFill/>
          <a:ln w="9525">
            <a:noFill/>
            <a:miter lim="800000"/>
          </a:ln>
        </p:spPr>
        <p:txBody>
          <a:bodyPr>
            <a:spAutoFit/>
          </a:bodyPr>
          <a:lstStyle/>
          <a:p>
            <a:r>
              <a:rPr lang="en-US" altLang="zh-CN" sz="3200">
                <a:latin typeface="Calibri" pitchFamily="34" charset="0"/>
              </a:rPr>
              <a:t>3</a:t>
            </a:r>
          </a:p>
        </p:txBody>
      </p:sp>
      <p:sp>
        <p:nvSpPr>
          <p:cNvPr id="15" name="文本框 14"/>
          <p:cNvSpPr txBox="1">
            <a:spLocks noChangeArrowheads="1"/>
          </p:cNvSpPr>
          <p:nvPr/>
        </p:nvSpPr>
        <p:spPr bwMode="auto">
          <a:xfrm>
            <a:off x="4194175" y="1058863"/>
            <a:ext cx="501650" cy="584200"/>
          </a:xfrm>
          <a:prstGeom prst="rect">
            <a:avLst/>
          </a:prstGeom>
          <a:noFill/>
          <a:ln w="9525">
            <a:noFill/>
            <a:miter lim="800000"/>
          </a:ln>
        </p:spPr>
        <p:txBody>
          <a:bodyPr>
            <a:spAutoFit/>
          </a:bodyPr>
          <a:lstStyle/>
          <a:p>
            <a:r>
              <a:rPr lang="en-US" altLang="zh-CN" sz="3200">
                <a:latin typeface="Calibri" pitchFamily="34" charset="0"/>
              </a:rPr>
              <a:t>1</a:t>
            </a:r>
          </a:p>
        </p:txBody>
      </p:sp>
      <p:sp>
        <p:nvSpPr>
          <p:cNvPr id="16" name="文本框 15"/>
          <p:cNvSpPr txBox="1">
            <a:spLocks noChangeArrowheads="1"/>
          </p:cNvSpPr>
          <p:nvPr/>
        </p:nvSpPr>
        <p:spPr bwMode="auto">
          <a:xfrm>
            <a:off x="6540500" y="1058863"/>
            <a:ext cx="746125" cy="584200"/>
          </a:xfrm>
          <a:prstGeom prst="rect">
            <a:avLst/>
          </a:prstGeom>
          <a:noFill/>
          <a:ln w="9525">
            <a:noFill/>
            <a:miter lim="800000"/>
          </a:ln>
        </p:spPr>
        <p:txBody>
          <a:bodyPr>
            <a:spAutoFit/>
          </a:bodyPr>
          <a:lstStyle/>
          <a:p>
            <a:r>
              <a:rPr lang="en-US" altLang="zh-CN" sz="3200">
                <a:latin typeface="Calibri" pitchFamily="34" charset="0"/>
              </a:rPr>
              <a:t>4</a:t>
            </a:r>
          </a:p>
        </p:txBody>
      </p:sp>
      <p:sp>
        <p:nvSpPr>
          <p:cNvPr id="17" name="文本框 16"/>
          <p:cNvSpPr txBox="1">
            <a:spLocks noChangeArrowheads="1"/>
          </p:cNvSpPr>
          <p:nvPr/>
        </p:nvSpPr>
        <p:spPr bwMode="auto">
          <a:xfrm>
            <a:off x="642938" y="5643563"/>
            <a:ext cx="9215437" cy="523875"/>
          </a:xfrm>
          <a:prstGeom prst="rect">
            <a:avLst/>
          </a:prstGeom>
          <a:noFill/>
          <a:ln w="9525">
            <a:noFill/>
            <a:miter lim="800000"/>
          </a:ln>
        </p:spPr>
        <p:txBody>
          <a:bodyPr>
            <a:spAutoFit/>
          </a:bodyPr>
          <a:lstStyle/>
          <a:p>
            <a:r>
              <a:rPr lang="zh-CN" altLang="en-US" sz="2800">
                <a:latin typeface="Calibri" pitchFamily="34" charset="0"/>
              </a:rPr>
              <a:t>期望长度 = 8/4 + 3/8 + 5/8 + 4/8 + 4/8 + 8/4 = 6</a:t>
            </a:r>
          </a:p>
        </p:txBody>
      </p:sp>
      <p:graphicFrame>
        <p:nvGraphicFramePr>
          <p:cNvPr id="19" name="表格 18"/>
          <p:cNvGraphicFramePr/>
          <p:nvPr/>
        </p:nvGraphicFramePr>
        <p:xfrm>
          <a:off x="1928813" y="2857500"/>
          <a:ext cx="2465070" cy="2667000"/>
        </p:xfrm>
        <a:graphic>
          <a:graphicData uri="http://schemas.openxmlformats.org/drawingml/2006/table">
            <a:tbl>
              <a:tblPr firstRow="1" bandRow="1">
                <a:tableStyleId>{5C22544A-7EE6-4342-B048-85BDC9FD1C3A}</a:tableStyleId>
              </a:tblPr>
              <a:tblGrid>
                <a:gridCol w="821690"/>
                <a:gridCol w="821690"/>
                <a:gridCol w="821690"/>
              </a:tblGrid>
              <a:tr h="381000">
                <a:tc>
                  <a:txBody>
                    <a:bodyPr/>
                    <a:lstStyle/>
                    <a:p>
                      <a:pPr>
                        <a:buNone/>
                      </a:pPr>
                      <a:r>
                        <a:rPr lang="zh-CN" dirty="0"/>
                        <a:t>路径</a:t>
                      </a:r>
                    </a:p>
                  </a:txBody>
                  <a:tcPr/>
                </a:tc>
                <a:tc>
                  <a:txBody>
                    <a:bodyPr/>
                    <a:lstStyle/>
                    <a:p>
                      <a:pPr>
                        <a:buNone/>
                      </a:pPr>
                      <a:r>
                        <a:rPr lang="zh-CN" altLang="en-US" dirty="0"/>
                        <a:t>长度</a:t>
                      </a:r>
                    </a:p>
                  </a:txBody>
                  <a:tcPr/>
                </a:tc>
                <a:tc>
                  <a:txBody>
                    <a:bodyPr/>
                    <a:lstStyle/>
                    <a:p>
                      <a:pPr>
                        <a:buNone/>
                      </a:pPr>
                      <a:r>
                        <a:rPr lang="zh-CN"/>
                        <a:t>概率</a:t>
                      </a:r>
                    </a:p>
                  </a:txBody>
                  <a:tcPr/>
                </a:tc>
              </a:tr>
              <a:tr h="381000">
                <a:tc>
                  <a:txBody>
                    <a:bodyPr/>
                    <a:lstStyle/>
                    <a:p>
                      <a:pPr>
                        <a:buNone/>
                      </a:pPr>
                      <a:r>
                        <a:rPr lang="zh-CN" altLang="en-US" sz="1800">
                          <a:sym typeface="+mn-ea"/>
                        </a:rPr>
                        <a:t>1--&gt;4  </a:t>
                      </a:r>
                      <a:endParaRPr lang="en-US"/>
                    </a:p>
                  </a:txBody>
                  <a:tcPr/>
                </a:tc>
                <a:tc>
                  <a:txBody>
                    <a:bodyPr/>
                    <a:lstStyle/>
                    <a:p>
                      <a:pPr>
                        <a:buNone/>
                      </a:pPr>
                      <a:r>
                        <a:rPr lang="en-US"/>
                        <a:t>8</a:t>
                      </a:r>
                    </a:p>
                  </a:txBody>
                  <a:tcPr/>
                </a:tc>
                <a:tc>
                  <a:txBody>
                    <a:bodyPr/>
                    <a:lstStyle/>
                    <a:p>
                      <a:pPr>
                        <a:buNone/>
                      </a:pPr>
                      <a:r>
                        <a:rPr lang="en-US" dirty="0"/>
                        <a:t>1/4</a:t>
                      </a:r>
                    </a:p>
                  </a:txBody>
                  <a:tcPr/>
                </a:tc>
              </a:tr>
              <a:tr h="381000">
                <a:tc>
                  <a:txBody>
                    <a:bodyPr/>
                    <a:lstStyle/>
                    <a:p>
                      <a:pPr>
                        <a:buNone/>
                      </a:pPr>
                      <a:r>
                        <a:rPr lang="en-US"/>
                        <a:t>2</a:t>
                      </a:r>
                      <a:r>
                        <a:rPr lang="zh-CN" altLang="en-US" sz="1800">
                          <a:sym typeface="+mn-ea"/>
                        </a:rPr>
                        <a:t>--&gt;</a:t>
                      </a:r>
                      <a:r>
                        <a:rPr lang="en-US" altLang="zh-CN" sz="1800">
                          <a:sym typeface="+mn-ea"/>
                        </a:rPr>
                        <a:t>1</a:t>
                      </a:r>
                    </a:p>
                  </a:txBody>
                  <a:tcPr/>
                </a:tc>
                <a:tc>
                  <a:txBody>
                    <a:bodyPr/>
                    <a:lstStyle/>
                    <a:p>
                      <a:pPr>
                        <a:buNone/>
                      </a:pPr>
                      <a:r>
                        <a:rPr lang="en-US"/>
                        <a:t>3</a:t>
                      </a:r>
                    </a:p>
                  </a:txBody>
                  <a:tcPr/>
                </a:tc>
                <a:tc>
                  <a:txBody>
                    <a:bodyPr/>
                    <a:lstStyle/>
                    <a:p>
                      <a:pPr>
                        <a:buNone/>
                      </a:pPr>
                      <a:r>
                        <a:rPr lang="en-US" dirty="0"/>
                        <a:t>1/8</a:t>
                      </a:r>
                      <a:endParaRPr lang="zh-CN" altLang="en-US" dirty="0"/>
                    </a:p>
                  </a:txBody>
                  <a:tcPr/>
                </a:tc>
              </a:tr>
              <a:tr h="381000">
                <a:tc>
                  <a:txBody>
                    <a:bodyPr/>
                    <a:lstStyle/>
                    <a:p>
                      <a:pPr>
                        <a:buNone/>
                      </a:pPr>
                      <a:r>
                        <a:rPr lang="en-US" altLang="zh-CN"/>
                        <a:t>2</a:t>
                      </a:r>
                      <a:r>
                        <a:rPr lang="zh-CN" altLang="en-US" sz="1800">
                          <a:sym typeface="+mn-ea"/>
                        </a:rPr>
                        <a:t>--&gt;</a:t>
                      </a:r>
                      <a:r>
                        <a:rPr lang="en-US" altLang="zh-CN" sz="1800">
                          <a:sym typeface="+mn-ea"/>
                        </a:rPr>
                        <a:t>4</a:t>
                      </a:r>
                    </a:p>
                  </a:txBody>
                  <a:tcPr/>
                </a:tc>
                <a:tc>
                  <a:txBody>
                    <a:bodyPr/>
                    <a:lstStyle/>
                    <a:p>
                      <a:pPr>
                        <a:buNone/>
                      </a:pPr>
                      <a:r>
                        <a:rPr lang="en-US"/>
                        <a:t>5</a:t>
                      </a:r>
                    </a:p>
                  </a:txBody>
                  <a:tcPr/>
                </a:tc>
                <a:tc>
                  <a:txBody>
                    <a:bodyPr/>
                    <a:lstStyle/>
                    <a:p>
                      <a:pPr>
                        <a:buNone/>
                      </a:pPr>
                      <a:r>
                        <a:rPr lang="en-US"/>
                        <a:t>1/8</a:t>
                      </a:r>
                    </a:p>
                  </a:txBody>
                  <a:tcPr/>
                </a:tc>
              </a:tr>
              <a:tr h="381000">
                <a:tc>
                  <a:txBody>
                    <a:bodyPr/>
                    <a:lstStyle/>
                    <a:p>
                      <a:pPr>
                        <a:buNone/>
                      </a:pPr>
                      <a:r>
                        <a:rPr lang="en-US"/>
                        <a:t>3</a:t>
                      </a:r>
                      <a:r>
                        <a:rPr lang="zh-CN" altLang="en-US" sz="1800">
                          <a:sym typeface="+mn-ea"/>
                        </a:rPr>
                        <a:t>--&gt;</a:t>
                      </a:r>
                      <a:r>
                        <a:rPr lang="en-US" altLang="zh-CN" sz="1800">
                          <a:sym typeface="+mn-ea"/>
                        </a:rPr>
                        <a:t>1</a:t>
                      </a:r>
                    </a:p>
                  </a:txBody>
                  <a:tcPr/>
                </a:tc>
                <a:tc>
                  <a:txBody>
                    <a:bodyPr/>
                    <a:lstStyle/>
                    <a:p>
                      <a:pPr>
                        <a:buNone/>
                      </a:pPr>
                      <a:r>
                        <a:rPr lang="en-US"/>
                        <a:t>4</a:t>
                      </a:r>
                    </a:p>
                  </a:txBody>
                  <a:tcPr/>
                </a:tc>
                <a:tc>
                  <a:txBody>
                    <a:bodyPr/>
                    <a:lstStyle/>
                    <a:p>
                      <a:pPr>
                        <a:buNone/>
                      </a:pPr>
                      <a:r>
                        <a:rPr lang="en-US"/>
                        <a:t>1/8</a:t>
                      </a:r>
                    </a:p>
                  </a:txBody>
                  <a:tcPr/>
                </a:tc>
              </a:tr>
              <a:tr h="381000">
                <a:tc>
                  <a:txBody>
                    <a:bodyPr/>
                    <a:lstStyle/>
                    <a:p>
                      <a:pPr>
                        <a:buNone/>
                      </a:pPr>
                      <a:r>
                        <a:rPr lang="en-US"/>
                        <a:t>3</a:t>
                      </a:r>
                      <a:r>
                        <a:rPr lang="zh-CN" altLang="en-US" sz="1800">
                          <a:sym typeface="+mn-ea"/>
                        </a:rPr>
                        <a:t>--&gt;</a:t>
                      </a:r>
                      <a:r>
                        <a:rPr lang="en-US" altLang="zh-CN" sz="1800">
                          <a:sym typeface="+mn-ea"/>
                        </a:rPr>
                        <a:t>4</a:t>
                      </a:r>
                    </a:p>
                  </a:txBody>
                  <a:tcPr/>
                </a:tc>
                <a:tc>
                  <a:txBody>
                    <a:bodyPr/>
                    <a:lstStyle/>
                    <a:p>
                      <a:pPr>
                        <a:buNone/>
                      </a:pPr>
                      <a:r>
                        <a:rPr lang="en-US"/>
                        <a:t>4</a:t>
                      </a:r>
                    </a:p>
                  </a:txBody>
                  <a:tcPr/>
                </a:tc>
                <a:tc>
                  <a:txBody>
                    <a:bodyPr/>
                    <a:lstStyle/>
                    <a:p>
                      <a:pPr>
                        <a:buNone/>
                      </a:pPr>
                      <a:r>
                        <a:rPr lang="en-US"/>
                        <a:t>1/8</a:t>
                      </a:r>
                    </a:p>
                  </a:txBody>
                  <a:tcPr/>
                </a:tc>
              </a:tr>
              <a:tr h="381000">
                <a:tc>
                  <a:txBody>
                    <a:bodyPr/>
                    <a:lstStyle/>
                    <a:p>
                      <a:pPr>
                        <a:buNone/>
                      </a:pPr>
                      <a:r>
                        <a:rPr lang="en-US"/>
                        <a:t>4</a:t>
                      </a:r>
                      <a:r>
                        <a:rPr lang="zh-CN" altLang="en-US" sz="1800">
                          <a:sym typeface="+mn-ea"/>
                        </a:rPr>
                        <a:t>--&gt;</a:t>
                      </a:r>
                      <a:r>
                        <a:rPr lang="en-US" altLang="zh-CN" sz="1800">
                          <a:sym typeface="+mn-ea"/>
                        </a:rPr>
                        <a:t>1</a:t>
                      </a:r>
                    </a:p>
                  </a:txBody>
                  <a:tcPr/>
                </a:tc>
                <a:tc>
                  <a:txBody>
                    <a:bodyPr/>
                    <a:lstStyle/>
                    <a:p>
                      <a:pPr>
                        <a:buNone/>
                      </a:pPr>
                      <a:r>
                        <a:rPr lang="en-US"/>
                        <a:t>8</a:t>
                      </a:r>
                    </a:p>
                  </a:txBody>
                  <a:tcPr/>
                </a:tc>
                <a:tc>
                  <a:txBody>
                    <a:bodyPr/>
                    <a:lstStyle/>
                    <a:p>
                      <a:pPr>
                        <a:buNone/>
                      </a:pPr>
                      <a:r>
                        <a:rPr lang="en-US" dirty="0"/>
                        <a:t>1/4</a:t>
                      </a:r>
                    </a:p>
                  </a:txBody>
                  <a:tcPr/>
                </a:tc>
              </a:tr>
            </a:tbl>
          </a:graphicData>
        </a:graphic>
      </p:graphicFrame>
      <p:sp>
        <p:nvSpPr>
          <p:cNvPr id="22" name="TextBox 21"/>
          <p:cNvSpPr txBox="1">
            <a:spLocks noChangeArrowheads="1"/>
          </p:cNvSpPr>
          <p:nvPr/>
        </p:nvSpPr>
        <p:spPr bwMode="auto">
          <a:xfrm>
            <a:off x="857250" y="2214563"/>
            <a:ext cx="7215188" cy="584200"/>
          </a:xfrm>
          <a:prstGeom prst="rect">
            <a:avLst/>
          </a:prstGeom>
          <a:noFill/>
          <a:ln w="9525">
            <a:noFill/>
            <a:miter lim="800000"/>
          </a:ln>
        </p:spPr>
        <p:txBody>
          <a:bodyPr>
            <a:spAutoFit/>
          </a:bodyPr>
          <a:lstStyle/>
          <a:p>
            <a:r>
              <a:rPr lang="zh-CN" altLang="en-US" sz="3200">
                <a:latin typeface="Calibri" pitchFamily="34" charset="0"/>
              </a:rPr>
              <a:t>共有6条不同的路径: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4"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heel(4)">
                                      <p:cBhvr>
                                        <p:cTn id="73" dur="20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500" fill="hold"/>
                                        <p:tgtEl>
                                          <p:spTgt spid="17"/>
                                        </p:tgtEl>
                                        <p:attrNameLst>
                                          <p:attrName>ppt_w</p:attrName>
                                        </p:attrNameLst>
                                      </p:cBhvr>
                                      <p:tavLst>
                                        <p:tav tm="0">
                                          <p:val>
                                            <p:fltVal val="0"/>
                                          </p:val>
                                        </p:tav>
                                        <p:tav tm="100000">
                                          <p:val>
                                            <p:strVal val="#ppt_w"/>
                                          </p:val>
                                        </p:tav>
                                      </p:tavLst>
                                    </p:anim>
                                    <p:anim calcmode="lin" valueType="num">
                                      <p:cBhvr>
                                        <p:cTn id="79" dur="500" fill="hold"/>
                                        <p:tgtEl>
                                          <p:spTgt spid="17"/>
                                        </p:tgtEl>
                                        <p:attrNameLst>
                                          <p:attrName>ppt_h</p:attrName>
                                        </p:attrNameLst>
                                      </p:cBhvr>
                                      <p:tavLst>
                                        <p:tav tm="0">
                                          <p:val>
                                            <p:fltVal val="0"/>
                                          </p:val>
                                        </p:tav>
                                        <p:tav tm="100000">
                                          <p:val>
                                            <p:strVal val="#ppt_h"/>
                                          </p:val>
                                        </p:tav>
                                      </p:tavLst>
                                    </p:anim>
                                    <p:animEffect transition="in" filter="fade">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3" grpId="0" animBg="1"/>
      <p:bldP spid="6" grpId="0" animBg="1"/>
      <p:bldP spid="7" grpId="0" animBg="1"/>
      <p:bldP spid="14" grpId="0"/>
      <p:bldP spid="15" grpId="0"/>
      <p:bldP spid="16" grpId="0"/>
      <p:bldP spid="17"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39750" y="620713"/>
            <a:ext cx="8072438" cy="4246562"/>
          </a:xfrm>
          <a:prstGeom prst="rect">
            <a:avLst/>
          </a:prstGeom>
          <a:noFill/>
          <a:ln w="9525">
            <a:noFill/>
            <a:miter lim="800000"/>
          </a:ln>
        </p:spPr>
        <p:txBody>
          <a:bodyPr>
            <a:spAutoFit/>
          </a:bodyPr>
          <a:lstStyle/>
          <a:p>
            <a:r>
              <a:rPr lang="en-US" altLang="zh-CN" dirty="0">
                <a:latin typeface="Calibri" pitchFamily="34" charset="0"/>
              </a:rPr>
              <a:t> </a:t>
            </a:r>
            <a:endParaRPr lang="zh-CN" altLang="en-US" dirty="0">
              <a:latin typeface="Calibri" pitchFamily="34" charset="0"/>
            </a:endParaRPr>
          </a:p>
          <a:p>
            <a:r>
              <a:rPr lang="zh-CN" altLang="en-US" sz="2800" dirty="0">
                <a:latin typeface="Calibri" pitchFamily="34" charset="0"/>
              </a:rPr>
              <a:t>首先考虑前</a:t>
            </a:r>
            <a:r>
              <a:rPr lang="en-US" altLang="zh-CN" sz="2800" dirty="0">
                <a:latin typeface="Calibri" pitchFamily="34" charset="0"/>
              </a:rPr>
              <a:t>50</a:t>
            </a:r>
            <a:r>
              <a:rPr lang="zh-CN" altLang="en-US" sz="2800" dirty="0">
                <a:latin typeface="Calibri" pitchFamily="34" charset="0"/>
              </a:rPr>
              <a:t>分是树的情况</a:t>
            </a:r>
          </a:p>
          <a:p>
            <a:r>
              <a:rPr lang="zh-CN" altLang="en-US" sz="2800" dirty="0">
                <a:latin typeface="Calibri" pitchFamily="34" charset="0"/>
              </a:rPr>
              <a:t>由树型</a:t>
            </a:r>
            <a:r>
              <a:rPr lang="en-US" altLang="zh-CN" sz="2800" dirty="0">
                <a:latin typeface="Calibri" pitchFamily="34" charset="0"/>
              </a:rPr>
              <a:t>DP</a:t>
            </a:r>
            <a:r>
              <a:rPr lang="zh-CN" altLang="en-US" sz="2800" dirty="0">
                <a:latin typeface="Calibri" pitchFamily="34" charset="0"/>
              </a:rPr>
              <a:t>的经验，我们可以定义一个状态</a:t>
            </a:r>
            <a:r>
              <a:rPr lang="en-US" altLang="zh-CN" sz="2800" dirty="0">
                <a:latin typeface="Calibri" pitchFamily="34" charset="0"/>
              </a:rPr>
              <a:t>f(</a:t>
            </a:r>
            <a:r>
              <a:rPr lang="en-US" altLang="zh-CN" sz="2800" dirty="0" err="1">
                <a:latin typeface="Calibri" pitchFamily="34" charset="0"/>
              </a:rPr>
              <a:t>i</a:t>
            </a:r>
            <a:r>
              <a:rPr lang="en-US" altLang="zh-CN" sz="2800" dirty="0">
                <a:latin typeface="Calibri" pitchFamily="34" charset="0"/>
              </a:rPr>
              <a:t>)</a:t>
            </a:r>
            <a:r>
              <a:rPr lang="zh-CN" altLang="en-US" sz="2800" dirty="0">
                <a:latin typeface="Calibri" pitchFamily="34" charset="0"/>
              </a:rPr>
              <a:t>表示以</a:t>
            </a:r>
            <a:r>
              <a:rPr lang="en-US" altLang="zh-CN" sz="2800" dirty="0" err="1">
                <a:latin typeface="Calibri" pitchFamily="34" charset="0"/>
              </a:rPr>
              <a:t>i</a:t>
            </a:r>
            <a:r>
              <a:rPr lang="zh-CN" altLang="en-US" sz="2800" dirty="0">
                <a:latin typeface="Calibri" pitchFamily="34" charset="0"/>
              </a:rPr>
              <a:t>为根的树，</a:t>
            </a:r>
            <a:r>
              <a:rPr lang="en-US" altLang="zh-CN" sz="2800" dirty="0" err="1">
                <a:latin typeface="Calibri" pitchFamily="34" charset="0"/>
              </a:rPr>
              <a:t>i</a:t>
            </a:r>
            <a:r>
              <a:rPr lang="zh-CN" altLang="en-US" sz="2800" dirty="0">
                <a:latin typeface="Calibri" pitchFamily="34" charset="0"/>
              </a:rPr>
              <a:t>点出发的路径的期望长度。我们尝试用子树的相关信息来得到原问题的解。</a:t>
            </a:r>
          </a:p>
          <a:p>
            <a:r>
              <a:rPr lang="en-US" altLang="zh-CN" sz="2800" dirty="0">
                <a:latin typeface="Calibri" pitchFamily="34" charset="0"/>
              </a:rPr>
              <a:t>                                    </a:t>
            </a:r>
          </a:p>
          <a:p>
            <a:r>
              <a:rPr lang="zh-CN" altLang="en-US" sz="2800" dirty="0">
                <a:latin typeface="Calibri" pitchFamily="34" charset="0"/>
              </a:rPr>
              <a:t>则有</a:t>
            </a:r>
            <a:endParaRPr lang="en-US" sz="2800" dirty="0">
              <a:latin typeface="Calibri" pitchFamily="34" charset="0"/>
            </a:endParaRPr>
          </a:p>
          <a:p>
            <a:r>
              <a:rPr lang="en-US" sz="2800" dirty="0">
                <a:latin typeface="Calibri" pitchFamily="34" charset="0"/>
              </a:rPr>
              <a:t> </a:t>
            </a:r>
            <a:r>
              <a:rPr lang="en-US" altLang="zh-CN" sz="2800" dirty="0">
                <a:latin typeface="Calibri" pitchFamily="34" charset="0"/>
              </a:rPr>
              <a:t>(w(</a:t>
            </a:r>
            <a:r>
              <a:rPr lang="en-US" altLang="zh-CN" sz="2800" dirty="0" err="1">
                <a:latin typeface="Calibri" pitchFamily="34" charset="0"/>
              </a:rPr>
              <a:t>i,j</a:t>
            </a:r>
            <a:r>
              <a:rPr lang="en-US" altLang="zh-CN" sz="2800" dirty="0">
                <a:latin typeface="Calibri" pitchFamily="34" charset="0"/>
              </a:rPr>
              <a:t>)</a:t>
            </a:r>
            <a:r>
              <a:rPr lang="zh-CN" altLang="en-US" sz="2800" dirty="0">
                <a:latin typeface="Calibri" pitchFamily="34" charset="0"/>
              </a:rPr>
              <a:t>表示</a:t>
            </a:r>
            <a:r>
              <a:rPr lang="en-US" altLang="zh-CN" sz="2800" dirty="0" err="1">
                <a:latin typeface="Calibri" pitchFamily="34" charset="0"/>
              </a:rPr>
              <a:t>i</a:t>
            </a:r>
            <a:r>
              <a:rPr lang="zh-CN" altLang="en-US" sz="2800" dirty="0">
                <a:latin typeface="Calibri" pitchFamily="34" charset="0"/>
              </a:rPr>
              <a:t>到</a:t>
            </a:r>
            <a:r>
              <a:rPr lang="en-US" altLang="zh-CN" sz="2800" dirty="0">
                <a:latin typeface="Calibri" pitchFamily="34" charset="0"/>
              </a:rPr>
              <a:t>j</a:t>
            </a:r>
            <a:r>
              <a:rPr lang="zh-CN" altLang="en-US" sz="2800" dirty="0">
                <a:latin typeface="Calibri" pitchFamily="34" charset="0"/>
              </a:rPr>
              <a:t>的边权，</a:t>
            </a:r>
            <a:r>
              <a:rPr lang="en-US" altLang="zh-CN" sz="2800" dirty="0">
                <a:latin typeface="Calibri" pitchFamily="34" charset="0"/>
              </a:rPr>
              <a:t>size[</a:t>
            </a:r>
            <a:r>
              <a:rPr lang="en-US" altLang="zh-CN" sz="2800" dirty="0" err="1">
                <a:latin typeface="Calibri" pitchFamily="34" charset="0"/>
              </a:rPr>
              <a:t>i</a:t>
            </a:r>
            <a:r>
              <a:rPr lang="en-US" altLang="zh-CN" sz="2800" dirty="0">
                <a:latin typeface="Calibri" pitchFamily="34" charset="0"/>
              </a:rPr>
              <a:t>]</a:t>
            </a:r>
            <a:r>
              <a:rPr lang="zh-CN" altLang="en-US" sz="2800" dirty="0">
                <a:latin typeface="Calibri" pitchFamily="34" charset="0"/>
              </a:rPr>
              <a:t>是</a:t>
            </a:r>
            <a:r>
              <a:rPr lang="en-US" altLang="zh-CN" sz="2800" dirty="0" err="1">
                <a:latin typeface="Calibri" pitchFamily="34" charset="0"/>
              </a:rPr>
              <a:t>i</a:t>
            </a:r>
            <a:r>
              <a:rPr lang="zh-CN" altLang="en-US" sz="2800" dirty="0" smtClean="0">
                <a:latin typeface="Calibri" pitchFamily="34" charset="0"/>
              </a:rPr>
              <a:t>的儿子个数</a:t>
            </a:r>
            <a:r>
              <a:rPr lang="zh-CN" altLang="en-US" sz="2800" dirty="0">
                <a:latin typeface="Calibri" pitchFamily="34" charset="0"/>
              </a:rPr>
              <a:t>，</a:t>
            </a:r>
            <a:r>
              <a:rPr lang="en-US" altLang="zh-CN" sz="2800" dirty="0">
                <a:latin typeface="Calibri" pitchFamily="34" charset="0"/>
              </a:rPr>
              <a:t>j</a:t>
            </a:r>
            <a:r>
              <a:rPr lang="zh-CN" altLang="en-US" sz="2800" dirty="0">
                <a:latin typeface="Calibri" pitchFamily="34" charset="0"/>
              </a:rPr>
              <a:t>是</a:t>
            </a:r>
            <a:r>
              <a:rPr lang="en-US" altLang="zh-CN" sz="2800" dirty="0" err="1">
                <a:latin typeface="Calibri" pitchFamily="34" charset="0"/>
              </a:rPr>
              <a:t>i</a:t>
            </a:r>
            <a:r>
              <a:rPr lang="zh-CN" altLang="en-US" sz="2800" dirty="0">
                <a:latin typeface="Calibri" pitchFamily="34" charset="0"/>
              </a:rPr>
              <a:t>的儿子。</a:t>
            </a:r>
            <a:r>
              <a:rPr lang="en-US" altLang="zh-CN" sz="2800" dirty="0">
                <a:latin typeface="Calibri" pitchFamily="34" charset="0"/>
              </a:rPr>
              <a:t>)</a:t>
            </a:r>
            <a:endParaRPr lang="zh-CN" altLang="en-US" sz="2800" dirty="0">
              <a:latin typeface="Calibri" pitchFamily="34" charset="0"/>
            </a:endParaRPr>
          </a:p>
          <a:p>
            <a:r>
              <a:rPr lang="zh-CN" altLang="en-US" sz="2800" dirty="0">
                <a:latin typeface="Calibri" pitchFamily="34" charset="0"/>
              </a:rPr>
              <a:t>这样我们求出了根结点的路径期望长度。</a:t>
            </a:r>
            <a:endParaRPr lang="en-US" altLang="zh-CN" sz="2800" dirty="0">
              <a:latin typeface="Calibri" pitchFamily="34" charset="0"/>
            </a:endParaRPr>
          </a:p>
        </p:txBody>
      </p:sp>
      <p:sp>
        <p:nvSpPr>
          <p:cNvPr id="9" name="TextBox 8"/>
          <p:cNvSpPr txBox="1">
            <a:spLocks noChangeArrowheads="1"/>
          </p:cNvSpPr>
          <p:nvPr/>
        </p:nvSpPr>
        <p:spPr bwMode="auto">
          <a:xfrm>
            <a:off x="642938" y="285750"/>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5" name="Picture 2" descr="E:\picture\school's logo\手写字（white）.pn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aphicFrame>
        <p:nvGraphicFramePr>
          <p:cNvPr id="2" name="Object 2">
            <a:hlinkClick r:id="" action="ppaction://ole?verb=0"/>
          </p:cNvPr>
          <p:cNvGraphicFramePr/>
          <p:nvPr/>
        </p:nvGraphicFramePr>
        <p:xfrm>
          <a:off x="1476375" y="2566988"/>
          <a:ext cx="3733800" cy="1093787"/>
        </p:xfrm>
        <a:graphic>
          <a:graphicData uri="http://schemas.openxmlformats.org/presentationml/2006/ole">
            <mc:AlternateContent xmlns:mc="http://schemas.openxmlformats.org/markup-compatibility/2006">
              <mc:Choice xmlns:v="urn:schemas-microsoft-com:vml" Requires="v">
                <p:oleObj spid="_x0000_s1036" r:id="rId4" imgW="37490400" imgH="10972800" progId="Equation.3">
                  <p:embed/>
                </p:oleObj>
              </mc:Choice>
              <mc:Fallback>
                <p:oleObj r:id="rId4" imgW="37490400" imgH="10972800" progId="Equation.3">
                  <p:embed/>
                  <p:pic>
                    <p:nvPicPr>
                      <p:cNvPr id="0" name="图片 1024"/>
                      <p:cNvPicPr/>
                      <p:nvPr/>
                    </p:nvPicPr>
                    <p:blipFill>
                      <a:blip r:embed="rId5"/>
                      <a:stretch>
                        <a:fillRect/>
                      </a:stretch>
                    </p:blipFill>
                    <p:spPr>
                      <a:xfrm>
                        <a:off x="1476375" y="2566988"/>
                        <a:ext cx="3733800" cy="1093787"/>
                      </a:xfrm>
                      <a:prstGeom prst="rect">
                        <a:avLst/>
                      </a:prstGeom>
                      <a:noFill/>
                      <a:ln w="9525">
                        <a:noFill/>
                        <a:miter/>
                      </a:ln>
                    </p:spPr>
                  </p:pic>
                </p:oleObj>
              </mc:Fallback>
            </mc:AlternateContent>
          </a:graphicData>
        </a:graphic>
      </p:graphicFrame>
      <p:sp>
        <p:nvSpPr>
          <p:cNvPr id="8" name="TextBox 7"/>
          <p:cNvSpPr txBox="1">
            <a:spLocks noChangeArrowheads="1"/>
          </p:cNvSpPr>
          <p:nvPr/>
        </p:nvSpPr>
        <p:spPr bwMode="auto">
          <a:xfrm>
            <a:off x="500063" y="4786313"/>
            <a:ext cx="7715250" cy="830262"/>
          </a:xfrm>
          <a:prstGeom prst="rect">
            <a:avLst/>
          </a:prstGeom>
          <a:noFill/>
          <a:ln w="9525">
            <a:noFill/>
            <a:miter lim="800000"/>
          </a:ln>
        </p:spPr>
        <p:txBody>
          <a:bodyPr>
            <a:spAutoFit/>
          </a:bodyPr>
          <a:lstStyle/>
          <a:p>
            <a:r>
              <a:rPr lang="zh-CN" altLang="en-US" sz="2400">
                <a:latin typeface="Calibri" pitchFamily="34" charset="0"/>
              </a:rPr>
              <a:t>题目要求每个点出发的路径期望长度之和，其它节点出发的期望长度怎么算？</a:t>
            </a:r>
            <a:endParaRPr lang="en-US" altLang="zh-CN" sz="2400">
              <a:latin typeface="Calibri" pitchFamily="34" charset="0"/>
            </a:endParaRPr>
          </a:p>
        </p:txBody>
      </p:sp>
      <p:sp>
        <p:nvSpPr>
          <p:cNvPr id="10" name="TextBox 9"/>
          <p:cNvSpPr txBox="1">
            <a:spLocks noChangeArrowheads="1"/>
          </p:cNvSpPr>
          <p:nvPr/>
        </p:nvSpPr>
        <p:spPr bwMode="auto">
          <a:xfrm>
            <a:off x="500063" y="5643563"/>
            <a:ext cx="7286625" cy="830262"/>
          </a:xfrm>
          <a:prstGeom prst="rect">
            <a:avLst/>
          </a:prstGeom>
          <a:noFill/>
          <a:ln w="9525">
            <a:noFill/>
            <a:miter lim="800000"/>
          </a:ln>
        </p:spPr>
        <p:txBody>
          <a:bodyPr>
            <a:spAutoFit/>
          </a:bodyPr>
          <a:lstStyle/>
          <a:p>
            <a:r>
              <a:rPr lang="zh-CN" altLang="en-US" sz="2400">
                <a:latin typeface="Calibri" pitchFamily="34" charset="0"/>
              </a:rPr>
              <a:t>简单的方法是以每个点为根，求一下期望长度。但这样的复杂度较高，为</a:t>
            </a:r>
            <a:r>
              <a:rPr lang="en-US" altLang="zh-CN" sz="2400">
                <a:latin typeface="Calibri" pitchFamily="34" charset="0"/>
              </a:rPr>
              <a:t>N*N</a:t>
            </a:r>
            <a:r>
              <a:rPr lang="zh-CN" altLang="en-US" sz="240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1"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5"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8"/>
                                        </p:tgtEl>
                                        <p:attrNameLst>
                                          <p:attrName>ppt_y</p:attrName>
                                        </p:attrNameLst>
                                      </p:cBhvr>
                                      <p:tavLst>
                                        <p:tav tm="0">
                                          <p:val>
                                            <p:strVal val="#ppt_y"/>
                                          </p:val>
                                        </p:tav>
                                        <p:tav tm="100000">
                                          <p:val>
                                            <p:strVal val="#ppt_y"/>
                                          </p:val>
                                        </p:tav>
                                      </p:tavLst>
                                    </p:anim>
                                    <p:anim calcmode="lin" valueType="num">
                                      <p:cBhvr>
                                        <p:cTn id="2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 grpId="0"/>
      <p:bldP spid="8"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500438" y="255588"/>
            <a:ext cx="5357812" cy="5816600"/>
          </a:xfrm>
          <a:prstGeom prst="rect">
            <a:avLst/>
          </a:prstGeom>
          <a:noFill/>
          <a:ln w="9525">
            <a:noFill/>
            <a:miter lim="800000"/>
          </a:ln>
        </p:spPr>
        <p:txBody>
          <a:bodyPr>
            <a:spAutoFit/>
          </a:bodyPr>
          <a:lstStyle/>
          <a:p>
            <a:r>
              <a:rPr lang="en-US" altLang="zh-CN">
                <a:latin typeface="Calibri" pitchFamily="34" charset="0"/>
              </a:rPr>
              <a:t> </a:t>
            </a:r>
            <a:endParaRPr lang="zh-CN" altLang="en-US">
              <a:latin typeface="Calibri" pitchFamily="34" charset="0"/>
            </a:endParaRPr>
          </a:p>
          <a:p>
            <a:r>
              <a:rPr lang="zh-CN" altLang="en-US" sz="2800">
                <a:latin typeface="Calibri" pitchFamily="34" charset="0"/>
              </a:rPr>
              <a:t>考虑继承一下上一次的计算结果，我们记下</a:t>
            </a:r>
            <a:r>
              <a:rPr lang="en-US" altLang="zh-CN" sz="2800">
                <a:latin typeface="Calibri" pitchFamily="34" charset="0"/>
              </a:rPr>
              <a:t>f(i,fa)</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为根，父节点为</a:t>
            </a:r>
            <a:r>
              <a:rPr lang="en-US" altLang="zh-CN" sz="2800">
                <a:latin typeface="Calibri" pitchFamily="34" charset="0"/>
              </a:rPr>
              <a:t>fa</a:t>
            </a:r>
            <a:r>
              <a:rPr lang="zh-CN" altLang="en-US" sz="2800">
                <a:latin typeface="Calibri" pitchFamily="34" charset="0"/>
              </a:rPr>
              <a:t>时树的期望长度。这样记下的树的形态不会改变，算过的就不会再算了。感觉状态从一维变成二维了，转移没有变，其实状态只有</a:t>
            </a:r>
            <a:r>
              <a:rPr lang="en-US" altLang="zh-CN" sz="2800">
                <a:latin typeface="Calibri" pitchFamily="34" charset="0"/>
              </a:rPr>
              <a:t>2*N</a:t>
            </a:r>
            <a:r>
              <a:rPr lang="zh-CN" altLang="en-US" sz="2800">
                <a:latin typeface="Calibri" pitchFamily="34" charset="0"/>
              </a:rPr>
              <a:t>，因为</a:t>
            </a:r>
            <a:r>
              <a:rPr lang="en-US" altLang="zh-CN" sz="2800">
                <a:latin typeface="Calibri" pitchFamily="34" charset="0"/>
              </a:rPr>
              <a:t>f</a:t>
            </a:r>
            <a:r>
              <a:rPr lang="zh-CN" altLang="en-US" sz="2800">
                <a:latin typeface="Calibri" pitchFamily="34" charset="0"/>
              </a:rPr>
              <a:t>定义中的父子，实际对应的是边。所以状态是边数乘以</a:t>
            </a:r>
            <a:r>
              <a:rPr lang="en-US" altLang="zh-CN" sz="2800">
                <a:latin typeface="Calibri" pitchFamily="34" charset="0"/>
              </a:rPr>
              <a:t>2</a:t>
            </a:r>
            <a:r>
              <a:rPr lang="zh-CN" altLang="en-US" sz="2800">
                <a:latin typeface="Calibri" pitchFamily="34" charset="0"/>
              </a:rPr>
              <a:t>。由于记下了算过的东西，所以表现较好，复杂度接近线</a:t>
            </a:r>
            <a:r>
              <a:rPr lang="en-US" altLang="zh-CN" sz="2800">
                <a:latin typeface="Calibri" pitchFamily="34" charset="0"/>
              </a:rPr>
              <a:t>N</a:t>
            </a:r>
            <a:r>
              <a:rPr lang="zh-CN" altLang="en-US" sz="2800">
                <a:latin typeface="Calibri" pitchFamily="34" charset="0"/>
              </a:rPr>
              <a:t>。但对于扇形的数据，它的复杂度是</a:t>
            </a:r>
            <a:r>
              <a:rPr lang="en-US" altLang="zh-CN" sz="2800">
                <a:latin typeface="Calibri" pitchFamily="34" charset="0"/>
              </a:rPr>
              <a:t>N*N</a:t>
            </a:r>
            <a:r>
              <a:rPr lang="zh-CN" altLang="en-US" sz="2800">
                <a:latin typeface="Calibri" pitchFamily="34" charset="0"/>
              </a:rPr>
              <a:t>的。</a:t>
            </a:r>
          </a:p>
          <a:p>
            <a:endParaRPr lang="zh-CN" altLang="en-US">
              <a:latin typeface="Calibri" pitchFamily="34" charset="0"/>
            </a:endParaRPr>
          </a:p>
        </p:txBody>
      </p:sp>
      <p:sp>
        <p:nvSpPr>
          <p:cNvPr id="68610" name="TextBox 8"/>
          <p:cNvSpPr txBox="1">
            <a:spLocks noChangeArrowheads="1"/>
          </p:cNvSpPr>
          <p:nvPr/>
        </p:nvSpPr>
        <p:spPr bwMode="auto">
          <a:xfrm>
            <a:off x="500063" y="35718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问题求解一</a:t>
            </a:r>
          </a:p>
        </p:txBody>
      </p:sp>
      <p:sp>
        <p:nvSpPr>
          <p:cNvPr id="5" name="TextBox 4"/>
          <p:cNvSpPr txBox="1">
            <a:spLocks noChangeArrowheads="1"/>
          </p:cNvSpPr>
          <p:nvPr/>
        </p:nvSpPr>
        <p:spPr bwMode="auto">
          <a:xfrm>
            <a:off x="285750" y="4714875"/>
            <a:ext cx="3214688" cy="1570038"/>
          </a:xfrm>
          <a:prstGeom prst="rect">
            <a:avLst/>
          </a:prstGeom>
          <a:noFill/>
          <a:ln w="9525">
            <a:noFill/>
            <a:miter lim="800000"/>
          </a:ln>
        </p:spPr>
        <p:txBody>
          <a:bodyPr>
            <a:spAutoFit/>
          </a:bodyPr>
          <a:lstStyle/>
          <a:p>
            <a:r>
              <a:rPr lang="zh-CN" altLang="en-US" sz="2400">
                <a:latin typeface="Calibri" pitchFamily="34" charset="0"/>
              </a:rPr>
              <a:t>我们在枚举计算以</a:t>
            </a:r>
            <a:r>
              <a:rPr lang="en-US" altLang="zh-CN" sz="2400">
                <a:latin typeface="Calibri" pitchFamily="34" charset="0"/>
              </a:rPr>
              <a:t>1</a:t>
            </a:r>
            <a:r>
              <a:rPr lang="zh-CN" altLang="en-US" sz="2400">
                <a:latin typeface="Calibri" pitchFamily="34" charset="0"/>
              </a:rPr>
              <a:t>、</a:t>
            </a:r>
            <a:r>
              <a:rPr lang="en-US" altLang="zh-CN" sz="2400">
                <a:latin typeface="Calibri" pitchFamily="34" charset="0"/>
              </a:rPr>
              <a:t>2</a:t>
            </a:r>
            <a:r>
              <a:rPr lang="zh-CN" altLang="en-US" sz="2400">
                <a:latin typeface="Calibri" pitchFamily="34" charset="0"/>
              </a:rPr>
              <a:t>、</a:t>
            </a:r>
            <a:r>
              <a:rPr lang="en-US" altLang="zh-CN" sz="2400">
                <a:latin typeface="Calibri" pitchFamily="34" charset="0"/>
              </a:rPr>
              <a:t>3</a:t>
            </a:r>
            <a:r>
              <a:rPr lang="zh-CN" altLang="en-US" sz="2400">
                <a:latin typeface="Calibri" pitchFamily="34" charset="0"/>
              </a:rPr>
              <a:t>、</a:t>
            </a:r>
            <a:r>
              <a:rPr lang="en-US" altLang="zh-CN" sz="2400">
                <a:latin typeface="Calibri" pitchFamily="34" charset="0"/>
              </a:rPr>
              <a:t>5</a:t>
            </a:r>
            <a:r>
              <a:rPr lang="zh-CN" altLang="en-US" sz="2400">
                <a:latin typeface="Calibri" pitchFamily="34" charset="0"/>
              </a:rPr>
              <a:t>、</a:t>
            </a:r>
            <a:r>
              <a:rPr lang="en-US" altLang="zh-CN" sz="2400">
                <a:latin typeface="Calibri" pitchFamily="34" charset="0"/>
              </a:rPr>
              <a:t>6</a:t>
            </a:r>
            <a:r>
              <a:rPr lang="zh-CN" altLang="en-US" sz="2400">
                <a:latin typeface="Calibri" pitchFamily="34" charset="0"/>
              </a:rPr>
              <a:t>为根的树时都会算到以</a:t>
            </a:r>
            <a:r>
              <a:rPr lang="en-US" altLang="zh-CN" sz="2400">
                <a:latin typeface="Calibri" pitchFamily="34" charset="0"/>
              </a:rPr>
              <a:t>4</a:t>
            </a:r>
            <a:r>
              <a:rPr lang="zh-CN" altLang="en-US" sz="2400">
                <a:latin typeface="Calibri" pitchFamily="34" charset="0"/>
              </a:rPr>
              <a:t>为根</a:t>
            </a:r>
            <a:r>
              <a:rPr lang="en-US" altLang="zh-CN" sz="2400">
                <a:latin typeface="Calibri" pitchFamily="34" charset="0"/>
              </a:rPr>
              <a:t>1</a:t>
            </a:r>
            <a:r>
              <a:rPr lang="zh-CN" altLang="en-US" sz="2400">
                <a:latin typeface="Calibri" pitchFamily="34" charset="0"/>
              </a:rPr>
              <a:t>为父亲这棵树</a:t>
            </a:r>
          </a:p>
        </p:txBody>
      </p:sp>
      <p:sp>
        <p:nvSpPr>
          <p:cNvPr id="6" name="椭圆 5"/>
          <p:cNvSpPr/>
          <p:nvPr/>
        </p:nvSpPr>
        <p:spPr>
          <a:xfrm rot="2217734">
            <a:off x="993775" y="1857375"/>
            <a:ext cx="1935163" cy="6238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pic>
        <p:nvPicPr>
          <p:cNvPr id="10"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2" name="组合 10"/>
          <p:cNvGrpSpPr/>
          <p:nvPr/>
        </p:nvGrpSpPr>
        <p:grpSpPr bwMode="auto">
          <a:xfrm>
            <a:off x="333375" y="1620838"/>
            <a:ext cx="2928938" cy="2714625"/>
            <a:chOff x="5857884" y="1857364"/>
            <a:chExt cx="2928958" cy="2714644"/>
          </a:xfrm>
        </p:grpSpPr>
        <p:sp>
          <p:nvSpPr>
            <p:cNvPr id="12" name="椭圆 11"/>
            <p:cNvSpPr/>
            <p:nvPr/>
          </p:nvSpPr>
          <p:spPr>
            <a:xfrm>
              <a:off x="6858016" y="1857364"/>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13" name="椭圆 12"/>
            <p:cNvSpPr/>
            <p:nvPr/>
          </p:nvSpPr>
          <p:spPr>
            <a:xfrm>
              <a:off x="6072198" y="249078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14" name="椭圆 13"/>
            <p:cNvSpPr/>
            <p:nvPr/>
          </p:nvSpPr>
          <p:spPr>
            <a:xfrm>
              <a:off x="5857884" y="3429000"/>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15" name="椭圆 14"/>
            <p:cNvSpPr/>
            <p:nvPr/>
          </p:nvSpPr>
          <p:spPr>
            <a:xfrm>
              <a:off x="6572264" y="378618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6" name="椭圆 15"/>
            <p:cNvSpPr/>
            <p:nvPr/>
          </p:nvSpPr>
          <p:spPr>
            <a:xfrm>
              <a:off x="7000892" y="284797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7" name="椭圆 16"/>
            <p:cNvSpPr/>
            <p:nvPr/>
          </p:nvSpPr>
          <p:spPr>
            <a:xfrm>
              <a:off x="7786710" y="2562219"/>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18" name="椭圆 17"/>
            <p:cNvSpPr/>
            <p:nvPr/>
          </p:nvSpPr>
          <p:spPr>
            <a:xfrm>
              <a:off x="8215338" y="3348036"/>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19" name="椭圆 18"/>
            <p:cNvSpPr/>
            <p:nvPr/>
          </p:nvSpPr>
          <p:spPr>
            <a:xfrm>
              <a:off x="8501090" y="4205292"/>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20" name="直接连接符 19"/>
            <p:cNvCxnSpPr>
              <a:stCxn id="12" idx="6"/>
              <a:endCxn id="17" idx="1"/>
            </p:cNvCxnSpPr>
            <p:nvPr/>
          </p:nvCxnSpPr>
          <p:spPr>
            <a:xfrm>
              <a:off x="7143768" y="2041515"/>
              <a:ext cx="684218" cy="573091"/>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8" idx="1"/>
            </p:cNvCxnSpPr>
            <p:nvPr/>
          </p:nvCxnSpPr>
          <p:spPr>
            <a:xfrm rot="16200000" flipH="1">
              <a:off x="7881167" y="3024978"/>
              <a:ext cx="525467" cy="22542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8" idx="5"/>
              <a:endCxn id="19" idx="0"/>
            </p:cNvCxnSpPr>
            <p:nvPr/>
          </p:nvCxnSpPr>
          <p:spPr>
            <a:xfrm rot="16200000" flipH="1">
              <a:off x="8279632" y="3840959"/>
              <a:ext cx="544516" cy="184151"/>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2" idx="4"/>
              <a:endCxn id="16" idx="0"/>
            </p:cNvCxnSpPr>
            <p:nvPr/>
          </p:nvCxnSpPr>
          <p:spPr>
            <a:xfrm rot="16200000" flipH="1">
              <a:off x="6760384" y="2464586"/>
              <a:ext cx="623892" cy="142876"/>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2" idx="3"/>
              <a:endCxn id="13" idx="7"/>
            </p:cNvCxnSpPr>
            <p:nvPr/>
          </p:nvCxnSpPr>
          <p:spPr>
            <a:xfrm rot="5400000">
              <a:off x="6422244" y="2066123"/>
              <a:ext cx="371478" cy="582616"/>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13" idx="4"/>
              <a:endCxn id="14" idx="7"/>
            </p:cNvCxnSpPr>
            <p:nvPr/>
          </p:nvCxnSpPr>
          <p:spPr>
            <a:xfrm rot="5400000">
              <a:off x="5845978" y="3113879"/>
              <a:ext cx="625479" cy="112714"/>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a:stCxn id="13" idx="5"/>
              <a:endCxn id="15" idx="0"/>
            </p:cNvCxnSpPr>
            <p:nvPr/>
          </p:nvCxnSpPr>
          <p:spPr>
            <a:xfrm rot="16200000" flipH="1">
              <a:off x="6024573" y="3095623"/>
              <a:ext cx="982669" cy="398465"/>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42938" y="1071563"/>
            <a:ext cx="8215312" cy="1384300"/>
          </a:xfrm>
          <a:prstGeom prst="rect">
            <a:avLst/>
          </a:prstGeom>
          <a:noFill/>
          <a:ln w="9525">
            <a:noFill/>
            <a:miter lim="800000"/>
          </a:ln>
        </p:spPr>
        <p:txBody>
          <a:bodyPr>
            <a:spAutoFit/>
          </a:bodyPr>
          <a:lstStyle/>
          <a:p>
            <a:r>
              <a:rPr lang="en-US" altLang="zh-CN" sz="2800">
                <a:latin typeface="Calibri" pitchFamily="34" charset="0"/>
              </a:rPr>
              <a:t> </a:t>
            </a:r>
            <a:r>
              <a:rPr lang="zh-CN" altLang="en-US" sz="2800">
                <a:latin typeface="Calibri" pitchFamily="34" charset="0"/>
              </a:rPr>
              <a:t>还有一种方法是考虑根节点和它相邻节点的微小差异，从</a:t>
            </a:r>
            <a:r>
              <a:rPr lang="en-US" altLang="zh-CN" sz="2800">
                <a:latin typeface="Calibri" pitchFamily="34" charset="0"/>
              </a:rPr>
              <a:t>1</a:t>
            </a:r>
            <a:r>
              <a:rPr lang="zh-CN" altLang="en-US" sz="2800">
                <a:latin typeface="Calibri" pitchFamily="34" charset="0"/>
              </a:rPr>
              <a:t>号节点为根的值推出与之相连的节点为根的期望值。</a:t>
            </a:r>
          </a:p>
        </p:txBody>
      </p:sp>
      <p:sp>
        <p:nvSpPr>
          <p:cNvPr id="9" name="TextBox 8"/>
          <p:cNvSpPr txBox="1">
            <a:spLocks noChangeArrowheads="1"/>
          </p:cNvSpPr>
          <p:nvPr/>
        </p:nvSpPr>
        <p:spPr bwMode="auto">
          <a:xfrm>
            <a:off x="684213" y="40481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问题求解二</a:t>
            </a:r>
          </a:p>
        </p:txBody>
      </p:sp>
      <p:pic>
        <p:nvPicPr>
          <p:cNvPr id="5" name="Picture 2" descr="E:\picture\school's logo\手写字（white）.pn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2" name="组合 10"/>
          <p:cNvGrpSpPr/>
          <p:nvPr/>
        </p:nvGrpSpPr>
        <p:grpSpPr bwMode="auto">
          <a:xfrm>
            <a:off x="928688" y="2643188"/>
            <a:ext cx="2155825" cy="2112962"/>
            <a:chOff x="5857884" y="1857364"/>
            <a:chExt cx="2928958" cy="2714644"/>
          </a:xfrm>
        </p:grpSpPr>
        <p:sp>
          <p:nvSpPr>
            <p:cNvPr id="12" name="椭圆 11"/>
            <p:cNvSpPr/>
            <p:nvPr/>
          </p:nvSpPr>
          <p:spPr>
            <a:xfrm>
              <a:off x="6858647" y="1857364"/>
              <a:ext cx="284700"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13" name="椭圆 12"/>
            <p:cNvSpPr/>
            <p:nvPr/>
          </p:nvSpPr>
          <p:spPr>
            <a:xfrm>
              <a:off x="6071408" y="2489625"/>
              <a:ext cx="286857"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14" name="椭圆 13"/>
            <p:cNvSpPr/>
            <p:nvPr/>
          </p:nvSpPr>
          <p:spPr>
            <a:xfrm>
              <a:off x="5857884" y="3429858"/>
              <a:ext cx="284700"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15" name="椭圆 14"/>
            <p:cNvSpPr/>
            <p:nvPr/>
          </p:nvSpPr>
          <p:spPr>
            <a:xfrm>
              <a:off x="6571790" y="3786781"/>
              <a:ext cx="286857"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6" name="椭圆 15"/>
            <p:cNvSpPr/>
            <p:nvPr/>
          </p:nvSpPr>
          <p:spPr>
            <a:xfrm>
              <a:off x="7000997" y="2846546"/>
              <a:ext cx="284700" cy="369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17" name="椭圆 16"/>
            <p:cNvSpPr/>
            <p:nvPr/>
          </p:nvSpPr>
          <p:spPr>
            <a:xfrm>
              <a:off x="7786079" y="2561009"/>
              <a:ext cx="286856"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18" name="椭圆 17"/>
            <p:cNvSpPr/>
            <p:nvPr/>
          </p:nvSpPr>
          <p:spPr>
            <a:xfrm>
              <a:off x="8215285" y="3348276"/>
              <a:ext cx="286857"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19" name="椭圆 18"/>
            <p:cNvSpPr/>
            <p:nvPr/>
          </p:nvSpPr>
          <p:spPr>
            <a:xfrm>
              <a:off x="8502142" y="4204889"/>
              <a:ext cx="284700" cy="3671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20" name="直接连接符 19"/>
            <p:cNvCxnSpPr>
              <a:stCxn id="12" idx="6"/>
              <a:endCxn id="17" idx="1"/>
            </p:cNvCxnSpPr>
            <p:nvPr/>
          </p:nvCxnSpPr>
          <p:spPr>
            <a:xfrm>
              <a:off x="7143347" y="2040924"/>
              <a:ext cx="685868" cy="575154"/>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8" idx="1"/>
            </p:cNvCxnSpPr>
            <p:nvPr/>
          </p:nvCxnSpPr>
          <p:spPr>
            <a:xfrm rot="16200000" flipH="1">
              <a:off x="7879929" y="3024970"/>
              <a:ext cx="526205" cy="22646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8" idx="5"/>
              <a:endCxn id="19" idx="0"/>
            </p:cNvCxnSpPr>
            <p:nvPr/>
          </p:nvCxnSpPr>
          <p:spPr>
            <a:xfrm rot="16200000" flipH="1">
              <a:off x="8279470" y="3839865"/>
              <a:ext cx="544560" cy="185486"/>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2" idx="4"/>
              <a:endCxn id="16" idx="0"/>
            </p:cNvCxnSpPr>
            <p:nvPr/>
          </p:nvCxnSpPr>
          <p:spPr>
            <a:xfrm rot="16200000" flipH="1">
              <a:off x="6761141" y="2464340"/>
              <a:ext cx="622063" cy="14235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2" idx="3"/>
              <a:endCxn id="13" idx="7"/>
            </p:cNvCxnSpPr>
            <p:nvPr/>
          </p:nvCxnSpPr>
          <p:spPr>
            <a:xfrm rot="5400000">
              <a:off x="6420759" y="2065825"/>
              <a:ext cx="373238" cy="584497"/>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13" idx="4"/>
              <a:endCxn id="14" idx="7"/>
            </p:cNvCxnSpPr>
            <p:nvPr/>
          </p:nvCxnSpPr>
          <p:spPr>
            <a:xfrm rot="5400000">
              <a:off x="5845689" y="3112660"/>
              <a:ext cx="626142" cy="114312"/>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a:stCxn id="13" idx="5"/>
              <a:endCxn id="15" idx="0"/>
            </p:cNvCxnSpPr>
            <p:nvPr/>
          </p:nvCxnSpPr>
          <p:spPr>
            <a:xfrm rot="16200000" flipH="1">
              <a:off x="6023102" y="3095743"/>
              <a:ext cx="983064" cy="399011"/>
            </a:xfrm>
            <a:prstGeom prst="line">
              <a:avLst/>
            </a:prstGeom>
          </p:spPr>
          <p:style>
            <a:lnRef idx="2">
              <a:schemeClr val="dk1"/>
            </a:lnRef>
            <a:fillRef idx="0">
              <a:schemeClr val="dk1"/>
            </a:fillRef>
            <a:effectRef idx="1">
              <a:schemeClr val="dk1"/>
            </a:effectRef>
            <a:fontRef idx="minor">
              <a:schemeClr val="tx1"/>
            </a:fontRef>
          </p:style>
        </p:cxnSp>
      </p:grpSp>
      <p:grpSp>
        <p:nvGrpSpPr>
          <p:cNvPr id="46" name="组合 45"/>
          <p:cNvGrpSpPr/>
          <p:nvPr/>
        </p:nvGrpSpPr>
        <p:grpSpPr bwMode="auto">
          <a:xfrm>
            <a:off x="4643438" y="2428875"/>
            <a:ext cx="2271712" cy="2478088"/>
            <a:chOff x="5086985" y="3574415"/>
            <a:chExt cx="2271097" cy="2477770"/>
          </a:xfrm>
        </p:grpSpPr>
        <p:sp>
          <p:nvSpPr>
            <p:cNvPr id="3" name="椭圆 2"/>
            <p:cNvSpPr/>
            <p:nvPr/>
          </p:nvSpPr>
          <p:spPr>
            <a:xfrm>
              <a:off x="5797992" y="4261715"/>
              <a:ext cx="204732" cy="287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1</a:t>
              </a:r>
              <a:endParaRPr lang="zh-CN" altLang="en-US" sz="2400" dirty="0">
                <a:solidFill>
                  <a:srgbClr val="002060"/>
                </a:solidFill>
              </a:endParaRPr>
            </a:p>
          </p:txBody>
        </p:sp>
        <p:sp>
          <p:nvSpPr>
            <p:cNvPr id="4" name="椭圆 3"/>
            <p:cNvSpPr/>
            <p:nvPr/>
          </p:nvSpPr>
          <p:spPr>
            <a:xfrm>
              <a:off x="5369484" y="4755363"/>
              <a:ext cx="203145" cy="2857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2</a:t>
              </a:r>
              <a:endParaRPr lang="zh-CN" altLang="en-US" sz="2400" dirty="0">
                <a:solidFill>
                  <a:srgbClr val="002060"/>
                </a:solidFill>
              </a:endParaRPr>
            </a:p>
          </p:txBody>
        </p:sp>
        <p:sp>
          <p:nvSpPr>
            <p:cNvPr id="6" name="椭圆 5"/>
            <p:cNvSpPr/>
            <p:nvPr/>
          </p:nvSpPr>
          <p:spPr>
            <a:xfrm>
              <a:off x="5086985" y="5487108"/>
              <a:ext cx="203145" cy="287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5</a:t>
              </a:r>
              <a:endParaRPr lang="zh-CN" altLang="en-US" sz="2400" dirty="0">
                <a:solidFill>
                  <a:srgbClr val="002060"/>
                </a:solidFill>
              </a:endParaRPr>
            </a:p>
          </p:txBody>
        </p:sp>
        <p:sp>
          <p:nvSpPr>
            <p:cNvPr id="8" name="椭圆 7"/>
            <p:cNvSpPr/>
            <p:nvPr/>
          </p:nvSpPr>
          <p:spPr>
            <a:xfrm>
              <a:off x="5594847" y="5766472"/>
              <a:ext cx="203145" cy="2857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6</a:t>
              </a:r>
              <a:endParaRPr lang="zh-CN" altLang="en-US" sz="2400" dirty="0">
                <a:solidFill>
                  <a:srgbClr val="002060"/>
                </a:solidFill>
              </a:endParaRPr>
            </a:p>
          </p:txBody>
        </p:sp>
        <p:sp>
          <p:nvSpPr>
            <p:cNvPr id="10" name="椭圆 9"/>
            <p:cNvSpPr/>
            <p:nvPr/>
          </p:nvSpPr>
          <p:spPr>
            <a:xfrm>
              <a:off x="5901152" y="5033141"/>
              <a:ext cx="203145" cy="287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3</a:t>
              </a:r>
              <a:endParaRPr lang="zh-CN" altLang="en-US" sz="2400" dirty="0">
                <a:solidFill>
                  <a:srgbClr val="002060"/>
                </a:solidFill>
              </a:endParaRPr>
            </a:p>
          </p:txBody>
        </p:sp>
        <p:sp>
          <p:nvSpPr>
            <p:cNvPr id="27" name="椭圆 26"/>
            <p:cNvSpPr/>
            <p:nvPr/>
          </p:nvSpPr>
          <p:spPr>
            <a:xfrm>
              <a:off x="6459800" y="3574415"/>
              <a:ext cx="203145" cy="269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4</a:t>
              </a:r>
              <a:endParaRPr lang="zh-CN" altLang="en-US" sz="2400" dirty="0">
                <a:solidFill>
                  <a:srgbClr val="002060"/>
                </a:solidFill>
              </a:endParaRPr>
            </a:p>
          </p:txBody>
        </p:sp>
        <p:sp>
          <p:nvSpPr>
            <p:cNvPr id="28" name="椭圆 27"/>
            <p:cNvSpPr/>
            <p:nvPr/>
          </p:nvSpPr>
          <p:spPr>
            <a:xfrm>
              <a:off x="6797847" y="4071239"/>
              <a:ext cx="203145" cy="276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7</a:t>
              </a:r>
              <a:endParaRPr lang="zh-CN" altLang="en-US" sz="2400" dirty="0">
                <a:solidFill>
                  <a:srgbClr val="002060"/>
                </a:solidFill>
              </a:endParaRPr>
            </a:p>
          </p:txBody>
        </p:sp>
        <p:sp>
          <p:nvSpPr>
            <p:cNvPr id="29" name="椭圆 28"/>
            <p:cNvSpPr/>
            <p:nvPr/>
          </p:nvSpPr>
          <p:spPr>
            <a:xfrm>
              <a:off x="7154937" y="4756951"/>
              <a:ext cx="203145" cy="269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400" dirty="0">
                  <a:solidFill>
                    <a:srgbClr val="002060"/>
                  </a:solidFill>
                </a:rPr>
                <a:t>8</a:t>
              </a:r>
              <a:endParaRPr lang="zh-CN" altLang="en-US" sz="2400" dirty="0">
                <a:solidFill>
                  <a:srgbClr val="002060"/>
                </a:solidFill>
              </a:endParaRPr>
            </a:p>
          </p:txBody>
        </p:sp>
        <p:cxnSp>
          <p:nvCxnSpPr>
            <p:cNvPr id="30" name="直接连接符 29"/>
            <p:cNvCxnSpPr>
              <a:stCxn id="3" idx="7"/>
              <a:endCxn id="27" idx="3"/>
            </p:cNvCxnSpPr>
            <p:nvPr/>
          </p:nvCxnSpPr>
          <p:spPr>
            <a:xfrm rot="5400000" flipH="1" flipV="1">
              <a:off x="5981264" y="3795879"/>
              <a:ext cx="499998" cy="517385"/>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8" idx="1"/>
            </p:cNvCxnSpPr>
            <p:nvPr/>
          </p:nvCxnSpPr>
          <p:spPr>
            <a:xfrm rot="16200000" flipH="1">
              <a:off x="6576428" y="3860937"/>
              <a:ext cx="307935" cy="19520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28" idx="5"/>
              <a:endCxn id="29" idx="0"/>
            </p:cNvCxnSpPr>
            <p:nvPr/>
          </p:nvCxnSpPr>
          <p:spPr>
            <a:xfrm rot="16200000" flipH="1">
              <a:off x="6888277" y="4388719"/>
              <a:ext cx="450792" cy="285673"/>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stCxn id="3" idx="4"/>
              <a:endCxn id="10" idx="0"/>
            </p:cNvCxnSpPr>
            <p:nvPr/>
          </p:nvCxnSpPr>
          <p:spPr>
            <a:xfrm rot="16200000" flipH="1">
              <a:off x="5709875" y="4740292"/>
              <a:ext cx="484126" cy="10157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 idx="3"/>
              <a:endCxn id="4" idx="7"/>
            </p:cNvCxnSpPr>
            <p:nvPr/>
          </p:nvCxnSpPr>
          <p:spPr>
            <a:xfrm rot="5400000">
              <a:off x="5540073" y="4508559"/>
              <a:ext cx="290475" cy="285673"/>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4" idx="4"/>
              <a:endCxn id="6" idx="7"/>
            </p:cNvCxnSpPr>
            <p:nvPr/>
          </p:nvCxnSpPr>
          <p:spPr>
            <a:xfrm rot="5400000">
              <a:off x="5121072" y="5179980"/>
              <a:ext cx="488887" cy="211081"/>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4" idx="5"/>
              <a:endCxn id="8" idx="0"/>
            </p:cNvCxnSpPr>
            <p:nvPr/>
          </p:nvCxnSpPr>
          <p:spPr>
            <a:xfrm rot="16200000" flipH="1">
              <a:off x="5236114" y="5306167"/>
              <a:ext cx="766665" cy="153946"/>
            </a:xfrm>
            <a:prstGeom prst="line">
              <a:avLst/>
            </a:prstGeom>
          </p:spPr>
          <p:style>
            <a:lnRef idx="2">
              <a:schemeClr val="dk1"/>
            </a:lnRef>
            <a:fillRef idx="0">
              <a:schemeClr val="dk1"/>
            </a:fillRef>
            <a:effectRef idx="1">
              <a:schemeClr val="dk1"/>
            </a:effectRef>
            <a:fontRef idx="minor">
              <a:schemeClr val="tx1"/>
            </a:fontRef>
          </p:style>
        </p:cxnSp>
      </p:grpSp>
      <p:sp>
        <p:nvSpPr>
          <p:cNvPr id="37" name="文本框 36"/>
          <p:cNvSpPr txBox="1">
            <a:spLocks noChangeArrowheads="1"/>
          </p:cNvSpPr>
          <p:nvPr/>
        </p:nvSpPr>
        <p:spPr bwMode="auto">
          <a:xfrm>
            <a:off x="3500438" y="3000375"/>
            <a:ext cx="1325562" cy="769938"/>
          </a:xfrm>
          <a:prstGeom prst="rect">
            <a:avLst/>
          </a:prstGeom>
          <a:noFill/>
          <a:ln w="9525">
            <a:noFill/>
            <a:miter lim="800000"/>
          </a:ln>
        </p:spPr>
        <p:txBody>
          <a:bodyPr>
            <a:spAutoFit/>
          </a:bodyPr>
          <a:lstStyle/>
          <a:p>
            <a:r>
              <a:rPr lang="zh-CN" altLang="en-US" sz="4400">
                <a:latin typeface="Calibri" pitchFamily="34" charset="0"/>
                <a:cs typeface="Arial" charset="0"/>
              </a:rPr>
              <a:t>→</a:t>
            </a:r>
          </a:p>
        </p:txBody>
      </p:sp>
      <p:graphicFrame>
        <p:nvGraphicFramePr>
          <p:cNvPr id="38" name="Object 2">
            <a:hlinkClick r:id="" action="ppaction://ole?verb=0"/>
          </p:cNvPr>
          <p:cNvGraphicFramePr/>
          <p:nvPr/>
        </p:nvGraphicFramePr>
        <p:xfrm>
          <a:off x="1000125" y="5429250"/>
          <a:ext cx="5929313" cy="411163"/>
        </p:xfrm>
        <a:graphic>
          <a:graphicData uri="http://schemas.openxmlformats.org/presentationml/2006/ole">
            <mc:AlternateContent xmlns:mc="http://schemas.openxmlformats.org/markup-compatibility/2006">
              <mc:Choice xmlns:v="urn:schemas-microsoft-com:vml" Requires="v">
                <p:oleObj spid="_x0000_s2068" r:id="rId4" imgW="72542400" imgH="4876800" progId="Equation.3">
                  <p:embed/>
                </p:oleObj>
              </mc:Choice>
              <mc:Fallback>
                <p:oleObj r:id="rId4" imgW="72542400" imgH="4876800" progId="Equation.3">
                  <p:embed/>
                  <p:pic>
                    <p:nvPicPr>
                      <p:cNvPr id="0" name="图片 2048"/>
                      <p:cNvPicPr/>
                      <p:nvPr/>
                    </p:nvPicPr>
                    <p:blipFill>
                      <a:blip r:embed="rId5"/>
                      <a:stretch>
                        <a:fillRect/>
                      </a:stretch>
                    </p:blipFill>
                    <p:spPr>
                      <a:xfrm>
                        <a:off x="1000125" y="5429250"/>
                        <a:ext cx="5929313" cy="411163"/>
                      </a:xfrm>
                      <a:prstGeom prst="rect">
                        <a:avLst/>
                      </a:prstGeom>
                      <a:noFill/>
                      <a:ln w="9525">
                        <a:noFill/>
                        <a:miter/>
                      </a:ln>
                    </p:spPr>
                  </p:pic>
                </p:oleObj>
              </mc:Fallback>
            </mc:AlternateContent>
          </a:graphicData>
        </a:graphic>
      </p:graphicFrame>
      <p:graphicFrame>
        <p:nvGraphicFramePr>
          <p:cNvPr id="39" name="Object 3">
            <a:hlinkClick r:id="" action="ppaction://ole?verb=0"/>
          </p:cNvPr>
          <p:cNvGraphicFramePr/>
          <p:nvPr/>
        </p:nvGraphicFramePr>
        <p:xfrm>
          <a:off x="928688" y="6072188"/>
          <a:ext cx="5826125" cy="376237"/>
        </p:xfrm>
        <a:graphic>
          <a:graphicData uri="http://schemas.openxmlformats.org/presentationml/2006/ole">
            <mc:AlternateContent xmlns:mc="http://schemas.openxmlformats.org/markup-compatibility/2006">
              <mc:Choice xmlns:v="urn:schemas-microsoft-com:vml" Requires="v">
                <p:oleObj spid="_x0000_s2069" r:id="rId6" imgW="75590400" imgH="4876800" progId="Equation.3">
                  <p:embed/>
                </p:oleObj>
              </mc:Choice>
              <mc:Fallback>
                <p:oleObj r:id="rId6" imgW="75590400" imgH="4876800" progId="Equation.3">
                  <p:embed/>
                  <p:pic>
                    <p:nvPicPr>
                      <p:cNvPr id="0" name="图片 2050"/>
                      <p:cNvPicPr/>
                      <p:nvPr/>
                    </p:nvPicPr>
                    <p:blipFill>
                      <a:blip r:embed="rId7"/>
                      <a:stretch>
                        <a:fillRect/>
                      </a:stretch>
                    </p:blipFill>
                    <p:spPr>
                      <a:xfrm>
                        <a:off x="928688" y="6072188"/>
                        <a:ext cx="5826125" cy="376237"/>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1"/>
                                          </p:val>
                                        </p:tav>
                                        <p:tav tm="100000">
                                          <p:val>
                                            <p:strVal val="#ppt_x"/>
                                          </p:val>
                                        </p:tav>
                                      </p:tavLst>
                                    </p:anim>
                                    <p:anim calcmode="lin" valueType="num">
                                      <p:cBhvr>
                                        <p:cTn id="30"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Box 6"/>
          <p:cNvSpPr txBox="1">
            <a:spLocks noChangeArrowheads="1"/>
          </p:cNvSpPr>
          <p:nvPr/>
        </p:nvSpPr>
        <p:spPr bwMode="auto">
          <a:xfrm>
            <a:off x="0" y="455613"/>
            <a:ext cx="9144000" cy="369887"/>
          </a:xfrm>
          <a:prstGeom prst="rect">
            <a:avLst/>
          </a:prstGeom>
          <a:noFill/>
          <a:ln w="9525">
            <a:noFill/>
            <a:miter lim="800000"/>
          </a:ln>
        </p:spPr>
        <p:txBody>
          <a:bodyPr>
            <a:spAutoFit/>
          </a:bodyPr>
          <a:lstStyle/>
          <a:p>
            <a:r>
              <a:rPr lang="en-US" altLang="zh-CN">
                <a:latin typeface="Calibri" pitchFamily="34" charset="0"/>
              </a:rPr>
              <a:t> </a:t>
            </a:r>
            <a:endParaRPr lang="zh-CN" altLang="en-US">
              <a:latin typeface="Calibri" pitchFamily="34" charset="0"/>
            </a:endParaRPr>
          </a:p>
        </p:txBody>
      </p:sp>
      <p:sp>
        <p:nvSpPr>
          <p:cNvPr id="9" name="TextBox 8"/>
          <p:cNvSpPr txBox="1">
            <a:spLocks noChangeArrowheads="1"/>
          </p:cNvSpPr>
          <p:nvPr/>
        </p:nvSpPr>
        <p:spPr bwMode="auto">
          <a:xfrm>
            <a:off x="1214438" y="1071563"/>
            <a:ext cx="7358062" cy="5262562"/>
          </a:xfrm>
          <a:prstGeom prst="rect">
            <a:avLst/>
          </a:prstGeom>
          <a:noFill/>
          <a:ln w="9525">
            <a:noFill/>
            <a:miter lim="800000"/>
          </a:ln>
        </p:spPr>
        <p:txBody>
          <a:bodyPr>
            <a:spAutoFit/>
          </a:bodyPr>
          <a:lstStyle/>
          <a:p>
            <a:r>
              <a:rPr lang="zh-CN" altLang="en-US" sz="2800">
                <a:latin typeface="Calibri" pitchFamily="34" charset="0"/>
              </a:rPr>
              <a:t>void dfs(int u){</a:t>
            </a:r>
          </a:p>
          <a:p>
            <a:r>
              <a:rPr lang="zh-CN" altLang="en-US" sz="2800">
                <a:latin typeface="Calibri" pitchFamily="34" charset="0"/>
              </a:rPr>
              <a:t>    for(int i=head[u];i;i=edge[i].next){</a:t>
            </a:r>
          </a:p>
          <a:p>
            <a:r>
              <a:rPr lang="zh-CN" altLang="en-US" sz="2800">
                <a:latin typeface="Calibri" pitchFamily="34" charset="0"/>
              </a:rPr>
              <a:t>        int v=edge[i].v;</a:t>
            </a:r>
          </a:p>
          <a:p>
            <a:r>
              <a:rPr lang="zh-CN" altLang="en-US" sz="2800">
                <a:latin typeface="Calibri" pitchFamily="34" charset="0"/>
              </a:rPr>
              <a:t>        if(fa[u]!=v&amp;&amp;!inc[v]){</a:t>
            </a:r>
          </a:p>
          <a:p>
            <a:r>
              <a:rPr lang="zh-CN" altLang="en-US" sz="2800">
                <a:latin typeface="Calibri" pitchFamily="34" charset="0"/>
              </a:rPr>
              <a:t>            s</a:t>
            </a:r>
            <a:r>
              <a:rPr lang="en-US" altLang="zh-CN" sz="2800">
                <a:latin typeface="Calibri" pitchFamily="34" charset="0"/>
              </a:rPr>
              <a:t>ize</a:t>
            </a:r>
            <a:r>
              <a:rPr lang="zh-CN" altLang="en-US" sz="2800">
                <a:latin typeface="Calibri" pitchFamily="34" charset="0"/>
              </a:rPr>
              <a:t>[u]++;</a:t>
            </a:r>
          </a:p>
          <a:p>
            <a:r>
              <a:rPr lang="zh-CN" altLang="en-US" sz="2800">
                <a:latin typeface="Calibri" pitchFamily="34" charset="0"/>
              </a:rPr>
              <a:t>            w[v]=edge[i].w;</a:t>
            </a:r>
          </a:p>
          <a:p>
            <a:r>
              <a:rPr lang="zh-CN" altLang="en-US" sz="2800">
                <a:latin typeface="Calibri" pitchFamily="34" charset="0"/>
              </a:rPr>
              <a:t>            fa[v]=u; bro[v]=son[u]; son[u]=v;</a:t>
            </a:r>
          </a:p>
          <a:p>
            <a:r>
              <a:rPr lang="zh-CN" altLang="en-US" sz="2800">
                <a:latin typeface="Calibri" pitchFamily="34" charset="0"/>
              </a:rPr>
              <a:t>            dfs(v);</a:t>
            </a:r>
          </a:p>
          <a:p>
            <a:r>
              <a:rPr lang="zh-CN" altLang="en-US" sz="2800">
                <a:latin typeface="Calibri" pitchFamily="34" charset="0"/>
              </a:rPr>
              <a:t>        } }</a:t>
            </a:r>
          </a:p>
          <a:p>
            <a:r>
              <a:rPr lang="zh-CN" altLang="en-US" sz="2800">
                <a:latin typeface="Calibri" pitchFamily="34" charset="0"/>
              </a:rPr>
              <a:t>    for(int v=son[u];v;v=bro[v])f[u]+=f[v]+w[v];</a:t>
            </a:r>
          </a:p>
          <a:p>
            <a:r>
              <a:rPr lang="zh-CN" altLang="en-US" sz="2800">
                <a:latin typeface="Calibri" pitchFamily="34" charset="0"/>
              </a:rPr>
              <a:t>    if(s</a:t>
            </a:r>
            <a:r>
              <a:rPr lang="en-US" altLang="zh-CN" sz="2800">
                <a:latin typeface="Calibri" pitchFamily="34" charset="0"/>
              </a:rPr>
              <a:t>ize</a:t>
            </a:r>
            <a:r>
              <a:rPr lang="zh-CN" altLang="en-US" sz="2800">
                <a:latin typeface="Calibri" pitchFamily="34" charset="0"/>
              </a:rPr>
              <a:t>[u])f[u]=f[u]/s</a:t>
            </a:r>
            <a:r>
              <a:rPr lang="en-US" altLang="zh-CN" sz="2800">
                <a:latin typeface="Calibri" pitchFamily="34" charset="0"/>
              </a:rPr>
              <a:t>ize</a:t>
            </a:r>
            <a:r>
              <a:rPr lang="zh-CN" altLang="en-US" sz="2800">
                <a:latin typeface="Calibri" pitchFamily="34" charset="0"/>
              </a:rPr>
              <a:t>[u];}</a:t>
            </a:r>
            <a:endParaRPr lang="en-US" altLang="zh-CN" sz="2800">
              <a:latin typeface="Calibri" pitchFamily="34" charset="0"/>
            </a:endParaRPr>
          </a:p>
          <a:p>
            <a:r>
              <a:rPr lang="zh-CN" altLang="en-US" sz="2800">
                <a:latin typeface="Calibri" pitchFamily="34" charset="0"/>
              </a:rPr>
              <a:t>注意：分母为零需特殊处理</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6" name="TextBox 5"/>
          <p:cNvSpPr txBox="1">
            <a:spLocks noChangeArrowheads="1"/>
          </p:cNvSpPr>
          <p:nvPr/>
        </p:nvSpPr>
        <p:spPr bwMode="auto">
          <a:xfrm>
            <a:off x="642938" y="428625"/>
            <a:ext cx="3571875" cy="579438"/>
          </a:xfrm>
          <a:prstGeom prst="rect">
            <a:avLst/>
          </a:prstGeom>
          <a:noFill/>
          <a:ln w="9525">
            <a:noFill/>
            <a:miter lim="800000"/>
          </a:ln>
        </p:spPr>
        <p:txBody>
          <a:bodyPr>
            <a:spAutoFit/>
          </a:bodyPr>
          <a:lstStyle/>
          <a:p>
            <a:r>
              <a:rPr lang="zh-CN" altLang="en-US" sz="3200">
                <a:solidFill>
                  <a:srgbClr val="FF0000"/>
                </a:solidFill>
                <a:latin typeface="Calibri" pitchFamily="34" charset="0"/>
              </a:rPr>
              <a:t>参考代码：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14313" y="1000125"/>
            <a:ext cx="8607425" cy="1384300"/>
          </a:xfrm>
          <a:prstGeom prst="rect">
            <a:avLst/>
          </a:prstGeom>
          <a:noFill/>
          <a:ln w="9525">
            <a:noFill/>
            <a:miter lim="800000"/>
          </a:ln>
        </p:spPr>
        <p:txBody>
          <a:bodyPr>
            <a:spAutoFit/>
          </a:bodyPr>
          <a:lstStyle/>
          <a:p>
            <a:r>
              <a:rPr lang="zh-CN" altLang="en-US" sz="2800">
                <a:latin typeface="Calibri" pitchFamily="34" charset="0"/>
              </a:rPr>
              <a:t>先求出所有的</a:t>
            </a:r>
            <a:r>
              <a:rPr lang="en-US" altLang="zh-CN" sz="2800">
                <a:latin typeface="Calibri" pitchFamily="34" charset="0"/>
              </a:rPr>
              <a:t>down(i)(</a:t>
            </a:r>
            <a:r>
              <a:rPr lang="zh-CN" altLang="en-US" sz="2800">
                <a:latin typeface="Calibri" pitchFamily="34" charset="0"/>
              </a:rPr>
              <a:t>表示以</a:t>
            </a:r>
            <a:r>
              <a:rPr lang="en-US" altLang="zh-CN" sz="2800">
                <a:latin typeface="Calibri" pitchFamily="34" charset="0"/>
              </a:rPr>
              <a:t>i</a:t>
            </a:r>
            <a:r>
              <a:rPr lang="zh-CN" altLang="en-US" sz="2800">
                <a:latin typeface="Calibri" pitchFamily="34" charset="0"/>
              </a:rPr>
              <a:t>为根的树向下的期望值</a:t>
            </a:r>
            <a:r>
              <a:rPr lang="en-US" altLang="zh-CN" sz="2800">
                <a:latin typeface="Calibri" pitchFamily="34" charset="0"/>
              </a:rPr>
              <a:t>),up(i)</a:t>
            </a:r>
            <a:r>
              <a:rPr lang="zh-CN" altLang="en-US" sz="2800">
                <a:latin typeface="Calibri" pitchFamily="34" charset="0"/>
              </a:rPr>
              <a:t>：先向上移动至</a:t>
            </a:r>
            <a:r>
              <a:rPr lang="en-US" altLang="zh-CN" sz="2800">
                <a:latin typeface="Calibri" pitchFamily="34" charset="0"/>
              </a:rPr>
              <a:t>fa(i)</a:t>
            </a:r>
            <a:r>
              <a:rPr lang="zh-CN" altLang="en-US" sz="2800">
                <a:latin typeface="Calibri" pitchFamily="34" charset="0"/>
              </a:rPr>
              <a:t>后的期望值</a:t>
            </a:r>
            <a:r>
              <a:rPr lang="en-US" altLang="zh-CN" sz="2800">
                <a:latin typeface="Calibri" pitchFamily="34" charset="0"/>
              </a:rPr>
              <a:t>(</a:t>
            </a:r>
            <a:r>
              <a:rPr lang="zh-CN" altLang="en-US" sz="2800">
                <a:latin typeface="Calibri" pitchFamily="34" charset="0"/>
              </a:rPr>
              <a:t>下一步可访问</a:t>
            </a:r>
            <a:r>
              <a:rPr lang="en-US" altLang="zh-CN" sz="2800">
                <a:latin typeface="Calibri" pitchFamily="34" charset="0"/>
              </a:rPr>
              <a:t>fa(i)</a:t>
            </a:r>
            <a:r>
              <a:rPr lang="zh-CN" altLang="en-US" sz="2800">
                <a:latin typeface="Calibri" pitchFamily="34" charset="0"/>
              </a:rPr>
              <a:t>的父亲或</a:t>
            </a:r>
            <a:r>
              <a:rPr lang="en-US" altLang="zh-CN" sz="2800">
                <a:latin typeface="Calibri" pitchFamily="34" charset="0"/>
              </a:rPr>
              <a:t>i</a:t>
            </a:r>
            <a:r>
              <a:rPr lang="zh-CN" altLang="en-US" sz="2800">
                <a:latin typeface="Calibri" pitchFamily="34" charset="0"/>
              </a:rPr>
              <a:t>的兄弟</a:t>
            </a:r>
            <a:r>
              <a:rPr lang="en-US" altLang="zh-CN" sz="2800">
                <a:latin typeface="Calibri" pitchFamily="34" charset="0"/>
              </a:rPr>
              <a:t>)</a:t>
            </a:r>
            <a:r>
              <a:rPr lang="zh-CN" altLang="en-US" sz="2800">
                <a:latin typeface="Calibri" pitchFamily="34" charset="0"/>
              </a:rPr>
              <a:t>。</a:t>
            </a:r>
          </a:p>
        </p:txBody>
      </p:sp>
      <p:sp>
        <p:nvSpPr>
          <p:cNvPr id="9" name="TextBox 8"/>
          <p:cNvSpPr txBox="1">
            <a:spLocks noChangeArrowheads="1"/>
          </p:cNvSpPr>
          <p:nvPr/>
        </p:nvSpPr>
        <p:spPr bwMode="auto">
          <a:xfrm>
            <a:off x="428625" y="285750"/>
            <a:ext cx="4286250" cy="579438"/>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问题求解三</a:t>
            </a:r>
          </a:p>
        </p:txBody>
      </p:sp>
      <p:pic>
        <p:nvPicPr>
          <p:cNvPr id="4" name="Picture 2" descr="E:\picture\school's logo\手写字（white）.pn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596208" y="6309062"/>
            <a:ext cx="1422299" cy="421253"/>
          </a:xfrm>
          <a:prstGeom prst="rect">
            <a:avLst/>
          </a:prstGeom>
          <a:noFill/>
        </p:spPr>
      </p:pic>
      <p:graphicFrame>
        <p:nvGraphicFramePr>
          <p:cNvPr id="82951" name="Object 7">
            <a:hlinkClick r:id="" action="ppaction://ole?verb=0"/>
          </p:cNvPr>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119" r:id="rId4" imgW="2743200" imgH="5181600" progId="Equation.3">
                  <p:embed/>
                </p:oleObj>
              </mc:Choice>
              <mc:Fallback>
                <p:oleObj r:id="rId4" imgW="2743200" imgH="5181600" progId="Equation.3">
                  <p:embed/>
                  <p:pic>
                    <p:nvPicPr>
                      <p:cNvPr id="0" name="图片 3072"/>
                      <p:cNvPicPr/>
                      <p:nvPr/>
                    </p:nvPicPr>
                    <p:blipFill>
                      <a:blip r:embed="rId5"/>
                      <a:stretch>
                        <a:fillRect/>
                      </a:stretch>
                    </p:blipFill>
                    <p:spPr>
                      <a:xfrm>
                        <a:off x="4114800" y="3321050"/>
                        <a:ext cx="914400" cy="215900"/>
                      </a:xfrm>
                      <a:prstGeom prst="rect">
                        <a:avLst/>
                      </a:prstGeom>
                      <a:noFill/>
                      <a:ln w="9525">
                        <a:noFill/>
                        <a:miter/>
                      </a:ln>
                    </p:spPr>
                  </p:pic>
                </p:oleObj>
              </mc:Fallback>
            </mc:AlternateContent>
          </a:graphicData>
        </a:graphic>
      </p:graphicFrame>
      <p:grpSp>
        <p:nvGrpSpPr>
          <p:cNvPr id="39" name="组合 38"/>
          <p:cNvGrpSpPr/>
          <p:nvPr/>
        </p:nvGrpSpPr>
        <p:grpSpPr bwMode="auto">
          <a:xfrm>
            <a:off x="785813" y="2506663"/>
            <a:ext cx="8151812" cy="1993900"/>
            <a:chOff x="785786" y="2506028"/>
            <a:chExt cx="8151495" cy="1994542"/>
          </a:xfrm>
        </p:grpSpPr>
        <p:graphicFrame>
          <p:nvGraphicFramePr>
            <p:cNvPr id="82949" name="Object 5">
              <a:hlinkClick r:id="" action="ppaction://ole?verb=0"/>
            </p:cNvPr>
            <p:cNvGraphicFramePr/>
            <p:nvPr/>
          </p:nvGraphicFramePr>
          <p:xfrm>
            <a:off x="785786" y="2506028"/>
            <a:ext cx="8151495" cy="994410"/>
          </p:xfrm>
          <a:graphic>
            <a:graphicData uri="http://schemas.openxmlformats.org/presentationml/2006/ole">
              <mc:AlternateContent xmlns:mc="http://schemas.openxmlformats.org/markup-compatibility/2006">
                <mc:Choice xmlns:v="urn:schemas-microsoft-com:vml" Requires="v">
                  <p:oleObj spid="_x0000_s3120" r:id="rId6" imgW="80772000" imgH="10058400" progId="Equation.3">
                    <p:embed/>
                  </p:oleObj>
                </mc:Choice>
                <mc:Fallback>
                  <p:oleObj r:id="rId6" imgW="80772000" imgH="10058400" progId="Equation.3">
                    <p:embed/>
                    <p:pic>
                      <p:nvPicPr>
                        <p:cNvPr id="0" name="图片 3073"/>
                        <p:cNvPicPr/>
                        <p:nvPr/>
                      </p:nvPicPr>
                      <p:blipFill>
                        <a:blip r:embed="rId7"/>
                        <a:stretch>
                          <a:fillRect/>
                        </a:stretch>
                      </p:blipFill>
                      <p:spPr>
                        <a:xfrm>
                          <a:off x="785786" y="2506028"/>
                          <a:ext cx="8151495" cy="994410"/>
                        </a:xfrm>
                        <a:prstGeom prst="rect">
                          <a:avLst/>
                        </a:prstGeom>
                        <a:noFill/>
                        <a:ln w="9525">
                          <a:noFill/>
                          <a:miter/>
                        </a:ln>
                      </p:spPr>
                    </p:pic>
                  </p:oleObj>
                </mc:Fallback>
              </mc:AlternateContent>
            </a:graphicData>
          </a:graphic>
        </p:graphicFrame>
        <p:graphicFrame>
          <p:nvGraphicFramePr>
            <p:cNvPr id="82952" name="Object 8">
              <a:hlinkClick r:id="" action="ppaction://ole?verb=0"/>
            </p:cNvPr>
            <p:cNvGraphicFramePr/>
            <p:nvPr/>
          </p:nvGraphicFramePr>
          <p:xfrm>
            <a:off x="1571604" y="3469330"/>
            <a:ext cx="5965825" cy="1031240"/>
          </p:xfrm>
          <a:graphic>
            <a:graphicData uri="http://schemas.openxmlformats.org/presentationml/2006/ole">
              <mc:AlternateContent xmlns:mc="http://schemas.openxmlformats.org/markup-compatibility/2006">
                <mc:Choice xmlns:v="urn:schemas-microsoft-com:vml" Requires="v">
                  <p:oleObj spid="_x0000_s3121" r:id="rId8" imgW="58216800" imgH="10058400" progId="Equation.3">
                    <p:embed/>
                  </p:oleObj>
                </mc:Choice>
                <mc:Fallback>
                  <p:oleObj r:id="rId8" imgW="58216800" imgH="10058400" progId="Equation.3">
                    <p:embed/>
                    <p:pic>
                      <p:nvPicPr>
                        <p:cNvPr id="0" name="图片 3074"/>
                        <p:cNvPicPr/>
                        <p:nvPr/>
                      </p:nvPicPr>
                      <p:blipFill>
                        <a:blip r:embed="rId9"/>
                        <a:stretch>
                          <a:fillRect/>
                        </a:stretch>
                      </p:blipFill>
                      <p:spPr>
                        <a:xfrm>
                          <a:off x="1571604" y="3469330"/>
                          <a:ext cx="5965825" cy="1031240"/>
                        </a:xfrm>
                        <a:prstGeom prst="rect">
                          <a:avLst/>
                        </a:prstGeom>
                        <a:noFill/>
                        <a:ln w="9525">
                          <a:noFill/>
                          <a:miter/>
                        </a:ln>
                      </p:spPr>
                    </p:pic>
                  </p:oleObj>
                </mc:Fallback>
              </mc:AlternateContent>
            </a:graphicData>
          </a:graphic>
        </p:graphicFrame>
      </p:grpSp>
      <p:sp>
        <p:nvSpPr>
          <p:cNvPr id="34" name="文本框 33"/>
          <p:cNvSpPr txBox="1">
            <a:spLocks noChangeArrowheads="1"/>
          </p:cNvSpPr>
          <p:nvPr/>
        </p:nvSpPr>
        <p:spPr bwMode="auto">
          <a:xfrm>
            <a:off x="428625" y="4929188"/>
            <a:ext cx="6026150" cy="954087"/>
          </a:xfrm>
          <a:prstGeom prst="rect">
            <a:avLst/>
          </a:prstGeom>
          <a:noFill/>
          <a:ln w="9525">
            <a:noFill/>
            <a:miter lim="800000"/>
          </a:ln>
        </p:spPr>
        <p:txBody>
          <a:bodyPr>
            <a:spAutoFit/>
          </a:bodyPr>
          <a:lstStyle/>
          <a:p>
            <a:r>
              <a:rPr lang="zh-CN" altLang="en-US" sz="2800">
                <a:latin typeface="Calibri" pitchFamily="34" charset="0"/>
              </a:rPr>
              <a:t>其中</a:t>
            </a:r>
            <a:r>
              <a:rPr lang="en-US" altLang="zh-CN" sz="2800">
                <a:latin typeface="Calibri" pitchFamily="34" charset="0"/>
              </a:rPr>
              <a:t>fa</a:t>
            </a:r>
            <a:r>
              <a:rPr lang="zh-CN" altLang="en-US" sz="2800">
                <a:latin typeface="Calibri" pitchFamily="34" charset="0"/>
              </a:rPr>
              <a:t>为</a:t>
            </a:r>
            <a:r>
              <a:rPr lang="en-US" altLang="zh-CN" sz="2800">
                <a:latin typeface="Calibri" pitchFamily="34" charset="0"/>
              </a:rPr>
              <a:t>i</a:t>
            </a:r>
            <a:r>
              <a:rPr lang="zh-CN" altLang="en-US" sz="2800">
                <a:latin typeface="Calibri" pitchFamily="34" charset="0"/>
              </a:rPr>
              <a:t>的父亲，</a:t>
            </a:r>
            <a:r>
              <a:rPr lang="en-US" altLang="zh-CN" sz="2800">
                <a:latin typeface="Calibri" pitchFamily="34" charset="0"/>
              </a:rPr>
              <a:t>w</a:t>
            </a:r>
            <a:r>
              <a:rPr lang="zh-CN" altLang="en-US" sz="2800">
                <a:latin typeface="Calibri" pitchFamily="34" charset="0"/>
              </a:rPr>
              <a:t>为连结</a:t>
            </a:r>
            <a:r>
              <a:rPr lang="en-US" altLang="zh-CN" sz="2800">
                <a:latin typeface="Calibri" pitchFamily="34" charset="0"/>
              </a:rPr>
              <a:t>fa</a:t>
            </a:r>
            <a:r>
              <a:rPr lang="zh-CN" altLang="en-US" sz="2800">
                <a:latin typeface="Calibri" pitchFamily="34" charset="0"/>
              </a:rPr>
              <a:t>与</a:t>
            </a:r>
            <a:r>
              <a:rPr lang="en-US" altLang="zh-CN" sz="2800">
                <a:latin typeface="Calibri" pitchFamily="34" charset="0"/>
              </a:rPr>
              <a:t>i</a:t>
            </a:r>
            <a:r>
              <a:rPr lang="zh-CN" altLang="en-US" sz="2800">
                <a:latin typeface="Calibri" pitchFamily="34" charset="0"/>
              </a:rPr>
              <a:t>的边的权值。</a:t>
            </a:r>
            <a:endParaRPr lang="en-US" altLang="zh-CN" sz="2800">
              <a:latin typeface="Calibri" pitchFamily="34" charset="0"/>
            </a:endParaRPr>
          </a:p>
        </p:txBody>
      </p:sp>
      <p:grpSp>
        <p:nvGrpSpPr>
          <p:cNvPr id="38" name="组合 37"/>
          <p:cNvGrpSpPr/>
          <p:nvPr/>
        </p:nvGrpSpPr>
        <p:grpSpPr bwMode="auto">
          <a:xfrm>
            <a:off x="6372225" y="3357563"/>
            <a:ext cx="2709863" cy="3025775"/>
            <a:chOff x="6371590" y="3573145"/>
            <a:chExt cx="2710363" cy="3025140"/>
          </a:xfrm>
        </p:grpSpPr>
        <p:sp>
          <p:nvSpPr>
            <p:cNvPr id="2" name="椭圆 1"/>
            <p:cNvSpPr/>
            <p:nvPr/>
          </p:nvSpPr>
          <p:spPr>
            <a:xfrm>
              <a:off x="7956207" y="3573145"/>
              <a:ext cx="333437"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 name="椭圆 2"/>
            <p:cNvSpPr/>
            <p:nvPr/>
          </p:nvSpPr>
          <p:spPr>
            <a:xfrm>
              <a:off x="8357919" y="4257213"/>
              <a:ext cx="335024"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6" name="椭圆 5"/>
            <p:cNvSpPr/>
            <p:nvPr/>
          </p:nvSpPr>
          <p:spPr>
            <a:xfrm rot="3600000">
              <a:off x="8762872" y="5007882"/>
              <a:ext cx="330131" cy="30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8" name="椭圆 7"/>
            <p:cNvSpPr/>
            <p:nvPr/>
          </p:nvSpPr>
          <p:spPr>
            <a:xfrm>
              <a:off x="7451289" y="4293719"/>
              <a:ext cx="335025"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0" name="椭圆 9"/>
            <p:cNvSpPr/>
            <p:nvPr/>
          </p:nvSpPr>
          <p:spPr>
            <a:xfrm rot="21540000">
              <a:off x="6951135" y="5231734"/>
              <a:ext cx="333437"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en-US" altLang="zh-CN"/>
            </a:p>
          </p:txBody>
        </p:sp>
        <p:cxnSp>
          <p:nvCxnSpPr>
            <p:cNvPr id="11" name="直接连接符 10"/>
            <p:cNvCxnSpPr>
              <a:stCxn id="24" idx="0"/>
              <a:endCxn id="10" idx="5"/>
            </p:cNvCxnSpPr>
            <p:nvPr/>
          </p:nvCxnSpPr>
          <p:spPr>
            <a:xfrm flipH="1" flipV="1">
              <a:off x="7236938" y="5498378"/>
              <a:ext cx="111146" cy="73962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直接连接符 11"/>
            <p:cNvCxnSpPr>
              <a:stCxn id="3" idx="5"/>
              <a:endCxn id="6" idx="2"/>
            </p:cNvCxnSpPr>
            <p:nvPr/>
          </p:nvCxnSpPr>
          <p:spPr>
            <a:xfrm rot="16200000" flipH="1">
              <a:off x="8497743" y="4671425"/>
              <a:ext cx="493608" cy="201649"/>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直接连接符 12"/>
            <p:cNvCxnSpPr>
              <a:stCxn id="2" idx="3"/>
              <a:endCxn id="8" idx="7"/>
            </p:cNvCxnSpPr>
            <p:nvPr/>
          </p:nvCxnSpPr>
          <p:spPr>
            <a:xfrm flipH="1">
              <a:off x="7737092" y="3841376"/>
              <a:ext cx="268338" cy="49837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p:cNvCxnSpPr>
              <a:stCxn id="8" idx="4"/>
              <a:endCxn id="16" idx="0"/>
            </p:cNvCxnSpPr>
            <p:nvPr/>
          </p:nvCxnSpPr>
          <p:spPr>
            <a:xfrm>
              <a:off x="7618008" y="4607978"/>
              <a:ext cx="217527" cy="765014"/>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直接连接符 14"/>
            <p:cNvCxnSpPr>
              <a:stCxn id="2" idx="5"/>
              <a:endCxn id="3" idx="1"/>
            </p:cNvCxnSpPr>
            <p:nvPr/>
          </p:nvCxnSpPr>
          <p:spPr>
            <a:xfrm rot="16200000" flipH="1">
              <a:off x="8092849" y="3988950"/>
              <a:ext cx="461866" cy="166718"/>
            </a:xfrm>
            <a:prstGeom prst="line">
              <a:avLst/>
            </a:prstGeom>
          </p:spPr>
          <p:style>
            <a:lnRef idx="3">
              <a:schemeClr val="accent5"/>
            </a:lnRef>
            <a:fillRef idx="0">
              <a:schemeClr val="accent5"/>
            </a:fillRef>
            <a:effectRef idx="2">
              <a:schemeClr val="accent5"/>
            </a:effectRef>
            <a:fontRef idx="minor">
              <a:schemeClr val="tx1"/>
            </a:fontRef>
          </p:style>
        </p:cxnSp>
        <p:sp>
          <p:nvSpPr>
            <p:cNvPr id="16" name="椭圆 15"/>
            <p:cNvSpPr/>
            <p:nvPr/>
          </p:nvSpPr>
          <p:spPr>
            <a:xfrm>
              <a:off x="7668817" y="5372992"/>
              <a:ext cx="333437"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graphicFrame>
          <p:nvGraphicFramePr>
            <p:cNvPr id="82946" name="Object 2" descr="image18">
              <a:hlinkClick r:id="" action="ppaction://ole?verb=0"/>
            </p:cNvPr>
            <p:cNvGraphicFramePr/>
            <p:nvPr/>
          </p:nvGraphicFramePr>
          <p:xfrm>
            <a:off x="7019925" y="5229225"/>
            <a:ext cx="123190" cy="230505"/>
          </p:xfrm>
          <a:graphic>
            <a:graphicData uri="http://schemas.openxmlformats.org/presentationml/2006/ole">
              <mc:AlternateContent xmlns:mc="http://schemas.openxmlformats.org/markup-compatibility/2006">
                <mc:Choice xmlns:v="urn:schemas-microsoft-com:vml" Requires="v">
                  <p:oleObj spid="_x0000_s3122" r:id="rId10" imgW="2133600" imgH="3962400" progId="Equation.3">
                    <p:embed/>
                  </p:oleObj>
                </mc:Choice>
                <mc:Fallback>
                  <p:oleObj r:id="rId10" imgW="2133600" imgH="3962400" progId="Equation.3">
                    <p:embed/>
                    <p:pic>
                      <p:nvPicPr>
                        <p:cNvPr id="0" name="图片 3075" descr="image18"/>
                        <p:cNvPicPr/>
                        <p:nvPr/>
                      </p:nvPicPr>
                      <p:blipFill>
                        <a:blip r:embed="rId11"/>
                        <a:stretch>
                          <a:fillRect/>
                        </a:stretch>
                      </p:blipFill>
                      <p:spPr>
                        <a:xfrm>
                          <a:off x="7019925" y="5229225"/>
                          <a:ext cx="123190" cy="230505"/>
                        </a:xfrm>
                        <a:prstGeom prst="rect">
                          <a:avLst/>
                        </a:prstGeom>
                        <a:noFill/>
                        <a:ln w="9525">
                          <a:noFill/>
                          <a:miter/>
                        </a:ln>
                      </p:spPr>
                    </p:pic>
                  </p:oleObj>
                </mc:Fallback>
              </mc:AlternateContent>
            </a:graphicData>
          </a:graphic>
        </p:graphicFrame>
        <p:graphicFrame>
          <p:nvGraphicFramePr>
            <p:cNvPr id="82947" name="Object 3" descr="image19">
              <a:hlinkClick r:id="" action="ppaction://ole?verb=0"/>
            </p:cNvPr>
            <p:cNvGraphicFramePr/>
            <p:nvPr/>
          </p:nvGraphicFramePr>
          <p:xfrm>
            <a:off x="7451725" y="4293235"/>
            <a:ext cx="299085" cy="299720"/>
          </p:xfrm>
          <a:graphic>
            <a:graphicData uri="http://schemas.openxmlformats.org/presentationml/2006/ole">
              <mc:AlternateContent xmlns:mc="http://schemas.openxmlformats.org/markup-compatibility/2006">
                <mc:Choice xmlns:v="urn:schemas-microsoft-com:vml" Requires="v">
                  <p:oleObj spid="_x0000_s3123" r:id="rId12" imgW="5486400" imgH="5486400" progId="Equation.3">
                    <p:embed/>
                  </p:oleObj>
                </mc:Choice>
                <mc:Fallback>
                  <p:oleObj r:id="rId12" imgW="5486400" imgH="5486400" progId="Equation.3">
                    <p:embed/>
                    <p:pic>
                      <p:nvPicPr>
                        <p:cNvPr id="0" name="图片 3076" descr="image19"/>
                        <p:cNvPicPr/>
                        <p:nvPr/>
                      </p:nvPicPr>
                      <p:blipFill>
                        <a:blip r:embed="rId13"/>
                        <a:stretch>
                          <a:fillRect/>
                        </a:stretch>
                      </p:blipFill>
                      <p:spPr>
                        <a:xfrm>
                          <a:off x="7451725" y="4293235"/>
                          <a:ext cx="299085" cy="299720"/>
                        </a:xfrm>
                        <a:prstGeom prst="rect">
                          <a:avLst/>
                        </a:prstGeom>
                        <a:noFill/>
                        <a:ln w="9525">
                          <a:noFill/>
                          <a:miter/>
                        </a:ln>
                      </p:spPr>
                    </p:pic>
                  </p:oleObj>
                </mc:Fallback>
              </mc:AlternateContent>
            </a:graphicData>
          </a:graphic>
        </p:graphicFrame>
        <p:graphicFrame>
          <p:nvGraphicFramePr>
            <p:cNvPr id="82948" name="Object 4" descr="image20">
              <a:hlinkClick r:id="" action="ppaction://ole?verb=0"/>
            </p:cNvPr>
            <p:cNvGraphicFramePr/>
            <p:nvPr/>
          </p:nvGraphicFramePr>
          <p:xfrm>
            <a:off x="7668260" y="5373370"/>
            <a:ext cx="321945" cy="263525"/>
          </p:xfrm>
          <a:graphic>
            <a:graphicData uri="http://schemas.openxmlformats.org/presentationml/2006/ole">
              <mc:AlternateContent xmlns:mc="http://schemas.openxmlformats.org/markup-compatibility/2006">
                <mc:Choice xmlns:v="urn:schemas-microsoft-com:vml" Requires="v">
                  <p:oleObj spid="_x0000_s3124" r:id="rId14" imgW="6705600" imgH="5486400" progId="Equation.3">
                    <p:embed/>
                  </p:oleObj>
                </mc:Choice>
                <mc:Fallback>
                  <p:oleObj r:id="rId14" imgW="6705600" imgH="5486400" progId="Equation.3">
                    <p:embed/>
                    <p:pic>
                      <p:nvPicPr>
                        <p:cNvPr id="0" name="图片 3077" descr="image20"/>
                        <p:cNvPicPr/>
                        <p:nvPr/>
                      </p:nvPicPr>
                      <p:blipFill>
                        <a:blip r:embed="rId15"/>
                        <a:stretch>
                          <a:fillRect/>
                        </a:stretch>
                      </p:blipFill>
                      <p:spPr>
                        <a:xfrm>
                          <a:off x="7668260" y="5373370"/>
                          <a:ext cx="321945" cy="263525"/>
                        </a:xfrm>
                        <a:prstGeom prst="rect">
                          <a:avLst/>
                        </a:prstGeom>
                        <a:noFill/>
                        <a:ln w="9525">
                          <a:noFill/>
                          <a:miter/>
                        </a:ln>
                      </p:spPr>
                    </p:pic>
                  </p:oleObj>
                </mc:Fallback>
              </mc:AlternateContent>
            </a:graphicData>
          </a:graphic>
        </p:graphicFrame>
        <p:sp>
          <p:nvSpPr>
            <p:cNvPr id="19" name="椭圆 18"/>
            <p:cNvSpPr/>
            <p:nvPr/>
          </p:nvSpPr>
          <p:spPr>
            <a:xfrm>
              <a:off x="8100697" y="5157138"/>
              <a:ext cx="333437" cy="31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22" name="直接连接符 21"/>
            <p:cNvCxnSpPr>
              <a:stCxn id="8" idx="5"/>
              <a:endCxn id="19" idx="1"/>
            </p:cNvCxnSpPr>
            <p:nvPr/>
          </p:nvCxnSpPr>
          <p:spPr>
            <a:xfrm>
              <a:off x="7737092" y="4561949"/>
              <a:ext cx="411239" cy="641215"/>
            </a:xfrm>
            <a:prstGeom prst="line">
              <a:avLst/>
            </a:prstGeom>
          </p:spPr>
          <p:style>
            <a:lnRef idx="3">
              <a:schemeClr val="accent5"/>
            </a:lnRef>
            <a:fillRef idx="0">
              <a:schemeClr val="accent5"/>
            </a:fillRef>
            <a:effectRef idx="2">
              <a:schemeClr val="accent5"/>
            </a:effectRef>
            <a:fontRef idx="minor">
              <a:schemeClr val="tx1"/>
            </a:fontRef>
          </p:style>
        </p:cxnSp>
        <p:sp>
          <p:nvSpPr>
            <p:cNvPr id="23" name="椭圆 22"/>
            <p:cNvSpPr/>
            <p:nvPr/>
          </p:nvSpPr>
          <p:spPr>
            <a:xfrm>
              <a:off x="6371590" y="6237998"/>
              <a:ext cx="352490" cy="353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24" name="椭圆 23"/>
            <p:cNvSpPr/>
            <p:nvPr/>
          </p:nvSpPr>
          <p:spPr>
            <a:xfrm>
              <a:off x="7163899" y="6237998"/>
              <a:ext cx="368368" cy="360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27" name="直接连接符 26"/>
            <p:cNvCxnSpPr>
              <a:stCxn id="10" idx="7"/>
              <a:endCxn id="8" idx="3"/>
            </p:cNvCxnSpPr>
            <p:nvPr/>
          </p:nvCxnSpPr>
          <p:spPr>
            <a:xfrm flipV="1">
              <a:off x="7233762" y="4561949"/>
              <a:ext cx="266749" cy="714225"/>
            </a:xfrm>
            <a:prstGeom prst="line">
              <a:avLst/>
            </a:prstGeom>
          </p:spPr>
          <p:style>
            <a:lnRef idx="3">
              <a:schemeClr val="accent5"/>
            </a:lnRef>
            <a:fillRef idx="0">
              <a:schemeClr val="accent5"/>
            </a:fillRef>
            <a:effectRef idx="2">
              <a:schemeClr val="accent5"/>
            </a:effectRef>
            <a:fontRef idx="minor">
              <a:schemeClr val="tx1"/>
            </a:fontRef>
          </p:style>
        </p:cxnSp>
        <p:cxnSp>
          <p:nvCxnSpPr>
            <p:cNvPr id="28" name="直接连接符 27"/>
            <p:cNvCxnSpPr>
              <a:stCxn id="23" idx="7"/>
              <a:endCxn id="10" idx="4"/>
            </p:cNvCxnSpPr>
            <p:nvPr/>
          </p:nvCxnSpPr>
          <p:spPr>
            <a:xfrm flipV="1">
              <a:off x="6673271" y="5545993"/>
              <a:ext cx="447758" cy="744382"/>
            </a:xfrm>
            <a:prstGeom prst="line">
              <a:avLst/>
            </a:prstGeom>
          </p:spPr>
          <p:style>
            <a:lnRef idx="3">
              <a:schemeClr val="accent5"/>
            </a:lnRef>
            <a:fillRef idx="0">
              <a:schemeClr val="accent5"/>
            </a:fillRef>
            <a:effectRef idx="2">
              <a:schemeClr val="accent5"/>
            </a:effectRef>
            <a:fontRef idx="minor">
              <a:schemeClr val="tx1"/>
            </a:fontRef>
          </p:style>
        </p:cxnSp>
        <p:sp>
          <p:nvSpPr>
            <p:cNvPr id="82976" name="TextBox 36"/>
            <p:cNvSpPr txBox="1">
              <a:spLocks noChangeArrowheads="1"/>
            </p:cNvSpPr>
            <p:nvPr/>
          </p:nvSpPr>
          <p:spPr bwMode="auto">
            <a:xfrm>
              <a:off x="7042834" y="4714884"/>
              <a:ext cx="785818" cy="369332"/>
            </a:xfrm>
            <a:prstGeom prst="rect">
              <a:avLst/>
            </a:prstGeom>
            <a:noFill/>
            <a:ln w="9525">
              <a:noFill/>
              <a:miter lim="800000"/>
            </a:ln>
          </p:spPr>
          <p:txBody>
            <a:bodyPr>
              <a:spAutoFit/>
            </a:bodyPr>
            <a:lstStyle/>
            <a:p>
              <a:r>
                <a:rPr lang="en-US" altLang="zh-CN" b="1">
                  <a:latin typeface="Calibri" pitchFamily="34" charset="0"/>
                </a:rPr>
                <a:t>W </a:t>
              </a:r>
              <a:endParaRPr lang="zh-CN" altLang="en-US" b="1">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ppt_w</p:attrName>
                                        </p:attrNameLst>
                                      </p:cBhvr>
                                      <p:tavLst>
                                        <p:tav tm="0">
                                          <p:val>
                                            <p:fltVal val="0"/>
                                          </p:val>
                                        </p:tav>
                                        <p:tav tm="100000">
                                          <p:val>
                                            <p:strVal val="#ppt_w"/>
                                          </p:val>
                                        </p:tav>
                                      </p:tavLst>
                                    </p:anim>
                                    <p:anim calcmode="lin" valueType="num">
                                      <p:cBhvr>
                                        <p:cTn id="15" dur="500" fill="hold"/>
                                        <p:tgtEl>
                                          <p:spTgt spid="38"/>
                                        </p:tgtEl>
                                        <p:attrNameLst>
                                          <p:attrName>ppt_h</p:attrName>
                                        </p:attrNameLst>
                                      </p:cBhvr>
                                      <p:tavLst>
                                        <p:tav tm="0">
                                          <p:val>
                                            <p:fltVal val="0"/>
                                          </p:val>
                                        </p:tav>
                                        <p:tav tm="100000">
                                          <p:val>
                                            <p:strVal val="#ppt_h"/>
                                          </p:val>
                                        </p:tav>
                                      </p:tavLst>
                                    </p:anim>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checkerboard(across)">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checkerboard(across)">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500063" y="3500438"/>
            <a:ext cx="5745162" cy="3108325"/>
          </a:xfrm>
          <a:prstGeom prst="rect">
            <a:avLst/>
          </a:prstGeom>
          <a:noFill/>
          <a:ln w="9525">
            <a:noFill/>
            <a:miter lim="800000"/>
          </a:ln>
        </p:spPr>
        <p:txBody>
          <a:bodyPr>
            <a:spAutoFit/>
          </a:bodyPr>
          <a:lstStyle/>
          <a:p>
            <a:r>
              <a:rPr lang="zh-CN" altLang="en-US" sz="2800">
                <a:latin typeface="Calibri" pitchFamily="34" charset="0"/>
                <a:sym typeface="+mn-ea"/>
              </a:rPr>
              <a:t>第二种情况，我们发现由于环的大小很小</a:t>
            </a:r>
            <a:r>
              <a:rPr lang="en-US" altLang="zh-CN" sz="2800">
                <a:latin typeface="Calibri" pitchFamily="34" charset="0"/>
                <a:sym typeface="+mn-ea"/>
              </a:rPr>
              <a:t>(</a:t>
            </a:r>
            <a:r>
              <a:rPr lang="zh-CN" altLang="zh-CN" sz="2800">
                <a:latin typeface="Calibri" pitchFamily="34" charset="0"/>
                <a:sym typeface="+mn-ea"/>
              </a:rPr>
              <a:t>环上最多</a:t>
            </a:r>
            <a:r>
              <a:rPr lang="en-US" altLang="zh-CN" sz="2800">
                <a:latin typeface="Calibri" pitchFamily="34" charset="0"/>
                <a:sym typeface="+mn-ea"/>
              </a:rPr>
              <a:t>20</a:t>
            </a:r>
            <a:r>
              <a:rPr lang="zh-CN" altLang="en-US" sz="2800">
                <a:latin typeface="Calibri" pitchFamily="34" charset="0"/>
                <a:sym typeface="+mn-ea"/>
              </a:rPr>
              <a:t>个点</a:t>
            </a:r>
            <a:r>
              <a:rPr lang="en-US" altLang="zh-CN" sz="2800">
                <a:latin typeface="Calibri" pitchFamily="34" charset="0"/>
                <a:sym typeface="+mn-ea"/>
              </a:rPr>
              <a:t>)</a:t>
            </a:r>
            <a:r>
              <a:rPr lang="zh-CN" altLang="en-US" sz="2800">
                <a:latin typeface="Calibri" pitchFamily="34" charset="0"/>
                <a:sym typeface="+mn-ea"/>
              </a:rPr>
              <a:t>，所以我们可以暴力枚举路径进入环的一点和走出环的一点，这样我们可以将环移除，问题退化为树的情况。这时使用前一种情况的方法就可以解决了。</a:t>
            </a:r>
          </a:p>
        </p:txBody>
      </p:sp>
      <p:sp>
        <p:nvSpPr>
          <p:cNvPr id="31" name="椭圆 30"/>
          <p:cNvSpPr/>
          <p:nvPr/>
        </p:nvSpPr>
        <p:spPr>
          <a:xfrm>
            <a:off x="7740650" y="2493963"/>
            <a:ext cx="358775"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2" name="椭圆 31"/>
          <p:cNvSpPr/>
          <p:nvPr/>
        </p:nvSpPr>
        <p:spPr>
          <a:xfrm>
            <a:off x="8604250" y="2854325"/>
            <a:ext cx="360363"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3" name="椭圆 32"/>
          <p:cNvSpPr/>
          <p:nvPr/>
        </p:nvSpPr>
        <p:spPr>
          <a:xfrm>
            <a:off x="7308850" y="3141663"/>
            <a:ext cx="358775"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4" name="椭圆 33"/>
          <p:cNvSpPr/>
          <p:nvPr/>
        </p:nvSpPr>
        <p:spPr>
          <a:xfrm>
            <a:off x="7956550" y="3644900"/>
            <a:ext cx="35877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5" name="椭圆 34"/>
          <p:cNvSpPr/>
          <p:nvPr/>
        </p:nvSpPr>
        <p:spPr>
          <a:xfrm>
            <a:off x="8243888" y="4437063"/>
            <a:ext cx="360362"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6" name="椭圆 35"/>
          <p:cNvSpPr/>
          <p:nvPr/>
        </p:nvSpPr>
        <p:spPr>
          <a:xfrm>
            <a:off x="8604250" y="5373688"/>
            <a:ext cx="360363"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37" name="直接连接符 36"/>
          <p:cNvCxnSpPr/>
          <p:nvPr/>
        </p:nvCxnSpPr>
        <p:spPr>
          <a:xfrm>
            <a:off x="8101013" y="2709863"/>
            <a:ext cx="503237" cy="360362"/>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直接连接符 37"/>
          <p:cNvCxnSpPr>
            <a:stCxn id="35" idx="4"/>
            <a:endCxn id="36" idx="0"/>
          </p:cNvCxnSpPr>
          <p:nvPr/>
        </p:nvCxnSpPr>
        <p:spPr>
          <a:xfrm>
            <a:off x="8424863" y="4797425"/>
            <a:ext cx="360362" cy="576263"/>
          </a:xfrm>
          <a:prstGeom prst="line">
            <a:avLst/>
          </a:prstGeom>
        </p:spPr>
        <p:style>
          <a:lnRef idx="3">
            <a:schemeClr val="accent5"/>
          </a:lnRef>
          <a:fillRef idx="0">
            <a:schemeClr val="accent5"/>
          </a:fillRef>
          <a:effectRef idx="2">
            <a:schemeClr val="accent5"/>
          </a:effectRef>
          <a:fontRef idx="minor">
            <a:schemeClr val="tx1"/>
          </a:fontRef>
        </p:style>
      </p:cxnSp>
      <p:cxnSp>
        <p:nvCxnSpPr>
          <p:cNvPr id="39" name="直接连接符 38"/>
          <p:cNvCxnSpPr>
            <a:stCxn id="34" idx="4"/>
            <a:endCxn id="35" idx="0"/>
          </p:cNvCxnSpPr>
          <p:nvPr/>
        </p:nvCxnSpPr>
        <p:spPr>
          <a:xfrm>
            <a:off x="8135938" y="4005263"/>
            <a:ext cx="288925" cy="4318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直接连接符 39"/>
          <p:cNvCxnSpPr>
            <a:stCxn id="34" idx="7"/>
            <a:endCxn id="32" idx="3"/>
          </p:cNvCxnSpPr>
          <p:nvPr/>
        </p:nvCxnSpPr>
        <p:spPr>
          <a:xfrm flipV="1">
            <a:off x="8262938" y="3160713"/>
            <a:ext cx="393700" cy="5381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直接连接符 40"/>
          <p:cNvCxnSpPr>
            <a:stCxn id="33" idx="5"/>
            <a:endCxn id="34" idx="2"/>
          </p:cNvCxnSpPr>
          <p:nvPr/>
        </p:nvCxnSpPr>
        <p:spPr>
          <a:xfrm>
            <a:off x="7615238" y="3448050"/>
            <a:ext cx="341312" cy="37782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直接连接符 41"/>
          <p:cNvCxnSpPr>
            <a:stCxn id="31" idx="3"/>
            <a:endCxn id="33" idx="7"/>
          </p:cNvCxnSpPr>
          <p:nvPr/>
        </p:nvCxnSpPr>
        <p:spPr>
          <a:xfrm flipH="1">
            <a:off x="7615238" y="2800350"/>
            <a:ext cx="177800" cy="393700"/>
          </a:xfrm>
          <a:prstGeom prst="line">
            <a:avLst/>
          </a:prstGeom>
        </p:spPr>
        <p:style>
          <a:lnRef idx="3">
            <a:schemeClr val="accent2"/>
          </a:lnRef>
          <a:fillRef idx="0">
            <a:schemeClr val="accent2"/>
          </a:fillRef>
          <a:effectRef idx="2">
            <a:schemeClr val="accent2"/>
          </a:effectRef>
          <a:fontRef idx="minor">
            <a:schemeClr val="tx1"/>
          </a:fontRef>
        </p:style>
      </p:cxnSp>
      <p:sp>
        <p:nvSpPr>
          <p:cNvPr id="5" name="椭圆 4"/>
          <p:cNvSpPr/>
          <p:nvPr/>
        </p:nvSpPr>
        <p:spPr>
          <a:xfrm>
            <a:off x="6877050" y="3789363"/>
            <a:ext cx="358775"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6" name="椭圆 5"/>
          <p:cNvSpPr/>
          <p:nvPr/>
        </p:nvSpPr>
        <p:spPr>
          <a:xfrm>
            <a:off x="7235825" y="4725988"/>
            <a:ext cx="360363"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7" name="椭圆 6"/>
          <p:cNvSpPr/>
          <p:nvPr/>
        </p:nvSpPr>
        <p:spPr>
          <a:xfrm>
            <a:off x="7667625" y="5661025"/>
            <a:ext cx="360363"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8" name="椭圆 7"/>
          <p:cNvSpPr/>
          <p:nvPr/>
        </p:nvSpPr>
        <p:spPr>
          <a:xfrm>
            <a:off x="6661150" y="4797425"/>
            <a:ext cx="35877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9" name="直接连接符 8"/>
          <p:cNvCxnSpPr>
            <a:stCxn id="33" idx="3"/>
            <a:endCxn id="5" idx="0"/>
          </p:cNvCxnSpPr>
          <p:nvPr/>
        </p:nvCxnSpPr>
        <p:spPr>
          <a:xfrm flipH="1">
            <a:off x="7056438" y="3448050"/>
            <a:ext cx="304800" cy="341313"/>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直接连接符 10"/>
          <p:cNvCxnSpPr>
            <a:stCxn id="5" idx="4"/>
            <a:endCxn id="6" idx="0"/>
          </p:cNvCxnSpPr>
          <p:nvPr/>
        </p:nvCxnSpPr>
        <p:spPr>
          <a:xfrm>
            <a:off x="7056438" y="4149725"/>
            <a:ext cx="360362" cy="576263"/>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直接连接符 11"/>
          <p:cNvCxnSpPr>
            <a:stCxn id="6" idx="4"/>
            <a:endCxn id="7" idx="0"/>
          </p:cNvCxnSpPr>
          <p:nvPr/>
        </p:nvCxnSpPr>
        <p:spPr>
          <a:xfrm>
            <a:off x="7416800" y="5086350"/>
            <a:ext cx="431800" cy="574675"/>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直接连接符 12"/>
          <p:cNvCxnSpPr>
            <a:stCxn id="8" idx="0"/>
            <a:endCxn id="5" idx="3"/>
          </p:cNvCxnSpPr>
          <p:nvPr/>
        </p:nvCxnSpPr>
        <p:spPr>
          <a:xfrm flipV="1">
            <a:off x="6840538" y="4095750"/>
            <a:ext cx="88900" cy="701675"/>
          </a:xfrm>
          <a:prstGeom prst="line">
            <a:avLst/>
          </a:prstGeom>
        </p:spPr>
        <p:style>
          <a:lnRef idx="3">
            <a:schemeClr val="accent5"/>
          </a:lnRef>
          <a:fillRef idx="0">
            <a:schemeClr val="accent5"/>
          </a:fillRef>
          <a:effectRef idx="2">
            <a:schemeClr val="accent5"/>
          </a:effectRef>
          <a:fontRef idx="minor">
            <a:schemeClr val="tx1"/>
          </a:fontRef>
        </p:style>
      </p:cxnSp>
      <p:sp>
        <p:nvSpPr>
          <p:cNvPr id="14" name="椭圆 13"/>
          <p:cNvSpPr/>
          <p:nvPr/>
        </p:nvSpPr>
        <p:spPr>
          <a:xfrm>
            <a:off x="7812088" y="1844675"/>
            <a:ext cx="360362"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5" name="椭圆 14"/>
          <p:cNvSpPr/>
          <p:nvPr/>
        </p:nvSpPr>
        <p:spPr>
          <a:xfrm>
            <a:off x="7164388" y="1485900"/>
            <a:ext cx="360362"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6" name="椭圆 15"/>
          <p:cNvSpPr/>
          <p:nvPr/>
        </p:nvSpPr>
        <p:spPr>
          <a:xfrm>
            <a:off x="6588125" y="981075"/>
            <a:ext cx="360363"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17" name="椭圆 16"/>
          <p:cNvSpPr/>
          <p:nvPr/>
        </p:nvSpPr>
        <p:spPr>
          <a:xfrm>
            <a:off x="8316913" y="404813"/>
            <a:ext cx="360362"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18" name="直接连接符 17"/>
          <p:cNvCxnSpPr>
            <a:stCxn id="31" idx="0"/>
            <a:endCxn id="14" idx="4"/>
          </p:cNvCxnSpPr>
          <p:nvPr/>
        </p:nvCxnSpPr>
        <p:spPr>
          <a:xfrm flipV="1">
            <a:off x="7920038" y="2205038"/>
            <a:ext cx="73025" cy="288925"/>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直接连接符 18"/>
          <p:cNvCxnSpPr>
            <a:stCxn id="14" idx="2"/>
            <a:endCxn id="15" idx="5"/>
          </p:cNvCxnSpPr>
          <p:nvPr/>
        </p:nvCxnSpPr>
        <p:spPr>
          <a:xfrm flipH="1" flipV="1">
            <a:off x="7470775" y="1792288"/>
            <a:ext cx="341313" cy="233362"/>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直接连接符 19"/>
          <p:cNvCxnSpPr>
            <a:stCxn id="15" idx="1"/>
            <a:endCxn id="16" idx="5"/>
          </p:cNvCxnSpPr>
          <p:nvPr/>
        </p:nvCxnSpPr>
        <p:spPr>
          <a:xfrm flipH="1" flipV="1">
            <a:off x="6896100" y="1289050"/>
            <a:ext cx="320675" cy="249238"/>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直接连接符 20"/>
          <p:cNvCxnSpPr>
            <a:stCxn id="17" idx="5"/>
            <a:endCxn id="14" idx="6"/>
          </p:cNvCxnSpPr>
          <p:nvPr/>
        </p:nvCxnSpPr>
        <p:spPr>
          <a:xfrm flipH="1">
            <a:off x="8172450" y="712788"/>
            <a:ext cx="450850" cy="1312862"/>
          </a:xfrm>
          <a:prstGeom prst="line">
            <a:avLst/>
          </a:prstGeom>
        </p:spPr>
        <p:style>
          <a:lnRef idx="3">
            <a:schemeClr val="accent5"/>
          </a:lnRef>
          <a:fillRef idx="0">
            <a:schemeClr val="accent5"/>
          </a:fillRef>
          <a:effectRef idx="2">
            <a:schemeClr val="accent5"/>
          </a:effectRef>
          <a:fontRef idx="minor">
            <a:schemeClr val="tx1"/>
          </a:fontRef>
        </p:style>
      </p:cxnSp>
      <p:sp>
        <p:nvSpPr>
          <p:cNvPr id="43" name="TextBox 42"/>
          <p:cNvSpPr txBox="1">
            <a:spLocks noChangeArrowheads="1"/>
          </p:cNvSpPr>
          <p:nvPr/>
        </p:nvSpPr>
        <p:spPr bwMode="auto">
          <a:xfrm>
            <a:off x="500063" y="1214438"/>
            <a:ext cx="5286375" cy="954087"/>
          </a:xfrm>
          <a:prstGeom prst="rect">
            <a:avLst/>
          </a:prstGeom>
          <a:noFill/>
          <a:ln w="9525">
            <a:noFill/>
            <a:miter lim="800000"/>
          </a:ln>
        </p:spPr>
        <p:txBody>
          <a:bodyPr>
            <a:spAutoFit/>
          </a:bodyPr>
          <a:lstStyle/>
          <a:p>
            <a:r>
              <a:rPr lang="en-US" altLang="zh-CN" sz="2800">
                <a:latin typeface="Calibri" pitchFamily="34" charset="0"/>
              </a:rPr>
              <a:t> </a:t>
            </a:r>
            <a:r>
              <a:rPr lang="zh-CN" altLang="en-US" sz="2800">
                <a:latin typeface="Calibri" pitchFamily="34" charset="0"/>
              </a:rPr>
              <a:t>对于有一个环的情况，可以分两种情况讨论：</a:t>
            </a:r>
          </a:p>
        </p:txBody>
      </p:sp>
      <p:sp>
        <p:nvSpPr>
          <p:cNvPr id="44" name="TextBox 43"/>
          <p:cNvSpPr txBox="1">
            <a:spLocks noChangeArrowheads="1"/>
          </p:cNvSpPr>
          <p:nvPr/>
        </p:nvSpPr>
        <p:spPr bwMode="auto">
          <a:xfrm>
            <a:off x="500063" y="2428875"/>
            <a:ext cx="5715000" cy="954088"/>
          </a:xfrm>
          <a:prstGeom prst="rect">
            <a:avLst/>
          </a:prstGeom>
          <a:noFill/>
          <a:ln w="9525">
            <a:noFill/>
            <a:miter lim="800000"/>
          </a:ln>
        </p:spPr>
        <p:txBody>
          <a:bodyPr>
            <a:spAutoFit/>
          </a:bodyPr>
          <a:lstStyle/>
          <a:p>
            <a:r>
              <a:rPr lang="zh-CN" altLang="en-US" sz="2800">
                <a:latin typeface="Calibri" pitchFamily="34" charset="0"/>
              </a:rPr>
              <a:t>第一种情况，我们可以继续使用之前所说的树型</a:t>
            </a:r>
            <a:r>
              <a:rPr lang="en-US" altLang="zh-CN" sz="2800">
                <a:latin typeface="Calibri" pitchFamily="34" charset="0"/>
              </a:rPr>
              <a:t>DP</a:t>
            </a:r>
            <a:endParaRPr lang="zh-CN" altLang="en-US" sz="2800">
              <a:latin typeface="Calibri" pitchFamily="34" charset="0"/>
            </a:endParaRPr>
          </a:p>
        </p:txBody>
      </p:sp>
      <p:sp>
        <p:nvSpPr>
          <p:cNvPr id="45" name="TextBox 44"/>
          <p:cNvSpPr txBox="1">
            <a:spLocks noChangeArrowheads="1"/>
          </p:cNvSpPr>
          <p:nvPr/>
        </p:nvSpPr>
        <p:spPr bwMode="auto">
          <a:xfrm>
            <a:off x="428625" y="428625"/>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Effect transition="in" filter="fade">
                                      <p:cBhvr>
                                        <p:cTn id="33" dur="500"/>
                                        <p:tgtEl>
                                          <p:spTgt spid="33"/>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par>
                                <p:cTn id="54" presetID="53" presetClass="entr" presetSubtype="0"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par>
                                <p:cTn id="59" presetID="53"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500" fill="hold"/>
                                        <p:tgtEl>
                                          <p:spTgt spid="39"/>
                                        </p:tgtEl>
                                        <p:attrNameLst>
                                          <p:attrName>ppt_w</p:attrName>
                                        </p:attrNameLst>
                                      </p:cBhvr>
                                      <p:tavLst>
                                        <p:tav tm="0">
                                          <p:val>
                                            <p:fltVal val="0"/>
                                          </p:val>
                                        </p:tav>
                                        <p:tav tm="100000">
                                          <p:val>
                                            <p:strVal val="#ppt_w"/>
                                          </p:val>
                                        </p:tav>
                                      </p:tavLst>
                                    </p:anim>
                                    <p:anim calcmode="lin" valueType="num">
                                      <p:cBhvr>
                                        <p:cTn id="62" dur="500" fill="hold"/>
                                        <p:tgtEl>
                                          <p:spTgt spid="39"/>
                                        </p:tgtEl>
                                        <p:attrNameLst>
                                          <p:attrName>ppt_h</p:attrName>
                                        </p:attrNameLst>
                                      </p:cBhvr>
                                      <p:tavLst>
                                        <p:tav tm="0">
                                          <p:val>
                                            <p:fltVal val="0"/>
                                          </p:val>
                                        </p:tav>
                                        <p:tav tm="100000">
                                          <p:val>
                                            <p:strVal val="#ppt_h"/>
                                          </p:val>
                                        </p:tav>
                                      </p:tavLst>
                                    </p:anim>
                                    <p:animEffect transition="in" filter="fade">
                                      <p:cBhvr>
                                        <p:cTn id="63" dur="500"/>
                                        <p:tgtEl>
                                          <p:spTgt spid="39"/>
                                        </p:tgtEl>
                                      </p:cBhvr>
                                    </p:animEffect>
                                  </p:childTnLst>
                                </p:cTn>
                              </p:par>
                              <p:par>
                                <p:cTn id="64" presetID="53" presetClass="entr" presetSubtype="0"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p:cTn id="71" dur="500" fill="hold"/>
                                        <p:tgtEl>
                                          <p:spTgt spid="41"/>
                                        </p:tgtEl>
                                        <p:attrNameLst>
                                          <p:attrName>ppt_w</p:attrName>
                                        </p:attrNameLst>
                                      </p:cBhvr>
                                      <p:tavLst>
                                        <p:tav tm="0">
                                          <p:val>
                                            <p:fltVal val="0"/>
                                          </p:val>
                                        </p:tav>
                                        <p:tav tm="100000">
                                          <p:val>
                                            <p:strVal val="#ppt_w"/>
                                          </p:val>
                                        </p:tav>
                                      </p:tavLst>
                                    </p:anim>
                                    <p:anim calcmode="lin" valueType="num">
                                      <p:cBhvr>
                                        <p:cTn id="72" dur="500" fill="hold"/>
                                        <p:tgtEl>
                                          <p:spTgt spid="41"/>
                                        </p:tgtEl>
                                        <p:attrNameLst>
                                          <p:attrName>ppt_h</p:attrName>
                                        </p:attrNameLst>
                                      </p:cBhvr>
                                      <p:tavLst>
                                        <p:tav tm="0">
                                          <p:val>
                                            <p:fltVal val="0"/>
                                          </p:val>
                                        </p:tav>
                                        <p:tav tm="100000">
                                          <p:val>
                                            <p:strVal val="#ppt_h"/>
                                          </p:val>
                                        </p:tav>
                                      </p:tavLst>
                                    </p:anim>
                                    <p:animEffect transition="in" filter="fade">
                                      <p:cBhvr>
                                        <p:cTn id="73" dur="500"/>
                                        <p:tgtEl>
                                          <p:spTgt spid="41"/>
                                        </p:tgtEl>
                                      </p:cBhvr>
                                    </p:animEffect>
                                  </p:childTnLst>
                                </p:cTn>
                              </p:par>
                              <p:par>
                                <p:cTn id="74" presetID="53"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500" fill="hold"/>
                                        <p:tgtEl>
                                          <p:spTgt spid="42"/>
                                        </p:tgtEl>
                                        <p:attrNameLst>
                                          <p:attrName>ppt_w</p:attrName>
                                        </p:attrNameLst>
                                      </p:cBhvr>
                                      <p:tavLst>
                                        <p:tav tm="0">
                                          <p:val>
                                            <p:fltVal val="0"/>
                                          </p:val>
                                        </p:tav>
                                        <p:tav tm="100000">
                                          <p:val>
                                            <p:strVal val="#ppt_w"/>
                                          </p:val>
                                        </p:tav>
                                      </p:tavLst>
                                    </p:anim>
                                    <p:anim calcmode="lin" valueType="num">
                                      <p:cBhvr>
                                        <p:cTn id="77" dur="500" fill="hold"/>
                                        <p:tgtEl>
                                          <p:spTgt spid="42"/>
                                        </p:tgtEl>
                                        <p:attrNameLst>
                                          <p:attrName>ppt_h</p:attrName>
                                        </p:attrNameLst>
                                      </p:cBhvr>
                                      <p:tavLst>
                                        <p:tav tm="0">
                                          <p:val>
                                            <p:fltVal val="0"/>
                                          </p:val>
                                        </p:tav>
                                        <p:tav tm="100000">
                                          <p:val>
                                            <p:strVal val="#ppt_h"/>
                                          </p:val>
                                        </p:tav>
                                      </p:tavLst>
                                    </p:anim>
                                    <p:animEffect transition="in" filter="fade">
                                      <p:cBhvr>
                                        <p:cTn id="78" dur="500"/>
                                        <p:tgtEl>
                                          <p:spTgt spid="42"/>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500" fill="hold"/>
                                        <p:tgtEl>
                                          <p:spTgt spid="5"/>
                                        </p:tgtEl>
                                        <p:attrNameLst>
                                          <p:attrName>ppt_w</p:attrName>
                                        </p:attrNameLst>
                                      </p:cBhvr>
                                      <p:tavLst>
                                        <p:tav tm="0">
                                          <p:val>
                                            <p:fltVal val="0"/>
                                          </p:val>
                                        </p:tav>
                                        <p:tav tm="100000">
                                          <p:val>
                                            <p:strVal val="#ppt_w"/>
                                          </p:val>
                                        </p:tav>
                                      </p:tavLst>
                                    </p:anim>
                                    <p:anim calcmode="lin" valueType="num">
                                      <p:cBhvr>
                                        <p:cTn id="82" dur="500" fill="hold"/>
                                        <p:tgtEl>
                                          <p:spTgt spid="5"/>
                                        </p:tgtEl>
                                        <p:attrNameLst>
                                          <p:attrName>ppt_h</p:attrName>
                                        </p:attrNameLst>
                                      </p:cBhvr>
                                      <p:tavLst>
                                        <p:tav tm="0">
                                          <p:val>
                                            <p:fltVal val="0"/>
                                          </p:val>
                                        </p:tav>
                                        <p:tav tm="100000">
                                          <p:val>
                                            <p:strVal val="#ppt_h"/>
                                          </p:val>
                                        </p:tav>
                                      </p:tavLst>
                                    </p:anim>
                                    <p:animEffect transition="in" filter="fade">
                                      <p:cBhvr>
                                        <p:cTn id="83" dur="500"/>
                                        <p:tgtEl>
                                          <p:spTgt spid="5"/>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p:cTn id="86" dur="500" fill="hold"/>
                                        <p:tgtEl>
                                          <p:spTgt spid="6"/>
                                        </p:tgtEl>
                                        <p:attrNameLst>
                                          <p:attrName>ppt_w</p:attrName>
                                        </p:attrNameLst>
                                      </p:cBhvr>
                                      <p:tavLst>
                                        <p:tav tm="0">
                                          <p:val>
                                            <p:fltVal val="0"/>
                                          </p:val>
                                        </p:tav>
                                        <p:tav tm="100000">
                                          <p:val>
                                            <p:strVal val="#ppt_w"/>
                                          </p:val>
                                        </p:tav>
                                      </p:tavLst>
                                    </p:anim>
                                    <p:anim calcmode="lin" valueType="num">
                                      <p:cBhvr>
                                        <p:cTn id="87" dur="500" fill="hold"/>
                                        <p:tgtEl>
                                          <p:spTgt spid="6"/>
                                        </p:tgtEl>
                                        <p:attrNameLst>
                                          <p:attrName>ppt_h</p:attrName>
                                        </p:attrNameLst>
                                      </p:cBhvr>
                                      <p:tavLst>
                                        <p:tav tm="0">
                                          <p:val>
                                            <p:fltVal val="0"/>
                                          </p:val>
                                        </p:tav>
                                        <p:tav tm="100000">
                                          <p:val>
                                            <p:strVal val="#ppt_h"/>
                                          </p:val>
                                        </p:tav>
                                      </p:tavLst>
                                    </p:anim>
                                    <p:animEffect transition="in" filter="fade">
                                      <p:cBhvr>
                                        <p:cTn id="88" dur="500"/>
                                        <p:tgtEl>
                                          <p:spTgt spid="6"/>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500" fill="hold"/>
                                        <p:tgtEl>
                                          <p:spTgt spid="7"/>
                                        </p:tgtEl>
                                        <p:attrNameLst>
                                          <p:attrName>ppt_w</p:attrName>
                                        </p:attrNameLst>
                                      </p:cBhvr>
                                      <p:tavLst>
                                        <p:tav tm="0">
                                          <p:val>
                                            <p:fltVal val="0"/>
                                          </p:val>
                                        </p:tav>
                                        <p:tav tm="100000">
                                          <p:val>
                                            <p:strVal val="#ppt_w"/>
                                          </p:val>
                                        </p:tav>
                                      </p:tavLst>
                                    </p:anim>
                                    <p:anim calcmode="lin" valueType="num">
                                      <p:cBhvr>
                                        <p:cTn id="92" dur="500" fill="hold"/>
                                        <p:tgtEl>
                                          <p:spTgt spid="7"/>
                                        </p:tgtEl>
                                        <p:attrNameLst>
                                          <p:attrName>ppt_h</p:attrName>
                                        </p:attrNameLst>
                                      </p:cBhvr>
                                      <p:tavLst>
                                        <p:tav tm="0">
                                          <p:val>
                                            <p:fltVal val="0"/>
                                          </p:val>
                                        </p:tav>
                                        <p:tav tm="100000">
                                          <p:val>
                                            <p:strVal val="#ppt_h"/>
                                          </p:val>
                                        </p:tav>
                                      </p:tavLst>
                                    </p:anim>
                                    <p:animEffect transition="in" filter="fade">
                                      <p:cBhvr>
                                        <p:cTn id="93" dur="500"/>
                                        <p:tgtEl>
                                          <p:spTgt spid="7"/>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8"/>
                                        </p:tgtEl>
                                        <p:attrNameLst>
                                          <p:attrName>style.visibility</p:attrName>
                                        </p:attrNameLst>
                                      </p:cBhvr>
                                      <p:to>
                                        <p:strVal val="visible"/>
                                      </p:to>
                                    </p:set>
                                    <p:anim calcmode="lin" valueType="num">
                                      <p:cBhvr>
                                        <p:cTn id="96" dur="500" fill="hold"/>
                                        <p:tgtEl>
                                          <p:spTgt spid="8"/>
                                        </p:tgtEl>
                                        <p:attrNameLst>
                                          <p:attrName>ppt_w</p:attrName>
                                        </p:attrNameLst>
                                      </p:cBhvr>
                                      <p:tavLst>
                                        <p:tav tm="0">
                                          <p:val>
                                            <p:fltVal val="0"/>
                                          </p:val>
                                        </p:tav>
                                        <p:tav tm="100000">
                                          <p:val>
                                            <p:strVal val="#ppt_w"/>
                                          </p:val>
                                        </p:tav>
                                      </p:tavLst>
                                    </p:anim>
                                    <p:anim calcmode="lin" valueType="num">
                                      <p:cBhvr>
                                        <p:cTn id="97" dur="500" fill="hold"/>
                                        <p:tgtEl>
                                          <p:spTgt spid="8"/>
                                        </p:tgtEl>
                                        <p:attrNameLst>
                                          <p:attrName>ppt_h</p:attrName>
                                        </p:attrNameLst>
                                      </p:cBhvr>
                                      <p:tavLst>
                                        <p:tav tm="0">
                                          <p:val>
                                            <p:fltVal val="0"/>
                                          </p:val>
                                        </p:tav>
                                        <p:tav tm="100000">
                                          <p:val>
                                            <p:strVal val="#ppt_h"/>
                                          </p:val>
                                        </p:tav>
                                      </p:tavLst>
                                    </p:anim>
                                    <p:animEffect transition="in" filter="fade">
                                      <p:cBhvr>
                                        <p:cTn id="98" dur="500"/>
                                        <p:tgtEl>
                                          <p:spTgt spid="8"/>
                                        </p:tgtEl>
                                      </p:cBhvr>
                                    </p:animEffect>
                                  </p:childTnLst>
                                </p:cTn>
                              </p:par>
                              <p:par>
                                <p:cTn id="99" presetID="53" presetClass="entr" presetSubtype="0" fill="hold" nodeType="with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ppt_w</p:attrName>
                                        </p:attrNameLst>
                                      </p:cBhvr>
                                      <p:tavLst>
                                        <p:tav tm="0">
                                          <p:val>
                                            <p:fltVal val="0"/>
                                          </p:val>
                                        </p:tav>
                                        <p:tav tm="100000">
                                          <p:val>
                                            <p:strVal val="#ppt_w"/>
                                          </p:val>
                                        </p:tav>
                                      </p:tavLst>
                                    </p:anim>
                                    <p:anim calcmode="lin" valueType="num">
                                      <p:cBhvr>
                                        <p:cTn id="102" dur="500" fill="hold"/>
                                        <p:tgtEl>
                                          <p:spTgt spid="9"/>
                                        </p:tgtEl>
                                        <p:attrNameLst>
                                          <p:attrName>ppt_h</p:attrName>
                                        </p:attrNameLst>
                                      </p:cBhvr>
                                      <p:tavLst>
                                        <p:tav tm="0">
                                          <p:val>
                                            <p:fltVal val="0"/>
                                          </p:val>
                                        </p:tav>
                                        <p:tav tm="100000">
                                          <p:val>
                                            <p:strVal val="#ppt_h"/>
                                          </p:val>
                                        </p:tav>
                                      </p:tavLst>
                                    </p:anim>
                                    <p:animEffect transition="in" filter="fade">
                                      <p:cBhvr>
                                        <p:cTn id="103" dur="500"/>
                                        <p:tgtEl>
                                          <p:spTgt spid="9"/>
                                        </p:tgtEl>
                                      </p:cBhvr>
                                    </p:animEffect>
                                  </p:childTnLst>
                                </p:cTn>
                              </p:par>
                              <p:par>
                                <p:cTn id="104" presetID="53" presetClass="entr" presetSubtype="0" fill="hold" nodeType="with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par>
                                <p:cTn id="109" presetID="53" presetClass="entr" presetSubtype="0" fill="hold"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p:cTn id="111" dur="500" fill="hold"/>
                                        <p:tgtEl>
                                          <p:spTgt spid="12"/>
                                        </p:tgtEl>
                                        <p:attrNameLst>
                                          <p:attrName>ppt_w</p:attrName>
                                        </p:attrNameLst>
                                      </p:cBhvr>
                                      <p:tavLst>
                                        <p:tav tm="0">
                                          <p:val>
                                            <p:fltVal val="0"/>
                                          </p:val>
                                        </p:tav>
                                        <p:tav tm="100000">
                                          <p:val>
                                            <p:strVal val="#ppt_w"/>
                                          </p:val>
                                        </p:tav>
                                      </p:tavLst>
                                    </p:anim>
                                    <p:anim calcmode="lin" valueType="num">
                                      <p:cBhvr>
                                        <p:cTn id="112" dur="500" fill="hold"/>
                                        <p:tgtEl>
                                          <p:spTgt spid="12"/>
                                        </p:tgtEl>
                                        <p:attrNameLst>
                                          <p:attrName>ppt_h</p:attrName>
                                        </p:attrNameLst>
                                      </p:cBhvr>
                                      <p:tavLst>
                                        <p:tav tm="0">
                                          <p:val>
                                            <p:fltVal val="0"/>
                                          </p:val>
                                        </p:tav>
                                        <p:tav tm="100000">
                                          <p:val>
                                            <p:strVal val="#ppt_h"/>
                                          </p:val>
                                        </p:tav>
                                      </p:tavLst>
                                    </p:anim>
                                    <p:animEffect transition="in" filter="fade">
                                      <p:cBhvr>
                                        <p:cTn id="113" dur="500"/>
                                        <p:tgtEl>
                                          <p:spTgt spid="12"/>
                                        </p:tgtEl>
                                      </p:cBhvr>
                                    </p:animEffect>
                                  </p:childTnLst>
                                </p:cTn>
                              </p:par>
                              <p:par>
                                <p:cTn id="114" presetID="53" presetClass="entr" presetSubtype="0" fill="hold" nodeType="withEffect">
                                  <p:stCondLst>
                                    <p:cond delay="0"/>
                                  </p:stCondLst>
                                  <p:childTnLst>
                                    <p:set>
                                      <p:cBhvr>
                                        <p:cTn id="115" dur="1" fill="hold">
                                          <p:stCondLst>
                                            <p:cond delay="0"/>
                                          </p:stCondLst>
                                        </p:cTn>
                                        <p:tgtEl>
                                          <p:spTgt spid="13"/>
                                        </p:tgtEl>
                                        <p:attrNameLst>
                                          <p:attrName>style.visibility</p:attrName>
                                        </p:attrNameLst>
                                      </p:cBhvr>
                                      <p:to>
                                        <p:strVal val="visible"/>
                                      </p:to>
                                    </p:set>
                                    <p:anim calcmode="lin" valueType="num">
                                      <p:cBhvr>
                                        <p:cTn id="116" dur="500" fill="hold"/>
                                        <p:tgtEl>
                                          <p:spTgt spid="13"/>
                                        </p:tgtEl>
                                        <p:attrNameLst>
                                          <p:attrName>ppt_w</p:attrName>
                                        </p:attrNameLst>
                                      </p:cBhvr>
                                      <p:tavLst>
                                        <p:tav tm="0">
                                          <p:val>
                                            <p:fltVal val="0"/>
                                          </p:val>
                                        </p:tav>
                                        <p:tav tm="100000">
                                          <p:val>
                                            <p:strVal val="#ppt_w"/>
                                          </p:val>
                                        </p:tav>
                                      </p:tavLst>
                                    </p:anim>
                                    <p:anim calcmode="lin" valueType="num">
                                      <p:cBhvr>
                                        <p:cTn id="117" dur="500" fill="hold"/>
                                        <p:tgtEl>
                                          <p:spTgt spid="13"/>
                                        </p:tgtEl>
                                        <p:attrNameLst>
                                          <p:attrName>ppt_h</p:attrName>
                                        </p:attrNameLst>
                                      </p:cBhvr>
                                      <p:tavLst>
                                        <p:tav tm="0">
                                          <p:val>
                                            <p:fltVal val="0"/>
                                          </p:val>
                                        </p:tav>
                                        <p:tav tm="100000">
                                          <p:val>
                                            <p:strVal val="#ppt_h"/>
                                          </p:val>
                                        </p:tav>
                                      </p:tavLst>
                                    </p:anim>
                                    <p:animEffect transition="in" filter="fade">
                                      <p:cBhvr>
                                        <p:cTn id="118" dur="500"/>
                                        <p:tgtEl>
                                          <p:spTgt spid="13"/>
                                        </p:tgtEl>
                                      </p:cBhvr>
                                    </p:animEffect>
                                  </p:childTnLst>
                                </p:cTn>
                              </p:par>
                              <p:par>
                                <p:cTn id="119" presetID="53" presetClass="entr" presetSubtype="0" fill="hold" grpId="0" nodeType="with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p:cTn id="121" dur="500" fill="hold"/>
                                        <p:tgtEl>
                                          <p:spTgt spid="14"/>
                                        </p:tgtEl>
                                        <p:attrNameLst>
                                          <p:attrName>ppt_w</p:attrName>
                                        </p:attrNameLst>
                                      </p:cBhvr>
                                      <p:tavLst>
                                        <p:tav tm="0">
                                          <p:val>
                                            <p:fltVal val="0"/>
                                          </p:val>
                                        </p:tav>
                                        <p:tav tm="100000">
                                          <p:val>
                                            <p:strVal val="#ppt_w"/>
                                          </p:val>
                                        </p:tav>
                                      </p:tavLst>
                                    </p:anim>
                                    <p:anim calcmode="lin" valueType="num">
                                      <p:cBhvr>
                                        <p:cTn id="122" dur="500" fill="hold"/>
                                        <p:tgtEl>
                                          <p:spTgt spid="14"/>
                                        </p:tgtEl>
                                        <p:attrNameLst>
                                          <p:attrName>ppt_h</p:attrName>
                                        </p:attrNameLst>
                                      </p:cBhvr>
                                      <p:tavLst>
                                        <p:tav tm="0">
                                          <p:val>
                                            <p:fltVal val="0"/>
                                          </p:val>
                                        </p:tav>
                                        <p:tav tm="100000">
                                          <p:val>
                                            <p:strVal val="#ppt_h"/>
                                          </p:val>
                                        </p:tav>
                                      </p:tavLst>
                                    </p:anim>
                                    <p:animEffect transition="in" filter="fade">
                                      <p:cBhvr>
                                        <p:cTn id="123" dur="500"/>
                                        <p:tgtEl>
                                          <p:spTgt spid="14"/>
                                        </p:tgtEl>
                                      </p:cBhvr>
                                    </p:animEffect>
                                  </p:childTnLst>
                                </p:cTn>
                              </p:par>
                              <p:par>
                                <p:cTn id="124" presetID="53" presetClass="entr" presetSubtype="0" fill="hold" grpId="0" nodeType="with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fltVal val="0"/>
                                          </p:val>
                                        </p:tav>
                                        <p:tav tm="100000">
                                          <p:val>
                                            <p:strVal val="#ppt_w"/>
                                          </p:val>
                                        </p:tav>
                                      </p:tavLst>
                                    </p:anim>
                                    <p:anim calcmode="lin" valueType="num">
                                      <p:cBhvr>
                                        <p:cTn id="127" dur="500" fill="hold"/>
                                        <p:tgtEl>
                                          <p:spTgt spid="15"/>
                                        </p:tgtEl>
                                        <p:attrNameLst>
                                          <p:attrName>ppt_h</p:attrName>
                                        </p:attrNameLst>
                                      </p:cBhvr>
                                      <p:tavLst>
                                        <p:tav tm="0">
                                          <p:val>
                                            <p:fltVal val="0"/>
                                          </p:val>
                                        </p:tav>
                                        <p:tav tm="100000">
                                          <p:val>
                                            <p:strVal val="#ppt_h"/>
                                          </p:val>
                                        </p:tav>
                                      </p:tavLst>
                                    </p:anim>
                                    <p:animEffect transition="in" filter="fade">
                                      <p:cBhvr>
                                        <p:cTn id="128" dur="500"/>
                                        <p:tgtEl>
                                          <p:spTgt spid="15"/>
                                        </p:tgtEl>
                                      </p:cBhvr>
                                    </p:animEffect>
                                  </p:childTnLst>
                                </p:cTn>
                              </p:par>
                              <p:par>
                                <p:cTn id="129" presetID="53" presetClass="entr" presetSubtype="0" fill="hold" grpId="0" nodeType="withEffect">
                                  <p:stCondLst>
                                    <p:cond delay="0"/>
                                  </p:stCondLst>
                                  <p:childTnLst>
                                    <p:set>
                                      <p:cBhvr>
                                        <p:cTn id="130" dur="1" fill="hold">
                                          <p:stCondLst>
                                            <p:cond delay="0"/>
                                          </p:stCondLst>
                                        </p:cTn>
                                        <p:tgtEl>
                                          <p:spTgt spid="16"/>
                                        </p:tgtEl>
                                        <p:attrNameLst>
                                          <p:attrName>style.visibility</p:attrName>
                                        </p:attrNameLst>
                                      </p:cBhvr>
                                      <p:to>
                                        <p:strVal val="visible"/>
                                      </p:to>
                                    </p:set>
                                    <p:anim calcmode="lin" valueType="num">
                                      <p:cBhvr>
                                        <p:cTn id="131" dur="500" fill="hold"/>
                                        <p:tgtEl>
                                          <p:spTgt spid="16"/>
                                        </p:tgtEl>
                                        <p:attrNameLst>
                                          <p:attrName>ppt_w</p:attrName>
                                        </p:attrNameLst>
                                      </p:cBhvr>
                                      <p:tavLst>
                                        <p:tav tm="0">
                                          <p:val>
                                            <p:fltVal val="0"/>
                                          </p:val>
                                        </p:tav>
                                        <p:tav tm="100000">
                                          <p:val>
                                            <p:strVal val="#ppt_w"/>
                                          </p:val>
                                        </p:tav>
                                      </p:tavLst>
                                    </p:anim>
                                    <p:anim calcmode="lin" valueType="num">
                                      <p:cBhvr>
                                        <p:cTn id="132" dur="500" fill="hold"/>
                                        <p:tgtEl>
                                          <p:spTgt spid="16"/>
                                        </p:tgtEl>
                                        <p:attrNameLst>
                                          <p:attrName>ppt_h</p:attrName>
                                        </p:attrNameLst>
                                      </p:cBhvr>
                                      <p:tavLst>
                                        <p:tav tm="0">
                                          <p:val>
                                            <p:fltVal val="0"/>
                                          </p:val>
                                        </p:tav>
                                        <p:tav tm="100000">
                                          <p:val>
                                            <p:strVal val="#ppt_h"/>
                                          </p:val>
                                        </p:tav>
                                      </p:tavLst>
                                    </p:anim>
                                    <p:animEffect transition="in" filter="fade">
                                      <p:cBhvr>
                                        <p:cTn id="133" dur="500"/>
                                        <p:tgtEl>
                                          <p:spTgt spid="16"/>
                                        </p:tgtEl>
                                      </p:cBhvr>
                                    </p:animEffect>
                                  </p:childTnLst>
                                </p:cTn>
                              </p:par>
                              <p:par>
                                <p:cTn id="134" presetID="53" presetClass="entr" presetSubtype="0" fill="hold" grpId="0" nodeType="withEffect">
                                  <p:stCondLst>
                                    <p:cond delay="0"/>
                                  </p:stCondLst>
                                  <p:childTnLst>
                                    <p:set>
                                      <p:cBhvr>
                                        <p:cTn id="135" dur="1" fill="hold">
                                          <p:stCondLst>
                                            <p:cond delay="0"/>
                                          </p:stCondLst>
                                        </p:cTn>
                                        <p:tgtEl>
                                          <p:spTgt spid="17"/>
                                        </p:tgtEl>
                                        <p:attrNameLst>
                                          <p:attrName>style.visibility</p:attrName>
                                        </p:attrNameLst>
                                      </p:cBhvr>
                                      <p:to>
                                        <p:strVal val="visible"/>
                                      </p:to>
                                    </p:set>
                                    <p:anim calcmode="lin" valueType="num">
                                      <p:cBhvr>
                                        <p:cTn id="136" dur="500" fill="hold"/>
                                        <p:tgtEl>
                                          <p:spTgt spid="17"/>
                                        </p:tgtEl>
                                        <p:attrNameLst>
                                          <p:attrName>ppt_w</p:attrName>
                                        </p:attrNameLst>
                                      </p:cBhvr>
                                      <p:tavLst>
                                        <p:tav tm="0">
                                          <p:val>
                                            <p:fltVal val="0"/>
                                          </p:val>
                                        </p:tav>
                                        <p:tav tm="100000">
                                          <p:val>
                                            <p:strVal val="#ppt_w"/>
                                          </p:val>
                                        </p:tav>
                                      </p:tavLst>
                                    </p:anim>
                                    <p:anim calcmode="lin" valueType="num">
                                      <p:cBhvr>
                                        <p:cTn id="137" dur="500" fill="hold"/>
                                        <p:tgtEl>
                                          <p:spTgt spid="17"/>
                                        </p:tgtEl>
                                        <p:attrNameLst>
                                          <p:attrName>ppt_h</p:attrName>
                                        </p:attrNameLst>
                                      </p:cBhvr>
                                      <p:tavLst>
                                        <p:tav tm="0">
                                          <p:val>
                                            <p:fltVal val="0"/>
                                          </p:val>
                                        </p:tav>
                                        <p:tav tm="100000">
                                          <p:val>
                                            <p:strVal val="#ppt_h"/>
                                          </p:val>
                                        </p:tav>
                                      </p:tavLst>
                                    </p:anim>
                                    <p:animEffect transition="in" filter="fade">
                                      <p:cBhvr>
                                        <p:cTn id="138" dur="500"/>
                                        <p:tgtEl>
                                          <p:spTgt spid="17"/>
                                        </p:tgtEl>
                                      </p:cBhvr>
                                    </p:animEffect>
                                  </p:childTnLst>
                                </p:cTn>
                              </p:par>
                              <p:par>
                                <p:cTn id="139" presetID="53" presetClass="entr" presetSubtype="0" fill="hold" nodeType="withEffect">
                                  <p:stCondLst>
                                    <p:cond delay="0"/>
                                  </p:stCondLst>
                                  <p:childTnLst>
                                    <p:set>
                                      <p:cBhvr>
                                        <p:cTn id="140" dur="1" fill="hold">
                                          <p:stCondLst>
                                            <p:cond delay="0"/>
                                          </p:stCondLst>
                                        </p:cTn>
                                        <p:tgtEl>
                                          <p:spTgt spid="18"/>
                                        </p:tgtEl>
                                        <p:attrNameLst>
                                          <p:attrName>style.visibility</p:attrName>
                                        </p:attrNameLst>
                                      </p:cBhvr>
                                      <p:to>
                                        <p:strVal val="visible"/>
                                      </p:to>
                                    </p:set>
                                    <p:anim calcmode="lin" valueType="num">
                                      <p:cBhvr>
                                        <p:cTn id="141" dur="500" fill="hold"/>
                                        <p:tgtEl>
                                          <p:spTgt spid="18"/>
                                        </p:tgtEl>
                                        <p:attrNameLst>
                                          <p:attrName>ppt_w</p:attrName>
                                        </p:attrNameLst>
                                      </p:cBhvr>
                                      <p:tavLst>
                                        <p:tav tm="0">
                                          <p:val>
                                            <p:fltVal val="0"/>
                                          </p:val>
                                        </p:tav>
                                        <p:tav tm="100000">
                                          <p:val>
                                            <p:strVal val="#ppt_w"/>
                                          </p:val>
                                        </p:tav>
                                      </p:tavLst>
                                    </p:anim>
                                    <p:anim calcmode="lin" valueType="num">
                                      <p:cBhvr>
                                        <p:cTn id="142" dur="500" fill="hold"/>
                                        <p:tgtEl>
                                          <p:spTgt spid="18"/>
                                        </p:tgtEl>
                                        <p:attrNameLst>
                                          <p:attrName>ppt_h</p:attrName>
                                        </p:attrNameLst>
                                      </p:cBhvr>
                                      <p:tavLst>
                                        <p:tav tm="0">
                                          <p:val>
                                            <p:fltVal val="0"/>
                                          </p:val>
                                        </p:tav>
                                        <p:tav tm="100000">
                                          <p:val>
                                            <p:strVal val="#ppt_h"/>
                                          </p:val>
                                        </p:tav>
                                      </p:tavLst>
                                    </p:anim>
                                    <p:animEffect transition="in" filter="fade">
                                      <p:cBhvr>
                                        <p:cTn id="143" dur="500"/>
                                        <p:tgtEl>
                                          <p:spTgt spid="18"/>
                                        </p:tgtEl>
                                      </p:cBhvr>
                                    </p:animEffect>
                                  </p:childTnLst>
                                </p:cTn>
                              </p:par>
                              <p:par>
                                <p:cTn id="144" presetID="53" presetClass="entr" presetSubtype="0" fill="hold" nodeType="withEffect">
                                  <p:stCondLst>
                                    <p:cond delay="0"/>
                                  </p:stCondLst>
                                  <p:childTnLst>
                                    <p:set>
                                      <p:cBhvr>
                                        <p:cTn id="145" dur="1" fill="hold">
                                          <p:stCondLst>
                                            <p:cond delay="0"/>
                                          </p:stCondLst>
                                        </p:cTn>
                                        <p:tgtEl>
                                          <p:spTgt spid="19"/>
                                        </p:tgtEl>
                                        <p:attrNameLst>
                                          <p:attrName>style.visibility</p:attrName>
                                        </p:attrNameLst>
                                      </p:cBhvr>
                                      <p:to>
                                        <p:strVal val="visible"/>
                                      </p:to>
                                    </p:set>
                                    <p:anim calcmode="lin" valueType="num">
                                      <p:cBhvr>
                                        <p:cTn id="146" dur="500" fill="hold"/>
                                        <p:tgtEl>
                                          <p:spTgt spid="19"/>
                                        </p:tgtEl>
                                        <p:attrNameLst>
                                          <p:attrName>ppt_w</p:attrName>
                                        </p:attrNameLst>
                                      </p:cBhvr>
                                      <p:tavLst>
                                        <p:tav tm="0">
                                          <p:val>
                                            <p:fltVal val="0"/>
                                          </p:val>
                                        </p:tav>
                                        <p:tav tm="100000">
                                          <p:val>
                                            <p:strVal val="#ppt_w"/>
                                          </p:val>
                                        </p:tav>
                                      </p:tavLst>
                                    </p:anim>
                                    <p:anim calcmode="lin" valueType="num">
                                      <p:cBhvr>
                                        <p:cTn id="147" dur="500" fill="hold"/>
                                        <p:tgtEl>
                                          <p:spTgt spid="19"/>
                                        </p:tgtEl>
                                        <p:attrNameLst>
                                          <p:attrName>ppt_h</p:attrName>
                                        </p:attrNameLst>
                                      </p:cBhvr>
                                      <p:tavLst>
                                        <p:tav tm="0">
                                          <p:val>
                                            <p:fltVal val="0"/>
                                          </p:val>
                                        </p:tav>
                                        <p:tav tm="100000">
                                          <p:val>
                                            <p:strVal val="#ppt_h"/>
                                          </p:val>
                                        </p:tav>
                                      </p:tavLst>
                                    </p:anim>
                                    <p:animEffect transition="in" filter="fade">
                                      <p:cBhvr>
                                        <p:cTn id="148" dur="500"/>
                                        <p:tgtEl>
                                          <p:spTgt spid="19"/>
                                        </p:tgtEl>
                                      </p:cBhvr>
                                    </p:animEffect>
                                  </p:childTnLst>
                                </p:cTn>
                              </p:par>
                              <p:par>
                                <p:cTn id="149" presetID="53" presetClass="entr" presetSubtype="0" fill="hold" nodeType="withEffect">
                                  <p:stCondLst>
                                    <p:cond delay="0"/>
                                  </p:stCondLst>
                                  <p:childTnLst>
                                    <p:set>
                                      <p:cBhvr>
                                        <p:cTn id="150" dur="1" fill="hold">
                                          <p:stCondLst>
                                            <p:cond delay="0"/>
                                          </p:stCondLst>
                                        </p:cTn>
                                        <p:tgtEl>
                                          <p:spTgt spid="20"/>
                                        </p:tgtEl>
                                        <p:attrNameLst>
                                          <p:attrName>style.visibility</p:attrName>
                                        </p:attrNameLst>
                                      </p:cBhvr>
                                      <p:to>
                                        <p:strVal val="visible"/>
                                      </p:to>
                                    </p:set>
                                    <p:anim calcmode="lin" valueType="num">
                                      <p:cBhvr>
                                        <p:cTn id="151" dur="500" fill="hold"/>
                                        <p:tgtEl>
                                          <p:spTgt spid="20"/>
                                        </p:tgtEl>
                                        <p:attrNameLst>
                                          <p:attrName>ppt_w</p:attrName>
                                        </p:attrNameLst>
                                      </p:cBhvr>
                                      <p:tavLst>
                                        <p:tav tm="0">
                                          <p:val>
                                            <p:fltVal val="0"/>
                                          </p:val>
                                        </p:tav>
                                        <p:tav tm="100000">
                                          <p:val>
                                            <p:strVal val="#ppt_w"/>
                                          </p:val>
                                        </p:tav>
                                      </p:tavLst>
                                    </p:anim>
                                    <p:anim calcmode="lin" valueType="num">
                                      <p:cBhvr>
                                        <p:cTn id="152" dur="500" fill="hold"/>
                                        <p:tgtEl>
                                          <p:spTgt spid="20"/>
                                        </p:tgtEl>
                                        <p:attrNameLst>
                                          <p:attrName>ppt_h</p:attrName>
                                        </p:attrNameLst>
                                      </p:cBhvr>
                                      <p:tavLst>
                                        <p:tav tm="0">
                                          <p:val>
                                            <p:fltVal val="0"/>
                                          </p:val>
                                        </p:tav>
                                        <p:tav tm="100000">
                                          <p:val>
                                            <p:strVal val="#ppt_h"/>
                                          </p:val>
                                        </p:tav>
                                      </p:tavLst>
                                    </p:anim>
                                    <p:animEffect transition="in" filter="fade">
                                      <p:cBhvr>
                                        <p:cTn id="153" dur="500"/>
                                        <p:tgtEl>
                                          <p:spTgt spid="20"/>
                                        </p:tgtEl>
                                      </p:cBhvr>
                                    </p:animEffect>
                                  </p:childTnLst>
                                </p:cTn>
                              </p:par>
                              <p:par>
                                <p:cTn id="154" presetID="53" presetClass="entr" presetSubtype="0" fill="hold" nodeType="withEffect">
                                  <p:stCondLst>
                                    <p:cond delay="0"/>
                                  </p:stCondLst>
                                  <p:childTnLst>
                                    <p:set>
                                      <p:cBhvr>
                                        <p:cTn id="155" dur="1" fill="hold">
                                          <p:stCondLst>
                                            <p:cond delay="0"/>
                                          </p:stCondLst>
                                        </p:cTn>
                                        <p:tgtEl>
                                          <p:spTgt spid="21"/>
                                        </p:tgtEl>
                                        <p:attrNameLst>
                                          <p:attrName>style.visibility</p:attrName>
                                        </p:attrNameLst>
                                      </p:cBhvr>
                                      <p:to>
                                        <p:strVal val="visible"/>
                                      </p:to>
                                    </p:set>
                                    <p:anim calcmode="lin" valueType="num">
                                      <p:cBhvr>
                                        <p:cTn id="156" dur="500" fill="hold"/>
                                        <p:tgtEl>
                                          <p:spTgt spid="21"/>
                                        </p:tgtEl>
                                        <p:attrNameLst>
                                          <p:attrName>ppt_w</p:attrName>
                                        </p:attrNameLst>
                                      </p:cBhvr>
                                      <p:tavLst>
                                        <p:tav tm="0">
                                          <p:val>
                                            <p:fltVal val="0"/>
                                          </p:val>
                                        </p:tav>
                                        <p:tav tm="100000">
                                          <p:val>
                                            <p:strVal val="#ppt_w"/>
                                          </p:val>
                                        </p:tav>
                                      </p:tavLst>
                                    </p:anim>
                                    <p:anim calcmode="lin" valueType="num">
                                      <p:cBhvr>
                                        <p:cTn id="157" dur="500" fill="hold"/>
                                        <p:tgtEl>
                                          <p:spTgt spid="21"/>
                                        </p:tgtEl>
                                        <p:attrNameLst>
                                          <p:attrName>ppt_h</p:attrName>
                                        </p:attrNameLst>
                                      </p:cBhvr>
                                      <p:tavLst>
                                        <p:tav tm="0">
                                          <p:val>
                                            <p:fltVal val="0"/>
                                          </p:val>
                                        </p:tav>
                                        <p:tav tm="100000">
                                          <p:val>
                                            <p:strVal val="#ppt_h"/>
                                          </p:val>
                                        </p:tav>
                                      </p:tavLst>
                                    </p:anim>
                                    <p:animEffect transition="in" filter="fade">
                                      <p:cBhvr>
                                        <p:cTn id="158" dur="500"/>
                                        <p:tgtEl>
                                          <p:spTgt spid="21"/>
                                        </p:tgtEl>
                                      </p:cBhvr>
                                    </p:animEffect>
                                  </p:childTnLst>
                                </p:cTn>
                              </p:par>
                            </p:childTnLst>
                          </p:cTn>
                        </p:par>
                      </p:childTnLst>
                    </p:cTn>
                  </p:par>
                  <p:par>
                    <p:cTn id="159" fill="hold">
                      <p:stCondLst>
                        <p:cond delay="indefinite"/>
                      </p:stCondLst>
                      <p:childTnLst>
                        <p:par>
                          <p:cTn id="160" fill="hold">
                            <p:stCondLst>
                              <p:cond delay="0"/>
                            </p:stCondLst>
                            <p:childTnLst>
                              <p:par>
                                <p:cTn id="161" presetID="7" presetClass="emph" presetSubtype="2" fill="hold" nodeType="clickEffect">
                                  <p:stCondLst>
                                    <p:cond delay="0"/>
                                  </p:stCondLst>
                                  <p:childTnLst>
                                    <p:animClr clrSpc="rgb" dir="cw">
                                      <p:cBhvr>
                                        <p:cTn id="162" dur="2000" fill="hold"/>
                                        <p:tgtEl>
                                          <p:spTgt spid="33"/>
                                        </p:tgtEl>
                                        <p:attrNameLst>
                                          <p:attrName>stroke.color</p:attrName>
                                        </p:attrNameLst>
                                      </p:cBhvr>
                                      <p:to>
                                        <a:srgbClr val="00FF00"/>
                                      </p:to>
                                    </p:animClr>
                                    <p:set>
                                      <p:cBhvr>
                                        <p:cTn id="163" dur="2000" fill="hold"/>
                                        <p:tgtEl>
                                          <p:spTgt spid="33"/>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2000" fill="hold"/>
                                        <p:tgtEl>
                                          <p:spTgt spid="9"/>
                                        </p:tgtEl>
                                        <p:attrNameLst>
                                          <p:attrName>stroke.color</p:attrName>
                                        </p:attrNameLst>
                                      </p:cBhvr>
                                      <p:to>
                                        <a:srgbClr val="00FF00"/>
                                      </p:to>
                                    </p:animClr>
                                    <p:set>
                                      <p:cBhvr>
                                        <p:cTn id="166" dur="2000" fill="hold"/>
                                        <p:tgtEl>
                                          <p:spTgt spid="9"/>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2000" fill="hold"/>
                                        <p:tgtEl>
                                          <p:spTgt spid="5"/>
                                        </p:tgtEl>
                                        <p:attrNameLst>
                                          <p:attrName>stroke.color</p:attrName>
                                        </p:attrNameLst>
                                      </p:cBhvr>
                                      <p:to>
                                        <a:srgbClr val="00FF00"/>
                                      </p:to>
                                    </p:animClr>
                                    <p:set>
                                      <p:cBhvr>
                                        <p:cTn id="169" dur="2000" fill="hold"/>
                                        <p:tgtEl>
                                          <p:spTgt spid="5"/>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2000" fill="hold"/>
                                        <p:tgtEl>
                                          <p:spTgt spid="11"/>
                                        </p:tgtEl>
                                        <p:attrNameLst>
                                          <p:attrName>stroke.color</p:attrName>
                                        </p:attrNameLst>
                                      </p:cBhvr>
                                      <p:to>
                                        <a:srgbClr val="00FF00"/>
                                      </p:to>
                                    </p:animClr>
                                    <p:set>
                                      <p:cBhvr>
                                        <p:cTn id="172" dur="2000" fill="hold"/>
                                        <p:tgtEl>
                                          <p:spTgt spid="11"/>
                                        </p:tgtEl>
                                        <p:attrNameLst>
                                          <p:attrName>stroke.on</p:attrName>
                                        </p:attrNameLst>
                                      </p:cBhvr>
                                      <p:to>
                                        <p:strVal val="true"/>
                                      </p:to>
                                    </p:set>
                                  </p:childTnLst>
                                </p:cTn>
                              </p:par>
                              <p:par>
                                <p:cTn id="173" presetID="7" presetClass="emph" presetSubtype="2" fill="hold" nodeType="withEffect">
                                  <p:stCondLst>
                                    <p:cond delay="0"/>
                                  </p:stCondLst>
                                  <p:childTnLst>
                                    <p:animClr clrSpc="rgb" dir="cw">
                                      <p:cBhvr>
                                        <p:cTn id="174" dur="2000" fill="hold"/>
                                        <p:tgtEl>
                                          <p:spTgt spid="6"/>
                                        </p:tgtEl>
                                        <p:attrNameLst>
                                          <p:attrName>stroke.color</p:attrName>
                                        </p:attrNameLst>
                                      </p:cBhvr>
                                      <p:to>
                                        <a:srgbClr val="00FF00"/>
                                      </p:to>
                                    </p:animClr>
                                    <p:set>
                                      <p:cBhvr>
                                        <p:cTn id="175" dur="2000" fill="hold"/>
                                        <p:tgtEl>
                                          <p:spTgt spid="6"/>
                                        </p:tgtEl>
                                        <p:attrNameLst>
                                          <p:attrName>stroke.on</p:attrName>
                                        </p:attrNameLst>
                                      </p:cBhvr>
                                      <p:to>
                                        <p:strVal val="true"/>
                                      </p:to>
                                    </p:set>
                                  </p:childTnLst>
                                </p:cTn>
                              </p:par>
                              <p:par>
                                <p:cTn id="176" presetID="7" presetClass="emph" presetSubtype="2" fill="hold" nodeType="withEffect">
                                  <p:stCondLst>
                                    <p:cond delay="0"/>
                                  </p:stCondLst>
                                  <p:childTnLst>
                                    <p:animClr clrSpc="rgb" dir="cw">
                                      <p:cBhvr>
                                        <p:cTn id="177" dur="2000" fill="hold"/>
                                        <p:tgtEl>
                                          <p:spTgt spid="12"/>
                                        </p:tgtEl>
                                        <p:attrNameLst>
                                          <p:attrName>stroke.color</p:attrName>
                                        </p:attrNameLst>
                                      </p:cBhvr>
                                      <p:to>
                                        <a:srgbClr val="00FF00"/>
                                      </p:to>
                                    </p:animClr>
                                    <p:set>
                                      <p:cBhvr>
                                        <p:cTn id="178" dur="2000" fill="hold"/>
                                        <p:tgtEl>
                                          <p:spTgt spid="12"/>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7"/>
                                        </p:tgtEl>
                                        <p:attrNameLst>
                                          <p:attrName>stroke.color</p:attrName>
                                        </p:attrNameLst>
                                      </p:cBhvr>
                                      <p:to>
                                        <a:srgbClr val="00FF00"/>
                                      </p:to>
                                    </p:animClr>
                                    <p:set>
                                      <p:cBhvr>
                                        <p:cTn id="181" dur="2000" fill="hold"/>
                                        <p:tgtEl>
                                          <p:spTgt spid="7"/>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44"/>
                                        </p:tgtEl>
                                        <p:attrNameLst>
                                          <p:attrName>style.visibility</p:attrName>
                                        </p:attrNameLst>
                                      </p:cBhvr>
                                      <p:to>
                                        <p:strVal val="visible"/>
                                      </p:to>
                                    </p:set>
                                    <p:anim calcmode="lin" valueType="num">
                                      <p:cBhvr>
                                        <p:cTn id="186" dur="500" fill="hold"/>
                                        <p:tgtEl>
                                          <p:spTgt spid="44"/>
                                        </p:tgtEl>
                                        <p:attrNameLst>
                                          <p:attrName>ppt_w</p:attrName>
                                        </p:attrNameLst>
                                      </p:cBhvr>
                                      <p:tavLst>
                                        <p:tav tm="0">
                                          <p:val>
                                            <p:fltVal val="0"/>
                                          </p:val>
                                        </p:tav>
                                        <p:tav tm="100000">
                                          <p:val>
                                            <p:strVal val="#ppt_w"/>
                                          </p:val>
                                        </p:tav>
                                      </p:tavLst>
                                    </p:anim>
                                    <p:anim calcmode="lin" valueType="num">
                                      <p:cBhvr>
                                        <p:cTn id="187" dur="500" fill="hold"/>
                                        <p:tgtEl>
                                          <p:spTgt spid="44"/>
                                        </p:tgtEl>
                                        <p:attrNameLst>
                                          <p:attrName>ppt_h</p:attrName>
                                        </p:attrNameLst>
                                      </p:cBhvr>
                                      <p:tavLst>
                                        <p:tav tm="0">
                                          <p:val>
                                            <p:fltVal val="0"/>
                                          </p:val>
                                        </p:tav>
                                        <p:tav tm="100000">
                                          <p:val>
                                            <p:strVal val="#ppt_h"/>
                                          </p:val>
                                        </p:tav>
                                      </p:tavLst>
                                    </p:anim>
                                    <p:animEffect transition="in" filter="fade">
                                      <p:cBhvr>
                                        <p:cTn id="188" dur="500"/>
                                        <p:tgtEl>
                                          <p:spTgt spid="44"/>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2000" fill="hold"/>
                                        <p:tgtEl>
                                          <p:spTgt spid="32"/>
                                        </p:tgtEl>
                                        <p:attrNameLst>
                                          <p:attrName>stroke.color</p:attrName>
                                        </p:attrNameLst>
                                      </p:cBhvr>
                                      <p:to>
                                        <a:srgbClr val="FF0000"/>
                                      </p:to>
                                    </p:animClr>
                                    <p:set>
                                      <p:cBhvr>
                                        <p:cTn id="193" dur="2000" fill="hold"/>
                                        <p:tgtEl>
                                          <p:spTgt spid="32"/>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2000" fill="hold"/>
                                        <p:tgtEl>
                                          <p:spTgt spid="40"/>
                                        </p:tgtEl>
                                        <p:attrNameLst>
                                          <p:attrName>stroke.color</p:attrName>
                                        </p:attrNameLst>
                                      </p:cBhvr>
                                      <p:to>
                                        <a:srgbClr val="FF0000"/>
                                      </p:to>
                                    </p:animClr>
                                    <p:set>
                                      <p:cBhvr>
                                        <p:cTn id="196" dur="20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2000" fill="hold"/>
                                        <p:tgtEl>
                                          <p:spTgt spid="34"/>
                                        </p:tgtEl>
                                        <p:attrNameLst>
                                          <p:attrName>stroke.color</p:attrName>
                                        </p:attrNameLst>
                                      </p:cBhvr>
                                      <p:to>
                                        <a:srgbClr val="FF0000"/>
                                      </p:to>
                                    </p:animClr>
                                    <p:set>
                                      <p:cBhvr>
                                        <p:cTn id="199" dur="2000" fill="hold"/>
                                        <p:tgtEl>
                                          <p:spTgt spid="34"/>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2000" fill="hold"/>
                                        <p:tgtEl>
                                          <p:spTgt spid="39"/>
                                        </p:tgtEl>
                                        <p:attrNameLst>
                                          <p:attrName>stroke.color</p:attrName>
                                        </p:attrNameLst>
                                      </p:cBhvr>
                                      <p:to>
                                        <a:srgbClr val="FF0000"/>
                                      </p:to>
                                    </p:animClr>
                                    <p:set>
                                      <p:cBhvr>
                                        <p:cTn id="202" dur="2000" fill="hold"/>
                                        <p:tgtEl>
                                          <p:spTgt spid="39"/>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2000" fill="hold"/>
                                        <p:tgtEl>
                                          <p:spTgt spid="35"/>
                                        </p:tgtEl>
                                        <p:attrNameLst>
                                          <p:attrName>stroke.color</p:attrName>
                                        </p:attrNameLst>
                                      </p:cBhvr>
                                      <p:to>
                                        <a:srgbClr val="FF0000"/>
                                      </p:to>
                                    </p:animClr>
                                    <p:set>
                                      <p:cBhvr>
                                        <p:cTn id="205" dur="2000" fill="hold"/>
                                        <p:tgtEl>
                                          <p:spTgt spid="35"/>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2000" fill="hold"/>
                                        <p:tgtEl>
                                          <p:spTgt spid="38"/>
                                        </p:tgtEl>
                                        <p:attrNameLst>
                                          <p:attrName>stroke.color</p:attrName>
                                        </p:attrNameLst>
                                      </p:cBhvr>
                                      <p:to>
                                        <a:srgbClr val="FF0000"/>
                                      </p:to>
                                    </p:animClr>
                                    <p:set>
                                      <p:cBhvr>
                                        <p:cTn id="208" dur="2000" fill="hold"/>
                                        <p:tgtEl>
                                          <p:spTgt spid="38"/>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2000" fill="hold"/>
                                        <p:tgtEl>
                                          <p:spTgt spid="36"/>
                                        </p:tgtEl>
                                        <p:attrNameLst>
                                          <p:attrName>stroke.color</p:attrName>
                                        </p:attrNameLst>
                                      </p:cBhvr>
                                      <p:to>
                                        <a:srgbClr val="FF0000"/>
                                      </p:to>
                                    </p:animClr>
                                    <p:set>
                                      <p:cBhvr>
                                        <p:cTn id="211" dur="2000" fill="hold"/>
                                        <p:tgtEl>
                                          <p:spTgt spid="36"/>
                                        </p:tgtEl>
                                        <p:attrNameLst>
                                          <p:attrName>stroke.on</p:attrName>
                                        </p:attrNameLst>
                                      </p:cBhvr>
                                      <p:to>
                                        <p:strVal val="true"/>
                                      </p:to>
                                    </p:set>
                                  </p:childTnLst>
                                </p:cTn>
                              </p:par>
                            </p:childTnLst>
                          </p:cTn>
                        </p:par>
                      </p:childTnLst>
                    </p:cTn>
                  </p:par>
                  <p:par>
                    <p:cTn id="212" fill="hold">
                      <p:stCondLst>
                        <p:cond delay="indefinite"/>
                      </p:stCondLst>
                      <p:childTnLst>
                        <p:par>
                          <p:cTn id="213" fill="hold">
                            <p:stCondLst>
                              <p:cond delay="0"/>
                            </p:stCondLst>
                            <p:childTnLst>
                              <p:par>
                                <p:cTn id="214" presetID="53" presetClass="entr" presetSubtype="0" fill="hold" grpId="0" nodeType="clickEffect">
                                  <p:stCondLst>
                                    <p:cond delay="0"/>
                                  </p:stCondLst>
                                  <p:childTnLst>
                                    <p:set>
                                      <p:cBhvr>
                                        <p:cTn id="215" dur="1" fill="hold">
                                          <p:stCondLst>
                                            <p:cond delay="0"/>
                                          </p:stCondLst>
                                        </p:cTn>
                                        <p:tgtEl>
                                          <p:spTgt spid="4"/>
                                        </p:tgtEl>
                                        <p:attrNameLst>
                                          <p:attrName>style.visibility</p:attrName>
                                        </p:attrNameLst>
                                      </p:cBhvr>
                                      <p:to>
                                        <p:strVal val="visible"/>
                                      </p:to>
                                    </p:set>
                                    <p:anim calcmode="lin" valueType="num">
                                      <p:cBhvr>
                                        <p:cTn id="216" dur="500" fill="hold"/>
                                        <p:tgtEl>
                                          <p:spTgt spid="4"/>
                                        </p:tgtEl>
                                        <p:attrNameLst>
                                          <p:attrName>ppt_w</p:attrName>
                                        </p:attrNameLst>
                                      </p:cBhvr>
                                      <p:tavLst>
                                        <p:tav tm="0">
                                          <p:val>
                                            <p:fltVal val="0"/>
                                          </p:val>
                                        </p:tav>
                                        <p:tav tm="100000">
                                          <p:val>
                                            <p:strVal val="#ppt_w"/>
                                          </p:val>
                                        </p:tav>
                                      </p:tavLst>
                                    </p:anim>
                                    <p:anim calcmode="lin" valueType="num">
                                      <p:cBhvr>
                                        <p:cTn id="217" dur="500" fill="hold"/>
                                        <p:tgtEl>
                                          <p:spTgt spid="4"/>
                                        </p:tgtEl>
                                        <p:attrNameLst>
                                          <p:attrName>ppt_h</p:attrName>
                                        </p:attrNameLst>
                                      </p:cBhvr>
                                      <p:tavLst>
                                        <p:tav tm="0">
                                          <p:val>
                                            <p:fltVal val="0"/>
                                          </p:val>
                                        </p:tav>
                                        <p:tav tm="100000">
                                          <p:val>
                                            <p:strVal val="#ppt_h"/>
                                          </p:val>
                                        </p:tav>
                                      </p:tavLst>
                                    </p:anim>
                                    <p:animEffect transition="in" filter="fade">
                                      <p:cBhvr>
                                        <p:cTn id="2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animBg="1"/>
      <p:bldP spid="32" grpId="0" animBg="1"/>
      <p:bldP spid="33" grpId="0" animBg="1"/>
      <p:bldP spid="34" grpId="0" animBg="1"/>
      <p:bldP spid="35" grpId="0" animBg="1"/>
      <p:bldP spid="36" grpId="0" animBg="1"/>
      <p:bldP spid="5" grpId="0" animBg="1"/>
      <p:bldP spid="6" grpId="0" animBg="1"/>
      <p:bldP spid="7" grpId="0" animBg="1"/>
      <p:bldP spid="8" grpId="0" animBg="1"/>
      <p:bldP spid="14" grpId="0" animBg="1"/>
      <p:bldP spid="15" grpId="0" animBg="1"/>
      <p:bldP spid="16" grpId="0" animBg="1"/>
      <p:bldP spid="17" grpId="0" animBg="1"/>
      <p:bldP spid="43" grpId="0"/>
      <p:bldP spid="44" grpId="0"/>
      <p:bldP spid="4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8229600" cy="1143000"/>
          </a:xfrm>
        </p:spPr>
        <p:txBody>
          <a:bodyPr/>
          <a:lstStyle/>
          <a:p>
            <a:pPr eaLnBrk="1" hangingPunct="1"/>
            <a:r>
              <a:rPr lang="en-US" altLang="zh-CN" smtClean="0"/>
              <a:t>the lost house</a:t>
            </a:r>
            <a:endParaRPr lang="zh-CN" altLang="en-US" b="1"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8" name="文本框 7"/>
          <p:cNvSpPr txBox="1">
            <a:spLocks noChangeArrowheads="1"/>
          </p:cNvSpPr>
          <p:nvPr/>
        </p:nvSpPr>
        <p:spPr bwMode="auto">
          <a:xfrm>
            <a:off x="714375" y="1500188"/>
            <a:ext cx="7858125" cy="4832350"/>
          </a:xfrm>
          <a:prstGeom prst="rect">
            <a:avLst/>
          </a:prstGeom>
          <a:noFill/>
          <a:ln w="9525">
            <a:noFill/>
            <a:miter lim="800000"/>
          </a:ln>
        </p:spPr>
        <p:txBody>
          <a:bodyPr>
            <a:spAutoFit/>
          </a:bodyPr>
          <a:lstStyle/>
          <a:p>
            <a:r>
              <a:rPr lang="zh-CN" altLang="en-US" sz="2800">
                <a:latin typeface="Calibri" pitchFamily="34" charset="0"/>
              </a:rPr>
              <a:t> 蜗牛的房子遗失在一棵树的某个叶子结点上，它要从根结点出发开始寻找它的房子。有一些中间结点可能会住着一些虫子，这些虫子会告诉蜗牛它的房子是否在以这个结点为根的子树上，这样蜗牛就不用白跑路了。当然，如果有些结点没有住着虫子的话，那么蜗牛只有靠自己决定访问顺序来寻找了。蜗牛走过一条边的花费是1，且房子遗失在每个叶子结点的概率都是相等的，求蜗牛找到它的房子的最小数学期望值？</a:t>
            </a:r>
          </a:p>
          <a:p>
            <a:r>
              <a:rPr lang="zh-CN" altLang="en-US" sz="2800">
                <a:latin typeface="Calibri" pitchFamily="34" charset="0"/>
              </a:rPr>
              <a:t>       树上的结点数</a:t>
            </a:r>
            <a:r>
              <a:rPr lang="en-US" altLang="zh-CN" sz="2800">
                <a:latin typeface="Calibri" pitchFamily="34" charset="0"/>
              </a:rPr>
              <a:t>n&lt;=</a:t>
            </a:r>
            <a:r>
              <a:rPr lang="zh-CN" altLang="en-US" sz="2800">
                <a:latin typeface="Calibri" pitchFamily="34" charset="0"/>
              </a:rPr>
              <a:t>1000，每个结点的儿子结点数</a:t>
            </a:r>
            <a:r>
              <a:rPr lang="en-US" altLang="zh-CN" sz="2800">
                <a:latin typeface="Calibri" pitchFamily="34" charset="0"/>
              </a:rPr>
              <a:t>k&lt;=</a:t>
            </a:r>
            <a:r>
              <a:rPr lang="zh-CN" altLang="en-US" sz="2800">
                <a:latin typeface="Calibri" pitchFamily="34"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42938" y="1609725"/>
            <a:ext cx="8501062" cy="461963"/>
          </a:xfrm>
          <a:prstGeom prst="rect">
            <a:avLst/>
          </a:prstGeom>
          <a:noFill/>
        </p:spPr>
        <p:txBody>
          <a:bodyPr>
            <a:spAutoFit/>
          </a:bodyPr>
          <a:lstStyle/>
          <a:p>
            <a:pPr>
              <a:spcBef>
                <a:spcPts val="0"/>
              </a:spcBef>
              <a:spcAft>
                <a:spcPts val="0"/>
              </a:spcAft>
              <a:defRPr/>
            </a:pPr>
            <a:r>
              <a:rPr lang="zh-CN" altLang="en-US" sz="2400" dirty="0">
                <a:effectLst>
                  <a:outerShdw blurRad="38100" dist="19050" dir="2700000" algn="tl" rotWithShape="0">
                    <a:schemeClr val="dk1">
                      <a:alpha val="40000"/>
                    </a:schemeClr>
                  </a:outerShdw>
                </a:effectLst>
                <a:latin typeface="+mj-ea"/>
                <a:ea typeface="+mj-ea"/>
                <a:sym typeface="+mn-ea"/>
              </a:rPr>
              <a:t>如下图：</a:t>
            </a:r>
            <a:r>
              <a:rPr lang="en-US" altLang="zh-CN" sz="2400" dirty="0">
                <a:effectLst>
                  <a:outerShdw blurRad="38100" dist="19050" dir="2700000" algn="tl" rotWithShape="0">
                    <a:schemeClr val="dk1">
                      <a:alpha val="40000"/>
                    </a:schemeClr>
                  </a:outerShdw>
                </a:effectLst>
                <a:latin typeface="+mj-ea"/>
                <a:ea typeface="+mj-ea"/>
                <a:sym typeface="+mn-ea"/>
              </a:rPr>
              <a:t>1</a:t>
            </a:r>
            <a:r>
              <a:rPr lang="zh-CN" altLang="en-US" sz="2400" dirty="0">
                <a:effectLst>
                  <a:outerShdw blurRad="38100" dist="19050" dir="2700000" algn="tl" rotWithShape="0">
                    <a:schemeClr val="dk1">
                      <a:alpha val="40000"/>
                    </a:schemeClr>
                  </a:outerShdw>
                </a:effectLst>
                <a:latin typeface="+mj-ea"/>
                <a:ea typeface="+mj-ea"/>
                <a:sym typeface="+mn-ea"/>
              </a:rPr>
              <a:t>为根</a:t>
            </a:r>
            <a:r>
              <a:rPr lang="en-US" altLang="zh-CN" sz="2400" dirty="0">
                <a:effectLst>
                  <a:outerShdw blurRad="38100" dist="19050" dir="2700000" algn="tl" rotWithShape="0">
                    <a:schemeClr val="dk1">
                      <a:alpha val="40000"/>
                    </a:schemeClr>
                  </a:outerShdw>
                </a:effectLst>
                <a:latin typeface="+mj-ea"/>
                <a:ea typeface="+mj-ea"/>
                <a:sym typeface="+mn-ea"/>
              </a:rPr>
              <a:t>,2</a:t>
            </a:r>
            <a:r>
              <a:rPr lang="zh-CN" altLang="en-US" sz="2400" dirty="0">
                <a:effectLst>
                  <a:outerShdw blurRad="38100" dist="19050" dir="2700000" algn="tl" rotWithShape="0">
                    <a:schemeClr val="dk1">
                      <a:alpha val="40000"/>
                    </a:schemeClr>
                  </a:outerShdw>
                </a:effectLst>
                <a:latin typeface="+mj-ea"/>
                <a:ea typeface="+mj-ea"/>
                <a:sym typeface="+mn-ea"/>
              </a:rPr>
              <a:t>、</a:t>
            </a:r>
            <a:r>
              <a:rPr lang="en-US" altLang="zh-CN" sz="2400" dirty="0">
                <a:effectLst>
                  <a:outerShdw blurRad="38100" dist="19050" dir="2700000" algn="tl" rotWithShape="0">
                    <a:schemeClr val="dk1">
                      <a:alpha val="40000"/>
                    </a:schemeClr>
                  </a:outerShdw>
                </a:effectLst>
                <a:latin typeface="+mj-ea"/>
                <a:ea typeface="+mj-ea"/>
                <a:sym typeface="+mn-ea"/>
              </a:rPr>
              <a:t>4</a:t>
            </a:r>
            <a:r>
              <a:rPr lang="zh-CN" altLang="en-US" sz="2400" dirty="0">
                <a:effectLst>
                  <a:outerShdw blurRad="38100" dist="19050" dir="2700000" algn="tl" rotWithShape="0">
                    <a:schemeClr val="dk1">
                      <a:alpha val="40000"/>
                    </a:schemeClr>
                  </a:outerShdw>
                </a:effectLst>
                <a:latin typeface="+mj-ea"/>
                <a:ea typeface="+mj-ea"/>
                <a:sym typeface="+mn-ea"/>
              </a:rPr>
              <a:t>、</a:t>
            </a:r>
            <a:r>
              <a:rPr lang="en-US" altLang="zh-CN" sz="2400" dirty="0">
                <a:effectLst>
                  <a:outerShdw blurRad="38100" dist="19050" dir="2700000" algn="tl" rotWithShape="0">
                    <a:schemeClr val="dk1">
                      <a:alpha val="40000"/>
                    </a:schemeClr>
                  </a:outerShdw>
                </a:effectLst>
                <a:latin typeface="+mj-ea"/>
                <a:ea typeface="+mj-ea"/>
                <a:sym typeface="+mn-ea"/>
              </a:rPr>
              <a:t>5</a:t>
            </a:r>
            <a:r>
              <a:rPr lang="zh-CN" altLang="en-US" sz="2400" dirty="0">
                <a:effectLst>
                  <a:outerShdw blurRad="38100" dist="19050" dir="2700000" algn="tl" rotWithShape="0">
                    <a:schemeClr val="dk1">
                      <a:alpha val="40000"/>
                    </a:schemeClr>
                  </a:outerShdw>
                </a:effectLst>
                <a:latin typeface="+mj-ea"/>
                <a:ea typeface="+mj-ea"/>
                <a:sym typeface="+mn-ea"/>
              </a:rPr>
              <a:t>为叶子节点</a:t>
            </a:r>
            <a:r>
              <a:rPr lang="en-US" altLang="zh-CN" sz="2400" dirty="0">
                <a:effectLst>
                  <a:outerShdw blurRad="38100" dist="19050" dir="2700000" algn="tl" rotWithShape="0">
                    <a:schemeClr val="dk1">
                      <a:alpha val="40000"/>
                    </a:schemeClr>
                  </a:outerShdw>
                </a:effectLst>
                <a:latin typeface="+mj-ea"/>
                <a:ea typeface="+mj-ea"/>
                <a:sym typeface="+mn-ea"/>
              </a:rPr>
              <a:t>,3</a:t>
            </a:r>
            <a:r>
              <a:rPr lang="zh-CN" altLang="en-US" sz="2400" dirty="0">
                <a:effectLst>
                  <a:outerShdw blurRad="38100" dist="19050" dir="2700000" algn="tl" rotWithShape="0">
                    <a:schemeClr val="dk1">
                      <a:alpha val="40000"/>
                    </a:schemeClr>
                  </a:outerShdw>
                </a:effectLst>
                <a:latin typeface="+mj-ea"/>
                <a:ea typeface="+mj-ea"/>
                <a:sym typeface="+mn-ea"/>
              </a:rPr>
              <a:t>号红色节点住有虫子</a:t>
            </a:r>
            <a:r>
              <a:rPr lang="zh-CN" altLang="en-US" sz="2400" dirty="0">
                <a:latin typeface="+mn-lt"/>
                <a:ea typeface="+mn-ea"/>
              </a:rPr>
              <a:t> </a:t>
            </a:r>
          </a:p>
        </p:txBody>
      </p:sp>
      <p:grpSp>
        <p:nvGrpSpPr>
          <p:cNvPr id="55" name="组合 54"/>
          <p:cNvGrpSpPr/>
          <p:nvPr/>
        </p:nvGrpSpPr>
        <p:grpSpPr bwMode="auto">
          <a:xfrm>
            <a:off x="6286500" y="2928938"/>
            <a:ext cx="2071688" cy="2979737"/>
            <a:chOff x="6286512" y="2928934"/>
            <a:chExt cx="2071702" cy="2979985"/>
          </a:xfrm>
        </p:grpSpPr>
        <p:sp>
          <p:nvSpPr>
            <p:cNvPr id="8" name="椭圆 7"/>
            <p:cNvSpPr/>
            <p:nvPr/>
          </p:nvSpPr>
          <p:spPr>
            <a:xfrm>
              <a:off x="6786578" y="4214916"/>
              <a:ext cx="428628" cy="550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FF0000"/>
                  </a:solidFill>
                </a:rPr>
                <a:t>3</a:t>
              </a:r>
              <a:endParaRPr lang="zh-CN" altLang="en-US" sz="4000" dirty="0">
                <a:solidFill>
                  <a:srgbClr val="FF0000"/>
                </a:solidFill>
              </a:endParaRPr>
            </a:p>
          </p:txBody>
        </p:sp>
        <p:sp>
          <p:nvSpPr>
            <p:cNvPr id="9" name="椭圆 8"/>
            <p:cNvSpPr/>
            <p:nvPr/>
          </p:nvSpPr>
          <p:spPr>
            <a:xfrm>
              <a:off x="7929586" y="4143472"/>
              <a:ext cx="428628" cy="55090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2</a:t>
              </a:r>
              <a:endParaRPr lang="zh-CN" altLang="en-US" sz="4000" dirty="0">
                <a:solidFill>
                  <a:srgbClr val="00B0F0"/>
                </a:solidFill>
              </a:endParaRPr>
            </a:p>
          </p:txBody>
        </p:sp>
        <p:sp>
          <p:nvSpPr>
            <p:cNvPr id="10" name="椭圆 9"/>
            <p:cNvSpPr/>
            <p:nvPr/>
          </p:nvSpPr>
          <p:spPr>
            <a:xfrm>
              <a:off x="7143768" y="5358011"/>
              <a:ext cx="428628" cy="55090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1</a:t>
              </a:r>
              <a:endParaRPr lang="zh-CN" altLang="en-US" sz="4000" dirty="0">
                <a:solidFill>
                  <a:srgbClr val="00B0F0"/>
                </a:solidFill>
              </a:endParaRPr>
            </a:p>
          </p:txBody>
        </p:sp>
        <p:cxnSp>
          <p:nvCxnSpPr>
            <p:cNvPr id="13" name="直接连接符 12"/>
            <p:cNvCxnSpPr>
              <a:stCxn id="10" idx="7"/>
              <a:endCxn id="9" idx="3"/>
            </p:cNvCxnSpPr>
            <p:nvPr/>
          </p:nvCxnSpPr>
          <p:spPr>
            <a:xfrm rot="5400000" flipH="1" flipV="1">
              <a:off x="7338207" y="4784100"/>
              <a:ext cx="825569" cy="48419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0" idx="0"/>
            </p:cNvCxnSpPr>
            <p:nvPr/>
          </p:nvCxnSpPr>
          <p:spPr>
            <a:xfrm rot="16200000" flipH="1">
              <a:off x="6918317" y="4918244"/>
              <a:ext cx="673156" cy="206376"/>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8" idx="0"/>
              <a:endCxn id="17" idx="5"/>
            </p:cNvCxnSpPr>
            <p:nvPr/>
          </p:nvCxnSpPr>
          <p:spPr>
            <a:xfrm rot="16200000" flipV="1">
              <a:off x="6642893" y="3856919"/>
              <a:ext cx="366744" cy="349252"/>
            </a:xfrm>
            <a:prstGeom prst="line">
              <a:avLst/>
            </a:prstGeom>
          </p:spPr>
          <p:style>
            <a:lnRef idx="2">
              <a:schemeClr val="dk1"/>
            </a:lnRef>
            <a:fillRef idx="0">
              <a:schemeClr val="dk1"/>
            </a:fillRef>
            <a:effectRef idx="1">
              <a:schemeClr val="dk1"/>
            </a:effectRef>
            <a:fontRef idx="minor">
              <a:schemeClr val="tx1"/>
            </a:fontRef>
          </p:style>
        </p:cxnSp>
        <p:sp>
          <p:nvSpPr>
            <p:cNvPr id="17" name="椭圆 16"/>
            <p:cNvSpPr/>
            <p:nvPr/>
          </p:nvSpPr>
          <p:spPr>
            <a:xfrm>
              <a:off x="6286512" y="3378233"/>
              <a:ext cx="428628" cy="55090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4</a:t>
              </a:r>
              <a:endParaRPr lang="zh-CN" altLang="en-US" sz="4000" dirty="0">
                <a:solidFill>
                  <a:srgbClr val="00B0F0"/>
                </a:solidFill>
              </a:endParaRPr>
            </a:p>
          </p:txBody>
        </p:sp>
        <p:sp>
          <p:nvSpPr>
            <p:cNvPr id="21" name="椭圆 20"/>
            <p:cNvSpPr/>
            <p:nvPr/>
          </p:nvSpPr>
          <p:spPr>
            <a:xfrm>
              <a:off x="7143768" y="2928934"/>
              <a:ext cx="428628" cy="55090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B0F0"/>
                  </a:solidFill>
                </a:rPr>
                <a:t>5</a:t>
              </a:r>
              <a:endParaRPr lang="zh-CN" altLang="en-US" sz="4000" dirty="0">
                <a:solidFill>
                  <a:srgbClr val="00B0F0"/>
                </a:solidFill>
              </a:endParaRPr>
            </a:p>
          </p:txBody>
        </p:sp>
        <p:cxnSp>
          <p:nvCxnSpPr>
            <p:cNvPr id="22" name="直接连接符 21"/>
            <p:cNvCxnSpPr>
              <a:stCxn id="8" idx="0"/>
              <a:endCxn id="21" idx="4"/>
            </p:cNvCxnSpPr>
            <p:nvPr/>
          </p:nvCxnSpPr>
          <p:spPr>
            <a:xfrm rot="5400000" flipH="1" flipV="1">
              <a:off x="6811949" y="3668784"/>
              <a:ext cx="735074" cy="357190"/>
            </a:xfrm>
            <a:prstGeom prst="line">
              <a:avLst/>
            </a:prstGeom>
          </p:spPr>
          <p:style>
            <a:lnRef idx="2">
              <a:schemeClr val="dk1"/>
            </a:lnRef>
            <a:fillRef idx="0">
              <a:schemeClr val="dk1"/>
            </a:fillRef>
            <a:effectRef idx="1">
              <a:schemeClr val="dk1"/>
            </a:effectRef>
            <a:fontRef idx="minor">
              <a:schemeClr val="tx1"/>
            </a:fontRef>
          </p:style>
        </p:cxnSp>
      </p:grpSp>
      <p:sp>
        <p:nvSpPr>
          <p:cNvPr id="51" name="TextBox 50"/>
          <p:cNvSpPr txBox="1">
            <a:spLocks noChangeArrowheads="1"/>
          </p:cNvSpPr>
          <p:nvPr/>
        </p:nvSpPr>
        <p:spPr bwMode="auto">
          <a:xfrm>
            <a:off x="642938" y="2187575"/>
            <a:ext cx="7929562" cy="1384300"/>
          </a:xfrm>
          <a:prstGeom prst="rect">
            <a:avLst/>
          </a:prstGeom>
          <a:noFill/>
          <a:ln w="9525">
            <a:noFill/>
            <a:miter lim="800000"/>
          </a:ln>
        </p:spPr>
        <p:txBody>
          <a:bodyPr>
            <a:spAutoFit/>
          </a:bodyPr>
          <a:lstStyle/>
          <a:p>
            <a:r>
              <a:rPr lang="zh-CN" altLang="en-US" sz="2800">
                <a:latin typeface="Calibri" pitchFamily="34" charset="0"/>
              </a:rPr>
              <a:t>蜗牛访问顺序2、</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或</a:t>
            </a:r>
            <a:r>
              <a:rPr lang="en-US" altLang="zh-CN" sz="2800">
                <a:latin typeface="Calibri" pitchFamily="34" charset="0"/>
              </a:rPr>
              <a:t>5)</a:t>
            </a:r>
            <a:r>
              <a:rPr lang="zh-CN" altLang="en-US" sz="2800">
                <a:latin typeface="Calibri" pitchFamily="34" charset="0"/>
              </a:rPr>
              <a:t>，则走到叶子节点</a:t>
            </a:r>
            <a:r>
              <a:rPr lang="en-US" altLang="zh-CN" sz="2800">
                <a:latin typeface="Calibri" pitchFamily="34" charset="0"/>
              </a:rPr>
              <a:t>2</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a:t>
            </a:r>
            <a:r>
              <a:rPr lang="en-US" altLang="zh-CN" sz="2800">
                <a:latin typeface="Calibri" pitchFamily="34" charset="0"/>
              </a:rPr>
              <a:t>5</a:t>
            </a:r>
            <a:r>
              <a:rPr lang="zh-CN" altLang="en-US" sz="2800">
                <a:latin typeface="Calibri" pitchFamily="34" charset="0"/>
              </a:rPr>
              <a:t>的步数分别是1、4、</a:t>
            </a:r>
            <a:r>
              <a:rPr lang="en-US" altLang="zh-CN" sz="2800">
                <a:latin typeface="Calibri" pitchFamily="34" charset="0"/>
              </a:rPr>
              <a:t>6</a:t>
            </a:r>
            <a:r>
              <a:rPr lang="zh-CN" altLang="en-US" sz="2800">
                <a:latin typeface="Calibri" pitchFamily="34" charset="0"/>
              </a:rPr>
              <a:t>。</a:t>
            </a:r>
            <a:endParaRPr lang="en-US" altLang="zh-CN" sz="2800">
              <a:latin typeface="Calibri" pitchFamily="34" charset="0"/>
            </a:endParaRPr>
          </a:p>
          <a:p>
            <a:r>
              <a:rPr lang="zh-CN" altLang="en-US" sz="2800">
                <a:latin typeface="Calibri" pitchFamily="34" charset="0"/>
              </a:rPr>
              <a:t>期望值是(1+4+6)/3=11/3。</a:t>
            </a:r>
          </a:p>
        </p:txBody>
      </p:sp>
      <p:sp>
        <p:nvSpPr>
          <p:cNvPr id="52" name="TextBox 51"/>
          <p:cNvSpPr txBox="1">
            <a:spLocks noChangeArrowheads="1"/>
          </p:cNvSpPr>
          <p:nvPr/>
        </p:nvSpPr>
        <p:spPr bwMode="auto">
          <a:xfrm>
            <a:off x="642938" y="3714750"/>
            <a:ext cx="5214937" cy="1816100"/>
          </a:xfrm>
          <a:prstGeom prst="rect">
            <a:avLst/>
          </a:prstGeom>
          <a:noFill/>
          <a:ln w="9525">
            <a:noFill/>
            <a:miter lim="800000"/>
          </a:ln>
        </p:spPr>
        <p:txBody>
          <a:bodyPr>
            <a:spAutoFit/>
          </a:bodyPr>
          <a:lstStyle/>
          <a:p>
            <a:r>
              <a:rPr lang="zh-CN" altLang="en-US" sz="2800">
                <a:latin typeface="Calibri" pitchFamily="34" charset="0"/>
              </a:rPr>
              <a:t>蜗牛访问顺序</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或</a:t>
            </a:r>
            <a:r>
              <a:rPr lang="en-US" altLang="zh-CN" sz="2800">
                <a:latin typeface="Calibri" pitchFamily="34" charset="0"/>
              </a:rPr>
              <a:t>5)</a:t>
            </a:r>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，则走到叶子节点</a:t>
            </a:r>
            <a:r>
              <a:rPr lang="en-US" altLang="zh-CN" sz="2800">
                <a:latin typeface="Calibri" pitchFamily="34" charset="0"/>
              </a:rPr>
              <a:t>2</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a:t>
            </a:r>
            <a:r>
              <a:rPr lang="en-US" altLang="zh-CN" sz="2800">
                <a:latin typeface="Calibri" pitchFamily="34" charset="0"/>
              </a:rPr>
              <a:t>5</a:t>
            </a:r>
            <a:r>
              <a:rPr lang="zh-CN" altLang="en-US" sz="2800">
                <a:latin typeface="Calibri" pitchFamily="34" charset="0"/>
              </a:rPr>
              <a:t>步数分别是</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a:t>
            </a:r>
            <a:endParaRPr lang="en-US" altLang="zh-CN" sz="2800">
              <a:latin typeface="Calibri" pitchFamily="34" charset="0"/>
            </a:endParaRPr>
          </a:p>
          <a:p>
            <a:r>
              <a:rPr lang="zh-CN" altLang="en-US" sz="2800">
                <a:latin typeface="Calibri" pitchFamily="34" charset="0"/>
              </a:rPr>
              <a:t>期望值是(</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)/3=3。</a:t>
            </a:r>
          </a:p>
        </p:txBody>
      </p:sp>
      <p:sp>
        <p:nvSpPr>
          <p:cNvPr id="53" name="TextBox 52"/>
          <p:cNvSpPr txBox="1">
            <a:spLocks noChangeArrowheads="1"/>
          </p:cNvSpPr>
          <p:nvPr/>
        </p:nvSpPr>
        <p:spPr bwMode="auto">
          <a:xfrm>
            <a:off x="642938" y="571500"/>
            <a:ext cx="4357687" cy="646113"/>
          </a:xfrm>
          <a:prstGeom prst="rect">
            <a:avLst/>
          </a:prstGeom>
          <a:noFill/>
          <a:ln w="9525">
            <a:noFill/>
            <a:miter lim="800000"/>
          </a:ln>
        </p:spPr>
        <p:txBody>
          <a:bodyPr>
            <a:spAutoFit/>
          </a:bodyPr>
          <a:lstStyle/>
          <a:p>
            <a:r>
              <a:rPr lang="zh-CN" altLang="en-US" sz="3600">
                <a:solidFill>
                  <a:srgbClr val="FF0000"/>
                </a:solidFill>
                <a:latin typeface="Calibri" pitchFamily="34" charset="0"/>
              </a:rPr>
              <a:t>题目分析</a:t>
            </a:r>
          </a:p>
        </p:txBody>
      </p:sp>
      <p:pic>
        <p:nvPicPr>
          <p:cNvPr id="5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checkerboard(across)">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checkerboard(across)">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1" grpId="0"/>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85812" y="1811338"/>
            <a:ext cx="8072467" cy="3046988"/>
          </a:xfrm>
          <a:prstGeom prst="rect">
            <a:avLst/>
          </a:prstGeom>
          <a:noFill/>
          <a:ln w="9525">
            <a:noFill/>
            <a:miter lim="800000"/>
          </a:ln>
        </p:spPr>
        <p:txBody>
          <a:bodyPr wrap="square">
            <a:spAutoFit/>
          </a:bodyPr>
          <a:lstStyle/>
          <a:p>
            <a:r>
              <a:rPr lang="zh-CN" altLang="en-US" sz="3200" dirty="0" smtClean="0">
                <a:latin typeface="Calibri" pitchFamily="34" charset="0"/>
              </a:rPr>
              <a:t>此题还有两</a:t>
            </a:r>
            <a:r>
              <a:rPr lang="zh-CN" altLang="en-US" sz="3200" dirty="0">
                <a:latin typeface="Calibri" pitchFamily="34" charset="0"/>
              </a:rPr>
              <a:t>个困难。</a:t>
            </a:r>
          </a:p>
          <a:p>
            <a:endParaRPr lang="en-US" altLang="zh-CN" sz="3200" dirty="0">
              <a:latin typeface="Calibri" pitchFamily="34" charset="0"/>
            </a:endParaRPr>
          </a:p>
          <a:p>
            <a:r>
              <a:rPr lang="en-US" altLang="zh-CN" sz="3200" dirty="0">
                <a:latin typeface="Calibri" pitchFamily="34" charset="0"/>
              </a:rPr>
              <a:t>1.</a:t>
            </a:r>
            <a:r>
              <a:rPr lang="zh-CN" altLang="en-US" sz="3200" dirty="0">
                <a:latin typeface="Calibri" pitchFamily="34" charset="0"/>
              </a:rPr>
              <a:t>树的</a:t>
            </a:r>
            <a:r>
              <a:rPr lang="zh-CN" altLang="en-US" sz="3200" dirty="0" smtClean="0">
                <a:latin typeface="Calibri" pitchFamily="34" charset="0"/>
              </a:rPr>
              <a:t>根没有明确给出。</a:t>
            </a:r>
            <a:r>
              <a:rPr lang="zh-CN" altLang="en-US" sz="3200" dirty="0">
                <a:latin typeface="Calibri" pitchFamily="34" charset="0"/>
              </a:rPr>
              <a:t>没有根我们不能方便的在树上做动规</a:t>
            </a:r>
          </a:p>
          <a:p>
            <a:r>
              <a:rPr lang="en-US" altLang="zh-CN" sz="3200" dirty="0">
                <a:latin typeface="Calibri" pitchFamily="34" charset="0"/>
              </a:rPr>
              <a:t>2</a:t>
            </a:r>
            <a:r>
              <a:rPr lang="zh-CN" altLang="en-US" sz="3200" dirty="0">
                <a:latin typeface="Calibri" pitchFamily="34" charset="0"/>
              </a:rPr>
              <a:t>．每个节点的最大儿子个数不确定。保存树有一定的麻烦</a:t>
            </a:r>
          </a:p>
        </p:txBody>
      </p:sp>
      <p:sp>
        <p:nvSpPr>
          <p:cNvPr id="9" name="TextBox 8"/>
          <p:cNvSpPr txBox="1">
            <a:spLocks noChangeArrowheads="1"/>
          </p:cNvSpPr>
          <p:nvPr/>
        </p:nvSpPr>
        <p:spPr bwMode="auto">
          <a:xfrm>
            <a:off x="785813" y="882650"/>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428625" y="1428750"/>
            <a:ext cx="8391525" cy="3970338"/>
          </a:xfrm>
          <a:prstGeom prst="rect">
            <a:avLst/>
          </a:prstGeom>
          <a:noFill/>
          <a:ln w="9525">
            <a:noFill/>
            <a:miter lim="800000"/>
          </a:ln>
        </p:spPr>
        <p:txBody>
          <a:bodyPr>
            <a:spAutoFit/>
          </a:bodyPr>
          <a:lstStyle/>
          <a:p>
            <a:r>
              <a:rPr lang="en-US" altLang="zh-CN" sz="2800">
                <a:latin typeface="Calibri" pitchFamily="34" charset="0"/>
              </a:rPr>
              <a:t>f[x][1]</a:t>
            </a:r>
            <a:r>
              <a:rPr lang="zh-CN" altLang="zh-CN" sz="2800">
                <a:latin typeface="Calibri" pitchFamily="34" charset="0"/>
              </a:rPr>
              <a:t>表示房子在</a:t>
            </a:r>
            <a:r>
              <a:rPr lang="en-US" altLang="zh-CN" sz="2800">
                <a:latin typeface="Calibri" pitchFamily="34" charset="0"/>
              </a:rPr>
              <a:t>x</a:t>
            </a:r>
            <a:r>
              <a:rPr lang="zh-CN" altLang="en-US" sz="2800">
                <a:latin typeface="Calibri" pitchFamily="34" charset="0"/>
              </a:rPr>
              <a:t>结点为根的子树上的路径长度和</a:t>
            </a:r>
            <a:endParaRPr lang="en-US" altLang="zh-CN" sz="2800">
              <a:latin typeface="Calibri" pitchFamily="34" charset="0"/>
            </a:endParaRPr>
          </a:p>
          <a:p>
            <a:r>
              <a:rPr lang="en-US" altLang="zh-CN" sz="2800">
                <a:latin typeface="Calibri" pitchFamily="34" charset="0"/>
              </a:rPr>
              <a:t>f[x][0]</a:t>
            </a:r>
            <a:r>
              <a:rPr lang="zh-CN" altLang="zh-CN" sz="2800">
                <a:latin typeface="Calibri" pitchFamily="34" charset="0"/>
              </a:rPr>
              <a:t>表示房子不在</a:t>
            </a:r>
            <a:r>
              <a:rPr lang="en-US" altLang="zh-CN" sz="2800">
                <a:latin typeface="Calibri" pitchFamily="34" charset="0"/>
                <a:sym typeface="+mn-ea"/>
              </a:rPr>
              <a:t>x</a:t>
            </a:r>
            <a:r>
              <a:rPr lang="zh-CN" altLang="en-US" sz="2800">
                <a:latin typeface="Calibri" pitchFamily="34" charset="0"/>
                <a:sym typeface="+mn-ea"/>
              </a:rPr>
              <a:t>结点为根的子树上的路径长度和</a:t>
            </a:r>
            <a:endParaRPr lang="en-US" altLang="zh-CN" sz="2800">
              <a:latin typeface="Calibri" pitchFamily="34" charset="0"/>
              <a:sym typeface="+mn-ea"/>
            </a:endParaRPr>
          </a:p>
          <a:p>
            <a:r>
              <a:rPr lang="en-US" altLang="zh-CN" sz="2800">
                <a:latin typeface="Calibri" pitchFamily="34" charset="0"/>
                <a:sym typeface="+mn-ea"/>
              </a:rPr>
              <a:t>s[x]</a:t>
            </a:r>
            <a:r>
              <a:rPr lang="zh-CN" altLang="zh-CN" sz="2800">
                <a:latin typeface="Calibri" pitchFamily="34" charset="0"/>
                <a:sym typeface="+mn-ea"/>
              </a:rPr>
              <a:t>表示</a:t>
            </a:r>
            <a:r>
              <a:rPr lang="en-US" altLang="zh-CN" sz="2800">
                <a:latin typeface="Calibri" pitchFamily="34" charset="0"/>
                <a:sym typeface="+mn-ea"/>
              </a:rPr>
              <a:t>x</a:t>
            </a:r>
            <a:r>
              <a:rPr lang="zh-CN" altLang="en-US" sz="2800">
                <a:latin typeface="Calibri" pitchFamily="34" charset="0"/>
                <a:sym typeface="+mn-ea"/>
              </a:rPr>
              <a:t>结点为根的子树</a:t>
            </a:r>
            <a:r>
              <a:rPr lang="zh-CN" altLang="zh-CN" sz="2800">
                <a:latin typeface="Calibri" pitchFamily="34" charset="0"/>
                <a:sym typeface="+mn-ea"/>
              </a:rPr>
              <a:t>的叶子结点的个数。</a:t>
            </a:r>
          </a:p>
          <a:p>
            <a:r>
              <a:rPr lang="en-US" altLang="zh-CN" sz="2800">
                <a:latin typeface="Calibri" pitchFamily="34" charset="0"/>
                <a:sym typeface="+mn-ea"/>
              </a:rPr>
              <a:t> </a:t>
            </a:r>
            <a:r>
              <a:rPr lang="zh-CN" altLang="en-US" sz="2800">
                <a:latin typeface="Calibri" pitchFamily="34" charset="0"/>
                <a:sym typeface="+mn-ea"/>
              </a:rPr>
              <a:t>用</a:t>
            </a:r>
            <a:r>
              <a:rPr lang="en-US" altLang="zh-CN" sz="2800">
                <a:latin typeface="Calibri" pitchFamily="34" charset="0"/>
                <a:sym typeface="+mn-ea"/>
              </a:rPr>
              <a:t>r[1],r[2].....r[k]</a:t>
            </a:r>
            <a:r>
              <a:rPr lang="zh-CN" altLang="zh-CN" sz="2800">
                <a:latin typeface="Calibri" pitchFamily="34" charset="0"/>
                <a:sym typeface="+mn-ea"/>
              </a:rPr>
              <a:t>表示</a:t>
            </a:r>
            <a:r>
              <a:rPr lang="en-US" altLang="zh-CN" sz="2800">
                <a:latin typeface="Calibri" pitchFamily="34" charset="0"/>
                <a:sym typeface="+mn-ea"/>
              </a:rPr>
              <a:t>x</a:t>
            </a:r>
            <a:r>
              <a:rPr lang="zh-CN" altLang="en-US" sz="2800">
                <a:latin typeface="Calibri" pitchFamily="34" charset="0"/>
                <a:sym typeface="+mn-ea"/>
              </a:rPr>
              <a:t>的儿子</a:t>
            </a:r>
            <a:r>
              <a:rPr lang="en-US" altLang="zh-CN" sz="2800">
                <a:latin typeface="Calibri" pitchFamily="34" charset="0"/>
                <a:sym typeface="+mn-ea"/>
              </a:rPr>
              <a:t>,</a:t>
            </a:r>
            <a:r>
              <a:rPr lang="zh-CN" altLang="en-US" sz="2800">
                <a:latin typeface="Calibri" pitchFamily="34" charset="0"/>
                <a:sym typeface="+mn-ea"/>
              </a:rPr>
              <a:t>用每个儿子按轮刷新</a:t>
            </a:r>
            <a:r>
              <a:rPr lang="zh-CN" altLang="zh-CN" sz="2800">
                <a:latin typeface="Calibri" pitchFamily="34" charset="0"/>
                <a:sym typeface="+mn-ea"/>
              </a:rPr>
              <a:t>：</a:t>
            </a:r>
          </a:p>
          <a:p>
            <a:r>
              <a:rPr lang="en-US" altLang="zh-CN" sz="2800">
                <a:latin typeface="Calibri" pitchFamily="34" charset="0"/>
                <a:sym typeface="+mn-ea"/>
              </a:rPr>
              <a:t>       	</a:t>
            </a:r>
            <a:r>
              <a:rPr lang="en-US" altLang="zh-CN" sz="2800">
                <a:solidFill>
                  <a:srgbClr val="FF0000"/>
                </a:solidFill>
                <a:latin typeface="Calibri" pitchFamily="34" charset="0"/>
                <a:sym typeface="+mn-ea"/>
              </a:rPr>
              <a:t>f[x][1]=f[x][1]+(f[x][0]+1)*s[r[i]]+f[r[i]][1];</a:t>
            </a:r>
          </a:p>
          <a:p>
            <a:r>
              <a:rPr lang="en-US" altLang="zh-CN" sz="2800">
                <a:solidFill>
                  <a:srgbClr val="FF0000"/>
                </a:solidFill>
                <a:latin typeface="Calibri" pitchFamily="34" charset="0"/>
                <a:sym typeface="+mn-ea"/>
              </a:rPr>
              <a:t>	f[x][0]=f[x][0]+f[r[i]][0]+2;</a:t>
            </a:r>
          </a:p>
          <a:p>
            <a:r>
              <a:rPr lang="zh-CN" altLang="zh-CN" sz="2800">
                <a:latin typeface="Calibri" pitchFamily="34" charset="0"/>
                <a:sym typeface="+mn-ea"/>
              </a:rPr>
              <a:t>对于儿子结点选择的顺序不同，其答案也不一样。</a:t>
            </a:r>
          </a:p>
          <a:p>
            <a:r>
              <a:rPr lang="en-US" altLang="zh-CN" sz="2800">
                <a:latin typeface="Calibri" pitchFamily="34" charset="0"/>
                <a:sym typeface="+mn-ea"/>
              </a:rPr>
              <a:t>        </a:t>
            </a:r>
            <a:r>
              <a:rPr lang="zh-CN" altLang="en-US" sz="2800">
                <a:latin typeface="Calibri" pitchFamily="34" charset="0"/>
                <a:sym typeface="+mn-ea"/>
              </a:rPr>
              <a:t>一种比较朴素的方法就是</a:t>
            </a:r>
            <a:r>
              <a:rPr lang="en-US" altLang="zh-CN" sz="2800">
                <a:latin typeface="Calibri" pitchFamily="34" charset="0"/>
                <a:sym typeface="+mn-ea"/>
              </a:rPr>
              <a:t>k</a:t>
            </a:r>
            <a:r>
              <a:rPr lang="zh-CN" altLang="en-US" sz="2800">
                <a:latin typeface="Calibri" pitchFamily="34" charset="0"/>
                <a:sym typeface="+mn-ea"/>
              </a:rPr>
              <a:t>！的枚举访问顺序</a:t>
            </a:r>
            <a:r>
              <a:rPr lang="en-US" altLang="zh-CN" sz="2800">
                <a:latin typeface="Calibri" pitchFamily="34" charset="0"/>
                <a:sym typeface="+mn-ea"/>
              </a:rPr>
              <a:t>.</a:t>
            </a:r>
          </a:p>
          <a:p>
            <a:r>
              <a:rPr lang="en-US" altLang="zh-CN" sz="2800">
                <a:latin typeface="Calibri" pitchFamily="34" charset="0"/>
                <a:sym typeface="+mn-ea"/>
              </a:rPr>
              <a:t>  k&lt;=8</a:t>
            </a:r>
            <a:r>
              <a:rPr lang="zh-CN" altLang="en-US" sz="2800">
                <a:latin typeface="Calibri" pitchFamily="34" charset="0"/>
                <a:sym typeface="+mn-ea"/>
              </a:rPr>
              <a:t>时，复杂度</a:t>
            </a:r>
            <a:r>
              <a:rPr lang="en-US" altLang="zh-CN" sz="2800">
                <a:latin typeface="Calibri" pitchFamily="34" charset="0"/>
                <a:sym typeface="+mn-ea"/>
              </a:rPr>
              <a:t>O(n*k!)</a:t>
            </a:r>
            <a:r>
              <a:rPr lang="zh-CN" altLang="en-US" sz="2800">
                <a:latin typeface="Calibri" pitchFamily="34" charset="0"/>
                <a:sym typeface="+mn-ea"/>
              </a:rPr>
              <a:t>，但还可以优化。</a:t>
            </a:r>
          </a:p>
        </p:txBody>
      </p:sp>
      <p:sp>
        <p:nvSpPr>
          <p:cNvPr id="3" name="TextBox 2"/>
          <p:cNvSpPr txBox="1">
            <a:spLocks noChangeArrowheads="1"/>
          </p:cNvSpPr>
          <p:nvPr/>
        </p:nvSpPr>
        <p:spPr bwMode="auto">
          <a:xfrm>
            <a:off x="357188" y="50006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928813"/>
            <a:ext cx="9144000" cy="2678112"/>
          </a:xfrm>
          <a:prstGeom prst="rect">
            <a:avLst/>
          </a:prstGeom>
          <a:noFill/>
        </p:spPr>
        <p:txBody>
          <a:bodyPr>
            <a:spAutoFit/>
          </a:bodyPr>
          <a:lstStyle/>
          <a:p>
            <a:pPr>
              <a:spcBef>
                <a:spcPts val="0"/>
              </a:spcBef>
              <a:spcAft>
                <a:spcPts val="0"/>
              </a:spcAft>
              <a:defRPr/>
            </a:pPr>
            <a:r>
              <a:rPr lang="zh-CN" altLang="en-US" sz="2400" dirty="0">
                <a:latin typeface="+mn-lt"/>
                <a:ea typeface="+mn-ea"/>
              </a:rPr>
              <a:t>假设</a:t>
            </a:r>
            <a:r>
              <a:rPr lang="en-US" altLang="zh-CN" sz="2400" dirty="0">
                <a:latin typeface="+mn-lt"/>
                <a:ea typeface="+mn-ea"/>
              </a:rPr>
              <a:t>r1,r2</a:t>
            </a:r>
            <a:r>
              <a:rPr lang="zh-CN" altLang="zh-CN" sz="2400" dirty="0">
                <a:latin typeface="+mn-lt"/>
                <a:ea typeface="+mn-ea"/>
              </a:rPr>
              <a:t>为</a:t>
            </a:r>
            <a:r>
              <a:rPr lang="en-US" altLang="zh-CN" sz="2400" dirty="0">
                <a:latin typeface="+mn-lt"/>
                <a:ea typeface="+mn-ea"/>
              </a:rPr>
              <a:t>x</a:t>
            </a:r>
            <a:r>
              <a:rPr lang="zh-CN" altLang="en-US" sz="2400" dirty="0">
                <a:latin typeface="+mn-lt"/>
                <a:ea typeface="+mn-ea"/>
              </a:rPr>
              <a:t>的儿子结点且选择顺序相邻，</a:t>
            </a:r>
            <a:r>
              <a:rPr lang="en-US" altLang="zh-CN" sz="2400" dirty="0">
                <a:latin typeface="+mn-lt"/>
                <a:ea typeface="+mn-ea"/>
              </a:rPr>
              <a:t>t</a:t>
            </a:r>
            <a:r>
              <a:rPr lang="zh-CN" altLang="en-US" sz="2400" dirty="0">
                <a:latin typeface="+mn-lt"/>
                <a:ea typeface="+mn-ea"/>
              </a:rPr>
              <a:t>为当前的</a:t>
            </a:r>
            <a:r>
              <a:rPr lang="en-US" altLang="zh-CN" sz="2400" dirty="0">
                <a:latin typeface="+mn-lt"/>
                <a:ea typeface="+mn-ea"/>
              </a:rPr>
              <a:t>f[x][1]</a:t>
            </a:r>
            <a:r>
              <a:rPr lang="zh-CN" altLang="en-US" sz="2400" dirty="0">
                <a:latin typeface="+mn-lt"/>
                <a:ea typeface="+mn-ea"/>
              </a:rPr>
              <a:t>。       </a:t>
            </a:r>
          </a:p>
          <a:p>
            <a:pPr>
              <a:spcBef>
                <a:spcPts val="0"/>
              </a:spcBef>
              <a:spcAft>
                <a:spcPts val="0"/>
              </a:spcAft>
              <a:defRPr/>
            </a:pPr>
            <a:r>
              <a:rPr lang="zh-CN" altLang="en-US" sz="2400" dirty="0">
                <a:latin typeface="+mn-lt"/>
                <a:ea typeface="+mn-ea"/>
              </a:rPr>
              <a:t>  如果</a:t>
            </a:r>
            <a:r>
              <a:rPr lang="en-US" altLang="zh-CN" sz="2400" dirty="0">
                <a:latin typeface="+mn-lt"/>
                <a:ea typeface="+mn-ea"/>
              </a:rPr>
              <a:t>r1</a:t>
            </a:r>
            <a:r>
              <a:rPr lang="zh-CN" altLang="zh-CN" sz="2400" dirty="0">
                <a:latin typeface="+mn-lt"/>
                <a:ea typeface="+mn-ea"/>
              </a:rPr>
              <a:t>的选择顺序在</a:t>
            </a:r>
            <a:r>
              <a:rPr lang="en-US" altLang="zh-CN" sz="2400" dirty="0">
                <a:latin typeface="+mn-lt"/>
                <a:ea typeface="+mn-ea"/>
              </a:rPr>
              <a:t>r2</a:t>
            </a:r>
            <a:r>
              <a:rPr lang="zh-CN" altLang="en-US" sz="2400" dirty="0">
                <a:latin typeface="+mn-lt"/>
                <a:ea typeface="+mn-ea"/>
              </a:rPr>
              <a:t>之前</a:t>
            </a:r>
            <a:r>
              <a:rPr lang="zh-CN" altLang="zh-CN" sz="2400" dirty="0">
                <a:latin typeface="+mn-lt"/>
                <a:ea typeface="+mn-ea"/>
              </a:rPr>
              <a:t>：</a:t>
            </a:r>
            <a:r>
              <a:rPr lang="zh-CN" altLang="en-US" sz="2400" b="1" dirty="0">
                <a:latin typeface="+mn-lt"/>
                <a:ea typeface="+mn-ea"/>
                <a:sym typeface="Wingdings" charset="0"/>
              </a:rPr>
              <a:t>       </a:t>
            </a:r>
            <a:r>
              <a:rPr lang="en-US" altLang="zh-CN" sz="2400" dirty="0">
                <a:latin typeface="+mn-lt"/>
                <a:ea typeface="+mn-ea"/>
                <a:sym typeface="Wingdings" charset="0"/>
              </a:rPr>
              <a:t>=t+(f[x][0]+1)*s[r1]+f[r1][1]+(f[x][0]+f[r1][0]+3)*s[r2]+f[r2][1];</a:t>
            </a:r>
          </a:p>
          <a:p>
            <a:pPr>
              <a:spcBef>
                <a:spcPts val="0"/>
              </a:spcBef>
              <a:spcAft>
                <a:spcPts val="0"/>
              </a:spcAft>
              <a:defRPr/>
            </a:pPr>
            <a:r>
              <a:rPr lang="en-US" altLang="zh-CN" sz="2400" dirty="0">
                <a:latin typeface="+mn-lt"/>
                <a:ea typeface="+mn-ea"/>
                <a:sym typeface="Wingdings" charset="0"/>
              </a:rPr>
              <a:t>  </a:t>
            </a:r>
            <a:r>
              <a:rPr lang="zh-CN" altLang="en-US" sz="2400" dirty="0">
                <a:latin typeface="+mn-lt"/>
                <a:ea typeface="+mn-ea"/>
                <a:sym typeface="Wingdings" charset="0"/>
              </a:rPr>
              <a:t>如果</a:t>
            </a:r>
            <a:r>
              <a:rPr lang="en-US" altLang="zh-CN" sz="2400" dirty="0">
                <a:latin typeface="+mn-lt"/>
                <a:ea typeface="+mn-ea"/>
                <a:sym typeface="Wingdings" charset="0"/>
              </a:rPr>
              <a:t>r2</a:t>
            </a:r>
            <a:r>
              <a:rPr lang="zh-CN" altLang="en-US" sz="2400" dirty="0">
                <a:latin typeface="+mn-lt"/>
                <a:ea typeface="+mn-ea"/>
                <a:sym typeface="Wingdings" charset="0"/>
              </a:rPr>
              <a:t>的选择顺序在</a:t>
            </a:r>
            <a:r>
              <a:rPr lang="en-US" altLang="zh-CN" sz="2400" dirty="0">
                <a:latin typeface="+mn-lt"/>
                <a:ea typeface="+mn-ea"/>
                <a:sym typeface="Wingdings" charset="0"/>
              </a:rPr>
              <a:t>r1</a:t>
            </a:r>
            <a:r>
              <a:rPr lang="zh-CN" altLang="en-US" sz="2400" dirty="0">
                <a:latin typeface="+mn-lt"/>
                <a:ea typeface="+mn-ea"/>
                <a:sym typeface="Wingdings" charset="0"/>
              </a:rPr>
              <a:t>之前：      </a:t>
            </a:r>
            <a:r>
              <a:rPr lang="zh-CN" altLang="en-US" sz="2400" b="1" dirty="0">
                <a:latin typeface="+mn-lt"/>
                <a:ea typeface="+mn-ea"/>
                <a:sym typeface="Wingdings" charset="0"/>
              </a:rPr>
              <a:t></a:t>
            </a:r>
            <a:r>
              <a:rPr lang="en-US" altLang="zh-CN" sz="2400" b="1" dirty="0">
                <a:latin typeface="+mn-lt"/>
                <a:ea typeface="+mn-ea"/>
                <a:sym typeface="Wingdings" charset="0"/>
              </a:rPr>
              <a:t>=</a:t>
            </a:r>
            <a:r>
              <a:rPr lang="en-US" altLang="zh-CN" sz="2400" dirty="0">
                <a:latin typeface="+mn-lt"/>
                <a:ea typeface="+mn-ea"/>
                <a:sym typeface="Wingdings" charset="0"/>
              </a:rPr>
              <a:t>t+(f[x][0]+1)*s[r2]+f[r2][1]+(f[x][0]+f[r2][0]+3)*s[r1]+f[r1][1];</a:t>
            </a:r>
            <a:endParaRPr lang="en-US" altLang="zh-CN" sz="2400" b="1" dirty="0">
              <a:latin typeface="+mn-lt"/>
              <a:ea typeface="+mn-ea"/>
              <a:sym typeface="Wingdings" charset="0"/>
            </a:endParaRPr>
          </a:p>
          <a:p>
            <a:pPr>
              <a:spcBef>
                <a:spcPts val="0"/>
              </a:spcBef>
              <a:spcAft>
                <a:spcPts val="0"/>
              </a:spcAft>
              <a:defRPr/>
            </a:pPr>
            <a:r>
              <a:rPr lang="en-US" altLang="zh-CN" sz="2400" b="1" dirty="0">
                <a:latin typeface="+mn-lt"/>
                <a:ea typeface="+mn-ea"/>
                <a:sym typeface="Wingdings" charset="0"/>
              </a:rPr>
              <a:t>   </a:t>
            </a:r>
            <a:r>
              <a:rPr lang="zh-CN" altLang="zh-CN" sz="2400" b="1" dirty="0">
                <a:latin typeface="+mn-lt"/>
                <a:ea typeface="+mn-ea"/>
                <a:sym typeface="Wingdings" charset="0"/>
              </a:rPr>
              <a:t></a:t>
            </a:r>
            <a:r>
              <a:rPr lang="en-US" altLang="zh-CN" sz="2400" dirty="0">
                <a:latin typeface="+mn-lt"/>
                <a:ea typeface="+mn-ea"/>
                <a:sym typeface="Wingdings" charset="0"/>
              </a:rPr>
              <a:t>,</a:t>
            </a:r>
            <a:r>
              <a:rPr lang="zh-CN" altLang="zh-CN" sz="2400" b="1" dirty="0">
                <a:latin typeface="+mn-lt"/>
                <a:ea typeface="+mn-ea"/>
                <a:sym typeface="Wingdings" charset="0"/>
              </a:rPr>
              <a:t></a:t>
            </a:r>
            <a:r>
              <a:rPr lang="zh-CN" altLang="zh-CN" sz="2400" dirty="0">
                <a:latin typeface="+mn-lt"/>
                <a:ea typeface="+mn-ea"/>
                <a:sym typeface="Wingdings" charset="0"/>
              </a:rPr>
              <a:t>相减得：</a:t>
            </a:r>
            <a:r>
              <a:rPr lang="zh-CN" altLang="zh-CN" sz="2400" b="1" dirty="0">
                <a:latin typeface="+mn-lt"/>
                <a:ea typeface="+mn-ea"/>
                <a:sym typeface="Wingdings" charset="0"/>
              </a:rPr>
              <a:t></a:t>
            </a:r>
            <a:r>
              <a:rPr lang="en-US" altLang="zh-CN" sz="2400" b="1" dirty="0">
                <a:latin typeface="+mn-lt"/>
                <a:ea typeface="+mn-ea"/>
                <a:sym typeface="Wingdings" charset="0"/>
              </a:rPr>
              <a:t>-</a:t>
            </a:r>
            <a:r>
              <a:rPr lang="zh-CN" altLang="zh-CN" sz="2400" b="1" dirty="0">
                <a:latin typeface="+mn-lt"/>
                <a:ea typeface="+mn-ea"/>
                <a:sym typeface="Wingdings" charset="0"/>
              </a:rPr>
              <a:t></a:t>
            </a:r>
            <a:r>
              <a:rPr lang="en-US" altLang="zh-CN" sz="2400" b="1" dirty="0">
                <a:latin typeface="+mn-lt"/>
                <a:ea typeface="+mn-ea"/>
                <a:sym typeface="Wingdings" charset="0"/>
              </a:rPr>
              <a:t>=</a:t>
            </a:r>
            <a:r>
              <a:rPr lang="en-US" altLang="zh-CN" sz="2400" dirty="0">
                <a:latin typeface="+mn-lt"/>
                <a:ea typeface="+mn-ea"/>
                <a:sym typeface="Wingdings" charset="0"/>
              </a:rPr>
              <a:t>(f[r1][0]+2)*s[r2]-(f[r2][0]+2)*s[r1];</a:t>
            </a:r>
            <a:r>
              <a:rPr lang="en-US" altLang="zh-CN" sz="2400" dirty="0">
                <a:latin typeface="+mn-ea"/>
                <a:ea typeface="+mn-ea"/>
                <a:sym typeface="Wingdings" charset="0"/>
              </a:rPr>
              <a:t>       </a:t>
            </a:r>
          </a:p>
          <a:p>
            <a:pPr>
              <a:spcBef>
                <a:spcPts val="0"/>
              </a:spcBef>
              <a:spcAft>
                <a:spcPts val="0"/>
              </a:spcAft>
              <a:defRPr/>
            </a:pPr>
            <a:r>
              <a:rPr lang="en-US" altLang="zh-CN" sz="2400" dirty="0">
                <a:latin typeface="+mn-ea"/>
                <a:ea typeface="+mn-ea"/>
                <a:sym typeface="Wingdings" charset="0"/>
              </a:rPr>
              <a:t> </a:t>
            </a:r>
            <a:r>
              <a:rPr lang="zh-CN" altLang="en-US" sz="2400" dirty="0">
                <a:latin typeface="+mn-ea"/>
                <a:ea typeface="+mn-ea"/>
                <a:sym typeface="Wingdings" charset="0"/>
              </a:rPr>
              <a:t>如果</a:t>
            </a:r>
            <a:r>
              <a:rPr lang="zh-CN" altLang="zh-CN" sz="2400" b="1" dirty="0">
                <a:latin typeface="+mn-lt"/>
                <a:ea typeface="+mn-ea"/>
                <a:sym typeface="Wingdings" charset="0"/>
              </a:rPr>
              <a:t></a:t>
            </a:r>
            <a:r>
              <a:rPr lang="en-US" altLang="zh-CN" sz="2400" b="1" dirty="0">
                <a:latin typeface="+mn-lt"/>
                <a:ea typeface="+mn-ea"/>
                <a:sym typeface="Wingdings" charset="0"/>
              </a:rPr>
              <a:t>-</a:t>
            </a:r>
            <a:r>
              <a:rPr lang="zh-CN" altLang="zh-CN" sz="2400" b="1" dirty="0">
                <a:latin typeface="+mn-lt"/>
                <a:ea typeface="+mn-ea"/>
                <a:sym typeface="Wingdings" charset="0"/>
              </a:rPr>
              <a:t></a:t>
            </a:r>
            <a:r>
              <a:rPr lang="en-US" altLang="zh-CN" sz="2400" b="1" dirty="0">
                <a:latin typeface="+mn-lt"/>
                <a:ea typeface="+mn-ea"/>
                <a:sym typeface="Wingdings" charset="0"/>
              </a:rPr>
              <a:t>&lt;</a:t>
            </a:r>
            <a:r>
              <a:rPr lang="en-US" altLang="zh-CN" sz="2400" dirty="0">
                <a:latin typeface="+mn-lt"/>
                <a:ea typeface="+mn-ea"/>
                <a:sym typeface="Wingdings" charset="0"/>
              </a:rPr>
              <a:t>0</a:t>
            </a:r>
            <a:r>
              <a:rPr lang="zh-CN" altLang="en-US" sz="2400" dirty="0">
                <a:latin typeface="+mn-lt"/>
                <a:ea typeface="+mn-ea"/>
                <a:sym typeface="Wingdings" charset="0"/>
              </a:rPr>
              <a:t>，我们应该先选择</a:t>
            </a:r>
            <a:r>
              <a:rPr lang="en-US" altLang="zh-CN" sz="2400" dirty="0">
                <a:latin typeface="+mn-lt"/>
                <a:ea typeface="+mn-ea"/>
                <a:sym typeface="Wingdings" charset="0"/>
              </a:rPr>
              <a:t>r1,</a:t>
            </a:r>
            <a:r>
              <a:rPr lang="zh-CN" altLang="en-US" sz="2400" dirty="0">
                <a:latin typeface="+mn-lt"/>
                <a:ea typeface="+mn-ea"/>
                <a:sym typeface="Wingdings" charset="0"/>
              </a:rPr>
              <a:t>否则先选择</a:t>
            </a:r>
            <a:r>
              <a:rPr lang="en-US" altLang="zh-CN" sz="2400" dirty="0">
                <a:latin typeface="+mn-lt"/>
                <a:ea typeface="+mn-ea"/>
                <a:sym typeface="Wingdings" charset="0"/>
              </a:rPr>
              <a:t>r2</a:t>
            </a:r>
            <a:r>
              <a:rPr lang="zh-CN" altLang="en-US" sz="2400" dirty="0">
                <a:latin typeface="+mn-lt"/>
                <a:ea typeface="+mn-ea"/>
                <a:sym typeface="Wingdings" charset="0"/>
              </a:rPr>
              <a:t>。</a:t>
            </a:r>
            <a:r>
              <a:rPr lang="en-US" altLang="zh-CN" sz="2400" dirty="0">
                <a:latin typeface="+mn-ea"/>
                <a:ea typeface="+mn-ea"/>
                <a:sym typeface="Wingdings" charset="0"/>
              </a:rPr>
              <a:t>       </a:t>
            </a:r>
            <a:endParaRPr lang="zh-CN" altLang="en-US" sz="2400" dirty="0">
              <a:latin typeface="+mn-ea"/>
              <a:ea typeface="+mn-ea"/>
              <a:sym typeface="Wingdings" charset="0"/>
            </a:endParaRPr>
          </a:p>
        </p:txBody>
      </p:sp>
      <p:pic>
        <p:nvPicPr>
          <p:cNvPr id="3"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428625" y="214313"/>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a:t>
            </a:r>
          </a:p>
        </p:txBody>
      </p:sp>
      <p:sp>
        <p:nvSpPr>
          <p:cNvPr id="6" name="TextBox 5"/>
          <p:cNvSpPr txBox="1">
            <a:spLocks noChangeArrowheads="1"/>
          </p:cNvSpPr>
          <p:nvPr/>
        </p:nvSpPr>
        <p:spPr bwMode="auto">
          <a:xfrm>
            <a:off x="0" y="1000125"/>
            <a:ext cx="8858250" cy="954088"/>
          </a:xfrm>
          <a:prstGeom prst="rect">
            <a:avLst/>
          </a:prstGeom>
          <a:noFill/>
          <a:ln w="9525">
            <a:noFill/>
            <a:miter lim="800000"/>
          </a:ln>
        </p:spPr>
        <p:txBody>
          <a:bodyPr>
            <a:spAutoFit/>
          </a:bodyPr>
          <a:lstStyle/>
          <a:p>
            <a:r>
              <a:rPr lang="zh-CN" altLang="en-US" sz="2800"/>
              <a:t>任意两相邻儿子间的顺序可以确定下来，且与其它儿子无关。</a:t>
            </a:r>
          </a:p>
        </p:txBody>
      </p:sp>
      <p:sp>
        <p:nvSpPr>
          <p:cNvPr id="7" name="TextBox 6"/>
          <p:cNvSpPr txBox="1">
            <a:spLocks noChangeArrowheads="1"/>
          </p:cNvSpPr>
          <p:nvPr/>
        </p:nvSpPr>
        <p:spPr bwMode="auto">
          <a:xfrm>
            <a:off x="214313" y="5000625"/>
            <a:ext cx="8358187" cy="830263"/>
          </a:xfrm>
          <a:prstGeom prst="rect">
            <a:avLst/>
          </a:prstGeom>
          <a:noFill/>
          <a:ln w="9525">
            <a:noFill/>
            <a:miter lim="800000"/>
          </a:ln>
        </p:spPr>
        <p:txBody>
          <a:bodyPr>
            <a:spAutoFit/>
          </a:bodyPr>
          <a:lstStyle/>
          <a:p>
            <a:r>
              <a:rPr lang="zh-CN" altLang="en-US" sz="2400">
                <a:latin typeface="Calibri" pitchFamily="34" charset="0"/>
              </a:rPr>
              <a:t>可对相邻儿子调整顺序，直到最优，即排序，复杂度降为</a:t>
            </a:r>
            <a:r>
              <a:rPr lang="en-US" altLang="zh-CN" sz="2400">
                <a:latin typeface="Calibri" pitchFamily="34" charset="0"/>
              </a:rPr>
              <a:t>O(nklog</a:t>
            </a:r>
            <a:r>
              <a:rPr lang="en-US" altLang="zh-CN" sz="2400" baseline="-25000">
                <a:latin typeface="Calibri" pitchFamily="34" charset="0"/>
              </a:rPr>
              <a:t>2</a:t>
            </a:r>
            <a:r>
              <a:rPr lang="en-US" altLang="zh-CN" sz="2400">
                <a:latin typeface="Calibri" pitchFamily="34" charset="0"/>
              </a:rPr>
              <a:t>k)</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500063" y="1571625"/>
            <a:ext cx="8429625" cy="4400550"/>
          </a:xfrm>
          <a:prstGeom prst="rect">
            <a:avLst/>
          </a:prstGeom>
          <a:noFill/>
          <a:ln w="9525">
            <a:noFill/>
            <a:miter lim="800000"/>
          </a:ln>
        </p:spPr>
        <p:txBody>
          <a:bodyPr>
            <a:spAutoFit/>
          </a:bodyPr>
          <a:lstStyle/>
          <a:p>
            <a:r>
              <a:rPr lang="en-US" altLang="zh-CN" sz="2800">
                <a:latin typeface="Calibri" pitchFamily="34" charset="0"/>
              </a:rPr>
              <a:t> </a:t>
            </a:r>
            <a:r>
              <a:rPr lang="zh-CN" altLang="en-US" sz="2800">
                <a:latin typeface="Calibri" pitchFamily="34" charset="0"/>
              </a:rPr>
              <a:t>N个连通的小村编号从</a:t>
            </a:r>
            <a:r>
              <a:rPr lang="en-US" altLang="zh-CN" sz="2800">
                <a:latin typeface="Calibri" pitchFamily="34" charset="0"/>
              </a:rPr>
              <a:t>1</a:t>
            </a:r>
            <a:r>
              <a:rPr lang="zh-CN" altLang="en-US" sz="2800">
                <a:latin typeface="Calibri" pitchFamily="34" charset="0"/>
              </a:rPr>
              <a:t>到</a:t>
            </a:r>
            <a:r>
              <a:rPr lang="en-US" altLang="zh-CN" sz="2800">
                <a:latin typeface="Calibri" pitchFamily="34" charset="0"/>
              </a:rPr>
              <a:t>N</a:t>
            </a:r>
            <a:r>
              <a:rPr lang="zh-CN" altLang="en-US" sz="2800">
                <a:latin typeface="Calibri" pitchFamily="34" charset="0"/>
              </a:rPr>
              <a:t>，组成一颗树。山贼总部设在编号为1的小村落中。其他的P个部门将在其它小村建立分部。分部还可以建在同一个小村落中。</a:t>
            </a:r>
          </a:p>
          <a:p>
            <a:r>
              <a:rPr lang="zh-CN" altLang="en-US" sz="2800">
                <a:latin typeface="Calibri" pitchFamily="34" charset="0"/>
              </a:rPr>
              <a:t>         每个分部到总部的路径称为这个部门的管辖范围，这P个分部的管辖范围可能会重叠。在不同的村落建设不同的分部需要的花费不同。每个部门可对他的管辖范围内的小村落收费，但是不同的分部如果对同一小村落同时收费时，可能会少收，但也可能多收。求：山贼集团能够获得的最大的收益。</a:t>
            </a:r>
            <a:endParaRPr lang="en-US" altLang="zh-CN" sz="2800">
              <a:latin typeface="Calibri" pitchFamily="34" charset="0"/>
            </a:endParaRPr>
          </a:p>
          <a:p>
            <a:r>
              <a:rPr lang="zh-CN" altLang="en-US" sz="2800">
                <a:latin typeface="Calibri" pitchFamily="34" charset="0"/>
              </a:rPr>
              <a:t>1&lt;=N&lt;=100，1&lt;=P&lt;=12，答案的绝对值不超过10</a:t>
            </a:r>
            <a:r>
              <a:rPr lang="en-US" altLang="zh-CN" sz="2800" baseline="30000">
                <a:latin typeface="Calibri" pitchFamily="34" charset="0"/>
              </a:rPr>
              <a:t>8</a:t>
            </a:r>
            <a:r>
              <a:rPr lang="zh-CN" altLang="en-US" sz="2800">
                <a:latin typeface="Calibri" pitchFamily="34" charset="0"/>
              </a:rPr>
              <a:t>。</a:t>
            </a:r>
          </a:p>
        </p:txBody>
      </p:sp>
      <p:sp>
        <p:nvSpPr>
          <p:cNvPr id="5" name="文本框 4"/>
          <p:cNvSpPr txBox="1">
            <a:spLocks noChangeArrowheads="1"/>
          </p:cNvSpPr>
          <p:nvPr/>
        </p:nvSpPr>
        <p:spPr bwMode="auto">
          <a:xfrm>
            <a:off x="3214688" y="642938"/>
            <a:ext cx="2257425" cy="708025"/>
          </a:xfrm>
          <a:prstGeom prst="rect">
            <a:avLst/>
          </a:prstGeom>
          <a:noFill/>
          <a:ln w="9525">
            <a:noFill/>
            <a:miter lim="800000"/>
          </a:ln>
        </p:spPr>
        <p:txBody>
          <a:bodyPr>
            <a:spAutoFit/>
          </a:bodyPr>
          <a:lstStyle/>
          <a:p>
            <a:pPr algn="ctr"/>
            <a:r>
              <a:rPr lang="zh-CN" altLang="en-US" sz="4000" dirty="0">
                <a:latin typeface="Calibri" pitchFamily="34" charset="0"/>
              </a:rPr>
              <a:t>山贼集团</a:t>
            </a:r>
          </a:p>
        </p:txBody>
      </p:sp>
      <p:pic>
        <p:nvPicPr>
          <p:cNvPr id="8"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411413" y="1484313"/>
            <a:ext cx="576262" cy="5762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altLang="zh-CN"/>
              <a:t>1</a:t>
            </a:r>
          </a:p>
        </p:txBody>
      </p:sp>
      <p:sp>
        <p:nvSpPr>
          <p:cNvPr id="5" name="椭圆 4"/>
          <p:cNvSpPr/>
          <p:nvPr/>
        </p:nvSpPr>
        <p:spPr>
          <a:xfrm>
            <a:off x="1763713" y="2852738"/>
            <a:ext cx="576262" cy="5762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altLang="zh-CN"/>
              <a:t>2</a:t>
            </a:r>
          </a:p>
        </p:txBody>
      </p:sp>
      <p:sp>
        <p:nvSpPr>
          <p:cNvPr id="6" name="椭圆 5"/>
          <p:cNvSpPr/>
          <p:nvPr/>
        </p:nvSpPr>
        <p:spPr>
          <a:xfrm>
            <a:off x="2411413" y="4149725"/>
            <a:ext cx="576262" cy="5746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altLang="zh-CN"/>
              <a:t>5</a:t>
            </a:r>
          </a:p>
        </p:txBody>
      </p:sp>
      <p:sp>
        <p:nvSpPr>
          <p:cNvPr id="7" name="椭圆 6"/>
          <p:cNvSpPr/>
          <p:nvPr/>
        </p:nvSpPr>
        <p:spPr>
          <a:xfrm>
            <a:off x="1116013" y="4149725"/>
            <a:ext cx="576262" cy="5746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altLang="zh-CN"/>
              <a:t>4</a:t>
            </a:r>
          </a:p>
        </p:txBody>
      </p:sp>
      <p:sp>
        <p:nvSpPr>
          <p:cNvPr id="8" name="椭圆 7"/>
          <p:cNvSpPr/>
          <p:nvPr/>
        </p:nvSpPr>
        <p:spPr>
          <a:xfrm>
            <a:off x="3060700" y="2852738"/>
            <a:ext cx="574675" cy="5762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altLang="zh-CN"/>
              <a:t>3</a:t>
            </a:r>
          </a:p>
        </p:txBody>
      </p:sp>
      <p:cxnSp>
        <p:nvCxnSpPr>
          <p:cNvPr id="10" name="直接连接符 9"/>
          <p:cNvCxnSpPr>
            <a:stCxn id="4" idx="5"/>
            <a:endCxn id="8" idx="0"/>
          </p:cNvCxnSpPr>
          <p:nvPr/>
        </p:nvCxnSpPr>
        <p:spPr>
          <a:xfrm>
            <a:off x="2903538" y="1976438"/>
            <a:ext cx="444500" cy="87630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直接连接符 10"/>
          <p:cNvCxnSpPr>
            <a:stCxn id="4" idx="3"/>
            <a:endCxn id="5" idx="0"/>
          </p:cNvCxnSpPr>
          <p:nvPr/>
        </p:nvCxnSpPr>
        <p:spPr>
          <a:xfrm flipH="1">
            <a:off x="2052638" y="1976438"/>
            <a:ext cx="442912" cy="876300"/>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直接连接符 11"/>
          <p:cNvCxnSpPr>
            <a:stCxn id="5" idx="3"/>
            <a:endCxn id="7" idx="0"/>
          </p:cNvCxnSpPr>
          <p:nvPr/>
        </p:nvCxnSpPr>
        <p:spPr>
          <a:xfrm flipH="1">
            <a:off x="1403350" y="3343275"/>
            <a:ext cx="444500" cy="806450"/>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6" idx="0"/>
          </p:cNvCxnSpPr>
          <p:nvPr/>
        </p:nvCxnSpPr>
        <p:spPr>
          <a:xfrm>
            <a:off x="2255838" y="3343275"/>
            <a:ext cx="444500" cy="806450"/>
          </a:xfrm>
          <a:prstGeom prst="line">
            <a:avLst/>
          </a:prstGeom>
          <a:effectLst/>
        </p:spPr>
        <p:style>
          <a:lnRef idx="2">
            <a:schemeClr val="dk1"/>
          </a:lnRef>
          <a:fillRef idx="0">
            <a:schemeClr val="dk1"/>
          </a:fillRef>
          <a:effectRef idx="1">
            <a:schemeClr val="dk1"/>
          </a:effectRef>
          <a:fontRef idx="minor">
            <a:schemeClr val="tx1"/>
          </a:fontRef>
        </p:style>
      </p:cxnSp>
      <p:sp>
        <p:nvSpPr>
          <p:cNvPr id="14" name="文本框 13"/>
          <p:cNvSpPr txBox="1">
            <a:spLocks noChangeArrowheads="1"/>
          </p:cNvSpPr>
          <p:nvPr/>
        </p:nvSpPr>
        <p:spPr bwMode="auto">
          <a:xfrm>
            <a:off x="4000500" y="1071563"/>
            <a:ext cx="4857750" cy="1816100"/>
          </a:xfrm>
          <a:prstGeom prst="rect">
            <a:avLst/>
          </a:prstGeom>
          <a:noFill/>
          <a:ln w="9525">
            <a:noFill/>
            <a:miter lim="800000"/>
          </a:ln>
        </p:spPr>
        <p:txBody>
          <a:bodyPr>
            <a:spAutoFit/>
          </a:bodyPr>
          <a:lstStyle/>
          <a:p>
            <a:r>
              <a:rPr lang="en-US" altLang="zh-CN" sz="2800">
                <a:latin typeface="Calibri" pitchFamily="34" charset="0"/>
              </a:rPr>
              <a:t>         </a:t>
            </a:r>
            <a:r>
              <a:rPr lang="zh-CN" altLang="en-US" sz="2800">
                <a:latin typeface="Calibri" pitchFamily="34" charset="0"/>
              </a:rPr>
              <a:t>样例共建设两个分部，两个分部如果管理同一个节点，收益会增加</a:t>
            </a:r>
            <a:r>
              <a:rPr lang="en-US" altLang="zh-CN" sz="2800">
                <a:latin typeface="Calibri" pitchFamily="34" charset="0"/>
              </a:rPr>
              <a:t>10</a:t>
            </a:r>
            <a:r>
              <a:rPr lang="zh-CN" altLang="en-US" sz="2800">
                <a:latin typeface="Calibri" pitchFamily="34" charset="0"/>
              </a:rPr>
              <a:t>。每个节点的建设代价为节点旁边的数。</a:t>
            </a:r>
          </a:p>
        </p:txBody>
      </p:sp>
      <p:sp>
        <p:nvSpPr>
          <p:cNvPr id="16" name="文本框 15"/>
          <p:cNvSpPr txBox="1">
            <a:spLocks noChangeArrowheads="1"/>
          </p:cNvSpPr>
          <p:nvPr/>
        </p:nvSpPr>
        <p:spPr bwMode="auto">
          <a:xfrm>
            <a:off x="714375" y="428625"/>
            <a:ext cx="2236788" cy="708025"/>
          </a:xfrm>
          <a:prstGeom prst="rect">
            <a:avLst/>
          </a:prstGeom>
          <a:noFill/>
          <a:ln w="9525">
            <a:noFill/>
            <a:miter lim="800000"/>
          </a:ln>
        </p:spPr>
        <p:txBody>
          <a:bodyPr wrap="none">
            <a:spAutoFit/>
          </a:bodyPr>
          <a:lstStyle/>
          <a:p>
            <a:r>
              <a:rPr lang="zh-CN" altLang="en-US" sz="4000">
                <a:solidFill>
                  <a:srgbClr val="FF0000"/>
                </a:solidFill>
                <a:latin typeface="Calibri" pitchFamily="34" charset="0"/>
              </a:rPr>
              <a:t>题意分析</a:t>
            </a:r>
          </a:p>
        </p:txBody>
      </p:sp>
      <p:sp>
        <p:nvSpPr>
          <p:cNvPr id="17" name="文本框 16"/>
          <p:cNvSpPr txBox="1">
            <a:spLocks noChangeArrowheads="1"/>
          </p:cNvSpPr>
          <p:nvPr/>
        </p:nvSpPr>
        <p:spPr bwMode="auto">
          <a:xfrm>
            <a:off x="4071938" y="3786188"/>
            <a:ext cx="4714875" cy="1816100"/>
          </a:xfrm>
          <a:prstGeom prst="rect">
            <a:avLst/>
          </a:prstGeom>
          <a:noFill/>
          <a:ln w="9525">
            <a:noFill/>
            <a:miter lim="800000"/>
          </a:ln>
        </p:spPr>
        <p:txBody>
          <a:bodyPr>
            <a:spAutoFit/>
          </a:bodyPr>
          <a:lstStyle/>
          <a:p>
            <a:r>
              <a:rPr lang="en-US" altLang="zh-CN" sz="2800" dirty="0">
                <a:latin typeface="Calibri" pitchFamily="34" charset="0"/>
              </a:rPr>
              <a:t>        </a:t>
            </a:r>
            <a:r>
              <a:rPr lang="zh-CN" altLang="en-US" sz="2800" dirty="0">
                <a:latin typeface="Calibri" pitchFamily="34" charset="0"/>
              </a:rPr>
              <a:t>最优解显然是</a:t>
            </a:r>
            <a:r>
              <a:rPr lang="zh-CN" altLang="en-US" sz="2800" dirty="0" smtClean="0">
                <a:latin typeface="Calibri" pitchFamily="34" charset="0"/>
              </a:rPr>
              <a:t>在</a:t>
            </a:r>
            <a:r>
              <a:rPr lang="en-US" altLang="zh-CN" sz="2800" dirty="0" smtClean="0">
                <a:latin typeface="Calibri" pitchFamily="34" charset="0"/>
              </a:rPr>
              <a:t>5</a:t>
            </a:r>
            <a:r>
              <a:rPr lang="zh-CN" altLang="en-US" sz="2800" dirty="0" smtClean="0">
                <a:latin typeface="Calibri" pitchFamily="34" charset="0"/>
              </a:rPr>
              <a:t>号节点建设两个分部</a:t>
            </a:r>
            <a:r>
              <a:rPr lang="zh-CN" altLang="en-US" sz="2800" dirty="0">
                <a:latin typeface="Calibri" pitchFamily="34" charset="0"/>
              </a:rPr>
              <a:t>，他们同时管理</a:t>
            </a:r>
            <a:r>
              <a:rPr lang="zh-CN" altLang="en-US" sz="2800" dirty="0" smtClean="0">
                <a:latin typeface="Calibri" pitchFamily="34" charset="0"/>
              </a:rPr>
              <a:t>了</a:t>
            </a:r>
            <a:r>
              <a:rPr lang="en-US" altLang="zh-CN" sz="2800" dirty="0" smtClean="0">
                <a:latin typeface="Calibri" pitchFamily="34" charset="0"/>
              </a:rPr>
              <a:t>1</a:t>
            </a:r>
            <a:r>
              <a:rPr lang="zh-CN" altLang="en-US" sz="2800" dirty="0" smtClean="0">
                <a:latin typeface="Calibri" pitchFamily="34" charset="0"/>
              </a:rPr>
              <a:t>、</a:t>
            </a:r>
            <a:r>
              <a:rPr lang="en-US" altLang="zh-CN" sz="2800" dirty="0" smtClean="0">
                <a:latin typeface="Calibri" pitchFamily="34" charset="0"/>
              </a:rPr>
              <a:t>2</a:t>
            </a:r>
            <a:r>
              <a:rPr lang="zh-CN" altLang="en-US" sz="2800" dirty="0" smtClean="0">
                <a:latin typeface="Calibri" pitchFamily="34" charset="0"/>
              </a:rPr>
              <a:t>、</a:t>
            </a:r>
            <a:r>
              <a:rPr lang="en-US" altLang="zh-CN" sz="2800" dirty="0" smtClean="0">
                <a:latin typeface="Calibri" pitchFamily="34" charset="0"/>
              </a:rPr>
              <a:t>5</a:t>
            </a:r>
            <a:r>
              <a:rPr lang="zh-CN" altLang="en-US" sz="2800" dirty="0" smtClean="0">
                <a:latin typeface="Calibri" pitchFamily="34" charset="0"/>
              </a:rPr>
              <a:t>节点</a:t>
            </a:r>
            <a:r>
              <a:rPr lang="zh-CN" altLang="en-US" sz="2800" dirty="0">
                <a:latin typeface="Calibri" pitchFamily="34" charset="0"/>
              </a:rPr>
              <a:t>，修建花费为</a:t>
            </a:r>
            <a:r>
              <a:rPr lang="en-US" altLang="zh-CN" sz="2800" dirty="0">
                <a:latin typeface="Calibri" pitchFamily="34" charset="0"/>
              </a:rPr>
              <a:t>4</a:t>
            </a:r>
            <a:r>
              <a:rPr lang="zh-CN" altLang="en-US" sz="2800" dirty="0">
                <a:latin typeface="Calibri" pitchFamily="34" charset="0"/>
              </a:rPr>
              <a:t>，因此总收益</a:t>
            </a:r>
            <a:r>
              <a:rPr lang="zh-CN" altLang="en-US" sz="2800" dirty="0" smtClean="0">
                <a:latin typeface="Calibri" pitchFamily="34" charset="0"/>
              </a:rPr>
              <a:t>为</a:t>
            </a:r>
            <a:r>
              <a:rPr lang="en-US" altLang="zh-CN" sz="2800" dirty="0" smtClean="0">
                <a:latin typeface="Calibri" pitchFamily="34" charset="0"/>
              </a:rPr>
              <a:t>26</a:t>
            </a:r>
            <a:r>
              <a:rPr lang="en-US" altLang="zh-CN" sz="2800" dirty="0">
                <a:latin typeface="Calibri" pitchFamily="34" charset="0"/>
              </a:rPr>
              <a:t>.</a:t>
            </a:r>
          </a:p>
        </p:txBody>
      </p:sp>
      <p:sp>
        <p:nvSpPr>
          <p:cNvPr id="2" name="文本框 1"/>
          <p:cNvSpPr txBox="1">
            <a:spLocks noChangeArrowheads="1"/>
          </p:cNvSpPr>
          <p:nvPr/>
        </p:nvSpPr>
        <p:spPr bwMode="auto">
          <a:xfrm>
            <a:off x="3203574" y="3429000"/>
            <a:ext cx="868359" cy="368300"/>
          </a:xfrm>
          <a:prstGeom prst="rect">
            <a:avLst/>
          </a:prstGeom>
          <a:noFill/>
          <a:ln w="9525">
            <a:noFill/>
            <a:miter lim="800000"/>
          </a:ln>
        </p:spPr>
        <p:txBody>
          <a:bodyPr wrap="square">
            <a:spAutoFit/>
          </a:bodyPr>
          <a:lstStyle/>
          <a:p>
            <a:r>
              <a:rPr lang="en-US" altLang="zh-CN" dirty="0" smtClean="0">
                <a:solidFill>
                  <a:srgbClr val="FF0000"/>
                </a:solidFill>
                <a:latin typeface="Calibri" pitchFamily="34" charset="0"/>
              </a:rPr>
              <a:t>3,3</a:t>
            </a:r>
            <a:endParaRPr lang="en-US" altLang="zh-CN" dirty="0">
              <a:solidFill>
                <a:srgbClr val="FF0000"/>
              </a:solidFill>
              <a:latin typeface="Calibri" pitchFamily="34" charset="0"/>
            </a:endParaRPr>
          </a:p>
        </p:txBody>
      </p:sp>
      <p:sp>
        <p:nvSpPr>
          <p:cNvPr id="3" name="文本框 2"/>
          <p:cNvSpPr txBox="1">
            <a:spLocks noChangeArrowheads="1"/>
          </p:cNvSpPr>
          <p:nvPr/>
        </p:nvSpPr>
        <p:spPr bwMode="auto">
          <a:xfrm>
            <a:off x="1908174" y="3429000"/>
            <a:ext cx="735000" cy="369332"/>
          </a:xfrm>
          <a:prstGeom prst="rect">
            <a:avLst/>
          </a:prstGeom>
          <a:noFill/>
          <a:ln w="9525">
            <a:noFill/>
            <a:miter lim="800000"/>
          </a:ln>
        </p:spPr>
        <p:txBody>
          <a:bodyPr wrap="square">
            <a:spAutoFit/>
          </a:bodyPr>
          <a:lstStyle/>
          <a:p>
            <a:r>
              <a:rPr lang="en-US" altLang="zh-CN" dirty="0" smtClean="0">
                <a:solidFill>
                  <a:srgbClr val="FF0000"/>
                </a:solidFill>
                <a:latin typeface="Calibri" pitchFamily="34" charset="0"/>
              </a:rPr>
              <a:t>2,2</a:t>
            </a:r>
            <a:endParaRPr lang="en-US" altLang="zh-CN" dirty="0">
              <a:solidFill>
                <a:srgbClr val="FF0000"/>
              </a:solidFill>
              <a:latin typeface="Calibri" pitchFamily="34" charset="0"/>
            </a:endParaRPr>
          </a:p>
        </p:txBody>
      </p:sp>
      <p:sp>
        <p:nvSpPr>
          <p:cNvPr id="9" name="文本框 8"/>
          <p:cNvSpPr txBox="1">
            <a:spLocks noChangeArrowheads="1"/>
          </p:cNvSpPr>
          <p:nvPr/>
        </p:nvSpPr>
        <p:spPr bwMode="auto">
          <a:xfrm>
            <a:off x="1260474" y="4724400"/>
            <a:ext cx="739757" cy="368300"/>
          </a:xfrm>
          <a:prstGeom prst="rect">
            <a:avLst/>
          </a:prstGeom>
          <a:noFill/>
          <a:ln w="9525">
            <a:noFill/>
            <a:miter lim="800000"/>
          </a:ln>
        </p:spPr>
        <p:txBody>
          <a:bodyPr wrap="square">
            <a:spAutoFit/>
          </a:bodyPr>
          <a:lstStyle/>
          <a:p>
            <a:r>
              <a:rPr lang="en-US" altLang="zh-CN" dirty="0" smtClean="0">
                <a:solidFill>
                  <a:srgbClr val="FF0000"/>
                </a:solidFill>
                <a:latin typeface="Calibri" pitchFamily="34" charset="0"/>
              </a:rPr>
              <a:t>3,3</a:t>
            </a:r>
            <a:endParaRPr lang="en-US" altLang="zh-CN" dirty="0">
              <a:solidFill>
                <a:srgbClr val="FF0000"/>
              </a:solidFill>
              <a:latin typeface="Calibri" pitchFamily="34" charset="0"/>
            </a:endParaRPr>
          </a:p>
        </p:txBody>
      </p:sp>
      <p:sp>
        <p:nvSpPr>
          <p:cNvPr id="15" name="文本框 14"/>
          <p:cNvSpPr txBox="1">
            <a:spLocks noChangeArrowheads="1"/>
          </p:cNvSpPr>
          <p:nvPr/>
        </p:nvSpPr>
        <p:spPr bwMode="auto">
          <a:xfrm>
            <a:off x="2555875" y="4725988"/>
            <a:ext cx="476412" cy="369332"/>
          </a:xfrm>
          <a:prstGeom prst="rect">
            <a:avLst/>
          </a:prstGeom>
          <a:noFill/>
          <a:ln w="9525">
            <a:noFill/>
            <a:miter lim="800000"/>
          </a:ln>
        </p:spPr>
        <p:txBody>
          <a:bodyPr wrap="none">
            <a:spAutoFit/>
          </a:bodyPr>
          <a:lstStyle/>
          <a:p>
            <a:r>
              <a:rPr lang="en-US" altLang="zh-CN" dirty="0" smtClean="0">
                <a:solidFill>
                  <a:srgbClr val="FF0000"/>
                </a:solidFill>
                <a:latin typeface="Calibri" pitchFamily="34" charset="0"/>
              </a:rPr>
              <a:t>2,2</a:t>
            </a:r>
            <a:endParaRPr lang="en-US" altLang="zh-CN" dirty="0">
              <a:solidFill>
                <a:srgbClr val="FF0000"/>
              </a:solidFill>
              <a:latin typeface="Calibri" pitchFamily="34" charset="0"/>
            </a:endParaRPr>
          </a:p>
        </p:txBody>
      </p:sp>
      <p:pic>
        <p:nvPicPr>
          <p:cNvPr id="18"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19" name="文本框 2"/>
          <p:cNvSpPr txBox="1">
            <a:spLocks noChangeArrowheads="1"/>
          </p:cNvSpPr>
          <p:nvPr/>
        </p:nvSpPr>
        <p:spPr bwMode="auto">
          <a:xfrm>
            <a:off x="2428860" y="2071678"/>
            <a:ext cx="735000" cy="369332"/>
          </a:xfrm>
          <a:prstGeom prst="rect">
            <a:avLst/>
          </a:prstGeom>
          <a:noFill/>
          <a:ln w="9525">
            <a:noFill/>
            <a:miter lim="800000"/>
          </a:ln>
        </p:spPr>
        <p:txBody>
          <a:bodyPr wrap="square">
            <a:spAutoFit/>
          </a:bodyPr>
          <a:lstStyle/>
          <a:p>
            <a:r>
              <a:rPr lang="en-US" altLang="zh-CN" dirty="0" smtClean="0">
                <a:solidFill>
                  <a:srgbClr val="FF0000"/>
                </a:solidFill>
                <a:latin typeface="Calibri" pitchFamily="34" charset="0"/>
              </a:rPr>
              <a:t>3,2</a:t>
            </a:r>
            <a:endParaRPr lang="en-US" altLang="zh-CN"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par>
                                <p:cTn id="37" presetID="53"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par>
                                <p:cTn id="52" presetID="53"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Effect transition="in" filter="fade">
                                      <p:cBhvr>
                                        <p:cTn id="56" dur="500"/>
                                        <p:tgtEl>
                                          <p:spTgt spid="13"/>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ppt_w</p:attrName>
                                        </p:attrNameLst>
                                      </p:cBhvr>
                                      <p:tavLst>
                                        <p:tav tm="0">
                                          <p:val>
                                            <p:fltVal val="0"/>
                                          </p:val>
                                        </p:tav>
                                        <p:tav tm="100000">
                                          <p:val>
                                            <p:strVal val="#ppt_w"/>
                                          </p:val>
                                        </p:tav>
                                      </p:tavLst>
                                    </p:anim>
                                    <p:anim calcmode="lin" valueType="num">
                                      <p:cBhvr>
                                        <p:cTn id="60" dur="500" fill="hold"/>
                                        <p:tgtEl>
                                          <p:spTgt spid="2"/>
                                        </p:tgtEl>
                                        <p:attrNameLst>
                                          <p:attrName>ppt_h</p:attrName>
                                        </p:attrNameLst>
                                      </p:cBhvr>
                                      <p:tavLst>
                                        <p:tav tm="0">
                                          <p:val>
                                            <p:fltVal val="0"/>
                                          </p:val>
                                        </p:tav>
                                        <p:tav tm="100000">
                                          <p:val>
                                            <p:strVal val="#ppt_h"/>
                                          </p:val>
                                        </p:tav>
                                      </p:tavLst>
                                    </p:anim>
                                    <p:animEffect transition="in" filter="fade">
                                      <p:cBhvr>
                                        <p:cTn id="61" dur="500"/>
                                        <p:tgtEl>
                                          <p:spTgt spid="2"/>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 calcmode="lin" valueType="num">
                                      <p:cBhvr additive="base">
                                        <p:cTn id="88" dur="500" fill="hold"/>
                                        <p:tgtEl>
                                          <p:spTgt spid="17"/>
                                        </p:tgtEl>
                                        <p:attrNameLst>
                                          <p:attrName>ppt_x</p:attrName>
                                        </p:attrNameLst>
                                      </p:cBhvr>
                                      <p:tavLst>
                                        <p:tav tm="0">
                                          <p:val>
                                            <p:strVal val="#ppt_x"/>
                                          </p:val>
                                        </p:tav>
                                        <p:tav tm="100000">
                                          <p:val>
                                            <p:strVal val="#ppt_x"/>
                                          </p:val>
                                        </p:tav>
                                      </p:tavLst>
                                    </p:anim>
                                    <p:anim calcmode="lin" valueType="num">
                                      <p:cBhvr additive="base">
                                        <p:cTn id="89" dur="500" fill="hold"/>
                                        <p:tgtEl>
                                          <p:spTgt spid="17"/>
                                        </p:tgtEl>
                                        <p:attrNameLst>
                                          <p:attrName>ppt_y</p:attrName>
                                        </p:attrNameLst>
                                      </p:cBhvr>
                                      <p:tavLst>
                                        <p:tav tm="0">
                                          <p:val>
                                            <p:strVal val="1+#ppt_h/2"/>
                                          </p:val>
                                        </p:tav>
                                        <p:tav tm="100000">
                                          <p:val>
                                            <p:strVal val="#ppt_y"/>
                                          </p:val>
                                        </p:tav>
                                      </p:tavLst>
                                    </p:anim>
                                  </p:childTnLst>
                                </p:cTn>
                              </p:par>
                              <p:par>
                                <p:cTn id="90" presetID="53"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500" fill="hold"/>
                                        <p:tgtEl>
                                          <p:spTgt spid="19"/>
                                        </p:tgtEl>
                                        <p:attrNameLst>
                                          <p:attrName>ppt_w</p:attrName>
                                        </p:attrNameLst>
                                      </p:cBhvr>
                                      <p:tavLst>
                                        <p:tav tm="0">
                                          <p:val>
                                            <p:fltVal val="0"/>
                                          </p:val>
                                        </p:tav>
                                        <p:tav tm="100000">
                                          <p:val>
                                            <p:strVal val="#ppt_w"/>
                                          </p:val>
                                        </p:tav>
                                      </p:tavLst>
                                    </p:anim>
                                    <p:anim calcmode="lin" valueType="num">
                                      <p:cBhvr>
                                        <p:cTn id="93" dur="500" fill="hold"/>
                                        <p:tgtEl>
                                          <p:spTgt spid="19"/>
                                        </p:tgtEl>
                                        <p:attrNameLst>
                                          <p:attrName>ppt_h</p:attrName>
                                        </p:attrNameLst>
                                      </p:cBhvr>
                                      <p:tavLst>
                                        <p:tav tm="0">
                                          <p:val>
                                            <p:fltVal val="0"/>
                                          </p:val>
                                        </p:tav>
                                        <p:tav tm="100000">
                                          <p:val>
                                            <p:strVal val="#ppt_h"/>
                                          </p:val>
                                        </p:tav>
                                      </p:tavLst>
                                    </p:anim>
                                    <p:animEffect transition="in" filter="fade">
                                      <p:cBhvr>
                                        <p:cTn id="9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p:bldP spid="16" grpId="0"/>
      <p:bldP spid="17" grpId="0"/>
      <p:bldP spid="2" grpId="0"/>
      <p:bldP spid="3" grpId="0"/>
      <p:bldP spid="9" grpId="0"/>
      <p:bldP spid="15"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3"/>
          <p:cNvSpPr txBox="1">
            <a:spLocks noChangeArrowheads="1"/>
          </p:cNvSpPr>
          <p:nvPr/>
        </p:nvSpPr>
        <p:spPr bwMode="auto">
          <a:xfrm>
            <a:off x="684213" y="1004888"/>
            <a:ext cx="7993062" cy="946150"/>
          </a:xfrm>
          <a:prstGeom prst="rect">
            <a:avLst/>
          </a:prstGeom>
          <a:noFill/>
          <a:ln w="9525">
            <a:noFill/>
            <a:miter lim="800000"/>
          </a:ln>
        </p:spPr>
        <p:txBody>
          <a:bodyPr>
            <a:spAutoFit/>
          </a:bodyPr>
          <a:lstStyle/>
          <a:p>
            <a:r>
              <a:rPr lang="en-US" altLang="zh-CN" sz="2800" dirty="0">
                <a:latin typeface="Calibri" pitchFamily="34" charset="0"/>
              </a:rPr>
              <a:t>         </a:t>
            </a:r>
            <a:r>
              <a:rPr lang="zh-CN" altLang="en-US" sz="2800" dirty="0">
                <a:latin typeface="Calibri" pitchFamily="34" charset="0"/>
              </a:rPr>
              <a:t>定义</a:t>
            </a:r>
            <a:r>
              <a:rPr lang="en-US" altLang="zh-CN" sz="2800" dirty="0">
                <a:latin typeface="Calibri" pitchFamily="34" charset="0"/>
              </a:rPr>
              <a:t>f[</a:t>
            </a:r>
            <a:r>
              <a:rPr lang="en-US" altLang="zh-CN" sz="2800" dirty="0" err="1">
                <a:latin typeface="Calibri" pitchFamily="34" charset="0"/>
              </a:rPr>
              <a:t>i,j</a:t>
            </a:r>
            <a:r>
              <a:rPr lang="en-US" altLang="zh-CN" sz="2800" dirty="0">
                <a:latin typeface="Calibri" pitchFamily="34" charset="0"/>
              </a:rPr>
              <a:t>]</a:t>
            </a:r>
            <a:r>
              <a:rPr lang="zh-CN" altLang="zh-CN" sz="2800" dirty="0">
                <a:latin typeface="Calibri" pitchFamily="34" charset="0"/>
              </a:rPr>
              <a:t>为以</a:t>
            </a:r>
            <a:r>
              <a:rPr lang="en-US" altLang="zh-CN" sz="2800" dirty="0" err="1">
                <a:latin typeface="Calibri" pitchFamily="34" charset="0"/>
              </a:rPr>
              <a:t>i</a:t>
            </a:r>
            <a:r>
              <a:rPr lang="zh-CN" altLang="en-US" sz="2800" dirty="0">
                <a:latin typeface="Calibri" pitchFamily="34" charset="0"/>
              </a:rPr>
              <a:t>节点为根的子树中，建立的分部情况为</a:t>
            </a:r>
            <a:r>
              <a:rPr lang="en-US" altLang="zh-CN" sz="2800" dirty="0">
                <a:latin typeface="Calibri" pitchFamily="34" charset="0"/>
              </a:rPr>
              <a:t>j</a:t>
            </a:r>
            <a:r>
              <a:rPr lang="zh-CN" altLang="en-US" sz="2800" dirty="0">
                <a:latin typeface="Calibri" pitchFamily="34" charset="0"/>
              </a:rPr>
              <a:t>的最大收益。</a:t>
            </a:r>
          </a:p>
        </p:txBody>
      </p:sp>
      <p:sp>
        <p:nvSpPr>
          <p:cNvPr id="92162" name="文本框 4"/>
          <p:cNvSpPr txBox="1">
            <a:spLocks noChangeArrowheads="1"/>
          </p:cNvSpPr>
          <p:nvPr/>
        </p:nvSpPr>
        <p:spPr bwMode="auto">
          <a:xfrm>
            <a:off x="684213" y="2012950"/>
            <a:ext cx="7632700" cy="954107"/>
          </a:xfrm>
          <a:prstGeom prst="rect">
            <a:avLst/>
          </a:prstGeom>
          <a:noFill/>
          <a:ln w="9525">
            <a:noFill/>
            <a:miter lim="800000"/>
          </a:ln>
        </p:spPr>
        <p:txBody>
          <a:bodyPr>
            <a:spAutoFit/>
          </a:bodyPr>
          <a:lstStyle/>
          <a:p>
            <a:r>
              <a:rPr lang="en-US" altLang="zh-CN" sz="2800" dirty="0">
                <a:latin typeface="Adobe Garamond Pro"/>
                <a:ea typeface="MS UI Gothic" pitchFamily="34" charset="-128"/>
              </a:rPr>
              <a:t>f[</a:t>
            </a:r>
            <a:r>
              <a:rPr lang="en-US" altLang="zh-CN" sz="2800" dirty="0" err="1">
                <a:latin typeface="Adobe Garamond Pro"/>
                <a:ea typeface="MS UI Gothic" pitchFamily="34" charset="-128"/>
              </a:rPr>
              <a:t>i,j</a:t>
            </a:r>
            <a:r>
              <a:rPr lang="en-US" altLang="zh-CN" sz="2800" dirty="0">
                <a:latin typeface="Adobe Garamond Pro"/>
                <a:ea typeface="MS UI Gothic" pitchFamily="34" charset="-128"/>
              </a:rPr>
              <a:t>] </a:t>
            </a:r>
            <a:r>
              <a:rPr lang="en-US" altLang="zh-CN" sz="2800" dirty="0" smtClean="0">
                <a:latin typeface="Adobe Garamond Pro"/>
                <a:ea typeface="MS UI Gothic" pitchFamily="34" charset="-128"/>
              </a:rPr>
              <a:t>=max(f[</a:t>
            </a:r>
            <a:r>
              <a:rPr lang="en-US" altLang="zh-CN" sz="2800" dirty="0" err="1" smtClean="0">
                <a:latin typeface="Adobe Garamond Pro"/>
                <a:ea typeface="MS UI Gothic" pitchFamily="34" charset="-128"/>
              </a:rPr>
              <a:t>i,j</a:t>
            </a:r>
            <a:r>
              <a:rPr lang="en-US" altLang="zh-CN" sz="2800" dirty="0" smtClean="0">
                <a:latin typeface="Adobe Garamond Pro"/>
                <a:ea typeface="MS UI Gothic" pitchFamily="34" charset="-128"/>
              </a:rPr>
              <a:t>],</a:t>
            </a:r>
            <a:r>
              <a:rPr lang="en-US" altLang="zh-CN" sz="2800" dirty="0">
                <a:latin typeface="Adobe Garamond Pro"/>
                <a:ea typeface="MS UI Gothic" pitchFamily="34" charset="-128"/>
              </a:rPr>
              <a:t>f</a:t>
            </a:r>
            <a:r>
              <a:rPr lang="en-US" altLang="zh-CN" sz="2800" dirty="0" smtClean="0">
                <a:latin typeface="Adobe Garamond Pro"/>
                <a:ea typeface="MS UI Gothic" pitchFamily="34" charset="-128"/>
              </a:rPr>
              <a:t>[</a:t>
            </a:r>
            <a:r>
              <a:rPr lang="en-US" altLang="zh-CN" sz="2800" dirty="0" err="1" smtClean="0">
                <a:latin typeface="Adobe Garamond Pro"/>
                <a:ea typeface="MS UI Gothic" pitchFamily="34" charset="-128"/>
              </a:rPr>
              <a:t>i,x</a:t>
            </a:r>
            <a:r>
              <a:rPr lang="en-US" altLang="zh-CN" sz="2800" dirty="0" smtClean="0">
                <a:latin typeface="Adobe Garamond Pro"/>
                <a:ea typeface="MS UI Gothic" pitchFamily="34" charset="-128"/>
              </a:rPr>
              <a:t>]+f[</a:t>
            </a:r>
            <a:r>
              <a:rPr lang="en-US" altLang="zh-CN" sz="2800" dirty="0" err="1" smtClean="0">
                <a:latin typeface="Adobe Garamond Pro"/>
                <a:ea typeface="MS UI Gothic" pitchFamily="34" charset="-128"/>
              </a:rPr>
              <a:t>k,j</a:t>
            </a:r>
            <a:r>
              <a:rPr lang="en-US" altLang="zh-CN" sz="2800" dirty="0" smtClean="0">
                <a:latin typeface="Adobe Garamond Pro"/>
                <a:ea typeface="MS UI Gothic" pitchFamily="34" charset="-128"/>
              </a:rPr>
              <a:t> </a:t>
            </a:r>
            <a:r>
              <a:rPr lang="en-US" altLang="zh-CN" sz="2800" dirty="0" err="1" smtClean="0">
                <a:latin typeface="Adobe Garamond Pro"/>
                <a:ea typeface="MS UI Gothic" pitchFamily="34" charset="-128"/>
              </a:rPr>
              <a:t>xor</a:t>
            </a:r>
            <a:r>
              <a:rPr lang="en-US" altLang="zh-CN" sz="2800" dirty="0" smtClean="0">
                <a:latin typeface="Adobe Garamond Pro"/>
                <a:ea typeface="MS UI Gothic" pitchFamily="34" charset="-128"/>
              </a:rPr>
              <a:t> x</a:t>
            </a:r>
            <a:r>
              <a:rPr lang="en-US" altLang="zh-CN" sz="2800" dirty="0" smtClean="0">
                <a:latin typeface="Adobe Garamond Pro"/>
                <a:ea typeface="MS UI Gothic" pitchFamily="34" charset="-128"/>
              </a:rPr>
              <a:t>]-w[</a:t>
            </a:r>
            <a:r>
              <a:rPr lang="en-US" altLang="zh-CN" sz="2800" dirty="0" err="1" smtClean="0">
                <a:latin typeface="Adobe Garamond Pro"/>
                <a:ea typeface="MS UI Gothic" pitchFamily="34" charset="-128"/>
              </a:rPr>
              <a:t>I,x</a:t>
            </a:r>
            <a:r>
              <a:rPr lang="en-US" altLang="zh-CN" sz="2800" dirty="0" smtClean="0">
                <a:latin typeface="Adobe Garamond Pro"/>
                <a:ea typeface="MS UI Gothic" pitchFamily="34" charset="-128"/>
              </a:rPr>
              <a:t>]-w[</a:t>
            </a:r>
            <a:r>
              <a:rPr lang="en-US" altLang="zh-CN" sz="2800" dirty="0" err="1" smtClean="0">
                <a:latin typeface="Adobe Garamond Pro"/>
                <a:ea typeface="MS UI Gothic" pitchFamily="34" charset="-128"/>
              </a:rPr>
              <a:t>I,j</a:t>
            </a:r>
            <a:r>
              <a:rPr lang="en-US" altLang="zh-CN" sz="2800" dirty="0" smtClean="0">
                <a:latin typeface="Adobe Garamond Pro"/>
                <a:ea typeface="MS UI Gothic" pitchFamily="34" charset="-128"/>
              </a:rPr>
              <a:t> </a:t>
            </a:r>
            <a:r>
              <a:rPr lang="en-US" altLang="zh-CN" sz="2800" dirty="0" err="1" smtClean="0">
                <a:latin typeface="Adobe Garamond Pro"/>
                <a:ea typeface="MS UI Gothic" pitchFamily="34" charset="-128"/>
              </a:rPr>
              <a:t>xor</a:t>
            </a:r>
            <a:r>
              <a:rPr lang="en-US" altLang="zh-CN" sz="2800" dirty="0" smtClean="0">
                <a:latin typeface="Adobe Garamond Pro"/>
                <a:ea typeface="MS UI Gothic" pitchFamily="34" charset="-128"/>
              </a:rPr>
              <a:t> x])+</a:t>
            </a:r>
            <a:r>
              <a:rPr lang="en-US" altLang="zh-CN" sz="2800" dirty="0">
                <a:latin typeface="Adobe Garamond Pro"/>
                <a:ea typeface="MS UI Gothic" pitchFamily="34" charset="-128"/>
              </a:rPr>
              <a:t>w[</a:t>
            </a:r>
            <a:r>
              <a:rPr lang="en-US" altLang="zh-CN" sz="2800" dirty="0" err="1">
                <a:latin typeface="Adobe Garamond Pro"/>
                <a:ea typeface="MS UI Gothic" pitchFamily="34" charset="-128"/>
              </a:rPr>
              <a:t>i</a:t>
            </a:r>
            <a:r>
              <a:rPr lang="en-US" altLang="zh-CN" sz="2800" dirty="0" err="1">
                <a:latin typeface="Adobe Garamond Pro"/>
              </a:rPr>
              <a:t>,</a:t>
            </a:r>
            <a:r>
              <a:rPr lang="en-US" altLang="zh-CN" sz="2800" dirty="0" err="1">
                <a:latin typeface="Adobe Garamond Pro"/>
                <a:ea typeface="MS UI Gothic" pitchFamily="34" charset="-128"/>
              </a:rPr>
              <a:t>j</a:t>
            </a:r>
            <a:r>
              <a:rPr lang="en-US" altLang="zh-CN" sz="2800" dirty="0" smtClean="0">
                <a:latin typeface="Adobe Garamond Pro"/>
                <a:ea typeface="MS UI Gothic" pitchFamily="34" charset="-128"/>
              </a:rPr>
              <a:t>]</a:t>
            </a:r>
            <a:endParaRPr lang="en-US" altLang="zh-CN" sz="2800" dirty="0">
              <a:latin typeface="Adobe Garamond Pro"/>
              <a:ea typeface="MS UI Gothic" pitchFamily="34" charset="-128"/>
            </a:endParaRPr>
          </a:p>
        </p:txBody>
      </p:sp>
      <p:sp>
        <p:nvSpPr>
          <p:cNvPr id="92163" name="文本框 5"/>
          <p:cNvSpPr txBox="1">
            <a:spLocks noChangeArrowheads="1"/>
          </p:cNvSpPr>
          <p:nvPr/>
        </p:nvSpPr>
        <p:spPr bwMode="auto">
          <a:xfrm>
            <a:off x="957000" y="2892711"/>
            <a:ext cx="7993062" cy="2246769"/>
          </a:xfrm>
          <a:prstGeom prst="rect">
            <a:avLst/>
          </a:prstGeom>
          <a:noFill/>
          <a:ln w="9525">
            <a:noFill/>
            <a:miter lim="800000"/>
          </a:ln>
        </p:spPr>
        <p:txBody>
          <a:bodyPr>
            <a:spAutoFit/>
          </a:bodyPr>
          <a:lstStyle/>
          <a:p>
            <a:r>
              <a:rPr lang="en-US" altLang="zh-CN" sz="2800" dirty="0">
                <a:latin typeface="Calibri" pitchFamily="34" charset="0"/>
              </a:rPr>
              <a:t>       </a:t>
            </a:r>
            <a:r>
              <a:rPr lang="zh-CN" altLang="en-US" sz="2800" dirty="0" smtClean="0">
                <a:latin typeface="Calibri" pitchFamily="34" charset="0"/>
              </a:rPr>
              <a:t>用儿子刷新以后再用根去刷新一下，注意</a:t>
            </a:r>
            <a:r>
              <a:rPr lang="zh-CN" altLang="en-US" sz="2800" smtClean="0">
                <a:latin typeface="Calibri" pitchFamily="34" charset="0"/>
              </a:rPr>
              <a:t>减掉修建的费用。</a:t>
            </a:r>
            <a:r>
              <a:rPr lang="en-US" altLang="zh-CN" sz="2800" smtClean="0">
                <a:latin typeface="Calibri" pitchFamily="34" charset="0"/>
              </a:rPr>
              <a:t> </a:t>
            </a:r>
            <a:r>
              <a:rPr lang="en-US" altLang="zh-CN" sz="2800" dirty="0">
                <a:latin typeface="Calibri" pitchFamily="34" charset="0"/>
              </a:rPr>
              <a:t>x</a:t>
            </a:r>
            <a:r>
              <a:rPr lang="zh-CN" altLang="en-US" sz="2800" dirty="0">
                <a:latin typeface="Calibri" pitchFamily="34" charset="0"/>
              </a:rPr>
              <a:t>为</a:t>
            </a:r>
            <a:r>
              <a:rPr lang="en-US" altLang="zh-CN" sz="2800" dirty="0">
                <a:latin typeface="Calibri" pitchFamily="34" charset="0"/>
              </a:rPr>
              <a:t>j</a:t>
            </a:r>
            <a:r>
              <a:rPr lang="zh-CN" altLang="en-US" sz="2800" dirty="0">
                <a:latin typeface="Calibri" pitchFamily="34" charset="0"/>
              </a:rPr>
              <a:t>的子集</a:t>
            </a:r>
            <a:r>
              <a:rPr lang="zh-CN" altLang="en-US" sz="2800" dirty="0" smtClean="0">
                <a:latin typeface="Calibri" pitchFamily="34" charset="0"/>
              </a:rPr>
              <a:t>，</a:t>
            </a:r>
            <a:r>
              <a:rPr lang="en-US" altLang="zh-CN" sz="2800" dirty="0" smtClean="0">
                <a:latin typeface="Calibri" pitchFamily="34" charset="0"/>
              </a:rPr>
              <a:t>k</a:t>
            </a:r>
            <a:r>
              <a:rPr lang="zh-CN" altLang="en-US" sz="2800" dirty="0">
                <a:latin typeface="Calibri" pitchFamily="34" charset="0"/>
              </a:rPr>
              <a:t>为</a:t>
            </a:r>
            <a:r>
              <a:rPr lang="en-US" altLang="zh-CN" sz="2800" dirty="0" err="1">
                <a:latin typeface="Calibri" pitchFamily="34" charset="0"/>
              </a:rPr>
              <a:t>i</a:t>
            </a:r>
            <a:r>
              <a:rPr lang="zh-CN" altLang="en-US" sz="2800" dirty="0">
                <a:latin typeface="Calibri" pitchFamily="34" charset="0"/>
              </a:rPr>
              <a:t>的子节点</a:t>
            </a:r>
            <a:r>
              <a:rPr lang="zh-CN" altLang="en-US" sz="2800" dirty="0" smtClean="0">
                <a:latin typeface="Calibri" pitchFamily="34" charset="0"/>
              </a:rPr>
              <a:t>，表示在</a:t>
            </a:r>
            <a:r>
              <a:rPr lang="zh-CN" altLang="en-US" sz="2800" dirty="0">
                <a:latin typeface="Calibri" pitchFamily="34" charset="0"/>
              </a:rPr>
              <a:t>以</a:t>
            </a:r>
            <a:r>
              <a:rPr lang="en-US" altLang="zh-CN" sz="2800" dirty="0" err="1">
                <a:latin typeface="Calibri" pitchFamily="34" charset="0"/>
              </a:rPr>
              <a:t>i</a:t>
            </a:r>
            <a:r>
              <a:rPr lang="zh-CN" altLang="en-US" sz="2800" dirty="0">
                <a:latin typeface="Calibri" pitchFamily="34" charset="0"/>
              </a:rPr>
              <a:t>为根的子树中，以</a:t>
            </a:r>
            <a:r>
              <a:rPr lang="en-US" altLang="zh-CN" sz="2800" dirty="0">
                <a:latin typeface="Calibri" pitchFamily="34" charset="0"/>
              </a:rPr>
              <a:t>k</a:t>
            </a:r>
            <a:r>
              <a:rPr lang="zh-CN" altLang="en-US" sz="2800" dirty="0">
                <a:latin typeface="Calibri" pitchFamily="34" charset="0"/>
              </a:rPr>
              <a:t>为根的子树的建立状态</a:t>
            </a:r>
            <a:r>
              <a:rPr lang="zh-CN" altLang="en-US" sz="2800" dirty="0" smtClean="0">
                <a:latin typeface="Calibri" pitchFamily="34" charset="0"/>
              </a:rPr>
              <a:t>为</a:t>
            </a:r>
            <a:r>
              <a:rPr lang="en-US" altLang="zh-CN" sz="2800" dirty="0" smtClean="0">
                <a:latin typeface="Calibri" pitchFamily="34" charset="0"/>
              </a:rPr>
              <a:t>j </a:t>
            </a:r>
            <a:r>
              <a:rPr lang="en-US" altLang="zh-CN" sz="2800" dirty="0" err="1" smtClean="0">
                <a:latin typeface="Calibri" pitchFamily="34" charset="0"/>
              </a:rPr>
              <a:t>xor</a:t>
            </a:r>
            <a:r>
              <a:rPr lang="en-US" altLang="zh-CN" sz="2800" dirty="0" smtClean="0">
                <a:latin typeface="Calibri" pitchFamily="34" charset="0"/>
              </a:rPr>
              <a:t> x</a:t>
            </a:r>
            <a:r>
              <a:rPr lang="zh-CN" altLang="en-US" sz="2800" dirty="0" smtClean="0">
                <a:latin typeface="Calibri" pitchFamily="34" charset="0"/>
              </a:rPr>
              <a:t>，</a:t>
            </a:r>
            <a:r>
              <a:rPr lang="zh-CN" altLang="en-US" sz="2800" dirty="0">
                <a:latin typeface="Calibri" pitchFamily="34" charset="0"/>
              </a:rPr>
              <a:t>其余为</a:t>
            </a:r>
            <a:r>
              <a:rPr lang="en-US" altLang="zh-CN" sz="2800" dirty="0" smtClean="0">
                <a:latin typeface="Calibri" pitchFamily="34" charset="0"/>
              </a:rPr>
              <a:t>x</a:t>
            </a:r>
            <a:r>
              <a:rPr lang="zh-CN" altLang="en-US" sz="2800" dirty="0" smtClean="0">
                <a:latin typeface="Calibri" pitchFamily="34" charset="0"/>
              </a:rPr>
              <a:t>的最大收益。 </a:t>
            </a:r>
            <a:r>
              <a:rPr lang="en-US" altLang="zh-CN" sz="2800" dirty="0">
                <a:latin typeface="Calibri" pitchFamily="34" charset="0"/>
              </a:rPr>
              <a:t>w[</a:t>
            </a:r>
            <a:r>
              <a:rPr lang="en-US" altLang="zh-CN" sz="2800" dirty="0" err="1">
                <a:latin typeface="Calibri" pitchFamily="34" charset="0"/>
              </a:rPr>
              <a:t>i,j</a:t>
            </a:r>
            <a:r>
              <a:rPr lang="en-US" altLang="zh-CN" sz="2800" dirty="0">
                <a:latin typeface="Calibri" pitchFamily="34" charset="0"/>
              </a:rPr>
              <a:t>]</a:t>
            </a:r>
            <a:r>
              <a:rPr lang="zh-CN" altLang="zh-CN" sz="2800" dirty="0">
                <a:latin typeface="Calibri" pitchFamily="34" charset="0"/>
              </a:rPr>
              <a:t>为以</a:t>
            </a:r>
            <a:r>
              <a:rPr lang="en-US" altLang="zh-CN" sz="2800" dirty="0" err="1">
                <a:latin typeface="Calibri" pitchFamily="34" charset="0"/>
              </a:rPr>
              <a:t>i</a:t>
            </a:r>
            <a:r>
              <a:rPr lang="zh-CN" altLang="en-US" sz="2800" dirty="0">
                <a:latin typeface="Calibri" pitchFamily="34" charset="0"/>
              </a:rPr>
              <a:t>节点为根的子树</a:t>
            </a:r>
            <a:r>
              <a:rPr lang="zh-CN" altLang="en-US" sz="2800" dirty="0" smtClean="0">
                <a:latin typeface="Calibri" pitchFamily="34" charset="0"/>
              </a:rPr>
              <a:t>的管理状态</a:t>
            </a:r>
            <a:r>
              <a:rPr lang="zh-CN" altLang="en-US" sz="2800" dirty="0">
                <a:latin typeface="Calibri" pitchFamily="34" charset="0"/>
              </a:rPr>
              <a:t>为</a:t>
            </a:r>
            <a:r>
              <a:rPr lang="en-US" altLang="zh-CN" sz="2800" dirty="0">
                <a:latin typeface="Calibri" pitchFamily="34" charset="0"/>
              </a:rPr>
              <a:t>j</a:t>
            </a:r>
            <a:r>
              <a:rPr lang="zh-CN" altLang="en-US" sz="2800" dirty="0">
                <a:latin typeface="Calibri" pitchFamily="34" charset="0"/>
              </a:rPr>
              <a:t>时的收益。可以预处理出来。</a:t>
            </a:r>
          </a:p>
        </p:txBody>
      </p:sp>
      <p:sp>
        <p:nvSpPr>
          <p:cNvPr id="8" name="文本框 7"/>
          <p:cNvSpPr txBox="1">
            <a:spLocks noChangeArrowheads="1"/>
          </p:cNvSpPr>
          <p:nvPr/>
        </p:nvSpPr>
        <p:spPr bwMode="auto">
          <a:xfrm>
            <a:off x="1116013" y="4460875"/>
            <a:ext cx="3392487" cy="519113"/>
          </a:xfrm>
          <a:prstGeom prst="rect">
            <a:avLst/>
          </a:prstGeom>
          <a:noFill/>
          <a:ln w="9525">
            <a:noFill/>
            <a:miter lim="800000"/>
          </a:ln>
        </p:spPr>
        <p:txBody>
          <a:bodyPr wrap="none">
            <a:spAutoFit/>
          </a:bodyPr>
          <a:lstStyle/>
          <a:p>
            <a:r>
              <a:rPr lang="zh-CN" altLang="en-US" sz="2800" dirty="0">
                <a:latin typeface="Calibri" pitchFamily="34" charset="0"/>
              </a:rPr>
              <a:t>答案即为</a:t>
            </a:r>
            <a:r>
              <a:rPr lang="en-US" altLang="zh-CN" sz="2800" dirty="0">
                <a:latin typeface="Calibri" pitchFamily="34" charset="0"/>
              </a:rPr>
              <a:t>f(1,2^p-1)</a:t>
            </a:r>
            <a:r>
              <a:rPr lang="zh-CN" altLang="en-US" sz="2800" dirty="0">
                <a:latin typeface="Calibri" pitchFamily="34" charset="0"/>
              </a:rPr>
              <a:t>。</a:t>
            </a:r>
          </a:p>
        </p:txBody>
      </p:sp>
      <p:pic>
        <p:nvPicPr>
          <p:cNvPr id="7"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454794"/>
            <a:ext cx="1422299" cy="421254"/>
          </a:xfrm>
          <a:prstGeom prst="rect">
            <a:avLst/>
          </a:prstGeom>
          <a:noFill/>
        </p:spPr>
      </p:pic>
      <p:sp>
        <p:nvSpPr>
          <p:cNvPr id="92167" name="文本框 3"/>
          <p:cNvSpPr txBox="1">
            <a:spLocks noChangeArrowheads="1"/>
          </p:cNvSpPr>
          <p:nvPr/>
        </p:nvSpPr>
        <p:spPr bwMode="auto">
          <a:xfrm>
            <a:off x="827088" y="5108575"/>
            <a:ext cx="6530994" cy="579438"/>
          </a:xfrm>
          <a:prstGeom prst="rect">
            <a:avLst/>
          </a:prstGeom>
          <a:noFill/>
          <a:ln w="9525">
            <a:noFill/>
            <a:miter lim="800000"/>
          </a:ln>
        </p:spPr>
        <p:txBody>
          <a:bodyPr wrap="square">
            <a:spAutoFit/>
          </a:bodyPr>
          <a:lstStyle/>
          <a:p>
            <a:r>
              <a:rPr lang="zh-CN" altLang="en-US" sz="3200" dirty="0">
                <a:latin typeface="Calibri" pitchFamily="34" charset="0"/>
              </a:rPr>
              <a:t>子集的枚举技巧</a:t>
            </a:r>
            <a:r>
              <a:rPr lang="zh-CN" altLang="en-US" sz="3200" dirty="0" smtClean="0">
                <a:latin typeface="Calibri" pitchFamily="34" charset="0"/>
              </a:rPr>
              <a:t>？</a:t>
            </a:r>
            <a:r>
              <a:rPr lang="en-US" altLang="zh-CN" sz="3200" dirty="0" smtClean="0">
                <a:latin typeface="Calibri" pitchFamily="34" charset="0"/>
              </a:rPr>
              <a:t>(</a:t>
            </a:r>
            <a:r>
              <a:rPr lang="zh-CN" altLang="en-US" sz="3200" dirty="0" smtClean="0">
                <a:latin typeface="Calibri" pitchFamily="34" charset="0"/>
              </a:rPr>
              <a:t>需预处理</a:t>
            </a:r>
            <a:r>
              <a:rPr lang="en-US" altLang="zh-CN" sz="3200" dirty="0" smtClean="0">
                <a:latin typeface="Calibri" pitchFamily="34" charset="0"/>
              </a:rPr>
              <a:t>)</a:t>
            </a:r>
            <a:endParaRPr lang="zh-CN" altLang="en-US" sz="3200" dirty="0">
              <a:latin typeface="Calibri" pitchFamily="34" charset="0"/>
            </a:endParaRPr>
          </a:p>
        </p:txBody>
      </p:sp>
      <p:sp>
        <p:nvSpPr>
          <p:cNvPr id="92168" name="Text Box 8"/>
          <p:cNvSpPr txBox="1">
            <a:spLocks noChangeArrowheads="1"/>
          </p:cNvSpPr>
          <p:nvPr/>
        </p:nvSpPr>
        <p:spPr bwMode="auto">
          <a:xfrm>
            <a:off x="928662" y="5715016"/>
            <a:ext cx="6696075" cy="641350"/>
          </a:xfrm>
          <a:prstGeom prst="rect">
            <a:avLst/>
          </a:prstGeom>
          <a:noFill/>
          <a:ln w="9525">
            <a:noFill/>
            <a:miter lim="800000"/>
          </a:ln>
        </p:spPr>
        <p:txBody>
          <a:bodyPr>
            <a:spAutoFit/>
          </a:bodyPr>
          <a:lstStyle/>
          <a:p>
            <a:pPr>
              <a:spcBef>
                <a:spcPct val="50000"/>
              </a:spcBef>
            </a:pPr>
            <a:r>
              <a:rPr lang="en-US" altLang="zh-CN" sz="3600" dirty="0"/>
              <a:t>for (</a:t>
            </a:r>
            <a:r>
              <a:rPr lang="en-US" altLang="zh-CN" sz="3600" dirty="0" err="1"/>
              <a:t>int</a:t>
            </a:r>
            <a:r>
              <a:rPr lang="en-US" altLang="zh-CN" sz="3600" dirty="0"/>
              <a:t> x=</a:t>
            </a:r>
            <a:r>
              <a:rPr lang="en-US" altLang="zh-CN" sz="3600" dirty="0" err="1"/>
              <a:t>s;x;x</a:t>
            </a:r>
            <a:r>
              <a:rPr lang="en-US" altLang="zh-CN" sz="3600" dirty="0"/>
              <a:t>=(x-1)&amp;s</a:t>
            </a:r>
            <a:r>
              <a:rPr lang="en-US" altLang="zh-CN" sz="3600" dirty="0" smtClean="0"/>
              <a:t>) </a:t>
            </a:r>
            <a:endParaRPr lang="zh-CN" altLang="en-US" sz="3600" dirty="0"/>
          </a:p>
        </p:txBody>
      </p:sp>
      <p:sp>
        <p:nvSpPr>
          <p:cNvPr id="92169" name="Text Box 9"/>
          <p:cNvSpPr txBox="1">
            <a:spLocks noChangeArrowheads="1"/>
          </p:cNvSpPr>
          <p:nvPr/>
        </p:nvSpPr>
        <p:spPr bwMode="auto">
          <a:xfrm>
            <a:off x="611188" y="333375"/>
            <a:ext cx="3313112" cy="579438"/>
          </a:xfrm>
          <a:prstGeom prst="rect">
            <a:avLst/>
          </a:prstGeom>
          <a:noFill/>
          <a:ln w="9525">
            <a:noFill/>
            <a:miter lim="800000"/>
          </a:ln>
        </p:spPr>
        <p:txBody>
          <a:bodyPr>
            <a:spAutoFit/>
          </a:bodyPr>
          <a:lstStyle/>
          <a:p>
            <a:pPr>
              <a:spcBef>
                <a:spcPct val="50000"/>
              </a:spcBef>
            </a:pPr>
            <a:r>
              <a:rPr lang="zh-CN" altLang="en-US" sz="3200">
                <a:solidFill>
                  <a:srgbClr val="FF3300"/>
                </a:solidFill>
              </a:rPr>
              <a:t>问题求解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2169"/>
                                        </p:tgtEl>
                                        <p:attrNameLst>
                                          <p:attrName>style.visibility</p:attrName>
                                        </p:attrNameLst>
                                      </p:cBhvr>
                                      <p:to>
                                        <p:strVal val="visible"/>
                                      </p:to>
                                    </p:set>
                                    <p:anim calcmode="lin" valueType="num">
                                      <p:cBhvr>
                                        <p:cTn id="7" dur="500" fill="hold"/>
                                        <p:tgtEl>
                                          <p:spTgt spid="92169"/>
                                        </p:tgtEl>
                                        <p:attrNameLst>
                                          <p:attrName>ppt_w</p:attrName>
                                        </p:attrNameLst>
                                      </p:cBhvr>
                                      <p:tavLst>
                                        <p:tav tm="0">
                                          <p:val>
                                            <p:fltVal val="0"/>
                                          </p:val>
                                        </p:tav>
                                        <p:tav tm="100000">
                                          <p:val>
                                            <p:strVal val="#ppt_w"/>
                                          </p:val>
                                        </p:tav>
                                      </p:tavLst>
                                    </p:anim>
                                    <p:anim calcmode="lin" valueType="num">
                                      <p:cBhvr>
                                        <p:cTn id="8" dur="500" fill="hold"/>
                                        <p:tgtEl>
                                          <p:spTgt spid="92169"/>
                                        </p:tgtEl>
                                        <p:attrNameLst>
                                          <p:attrName>ppt_h</p:attrName>
                                        </p:attrNameLst>
                                      </p:cBhvr>
                                      <p:tavLst>
                                        <p:tav tm="0">
                                          <p:val>
                                            <p:fltVal val="0"/>
                                          </p:val>
                                        </p:tav>
                                        <p:tav tm="100000">
                                          <p:val>
                                            <p:strVal val="#ppt_h"/>
                                          </p:val>
                                        </p:tav>
                                      </p:tavLst>
                                    </p:anim>
                                    <p:animEffect transition="in" filter="fade">
                                      <p:cBhvr>
                                        <p:cTn id="9" dur="500"/>
                                        <p:tgtEl>
                                          <p:spTgt spid="921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2161"/>
                                        </p:tgtEl>
                                        <p:attrNameLst>
                                          <p:attrName>style.visibility</p:attrName>
                                        </p:attrNameLst>
                                      </p:cBhvr>
                                      <p:to>
                                        <p:strVal val="visible"/>
                                      </p:to>
                                    </p:set>
                                    <p:anim calcmode="lin" valueType="num">
                                      <p:cBhvr>
                                        <p:cTn id="14" dur="500" fill="hold"/>
                                        <p:tgtEl>
                                          <p:spTgt spid="92161"/>
                                        </p:tgtEl>
                                        <p:attrNameLst>
                                          <p:attrName>ppt_w</p:attrName>
                                        </p:attrNameLst>
                                      </p:cBhvr>
                                      <p:tavLst>
                                        <p:tav tm="0">
                                          <p:val>
                                            <p:fltVal val="0"/>
                                          </p:val>
                                        </p:tav>
                                        <p:tav tm="100000">
                                          <p:val>
                                            <p:strVal val="#ppt_w"/>
                                          </p:val>
                                        </p:tav>
                                      </p:tavLst>
                                    </p:anim>
                                    <p:anim calcmode="lin" valueType="num">
                                      <p:cBhvr>
                                        <p:cTn id="15" dur="500" fill="hold"/>
                                        <p:tgtEl>
                                          <p:spTgt spid="92161"/>
                                        </p:tgtEl>
                                        <p:attrNameLst>
                                          <p:attrName>ppt_h</p:attrName>
                                        </p:attrNameLst>
                                      </p:cBhvr>
                                      <p:tavLst>
                                        <p:tav tm="0">
                                          <p:val>
                                            <p:fltVal val="0"/>
                                          </p:val>
                                        </p:tav>
                                        <p:tav tm="100000">
                                          <p:val>
                                            <p:strVal val="#ppt_h"/>
                                          </p:val>
                                        </p:tav>
                                      </p:tavLst>
                                    </p:anim>
                                    <p:animEffect transition="in" filter="fade">
                                      <p:cBhvr>
                                        <p:cTn id="16" dur="500"/>
                                        <p:tgtEl>
                                          <p:spTgt spid="9216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2162"/>
                                        </p:tgtEl>
                                        <p:attrNameLst>
                                          <p:attrName>style.visibility</p:attrName>
                                        </p:attrNameLst>
                                      </p:cBhvr>
                                      <p:to>
                                        <p:strVal val="visible"/>
                                      </p:to>
                                    </p:set>
                                    <p:anim calcmode="lin" valueType="num">
                                      <p:cBhvr additive="base">
                                        <p:cTn id="21" dur="500" fill="hold"/>
                                        <p:tgtEl>
                                          <p:spTgt spid="92162"/>
                                        </p:tgtEl>
                                        <p:attrNameLst>
                                          <p:attrName>ppt_x</p:attrName>
                                        </p:attrNameLst>
                                      </p:cBhvr>
                                      <p:tavLst>
                                        <p:tav tm="0">
                                          <p:val>
                                            <p:strVal val="#ppt_x"/>
                                          </p:val>
                                        </p:tav>
                                        <p:tav tm="100000">
                                          <p:val>
                                            <p:strVal val="#ppt_x"/>
                                          </p:val>
                                        </p:tav>
                                      </p:tavLst>
                                    </p:anim>
                                    <p:anim calcmode="lin" valueType="num">
                                      <p:cBhvr additive="base">
                                        <p:cTn id="22" dur="500" fill="hold"/>
                                        <p:tgtEl>
                                          <p:spTgt spid="921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2163"/>
                                        </p:tgtEl>
                                        <p:attrNameLst>
                                          <p:attrName>style.visibility</p:attrName>
                                        </p:attrNameLst>
                                      </p:cBhvr>
                                      <p:to>
                                        <p:strVal val="visible"/>
                                      </p:to>
                                    </p:set>
                                    <p:anim calcmode="lin" valueType="num">
                                      <p:cBhvr additive="base">
                                        <p:cTn id="27" dur="500" fill="hold"/>
                                        <p:tgtEl>
                                          <p:spTgt spid="92163"/>
                                        </p:tgtEl>
                                        <p:attrNameLst>
                                          <p:attrName>ppt_x</p:attrName>
                                        </p:attrNameLst>
                                      </p:cBhvr>
                                      <p:tavLst>
                                        <p:tav tm="0">
                                          <p:val>
                                            <p:strVal val="#ppt_x"/>
                                          </p:val>
                                        </p:tav>
                                        <p:tav tm="100000">
                                          <p:val>
                                            <p:strVal val="#ppt_x"/>
                                          </p:val>
                                        </p:tav>
                                      </p:tavLst>
                                    </p:anim>
                                    <p:anim calcmode="lin" valueType="num">
                                      <p:cBhvr additive="base">
                                        <p:cTn id="28" dur="500" fill="hold"/>
                                        <p:tgtEl>
                                          <p:spTgt spid="9216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2167"/>
                                        </p:tgtEl>
                                        <p:attrNameLst>
                                          <p:attrName>style.visibility</p:attrName>
                                        </p:attrNameLst>
                                      </p:cBhvr>
                                      <p:to>
                                        <p:strVal val="visible"/>
                                      </p:to>
                                    </p:set>
                                    <p:animEffect transition="in" filter="checkerboard(across)">
                                      <p:cBhvr>
                                        <p:cTn id="39" dur="500"/>
                                        <p:tgtEl>
                                          <p:spTgt spid="92167"/>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2168"/>
                                        </p:tgtEl>
                                        <p:attrNameLst>
                                          <p:attrName>style.visibility</p:attrName>
                                        </p:attrNameLst>
                                      </p:cBhvr>
                                      <p:to>
                                        <p:strVal val="visible"/>
                                      </p:to>
                                    </p:set>
                                    <p:animEffect transition="in" filter="checkerboard(across)">
                                      <p:cBhvr>
                                        <p:cTn id="44" dur="5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1" grpId="0"/>
      <p:bldP spid="92162" grpId="0"/>
      <p:bldP spid="92163" grpId="0"/>
      <p:bldP spid="8" grpId="0"/>
      <p:bldP spid="92167" grpId="0"/>
      <p:bldP spid="92168" grpId="0"/>
      <p:bldP spid="9216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14313"/>
            <a:ext cx="8229600" cy="1143000"/>
          </a:xfrm>
        </p:spPr>
        <p:txBody>
          <a:bodyPr/>
          <a:lstStyle/>
          <a:p>
            <a:pPr eaLnBrk="1" hangingPunct="1"/>
            <a:r>
              <a:rPr lang="zh-CN" altLang="en-US" smtClean="0"/>
              <a:t>网络收费</a:t>
            </a:r>
            <a:r>
              <a:rPr lang="en-US" altLang="zh-CN" smtClean="0"/>
              <a:t>NOI2006</a:t>
            </a:r>
            <a:endParaRPr lang="zh-CN" altLang="en-US" smtClean="0"/>
          </a:p>
        </p:txBody>
      </p:sp>
      <p:sp>
        <p:nvSpPr>
          <p:cNvPr id="3" name="内容占位符 2"/>
          <p:cNvSpPr>
            <a:spLocks noGrp="1"/>
          </p:cNvSpPr>
          <p:nvPr>
            <p:ph idx="1"/>
          </p:nvPr>
        </p:nvSpPr>
        <p:spPr>
          <a:xfrm>
            <a:off x="0" y="1214438"/>
            <a:ext cx="9144000" cy="2928937"/>
          </a:xfrm>
        </p:spPr>
        <p:txBody>
          <a:bodyPr>
            <a:noAutofit/>
          </a:bodyPr>
          <a:lstStyle/>
          <a:p>
            <a:pPr eaLnBrk="1" hangingPunct="1"/>
            <a:r>
              <a:rPr lang="zh-CN" altLang="en-US" sz="2800" smtClean="0">
                <a:latin typeface="宋体" charset="-122"/>
              </a:rPr>
              <a:t>给了你一棵满二叉树（共</a:t>
            </a:r>
            <a:r>
              <a:rPr lang="en-US" altLang="zh-CN" sz="2800" smtClean="0">
                <a:latin typeface="宋体" charset="-122"/>
              </a:rPr>
              <a:t>2^N</a:t>
            </a:r>
            <a:r>
              <a:rPr lang="zh-CN" altLang="en-US" sz="2800" smtClean="0">
                <a:latin typeface="宋体" charset="-122"/>
              </a:rPr>
              <a:t>个结点）</a:t>
            </a:r>
            <a:r>
              <a:rPr lang="en-US" altLang="zh-CN" sz="2800" smtClean="0">
                <a:latin typeface="宋体" charset="-122"/>
              </a:rPr>
              <a:t>,</a:t>
            </a:r>
            <a:r>
              <a:rPr lang="zh-CN" altLang="en-US" sz="2800" smtClean="0">
                <a:latin typeface="宋体" charset="-122"/>
              </a:rPr>
              <a:t>每个叶节点有一个类型</a:t>
            </a:r>
            <a:r>
              <a:rPr lang="en-US" altLang="zh-CN" sz="2800" smtClean="0">
                <a:latin typeface="宋体" charset="-122"/>
              </a:rPr>
              <a:t>(A</a:t>
            </a:r>
            <a:r>
              <a:rPr lang="zh-CN" altLang="en-US" sz="2800" smtClean="0">
                <a:latin typeface="宋体" charset="-122"/>
              </a:rPr>
              <a:t>或</a:t>
            </a:r>
            <a:r>
              <a:rPr lang="en-US" altLang="zh-CN" sz="2800" smtClean="0">
                <a:latin typeface="宋体" charset="-122"/>
              </a:rPr>
              <a:t>B),</a:t>
            </a:r>
            <a:r>
              <a:rPr lang="zh-CN" altLang="en-US" sz="2800" smtClean="0">
                <a:latin typeface="宋体" charset="-122"/>
              </a:rPr>
              <a:t>任意两个叶节点有一个流量</a:t>
            </a:r>
            <a:r>
              <a:rPr lang="en-US" altLang="zh-CN" sz="2800" smtClean="0">
                <a:latin typeface="宋体" charset="-122"/>
              </a:rPr>
              <a:t>F</a:t>
            </a:r>
            <a:r>
              <a:rPr lang="en-US" altLang="zh-CN" sz="2800" baseline="-25000" smtClean="0">
                <a:latin typeface="宋体" charset="-122"/>
              </a:rPr>
              <a:t>ij</a:t>
            </a:r>
            <a:r>
              <a:rPr lang="en-US" altLang="zh-CN" sz="2800" smtClean="0">
                <a:latin typeface="宋体" charset="-122"/>
              </a:rPr>
              <a:t>,</a:t>
            </a:r>
            <a:r>
              <a:rPr lang="zh-CN" altLang="en-US" sz="2800" smtClean="0">
                <a:latin typeface="宋体" charset="-122"/>
              </a:rPr>
              <a:t>他们的花费就是</a:t>
            </a:r>
            <a:r>
              <a:rPr lang="en-US" altLang="zh-CN" sz="2800" smtClean="0">
                <a:latin typeface="宋体" charset="-122"/>
              </a:rPr>
              <a:t>k* F</a:t>
            </a:r>
            <a:r>
              <a:rPr lang="en-US" altLang="zh-CN" sz="2800" baseline="-25000" smtClean="0">
                <a:latin typeface="宋体" charset="-122"/>
              </a:rPr>
              <a:t>ij ,</a:t>
            </a:r>
            <a:r>
              <a:rPr lang="en-US" altLang="zh-CN" sz="2800" smtClean="0">
                <a:latin typeface="宋体" charset="-122"/>
              </a:rPr>
              <a:t>k</a:t>
            </a:r>
            <a:r>
              <a:rPr lang="zh-CN" altLang="en-US" sz="2800" smtClean="0">
                <a:latin typeface="宋体" charset="-122"/>
              </a:rPr>
              <a:t>为系数，由这两个叶子结点的最近公共祖先</a:t>
            </a:r>
            <a:r>
              <a:rPr lang="en-US" altLang="zh-CN" sz="2800" smtClean="0">
                <a:latin typeface="宋体" charset="-122"/>
              </a:rPr>
              <a:t>P</a:t>
            </a:r>
            <a:r>
              <a:rPr lang="zh-CN" altLang="en-US" sz="2800" smtClean="0">
                <a:latin typeface="宋体" charset="-122"/>
              </a:rPr>
              <a:t>为根的子树中所有叶节点中</a:t>
            </a:r>
            <a:r>
              <a:rPr lang="en-US" altLang="zh-CN" sz="2800" smtClean="0">
                <a:latin typeface="宋体" charset="-122"/>
              </a:rPr>
              <a:t>A</a:t>
            </a:r>
            <a:r>
              <a:rPr lang="zh-CN" altLang="en-US" sz="2800" smtClean="0">
                <a:latin typeface="宋体" charset="-122"/>
              </a:rPr>
              <a:t>类型和</a:t>
            </a:r>
            <a:r>
              <a:rPr lang="en-US" altLang="zh-CN" sz="2800" smtClean="0">
                <a:latin typeface="宋体" charset="-122"/>
              </a:rPr>
              <a:t>B</a:t>
            </a:r>
            <a:r>
              <a:rPr lang="zh-CN" altLang="en-US" sz="2800" smtClean="0">
                <a:latin typeface="宋体" charset="-122"/>
              </a:rPr>
              <a:t>类型的点的个数来确定。现在你可以改变每个叶节点的类型</a:t>
            </a:r>
            <a:r>
              <a:rPr lang="en-US" altLang="zh-CN" sz="2800" smtClean="0">
                <a:latin typeface="宋体" charset="-122"/>
              </a:rPr>
              <a:t>,</a:t>
            </a:r>
            <a:r>
              <a:rPr lang="zh-CN" altLang="en-US" sz="2800" smtClean="0">
                <a:latin typeface="宋体" charset="-122"/>
              </a:rPr>
              <a:t>需要花费</a:t>
            </a:r>
            <a:r>
              <a:rPr lang="en-US" altLang="zh-CN" sz="2800" smtClean="0">
                <a:latin typeface="宋体" charset="-122"/>
              </a:rPr>
              <a:t>C</a:t>
            </a:r>
            <a:r>
              <a:rPr lang="en-US" altLang="zh-CN" sz="2800" baseline="-25000" smtClean="0">
                <a:latin typeface="宋体" charset="-122"/>
              </a:rPr>
              <a:t>i </a:t>
            </a:r>
            <a:r>
              <a:rPr lang="en-US" altLang="zh-CN" sz="2800" smtClean="0">
                <a:latin typeface="宋体" charset="-122"/>
              </a:rPr>
              <a:t>,</a:t>
            </a:r>
            <a:r>
              <a:rPr lang="zh-CN" altLang="en-US" sz="2800" smtClean="0">
                <a:latin typeface="宋体" charset="-122"/>
              </a:rPr>
              <a:t>任务是使所有花费之和最小。</a:t>
            </a:r>
            <a:endParaRPr lang="en-US" altLang="zh-CN" sz="2800" smtClean="0">
              <a:latin typeface="宋体" charset="-122"/>
            </a:endParaRPr>
          </a:p>
        </p:txBody>
      </p:sp>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6" name="TextBox 5"/>
          <p:cNvSpPr txBox="1"/>
          <p:nvPr/>
        </p:nvSpPr>
        <p:spPr>
          <a:xfrm>
            <a:off x="214313" y="4000500"/>
            <a:ext cx="8929687" cy="2062163"/>
          </a:xfrm>
          <a:prstGeom prst="rect">
            <a:avLst/>
          </a:prstGeom>
          <a:noFill/>
        </p:spPr>
        <p:txBody>
          <a:bodyPr>
            <a:spAutoFit/>
          </a:bodyPr>
          <a:lstStyle/>
          <a:p>
            <a:pPr>
              <a:spcBef>
                <a:spcPts val="0"/>
              </a:spcBef>
              <a:spcAft>
                <a:spcPts val="0"/>
              </a:spcAft>
              <a:defRPr/>
            </a:pPr>
            <a:r>
              <a:rPr lang="zh-CN" altLang="en-US" sz="3200" dirty="0">
                <a:latin typeface="+mn-lt"/>
                <a:ea typeface="+mn-ea"/>
              </a:rPr>
              <a:t>数据规模和约定</a:t>
            </a:r>
            <a:endParaRPr lang="en-US" altLang="zh-CN" sz="3200" dirty="0">
              <a:latin typeface="+mn-lt"/>
              <a:ea typeface="+mn-ea"/>
            </a:endParaRPr>
          </a:p>
          <a:p>
            <a:pPr>
              <a:spcBef>
                <a:spcPts val="0"/>
              </a:spcBef>
              <a:spcAft>
                <a:spcPts val="0"/>
              </a:spcAft>
              <a:defRPr/>
            </a:pPr>
            <a:r>
              <a:rPr lang="en-US" sz="3200" dirty="0">
                <a:latin typeface="+mn-lt"/>
                <a:ea typeface="+mn-ea"/>
              </a:rPr>
              <a:t>40%</a:t>
            </a:r>
            <a:r>
              <a:rPr lang="zh-CN" altLang="en-US" sz="3200" dirty="0">
                <a:latin typeface="+mn-lt"/>
                <a:ea typeface="+mn-ea"/>
              </a:rPr>
              <a:t>的数据中</a:t>
            </a:r>
            <a:r>
              <a:rPr lang="en-US" sz="3200" dirty="0">
                <a:latin typeface="+mn-lt"/>
                <a:ea typeface="+mn-ea"/>
              </a:rPr>
              <a:t>N≤4</a:t>
            </a:r>
            <a:r>
              <a:rPr lang="zh-CN" altLang="en-US" sz="3200" dirty="0">
                <a:latin typeface="+mn-lt"/>
                <a:ea typeface="+mn-ea"/>
              </a:rPr>
              <a:t>；</a:t>
            </a:r>
            <a:endParaRPr lang="en-US" altLang="zh-CN" sz="3200" dirty="0">
              <a:latin typeface="+mn-lt"/>
              <a:ea typeface="+mn-ea"/>
            </a:endParaRPr>
          </a:p>
          <a:p>
            <a:pPr>
              <a:spcBef>
                <a:spcPts val="0"/>
              </a:spcBef>
              <a:spcAft>
                <a:spcPts val="0"/>
              </a:spcAft>
              <a:defRPr/>
            </a:pPr>
            <a:r>
              <a:rPr lang="en-US" sz="3200" dirty="0">
                <a:latin typeface="+mn-lt"/>
                <a:ea typeface="+mn-ea"/>
              </a:rPr>
              <a:t>80%</a:t>
            </a:r>
            <a:r>
              <a:rPr lang="zh-CN" altLang="en-US" sz="3200" dirty="0">
                <a:latin typeface="+mn-lt"/>
                <a:ea typeface="+mn-ea"/>
              </a:rPr>
              <a:t>的数据中</a:t>
            </a:r>
            <a:r>
              <a:rPr lang="en-US" sz="3200" dirty="0">
                <a:latin typeface="+mn-lt"/>
                <a:ea typeface="+mn-ea"/>
              </a:rPr>
              <a:t>N≤7</a:t>
            </a:r>
            <a:r>
              <a:rPr lang="zh-CN" altLang="en-US" sz="3200" dirty="0">
                <a:latin typeface="+mn-lt"/>
                <a:ea typeface="+mn-ea"/>
              </a:rPr>
              <a:t>；</a:t>
            </a:r>
            <a:endParaRPr lang="en-US" altLang="zh-CN" sz="3200" dirty="0">
              <a:latin typeface="+mn-lt"/>
              <a:ea typeface="+mn-ea"/>
            </a:endParaRPr>
          </a:p>
          <a:p>
            <a:pPr>
              <a:spcBef>
                <a:spcPts val="0"/>
              </a:spcBef>
              <a:spcAft>
                <a:spcPts val="0"/>
              </a:spcAft>
              <a:defRPr/>
            </a:pPr>
            <a:r>
              <a:rPr lang="en-US" sz="3200" dirty="0">
                <a:latin typeface="+mn-lt"/>
                <a:ea typeface="+mn-ea"/>
              </a:rPr>
              <a:t>100%</a:t>
            </a:r>
            <a:r>
              <a:rPr lang="zh-CN" altLang="en-US" sz="3200" dirty="0">
                <a:latin typeface="+mn-lt"/>
                <a:ea typeface="+mn-ea"/>
              </a:rPr>
              <a:t>的数据中</a:t>
            </a:r>
            <a:r>
              <a:rPr lang="en-US" sz="3200" dirty="0">
                <a:latin typeface="+mn-lt"/>
                <a:ea typeface="+mn-ea"/>
              </a:rPr>
              <a:t>N≤10,0≤</a:t>
            </a:r>
            <a:r>
              <a:rPr lang="en-US" altLang="zh-CN" sz="3200" dirty="0">
                <a:latin typeface="+mj-ea"/>
                <a:ea typeface="+mn-ea"/>
              </a:rPr>
              <a:t>F</a:t>
            </a:r>
            <a:r>
              <a:rPr lang="en-US" altLang="zh-CN" sz="3200" baseline="-25000" dirty="0">
                <a:latin typeface="+mj-ea"/>
                <a:ea typeface="+mn-ea"/>
              </a:rPr>
              <a:t>ij</a:t>
            </a:r>
            <a:r>
              <a:rPr lang="en-US" sz="3200" dirty="0">
                <a:latin typeface="+mn-lt"/>
                <a:ea typeface="+mn-ea"/>
              </a:rPr>
              <a:t>≤500,0≤</a:t>
            </a:r>
            <a:r>
              <a:rPr lang="en-US" altLang="zh-CN" sz="3200" dirty="0">
                <a:latin typeface="+mj-ea"/>
                <a:ea typeface="+mn-ea"/>
              </a:rPr>
              <a:t>C</a:t>
            </a:r>
            <a:r>
              <a:rPr lang="en-US" altLang="zh-CN" sz="3200" baseline="-25000" dirty="0">
                <a:latin typeface="+mj-ea"/>
                <a:ea typeface="+mn-ea"/>
              </a:rPr>
              <a:t>i</a:t>
            </a:r>
            <a:r>
              <a:rPr lang="en-US" sz="3200" dirty="0">
                <a:latin typeface="+mn-lt"/>
                <a:ea typeface="+mn-ea"/>
              </a:rPr>
              <a:t>≤500 000</a:t>
            </a:r>
            <a:endParaRPr lang="zh-CN" altLang="en-US" sz="32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aphicFrame>
        <p:nvGraphicFramePr>
          <p:cNvPr id="9" name="表格 8"/>
          <p:cNvGraphicFramePr>
            <a:graphicFrameLocks noGrp="1"/>
          </p:cNvGraphicFramePr>
          <p:nvPr/>
        </p:nvGraphicFramePr>
        <p:xfrm>
          <a:off x="4857750" y="2214563"/>
          <a:ext cx="4000528" cy="3929093"/>
        </p:xfrm>
        <a:graphic>
          <a:graphicData uri="http://schemas.openxmlformats.org/drawingml/2006/table">
            <a:tbl>
              <a:tblPr firstRow="1" bandRow="1">
                <a:tableStyleId>{5C22544A-7EE6-4342-B048-85BDC9FD1C3A}</a:tableStyleId>
              </a:tblPr>
              <a:tblGrid>
                <a:gridCol w="800106"/>
                <a:gridCol w="800106"/>
                <a:gridCol w="931390"/>
                <a:gridCol w="683108"/>
                <a:gridCol w="785818"/>
              </a:tblGrid>
              <a:tr h="705221">
                <a:tc>
                  <a:txBody>
                    <a:bodyPr/>
                    <a:lstStyle/>
                    <a:p>
                      <a:pPr algn="ctr"/>
                      <a:r>
                        <a:rPr lang="en-US" altLang="zh-CN" dirty="0" err="1" smtClean="0"/>
                        <a:t>i</a:t>
                      </a:r>
                      <a:r>
                        <a:rPr lang="zh-CN" altLang="en-US" dirty="0" smtClean="0"/>
                        <a:t>付费方式</a:t>
                      </a:r>
                      <a:endParaRPr lang="zh-CN" altLang="en-US" dirty="0"/>
                    </a:p>
                  </a:txBody>
                  <a:tcPr/>
                </a:tc>
                <a:tc>
                  <a:txBody>
                    <a:bodyPr/>
                    <a:lstStyle/>
                    <a:p>
                      <a:pPr marL="0" marR="0" indent="0" algn="ctr" defTabSz="914400" rtl="0" eaLnBrk="1" latinLnBrk="0" hangingPunct="1">
                        <a:spcBef>
                          <a:spcPts val="0"/>
                        </a:spcBef>
                        <a:spcAft>
                          <a:spcPts val="0"/>
                        </a:spcAft>
                        <a:buClrTx/>
                        <a:buSzTx/>
                        <a:buFontTx/>
                        <a:buNone/>
                        <a:defRPr/>
                      </a:pPr>
                      <a:r>
                        <a:rPr lang="en-US" altLang="zh-CN" dirty="0" smtClean="0"/>
                        <a:t>j</a:t>
                      </a:r>
                      <a:r>
                        <a:rPr lang="zh-CN" altLang="en-US" dirty="0" smtClean="0"/>
                        <a:t>付费方式</a:t>
                      </a:r>
                      <a:endParaRPr lang="zh-CN" altLang="en-US" dirty="0"/>
                    </a:p>
                  </a:txBody>
                  <a:tcPr/>
                </a:tc>
                <a:tc>
                  <a:txBody>
                    <a:bodyPr/>
                    <a:lstStyle/>
                    <a:p>
                      <a:pPr algn="ctr"/>
                      <a:r>
                        <a:rPr lang="en-US" altLang="zh-CN" dirty="0" err="1" smtClean="0"/>
                        <a:t>nA</a:t>
                      </a:r>
                      <a:r>
                        <a:rPr lang="zh-CN" altLang="en-US" dirty="0" smtClean="0"/>
                        <a:t>和</a:t>
                      </a:r>
                      <a:r>
                        <a:rPr lang="en-US" altLang="zh-CN" dirty="0" err="1" smtClean="0"/>
                        <a:t>nB</a:t>
                      </a:r>
                      <a:r>
                        <a:rPr lang="zh-CN" altLang="en-US" dirty="0" smtClean="0"/>
                        <a:t>关系</a:t>
                      </a:r>
                      <a:endParaRPr lang="zh-CN" altLang="en-US" dirty="0"/>
                    </a:p>
                  </a:txBody>
                  <a:tcPr/>
                </a:tc>
                <a:tc>
                  <a:txBody>
                    <a:bodyPr/>
                    <a:lstStyle/>
                    <a:p>
                      <a:pPr algn="ctr"/>
                      <a:r>
                        <a:rPr lang="zh-CN" altLang="en-US" dirty="0" smtClean="0"/>
                        <a:t>系数</a:t>
                      </a:r>
                      <a:r>
                        <a:rPr lang="en-US" altLang="zh-CN" dirty="0" smtClean="0"/>
                        <a:t>K</a:t>
                      </a:r>
                      <a:endParaRPr lang="zh-CN" altLang="en-US" dirty="0"/>
                    </a:p>
                  </a:txBody>
                  <a:tcPr/>
                </a:tc>
                <a:tc>
                  <a:txBody>
                    <a:bodyPr/>
                    <a:lstStyle/>
                    <a:p>
                      <a:pPr algn="ctr"/>
                      <a:r>
                        <a:rPr lang="zh-CN" altLang="en-US" dirty="0" smtClean="0"/>
                        <a:t>实际付费</a:t>
                      </a:r>
                      <a:endParaRPr lang="zh-CN" altLang="en-US" dirty="0"/>
                    </a:p>
                  </a:txBody>
                  <a:tcPr/>
                </a:tc>
              </a:tr>
              <a:tr h="402984">
                <a:tc>
                  <a:txBody>
                    <a:bodyPr/>
                    <a:lstStyle/>
                    <a:p>
                      <a:pPr algn="ctr"/>
                      <a:r>
                        <a:rPr lang="en-US" altLang="zh-CN" dirty="0" smtClean="0"/>
                        <a:t>A</a:t>
                      </a:r>
                      <a:endParaRPr lang="zh-CN" altLang="en-US" dirty="0"/>
                    </a:p>
                  </a:txBody>
                  <a:tcPr/>
                </a:tc>
                <a:tc>
                  <a:txBody>
                    <a:bodyPr/>
                    <a:lstStyle/>
                    <a:p>
                      <a:pPr algn="ctr"/>
                      <a:r>
                        <a:rPr lang="en-US" altLang="zh-CN" dirty="0" smtClean="0"/>
                        <a:t>A</a:t>
                      </a:r>
                      <a:endParaRPr lang="zh-CN" altLang="en-US" dirty="0"/>
                    </a:p>
                  </a:txBody>
                  <a:tcPr/>
                </a:tc>
                <a:tc rowSpan="4">
                  <a:txBody>
                    <a:bodyPr/>
                    <a:lstStyle/>
                    <a:p>
                      <a:pPr algn="ctr"/>
                      <a:r>
                        <a:rPr lang="en-US" altLang="zh-CN" dirty="0" err="1" smtClean="0"/>
                        <a:t>nA</a:t>
                      </a:r>
                      <a:r>
                        <a:rPr lang="en-US" altLang="zh-CN" dirty="0" smtClean="0"/>
                        <a:t>&lt;</a:t>
                      </a:r>
                      <a:r>
                        <a:rPr lang="en-US" altLang="zh-CN" dirty="0" err="1" smtClean="0"/>
                        <a:t>nB</a:t>
                      </a:r>
                      <a:endParaRPr lang="zh-CN" altLang="en-US" dirty="0"/>
                    </a:p>
                  </a:txBody>
                  <a:tcPr anchor="ctr"/>
                </a:tc>
                <a:tc>
                  <a:txBody>
                    <a:bodyPr/>
                    <a:lstStyle/>
                    <a:p>
                      <a:pPr algn="ctr"/>
                      <a:r>
                        <a:rPr lang="en-US" altLang="zh-CN" dirty="0" smtClean="0"/>
                        <a:t>2</a:t>
                      </a:r>
                      <a:endParaRPr lang="zh-CN" altLang="en-US" dirty="0"/>
                    </a:p>
                  </a:txBody>
                  <a:tcPr/>
                </a:tc>
                <a:tc rowSpan="8">
                  <a:txBody>
                    <a:bodyPr/>
                    <a:lstStyle/>
                    <a:p>
                      <a:pPr algn="ctr"/>
                      <a:r>
                        <a:rPr lang="en-US" altLang="zh-CN" sz="2400" dirty="0" smtClean="0"/>
                        <a:t>K*</a:t>
                      </a:r>
                      <a:r>
                        <a:rPr lang="en-US" altLang="zh-CN" sz="2400" dirty="0" err="1" smtClean="0"/>
                        <a:t>F</a:t>
                      </a:r>
                      <a:r>
                        <a:rPr lang="en-US" altLang="zh-CN" sz="2400" baseline="-25000" dirty="0" err="1" smtClean="0"/>
                        <a:t>ij</a:t>
                      </a:r>
                      <a:endParaRPr lang="zh-CN" altLang="en-US" sz="2400" baseline="-25000" dirty="0"/>
                    </a:p>
                  </a:txBody>
                  <a:tcPr anchor="ctr"/>
                </a:tc>
              </a:tr>
              <a:tr h="402984">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vMerge="1">
                  <a:txBody>
                    <a:bodyPr/>
                    <a:lstStyle/>
                    <a:p>
                      <a:endParaRPr lang="zh-CN"/>
                    </a:p>
                  </a:txBody>
                  <a:tcPr/>
                </a:tc>
                <a:tc>
                  <a:txBody>
                    <a:bodyPr/>
                    <a:lstStyle/>
                    <a:p>
                      <a:pPr algn="ctr"/>
                      <a:r>
                        <a:rPr lang="en-US" altLang="zh-CN" dirty="0" smtClean="0"/>
                        <a:t>1</a:t>
                      </a:r>
                      <a:endParaRPr lang="zh-CN" altLang="en-US" dirty="0"/>
                    </a:p>
                  </a:txBody>
                  <a:tcPr/>
                </a:tc>
                <a:tc vMerge="1">
                  <a:txBody>
                    <a:bodyPr/>
                    <a:lstStyle/>
                    <a:p>
                      <a:endParaRPr lang="zh-CN"/>
                    </a:p>
                  </a:txBody>
                  <a:tcPr/>
                </a:tc>
              </a:tr>
              <a:tr h="402984">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tc vMerge="1">
                  <a:txBody>
                    <a:bodyPr/>
                    <a:lstStyle/>
                    <a:p>
                      <a:endParaRPr lang="zh-CN"/>
                    </a:p>
                  </a:txBody>
                  <a:tcPr/>
                </a:tc>
                <a:tc>
                  <a:txBody>
                    <a:bodyPr/>
                    <a:lstStyle/>
                    <a:p>
                      <a:pPr algn="ctr"/>
                      <a:r>
                        <a:rPr lang="en-US" altLang="zh-CN" dirty="0" smtClean="0"/>
                        <a:t>1</a:t>
                      </a:r>
                      <a:endParaRPr lang="zh-CN" altLang="en-US" dirty="0"/>
                    </a:p>
                  </a:txBody>
                  <a:tcPr/>
                </a:tc>
                <a:tc vMerge="1">
                  <a:txBody>
                    <a:bodyPr/>
                    <a:lstStyle/>
                    <a:p>
                      <a:endParaRPr lang="zh-CN"/>
                    </a:p>
                  </a:txBody>
                  <a:tcPr/>
                </a:tc>
              </a:tr>
              <a:tr h="402984">
                <a:tc>
                  <a:txBody>
                    <a:bodyPr/>
                    <a:lstStyle/>
                    <a:p>
                      <a:pPr algn="ctr"/>
                      <a:r>
                        <a:rPr lang="en-US" altLang="zh-CN" dirty="0" smtClean="0"/>
                        <a:t>B</a:t>
                      </a:r>
                      <a:endParaRPr lang="zh-CN" altLang="en-US" dirty="0"/>
                    </a:p>
                  </a:txBody>
                  <a:tcPr/>
                </a:tc>
                <a:tc>
                  <a:txBody>
                    <a:bodyPr/>
                    <a:lstStyle/>
                    <a:p>
                      <a:pPr algn="ctr"/>
                      <a:r>
                        <a:rPr lang="en-US" altLang="zh-CN" dirty="0" smtClean="0"/>
                        <a:t>B</a:t>
                      </a:r>
                      <a:endParaRPr lang="zh-CN" altLang="en-US" dirty="0"/>
                    </a:p>
                  </a:txBody>
                  <a:tcPr/>
                </a:tc>
                <a:tc vMerge="1">
                  <a:txBody>
                    <a:bodyPr/>
                    <a:lstStyle/>
                    <a:p>
                      <a:endParaRPr lang="zh-CN"/>
                    </a:p>
                  </a:txBody>
                  <a:tcPr/>
                </a:tc>
                <a:tc>
                  <a:txBody>
                    <a:bodyPr/>
                    <a:lstStyle/>
                    <a:p>
                      <a:pPr algn="ctr"/>
                      <a:r>
                        <a:rPr lang="en-US" altLang="zh-CN" dirty="0" smtClean="0"/>
                        <a:t>0</a:t>
                      </a:r>
                      <a:endParaRPr lang="zh-CN" altLang="en-US" dirty="0"/>
                    </a:p>
                  </a:txBody>
                  <a:tcPr/>
                </a:tc>
                <a:tc vMerge="1">
                  <a:txBody>
                    <a:bodyPr/>
                    <a:lstStyle/>
                    <a:p>
                      <a:endParaRPr lang="zh-CN"/>
                    </a:p>
                  </a:txBody>
                  <a:tcPr/>
                </a:tc>
              </a:tr>
              <a:tr h="402984">
                <a:tc>
                  <a:txBody>
                    <a:bodyPr/>
                    <a:lstStyle/>
                    <a:p>
                      <a:pPr algn="ctr"/>
                      <a:r>
                        <a:rPr lang="en-US" altLang="zh-CN" dirty="0" smtClean="0"/>
                        <a:t>A</a:t>
                      </a:r>
                      <a:endParaRPr lang="zh-CN" altLang="en-US" dirty="0"/>
                    </a:p>
                  </a:txBody>
                  <a:tcPr/>
                </a:tc>
                <a:tc>
                  <a:txBody>
                    <a:bodyPr/>
                    <a:lstStyle/>
                    <a:p>
                      <a:pPr algn="ctr"/>
                      <a:r>
                        <a:rPr lang="en-US" altLang="zh-CN" dirty="0" smtClean="0"/>
                        <a:t>A</a:t>
                      </a:r>
                      <a:endParaRPr lang="zh-CN" altLang="en-US" dirty="0"/>
                    </a:p>
                  </a:txBody>
                  <a:tcPr/>
                </a:tc>
                <a:tc rowSpan="4">
                  <a:txBody>
                    <a:bodyPr/>
                    <a:lstStyle/>
                    <a:p>
                      <a:pPr algn="ctr"/>
                      <a:r>
                        <a:rPr lang="en-US" altLang="zh-CN" dirty="0" err="1" smtClean="0"/>
                        <a:t>nA</a:t>
                      </a:r>
                      <a:r>
                        <a:rPr lang="en-US" altLang="zh-CN" dirty="0" smtClean="0"/>
                        <a:t>&gt;=</a:t>
                      </a:r>
                      <a:r>
                        <a:rPr lang="en-US" altLang="zh-CN" dirty="0" err="1" smtClean="0"/>
                        <a:t>nB</a:t>
                      </a:r>
                      <a:endParaRPr lang="zh-CN" altLang="en-US" dirty="0"/>
                    </a:p>
                  </a:txBody>
                  <a:tcPr anchor="ctr"/>
                </a:tc>
                <a:tc>
                  <a:txBody>
                    <a:bodyPr/>
                    <a:lstStyle/>
                    <a:p>
                      <a:pPr algn="ctr"/>
                      <a:r>
                        <a:rPr lang="en-US" altLang="zh-CN" dirty="0" smtClean="0"/>
                        <a:t>0</a:t>
                      </a:r>
                      <a:endParaRPr lang="zh-CN" altLang="en-US" dirty="0"/>
                    </a:p>
                  </a:txBody>
                  <a:tcPr/>
                </a:tc>
                <a:tc vMerge="1">
                  <a:txBody>
                    <a:bodyPr/>
                    <a:lstStyle/>
                    <a:p>
                      <a:endParaRPr lang="zh-CN"/>
                    </a:p>
                  </a:txBody>
                  <a:tcPr/>
                </a:tc>
              </a:tr>
              <a:tr h="402984">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vMerge="1">
                  <a:txBody>
                    <a:bodyPr/>
                    <a:lstStyle/>
                    <a:p>
                      <a:endParaRPr lang="zh-CN"/>
                    </a:p>
                  </a:txBody>
                  <a:tcPr/>
                </a:tc>
                <a:tc>
                  <a:txBody>
                    <a:bodyPr/>
                    <a:lstStyle/>
                    <a:p>
                      <a:pPr algn="ctr"/>
                      <a:r>
                        <a:rPr lang="en-US" altLang="zh-CN" dirty="0" smtClean="0"/>
                        <a:t>1</a:t>
                      </a:r>
                      <a:endParaRPr lang="zh-CN" altLang="en-US" dirty="0"/>
                    </a:p>
                  </a:txBody>
                  <a:tcPr/>
                </a:tc>
                <a:tc vMerge="1">
                  <a:txBody>
                    <a:bodyPr/>
                    <a:lstStyle/>
                    <a:p>
                      <a:endParaRPr lang="zh-CN"/>
                    </a:p>
                  </a:txBody>
                  <a:tcPr/>
                </a:tc>
              </a:tr>
              <a:tr h="402984">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tc vMerge="1">
                  <a:txBody>
                    <a:bodyPr/>
                    <a:lstStyle/>
                    <a:p>
                      <a:endParaRPr lang="zh-CN"/>
                    </a:p>
                  </a:txBody>
                  <a:tcPr/>
                </a:tc>
                <a:tc>
                  <a:txBody>
                    <a:bodyPr/>
                    <a:lstStyle/>
                    <a:p>
                      <a:pPr algn="ctr"/>
                      <a:r>
                        <a:rPr lang="en-US" altLang="zh-CN" dirty="0" smtClean="0"/>
                        <a:t>1</a:t>
                      </a:r>
                      <a:endParaRPr lang="zh-CN" altLang="en-US" dirty="0"/>
                    </a:p>
                  </a:txBody>
                  <a:tcPr/>
                </a:tc>
                <a:tc vMerge="1">
                  <a:txBody>
                    <a:bodyPr/>
                    <a:lstStyle/>
                    <a:p>
                      <a:endParaRPr lang="zh-CN"/>
                    </a:p>
                  </a:txBody>
                  <a:tcPr/>
                </a:tc>
              </a:tr>
              <a:tr h="402984">
                <a:tc>
                  <a:txBody>
                    <a:bodyPr/>
                    <a:lstStyle/>
                    <a:p>
                      <a:pPr algn="ctr"/>
                      <a:r>
                        <a:rPr lang="en-US" altLang="zh-CN" dirty="0" smtClean="0"/>
                        <a:t>B</a:t>
                      </a:r>
                      <a:endParaRPr lang="zh-CN" altLang="en-US" dirty="0"/>
                    </a:p>
                  </a:txBody>
                  <a:tcPr/>
                </a:tc>
                <a:tc>
                  <a:txBody>
                    <a:bodyPr/>
                    <a:lstStyle/>
                    <a:p>
                      <a:pPr algn="ctr"/>
                      <a:r>
                        <a:rPr lang="en-US" altLang="zh-CN" dirty="0" smtClean="0"/>
                        <a:t>B</a:t>
                      </a:r>
                      <a:endParaRPr lang="zh-CN" altLang="en-US" dirty="0"/>
                    </a:p>
                  </a:txBody>
                  <a:tcPr/>
                </a:tc>
                <a:tc vMerge="1">
                  <a:txBody>
                    <a:bodyPr/>
                    <a:lstStyle/>
                    <a:p>
                      <a:endParaRPr lang="zh-CN"/>
                    </a:p>
                  </a:txBody>
                  <a:tcPr/>
                </a:tc>
                <a:tc>
                  <a:txBody>
                    <a:bodyPr/>
                    <a:lstStyle/>
                    <a:p>
                      <a:pPr algn="ctr"/>
                      <a:r>
                        <a:rPr lang="en-US" altLang="zh-CN" dirty="0" smtClean="0"/>
                        <a:t>2</a:t>
                      </a:r>
                      <a:endParaRPr lang="zh-CN" altLang="en-US" dirty="0"/>
                    </a:p>
                  </a:txBody>
                  <a:tcPr/>
                </a:tc>
                <a:tc vMerge="1">
                  <a:txBody>
                    <a:bodyPr/>
                    <a:lstStyle/>
                    <a:p>
                      <a:endParaRPr lang="zh-CN"/>
                    </a:p>
                  </a:txBody>
                  <a:tcPr/>
                </a:tc>
              </a:tr>
            </a:tbl>
          </a:graphicData>
        </a:graphic>
      </p:graphicFrame>
      <p:sp>
        <p:nvSpPr>
          <p:cNvPr id="13" name="椭圆 12"/>
          <p:cNvSpPr/>
          <p:nvPr/>
        </p:nvSpPr>
        <p:spPr>
          <a:xfrm>
            <a:off x="357188" y="4184650"/>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14" name="椭圆 13"/>
          <p:cNvSpPr/>
          <p:nvPr/>
        </p:nvSpPr>
        <p:spPr>
          <a:xfrm>
            <a:off x="3744913"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5" name="直接连接符 14"/>
          <p:cNvCxnSpPr>
            <a:stCxn id="38" idx="3"/>
            <a:endCxn id="40" idx="7"/>
          </p:cNvCxnSpPr>
          <p:nvPr/>
        </p:nvCxnSpPr>
        <p:spPr>
          <a:xfrm rot="5400000">
            <a:off x="1562100" y="2600325"/>
            <a:ext cx="519113" cy="912813"/>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13" idx="3"/>
            <a:endCxn id="27" idx="0"/>
          </p:cNvCxnSpPr>
          <p:nvPr/>
        </p:nvCxnSpPr>
        <p:spPr>
          <a:xfrm rot="5400000">
            <a:off x="62706" y="4877594"/>
            <a:ext cx="581025" cy="13493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28" idx="0"/>
          </p:cNvCxnSpPr>
          <p:nvPr/>
        </p:nvCxnSpPr>
        <p:spPr>
          <a:xfrm rot="16200000" flipH="1">
            <a:off x="519906" y="4856957"/>
            <a:ext cx="581025" cy="176212"/>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39" idx="5"/>
            <a:endCxn id="37" idx="0"/>
          </p:cNvCxnSpPr>
          <p:nvPr/>
        </p:nvCxnSpPr>
        <p:spPr>
          <a:xfrm rot="16200000" flipH="1">
            <a:off x="3785394" y="3734594"/>
            <a:ext cx="458787" cy="441325"/>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40" idx="5"/>
            <a:endCxn id="35" idx="1"/>
          </p:cNvCxnSpPr>
          <p:nvPr/>
        </p:nvCxnSpPr>
        <p:spPr>
          <a:xfrm rot="16200000" flipH="1">
            <a:off x="1229519" y="3840956"/>
            <a:ext cx="560388" cy="288925"/>
          </a:xfrm>
          <a:prstGeom prst="line">
            <a:avLst/>
          </a:prstGeom>
        </p:spPr>
        <p:style>
          <a:lnRef idx="2">
            <a:schemeClr val="dk1"/>
          </a:lnRef>
          <a:fillRef idx="0">
            <a:schemeClr val="dk1"/>
          </a:fillRef>
          <a:effectRef idx="1">
            <a:schemeClr val="dk1"/>
          </a:effectRef>
          <a:fontRef idx="minor">
            <a:schemeClr val="tx1"/>
          </a:fontRef>
        </p:style>
      </p:cxnSp>
      <p:sp>
        <p:nvSpPr>
          <p:cNvPr id="21" name="椭圆 20"/>
          <p:cNvSpPr/>
          <p:nvPr/>
        </p:nvSpPr>
        <p:spPr>
          <a:xfrm>
            <a:off x="4357688"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22" name="直接连接符 21"/>
          <p:cNvCxnSpPr>
            <a:stCxn id="35" idx="5"/>
            <a:endCxn id="30" idx="0"/>
          </p:cNvCxnSpPr>
          <p:nvPr/>
        </p:nvCxnSpPr>
        <p:spPr>
          <a:xfrm rot="16200000" flipH="1">
            <a:off x="1743075" y="4856163"/>
            <a:ext cx="581025" cy="17780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38" idx="5"/>
            <a:endCxn id="39" idx="1"/>
          </p:cNvCxnSpPr>
          <p:nvPr/>
        </p:nvCxnSpPr>
        <p:spPr>
          <a:xfrm rot="16200000" flipH="1">
            <a:off x="2766219" y="2610644"/>
            <a:ext cx="539750" cy="912812"/>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a:stCxn id="40" idx="3"/>
            <a:endCxn id="13" idx="7"/>
          </p:cNvCxnSpPr>
          <p:nvPr/>
        </p:nvCxnSpPr>
        <p:spPr>
          <a:xfrm rot="5400000">
            <a:off x="612775" y="3814763"/>
            <a:ext cx="560388" cy="341312"/>
          </a:xfrm>
          <a:prstGeom prst="line">
            <a:avLst/>
          </a:prstGeom>
        </p:spPr>
        <p:style>
          <a:lnRef idx="2">
            <a:schemeClr val="dk1"/>
          </a:lnRef>
          <a:fillRef idx="0">
            <a:schemeClr val="dk1"/>
          </a:fillRef>
          <a:effectRef idx="1">
            <a:schemeClr val="dk1"/>
          </a:effectRef>
          <a:fontRef idx="minor">
            <a:schemeClr val="tx1"/>
          </a:fontRef>
        </p:style>
      </p:cxnSp>
      <p:sp>
        <p:nvSpPr>
          <p:cNvPr id="27" name="椭圆 26"/>
          <p:cNvSpPr/>
          <p:nvPr/>
        </p:nvSpPr>
        <p:spPr>
          <a:xfrm>
            <a:off x="71438"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1</a:t>
            </a:r>
            <a:endParaRPr lang="zh-CN" altLang="en-US" sz="4000" dirty="0">
              <a:solidFill>
                <a:srgbClr val="92D050"/>
              </a:solidFill>
            </a:endParaRPr>
          </a:p>
        </p:txBody>
      </p:sp>
      <p:sp>
        <p:nvSpPr>
          <p:cNvPr id="28" name="椭圆 27"/>
          <p:cNvSpPr/>
          <p:nvPr/>
        </p:nvSpPr>
        <p:spPr>
          <a:xfrm>
            <a:off x="684213"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2</a:t>
            </a:r>
            <a:endParaRPr lang="zh-CN" altLang="en-US" sz="4000" dirty="0">
              <a:solidFill>
                <a:srgbClr val="92D050"/>
              </a:solidFill>
            </a:endParaRPr>
          </a:p>
        </p:txBody>
      </p:sp>
      <p:sp>
        <p:nvSpPr>
          <p:cNvPr id="29" name="椭圆 28"/>
          <p:cNvSpPr/>
          <p:nvPr/>
        </p:nvSpPr>
        <p:spPr>
          <a:xfrm>
            <a:off x="1295400"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3</a:t>
            </a:r>
            <a:endParaRPr lang="zh-CN" altLang="en-US" sz="4000" dirty="0">
              <a:solidFill>
                <a:srgbClr val="92D050"/>
              </a:solidFill>
            </a:endParaRPr>
          </a:p>
        </p:txBody>
      </p:sp>
      <p:sp>
        <p:nvSpPr>
          <p:cNvPr id="30" name="椭圆 29"/>
          <p:cNvSpPr/>
          <p:nvPr/>
        </p:nvSpPr>
        <p:spPr>
          <a:xfrm>
            <a:off x="1908175"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4</a:t>
            </a:r>
            <a:endParaRPr lang="zh-CN" altLang="en-US" sz="4000" dirty="0">
              <a:solidFill>
                <a:srgbClr val="92D050"/>
              </a:solidFill>
            </a:endParaRPr>
          </a:p>
        </p:txBody>
      </p:sp>
      <p:sp>
        <p:nvSpPr>
          <p:cNvPr id="31" name="椭圆 30"/>
          <p:cNvSpPr/>
          <p:nvPr/>
        </p:nvSpPr>
        <p:spPr>
          <a:xfrm>
            <a:off x="2520950"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5</a:t>
            </a:r>
            <a:endParaRPr lang="zh-CN" altLang="en-US" sz="4000" dirty="0">
              <a:solidFill>
                <a:srgbClr val="92D050"/>
              </a:solidFill>
            </a:endParaRPr>
          </a:p>
        </p:txBody>
      </p:sp>
      <p:sp>
        <p:nvSpPr>
          <p:cNvPr id="32" name="椭圆 31"/>
          <p:cNvSpPr/>
          <p:nvPr/>
        </p:nvSpPr>
        <p:spPr>
          <a:xfrm>
            <a:off x="3133725" y="5235575"/>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35" name="椭圆 34"/>
          <p:cNvSpPr/>
          <p:nvPr/>
        </p:nvSpPr>
        <p:spPr>
          <a:xfrm>
            <a:off x="1577975" y="4184650"/>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36" name="椭圆 35"/>
          <p:cNvSpPr/>
          <p:nvPr/>
        </p:nvSpPr>
        <p:spPr>
          <a:xfrm>
            <a:off x="2800350" y="4184650"/>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37" name="椭圆 36"/>
          <p:cNvSpPr/>
          <p:nvPr/>
        </p:nvSpPr>
        <p:spPr>
          <a:xfrm>
            <a:off x="4021138" y="4184650"/>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38" name="椭圆 37"/>
          <p:cNvSpPr/>
          <p:nvPr/>
        </p:nvSpPr>
        <p:spPr>
          <a:xfrm>
            <a:off x="2214563" y="2327275"/>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lumMod val="50000"/>
                    <a:lumOff val="50000"/>
                  </a:schemeClr>
                </a:solidFill>
              </a:rPr>
              <a:t>P</a:t>
            </a:r>
            <a:endParaRPr lang="zh-CN" altLang="en-US" sz="4000" dirty="0">
              <a:solidFill>
                <a:schemeClr val="tx1">
                  <a:lumMod val="50000"/>
                  <a:lumOff val="50000"/>
                </a:schemeClr>
              </a:solidFill>
            </a:endParaRPr>
          </a:p>
        </p:txBody>
      </p:sp>
      <p:sp>
        <p:nvSpPr>
          <p:cNvPr id="39" name="椭圆 38"/>
          <p:cNvSpPr/>
          <p:nvPr/>
        </p:nvSpPr>
        <p:spPr>
          <a:xfrm>
            <a:off x="3429000" y="325596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40" name="椭圆 39"/>
          <p:cNvSpPr/>
          <p:nvPr/>
        </p:nvSpPr>
        <p:spPr>
          <a:xfrm>
            <a:off x="1000125" y="3235325"/>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chemeClr val="tx1">
                    <a:lumMod val="50000"/>
                    <a:lumOff val="50000"/>
                  </a:schemeClr>
                </a:solidFill>
              </a:rPr>
              <a:t>P</a:t>
            </a:r>
            <a:endParaRPr lang="zh-CN" altLang="en-US" sz="4000" b="1" dirty="0">
              <a:solidFill>
                <a:schemeClr val="tx1">
                  <a:lumMod val="50000"/>
                  <a:lumOff val="50000"/>
                </a:schemeClr>
              </a:solidFill>
            </a:endParaRPr>
          </a:p>
        </p:txBody>
      </p:sp>
      <p:cxnSp>
        <p:nvCxnSpPr>
          <p:cNvPr id="57" name="直接连接符 56"/>
          <p:cNvCxnSpPr>
            <a:stCxn id="35" idx="3"/>
            <a:endCxn id="29" idx="0"/>
          </p:cNvCxnSpPr>
          <p:nvPr/>
        </p:nvCxnSpPr>
        <p:spPr>
          <a:xfrm rot="5400000">
            <a:off x="1285081" y="4879182"/>
            <a:ext cx="581025" cy="131762"/>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6" idx="3"/>
            <a:endCxn id="31" idx="0"/>
          </p:cNvCxnSpPr>
          <p:nvPr/>
        </p:nvCxnSpPr>
        <p:spPr>
          <a:xfrm rot="5400000">
            <a:off x="2508250" y="4881563"/>
            <a:ext cx="581025" cy="12700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a:stCxn id="36" idx="5"/>
            <a:endCxn id="32" idx="0"/>
          </p:cNvCxnSpPr>
          <p:nvPr/>
        </p:nvCxnSpPr>
        <p:spPr>
          <a:xfrm rot="16200000" flipH="1">
            <a:off x="2966244" y="4853781"/>
            <a:ext cx="581025" cy="182563"/>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a:stCxn id="37" idx="3"/>
            <a:endCxn id="14" idx="0"/>
          </p:cNvCxnSpPr>
          <p:nvPr/>
        </p:nvCxnSpPr>
        <p:spPr>
          <a:xfrm rot="5400000">
            <a:off x="3730625" y="4883150"/>
            <a:ext cx="581025" cy="123825"/>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a:stCxn id="37" idx="5"/>
            <a:endCxn id="21" idx="0"/>
          </p:cNvCxnSpPr>
          <p:nvPr/>
        </p:nvCxnSpPr>
        <p:spPr>
          <a:xfrm rot="16200000" flipH="1">
            <a:off x="4188619" y="4852194"/>
            <a:ext cx="581025" cy="185737"/>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39" idx="3"/>
            <a:endCxn id="36" idx="7"/>
          </p:cNvCxnSpPr>
          <p:nvPr/>
        </p:nvCxnSpPr>
        <p:spPr>
          <a:xfrm rot="5400000">
            <a:off x="3059113" y="3832225"/>
            <a:ext cx="539750" cy="327025"/>
          </a:xfrm>
          <a:prstGeom prst="line">
            <a:avLst/>
          </a:prstGeom>
        </p:spPr>
        <p:style>
          <a:lnRef idx="2">
            <a:schemeClr val="dk1"/>
          </a:lnRef>
          <a:fillRef idx="0">
            <a:schemeClr val="dk1"/>
          </a:fillRef>
          <a:effectRef idx="1">
            <a:schemeClr val="dk1"/>
          </a:effectRef>
          <a:fontRef idx="minor">
            <a:schemeClr val="tx1"/>
          </a:fontRef>
        </p:style>
      </p:cxnSp>
      <p:sp>
        <p:nvSpPr>
          <p:cNvPr id="93270" name="TextBox 83"/>
          <p:cNvSpPr txBox="1">
            <a:spLocks noChangeArrowheads="1"/>
          </p:cNvSpPr>
          <p:nvPr/>
        </p:nvSpPr>
        <p:spPr bwMode="auto">
          <a:xfrm>
            <a:off x="142875" y="5786438"/>
            <a:ext cx="357188" cy="369887"/>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3271" name="TextBox 84"/>
          <p:cNvSpPr txBox="1">
            <a:spLocks noChangeArrowheads="1"/>
          </p:cNvSpPr>
          <p:nvPr/>
        </p:nvSpPr>
        <p:spPr bwMode="auto">
          <a:xfrm>
            <a:off x="755650" y="5786438"/>
            <a:ext cx="357188" cy="369887"/>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3272" name="TextBox 85"/>
          <p:cNvSpPr txBox="1">
            <a:spLocks noChangeArrowheads="1"/>
          </p:cNvSpPr>
          <p:nvPr/>
        </p:nvSpPr>
        <p:spPr bwMode="auto">
          <a:xfrm>
            <a:off x="1366838" y="5786438"/>
            <a:ext cx="357187" cy="369887"/>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3273" name="TextBox 86"/>
          <p:cNvSpPr txBox="1">
            <a:spLocks noChangeArrowheads="1"/>
          </p:cNvSpPr>
          <p:nvPr/>
        </p:nvSpPr>
        <p:spPr bwMode="auto">
          <a:xfrm>
            <a:off x="1979613" y="5786438"/>
            <a:ext cx="357187" cy="369887"/>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3274" name="TextBox 87"/>
          <p:cNvSpPr txBox="1">
            <a:spLocks noChangeArrowheads="1"/>
          </p:cNvSpPr>
          <p:nvPr/>
        </p:nvSpPr>
        <p:spPr bwMode="auto">
          <a:xfrm>
            <a:off x="2592388" y="5786438"/>
            <a:ext cx="357187" cy="369887"/>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3275" name="TextBox 88"/>
          <p:cNvSpPr txBox="1">
            <a:spLocks noChangeArrowheads="1"/>
          </p:cNvSpPr>
          <p:nvPr/>
        </p:nvSpPr>
        <p:spPr bwMode="auto">
          <a:xfrm>
            <a:off x="3205163" y="5786438"/>
            <a:ext cx="357187" cy="369887"/>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3276" name="TextBox 89"/>
          <p:cNvSpPr txBox="1">
            <a:spLocks noChangeArrowheads="1"/>
          </p:cNvSpPr>
          <p:nvPr/>
        </p:nvSpPr>
        <p:spPr bwMode="auto">
          <a:xfrm>
            <a:off x="3816350" y="5786438"/>
            <a:ext cx="357188" cy="369887"/>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3277" name="TextBox 90"/>
          <p:cNvSpPr txBox="1">
            <a:spLocks noChangeArrowheads="1"/>
          </p:cNvSpPr>
          <p:nvPr/>
        </p:nvSpPr>
        <p:spPr bwMode="auto">
          <a:xfrm>
            <a:off x="4429125" y="5786438"/>
            <a:ext cx="357188" cy="369887"/>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3278" name="TextBox 42"/>
          <p:cNvSpPr txBox="1">
            <a:spLocks noChangeArrowheads="1"/>
          </p:cNvSpPr>
          <p:nvPr/>
        </p:nvSpPr>
        <p:spPr bwMode="auto">
          <a:xfrm>
            <a:off x="571500" y="642938"/>
            <a:ext cx="4286250" cy="646112"/>
          </a:xfrm>
          <a:prstGeom prst="rect">
            <a:avLst/>
          </a:prstGeom>
          <a:noFill/>
          <a:ln w="9525">
            <a:noFill/>
            <a:miter lim="800000"/>
          </a:ln>
        </p:spPr>
        <p:txBody>
          <a:bodyPr>
            <a:spAutoFit/>
          </a:bodyPr>
          <a:lstStyle/>
          <a:p>
            <a:r>
              <a:rPr lang="zh-CN" altLang="en-US" sz="3600">
                <a:solidFill>
                  <a:srgbClr val="FF0000"/>
                </a:solidFill>
                <a:latin typeface="Calibri" pitchFamily="34" charset="0"/>
              </a:rPr>
              <a:t>题意分析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9"/>
                                        </p:tgtEl>
                                        <p:attrNameLst>
                                          <p:attrName>style.color</p:attrName>
                                        </p:attrNameLst>
                                      </p:cBhvr>
                                      <p:to>
                                        <p:clrVal>
                                          <a:schemeClr val="accent2"/>
                                        </p:clrVal>
                                      </p:to>
                                    </p:set>
                                    <p:set>
                                      <p:cBhvr>
                                        <p:cTn id="7" dur="500" fill="hold"/>
                                        <p:tgtEl>
                                          <p:spTgt spid="29"/>
                                        </p:tgtEl>
                                        <p:attrNameLst>
                                          <p:attrName>fillcolor</p:attrName>
                                        </p:attrNameLst>
                                      </p:cBhvr>
                                      <p:to>
                                        <p:clrVal>
                                          <a:schemeClr val="accent2"/>
                                        </p:clrVal>
                                      </p:to>
                                    </p:set>
                                    <p:set>
                                      <p:cBhvr>
                                        <p:cTn id="8" dur="500" fill="hold"/>
                                        <p:tgtEl>
                                          <p:spTgt spid="29"/>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7"/>
                                        </p:tgtEl>
                                        <p:attrNameLst>
                                          <p:attrName>style.color</p:attrName>
                                        </p:attrNameLst>
                                      </p:cBhvr>
                                      <p:to>
                                        <p:clrVal>
                                          <a:schemeClr val="accent2"/>
                                        </p:clrVal>
                                      </p:to>
                                    </p:set>
                                    <p:set>
                                      <p:cBhvr>
                                        <p:cTn id="11" dur="500" fill="hold"/>
                                        <p:tgtEl>
                                          <p:spTgt spid="27"/>
                                        </p:tgtEl>
                                        <p:attrNameLst>
                                          <p:attrName>fillcolor</p:attrName>
                                        </p:attrNameLst>
                                      </p:cBhvr>
                                      <p:to>
                                        <p:clrVal>
                                          <a:schemeClr val="accent2"/>
                                        </p:clrVal>
                                      </p:to>
                                    </p:set>
                                    <p:set>
                                      <p:cBhvr>
                                        <p:cTn id="12" dur="500" fill="hold"/>
                                        <p:tgtEl>
                                          <p:spTgt spid="2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2000" fill="hold"/>
                                        <p:tgtEl>
                                          <p:spTgt spid="40"/>
                                        </p:tgtEl>
                                        <p:attrNameLst>
                                          <p:attrName>style.color</p:attrName>
                                        </p:attrNameLst>
                                      </p:cBhvr>
                                      <p:to>
                                        <a:schemeClr val="folHlink"/>
                                      </p:to>
                                    </p:animClr>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iterate type="lt">
                                    <p:tmPct val="0"/>
                                  </p:iterate>
                                  <p:childTnLst>
                                    <p:animClr clrSpc="rgb" dir="cw">
                                      <p:cBhvr override="childStyle">
                                        <p:cTn id="20" dur="2000" fill="hold"/>
                                        <p:tgtEl>
                                          <p:spTgt spid="27"/>
                                        </p:tgtEl>
                                        <p:attrNameLst>
                                          <p:attrName>style.color</p:attrName>
                                        </p:attrNameLst>
                                      </p:cBhvr>
                                      <p:to>
                                        <a:srgbClr val="5BBA54"/>
                                      </p:to>
                                    </p:animClr>
                                  </p:childTnLst>
                                </p:cTn>
                              </p:par>
                              <p:par>
                                <p:cTn id="21" presetID="3" presetClass="emph" presetSubtype="2" fill="hold" grpId="1" nodeType="withEffect">
                                  <p:stCondLst>
                                    <p:cond delay="0"/>
                                  </p:stCondLst>
                                  <p:iterate type="lt">
                                    <p:tmPct val="0"/>
                                  </p:iterate>
                                  <p:childTnLst>
                                    <p:animClr clrSpc="rgb" dir="cw">
                                      <p:cBhvr override="childStyle">
                                        <p:cTn id="22" dur="2000" fill="hold"/>
                                        <p:tgtEl>
                                          <p:spTgt spid="29"/>
                                        </p:tgtEl>
                                        <p:attrNameLst>
                                          <p:attrName>style.color</p:attrName>
                                        </p:attrNameLst>
                                      </p:cBhvr>
                                      <p:to>
                                        <a:srgbClr val="5BBA54"/>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2000" fill="hold"/>
                                        <p:tgtEl>
                                          <p:spTgt spid="40"/>
                                        </p:tgtEl>
                                        <p:attrNameLst>
                                          <p:attrName>style.color</p:attrName>
                                        </p:attrNameLst>
                                      </p:cBhvr>
                                      <p:to>
                                        <a:srgbClr val="7F8F82"/>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2" nodeType="clickEffect">
                                  <p:stCondLst>
                                    <p:cond delay="0"/>
                                  </p:stCondLst>
                                  <p:iterate type="lt">
                                    <p:tmPct val="0"/>
                                  </p:iterate>
                                  <p:childTnLst>
                                    <p:animClr clrSpc="rgb" dir="cw">
                                      <p:cBhvr override="childStyle">
                                        <p:cTn id="30" dur="2000" fill="hold"/>
                                        <p:tgtEl>
                                          <p:spTgt spid="27"/>
                                        </p:tgtEl>
                                        <p:attrNameLst>
                                          <p:attrName>style.color</p:attrName>
                                        </p:attrNameLst>
                                      </p:cBhvr>
                                      <p:to>
                                        <a:schemeClr val="accent2"/>
                                      </p:to>
                                    </p:animClr>
                                  </p:childTnLst>
                                </p:cTn>
                              </p:par>
                              <p:par>
                                <p:cTn id="31" presetID="3" presetClass="emph" presetSubtype="2" fill="hold" grpId="0" nodeType="withEffect">
                                  <p:stCondLst>
                                    <p:cond delay="0"/>
                                  </p:stCondLst>
                                  <p:childTnLst>
                                    <p:animClr clrSpc="rgb" dir="cw">
                                      <p:cBhvr override="childStyle">
                                        <p:cTn id="32" dur="2000" fill="hold"/>
                                        <p:tgtEl>
                                          <p:spTgt spid="32"/>
                                        </p:tgtEl>
                                        <p:attrNameLst>
                                          <p:attrName>style.color</p:attrName>
                                        </p:attrNameLst>
                                      </p:cBhvr>
                                      <p:to>
                                        <a:schemeClr val="accent2"/>
                                      </p:to>
                                    </p:animClr>
                                  </p:childTnLst>
                                </p:cTn>
                              </p:par>
                            </p:childTnLst>
                          </p:cTn>
                        </p:par>
                      </p:childTnLst>
                    </p:cTn>
                  </p:par>
                  <p:par>
                    <p:cTn id="33" fill="hold">
                      <p:stCondLst>
                        <p:cond delay="indefinite"/>
                      </p:stCondLst>
                      <p:childTnLst>
                        <p:par>
                          <p:cTn id="34" fill="hold">
                            <p:stCondLst>
                              <p:cond delay="0"/>
                            </p:stCondLst>
                            <p:childTnLst>
                              <p:par>
                                <p:cTn id="35" presetID="3" presetClass="emph" presetSubtype="2" fill="hold" grpId="0" nodeType="clickEffect">
                                  <p:stCondLst>
                                    <p:cond delay="0"/>
                                  </p:stCondLst>
                                  <p:childTnLst>
                                    <p:animClr clrSpc="rgb" dir="cw">
                                      <p:cBhvr override="childStyle">
                                        <p:cTn id="36" dur="2000" fill="hold"/>
                                        <p:tgtEl>
                                          <p:spTgt spid="3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9" grpId="1" animBg="1"/>
      <p:bldP spid="32" grpId="0" animBg="1"/>
      <p:bldP spid="38" grpId="0" animBg="1"/>
      <p:bldP spid="40" grpId="0" animBg="1"/>
      <p:bldP spid="40"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429157" y="214290"/>
            <a:ext cx="4643437" cy="3970338"/>
          </a:xfrm>
          <a:prstGeom prst="rect">
            <a:avLst/>
          </a:prstGeom>
          <a:noFill/>
          <a:ln w="9525">
            <a:noFill/>
            <a:miter lim="800000"/>
          </a:ln>
        </p:spPr>
        <p:txBody>
          <a:bodyPr>
            <a:spAutoFit/>
          </a:bodyPr>
          <a:lstStyle/>
          <a:p>
            <a:r>
              <a:rPr lang="en-US" altLang="zh-CN" sz="2800" dirty="0">
                <a:latin typeface="Calibri" pitchFamily="34" charset="0"/>
              </a:rPr>
              <a:t> </a:t>
            </a:r>
            <a:r>
              <a:rPr lang="zh-CN" altLang="en-US" sz="2800" dirty="0">
                <a:latin typeface="Calibri" pitchFamily="34" charset="0"/>
              </a:rPr>
              <a:t>我们用树型动规的一般方法来找问题的解（先不考虑修改）比如要求</a:t>
            </a:r>
            <a:r>
              <a:rPr lang="en-US" altLang="zh-CN" sz="2800" dirty="0">
                <a:latin typeface="Calibri" pitchFamily="34" charset="0"/>
              </a:rPr>
              <a:t>P</a:t>
            </a:r>
            <a:r>
              <a:rPr lang="zh-CN" altLang="en-US" sz="2800" dirty="0">
                <a:latin typeface="Calibri" pitchFamily="34" charset="0"/>
              </a:rPr>
              <a:t>为根的树的费用，我们尝试用子树的费用来计算</a:t>
            </a:r>
            <a:r>
              <a:rPr lang="en-US" altLang="zh-CN" sz="2800" dirty="0">
                <a:latin typeface="Calibri" pitchFamily="34" charset="0"/>
              </a:rPr>
              <a:t>P</a:t>
            </a:r>
            <a:r>
              <a:rPr lang="zh-CN" altLang="en-US" sz="2800" dirty="0">
                <a:latin typeface="Calibri" pitchFamily="34" charset="0"/>
              </a:rPr>
              <a:t>的费用，我们发现</a:t>
            </a:r>
            <a:r>
              <a:rPr lang="en-US" altLang="zh-CN" sz="2800" dirty="0">
                <a:latin typeface="Calibri" pitchFamily="34" charset="0"/>
              </a:rPr>
              <a:t>P</a:t>
            </a:r>
            <a:r>
              <a:rPr lang="zh-CN" altLang="en-US" sz="2800" dirty="0">
                <a:latin typeface="Calibri" pitchFamily="34" charset="0"/>
              </a:rPr>
              <a:t>的费用除了子树的费用之和外还要加上两树之间的结点产生的费用。</a:t>
            </a:r>
            <a:endParaRPr lang="en-US" altLang="zh-CN" sz="2800" dirty="0">
              <a:latin typeface="Calibri" pitchFamily="34" charset="0"/>
            </a:endParaRPr>
          </a:p>
          <a:p>
            <a:r>
              <a:rPr lang="zh-CN" altLang="en-US" sz="2800" dirty="0">
                <a:solidFill>
                  <a:srgbClr val="C00000"/>
                </a:solidFill>
                <a:latin typeface="Calibri" pitchFamily="34" charset="0"/>
              </a:rPr>
              <a:t>两树之间的费用如何计算？</a:t>
            </a:r>
          </a:p>
        </p:txBody>
      </p:sp>
      <p:sp>
        <p:nvSpPr>
          <p:cNvPr id="94210" name="TextBox 8"/>
          <p:cNvSpPr txBox="1">
            <a:spLocks noChangeArrowheads="1"/>
          </p:cNvSpPr>
          <p:nvPr/>
        </p:nvSpPr>
        <p:spPr bwMode="auto">
          <a:xfrm>
            <a:off x="357188" y="214313"/>
            <a:ext cx="4286250" cy="646112"/>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问题分析</a:t>
            </a:r>
          </a:p>
        </p:txBody>
      </p:sp>
      <p:pic>
        <p:nvPicPr>
          <p:cNvPr id="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429520" y="6365333"/>
            <a:ext cx="1422299" cy="421253"/>
          </a:xfrm>
          <a:prstGeom prst="rect">
            <a:avLst/>
          </a:prstGeom>
          <a:noFill/>
        </p:spPr>
      </p:pic>
      <p:sp>
        <p:nvSpPr>
          <p:cNvPr id="8" name="椭圆 7"/>
          <p:cNvSpPr/>
          <p:nvPr/>
        </p:nvSpPr>
        <p:spPr>
          <a:xfrm>
            <a:off x="357188" y="359251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92D050"/>
                </a:solidFill>
              </a:rPr>
              <a:t>X</a:t>
            </a:r>
            <a:endParaRPr lang="zh-CN" altLang="en-US" sz="4000" b="1" dirty="0">
              <a:solidFill>
                <a:srgbClr val="92D050"/>
              </a:solidFill>
            </a:endParaRPr>
          </a:p>
        </p:txBody>
      </p:sp>
      <p:sp>
        <p:nvSpPr>
          <p:cNvPr id="10" name="椭圆 9"/>
          <p:cNvSpPr/>
          <p:nvPr/>
        </p:nvSpPr>
        <p:spPr>
          <a:xfrm>
            <a:off x="3357563"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1" name="直接连接符 10"/>
          <p:cNvCxnSpPr>
            <a:stCxn id="29" idx="3"/>
            <a:endCxn id="31" idx="7"/>
          </p:cNvCxnSpPr>
          <p:nvPr/>
        </p:nvCxnSpPr>
        <p:spPr>
          <a:xfrm rot="5400000">
            <a:off x="1158875" y="1411288"/>
            <a:ext cx="968375" cy="841375"/>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20" idx="0"/>
          </p:cNvCxnSpPr>
          <p:nvPr/>
        </p:nvCxnSpPr>
        <p:spPr>
          <a:xfrm rot="5400000">
            <a:off x="-262731" y="4610894"/>
            <a:ext cx="1231900" cy="13493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5"/>
            <a:endCxn id="21" idx="0"/>
          </p:cNvCxnSpPr>
          <p:nvPr/>
        </p:nvCxnSpPr>
        <p:spPr>
          <a:xfrm rot="16200000" flipH="1">
            <a:off x="138113" y="4646613"/>
            <a:ext cx="1231900" cy="6350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30" idx="5"/>
            <a:endCxn id="28" idx="0"/>
          </p:cNvCxnSpPr>
          <p:nvPr/>
        </p:nvCxnSpPr>
        <p:spPr>
          <a:xfrm rot="16200000" flipH="1">
            <a:off x="3132138" y="2867025"/>
            <a:ext cx="958850" cy="492125"/>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31" idx="5"/>
            <a:endCxn id="26" idx="0"/>
          </p:cNvCxnSpPr>
          <p:nvPr/>
        </p:nvCxnSpPr>
        <p:spPr>
          <a:xfrm rot="16200000" flipH="1">
            <a:off x="953293" y="2974182"/>
            <a:ext cx="887413" cy="349250"/>
          </a:xfrm>
          <a:prstGeom prst="line">
            <a:avLst/>
          </a:prstGeom>
        </p:spPr>
        <p:style>
          <a:lnRef idx="2">
            <a:schemeClr val="dk1"/>
          </a:lnRef>
          <a:fillRef idx="0">
            <a:schemeClr val="dk1"/>
          </a:fillRef>
          <a:effectRef idx="1">
            <a:schemeClr val="dk1"/>
          </a:effectRef>
          <a:fontRef idx="minor">
            <a:schemeClr val="tx1"/>
          </a:fontRef>
        </p:style>
      </p:cxnSp>
      <p:sp>
        <p:nvSpPr>
          <p:cNvPr id="16" name="椭圆 15"/>
          <p:cNvSpPr/>
          <p:nvPr/>
        </p:nvSpPr>
        <p:spPr>
          <a:xfrm>
            <a:off x="3908425"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17" name="直接连接符 16"/>
          <p:cNvCxnSpPr>
            <a:stCxn id="26" idx="5"/>
            <a:endCxn id="23" idx="0"/>
          </p:cNvCxnSpPr>
          <p:nvPr/>
        </p:nvCxnSpPr>
        <p:spPr>
          <a:xfrm rot="16200000" flipH="1">
            <a:off x="1209676" y="4575175"/>
            <a:ext cx="1231900" cy="206375"/>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29" idx="5"/>
            <a:endCxn id="30" idx="1"/>
          </p:cNvCxnSpPr>
          <p:nvPr/>
        </p:nvCxnSpPr>
        <p:spPr>
          <a:xfrm rot="16200000" flipH="1">
            <a:off x="2266156" y="1447007"/>
            <a:ext cx="896937" cy="69850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31" idx="3"/>
            <a:endCxn id="8" idx="0"/>
          </p:cNvCxnSpPr>
          <p:nvPr/>
        </p:nvCxnSpPr>
        <p:spPr>
          <a:xfrm rot="5400000">
            <a:off x="302418" y="2974182"/>
            <a:ext cx="887413" cy="349250"/>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71438"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1</a:t>
            </a:r>
            <a:endParaRPr lang="zh-CN" altLang="en-US" sz="4000" dirty="0">
              <a:solidFill>
                <a:srgbClr val="92D050"/>
              </a:solidFill>
            </a:endParaRPr>
          </a:p>
        </p:txBody>
      </p:sp>
      <p:sp>
        <p:nvSpPr>
          <p:cNvPr id="21" name="椭圆 20"/>
          <p:cNvSpPr/>
          <p:nvPr/>
        </p:nvSpPr>
        <p:spPr>
          <a:xfrm>
            <a:off x="571500"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2</a:t>
            </a:r>
            <a:endParaRPr lang="zh-CN" altLang="en-US" sz="4000" dirty="0">
              <a:solidFill>
                <a:srgbClr val="92D050"/>
              </a:solidFill>
            </a:endParaRPr>
          </a:p>
        </p:txBody>
      </p:sp>
      <p:sp>
        <p:nvSpPr>
          <p:cNvPr id="22" name="椭圆 21"/>
          <p:cNvSpPr/>
          <p:nvPr/>
        </p:nvSpPr>
        <p:spPr>
          <a:xfrm>
            <a:off x="1143000"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3</a:t>
            </a:r>
            <a:endParaRPr lang="zh-CN" altLang="en-US" sz="4000" dirty="0">
              <a:solidFill>
                <a:srgbClr val="92D050"/>
              </a:solidFill>
            </a:endParaRPr>
          </a:p>
        </p:txBody>
      </p:sp>
      <p:sp>
        <p:nvSpPr>
          <p:cNvPr id="23" name="椭圆 22"/>
          <p:cNvSpPr/>
          <p:nvPr/>
        </p:nvSpPr>
        <p:spPr>
          <a:xfrm>
            <a:off x="1714500"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4</a:t>
            </a:r>
            <a:endParaRPr lang="zh-CN" altLang="en-US" sz="4000" dirty="0">
              <a:solidFill>
                <a:srgbClr val="92D050"/>
              </a:solidFill>
            </a:endParaRPr>
          </a:p>
        </p:txBody>
      </p:sp>
      <p:sp>
        <p:nvSpPr>
          <p:cNvPr id="24" name="椭圆 23"/>
          <p:cNvSpPr/>
          <p:nvPr/>
        </p:nvSpPr>
        <p:spPr>
          <a:xfrm>
            <a:off x="2286000"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5</a:t>
            </a:r>
            <a:endParaRPr lang="zh-CN" altLang="en-US" sz="4000" dirty="0">
              <a:solidFill>
                <a:srgbClr val="92D050"/>
              </a:solidFill>
            </a:endParaRPr>
          </a:p>
        </p:txBody>
      </p:sp>
      <p:sp>
        <p:nvSpPr>
          <p:cNvPr id="25" name="椭圆 24"/>
          <p:cNvSpPr/>
          <p:nvPr/>
        </p:nvSpPr>
        <p:spPr>
          <a:xfrm>
            <a:off x="2786063" y="5294313"/>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26" name="椭圆 25"/>
          <p:cNvSpPr/>
          <p:nvPr/>
        </p:nvSpPr>
        <p:spPr>
          <a:xfrm>
            <a:off x="1357313" y="359251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92D050"/>
                </a:solidFill>
              </a:rPr>
              <a:t>Y</a:t>
            </a:r>
            <a:endParaRPr lang="zh-CN" altLang="en-US" sz="4000" b="1" dirty="0">
              <a:solidFill>
                <a:srgbClr val="92D050"/>
              </a:solidFill>
            </a:endParaRPr>
          </a:p>
        </p:txBody>
      </p:sp>
      <p:sp>
        <p:nvSpPr>
          <p:cNvPr id="27" name="椭圆 26"/>
          <p:cNvSpPr/>
          <p:nvPr/>
        </p:nvSpPr>
        <p:spPr>
          <a:xfrm>
            <a:off x="2493963" y="359251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28" name="椭圆 27"/>
          <p:cNvSpPr/>
          <p:nvPr/>
        </p:nvSpPr>
        <p:spPr>
          <a:xfrm>
            <a:off x="3643313" y="359251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29" name="椭圆 28"/>
          <p:cNvSpPr/>
          <p:nvPr/>
        </p:nvSpPr>
        <p:spPr>
          <a:xfrm>
            <a:off x="2000250" y="877888"/>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70C0"/>
                </a:solidFill>
              </a:rPr>
              <a:t>Q</a:t>
            </a:r>
            <a:endParaRPr lang="zh-CN" altLang="en-US" sz="4000" dirty="0">
              <a:solidFill>
                <a:srgbClr val="0070C0"/>
              </a:solidFill>
            </a:endParaRPr>
          </a:p>
        </p:txBody>
      </p:sp>
      <p:sp>
        <p:nvSpPr>
          <p:cNvPr id="30" name="椭圆 29"/>
          <p:cNvSpPr/>
          <p:nvPr/>
        </p:nvSpPr>
        <p:spPr>
          <a:xfrm>
            <a:off x="3000375" y="2163763"/>
            <a:ext cx="428625" cy="55086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31" name="椭圆 30"/>
          <p:cNvSpPr/>
          <p:nvPr/>
        </p:nvSpPr>
        <p:spPr>
          <a:xfrm>
            <a:off x="857250" y="2235200"/>
            <a:ext cx="428625" cy="55086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FF0000"/>
                </a:solidFill>
              </a:rPr>
              <a:t>P</a:t>
            </a:r>
            <a:endParaRPr lang="zh-CN" altLang="en-US" sz="4000" b="1" dirty="0">
              <a:solidFill>
                <a:srgbClr val="FF0000"/>
              </a:solidFill>
            </a:endParaRPr>
          </a:p>
        </p:txBody>
      </p:sp>
      <p:cxnSp>
        <p:nvCxnSpPr>
          <p:cNvPr id="32" name="直接连接符 31"/>
          <p:cNvCxnSpPr>
            <a:stCxn id="26" idx="3"/>
            <a:endCxn id="22" idx="0"/>
          </p:cNvCxnSpPr>
          <p:nvPr/>
        </p:nvCxnSpPr>
        <p:spPr>
          <a:xfrm rot="5400000">
            <a:off x="773113" y="4646613"/>
            <a:ext cx="1231900" cy="6350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stCxn id="27" idx="3"/>
            <a:endCxn id="24" idx="0"/>
          </p:cNvCxnSpPr>
          <p:nvPr/>
        </p:nvCxnSpPr>
        <p:spPr>
          <a:xfrm rot="5400000">
            <a:off x="1912144" y="4650582"/>
            <a:ext cx="1231900" cy="5556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7" idx="5"/>
            <a:endCxn id="25" idx="0"/>
          </p:cNvCxnSpPr>
          <p:nvPr/>
        </p:nvCxnSpPr>
        <p:spPr>
          <a:xfrm rot="16200000" flipH="1">
            <a:off x="2313782" y="4607719"/>
            <a:ext cx="1231900" cy="141287"/>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28" idx="3"/>
            <a:endCxn id="10" idx="0"/>
          </p:cNvCxnSpPr>
          <p:nvPr/>
        </p:nvCxnSpPr>
        <p:spPr>
          <a:xfrm rot="5400000">
            <a:off x="3023394" y="4610894"/>
            <a:ext cx="1231900" cy="134938"/>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8" idx="5"/>
            <a:endCxn id="16" idx="0"/>
          </p:cNvCxnSpPr>
          <p:nvPr/>
        </p:nvCxnSpPr>
        <p:spPr>
          <a:xfrm rot="16200000" flipH="1">
            <a:off x="3449638" y="4621213"/>
            <a:ext cx="1231900" cy="11430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0" idx="3"/>
            <a:endCxn id="27" idx="0"/>
          </p:cNvCxnSpPr>
          <p:nvPr/>
        </p:nvCxnSpPr>
        <p:spPr>
          <a:xfrm rot="5400000">
            <a:off x="2406650" y="2935288"/>
            <a:ext cx="958850" cy="355600"/>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a:spLocks noChangeArrowheads="1"/>
          </p:cNvSpPr>
          <p:nvPr/>
        </p:nvSpPr>
        <p:spPr bwMode="auto">
          <a:xfrm>
            <a:off x="142875" y="5845175"/>
            <a:ext cx="357188" cy="369888"/>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39" name="TextBox 38"/>
          <p:cNvSpPr txBox="1">
            <a:spLocks noChangeArrowheads="1"/>
          </p:cNvSpPr>
          <p:nvPr/>
        </p:nvSpPr>
        <p:spPr bwMode="auto">
          <a:xfrm>
            <a:off x="642938" y="5845175"/>
            <a:ext cx="357187" cy="369888"/>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40" name="TextBox 39"/>
          <p:cNvSpPr txBox="1">
            <a:spLocks noChangeArrowheads="1"/>
          </p:cNvSpPr>
          <p:nvPr/>
        </p:nvSpPr>
        <p:spPr bwMode="auto">
          <a:xfrm>
            <a:off x="1214438" y="5845175"/>
            <a:ext cx="357187" cy="369888"/>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41" name="TextBox 40"/>
          <p:cNvSpPr txBox="1">
            <a:spLocks noChangeArrowheads="1"/>
          </p:cNvSpPr>
          <p:nvPr/>
        </p:nvSpPr>
        <p:spPr bwMode="auto">
          <a:xfrm>
            <a:off x="1785938" y="5845175"/>
            <a:ext cx="357187" cy="369888"/>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42" name="TextBox 41"/>
          <p:cNvSpPr txBox="1">
            <a:spLocks noChangeArrowheads="1"/>
          </p:cNvSpPr>
          <p:nvPr/>
        </p:nvSpPr>
        <p:spPr bwMode="auto">
          <a:xfrm>
            <a:off x="2357438" y="5845175"/>
            <a:ext cx="357187" cy="369888"/>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43" name="TextBox 42"/>
          <p:cNvSpPr txBox="1">
            <a:spLocks noChangeArrowheads="1"/>
          </p:cNvSpPr>
          <p:nvPr/>
        </p:nvSpPr>
        <p:spPr bwMode="auto">
          <a:xfrm>
            <a:off x="2857500" y="5845175"/>
            <a:ext cx="357188" cy="369888"/>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44" name="TextBox 43"/>
          <p:cNvSpPr txBox="1">
            <a:spLocks noChangeArrowheads="1"/>
          </p:cNvSpPr>
          <p:nvPr/>
        </p:nvSpPr>
        <p:spPr bwMode="auto">
          <a:xfrm>
            <a:off x="3429000" y="5845175"/>
            <a:ext cx="357188" cy="369888"/>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45" name="TextBox 44"/>
          <p:cNvSpPr txBox="1">
            <a:spLocks noChangeArrowheads="1"/>
          </p:cNvSpPr>
          <p:nvPr/>
        </p:nvSpPr>
        <p:spPr bwMode="auto">
          <a:xfrm>
            <a:off x="3979863" y="5845175"/>
            <a:ext cx="357187" cy="369888"/>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49" name="TextBox 48"/>
          <p:cNvSpPr txBox="1">
            <a:spLocks noChangeArrowheads="1"/>
          </p:cNvSpPr>
          <p:nvPr/>
        </p:nvSpPr>
        <p:spPr bwMode="auto">
          <a:xfrm>
            <a:off x="4429125" y="4079875"/>
            <a:ext cx="4643438" cy="2246313"/>
          </a:xfrm>
          <a:prstGeom prst="rect">
            <a:avLst/>
          </a:prstGeom>
          <a:noFill/>
          <a:ln w="9525">
            <a:noFill/>
            <a:miter lim="800000"/>
          </a:ln>
        </p:spPr>
        <p:txBody>
          <a:bodyPr>
            <a:spAutoFit/>
          </a:bodyPr>
          <a:lstStyle/>
          <a:p>
            <a:r>
              <a:rPr lang="zh-CN" altLang="en-US" sz="2800" dirty="0">
                <a:latin typeface="Calibri" pitchFamily="34" charset="0"/>
              </a:rPr>
              <a:t>表格上给出的是点对之间的收费系数，我们不能在子树上考虑其它子树的结点性质。我们希望把系数的计算定在本子树</a:t>
            </a:r>
            <a:r>
              <a:rPr lang="zh-CN" altLang="en-US" sz="2800" dirty="0" smtClean="0">
                <a:latin typeface="Calibri" pitchFamily="34" charset="0"/>
              </a:rPr>
              <a:t>的节点</a:t>
            </a:r>
            <a:r>
              <a:rPr lang="zh-CN" altLang="en-US" sz="2800" dirty="0">
                <a:latin typeface="Calibri" pitchFamily="34" charset="0"/>
              </a:rPr>
              <a:t>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53"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500" fill="hold"/>
                                        <p:tgtEl>
                                          <p:spTgt spid="24"/>
                                        </p:tgtEl>
                                        <p:attrNameLst>
                                          <p:attrName>ppt_w</p:attrName>
                                        </p:attrNameLst>
                                      </p:cBhvr>
                                      <p:tavLst>
                                        <p:tav tm="0">
                                          <p:val>
                                            <p:fltVal val="0"/>
                                          </p:val>
                                        </p:tav>
                                        <p:tav tm="100000">
                                          <p:val>
                                            <p:strVal val="#ppt_w"/>
                                          </p:val>
                                        </p:tav>
                                      </p:tavLst>
                                    </p:anim>
                                    <p:anim calcmode="lin" valueType="num">
                                      <p:cBhvr>
                                        <p:cTn id="83" dur="500" fill="hold"/>
                                        <p:tgtEl>
                                          <p:spTgt spid="24"/>
                                        </p:tgtEl>
                                        <p:attrNameLst>
                                          <p:attrName>ppt_h</p:attrName>
                                        </p:attrNameLst>
                                      </p:cBhvr>
                                      <p:tavLst>
                                        <p:tav tm="0">
                                          <p:val>
                                            <p:fltVal val="0"/>
                                          </p:val>
                                        </p:tav>
                                        <p:tav tm="100000">
                                          <p:val>
                                            <p:strVal val="#ppt_h"/>
                                          </p:val>
                                        </p:tav>
                                      </p:tavLst>
                                    </p:anim>
                                    <p:animEffect transition="in" filter="fade">
                                      <p:cBhvr>
                                        <p:cTn id="84" dur="500"/>
                                        <p:tgtEl>
                                          <p:spTgt spid="24"/>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500" fill="hold"/>
                                        <p:tgtEl>
                                          <p:spTgt spid="25"/>
                                        </p:tgtEl>
                                        <p:attrNameLst>
                                          <p:attrName>ppt_w</p:attrName>
                                        </p:attrNameLst>
                                      </p:cBhvr>
                                      <p:tavLst>
                                        <p:tav tm="0">
                                          <p:val>
                                            <p:fltVal val="0"/>
                                          </p:val>
                                        </p:tav>
                                        <p:tav tm="100000">
                                          <p:val>
                                            <p:strVal val="#ppt_w"/>
                                          </p:val>
                                        </p:tav>
                                      </p:tavLst>
                                    </p:anim>
                                    <p:anim calcmode="lin" valueType="num">
                                      <p:cBhvr>
                                        <p:cTn id="88" dur="500" fill="hold"/>
                                        <p:tgtEl>
                                          <p:spTgt spid="25"/>
                                        </p:tgtEl>
                                        <p:attrNameLst>
                                          <p:attrName>ppt_h</p:attrName>
                                        </p:attrNameLst>
                                      </p:cBhvr>
                                      <p:tavLst>
                                        <p:tav tm="0">
                                          <p:val>
                                            <p:fltVal val="0"/>
                                          </p:val>
                                        </p:tav>
                                        <p:tav tm="100000">
                                          <p:val>
                                            <p:strVal val="#ppt_h"/>
                                          </p:val>
                                        </p:tav>
                                      </p:tavLst>
                                    </p:anim>
                                    <p:animEffect transition="in" filter="fade">
                                      <p:cBhvr>
                                        <p:cTn id="89" dur="500"/>
                                        <p:tgtEl>
                                          <p:spTgt spid="25"/>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par>
                                <p:cTn id="95" presetID="53"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par>
                                <p:cTn id="100" presetID="53"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p:cTn id="102" dur="500" fill="hold"/>
                                        <p:tgtEl>
                                          <p:spTgt spid="28"/>
                                        </p:tgtEl>
                                        <p:attrNameLst>
                                          <p:attrName>ppt_w</p:attrName>
                                        </p:attrNameLst>
                                      </p:cBhvr>
                                      <p:tavLst>
                                        <p:tav tm="0">
                                          <p:val>
                                            <p:fltVal val="0"/>
                                          </p:val>
                                        </p:tav>
                                        <p:tav tm="100000">
                                          <p:val>
                                            <p:strVal val="#ppt_w"/>
                                          </p:val>
                                        </p:tav>
                                      </p:tavLst>
                                    </p:anim>
                                    <p:anim calcmode="lin" valueType="num">
                                      <p:cBhvr>
                                        <p:cTn id="103" dur="500" fill="hold"/>
                                        <p:tgtEl>
                                          <p:spTgt spid="28"/>
                                        </p:tgtEl>
                                        <p:attrNameLst>
                                          <p:attrName>ppt_h</p:attrName>
                                        </p:attrNameLst>
                                      </p:cBhvr>
                                      <p:tavLst>
                                        <p:tav tm="0">
                                          <p:val>
                                            <p:fltVal val="0"/>
                                          </p:val>
                                        </p:tav>
                                        <p:tav tm="100000">
                                          <p:val>
                                            <p:strVal val="#ppt_h"/>
                                          </p:val>
                                        </p:tav>
                                      </p:tavLst>
                                    </p:anim>
                                    <p:animEffect transition="in" filter="fade">
                                      <p:cBhvr>
                                        <p:cTn id="104" dur="500"/>
                                        <p:tgtEl>
                                          <p:spTgt spid="28"/>
                                        </p:tgtEl>
                                      </p:cBhvr>
                                    </p:animEffect>
                                  </p:childTnLst>
                                </p:cTn>
                              </p:par>
                              <p:par>
                                <p:cTn id="105" presetID="53"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p:cTn id="107" dur="500" fill="hold"/>
                                        <p:tgtEl>
                                          <p:spTgt spid="29"/>
                                        </p:tgtEl>
                                        <p:attrNameLst>
                                          <p:attrName>ppt_w</p:attrName>
                                        </p:attrNameLst>
                                      </p:cBhvr>
                                      <p:tavLst>
                                        <p:tav tm="0">
                                          <p:val>
                                            <p:fltVal val="0"/>
                                          </p:val>
                                        </p:tav>
                                        <p:tav tm="100000">
                                          <p:val>
                                            <p:strVal val="#ppt_w"/>
                                          </p:val>
                                        </p:tav>
                                      </p:tavLst>
                                    </p:anim>
                                    <p:anim calcmode="lin" valueType="num">
                                      <p:cBhvr>
                                        <p:cTn id="108" dur="500" fill="hold"/>
                                        <p:tgtEl>
                                          <p:spTgt spid="29"/>
                                        </p:tgtEl>
                                        <p:attrNameLst>
                                          <p:attrName>ppt_h</p:attrName>
                                        </p:attrNameLst>
                                      </p:cBhvr>
                                      <p:tavLst>
                                        <p:tav tm="0">
                                          <p:val>
                                            <p:fltVal val="0"/>
                                          </p:val>
                                        </p:tav>
                                        <p:tav tm="100000">
                                          <p:val>
                                            <p:strVal val="#ppt_h"/>
                                          </p:val>
                                        </p:tav>
                                      </p:tavLst>
                                    </p:anim>
                                    <p:animEffect transition="in" filter="fade">
                                      <p:cBhvr>
                                        <p:cTn id="109" dur="500"/>
                                        <p:tgtEl>
                                          <p:spTgt spid="29"/>
                                        </p:tgtEl>
                                      </p:cBhvr>
                                    </p:animEffect>
                                  </p:childTnLst>
                                </p:cTn>
                              </p:par>
                              <p:par>
                                <p:cTn id="110" presetID="53"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par>
                                <p:cTn id="115" presetID="53" presetClass="entr" presetSubtype="0"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p:cTn id="117" dur="500" fill="hold"/>
                                        <p:tgtEl>
                                          <p:spTgt spid="31"/>
                                        </p:tgtEl>
                                        <p:attrNameLst>
                                          <p:attrName>ppt_w</p:attrName>
                                        </p:attrNameLst>
                                      </p:cBhvr>
                                      <p:tavLst>
                                        <p:tav tm="0">
                                          <p:val>
                                            <p:fltVal val="0"/>
                                          </p:val>
                                        </p:tav>
                                        <p:tav tm="100000">
                                          <p:val>
                                            <p:strVal val="#ppt_w"/>
                                          </p:val>
                                        </p:tav>
                                      </p:tavLst>
                                    </p:anim>
                                    <p:anim calcmode="lin" valueType="num">
                                      <p:cBhvr>
                                        <p:cTn id="118" dur="500" fill="hold"/>
                                        <p:tgtEl>
                                          <p:spTgt spid="31"/>
                                        </p:tgtEl>
                                        <p:attrNameLst>
                                          <p:attrName>ppt_h</p:attrName>
                                        </p:attrNameLst>
                                      </p:cBhvr>
                                      <p:tavLst>
                                        <p:tav tm="0">
                                          <p:val>
                                            <p:fltVal val="0"/>
                                          </p:val>
                                        </p:tav>
                                        <p:tav tm="100000">
                                          <p:val>
                                            <p:strVal val="#ppt_h"/>
                                          </p:val>
                                        </p:tav>
                                      </p:tavLst>
                                    </p:anim>
                                    <p:animEffect transition="in" filter="fade">
                                      <p:cBhvr>
                                        <p:cTn id="119" dur="500"/>
                                        <p:tgtEl>
                                          <p:spTgt spid="31"/>
                                        </p:tgtEl>
                                      </p:cBhvr>
                                    </p:animEffect>
                                  </p:childTnLst>
                                </p:cTn>
                              </p:par>
                              <p:par>
                                <p:cTn id="120" presetID="53" presetClass="entr" presetSubtype="0" fill="hold" nodeType="withEffect">
                                  <p:stCondLst>
                                    <p:cond delay="0"/>
                                  </p:stCondLst>
                                  <p:childTnLst>
                                    <p:set>
                                      <p:cBhvr>
                                        <p:cTn id="121" dur="1" fill="hold">
                                          <p:stCondLst>
                                            <p:cond delay="0"/>
                                          </p:stCondLst>
                                        </p:cTn>
                                        <p:tgtEl>
                                          <p:spTgt spid="32"/>
                                        </p:tgtEl>
                                        <p:attrNameLst>
                                          <p:attrName>style.visibility</p:attrName>
                                        </p:attrNameLst>
                                      </p:cBhvr>
                                      <p:to>
                                        <p:strVal val="visible"/>
                                      </p:to>
                                    </p:set>
                                    <p:anim calcmode="lin" valueType="num">
                                      <p:cBhvr>
                                        <p:cTn id="122" dur="500" fill="hold"/>
                                        <p:tgtEl>
                                          <p:spTgt spid="32"/>
                                        </p:tgtEl>
                                        <p:attrNameLst>
                                          <p:attrName>ppt_w</p:attrName>
                                        </p:attrNameLst>
                                      </p:cBhvr>
                                      <p:tavLst>
                                        <p:tav tm="0">
                                          <p:val>
                                            <p:fltVal val="0"/>
                                          </p:val>
                                        </p:tav>
                                        <p:tav tm="100000">
                                          <p:val>
                                            <p:strVal val="#ppt_w"/>
                                          </p:val>
                                        </p:tav>
                                      </p:tavLst>
                                    </p:anim>
                                    <p:anim calcmode="lin" valueType="num">
                                      <p:cBhvr>
                                        <p:cTn id="123" dur="500" fill="hold"/>
                                        <p:tgtEl>
                                          <p:spTgt spid="32"/>
                                        </p:tgtEl>
                                        <p:attrNameLst>
                                          <p:attrName>ppt_h</p:attrName>
                                        </p:attrNameLst>
                                      </p:cBhvr>
                                      <p:tavLst>
                                        <p:tav tm="0">
                                          <p:val>
                                            <p:fltVal val="0"/>
                                          </p:val>
                                        </p:tav>
                                        <p:tav tm="100000">
                                          <p:val>
                                            <p:strVal val="#ppt_h"/>
                                          </p:val>
                                        </p:tav>
                                      </p:tavLst>
                                    </p:anim>
                                    <p:animEffect transition="in" filter="fade">
                                      <p:cBhvr>
                                        <p:cTn id="124" dur="500"/>
                                        <p:tgtEl>
                                          <p:spTgt spid="32"/>
                                        </p:tgtEl>
                                      </p:cBhvr>
                                    </p:animEffect>
                                  </p:childTnLst>
                                </p:cTn>
                              </p:par>
                              <p:par>
                                <p:cTn id="125" presetID="53" presetClass="entr" presetSubtype="0" fill="hold"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p:cTn id="127" dur="500" fill="hold"/>
                                        <p:tgtEl>
                                          <p:spTgt spid="33"/>
                                        </p:tgtEl>
                                        <p:attrNameLst>
                                          <p:attrName>ppt_w</p:attrName>
                                        </p:attrNameLst>
                                      </p:cBhvr>
                                      <p:tavLst>
                                        <p:tav tm="0">
                                          <p:val>
                                            <p:fltVal val="0"/>
                                          </p:val>
                                        </p:tav>
                                        <p:tav tm="100000">
                                          <p:val>
                                            <p:strVal val="#ppt_w"/>
                                          </p:val>
                                        </p:tav>
                                      </p:tavLst>
                                    </p:anim>
                                    <p:anim calcmode="lin" valueType="num">
                                      <p:cBhvr>
                                        <p:cTn id="128" dur="500" fill="hold"/>
                                        <p:tgtEl>
                                          <p:spTgt spid="33"/>
                                        </p:tgtEl>
                                        <p:attrNameLst>
                                          <p:attrName>ppt_h</p:attrName>
                                        </p:attrNameLst>
                                      </p:cBhvr>
                                      <p:tavLst>
                                        <p:tav tm="0">
                                          <p:val>
                                            <p:fltVal val="0"/>
                                          </p:val>
                                        </p:tav>
                                        <p:tav tm="100000">
                                          <p:val>
                                            <p:strVal val="#ppt_h"/>
                                          </p:val>
                                        </p:tav>
                                      </p:tavLst>
                                    </p:anim>
                                    <p:animEffect transition="in" filter="fade">
                                      <p:cBhvr>
                                        <p:cTn id="129" dur="500"/>
                                        <p:tgtEl>
                                          <p:spTgt spid="33"/>
                                        </p:tgtEl>
                                      </p:cBhvr>
                                    </p:animEffect>
                                  </p:childTnLst>
                                </p:cTn>
                              </p:par>
                              <p:par>
                                <p:cTn id="130" presetID="53" presetClass="entr" presetSubtype="0" fill="hold" nodeType="withEffect">
                                  <p:stCondLst>
                                    <p:cond delay="0"/>
                                  </p:stCondLst>
                                  <p:childTnLst>
                                    <p:set>
                                      <p:cBhvr>
                                        <p:cTn id="131" dur="1" fill="hold">
                                          <p:stCondLst>
                                            <p:cond delay="0"/>
                                          </p:stCondLst>
                                        </p:cTn>
                                        <p:tgtEl>
                                          <p:spTgt spid="34"/>
                                        </p:tgtEl>
                                        <p:attrNameLst>
                                          <p:attrName>style.visibility</p:attrName>
                                        </p:attrNameLst>
                                      </p:cBhvr>
                                      <p:to>
                                        <p:strVal val="visible"/>
                                      </p:to>
                                    </p:set>
                                    <p:anim calcmode="lin" valueType="num">
                                      <p:cBhvr>
                                        <p:cTn id="132" dur="500" fill="hold"/>
                                        <p:tgtEl>
                                          <p:spTgt spid="34"/>
                                        </p:tgtEl>
                                        <p:attrNameLst>
                                          <p:attrName>ppt_w</p:attrName>
                                        </p:attrNameLst>
                                      </p:cBhvr>
                                      <p:tavLst>
                                        <p:tav tm="0">
                                          <p:val>
                                            <p:fltVal val="0"/>
                                          </p:val>
                                        </p:tav>
                                        <p:tav tm="100000">
                                          <p:val>
                                            <p:strVal val="#ppt_w"/>
                                          </p:val>
                                        </p:tav>
                                      </p:tavLst>
                                    </p:anim>
                                    <p:anim calcmode="lin" valueType="num">
                                      <p:cBhvr>
                                        <p:cTn id="133" dur="500" fill="hold"/>
                                        <p:tgtEl>
                                          <p:spTgt spid="34"/>
                                        </p:tgtEl>
                                        <p:attrNameLst>
                                          <p:attrName>ppt_h</p:attrName>
                                        </p:attrNameLst>
                                      </p:cBhvr>
                                      <p:tavLst>
                                        <p:tav tm="0">
                                          <p:val>
                                            <p:fltVal val="0"/>
                                          </p:val>
                                        </p:tav>
                                        <p:tav tm="100000">
                                          <p:val>
                                            <p:strVal val="#ppt_h"/>
                                          </p:val>
                                        </p:tav>
                                      </p:tavLst>
                                    </p:anim>
                                    <p:animEffect transition="in" filter="fade">
                                      <p:cBhvr>
                                        <p:cTn id="134" dur="500"/>
                                        <p:tgtEl>
                                          <p:spTgt spid="34"/>
                                        </p:tgtEl>
                                      </p:cBhvr>
                                    </p:animEffect>
                                  </p:childTnLst>
                                </p:cTn>
                              </p:par>
                              <p:par>
                                <p:cTn id="135" presetID="53" presetClass="entr" presetSubtype="0" fill="hold" nodeType="withEffect">
                                  <p:stCondLst>
                                    <p:cond delay="0"/>
                                  </p:stCondLst>
                                  <p:childTnLst>
                                    <p:set>
                                      <p:cBhvr>
                                        <p:cTn id="136" dur="1" fill="hold">
                                          <p:stCondLst>
                                            <p:cond delay="0"/>
                                          </p:stCondLst>
                                        </p:cTn>
                                        <p:tgtEl>
                                          <p:spTgt spid="35"/>
                                        </p:tgtEl>
                                        <p:attrNameLst>
                                          <p:attrName>style.visibility</p:attrName>
                                        </p:attrNameLst>
                                      </p:cBhvr>
                                      <p:to>
                                        <p:strVal val="visible"/>
                                      </p:to>
                                    </p:set>
                                    <p:anim calcmode="lin" valueType="num">
                                      <p:cBhvr>
                                        <p:cTn id="137" dur="500" fill="hold"/>
                                        <p:tgtEl>
                                          <p:spTgt spid="35"/>
                                        </p:tgtEl>
                                        <p:attrNameLst>
                                          <p:attrName>ppt_w</p:attrName>
                                        </p:attrNameLst>
                                      </p:cBhvr>
                                      <p:tavLst>
                                        <p:tav tm="0">
                                          <p:val>
                                            <p:fltVal val="0"/>
                                          </p:val>
                                        </p:tav>
                                        <p:tav tm="100000">
                                          <p:val>
                                            <p:strVal val="#ppt_w"/>
                                          </p:val>
                                        </p:tav>
                                      </p:tavLst>
                                    </p:anim>
                                    <p:anim calcmode="lin" valueType="num">
                                      <p:cBhvr>
                                        <p:cTn id="138" dur="500" fill="hold"/>
                                        <p:tgtEl>
                                          <p:spTgt spid="35"/>
                                        </p:tgtEl>
                                        <p:attrNameLst>
                                          <p:attrName>ppt_h</p:attrName>
                                        </p:attrNameLst>
                                      </p:cBhvr>
                                      <p:tavLst>
                                        <p:tav tm="0">
                                          <p:val>
                                            <p:fltVal val="0"/>
                                          </p:val>
                                        </p:tav>
                                        <p:tav tm="100000">
                                          <p:val>
                                            <p:strVal val="#ppt_h"/>
                                          </p:val>
                                        </p:tav>
                                      </p:tavLst>
                                    </p:anim>
                                    <p:animEffect transition="in" filter="fade">
                                      <p:cBhvr>
                                        <p:cTn id="139" dur="500"/>
                                        <p:tgtEl>
                                          <p:spTgt spid="35"/>
                                        </p:tgtEl>
                                      </p:cBhvr>
                                    </p:animEffect>
                                  </p:childTnLst>
                                </p:cTn>
                              </p:par>
                              <p:par>
                                <p:cTn id="140" presetID="53" presetClass="entr" presetSubtype="0" fill="hold" nodeType="withEffect">
                                  <p:stCondLst>
                                    <p:cond delay="0"/>
                                  </p:stCondLst>
                                  <p:childTnLst>
                                    <p:set>
                                      <p:cBhvr>
                                        <p:cTn id="141" dur="1" fill="hold">
                                          <p:stCondLst>
                                            <p:cond delay="0"/>
                                          </p:stCondLst>
                                        </p:cTn>
                                        <p:tgtEl>
                                          <p:spTgt spid="36"/>
                                        </p:tgtEl>
                                        <p:attrNameLst>
                                          <p:attrName>style.visibility</p:attrName>
                                        </p:attrNameLst>
                                      </p:cBhvr>
                                      <p:to>
                                        <p:strVal val="visible"/>
                                      </p:to>
                                    </p:set>
                                    <p:anim calcmode="lin" valueType="num">
                                      <p:cBhvr>
                                        <p:cTn id="142" dur="500" fill="hold"/>
                                        <p:tgtEl>
                                          <p:spTgt spid="36"/>
                                        </p:tgtEl>
                                        <p:attrNameLst>
                                          <p:attrName>ppt_w</p:attrName>
                                        </p:attrNameLst>
                                      </p:cBhvr>
                                      <p:tavLst>
                                        <p:tav tm="0">
                                          <p:val>
                                            <p:fltVal val="0"/>
                                          </p:val>
                                        </p:tav>
                                        <p:tav tm="100000">
                                          <p:val>
                                            <p:strVal val="#ppt_w"/>
                                          </p:val>
                                        </p:tav>
                                      </p:tavLst>
                                    </p:anim>
                                    <p:anim calcmode="lin" valueType="num">
                                      <p:cBhvr>
                                        <p:cTn id="143" dur="500" fill="hold"/>
                                        <p:tgtEl>
                                          <p:spTgt spid="36"/>
                                        </p:tgtEl>
                                        <p:attrNameLst>
                                          <p:attrName>ppt_h</p:attrName>
                                        </p:attrNameLst>
                                      </p:cBhvr>
                                      <p:tavLst>
                                        <p:tav tm="0">
                                          <p:val>
                                            <p:fltVal val="0"/>
                                          </p:val>
                                        </p:tav>
                                        <p:tav tm="100000">
                                          <p:val>
                                            <p:strVal val="#ppt_h"/>
                                          </p:val>
                                        </p:tav>
                                      </p:tavLst>
                                    </p:anim>
                                    <p:animEffect transition="in" filter="fade">
                                      <p:cBhvr>
                                        <p:cTn id="144" dur="500"/>
                                        <p:tgtEl>
                                          <p:spTgt spid="36"/>
                                        </p:tgtEl>
                                      </p:cBhvr>
                                    </p:animEffect>
                                  </p:childTnLst>
                                </p:cTn>
                              </p:par>
                              <p:par>
                                <p:cTn id="145" presetID="53" presetClass="entr" presetSubtype="0" fill="hold"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p:cTn id="147" dur="500" fill="hold"/>
                                        <p:tgtEl>
                                          <p:spTgt spid="37"/>
                                        </p:tgtEl>
                                        <p:attrNameLst>
                                          <p:attrName>ppt_w</p:attrName>
                                        </p:attrNameLst>
                                      </p:cBhvr>
                                      <p:tavLst>
                                        <p:tav tm="0">
                                          <p:val>
                                            <p:fltVal val="0"/>
                                          </p:val>
                                        </p:tav>
                                        <p:tav tm="100000">
                                          <p:val>
                                            <p:strVal val="#ppt_w"/>
                                          </p:val>
                                        </p:tav>
                                      </p:tavLst>
                                    </p:anim>
                                    <p:anim calcmode="lin" valueType="num">
                                      <p:cBhvr>
                                        <p:cTn id="148" dur="500" fill="hold"/>
                                        <p:tgtEl>
                                          <p:spTgt spid="37"/>
                                        </p:tgtEl>
                                        <p:attrNameLst>
                                          <p:attrName>ppt_h</p:attrName>
                                        </p:attrNameLst>
                                      </p:cBhvr>
                                      <p:tavLst>
                                        <p:tav tm="0">
                                          <p:val>
                                            <p:fltVal val="0"/>
                                          </p:val>
                                        </p:tav>
                                        <p:tav tm="100000">
                                          <p:val>
                                            <p:strVal val="#ppt_h"/>
                                          </p:val>
                                        </p:tav>
                                      </p:tavLst>
                                    </p:anim>
                                    <p:animEffect transition="in" filter="fade">
                                      <p:cBhvr>
                                        <p:cTn id="149" dur="500"/>
                                        <p:tgtEl>
                                          <p:spTgt spid="37"/>
                                        </p:tgtEl>
                                      </p:cBhvr>
                                    </p:animEffect>
                                  </p:childTnLst>
                                </p:cTn>
                              </p:par>
                              <p:par>
                                <p:cTn id="150" presetID="53" presetClass="entr" presetSubtype="0" fill="hold" grpId="0" nodeType="withEffect">
                                  <p:stCondLst>
                                    <p:cond delay="0"/>
                                  </p:stCondLst>
                                  <p:childTnLst>
                                    <p:set>
                                      <p:cBhvr>
                                        <p:cTn id="151" dur="1" fill="hold">
                                          <p:stCondLst>
                                            <p:cond delay="0"/>
                                          </p:stCondLst>
                                        </p:cTn>
                                        <p:tgtEl>
                                          <p:spTgt spid="38"/>
                                        </p:tgtEl>
                                        <p:attrNameLst>
                                          <p:attrName>style.visibility</p:attrName>
                                        </p:attrNameLst>
                                      </p:cBhvr>
                                      <p:to>
                                        <p:strVal val="visible"/>
                                      </p:to>
                                    </p:set>
                                    <p:anim calcmode="lin" valueType="num">
                                      <p:cBhvr>
                                        <p:cTn id="152" dur="500" fill="hold"/>
                                        <p:tgtEl>
                                          <p:spTgt spid="38"/>
                                        </p:tgtEl>
                                        <p:attrNameLst>
                                          <p:attrName>ppt_w</p:attrName>
                                        </p:attrNameLst>
                                      </p:cBhvr>
                                      <p:tavLst>
                                        <p:tav tm="0">
                                          <p:val>
                                            <p:fltVal val="0"/>
                                          </p:val>
                                        </p:tav>
                                        <p:tav tm="100000">
                                          <p:val>
                                            <p:strVal val="#ppt_w"/>
                                          </p:val>
                                        </p:tav>
                                      </p:tavLst>
                                    </p:anim>
                                    <p:anim calcmode="lin" valueType="num">
                                      <p:cBhvr>
                                        <p:cTn id="153" dur="500" fill="hold"/>
                                        <p:tgtEl>
                                          <p:spTgt spid="38"/>
                                        </p:tgtEl>
                                        <p:attrNameLst>
                                          <p:attrName>ppt_h</p:attrName>
                                        </p:attrNameLst>
                                      </p:cBhvr>
                                      <p:tavLst>
                                        <p:tav tm="0">
                                          <p:val>
                                            <p:fltVal val="0"/>
                                          </p:val>
                                        </p:tav>
                                        <p:tav tm="100000">
                                          <p:val>
                                            <p:strVal val="#ppt_h"/>
                                          </p:val>
                                        </p:tav>
                                      </p:tavLst>
                                    </p:anim>
                                    <p:animEffect transition="in" filter="fade">
                                      <p:cBhvr>
                                        <p:cTn id="154" dur="500"/>
                                        <p:tgtEl>
                                          <p:spTgt spid="38"/>
                                        </p:tgtEl>
                                      </p:cBhvr>
                                    </p:animEffect>
                                  </p:childTnLst>
                                </p:cTn>
                              </p:par>
                              <p:par>
                                <p:cTn id="155" presetID="53" presetClass="entr" presetSubtype="0" fill="hold" grpId="0" nodeType="with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p:cTn id="157" dur="500" fill="hold"/>
                                        <p:tgtEl>
                                          <p:spTgt spid="39"/>
                                        </p:tgtEl>
                                        <p:attrNameLst>
                                          <p:attrName>ppt_w</p:attrName>
                                        </p:attrNameLst>
                                      </p:cBhvr>
                                      <p:tavLst>
                                        <p:tav tm="0">
                                          <p:val>
                                            <p:fltVal val="0"/>
                                          </p:val>
                                        </p:tav>
                                        <p:tav tm="100000">
                                          <p:val>
                                            <p:strVal val="#ppt_w"/>
                                          </p:val>
                                        </p:tav>
                                      </p:tavLst>
                                    </p:anim>
                                    <p:anim calcmode="lin" valueType="num">
                                      <p:cBhvr>
                                        <p:cTn id="158" dur="500" fill="hold"/>
                                        <p:tgtEl>
                                          <p:spTgt spid="39"/>
                                        </p:tgtEl>
                                        <p:attrNameLst>
                                          <p:attrName>ppt_h</p:attrName>
                                        </p:attrNameLst>
                                      </p:cBhvr>
                                      <p:tavLst>
                                        <p:tav tm="0">
                                          <p:val>
                                            <p:fltVal val="0"/>
                                          </p:val>
                                        </p:tav>
                                        <p:tav tm="100000">
                                          <p:val>
                                            <p:strVal val="#ppt_h"/>
                                          </p:val>
                                        </p:tav>
                                      </p:tavLst>
                                    </p:anim>
                                    <p:animEffect transition="in" filter="fade">
                                      <p:cBhvr>
                                        <p:cTn id="159" dur="500"/>
                                        <p:tgtEl>
                                          <p:spTgt spid="39"/>
                                        </p:tgtEl>
                                      </p:cBhvr>
                                    </p:animEffect>
                                  </p:childTnLst>
                                </p:cTn>
                              </p:par>
                              <p:par>
                                <p:cTn id="160" presetID="53" presetClass="entr" presetSubtype="0" fill="hold" grpId="0" nodeType="withEffect">
                                  <p:stCondLst>
                                    <p:cond delay="0"/>
                                  </p:stCondLst>
                                  <p:childTnLst>
                                    <p:set>
                                      <p:cBhvr>
                                        <p:cTn id="161" dur="1" fill="hold">
                                          <p:stCondLst>
                                            <p:cond delay="0"/>
                                          </p:stCondLst>
                                        </p:cTn>
                                        <p:tgtEl>
                                          <p:spTgt spid="40"/>
                                        </p:tgtEl>
                                        <p:attrNameLst>
                                          <p:attrName>style.visibility</p:attrName>
                                        </p:attrNameLst>
                                      </p:cBhvr>
                                      <p:to>
                                        <p:strVal val="visible"/>
                                      </p:to>
                                    </p:set>
                                    <p:anim calcmode="lin" valueType="num">
                                      <p:cBhvr>
                                        <p:cTn id="162" dur="500" fill="hold"/>
                                        <p:tgtEl>
                                          <p:spTgt spid="40"/>
                                        </p:tgtEl>
                                        <p:attrNameLst>
                                          <p:attrName>ppt_w</p:attrName>
                                        </p:attrNameLst>
                                      </p:cBhvr>
                                      <p:tavLst>
                                        <p:tav tm="0">
                                          <p:val>
                                            <p:fltVal val="0"/>
                                          </p:val>
                                        </p:tav>
                                        <p:tav tm="100000">
                                          <p:val>
                                            <p:strVal val="#ppt_w"/>
                                          </p:val>
                                        </p:tav>
                                      </p:tavLst>
                                    </p:anim>
                                    <p:anim calcmode="lin" valueType="num">
                                      <p:cBhvr>
                                        <p:cTn id="163" dur="500" fill="hold"/>
                                        <p:tgtEl>
                                          <p:spTgt spid="40"/>
                                        </p:tgtEl>
                                        <p:attrNameLst>
                                          <p:attrName>ppt_h</p:attrName>
                                        </p:attrNameLst>
                                      </p:cBhvr>
                                      <p:tavLst>
                                        <p:tav tm="0">
                                          <p:val>
                                            <p:fltVal val="0"/>
                                          </p:val>
                                        </p:tav>
                                        <p:tav tm="100000">
                                          <p:val>
                                            <p:strVal val="#ppt_h"/>
                                          </p:val>
                                        </p:tav>
                                      </p:tavLst>
                                    </p:anim>
                                    <p:animEffect transition="in" filter="fade">
                                      <p:cBhvr>
                                        <p:cTn id="164" dur="500"/>
                                        <p:tgtEl>
                                          <p:spTgt spid="40"/>
                                        </p:tgtEl>
                                      </p:cBhvr>
                                    </p:animEffect>
                                  </p:childTnLst>
                                </p:cTn>
                              </p:par>
                              <p:par>
                                <p:cTn id="165" presetID="53" presetClass="entr" presetSubtype="0" fill="hold" grpId="0" nodeType="withEffect">
                                  <p:stCondLst>
                                    <p:cond delay="0"/>
                                  </p:stCondLst>
                                  <p:childTnLst>
                                    <p:set>
                                      <p:cBhvr>
                                        <p:cTn id="166" dur="1" fill="hold">
                                          <p:stCondLst>
                                            <p:cond delay="0"/>
                                          </p:stCondLst>
                                        </p:cTn>
                                        <p:tgtEl>
                                          <p:spTgt spid="41"/>
                                        </p:tgtEl>
                                        <p:attrNameLst>
                                          <p:attrName>style.visibility</p:attrName>
                                        </p:attrNameLst>
                                      </p:cBhvr>
                                      <p:to>
                                        <p:strVal val="visible"/>
                                      </p:to>
                                    </p:set>
                                    <p:anim calcmode="lin" valueType="num">
                                      <p:cBhvr>
                                        <p:cTn id="167" dur="500" fill="hold"/>
                                        <p:tgtEl>
                                          <p:spTgt spid="41"/>
                                        </p:tgtEl>
                                        <p:attrNameLst>
                                          <p:attrName>ppt_w</p:attrName>
                                        </p:attrNameLst>
                                      </p:cBhvr>
                                      <p:tavLst>
                                        <p:tav tm="0">
                                          <p:val>
                                            <p:fltVal val="0"/>
                                          </p:val>
                                        </p:tav>
                                        <p:tav tm="100000">
                                          <p:val>
                                            <p:strVal val="#ppt_w"/>
                                          </p:val>
                                        </p:tav>
                                      </p:tavLst>
                                    </p:anim>
                                    <p:anim calcmode="lin" valueType="num">
                                      <p:cBhvr>
                                        <p:cTn id="168" dur="500" fill="hold"/>
                                        <p:tgtEl>
                                          <p:spTgt spid="41"/>
                                        </p:tgtEl>
                                        <p:attrNameLst>
                                          <p:attrName>ppt_h</p:attrName>
                                        </p:attrNameLst>
                                      </p:cBhvr>
                                      <p:tavLst>
                                        <p:tav tm="0">
                                          <p:val>
                                            <p:fltVal val="0"/>
                                          </p:val>
                                        </p:tav>
                                        <p:tav tm="100000">
                                          <p:val>
                                            <p:strVal val="#ppt_h"/>
                                          </p:val>
                                        </p:tav>
                                      </p:tavLst>
                                    </p:anim>
                                    <p:animEffect transition="in" filter="fade">
                                      <p:cBhvr>
                                        <p:cTn id="169" dur="500"/>
                                        <p:tgtEl>
                                          <p:spTgt spid="41"/>
                                        </p:tgtEl>
                                      </p:cBhvr>
                                    </p:animEffect>
                                  </p:childTnLst>
                                </p:cTn>
                              </p:par>
                              <p:par>
                                <p:cTn id="170" presetID="53" presetClass="entr" presetSubtype="0" fill="hold" grpId="0" nodeType="withEffect">
                                  <p:stCondLst>
                                    <p:cond delay="0"/>
                                  </p:stCondLst>
                                  <p:childTnLst>
                                    <p:set>
                                      <p:cBhvr>
                                        <p:cTn id="171" dur="1" fill="hold">
                                          <p:stCondLst>
                                            <p:cond delay="0"/>
                                          </p:stCondLst>
                                        </p:cTn>
                                        <p:tgtEl>
                                          <p:spTgt spid="42"/>
                                        </p:tgtEl>
                                        <p:attrNameLst>
                                          <p:attrName>style.visibility</p:attrName>
                                        </p:attrNameLst>
                                      </p:cBhvr>
                                      <p:to>
                                        <p:strVal val="visible"/>
                                      </p:to>
                                    </p:set>
                                    <p:anim calcmode="lin" valueType="num">
                                      <p:cBhvr>
                                        <p:cTn id="172" dur="500" fill="hold"/>
                                        <p:tgtEl>
                                          <p:spTgt spid="42"/>
                                        </p:tgtEl>
                                        <p:attrNameLst>
                                          <p:attrName>ppt_w</p:attrName>
                                        </p:attrNameLst>
                                      </p:cBhvr>
                                      <p:tavLst>
                                        <p:tav tm="0">
                                          <p:val>
                                            <p:fltVal val="0"/>
                                          </p:val>
                                        </p:tav>
                                        <p:tav tm="100000">
                                          <p:val>
                                            <p:strVal val="#ppt_w"/>
                                          </p:val>
                                        </p:tav>
                                      </p:tavLst>
                                    </p:anim>
                                    <p:anim calcmode="lin" valueType="num">
                                      <p:cBhvr>
                                        <p:cTn id="173" dur="500" fill="hold"/>
                                        <p:tgtEl>
                                          <p:spTgt spid="42"/>
                                        </p:tgtEl>
                                        <p:attrNameLst>
                                          <p:attrName>ppt_h</p:attrName>
                                        </p:attrNameLst>
                                      </p:cBhvr>
                                      <p:tavLst>
                                        <p:tav tm="0">
                                          <p:val>
                                            <p:fltVal val="0"/>
                                          </p:val>
                                        </p:tav>
                                        <p:tav tm="100000">
                                          <p:val>
                                            <p:strVal val="#ppt_h"/>
                                          </p:val>
                                        </p:tav>
                                      </p:tavLst>
                                    </p:anim>
                                    <p:animEffect transition="in" filter="fade">
                                      <p:cBhvr>
                                        <p:cTn id="174" dur="500"/>
                                        <p:tgtEl>
                                          <p:spTgt spid="42"/>
                                        </p:tgtEl>
                                      </p:cBhvr>
                                    </p:animEffect>
                                  </p:childTnLst>
                                </p:cTn>
                              </p:par>
                              <p:par>
                                <p:cTn id="175" presetID="53" presetClass="entr" presetSubtype="0" fill="hold" grpId="0" nodeType="withEffect">
                                  <p:stCondLst>
                                    <p:cond delay="0"/>
                                  </p:stCondLst>
                                  <p:childTnLst>
                                    <p:set>
                                      <p:cBhvr>
                                        <p:cTn id="176" dur="1" fill="hold">
                                          <p:stCondLst>
                                            <p:cond delay="0"/>
                                          </p:stCondLst>
                                        </p:cTn>
                                        <p:tgtEl>
                                          <p:spTgt spid="43"/>
                                        </p:tgtEl>
                                        <p:attrNameLst>
                                          <p:attrName>style.visibility</p:attrName>
                                        </p:attrNameLst>
                                      </p:cBhvr>
                                      <p:to>
                                        <p:strVal val="visible"/>
                                      </p:to>
                                    </p:set>
                                    <p:anim calcmode="lin" valueType="num">
                                      <p:cBhvr>
                                        <p:cTn id="177" dur="500" fill="hold"/>
                                        <p:tgtEl>
                                          <p:spTgt spid="43"/>
                                        </p:tgtEl>
                                        <p:attrNameLst>
                                          <p:attrName>ppt_w</p:attrName>
                                        </p:attrNameLst>
                                      </p:cBhvr>
                                      <p:tavLst>
                                        <p:tav tm="0">
                                          <p:val>
                                            <p:fltVal val="0"/>
                                          </p:val>
                                        </p:tav>
                                        <p:tav tm="100000">
                                          <p:val>
                                            <p:strVal val="#ppt_w"/>
                                          </p:val>
                                        </p:tav>
                                      </p:tavLst>
                                    </p:anim>
                                    <p:anim calcmode="lin" valueType="num">
                                      <p:cBhvr>
                                        <p:cTn id="178" dur="500" fill="hold"/>
                                        <p:tgtEl>
                                          <p:spTgt spid="43"/>
                                        </p:tgtEl>
                                        <p:attrNameLst>
                                          <p:attrName>ppt_h</p:attrName>
                                        </p:attrNameLst>
                                      </p:cBhvr>
                                      <p:tavLst>
                                        <p:tav tm="0">
                                          <p:val>
                                            <p:fltVal val="0"/>
                                          </p:val>
                                        </p:tav>
                                        <p:tav tm="100000">
                                          <p:val>
                                            <p:strVal val="#ppt_h"/>
                                          </p:val>
                                        </p:tav>
                                      </p:tavLst>
                                    </p:anim>
                                    <p:animEffect transition="in" filter="fade">
                                      <p:cBhvr>
                                        <p:cTn id="179" dur="500"/>
                                        <p:tgtEl>
                                          <p:spTgt spid="43"/>
                                        </p:tgtEl>
                                      </p:cBhvr>
                                    </p:animEffect>
                                  </p:childTnLst>
                                </p:cTn>
                              </p:par>
                              <p:par>
                                <p:cTn id="180" presetID="53" presetClass="entr" presetSubtype="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 calcmode="lin" valueType="num">
                                      <p:cBhvr>
                                        <p:cTn id="182" dur="500" fill="hold"/>
                                        <p:tgtEl>
                                          <p:spTgt spid="44"/>
                                        </p:tgtEl>
                                        <p:attrNameLst>
                                          <p:attrName>ppt_w</p:attrName>
                                        </p:attrNameLst>
                                      </p:cBhvr>
                                      <p:tavLst>
                                        <p:tav tm="0">
                                          <p:val>
                                            <p:fltVal val="0"/>
                                          </p:val>
                                        </p:tav>
                                        <p:tav tm="100000">
                                          <p:val>
                                            <p:strVal val="#ppt_w"/>
                                          </p:val>
                                        </p:tav>
                                      </p:tavLst>
                                    </p:anim>
                                    <p:anim calcmode="lin" valueType="num">
                                      <p:cBhvr>
                                        <p:cTn id="183" dur="500" fill="hold"/>
                                        <p:tgtEl>
                                          <p:spTgt spid="44"/>
                                        </p:tgtEl>
                                        <p:attrNameLst>
                                          <p:attrName>ppt_h</p:attrName>
                                        </p:attrNameLst>
                                      </p:cBhvr>
                                      <p:tavLst>
                                        <p:tav tm="0">
                                          <p:val>
                                            <p:fltVal val="0"/>
                                          </p:val>
                                        </p:tav>
                                        <p:tav tm="100000">
                                          <p:val>
                                            <p:strVal val="#ppt_h"/>
                                          </p:val>
                                        </p:tav>
                                      </p:tavLst>
                                    </p:anim>
                                    <p:animEffect transition="in" filter="fade">
                                      <p:cBhvr>
                                        <p:cTn id="184" dur="500"/>
                                        <p:tgtEl>
                                          <p:spTgt spid="44"/>
                                        </p:tgtEl>
                                      </p:cBhvr>
                                    </p:animEffect>
                                  </p:childTnLst>
                                </p:cTn>
                              </p:par>
                              <p:par>
                                <p:cTn id="185" presetID="53" presetClass="entr" presetSubtype="0" fill="hold" grpId="0" nodeType="withEffect">
                                  <p:stCondLst>
                                    <p:cond delay="0"/>
                                  </p:stCondLst>
                                  <p:childTnLst>
                                    <p:set>
                                      <p:cBhvr>
                                        <p:cTn id="186" dur="1" fill="hold">
                                          <p:stCondLst>
                                            <p:cond delay="0"/>
                                          </p:stCondLst>
                                        </p:cTn>
                                        <p:tgtEl>
                                          <p:spTgt spid="45"/>
                                        </p:tgtEl>
                                        <p:attrNameLst>
                                          <p:attrName>style.visibility</p:attrName>
                                        </p:attrNameLst>
                                      </p:cBhvr>
                                      <p:to>
                                        <p:strVal val="visible"/>
                                      </p:to>
                                    </p:set>
                                    <p:anim calcmode="lin" valueType="num">
                                      <p:cBhvr>
                                        <p:cTn id="187" dur="500" fill="hold"/>
                                        <p:tgtEl>
                                          <p:spTgt spid="45"/>
                                        </p:tgtEl>
                                        <p:attrNameLst>
                                          <p:attrName>ppt_w</p:attrName>
                                        </p:attrNameLst>
                                      </p:cBhvr>
                                      <p:tavLst>
                                        <p:tav tm="0">
                                          <p:val>
                                            <p:fltVal val="0"/>
                                          </p:val>
                                        </p:tav>
                                        <p:tav tm="100000">
                                          <p:val>
                                            <p:strVal val="#ppt_w"/>
                                          </p:val>
                                        </p:tav>
                                      </p:tavLst>
                                    </p:anim>
                                    <p:anim calcmode="lin" valueType="num">
                                      <p:cBhvr>
                                        <p:cTn id="188" dur="500" fill="hold"/>
                                        <p:tgtEl>
                                          <p:spTgt spid="45"/>
                                        </p:tgtEl>
                                        <p:attrNameLst>
                                          <p:attrName>ppt_h</p:attrName>
                                        </p:attrNameLst>
                                      </p:cBhvr>
                                      <p:tavLst>
                                        <p:tav tm="0">
                                          <p:val>
                                            <p:fltVal val="0"/>
                                          </p:val>
                                        </p:tav>
                                        <p:tav tm="100000">
                                          <p:val>
                                            <p:strVal val="#ppt_h"/>
                                          </p:val>
                                        </p:tav>
                                      </p:tavLst>
                                    </p:anim>
                                    <p:animEffect transition="in" filter="fade">
                                      <p:cBhvr>
                                        <p:cTn id="189" dur="500"/>
                                        <p:tgtEl>
                                          <p:spTgt spid="45"/>
                                        </p:tgtEl>
                                      </p:cBhvr>
                                    </p:animEffect>
                                  </p:childTnLst>
                                </p:cTn>
                              </p:par>
                            </p:childTnLst>
                          </p:cTn>
                        </p:par>
                      </p:childTnLst>
                    </p:cTn>
                  </p:par>
                  <p:par>
                    <p:cTn id="190" fill="hold">
                      <p:stCondLst>
                        <p:cond delay="indefinite"/>
                      </p:stCondLst>
                      <p:childTnLst>
                        <p:par>
                          <p:cTn id="191" fill="hold">
                            <p:stCondLst>
                              <p:cond delay="0"/>
                            </p:stCondLst>
                            <p:childTnLst>
                              <p:par>
                                <p:cTn id="192" presetID="53" presetClass="entr" presetSubtype="0" fill="hold" grpId="0" nodeType="clickEffect">
                                  <p:stCondLst>
                                    <p:cond delay="0"/>
                                  </p:stCondLst>
                                  <p:childTnLst>
                                    <p:set>
                                      <p:cBhvr>
                                        <p:cTn id="193" dur="1" fill="hold">
                                          <p:stCondLst>
                                            <p:cond delay="0"/>
                                          </p:stCondLst>
                                        </p:cTn>
                                        <p:tgtEl>
                                          <p:spTgt spid="7"/>
                                        </p:tgtEl>
                                        <p:attrNameLst>
                                          <p:attrName>style.visibility</p:attrName>
                                        </p:attrNameLst>
                                      </p:cBhvr>
                                      <p:to>
                                        <p:strVal val="visible"/>
                                      </p:to>
                                    </p:set>
                                    <p:anim calcmode="lin" valueType="num">
                                      <p:cBhvr>
                                        <p:cTn id="194" dur="500" fill="hold"/>
                                        <p:tgtEl>
                                          <p:spTgt spid="7"/>
                                        </p:tgtEl>
                                        <p:attrNameLst>
                                          <p:attrName>ppt_w</p:attrName>
                                        </p:attrNameLst>
                                      </p:cBhvr>
                                      <p:tavLst>
                                        <p:tav tm="0">
                                          <p:val>
                                            <p:fltVal val="0"/>
                                          </p:val>
                                        </p:tav>
                                        <p:tav tm="100000">
                                          <p:val>
                                            <p:strVal val="#ppt_w"/>
                                          </p:val>
                                        </p:tav>
                                      </p:tavLst>
                                    </p:anim>
                                    <p:anim calcmode="lin" valueType="num">
                                      <p:cBhvr>
                                        <p:cTn id="195" dur="500" fill="hold"/>
                                        <p:tgtEl>
                                          <p:spTgt spid="7"/>
                                        </p:tgtEl>
                                        <p:attrNameLst>
                                          <p:attrName>ppt_h</p:attrName>
                                        </p:attrNameLst>
                                      </p:cBhvr>
                                      <p:tavLst>
                                        <p:tav tm="0">
                                          <p:val>
                                            <p:fltVal val="0"/>
                                          </p:val>
                                        </p:tav>
                                        <p:tav tm="100000">
                                          <p:val>
                                            <p:strVal val="#ppt_h"/>
                                          </p:val>
                                        </p:tav>
                                      </p:tavLst>
                                    </p:anim>
                                    <p:animEffect transition="in" filter="fade">
                                      <p:cBhvr>
                                        <p:cTn id="196" dur="500"/>
                                        <p:tgtEl>
                                          <p:spTgt spid="7"/>
                                        </p:tgtEl>
                                      </p:cBhvr>
                                    </p:animEffect>
                                  </p:childTnLst>
                                </p:cTn>
                              </p:par>
                            </p:childTnLst>
                          </p:cTn>
                        </p:par>
                      </p:childTnLst>
                    </p:cTn>
                  </p:par>
                  <p:par>
                    <p:cTn id="197" fill="hold">
                      <p:stCondLst>
                        <p:cond delay="indefinite"/>
                      </p:stCondLst>
                      <p:childTnLst>
                        <p:par>
                          <p:cTn id="198" fill="hold">
                            <p:stCondLst>
                              <p:cond delay="0"/>
                            </p:stCondLst>
                            <p:childTnLst>
                              <p:par>
                                <p:cTn id="199" presetID="53" presetClass="entr" presetSubtype="0" fill="hold" grpId="0" nodeType="clickEffect">
                                  <p:stCondLst>
                                    <p:cond delay="0"/>
                                  </p:stCondLst>
                                  <p:childTnLst>
                                    <p:set>
                                      <p:cBhvr>
                                        <p:cTn id="200" dur="1" fill="hold">
                                          <p:stCondLst>
                                            <p:cond delay="0"/>
                                          </p:stCondLst>
                                        </p:cTn>
                                        <p:tgtEl>
                                          <p:spTgt spid="49"/>
                                        </p:tgtEl>
                                        <p:attrNameLst>
                                          <p:attrName>style.visibility</p:attrName>
                                        </p:attrNameLst>
                                      </p:cBhvr>
                                      <p:to>
                                        <p:strVal val="visible"/>
                                      </p:to>
                                    </p:set>
                                    <p:anim calcmode="lin" valueType="num">
                                      <p:cBhvr>
                                        <p:cTn id="201" dur="500" fill="hold"/>
                                        <p:tgtEl>
                                          <p:spTgt spid="49"/>
                                        </p:tgtEl>
                                        <p:attrNameLst>
                                          <p:attrName>ppt_w</p:attrName>
                                        </p:attrNameLst>
                                      </p:cBhvr>
                                      <p:tavLst>
                                        <p:tav tm="0">
                                          <p:val>
                                            <p:fltVal val="0"/>
                                          </p:val>
                                        </p:tav>
                                        <p:tav tm="100000">
                                          <p:val>
                                            <p:strVal val="#ppt_w"/>
                                          </p:val>
                                        </p:tav>
                                      </p:tavLst>
                                    </p:anim>
                                    <p:anim calcmode="lin" valueType="num">
                                      <p:cBhvr>
                                        <p:cTn id="202" dur="500" fill="hold"/>
                                        <p:tgtEl>
                                          <p:spTgt spid="49"/>
                                        </p:tgtEl>
                                        <p:attrNameLst>
                                          <p:attrName>ppt_h</p:attrName>
                                        </p:attrNameLst>
                                      </p:cBhvr>
                                      <p:tavLst>
                                        <p:tav tm="0">
                                          <p:val>
                                            <p:fltVal val="0"/>
                                          </p:val>
                                        </p:tav>
                                        <p:tav tm="100000">
                                          <p:val>
                                            <p:strVal val="#ppt_h"/>
                                          </p:val>
                                        </p:tav>
                                      </p:tavLst>
                                    </p:anim>
                                    <p:animEffect transition="in" filter="fade">
                                      <p:cBhvr>
                                        <p:cTn id="20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8" grpId="0"/>
      <p:bldP spid="39" grpId="0"/>
      <p:bldP spid="40" grpId="0"/>
      <p:bldP spid="41" grpId="0"/>
      <p:bldP spid="42" grpId="0"/>
      <p:bldP spid="43" grpId="0"/>
      <p:bldP spid="44" grpId="0"/>
      <p:bldP spid="45" grpId="0"/>
      <p:bldP spid="4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49" name="组合 48"/>
          <p:cNvGrpSpPr/>
          <p:nvPr/>
        </p:nvGrpSpPr>
        <p:grpSpPr bwMode="auto">
          <a:xfrm>
            <a:off x="71438" y="877888"/>
            <a:ext cx="4265612" cy="5337175"/>
            <a:chOff x="71406" y="877643"/>
            <a:chExt cx="4265868" cy="5337439"/>
          </a:xfrm>
        </p:grpSpPr>
        <p:sp>
          <p:nvSpPr>
            <p:cNvPr id="8" name="椭圆 7"/>
            <p:cNvSpPr/>
            <p:nvPr/>
          </p:nvSpPr>
          <p:spPr>
            <a:xfrm>
              <a:off x="357173" y="3592402"/>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92D050"/>
                  </a:solidFill>
                </a:rPr>
                <a:t>X</a:t>
              </a:r>
              <a:endParaRPr lang="zh-CN" altLang="en-US" sz="4000" b="1" dirty="0">
                <a:solidFill>
                  <a:srgbClr val="92D050"/>
                </a:solidFill>
              </a:endParaRPr>
            </a:p>
          </p:txBody>
        </p:sp>
        <p:sp>
          <p:nvSpPr>
            <p:cNvPr id="10" name="椭圆 9"/>
            <p:cNvSpPr/>
            <p:nvPr/>
          </p:nvSpPr>
          <p:spPr>
            <a:xfrm>
              <a:off x="3357728"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7</a:t>
              </a:r>
              <a:endParaRPr lang="zh-CN" altLang="en-US" sz="4000" dirty="0">
                <a:solidFill>
                  <a:srgbClr val="92D050"/>
                </a:solidFill>
              </a:endParaRPr>
            </a:p>
          </p:txBody>
        </p:sp>
        <p:cxnSp>
          <p:nvCxnSpPr>
            <p:cNvPr id="11" name="直接连接符 10"/>
            <p:cNvCxnSpPr>
              <a:stCxn id="29" idx="3"/>
              <a:endCxn id="31" idx="7"/>
            </p:cNvCxnSpPr>
            <p:nvPr/>
          </p:nvCxnSpPr>
          <p:spPr>
            <a:xfrm rot="5400000">
              <a:off x="1158119" y="1411859"/>
              <a:ext cx="968423" cy="83983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20" idx="0"/>
            </p:cNvCxnSpPr>
            <p:nvPr/>
          </p:nvCxnSpPr>
          <p:spPr>
            <a:xfrm rot="5400000">
              <a:off x="-262777" y="4610833"/>
              <a:ext cx="1231961" cy="13494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5"/>
              <a:endCxn id="21" idx="0"/>
            </p:cNvCxnSpPr>
            <p:nvPr/>
          </p:nvCxnSpPr>
          <p:spPr>
            <a:xfrm rot="16200000" flipH="1">
              <a:off x="138092" y="4646554"/>
              <a:ext cx="1231961" cy="63504"/>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30" idx="5"/>
              <a:endCxn id="28" idx="0"/>
            </p:cNvCxnSpPr>
            <p:nvPr/>
          </p:nvCxnSpPr>
          <p:spPr>
            <a:xfrm rot="16200000" flipH="1">
              <a:off x="3132295" y="2866876"/>
              <a:ext cx="958897" cy="492155"/>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31" idx="5"/>
              <a:endCxn id="26" idx="0"/>
            </p:cNvCxnSpPr>
            <p:nvPr/>
          </p:nvCxnSpPr>
          <p:spPr>
            <a:xfrm rot="16200000" flipH="1">
              <a:off x="953319" y="2974039"/>
              <a:ext cx="887457" cy="349271"/>
            </a:xfrm>
            <a:prstGeom prst="line">
              <a:avLst/>
            </a:prstGeom>
          </p:spPr>
          <p:style>
            <a:lnRef idx="2">
              <a:schemeClr val="dk1"/>
            </a:lnRef>
            <a:fillRef idx="0">
              <a:schemeClr val="dk1"/>
            </a:fillRef>
            <a:effectRef idx="1">
              <a:schemeClr val="dk1"/>
            </a:effectRef>
            <a:fontRef idx="minor">
              <a:schemeClr val="tx1"/>
            </a:fontRef>
          </p:style>
        </p:cxnSp>
        <p:sp>
          <p:nvSpPr>
            <p:cNvPr id="16" name="椭圆 15"/>
            <p:cNvSpPr/>
            <p:nvPr/>
          </p:nvSpPr>
          <p:spPr>
            <a:xfrm>
              <a:off x="3908623"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8</a:t>
              </a:r>
              <a:endParaRPr lang="zh-CN" altLang="en-US" sz="4000" dirty="0">
                <a:solidFill>
                  <a:srgbClr val="92D050"/>
                </a:solidFill>
              </a:endParaRPr>
            </a:p>
          </p:txBody>
        </p:sp>
        <p:cxnSp>
          <p:nvCxnSpPr>
            <p:cNvPr id="17" name="直接连接符 16"/>
            <p:cNvCxnSpPr>
              <a:stCxn id="26" idx="5"/>
              <a:endCxn id="23" idx="0"/>
            </p:cNvCxnSpPr>
            <p:nvPr/>
          </p:nvCxnSpPr>
          <p:spPr>
            <a:xfrm rot="16200000" flipH="1">
              <a:off x="1209719" y="4575112"/>
              <a:ext cx="1231961" cy="206387"/>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29" idx="5"/>
              <a:endCxn id="30" idx="1"/>
            </p:cNvCxnSpPr>
            <p:nvPr/>
          </p:nvCxnSpPr>
          <p:spPr>
            <a:xfrm rot="16200000" flipH="1">
              <a:off x="2265467" y="1447580"/>
              <a:ext cx="896981" cy="696955"/>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31" idx="3"/>
              <a:endCxn id="8" idx="0"/>
            </p:cNvCxnSpPr>
            <p:nvPr/>
          </p:nvCxnSpPr>
          <p:spPr>
            <a:xfrm rot="5400000">
              <a:off x="302405" y="2974039"/>
              <a:ext cx="887457" cy="349271"/>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71406"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1</a:t>
              </a:r>
              <a:endParaRPr lang="zh-CN" altLang="en-US" sz="4000" dirty="0">
                <a:solidFill>
                  <a:srgbClr val="92D050"/>
                </a:solidFill>
              </a:endParaRPr>
            </a:p>
          </p:txBody>
        </p:sp>
        <p:sp>
          <p:nvSpPr>
            <p:cNvPr id="21" name="椭圆 20"/>
            <p:cNvSpPr/>
            <p:nvPr/>
          </p:nvSpPr>
          <p:spPr>
            <a:xfrm>
              <a:off x="571498"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2</a:t>
              </a:r>
              <a:endParaRPr lang="zh-CN" altLang="en-US" sz="4000" dirty="0">
                <a:solidFill>
                  <a:srgbClr val="92D050"/>
                </a:solidFill>
              </a:endParaRPr>
            </a:p>
          </p:txBody>
        </p:sp>
        <p:sp>
          <p:nvSpPr>
            <p:cNvPr id="22" name="椭圆 21"/>
            <p:cNvSpPr/>
            <p:nvPr/>
          </p:nvSpPr>
          <p:spPr>
            <a:xfrm>
              <a:off x="1143032"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3</a:t>
              </a:r>
              <a:endParaRPr lang="zh-CN" altLang="en-US" sz="4000" dirty="0">
                <a:solidFill>
                  <a:srgbClr val="92D050"/>
                </a:solidFill>
              </a:endParaRPr>
            </a:p>
          </p:txBody>
        </p:sp>
        <p:sp>
          <p:nvSpPr>
            <p:cNvPr id="23" name="椭圆 22"/>
            <p:cNvSpPr/>
            <p:nvPr/>
          </p:nvSpPr>
          <p:spPr>
            <a:xfrm>
              <a:off x="1714567"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4</a:t>
              </a:r>
              <a:endParaRPr lang="zh-CN" altLang="en-US" sz="4000" dirty="0">
                <a:solidFill>
                  <a:srgbClr val="92D050"/>
                </a:solidFill>
              </a:endParaRPr>
            </a:p>
          </p:txBody>
        </p:sp>
        <p:sp>
          <p:nvSpPr>
            <p:cNvPr id="24" name="椭圆 23"/>
            <p:cNvSpPr/>
            <p:nvPr/>
          </p:nvSpPr>
          <p:spPr>
            <a:xfrm>
              <a:off x="2286101"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5</a:t>
              </a:r>
              <a:endParaRPr lang="zh-CN" altLang="en-US" sz="4000" dirty="0">
                <a:solidFill>
                  <a:srgbClr val="92D050"/>
                </a:solidFill>
              </a:endParaRPr>
            </a:p>
          </p:txBody>
        </p:sp>
        <p:sp>
          <p:nvSpPr>
            <p:cNvPr id="25" name="椭圆 24"/>
            <p:cNvSpPr/>
            <p:nvPr/>
          </p:nvSpPr>
          <p:spPr>
            <a:xfrm>
              <a:off x="2786194" y="5294286"/>
              <a:ext cx="428651" cy="5508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92D050"/>
                  </a:solidFill>
                </a:rPr>
                <a:t>6</a:t>
              </a:r>
              <a:endParaRPr lang="zh-CN" altLang="en-US" sz="4000" dirty="0">
                <a:solidFill>
                  <a:srgbClr val="92D050"/>
                </a:solidFill>
              </a:endParaRPr>
            </a:p>
          </p:txBody>
        </p:sp>
        <p:sp>
          <p:nvSpPr>
            <p:cNvPr id="26" name="椭圆 25"/>
            <p:cNvSpPr/>
            <p:nvPr/>
          </p:nvSpPr>
          <p:spPr>
            <a:xfrm>
              <a:off x="1357358" y="3592402"/>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92D050"/>
                  </a:solidFill>
                </a:rPr>
                <a:t>Y</a:t>
              </a:r>
              <a:endParaRPr lang="zh-CN" altLang="en-US" sz="4000" b="1" dirty="0">
                <a:solidFill>
                  <a:srgbClr val="92D050"/>
                </a:solidFill>
              </a:endParaRPr>
            </a:p>
          </p:txBody>
        </p:sp>
        <p:sp>
          <p:nvSpPr>
            <p:cNvPr id="27" name="椭圆 26"/>
            <p:cNvSpPr/>
            <p:nvPr/>
          </p:nvSpPr>
          <p:spPr>
            <a:xfrm>
              <a:off x="2494076" y="3592402"/>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28" name="椭圆 27"/>
            <p:cNvSpPr/>
            <p:nvPr/>
          </p:nvSpPr>
          <p:spPr>
            <a:xfrm>
              <a:off x="3643495" y="3592402"/>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29" name="椭圆 28"/>
            <p:cNvSpPr/>
            <p:nvPr/>
          </p:nvSpPr>
          <p:spPr>
            <a:xfrm>
              <a:off x="2000334" y="877643"/>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rgbClr val="0070C0"/>
                  </a:solidFill>
                </a:rPr>
                <a:t>Q</a:t>
              </a:r>
              <a:endParaRPr lang="zh-CN" altLang="en-US" sz="4000" dirty="0">
                <a:solidFill>
                  <a:srgbClr val="0070C0"/>
                </a:solidFill>
              </a:endParaRPr>
            </a:p>
          </p:txBody>
        </p:sp>
        <p:sp>
          <p:nvSpPr>
            <p:cNvPr id="30" name="椭圆 29"/>
            <p:cNvSpPr/>
            <p:nvPr/>
          </p:nvSpPr>
          <p:spPr>
            <a:xfrm>
              <a:off x="3000519" y="2163582"/>
              <a:ext cx="428651" cy="550889"/>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rgbClr val="92D050"/>
                </a:solidFill>
              </a:endParaRPr>
            </a:p>
          </p:txBody>
        </p:sp>
        <p:sp>
          <p:nvSpPr>
            <p:cNvPr id="31" name="椭圆 30"/>
            <p:cNvSpPr/>
            <p:nvPr/>
          </p:nvSpPr>
          <p:spPr>
            <a:xfrm>
              <a:off x="857265" y="2235022"/>
              <a:ext cx="428651" cy="55089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b="1" dirty="0">
                  <a:solidFill>
                    <a:srgbClr val="FF0000"/>
                  </a:solidFill>
                </a:rPr>
                <a:t>P</a:t>
              </a:r>
              <a:endParaRPr lang="zh-CN" altLang="en-US" sz="4000" b="1" dirty="0">
                <a:solidFill>
                  <a:srgbClr val="FF0000"/>
                </a:solidFill>
              </a:endParaRPr>
            </a:p>
          </p:txBody>
        </p:sp>
        <p:cxnSp>
          <p:nvCxnSpPr>
            <p:cNvPr id="32" name="直接连接符 31"/>
            <p:cNvCxnSpPr>
              <a:stCxn id="26" idx="3"/>
              <a:endCxn id="22" idx="0"/>
            </p:cNvCxnSpPr>
            <p:nvPr/>
          </p:nvCxnSpPr>
          <p:spPr>
            <a:xfrm rot="5400000">
              <a:off x="772336" y="4647348"/>
              <a:ext cx="1231961" cy="61916"/>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stCxn id="27" idx="3"/>
              <a:endCxn id="24" idx="0"/>
            </p:cNvCxnSpPr>
            <p:nvPr/>
          </p:nvCxnSpPr>
          <p:spPr>
            <a:xfrm rot="5400000">
              <a:off x="1912229" y="4650523"/>
              <a:ext cx="1231961" cy="55565"/>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7" idx="5"/>
              <a:endCxn id="25" idx="0"/>
            </p:cNvCxnSpPr>
            <p:nvPr/>
          </p:nvCxnSpPr>
          <p:spPr>
            <a:xfrm rot="16200000" flipH="1">
              <a:off x="2313891" y="4607658"/>
              <a:ext cx="1231961" cy="141295"/>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28" idx="3"/>
              <a:endCxn id="10" idx="0"/>
            </p:cNvCxnSpPr>
            <p:nvPr/>
          </p:nvCxnSpPr>
          <p:spPr>
            <a:xfrm rot="5400000">
              <a:off x="3022752" y="4611627"/>
              <a:ext cx="1231961" cy="133358"/>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8" idx="5"/>
              <a:endCxn id="16" idx="0"/>
            </p:cNvCxnSpPr>
            <p:nvPr/>
          </p:nvCxnSpPr>
          <p:spPr>
            <a:xfrm rot="16200000" flipH="1">
              <a:off x="3449815" y="4621153"/>
              <a:ext cx="1231961" cy="114307"/>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0" idx="3"/>
              <a:endCxn id="27" idx="0"/>
            </p:cNvCxnSpPr>
            <p:nvPr/>
          </p:nvCxnSpPr>
          <p:spPr>
            <a:xfrm rot="5400000">
              <a:off x="2405970" y="2935936"/>
              <a:ext cx="958897" cy="354034"/>
            </a:xfrm>
            <a:prstGeom prst="line">
              <a:avLst/>
            </a:prstGeom>
          </p:spPr>
          <p:style>
            <a:lnRef idx="2">
              <a:schemeClr val="dk1"/>
            </a:lnRef>
            <a:fillRef idx="0">
              <a:schemeClr val="dk1"/>
            </a:fillRef>
            <a:effectRef idx="1">
              <a:schemeClr val="dk1"/>
            </a:effectRef>
            <a:fontRef idx="minor">
              <a:schemeClr val="tx1"/>
            </a:fontRef>
          </p:style>
        </p:cxnSp>
        <p:sp>
          <p:nvSpPr>
            <p:cNvPr id="95268" name="TextBox 37"/>
            <p:cNvSpPr txBox="1">
              <a:spLocks noChangeArrowheads="1"/>
            </p:cNvSpPr>
            <p:nvPr/>
          </p:nvSpPr>
          <p:spPr bwMode="auto">
            <a:xfrm>
              <a:off x="142844"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5269" name="TextBox 38"/>
            <p:cNvSpPr txBox="1">
              <a:spLocks noChangeArrowheads="1"/>
            </p:cNvSpPr>
            <p:nvPr/>
          </p:nvSpPr>
          <p:spPr bwMode="auto">
            <a:xfrm>
              <a:off x="642910"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5270" name="TextBox 39"/>
            <p:cNvSpPr txBox="1">
              <a:spLocks noChangeArrowheads="1"/>
            </p:cNvSpPr>
            <p:nvPr/>
          </p:nvSpPr>
          <p:spPr bwMode="auto">
            <a:xfrm>
              <a:off x="1214414"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5271" name="TextBox 40"/>
            <p:cNvSpPr txBox="1">
              <a:spLocks noChangeArrowheads="1"/>
            </p:cNvSpPr>
            <p:nvPr/>
          </p:nvSpPr>
          <p:spPr bwMode="auto">
            <a:xfrm>
              <a:off x="1785918"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B</a:t>
              </a:r>
              <a:endParaRPr lang="zh-CN" altLang="en-US" b="1">
                <a:solidFill>
                  <a:srgbClr val="FF0000"/>
                </a:solidFill>
                <a:latin typeface="Calibri" pitchFamily="34" charset="0"/>
              </a:endParaRPr>
            </a:p>
          </p:txBody>
        </p:sp>
        <p:sp>
          <p:nvSpPr>
            <p:cNvPr id="95272" name="TextBox 41"/>
            <p:cNvSpPr txBox="1">
              <a:spLocks noChangeArrowheads="1"/>
            </p:cNvSpPr>
            <p:nvPr/>
          </p:nvSpPr>
          <p:spPr bwMode="auto">
            <a:xfrm>
              <a:off x="2357422"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5273" name="TextBox 42"/>
            <p:cNvSpPr txBox="1">
              <a:spLocks noChangeArrowheads="1"/>
            </p:cNvSpPr>
            <p:nvPr/>
          </p:nvSpPr>
          <p:spPr bwMode="auto">
            <a:xfrm>
              <a:off x="2857488"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5274" name="TextBox 43"/>
            <p:cNvSpPr txBox="1">
              <a:spLocks noChangeArrowheads="1"/>
            </p:cNvSpPr>
            <p:nvPr/>
          </p:nvSpPr>
          <p:spPr bwMode="auto">
            <a:xfrm>
              <a:off x="3428992"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sp>
          <p:nvSpPr>
            <p:cNvPr id="95275" name="TextBox 44"/>
            <p:cNvSpPr txBox="1">
              <a:spLocks noChangeArrowheads="1"/>
            </p:cNvSpPr>
            <p:nvPr/>
          </p:nvSpPr>
          <p:spPr bwMode="auto">
            <a:xfrm>
              <a:off x="3980084" y="5845750"/>
              <a:ext cx="357190" cy="369332"/>
            </a:xfrm>
            <a:prstGeom prst="rect">
              <a:avLst/>
            </a:prstGeom>
            <a:noFill/>
            <a:ln w="9525">
              <a:noFill/>
              <a:miter lim="800000"/>
            </a:ln>
          </p:spPr>
          <p:txBody>
            <a:bodyPr>
              <a:spAutoFit/>
            </a:bodyPr>
            <a:lstStyle/>
            <a:p>
              <a:r>
                <a:rPr lang="en-US" altLang="zh-CN" b="1">
                  <a:solidFill>
                    <a:srgbClr val="FF0000"/>
                  </a:solidFill>
                  <a:latin typeface="Calibri" pitchFamily="34" charset="0"/>
                </a:rPr>
                <a:t>A</a:t>
              </a:r>
              <a:endParaRPr lang="zh-CN" altLang="en-US" b="1">
                <a:solidFill>
                  <a:srgbClr val="FF0000"/>
                </a:solidFill>
                <a:latin typeface="Calibri" pitchFamily="34" charset="0"/>
              </a:endParaRPr>
            </a:p>
          </p:txBody>
        </p:sp>
      </p:grpSp>
      <p:sp>
        <p:nvSpPr>
          <p:cNvPr id="46" name="矩形 45"/>
          <p:cNvSpPr>
            <a:spLocks noChangeArrowheads="1"/>
          </p:cNvSpPr>
          <p:nvPr/>
        </p:nvSpPr>
        <p:spPr bwMode="auto">
          <a:xfrm>
            <a:off x="4286250" y="285750"/>
            <a:ext cx="4857750" cy="1816100"/>
          </a:xfrm>
          <a:prstGeom prst="rect">
            <a:avLst/>
          </a:prstGeom>
          <a:noFill/>
          <a:ln w="9525">
            <a:noFill/>
            <a:miter lim="800000"/>
          </a:ln>
        </p:spPr>
        <p:txBody>
          <a:bodyPr>
            <a:spAutoFit/>
          </a:bodyPr>
          <a:lstStyle/>
          <a:p>
            <a:r>
              <a:rPr lang="zh-CN" altLang="en-US" sz="2800" dirty="0">
                <a:latin typeface="Calibri" pitchFamily="34" charset="0"/>
              </a:rPr>
              <a:t>分析得，</a:t>
            </a:r>
            <a:r>
              <a:rPr lang="en-US" altLang="zh-CN" sz="2800" dirty="0">
                <a:latin typeface="Calibri" pitchFamily="34" charset="0"/>
              </a:rPr>
              <a:t>1</a:t>
            </a:r>
            <a:r>
              <a:rPr lang="zh-CN" altLang="en-US" sz="2800" dirty="0">
                <a:latin typeface="Calibri" pitchFamily="34" charset="0"/>
              </a:rPr>
              <a:t>号结点是否对</a:t>
            </a:r>
            <a:r>
              <a:rPr lang="en-US" altLang="zh-CN" sz="2800" dirty="0">
                <a:latin typeface="Calibri" pitchFamily="34" charset="0"/>
              </a:rPr>
              <a:t>3</a:t>
            </a:r>
            <a:r>
              <a:rPr lang="zh-CN" altLang="en-US" sz="2800" dirty="0">
                <a:latin typeface="Calibri" pitchFamily="34" charset="0"/>
              </a:rPr>
              <a:t>、</a:t>
            </a:r>
            <a:r>
              <a:rPr lang="en-US" altLang="zh-CN" sz="2800" dirty="0">
                <a:latin typeface="Calibri" pitchFamily="34" charset="0"/>
              </a:rPr>
              <a:t>4</a:t>
            </a:r>
            <a:r>
              <a:rPr lang="zh-CN" altLang="en-US" sz="2800" dirty="0">
                <a:latin typeface="Calibri" pitchFamily="34" charset="0"/>
              </a:rPr>
              <a:t>号结点产生收费跟</a:t>
            </a:r>
            <a:r>
              <a:rPr lang="en-US" altLang="zh-CN" sz="2800" dirty="0">
                <a:latin typeface="Calibri" pitchFamily="34" charset="0"/>
              </a:rPr>
              <a:t>P</a:t>
            </a:r>
            <a:r>
              <a:rPr lang="zh-CN" altLang="en-US" sz="2800" dirty="0">
                <a:latin typeface="Calibri" pitchFamily="34" charset="0"/>
              </a:rPr>
              <a:t>这棵树上</a:t>
            </a:r>
            <a:r>
              <a:rPr lang="en-US" altLang="zh-CN" sz="2800" dirty="0">
                <a:latin typeface="Calibri" pitchFamily="34" charset="0"/>
              </a:rPr>
              <a:t>A</a:t>
            </a:r>
            <a:r>
              <a:rPr lang="zh-CN" altLang="en-US" sz="2800" dirty="0">
                <a:latin typeface="Calibri" pitchFamily="34" charset="0"/>
              </a:rPr>
              <a:t>收费</a:t>
            </a:r>
            <a:r>
              <a:rPr lang="zh-CN" altLang="en-US" sz="2800" dirty="0" smtClean="0">
                <a:latin typeface="Calibri" pitchFamily="34" charset="0"/>
              </a:rPr>
              <a:t>结点和</a:t>
            </a:r>
            <a:r>
              <a:rPr lang="en-US" altLang="zh-CN" sz="2800" dirty="0" smtClean="0">
                <a:latin typeface="Calibri" pitchFamily="34" charset="0"/>
              </a:rPr>
              <a:t>B</a:t>
            </a:r>
            <a:r>
              <a:rPr lang="zh-CN" altLang="en-US" sz="2800" dirty="0">
                <a:latin typeface="Calibri" pitchFamily="34" charset="0"/>
              </a:rPr>
              <a:t>收费结点的个数有关。</a:t>
            </a:r>
          </a:p>
        </p:txBody>
      </p:sp>
      <p:sp>
        <p:nvSpPr>
          <p:cNvPr id="47" name="矩形 46"/>
          <p:cNvSpPr>
            <a:spLocks noChangeArrowheads="1"/>
          </p:cNvSpPr>
          <p:nvPr/>
        </p:nvSpPr>
        <p:spPr bwMode="auto">
          <a:xfrm>
            <a:off x="4286250" y="2214563"/>
            <a:ext cx="4857750" cy="954087"/>
          </a:xfrm>
          <a:prstGeom prst="rect">
            <a:avLst/>
          </a:prstGeom>
          <a:noFill/>
          <a:ln w="9525">
            <a:noFill/>
            <a:miter lim="800000"/>
          </a:ln>
        </p:spPr>
        <p:txBody>
          <a:bodyPr>
            <a:spAutoFit/>
          </a:bodyPr>
          <a:lstStyle/>
          <a:p>
            <a:r>
              <a:rPr lang="en-US" altLang="zh-CN" sz="2800" dirty="0">
                <a:latin typeface="Calibri" pitchFamily="34" charset="0"/>
              </a:rPr>
              <a:t>A</a:t>
            </a:r>
            <a:r>
              <a:rPr lang="zh-CN" altLang="en-US" sz="2800" dirty="0" smtClean="0">
                <a:latin typeface="Calibri" pitchFamily="34" charset="0"/>
              </a:rPr>
              <a:t>个数少</a:t>
            </a:r>
            <a:r>
              <a:rPr lang="zh-CN" altLang="en-US" sz="2800" dirty="0">
                <a:latin typeface="Calibri" pitchFamily="34" charset="0"/>
              </a:rPr>
              <a:t>则</a:t>
            </a:r>
            <a:r>
              <a:rPr lang="en-US" altLang="zh-CN" sz="2800" dirty="0">
                <a:latin typeface="Calibri" pitchFamily="34" charset="0"/>
              </a:rPr>
              <a:t>A</a:t>
            </a:r>
            <a:r>
              <a:rPr lang="zh-CN" altLang="en-US" sz="2800" dirty="0">
                <a:latin typeface="Calibri" pitchFamily="34" charset="0"/>
              </a:rPr>
              <a:t>点收费，</a:t>
            </a:r>
            <a:r>
              <a:rPr lang="en-US" altLang="zh-CN" sz="2800" dirty="0">
                <a:latin typeface="Calibri" pitchFamily="34" charset="0"/>
              </a:rPr>
              <a:t>B</a:t>
            </a:r>
            <a:r>
              <a:rPr lang="zh-CN" altLang="en-US" sz="2800" dirty="0">
                <a:latin typeface="Calibri" pitchFamily="34" charset="0"/>
              </a:rPr>
              <a:t>个数少于等于</a:t>
            </a:r>
            <a:r>
              <a:rPr lang="en-US" altLang="zh-CN" sz="2800" dirty="0">
                <a:latin typeface="Calibri" pitchFamily="34" charset="0"/>
              </a:rPr>
              <a:t>A</a:t>
            </a:r>
            <a:r>
              <a:rPr lang="zh-CN" altLang="en-US" sz="2800" dirty="0">
                <a:latin typeface="Calibri" pitchFamily="34" charset="0"/>
              </a:rPr>
              <a:t>，则</a:t>
            </a:r>
            <a:r>
              <a:rPr lang="en-US" altLang="zh-CN" sz="2800" dirty="0">
                <a:latin typeface="Calibri" pitchFamily="34" charset="0"/>
              </a:rPr>
              <a:t>B</a:t>
            </a:r>
            <a:r>
              <a:rPr lang="zh-CN" altLang="en-US" sz="2800" dirty="0">
                <a:latin typeface="Calibri" pitchFamily="34" charset="0"/>
              </a:rPr>
              <a:t>点收费</a:t>
            </a:r>
          </a:p>
        </p:txBody>
      </p:sp>
      <p:sp>
        <p:nvSpPr>
          <p:cNvPr id="48" name="矩形 47"/>
          <p:cNvSpPr>
            <a:spLocks noChangeArrowheads="1"/>
          </p:cNvSpPr>
          <p:nvPr/>
        </p:nvSpPr>
        <p:spPr bwMode="auto">
          <a:xfrm>
            <a:off x="4286250" y="3500438"/>
            <a:ext cx="4857750" cy="2678112"/>
          </a:xfrm>
          <a:prstGeom prst="rect">
            <a:avLst/>
          </a:prstGeom>
          <a:noFill/>
          <a:ln w="9525">
            <a:noFill/>
            <a:miter lim="800000"/>
          </a:ln>
        </p:spPr>
        <p:txBody>
          <a:bodyPr>
            <a:spAutoFit/>
          </a:bodyPr>
          <a:lstStyle/>
          <a:p>
            <a:r>
              <a:rPr lang="en-US" altLang="zh-CN" sz="2800">
                <a:latin typeface="Calibri" pitchFamily="34" charset="0"/>
              </a:rPr>
              <a:t>1</a:t>
            </a:r>
            <a:r>
              <a:rPr lang="zh-CN" altLang="en-US" sz="2800">
                <a:latin typeface="Calibri" pitchFamily="34" charset="0"/>
              </a:rPr>
              <a:t>号结点是否对</a:t>
            </a:r>
            <a:r>
              <a:rPr lang="en-US" altLang="zh-CN" sz="2800">
                <a:latin typeface="Calibri" pitchFamily="34" charset="0"/>
              </a:rPr>
              <a:t>2</a:t>
            </a:r>
            <a:r>
              <a:rPr lang="zh-CN" altLang="en-US" sz="2800">
                <a:latin typeface="Calibri" pitchFamily="34" charset="0"/>
              </a:rPr>
              <a:t>号结点收费取决于</a:t>
            </a:r>
            <a:r>
              <a:rPr lang="en-US" altLang="zh-CN" sz="2800">
                <a:latin typeface="Calibri" pitchFamily="34" charset="0"/>
              </a:rPr>
              <a:t>X</a:t>
            </a:r>
            <a:r>
              <a:rPr lang="zh-CN" altLang="en-US" sz="2800">
                <a:latin typeface="Calibri" pitchFamily="34" charset="0"/>
              </a:rPr>
              <a:t>这个树的性质（</a:t>
            </a:r>
            <a:r>
              <a:rPr lang="en-US" altLang="zh-CN" sz="2800">
                <a:latin typeface="Calibri" pitchFamily="34" charset="0"/>
              </a:rPr>
              <a:t>A</a:t>
            </a:r>
            <a:r>
              <a:rPr lang="zh-CN" altLang="en-US" sz="2800">
                <a:latin typeface="Calibri" pitchFamily="34" charset="0"/>
              </a:rPr>
              <a:t>多还是</a:t>
            </a:r>
            <a:r>
              <a:rPr lang="en-US" altLang="zh-CN" sz="2800">
                <a:latin typeface="Calibri" pitchFamily="34" charset="0"/>
              </a:rPr>
              <a:t>B</a:t>
            </a:r>
            <a:r>
              <a:rPr lang="zh-CN" altLang="en-US" sz="2800">
                <a:latin typeface="Calibri" pitchFamily="34" charset="0"/>
              </a:rPr>
              <a:t>多），是否对</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收费，取决于</a:t>
            </a:r>
            <a:r>
              <a:rPr lang="en-US" altLang="zh-CN" sz="2800">
                <a:latin typeface="Calibri" pitchFamily="34" charset="0"/>
              </a:rPr>
              <a:t>P</a:t>
            </a:r>
            <a:r>
              <a:rPr lang="zh-CN" altLang="en-US" sz="2800">
                <a:latin typeface="Calibri" pitchFamily="34" charset="0"/>
              </a:rPr>
              <a:t>这棵树的性质，同样</a:t>
            </a:r>
            <a:r>
              <a:rPr lang="en-US" altLang="zh-CN" sz="2800">
                <a:latin typeface="Calibri" pitchFamily="34" charset="0"/>
              </a:rPr>
              <a:t>Q</a:t>
            </a:r>
            <a:r>
              <a:rPr lang="zh-CN" altLang="en-US" sz="2800">
                <a:latin typeface="Calibri" pitchFamily="34" charset="0"/>
              </a:rPr>
              <a:t>树的性质决定了是否对</a:t>
            </a:r>
            <a:r>
              <a:rPr lang="en-US" altLang="zh-CN" sz="2800">
                <a:latin typeface="Calibri" pitchFamily="34" charset="0"/>
              </a:rPr>
              <a:t>5</a:t>
            </a:r>
            <a:r>
              <a:rPr lang="zh-CN" altLang="en-US" sz="2800">
                <a:latin typeface="Calibri" pitchFamily="34" charset="0"/>
              </a:rPr>
              <a:t>－</a:t>
            </a:r>
            <a:r>
              <a:rPr lang="en-US" altLang="zh-CN" sz="2800">
                <a:latin typeface="Calibri" pitchFamily="34" charset="0"/>
              </a:rPr>
              <a:t>8</a:t>
            </a:r>
            <a:r>
              <a:rPr lang="zh-CN" altLang="en-US" sz="2800">
                <a:latin typeface="Calibri" pitchFamily="34" charset="0"/>
              </a:rPr>
              <a:t>收费。</a:t>
            </a:r>
          </a:p>
        </p:txBody>
      </p:sp>
      <p:sp>
        <p:nvSpPr>
          <p:cNvPr id="95238" name="TextBox 49"/>
          <p:cNvSpPr txBox="1">
            <a:spLocks noChangeArrowheads="1"/>
          </p:cNvSpPr>
          <p:nvPr/>
        </p:nvSpPr>
        <p:spPr bwMode="auto">
          <a:xfrm>
            <a:off x="357188" y="273050"/>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fltVal val="0"/>
                                          </p:val>
                                        </p:tav>
                                        <p:tav tm="100000">
                                          <p:val>
                                            <p:strVal val="#ppt_h"/>
                                          </p:val>
                                        </p:tav>
                                      </p:tavLst>
                                    </p:anim>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ppt_w</p:attrName>
                                        </p:attrNameLst>
                                      </p:cBhvr>
                                      <p:tavLst>
                                        <p:tav tm="0">
                                          <p:val>
                                            <p:fltVal val="0"/>
                                          </p:val>
                                        </p:tav>
                                        <p:tav tm="100000">
                                          <p:val>
                                            <p:strVal val="#ppt_w"/>
                                          </p:val>
                                        </p:tav>
                                      </p:tavLst>
                                    </p:anim>
                                    <p:anim calcmode="lin" valueType="num">
                                      <p:cBhvr>
                                        <p:cTn id="21" dur="500" fill="hold"/>
                                        <p:tgtEl>
                                          <p:spTgt spid="47"/>
                                        </p:tgtEl>
                                        <p:attrNameLst>
                                          <p:attrName>ppt_h</p:attrName>
                                        </p:attrNameLst>
                                      </p:cBhvr>
                                      <p:tavLst>
                                        <p:tav tm="0">
                                          <p:val>
                                            <p:fltVal val="0"/>
                                          </p:val>
                                        </p:tav>
                                        <p:tav tm="100000">
                                          <p:val>
                                            <p:strVal val="#ppt_h"/>
                                          </p:val>
                                        </p:tav>
                                      </p:tavLst>
                                    </p:anim>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611188" y="1125538"/>
            <a:ext cx="8072437" cy="6070600"/>
          </a:xfrm>
          <a:prstGeom prst="rect">
            <a:avLst/>
          </a:prstGeom>
          <a:noFill/>
          <a:ln w="9525">
            <a:noFill/>
            <a:miter lim="800000"/>
          </a:ln>
        </p:spPr>
        <p:txBody>
          <a:bodyPr>
            <a:spAutoFit/>
          </a:bodyPr>
          <a:lstStyle/>
          <a:p>
            <a:r>
              <a:rPr lang="en-US" altLang="zh-CN" dirty="0">
                <a:latin typeface="Calibri" pitchFamily="34" charset="0"/>
              </a:rPr>
              <a:t> </a:t>
            </a:r>
            <a:r>
              <a:rPr lang="zh-CN" altLang="en-US" sz="2800" dirty="0">
                <a:latin typeface="Calibri" pitchFamily="34" charset="0"/>
              </a:rPr>
              <a:t>每个结点怎么付费，与它的所有祖先的性质有关。把祖先的状态定下来，则收费就全部转移到结点上，不再与外界有关。</a:t>
            </a:r>
            <a:endParaRPr lang="en-US" altLang="zh-CN" sz="2800" dirty="0">
              <a:latin typeface="Calibri" pitchFamily="34" charset="0"/>
            </a:endParaRPr>
          </a:p>
          <a:p>
            <a:r>
              <a:rPr lang="zh-CN" altLang="en-US" sz="2800" dirty="0">
                <a:latin typeface="Calibri" pitchFamily="34" charset="0"/>
              </a:rPr>
              <a:t>定义状态</a:t>
            </a:r>
            <a:r>
              <a:rPr lang="en-US" altLang="zh-CN" sz="2800" dirty="0">
                <a:latin typeface="Calibri" pitchFamily="34" charset="0"/>
              </a:rPr>
              <a:t>f[</a:t>
            </a:r>
            <a:r>
              <a:rPr lang="en-US" altLang="zh-CN" sz="2800" dirty="0" err="1">
                <a:latin typeface="Calibri" pitchFamily="34" charset="0"/>
              </a:rPr>
              <a:t>i,j</a:t>
            </a:r>
            <a:r>
              <a:rPr lang="en-US" altLang="zh-CN" sz="2800" dirty="0">
                <a:latin typeface="Calibri" pitchFamily="34" charset="0"/>
              </a:rPr>
              <a:t>],</a:t>
            </a:r>
            <a:r>
              <a:rPr lang="zh-CN" altLang="en-US" sz="2800" dirty="0">
                <a:latin typeface="Calibri" pitchFamily="34" charset="0"/>
              </a:rPr>
              <a:t>表示以</a:t>
            </a:r>
            <a:r>
              <a:rPr lang="en-US" altLang="zh-CN" sz="2800" dirty="0" err="1">
                <a:latin typeface="Calibri" pitchFamily="34" charset="0"/>
              </a:rPr>
              <a:t>i</a:t>
            </a:r>
            <a:r>
              <a:rPr lang="zh-CN" altLang="en-US" sz="2800" dirty="0">
                <a:latin typeface="Calibri" pitchFamily="34" charset="0"/>
              </a:rPr>
              <a:t>为根的树，祖先状态为</a:t>
            </a:r>
            <a:r>
              <a:rPr lang="en-US" altLang="zh-CN" sz="2800" dirty="0">
                <a:latin typeface="Calibri" pitchFamily="34" charset="0"/>
              </a:rPr>
              <a:t>j</a:t>
            </a:r>
            <a:r>
              <a:rPr lang="zh-CN" altLang="en-US" sz="2800" dirty="0">
                <a:latin typeface="Calibri" pitchFamily="34" charset="0"/>
              </a:rPr>
              <a:t>时应付的</a:t>
            </a:r>
            <a:r>
              <a:rPr lang="zh-CN" altLang="en-US" sz="2800" dirty="0" smtClean="0">
                <a:latin typeface="Calibri" pitchFamily="34" charset="0"/>
              </a:rPr>
              <a:t>费用</a:t>
            </a:r>
            <a:r>
              <a:rPr lang="en-US" altLang="zh-CN" sz="2800" dirty="0" smtClean="0">
                <a:latin typeface="Calibri" pitchFamily="34" charset="0"/>
              </a:rPr>
              <a:t>,</a:t>
            </a:r>
            <a:r>
              <a:rPr lang="zh-CN" altLang="en-US" sz="2800" dirty="0" smtClean="0">
                <a:latin typeface="Calibri" pitchFamily="34" charset="0"/>
              </a:rPr>
              <a:t>可以换一种方法计算没有修改的答案了。</a:t>
            </a:r>
            <a:endParaRPr lang="zh-CN" altLang="en-US" sz="2800" dirty="0">
              <a:latin typeface="Calibri" pitchFamily="34" charset="0"/>
            </a:endParaRPr>
          </a:p>
          <a:p>
            <a:r>
              <a:rPr lang="zh-CN" altLang="en-US" sz="2800" dirty="0">
                <a:latin typeface="Calibri" pitchFamily="34" charset="0"/>
              </a:rPr>
              <a:t>因每个节点可以修改，所以虽然祖先定下来，但每个叶子节点的状态变成两个。</a:t>
            </a:r>
          </a:p>
          <a:p>
            <a:r>
              <a:rPr lang="zh-CN" altLang="en-US" sz="2800" dirty="0">
                <a:latin typeface="Calibri" pitchFamily="34" charset="0"/>
              </a:rPr>
              <a:t>每个节点还需要记叶子节点的状态。</a:t>
            </a:r>
          </a:p>
          <a:p>
            <a:r>
              <a:rPr lang="zh-CN" altLang="en-US" sz="2800" dirty="0">
                <a:latin typeface="Calibri" pitchFamily="34" charset="0"/>
              </a:rPr>
              <a:t>状态数太大</a:t>
            </a:r>
            <a:r>
              <a:rPr lang="zh-CN" altLang="en-US" sz="2800" dirty="0" smtClean="0">
                <a:latin typeface="Calibri" pitchFamily="34" charset="0"/>
              </a:rPr>
              <a:t>！但不用</a:t>
            </a:r>
            <a:r>
              <a:rPr lang="zh-CN" altLang="en-US" sz="2800" dirty="0">
                <a:latin typeface="Calibri" pitchFamily="34" charset="0"/>
              </a:rPr>
              <a:t>记具体状态，只需记儿子个数。</a:t>
            </a:r>
          </a:p>
          <a:p>
            <a:r>
              <a:rPr lang="zh-CN" altLang="en-US" sz="2800" dirty="0" smtClean="0">
                <a:latin typeface="Calibri" pitchFamily="34" charset="0"/>
              </a:rPr>
              <a:t>定义</a:t>
            </a:r>
            <a:r>
              <a:rPr lang="zh-CN" altLang="en-US" sz="2800" dirty="0">
                <a:latin typeface="Calibri" pitchFamily="34" charset="0"/>
              </a:rPr>
              <a:t>状态</a:t>
            </a:r>
            <a:r>
              <a:rPr lang="en-US" altLang="zh-CN" sz="2800" dirty="0">
                <a:latin typeface="Calibri" pitchFamily="34" charset="0"/>
              </a:rPr>
              <a:t>f[</a:t>
            </a:r>
            <a:r>
              <a:rPr lang="en-US" altLang="zh-CN" sz="2800" dirty="0" err="1">
                <a:latin typeface="Calibri" pitchFamily="34" charset="0"/>
              </a:rPr>
              <a:t>i,j,k</a:t>
            </a:r>
            <a:r>
              <a:rPr lang="en-US" altLang="zh-CN" sz="2800" dirty="0">
                <a:latin typeface="Calibri" pitchFamily="34" charset="0"/>
              </a:rPr>
              <a:t>]</a:t>
            </a:r>
            <a:r>
              <a:rPr lang="zh-CN" altLang="en-US" sz="2800" dirty="0">
                <a:latin typeface="Calibri" pitchFamily="34" charset="0"/>
              </a:rPr>
              <a:t>表示以</a:t>
            </a:r>
            <a:r>
              <a:rPr lang="en-US" altLang="zh-CN" sz="2800" dirty="0" err="1">
                <a:latin typeface="Calibri" pitchFamily="34" charset="0"/>
              </a:rPr>
              <a:t>i</a:t>
            </a:r>
            <a:r>
              <a:rPr lang="zh-CN" altLang="en-US" sz="2800" dirty="0">
                <a:latin typeface="Calibri" pitchFamily="34" charset="0"/>
              </a:rPr>
              <a:t>为根的树，叶节点有</a:t>
            </a:r>
            <a:r>
              <a:rPr lang="en-US" altLang="zh-CN" sz="2800" dirty="0">
                <a:latin typeface="Calibri" pitchFamily="34" charset="0"/>
              </a:rPr>
              <a:t>j</a:t>
            </a:r>
            <a:r>
              <a:rPr lang="zh-CN" altLang="en-US" sz="2800" dirty="0">
                <a:latin typeface="Calibri" pitchFamily="34" charset="0"/>
              </a:rPr>
              <a:t>个</a:t>
            </a:r>
            <a:r>
              <a:rPr lang="en-US" altLang="zh-CN" sz="2800" dirty="0">
                <a:latin typeface="Calibri" pitchFamily="34" charset="0"/>
              </a:rPr>
              <a:t>A</a:t>
            </a:r>
            <a:r>
              <a:rPr lang="zh-CN" altLang="en-US" sz="2800" dirty="0">
                <a:latin typeface="Calibri" pitchFamily="34" charset="0"/>
              </a:rPr>
              <a:t>，祖先为</a:t>
            </a:r>
            <a:r>
              <a:rPr lang="en-US" altLang="zh-CN" sz="2800" dirty="0">
                <a:latin typeface="Calibri" pitchFamily="34" charset="0"/>
              </a:rPr>
              <a:t>k</a:t>
            </a:r>
            <a:r>
              <a:rPr lang="zh-CN" altLang="en-US" sz="2800" dirty="0">
                <a:latin typeface="Calibri" pitchFamily="34" charset="0"/>
              </a:rPr>
              <a:t>的最少付费。</a:t>
            </a:r>
            <a:endParaRPr lang="en-US" altLang="zh-CN" sz="2800" dirty="0">
              <a:latin typeface="Calibri" pitchFamily="34" charset="0"/>
            </a:endParaRPr>
          </a:p>
          <a:p>
            <a:r>
              <a:rPr lang="zh-CN" altLang="en-US" sz="2800" dirty="0">
                <a:latin typeface="Calibri" pitchFamily="34" charset="0"/>
              </a:rPr>
              <a:t>转移方程：</a:t>
            </a:r>
            <a:r>
              <a:rPr lang="en-US" altLang="zh-CN" sz="2800" dirty="0">
                <a:latin typeface="Calibri" pitchFamily="34" charset="0"/>
              </a:rPr>
              <a:t>f[</a:t>
            </a:r>
            <a:r>
              <a:rPr lang="en-US" altLang="zh-CN" sz="2800" dirty="0" err="1">
                <a:latin typeface="Calibri" pitchFamily="34" charset="0"/>
              </a:rPr>
              <a:t>i,j,k</a:t>
            </a:r>
            <a:r>
              <a:rPr lang="en-US" altLang="zh-CN" sz="2800" dirty="0">
                <a:latin typeface="Calibri" pitchFamily="34" charset="0"/>
              </a:rPr>
              <a:t>] = min(</a:t>
            </a:r>
            <a:r>
              <a:rPr lang="en-US" altLang="zh-CN" sz="2800" dirty="0" err="1">
                <a:latin typeface="Calibri" pitchFamily="34" charset="0"/>
              </a:rPr>
              <a:t>Σf</a:t>
            </a:r>
            <a:r>
              <a:rPr lang="en-US" altLang="zh-CN" sz="2800" dirty="0">
                <a:latin typeface="Calibri" pitchFamily="34" charset="0"/>
              </a:rPr>
              <a:t>[son,j1,k1])</a:t>
            </a:r>
            <a:r>
              <a:rPr lang="zh-CN" altLang="en-US" sz="2800" dirty="0">
                <a:latin typeface="Calibri" pitchFamily="34" charset="0"/>
              </a:rPr>
              <a:t>，其中</a:t>
            </a:r>
            <a:r>
              <a:rPr lang="en-US" altLang="zh-CN" sz="2800" dirty="0">
                <a:latin typeface="Calibri" pitchFamily="34" charset="0"/>
              </a:rPr>
              <a:t>Σj1=j</a:t>
            </a:r>
            <a:r>
              <a:rPr lang="zh-CN" altLang="en-US" sz="2800" dirty="0">
                <a:latin typeface="Calibri" pitchFamily="34" charset="0"/>
              </a:rPr>
              <a:t>，</a:t>
            </a:r>
            <a:r>
              <a:rPr lang="en-US" altLang="zh-CN" sz="2800" dirty="0">
                <a:latin typeface="Calibri" pitchFamily="34" charset="0"/>
              </a:rPr>
              <a:t>k1</a:t>
            </a:r>
            <a:r>
              <a:rPr lang="zh-CN" altLang="en-US" sz="2800" dirty="0">
                <a:latin typeface="Calibri" pitchFamily="34" charset="0"/>
              </a:rPr>
              <a:t>为</a:t>
            </a:r>
            <a:r>
              <a:rPr lang="en-US" altLang="zh-CN" sz="2800" dirty="0">
                <a:latin typeface="Calibri" pitchFamily="34" charset="0"/>
              </a:rPr>
              <a:t>k</a:t>
            </a:r>
            <a:r>
              <a:rPr lang="zh-CN" altLang="en-US" sz="2800" dirty="0">
                <a:latin typeface="Calibri" pitchFamily="34" charset="0"/>
              </a:rPr>
              <a:t>加上节点</a:t>
            </a:r>
            <a:r>
              <a:rPr lang="en-US" altLang="zh-CN" sz="2800" dirty="0" err="1">
                <a:latin typeface="Calibri" pitchFamily="34" charset="0"/>
              </a:rPr>
              <a:t>i</a:t>
            </a:r>
            <a:r>
              <a:rPr lang="zh-CN" altLang="en-US" sz="2800" dirty="0">
                <a:latin typeface="Calibri" pitchFamily="34" charset="0"/>
              </a:rPr>
              <a:t>的状态</a:t>
            </a:r>
            <a:endParaRPr lang="en-US" altLang="zh-CN" sz="2800" dirty="0">
              <a:latin typeface="Calibri" pitchFamily="34" charset="0"/>
            </a:endParaRPr>
          </a:p>
          <a:p>
            <a:endParaRPr lang="zh-CN" altLang="en-US" sz="2800" dirty="0">
              <a:latin typeface="Calibri" pitchFamily="34" charset="0"/>
            </a:endParaRPr>
          </a:p>
        </p:txBody>
      </p:sp>
      <p:sp>
        <p:nvSpPr>
          <p:cNvPr id="9" name="TextBox 8"/>
          <p:cNvSpPr txBox="1">
            <a:spLocks noChangeArrowheads="1"/>
          </p:cNvSpPr>
          <p:nvPr/>
        </p:nvSpPr>
        <p:spPr bwMode="auto">
          <a:xfrm>
            <a:off x="642938" y="428625"/>
            <a:ext cx="4286250" cy="646113"/>
          </a:xfrm>
          <a:prstGeom prst="rect">
            <a:avLst/>
          </a:prstGeom>
          <a:noFill/>
          <a:ln w="9525">
            <a:noFill/>
            <a:miter lim="800000"/>
          </a:ln>
        </p:spPr>
        <p:txBody>
          <a:bodyPr>
            <a:spAutoFit/>
          </a:bodyPr>
          <a:lstStyle/>
          <a:p>
            <a:r>
              <a:rPr lang="zh-CN" altLang="en-US" sz="3600" dirty="0" smtClean="0">
                <a:solidFill>
                  <a:srgbClr val="FF0000"/>
                </a:solidFill>
                <a:latin typeface="Calibri" pitchFamily="34" charset="0"/>
              </a:rPr>
              <a:t>问题求解</a:t>
            </a:r>
            <a:endParaRPr lang="zh-CN" altLang="en-US" sz="3600" dirty="0">
              <a:solidFill>
                <a:srgbClr val="FF0000"/>
              </a:solidFill>
              <a:latin typeface="Calibri" pitchFamily="34" charset="0"/>
            </a:endParaRPr>
          </a:p>
        </p:txBody>
      </p:sp>
      <p:pic>
        <p:nvPicPr>
          <p:cNvPr id="6"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57250" y="1500188"/>
            <a:ext cx="7429500" cy="4032250"/>
          </a:xfrm>
          <a:prstGeom prst="rect">
            <a:avLst/>
          </a:prstGeom>
          <a:noFill/>
          <a:ln w="9525">
            <a:noFill/>
            <a:miter lim="800000"/>
          </a:ln>
        </p:spPr>
        <p:txBody>
          <a:bodyPr>
            <a:spAutoFit/>
          </a:bodyPr>
          <a:lstStyle/>
          <a:p>
            <a:r>
              <a:rPr lang="zh-CN" altLang="en-US" sz="3200">
                <a:latin typeface="Calibri" pitchFamily="34" charset="0"/>
              </a:rPr>
              <a:t>问题一解决比较简单我们扫描数据，根节点不是任何一个节点的儿子，就可以找出根节点来。</a:t>
            </a:r>
            <a:endParaRPr lang="en-US" altLang="zh-CN" sz="3200">
              <a:latin typeface="Calibri" pitchFamily="34" charset="0"/>
            </a:endParaRPr>
          </a:p>
          <a:p>
            <a:r>
              <a:rPr lang="zh-CN" altLang="en-US" sz="3200">
                <a:latin typeface="Calibri" pitchFamily="34" charset="0"/>
              </a:rPr>
              <a:t>对于问题二的解决。因为真实的父子关系只有</a:t>
            </a:r>
            <a:r>
              <a:rPr lang="en-US" altLang="zh-CN" sz="3200">
                <a:latin typeface="Calibri" pitchFamily="34" charset="0"/>
              </a:rPr>
              <a:t>N-1</a:t>
            </a:r>
            <a:r>
              <a:rPr lang="zh-CN" altLang="en-US" sz="3200">
                <a:latin typeface="Calibri" pitchFamily="34" charset="0"/>
              </a:rPr>
              <a:t>个，我们只需开</a:t>
            </a:r>
            <a:r>
              <a:rPr lang="en-US" altLang="zh-CN" sz="3200">
                <a:latin typeface="Calibri" pitchFamily="34" charset="0"/>
              </a:rPr>
              <a:t>N</a:t>
            </a:r>
            <a:r>
              <a:rPr lang="zh-CN" altLang="en-US" sz="3200">
                <a:latin typeface="Calibri" pitchFamily="34" charset="0"/>
              </a:rPr>
              <a:t>个空间就可以保存信息，只是我们需另外开两个大小为</a:t>
            </a:r>
            <a:r>
              <a:rPr lang="en-US" altLang="zh-CN" sz="3200">
                <a:latin typeface="Calibri" pitchFamily="34" charset="0"/>
              </a:rPr>
              <a:t>N</a:t>
            </a:r>
            <a:r>
              <a:rPr lang="zh-CN" altLang="en-US" sz="3200">
                <a:latin typeface="Calibri" pitchFamily="34" charset="0"/>
              </a:rPr>
              <a:t>的数组，来记录每个节点的儿子个数和开始位。</a:t>
            </a:r>
            <a:endParaRPr lang="en-US" altLang="zh-CN" sz="3200">
              <a:latin typeface="Calibri" pitchFamily="34" charset="0"/>
            </a:endParaRPr>
          </a:p>
        </p:txBody>
      </p:sp>
      <p:sp>
        <p:nvSpPr>
          <p:cNvPr id="9" name="TextBox 8"/>
          <p:cNvSpPr txBox="1">
            <a:spLocks noChangeArrowheads="1"/>
          </p:cNvSpPr>
          <p:nvPr/>
        </p:nvSpPr>
        <p:spPr bwMode="auto">
          <a:xfrm>
            <a:off x="785813" y="64293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问题求解</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Box 6"/>
          <p:cNvSpPr txBox="1">
            <a:spLocks noChangeArrowheads="1"/>
          </p:cNvSpPr>
          <p:nvPr/>
        </p:nvSpPr>
        <p:spPr bwMode="auto">
          <a:xfrm>
            <a:off x="214282" y="1071546"/>
            <a:ext cx="8715404" cy="5693866"/>
          </a:xfrm>
          <a:prstGeom prst="rect">
            <a:avLst/>
          </a:prstGeom>
          <a:noFill/>
          <a:ln w="9525">
            <a:noFill/>
            <a:miter lim="800000"/>
          </a:ln>
        </p:spPr>
        <p:txBody>
          <a:bodyPr wrap="square">
            <a:spAutoFit/>
          </a:bodyPr>
          <a:lstStyle/>
          <a:p>
            <a:r>
              <a:rPr lang="en-US" altLang="zh-CN" dirty="0">
                <a:latin typeface="Calibri" pitchFamily="34" charset="0"/>
              </a:rPr>
              <a:t> </a:t>
            </a:r>
            <a:r>
              <a:rPr lang="zh-CN" altLang="en-US" sz="2800" dirty="0" smtClean="0">
                <a:latin typeface="Calibri" pitchFamily="34" charset="0"/>
              </a:rPr>
              <a:t>空间</a:t>
            </a:r>
            <a:r>
              <a:rPr lang="zh-CN" altLang="en-US" sz="2800" dirty="0">
                <a:latin typeface="Calibri" pitchFamily="34" charset="0"/>
              </a:rPr>
              <a:t>复杂度为</a:t>
            </a:r>
            <a:r>
              <a:rPr lang="en-US" altLang="zh-CN" sz="2800" dirty="0">
                <a:latin typeface="Calibri" pitchFamily="34" charset="0"/>
              </a:rPr>
              <a:t>O(2^(n+1)*2^(n+1)*2^n)= O(2^(3n+2))</a:t>
            </a:r>
            <a:r>
              <a:rPr lang="zh-CN" altLang="en-US" sz="2800" dirty="0">
                <a:latin typeface="Calibri" pitchFamily="34" charset="0"/>
              </a:rPr>
              <a:t>，</a:t>
            </a:r>
            <a:r>
              <a:rPr lang="zh-CN" altLang="en-US" sz="2800" dirty="0" smtClean="0">
                <a:latin typeface="Calibri" pitchFamily="34" charset="0"/>
              </a:rPr>
              <a:t>超内存，</a:t>
            </a:r>
            <a:r>
              <a:rPr lang="zh-CN" altLang="en-US" sz="2800" dirty="0">
                <a:latin typeface="Calibri" pitchFamily="34" charset="0"/>
              </a:rPr>
              <a:t>需要优化。通过将树</a:t>
            </a:r>
            <a:r>
              <a:rPr lang="zh-CN" altLang="en-US" sz="2800" dirty="0" smtClean="0">
                <a:latin typeface="Calibri" pitchFamily="34" charset="0"/>
              </a:rPr>
              <a:t>分层发现</a:t>
            </a:r>
            <a:r>
              <a:rPr lang="zh-CN" altLang="en-US" sz="2800" dirty="0">
                <a:latin typeface="Calibri" pitchFamily="34" charset="0"/>
              </a:rPr>
              <a:t>从根每下一层，父节点多</a:t>
            </a:r>
            <a:r>
              <a:rPr lang="en-US" altLang="zh-CN" sz="2800" dirty="0">
                <a:latin typeface="Calibri" pitchFamily="34" charset="0"/>
              </a:rPr>
              <a:t>1</a:t>
            </a:r>
            <a:r>
              <a:rPr lang="zh-CN" altLang="en-US" sz="2800" dirty="0">
                <a:latin typeface="Calibri" pitchFamily="34" charset="0"/>
              </a:rPr>
              <a:t>个，但是儿子少</a:t>
            </a:r>
            <a:r>
              <a:rPr lang="en-US" altLang="zh-CN" sz="2800" dirty="0">
                <a:latin typeface="Calibri" pitchFamily="34" charset="0"/>
              </a:rPr>
              <a:t>2</a:t>
            </a:r>
            <a:r>
              <a:rPr lang="zh-CN" altLang="en-US" sz="2800" dirty="0">
                <a:latin typeface="Calibri" pitchFamily="34" charset="0"/>
              </a:rPr>
              <a:t>个，所以状态虽然是</a:t>
            </a:r>
            <a:r>
              <a:rPr lang="en-US" altLang="zh-CN" sz="2800" dirty="0">
                <a:latin typeface="Calibri" pitchFamily="34" charset="0"/>
              </a:rPr>
              <a:t>3</a:t>
            </a:r>
            <a:r>
              <a:rPr lang="zh-CN" altLang="en-US" sz="2800" dirty="0">
                <a:latin typeface="Calibri" pitchFamily="34" charset="0"/>
              </a:rPr>
              <a:t>维</a:t>
            </a:r>
            <a:r>
              <a:rPr lang="en-US" altLang="zh-CN" sz="2800" dirty="0">
                <a:latin typeface="Calibri" pitchFamily="34" charset="0"/>
              </a:rPr>
              <a:t>,</a:t>
            </a:r>
            <a:r>
              <a:rPr lang="zh-CN" altLang="en-US" sz="2800" dirty="0">
                <a:latin typeface="Calibri" pitchFamily="34" charset="0"/>
              </a:rPr>
              <a:t>但</a:t>
            </a:r>
            <a:r>
              <a:rPr lang="en-US" altLang="zh-CN" sz="2800" dirty="0">
                <a:latin typeface="Calibri" pitchFamily="34" charset="0"/>
              </a:rPr>
              <a:t>j</a:t>
            </a:r>
            <a:r>
              <a:rPr lang="zh-CN" altLang="en-US" sz="2800" dirty="0">
                <a:latin typeface="Calibri" pitchFamily="34" charset="0"/>
              </a:rPr>
              <a:t>和</a:t>
            </a:r>
            <a:r>
              <a:rPr lang="en-US" altLang="zh-CN" sz="2800" dirty="0">
                <a:latin typeface="Calibri" pitchFamily="34" charset="0"/>
              </a:rPr>
              <a:t>k</a:t>
            </a:r>
            <a:r>
              <a:rPr lang="zh-CN" altLang="en-US" sz="2800" dirty="0">
                <a:latin typeface="Calibri" pitchFamily="34" charset="0"/>
              </a:rPr>
              <a:t>不能同时达到最大，可以直接动态的将儿子状态</a:t>
            </a:r>
            <a:r>
              <a:rPr lang="en-US" altLang="zh-CN" sz="2800" dirty="0">
                <a:latin typeface="Calibri" pitchFamily="34" charset="0"/>
              </a:rPr>
              <a:t>j</a:t>
            </a:r>
            <a:r>
              <a:rPr lang="zh-CN" altLang="en-US" sz="2800" dirty="0">
                <a:latin typeface="Calibri" pitchFamily="34" charset="0"/>
              </a:rPr>
              <a:t>与父亲的的状态</a:t>
            </a:r>
            <a:r>
              <a:rPr lang="en-US" altLang="zh-CN" sz="2800" dirty="0">
                <a:latin typeface="Calibri" pitchFamily="34" charset="0"/>
              </a:rPr>
              <a:t>k</a:t>
            </a:r>
            <a:r>
              <a:rPr lang="zh-CN" altLang="en-US" sz="2800" dirty="0">
                <a:latin typeface="Calibri" pitchFamily="34" charset="0"/>
              </a:rPr>
              <a:t>压成一维。</a:t>
            </a:r>
          </a:p>
          <a:p>
            <a:r>
              <a:rPr lang="zh-CN" altLang="en-US" sz="2800" dirty="0">
                <a:latin typeface="Calibri" pitchFamily="34" charset="0"/>
              </a:rPr>
              <a:t>因为儿子最多</a:t>
            </a:r>
            <a:r>
              <a:rPr lang="en-US" altLang="zh-CN" sz="2800" dirty="0">
                <a:latin typeface="Calibri" pitchFamily="34" charset="0"/>
              </a:rPr>
              <a:t>2^x</a:t>
            </a:r>
            <a:r>
              <a:rPr lang="zh-CN" altLang="en-US" sz="2800" dirty="0">
                <a:latin typeface="Calibri" pitchFamily="34" charset="0"/>
              </a:rPr>
              <a:t>个</a:t>
            </a:r>
            <a:r>
              <a:rPr lang="en-US" altLang="zh-CN" sz="2800" dirty="0">
                <a:latin typeface="Calibri" pitchFamily="34" charset="0"/>
              </a:rPr>
              <a:t>(x</a:t>
            </a:r>
            <a:r>
              <a:rPr lang="zh-CN" altLang="en-US" sz="2800" dirty="0">
                <a:latin typeface="Calibri" pitchFamily="34" charset="0"/>
              </a:rPr>
              <a:t>表示层数</a:t>
            </a:r>
            <a:r>
              <a:rPr lang="en-US" altLang="zh-CN" sz="2800" dirty="0">
                <a:latin typeface="Calibri" pitchFamily="34" charset="0"/>
              </a:rPr>
              <a:t>)</a:t>
            </a:r>
            <a:r>
              <a:rPr lang="zh-CN" altLang="en-US" sz="2800" dirty="0">
                <a:latin typeface="Calibri" pitchFamily="34" charset="0"/>
              </a:rPr>
              <a:t>，状态有</a:t>
            </a:r>
            <a:r>
              <a:rPr lang="en-US" altLang="zh-CN" sz="2800" dirty="0">
                <a:latin typeface="Calibri" pitchFamily="34" charset="0"/>
              </a:rPr>
              <a:t>2^x+1</a:t>
            </a:r>
            <a:r>
              <a:rPr lang="zh-CN" altLang="en-US" sz="2800" dirty="0">
                <a:latin typeface="Calibri" pitchFamily="34" charset="0"/>
              </a:rPr>
              <a:t>个，父亲最多</a:t>
            </a:r>
            <a:r>
              <a:rPr lang="en-US" altLang="zh-CN" sz="2800" dirty="0">
                <a:latin typeface="Calibri" pitchFamily="34" charset="0"/>
              </a:rPr>
              <a:t>2^(n-x)</a:t>
            </a:r>
            <a:r>
              <a:rPr lang="zh-CN" altLang="en-US" sz="2800" dirty="0">
                <a:latin typeface="Calibri" pitchFamily="34" charset="0"/>
              </a:rPr>
              <a:t>个，所以压缩过后的状态的最多就有</a:t>
            </a:r>
            <a:r>
              <a:rPr lang="en-US" altLang="zh-CN" sz="2800" dirty="0">
                <a:latin typeface="Calibri" pitchFamily="34" charset="0"/>
              </a:rPr>
              <a:t>O(2^(n+1) )</a:t>
            </a:r>
            <a:r>
              <a:rPr lang="zh-CN" altLang="en-US" sz="2800" dirty="0">
                <a:latin typeface="Calibri" pitchFamily="34" charset="0"/>
              </a:rPr>
              <a:t>，总空间复杂度为</a:t>
            </a:r>
            <a:r>
              <a:rPr lang="en-US" altLang="zh-CN" sz="2800" dirty="0">
                <a:latin typeface="Calibri" pitchFamily="34" charset="0"/>
              </a:rPr>
              <a:t>O(2^(2n+2</a:t>
            </a:r>
            <a:r>
              <a:rPr lang="en-US" altLang="zh-CN" sz="2800" dirty="0" smtClean="0">
                <a:latin typeface="Calibri" pitchFamily="34" charset="0"/>
              </a:rPr>
              <a:t>))</a:t>
            </a:r>
            <a:r>
              <a:rPr lang="zh-CN" altLang="en-US" sz="2800" dirty="0" smtClean="0">
                <a:latin typeface="Calibri" pitchFamily="34" charset="0"/>
              </a:rPr>
              <a:t>。</a:t>
            </a:r>
            <a:endParaRPr lang="zh-CN" altLang="en-US" sz="2800" dirty="0">
              <a:latin typeface="Calibri" pitchFamily="34" charset="0"/>
            </a:endParaRPr>
          </a:p>
          <a:p>
            <a:r>
              <a:rPr lang="en-US" altLang="zh-CN" sz="2800" dirty="0">
                <a:latin typeface="Calibri" pitchFamily="34" charset="0"/>
              </a:rPr>
              <a:t> </a:t>
            </a:r>
            <a:r>
              <a:rPr lang="zh-CN" altLang="en-US" sz="2800" dirty="0">
                <a:latin typeface="Calibri" pitchFamily="34" charset="0"/>
              </a:rPr>
              <a:t>时间复杂度：</a:t>
            </a:r>
          </a:p>
          <a:p>
            <a:r>
              <a:rPr lang="en-US" altLang="zh-CN" sz="2800" dirty="0">
                <a:latin typeface="Calibri" pitchFamily="34" charset="0"/>
              </a:rPr>
              <a:t> </a:t>
            </a:r>
            <a:r>
              <a:rPr lang="zh-CN" altLang="en-US" sz="2800" dirty="0">
                <a:latin typeface="Calibri" pitchFamily="34" charset="0"/>
              </a:rPr>
              <a:t>遍历树要</a:t>
            </a:r>
            <a:r>
              <a:rPr lang="en-US" altLang="zh-CN" sz="2800" dirty="0">
                <a:latin typeface="Calibri" pitchFamily="34" charset="0"/>
              </a:rPr>
              <a:t>O(2^(n+1)),</a:t>
            </a:r>
            <a:r>
              <a:rPr lang="zh-CN" altLang="en-US" sz="2800" dirty="0">
                <a:latin typeface="Calibri" pitchFamily="34" charset="0"/>
              </a:rPr>
              <a:t>枚举儿子平均约为</a:t>
            </a:r>
            <a:r>
              <a:rPr lang="en-US" altLang="zh-CN" sz="2800" dirty="0">
                <a:latin typeface="Calibri" pitchFamily="34" charset="0"/>
              </a:rPr>
              <a:t>O(n)</a:t>
            </a:r>
            <a:r>
              <a:rPr lang="zh-CN" altLang="en-US" sz="2800" dirty="0">
                <a:latin typeface="Calibri" pitchFamily="34" charset="0"/>
              </a:rPr>
              <a:t>，枚举</a:t>
            </a:r>
            <a:r>
              <a:rPr lang="en-US" altLang="zh-CN" sz="2800" dirty="0">
                <a:latin typeface="Calibri" pitchFamily="34" charset="0"/>
              </a:rPr>
              <a:t>k</a:t>
            </a:r>
            <a:r>
              <a:rPr lang="zh-CN" altLang="en-US" sz="2800" dirty="0">
                <a:latin typeface="Calibri" pitchFamily="34" charset="0"/>
              </a:rPr>
              <a:t>要</a:t>
            </a:r>
            <a:r>
              <a:rPr lang="en-US" altLang="zh-CN" sz="2800" dirty="0">
                <a:latin typeface="Calibri" pitchFamily="34" charset="0"/>
              </a:rPr>
              <a:t>O(2^n),</a:t>
            </a:r>
            <a:r>
              <a:rPr lang="zh-CN" altLang="en-US" sz="2800" dirty="0">
                <a:latin typeface="Calibri" pitchFamily="34" charset="0"/>
              </a:rPr>
              <a:t>所以总时间复杂度是</a:t>
            </a:r>
            <a:r>
              <a:rPr lang="en-US" altLang="zh-CN" sz="2800" dirty="0">
                <a:latin typeface="Calibri" pitchFamily="34" charset="0"/>
              </a:rPr>
              <a:t>O(2n2^(2n))</a:t>
            </a:r>
            <a:r>
              <a:rPr lang="zh-CN" altLang="en-US" sz="2800" dirty="0">
                <a:latin typeface="Calibri" pitchFamily="34" charset="0"/>
              </a:rPr>
              <a:t>。</a:t>
            </a:r>
          </a:p>
          <a:p>
            <a:r>
              <a:rPr lang="en-US" altLang="zh-CN" sz="2800" dirty="0">
                <a:latin typeface="Calibri" pitchFamily="34" charset="0"/>
              </a:rPr>
              <a:t> </a:t>
            </a:r>
            <a:endParaRPr lang="zh-CN" altLang="en-US" sz="2800" dirty="0">
              <a:latin typeface="Calibri" pitchFamily="34" charset="0"/>
            </a:endParaRPr>
          </a:p>
          <a:p>
            <a:endParaRPr lang="zh-CN" altLang="en-US" sz="2800" dirty="0">
              <a:latin typeface="Calibri" pitchFamily="34" charset="0"/>
            </a:endParaRP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98307" name="TextBox 4"/>
          <p:cNvSpPr txBox="1">
            <a:spLocks noChangeArrowheads="1"/>
          </p:cNvSpPr>
          <p:nvPr/>
        </p:nvSpPr>
        <p:spPr bwMode="auto">
          <a:xfrm>
            <a:off x="500063" y="285750"/>
            <a:ext cx="4286250" cy="646113"/>
          </a:xfrm>
          <a:prstGeom prst="rect">
            <a:avLst/>
          </a:prstGeom>
          <a:noFill/>
          <a:ln w="9525">
            <a:noFill/>
            <a:miter lim="800000"/>
          </a:ln>
        </p:spPr>
        <p:txBody>
          <a:bodyPr>
            <a:spAutoFit/>
          </a:bodyPr>
          <a:lstStyle/>
          <a:p>
            <a:r>
              <a:rPr lang="zh-CN" altLang="en-US" sz="3600">
                <a:solidFill>
                  <a:srgbClr val="FF0000"/>
                </a:solidFill>
                <a:latin typeface="Calibri" pitchFamily="34" charset="0"/>
              </a:rPr>
              <a:t>问题分析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p:cTn id="7" dur="500" fill="hold"/>
                                        <p:tgtEl>
                                          <p:spTgt spid="98307"/>
                                        </p:tgtEl>
                                        <p:attrNameLst>
                                          <p:attrName>ppt_w</p:attrName>
                                        </p:attrNameLst>
                                      </p:cBhvr>
                                      <p:tavLst>
                                        <p:tav tm="0">
                                          <p:val>
                                            <p:fltVal val="0"/>
                                          </p:val>
                                        </p:tav>
                                        <p:tav tm="100000">
                                          <p:val>
                                            <p:strVal val="#ppt_w"/>
                                          </p:val>
                                        </p:tav>
                                      </p:tavLst>
                                    </p:anim>
                                    <p:anim calcmode="lin" valueType="num">
                                      <p:cBhvr>
                                        <p:cTn id="8" dur="500" fill="hold"/>
                                        <p:tgtEl>
                                          <p:spTgt spid="98307"/>
                                        </p:tgtEl>
                                        <p:attrNameLst>
                                          <p:attrName>ppt_h</p:attrName>
                                        </p:attrNameLst>
                                      </p:cBhvr>
                                      <p:tavLst>
                                        <p:tav tm="0">
                                          <p:val>
                                            <p:fltVal val="0"/>
                                          </p:val>
                                        </p:tav>
                                        <p:tav tm="100000">
                                          <p:val>
                                            <p:strVal val="#ppt_h"/>
                                          </p:val>
                                        </p:tav>
                                      </p:tavLst>
                                    </p:anim>
                                    <p:animEffect transition="in" filter="fade">
                                      <p:cBhvr>
                                        <p:cTn id="9" dur="500"/>
                                        <p:tgtEl>
                                          <p:spTgt spid="9830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98305"/>
                                        </p:tgtEl>
                                        <p:attrNameLst>
                                          <p:attrName>style.visibility</p:attrName>
                                        </p:attrNameLst>
                                      </p:cBhvr>
                                      <p:to>
                                        <p:strVal val="visible"/>
                                      </p:to>
                                    </p:set>
                                    <p:animEffect transition="in" filter="blinds(horizontal)">
                                      <p:cBhvr>
                                        <p:cTn id="14" dur="500"/>
                                        <p:tgtEl>
                                          <p:spTgt spid="98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830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8229600" cy="1143000"/>
          </a:xfrm>
        </p:spPr>
        <p:txBody>
          <a:bodyPr/>
          <a:lstStyle/>
          <a:p>
            <a:pPr eaLnBrk="1" hangingPunct="1"/>
            <a:r>
              <a:rPr lang="en-US" altLang="zh-CN" b="1" dirty="0" err="1" smtClean="0"/>
              <a:t>Ksenia</a:t>
            </a:r>
            <a:r>
              <a:rPr lang="en-US" altLang="zh-CN" b="1" dirty="0" smtClean="0"/>
              <a:t> and </a:t>
            </a:r>
            <a:r>
              <a:rPr lang="en-US" altLang="zh-CN" b="1" dirty="0" err="1" smtClean="0"/>
              <a:t>Combinatorics</a:t>
            </a:r>
            <a:endParaRPr lang="zh-CN" altLang="en-US" b="1" dirty="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00063" y="1714500"/>
            <a:ext cx="8643937" cy="4524375"/>
          </a:xfrm>
          <a:prstGeom prst="rect">
            <a:avLst/>
          </a:prstGeom>
          <a:noFill/>
          <a:ln w="9525">
            <a:noFill/>
            <a:miter lim="800000"/>
          </a:ln>
        </p:spPr>
        <p:txBody>
          <a:bodyPr>
            <a:spAutoFit/>
          </a:bodyPr>
          <a:lstStyle/>
          <a:p>
            <a:r>
              <a:rPr lang="zh-CN" altLang="en-US" sz="3200" dirty="0">
                <a:latin typeface="Calibri" pitchFamily="34" charset="0"/>
              </a:rPr>
              <a:t>一棵有</a:t>
            </a:r>
            <a:r>
              <a:rPr lang="en-US" altLang="zh-CN" sz="3200" dirty="0">
                <a:latin typeface="Calibri" pitchFamily="34" charset="0"/>
              </a:rPr>
              <a:t>n</a:t>
            </a:r>
            <a:r>
              <a:rPr lang="zh-CN" altLang="en-US" sz="3200" dirty="0">
                <a:latin typeface="Calibri" pitchFamily="34" charset="0"/>
              </a:rPr>
              <a:t>个点的二叉树，每一个点的编号为</a:t>
            </a:r>
            <a:r>
              <a:rPr lang="en-US" altLang="zh-CN" sz="3200" dirty="0">
                <a:latin typeface="Calibri" pitchFamily="34" charset="0"/>
              </a:rPr>
              <a:t>1~n</a:t>
            </a:r>
            <a:r>
              <a:rPr lang="zh-CN" altLang="en-US" sz="3200" dirty="0">
                <a:latin typeface="Calibri" pitchFamily="34" charset="0"/>
              </a:rPr>
              <a:t>且各不相同，其中</a:t>
            </a:r>
            <a:r>
              <a:rPr lang="en-US" altLang="zh-CN" sz="3200" dirty="0">
                <a:latin typeface="Calibri" pitchFamily="34" charset="0"/>
              </a:rPr>
              <a:t>1</a:t>
            </a:r>
            <a:r>
              <a:rPr lang="zh-CN" altLang="en-US" sz="3200" dirty="0">
                <a:latin typeface="Calibri" pitchFamily="34" charset="0"/>
              </a:rPr>
              <a:t>号点为根节点</a:t>
            </a:r>
            <a:endParaRPr lang="en-US" altLang="zh-CN" sz="3200" dirty="0">
              <a:latin typeface="Calibri" pitchFamily="34" charset="0"/>
            </a:endParaRPr>
          </a:p>
          <a:p>
            <a:r>
              <a:rPr lang="zh-CN" altLang="en-US" sz="3200" dirty="0">
                <a:latin typeface="Calibri" pitchFamily="34" charset="0"/>
              </a:rPr>
              <a:t>询问存在多少种不同的树，满足树的最大匹配边数刚好为</a:t>
            </a:r>
            <a:r>
              <a:rPr lang="en-US" altLang="zh-CN" sz="3200" dirty="0">
                <a:latin typeface="Calibri" pitchFamily="34" charset="0"/>
              </a:rPr>
              <a:t>k</a:t>
            </a:r>
          </a:p>
          <a:p>
            <a:r>
              <a:rPr lang="zh-CN" altLang="en-US" sz="3200" dirty="0">
                <a:latin typeface="Calibri" pitchFamily="34" charset="0"/>
              </a:rPr>
              <a:t>最大匹配是指在树上选择尽量多的边且满足任意两条边不含有公共点</a:t>
            </a:r>
            <a:endParaRPr lang="en-US" altLang="zh-CN" sz="3200" dirty="0">
              <a:latin typeface="Calibri" pitchFamily="34" charset="0"/>
            </a:endParaRPr>
          </a:p>
          <a:p>
            <a:r>
              <a:rPr lang="zh-CN" altLang="en-US" sz="3200" dirty="0">
                <a:latin typeface="Calibri" pitchFamily="34" charset="0"/>
              </a:rPr>
              <a:t>答案对</a:t>
            </a:r>
            <a:r>
              <a:rPr lang="en-US" altLang="zh-CN" sz="3200" dirty="0">
                <a:latin typeface="Calibri" pitchFamily="34" charset="0"/>
              </a:rPr>
              <a:t>10</a:t>
            </a:r>
            <a:r>
              <a:rPr lang="en-US" altLang="zh-CN" sz="3200" baseline="30000" dirty="0">
                <a:latin typeface="Calibri" pitchFamily="34" charset="0"/>
              </a:rPr>
              <a:t>9</a:t>
            </a:r>
            <a:r>
              <a:rPr lang="en-US" altLang="zh-CN" sz="3200" dirty="0">
                <a:latin typeface="Calibri" pitchFamily="34" charset="0"/>
              </a:rPr>
              <a:t> + 7</a:t>
            </a:r>
            <a:r>
              <a:rPr lang="zh-CN" altLang="en-US" sz="3200" dirty="0">
                <a:latin typeface="Calibri" pitchFamily="34" charset="0"/>
              </a:rPr>
              <a:t>取模</a:t>
            </a:r>
            <a:endParaRPr lang="en-US" altLang="zh-CN" sz="3200" dirty="0">
              <a:latin typeface="Calibri" pitchFamily="34" charset="0"/>
            </a:endParaRPr>
          </a:p>
          <a:p>
            <a:r>
              <a:rPr lang="en-US" altLang="zh-CN" sz="3200" dirty="0">
                <a:latin typeface="Calibri" pitchFamily="34" charset="0"/>
              </a:rPr>
              <a:t>1 ≤ </a:t>
            </a:r>
            <a:r>
              <a:rPr lang="en-US" altLang="zh-CN" sz="3200" i="1" dirty="0">
                <a:latin typeface="Calibri" pitchFamily="34" charset="0"/>
              </a:rPr>
              <a:t>n</a:t>
            </a:r>
            <a:r>
              <a:rPr lang="en-US" altLang="zh-CN" sz="3200" dirty="0">
                <a:latin typeface="Calibri" pitchFamily="34" charset="0"/>
              </a:rPr>
              <a:t>, </a:t>
            </a:r>
            <a:r>
              <a:rPr lang="en-US" altLang="zh-CN" sz="3200" i="1" dirty="0">
                <a:latin typeface="Calibri" pitchFamily="34" charset="0"/>
              </a:rPr>
              <a:t>k</a:t>
            </a:r>
            <a:r>
              <a:rPr lang="en-US" altLang="zh-CN" sz="3200" dirty="0">
                <a:latin typeface="Calibri" pitchFamily="34" charset="0"/>
              </a:rPr>
              <a:t> ≤ 50</a:t>
            </a:r>
          </a:p>
          <a:p>
            <a:endParaRPr lang="zh-CN" altLang="en-US" sz="32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642938"/>
            <a:ext cx="2714625" cy="571500"/>
          </a:xfrm>
        </p:spPr>
        <p:txBody>
          <a:bodyPr rtlCol="0">
            <a:normAutofit fontScale="90000"/>
          </a:bodyPr>
          <a:lstStyle/>
          <a:p>
            <a:pPr eaLnBrk="1" hangingPunct="1">
              <a:spcAft>
                <a:spcPts val="0"/>
              </a:spcAft>
              <a:defRPr/>
            </a:pPr>
            <a:r>
              <a:rPr lang="zh-CN" altLang="en-US" dirty="0" smtClean="0">
                <a:solidFill>
                  <a:srgbClr val="FF0000"/>
                </a:solidFill>
              </a:rPr>
              <a:t>问题分析</a:t>
            </a:r>
            <a:endParaRPr lang="zh-CN" altLang="en-US" dirty="0">
              <a:solidFill>
                <a:srgbClr val="FF0000"/>
              </a:solidFill>
            </a:endParaRPr>
          </a:p>
        </p:txBody>
      </p:sp>
      <p:sp>
        <p:nvSpPr>
          <p:cNvPr id="3" name="内容占位符 2"/>
          <p:cNvSpPr>
            <a:spLocks noGrp="1"/>
          </p:cNvSpPr>
          <p:nvPr>
            <p:ph idx="1"/>
          </p:nvPr>
        </p:nvSpPr>
        <p:spPr>
          <a:xfrm>
            <a:off x="428625" y="2357438"/>
            <a:ext cx="8501063" cy="2143125"/>
          </a:xfrm>
        </p:spPr>
        <p:txBody>
          <a:bodyPr/>
          <a:lstStyle/>
          <a:p>
            <a:pPr eaLnBrk="1" hangingPunct="1"/>
            <a:r>
              <a:rPr lang="zh-CN" altLang="en-US" sz="4400" smtClean="0"/>
              <a:t>如何求解给定树的最大匹配？</a:t>
            </a:r>
            <a:endParaRPr lang="en-US" altLang="zh-CN" sz="4400" smtClean="0"/>
          </a:p>
          <a:p>
            <a:pPr eaLnBrk="1" hangingPunct="1"/>
            <a:r>
              <a:rPr lang="zh-CN" altLang="en-US" sz="4400" smtClean="0"/>
              <a:t>如何不重不漏的计数？</a:t>
            </a:r>
            <a:endParaRPr lang="en-US" altLang="zh-CN" sz="440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500063"/>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6" name="内容占位符 2"/>
          <p:cNvSpPr>
            <a:spLocks noGrp="1"/>
          </p:cNvSpPr>
          <p:nvPr>
            <p:ph idx="1"/>
          </p:nvPr>
        </p:nvSpPr>
        <p:spPr>
          <a:xfrm>
            <a:off x="357188" y="1500188"/>
            <a:ext cx="8501062" cy="4429125"/>
          </a:xfrm>
        </p:spPr>
        <p:txBody>
          <a:bodyPr/>
          <a:lstStyle/>
          <a:p>
            <a:pPr eaLnBrk="1" hangingPunct="1"/>
            <a:r>
              <a:rPr lang="zh-CN" altLang="en-US" smtClean="0"/>
              <a:t>首先考虑如何求树的最大匹配</a:t>
            </a:r>
            <a:endParaRPr lang="en-US" altLang="zh-CN" smtClean="0"/>
          </a:p>
          <a:p>
            <a:pPr eaLnBrk="1" hangingPunct="1"/>
            <a:r>
              <a:rPr lang="zh-CN" altLang="en-US" smtClean="0"/>
              <a:t>我们可以考虑动态规划方程</a:t>
            </a:r>
            <a:r>
              <a:rPr lang="en-US" altLang="zh-CN" smtClean="0"/>
              <a:t>f[i][0/1]</a:t>
            </a:r>
            <a:r>
              <a:rPr lang="zh-CN" altLang="en-US" smtClean="0"/>
              <a:t>表示节点</a:t>
            </a:r>
            <a:r>
              <a:rPr lang="en-US" altLang="zh-CN" smtClean="0"/>
              <a:t>i</a:t>
            </a:r>
            <a:r>
              <a:rPr lang="zh-CN" altLang="en-US" smtClean="0"/>
              <a:t>是否被选时的最大匹配数。</a:t>
            </a:r>
            <a:endParaRPr lang="en-US" altLang="zh-CN" smtClean="0"/>
          </a:p>
          <a:p>
            <a:pPr eaLnBrk="1" hangingPunct="1"/>
            <a:r>
              <a:rPr lang="zh-CN" altLang="en-US" smtClean="0"/>
              <a:t>转移：</a:t>
            </a:r>
          </a:p>
          <a:p>
            <a:pPr eaLnBrk="1" hangingPunct="1">
              <a:buFont typeface="Arial" charset="0"/>
              <a:buNone/>
            </a:pPr>
            <a:r>
              <a:rPr lang="en-US" smtClean="0">
                <a:ea typeface="宋体" charset="-122"/>
              </a:rPr>
              <a:t>		</a:t>
            </a:r>
            <a:r>
              <a:rPr lang="en-US" altLang="zh-CN" smtClean="0"/>
              <a:t>f[i][0] = Σf[u][1]</a:t>
            </a:r>
            <a:endParaRPr lang="zh-CN" altLang="en-US" smtClean="0"/>
          </a:p>
          <a:p>
            <a:pPr eaLnBrk="1" hangingPunct="1">
              <a:buFont typeface="Arial" charset="0"/>
              <a:buNone/>
            </a:pPr>
            <a:r>
              <a:rPr lang="en-US" altLang="zh-CN" smtClean="0"/>
              <a:t>		f[i][1] = Σf[u][1] – min( f[u][1] - f[u][0] )+1</a:t>
            </a:r>
            <a:endParaRPr lang="zh-CN" altLang="en-US" smtClean="0"/>
          </a:p>
          <a:p>
            <a:pPr eaLnBrk="1" hangingPunct="1">
              <a:buFont typeface="Arial" charset="0"/>
              <a:buNone/>
            </a:pPr>
            <a:r>
              <a:rPr lang="en-US" altLang="zh-CN" smtClean="0"/>
              <a:t>		</a:t>
            </a:r>
            <a:r>
              <a:rPr lang="zh-CN" altLang="en-US" smtClean="0"/>
              <a:t>其中</a:t>
            </a:r>
            <a:r>
              <a:rPr lang="en-US" altLang="zh-CN" smtClean="0"/>
              <a:t>u</a:t>
            </a:r>
            <a:r>
              <a:rPr lang="zh-CN" altLang="en-US" smtClean="0"/>
              <a:t>为</a:t>
            </a:r>
            <a:r>
              <a:rPr lang="en-US" altLang="zh-CN" smtClean="0"/>
              <a:t>i</a:t>
            </a:r>
            <a:r>
              <a:rPr lang="zh-CN" altLang="en-US" smtClean="0"/>
              <a:t>的子节点</a:t>
            </a:r>
          </a:p>
          <a:p>
            <a:pPr eaLnBrk="1" hangingPunct="1"/>
            <a:endParaRPr lang="en-US" altLang="zh-CN" smtClean="0"/>
          </a:p>
        </p:txBody>
      </p:sp>
      <p:pic>
        <p:nvPicPr>
          <p:cNvPr id="7"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p:cTn id="20"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p:cTn id="26"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p:cTn id="3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p:cTn id="38"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 calcmode="lin" valueType="num">
                                      <p:cBhvr>
                                        <p:cTn id="44"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6">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642938"/>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6" name="内容占位符 2"/>
          <p:cNvSpPr>
            <a:spLocks noGrp="1"/>
          </p:cNvSpPr>
          <p:nvPr>
            <p:ph idx="1"/>
          </p:nvPr>
        </p:nvSpPr>
        <p:spPr>
          <a:xfrm>
            <a:off x="357188" y="1500188"/>
            <a:ext cx="8501062" cy="2000250"/>
          </a:xfrm>
        </p:spPr>
        <p:txBody>
          <a:bodyPr/>
          <a:lstStyle/>
          <a:p>
            <a:pPr>
              <a:buFont typeface="Arial" charset="0"/>
              <a:buNone/>
            </a:pPr>
            <a:r>
              <a:rPr lang="zh-CN" altLang="en-US" smtClean="0"/>
              <a:t>    令</a:t>
            </a:r>
            <a:r>
              <a:rPr lang="en-US" altLang="zh-CN" smtClean="0"/>
              <a:t>dp[i][j][k]</a:t>
            </a:r>
            <a:r>
              <a:rPr lang="zh-CN" altLang="en-US" smtClean="0"/>
              <a:t>表示</a:t>
            </a:r>
            <a:r>
              <a:rPr lang="en-US" altLang="zh-CN" smtClean="0"/>
              <a:t>i</a:t>
            </a:r>
            <a:r>
              <a:rPr lang="zh-CN" altLang="en-US" smtClean="0"/>
              <a:t>个节点的有根树，不选根节点的最大匹配数为</a:t>
            </a:r>
            <a:r>
              <a:rPr lang="en-US" altLang="zh-CN" smtClean="0"/>
              <a:t>j</a:t>
            </a:r>
            <a:r>
              <a:rPr lang="zh-CN" altLang="en-US" smtClean="0"/>
              <a:t>，选根节点的最大匹配数为</a:t>
            </a:r>
            <a:r>
              <a:rPr lang="en-US" altLang="zh-CN" smtClean="0"/>
              <a:t>k</a:t>
            </a:r>
            <a:r>
              <a:rPr lang="zh-CN" altLang="en-US" smtClean="0"/>
              <a:t>的树的方案总数。</a:t>
            </a:r>
            <a:endParaRPr lang="en-US" altLang="zh-CN" smtClean="0"/>
          </a:p>
          <a:p>
            <a:pPr>
              <a:buFont typeface="Arial" charset="0"/>
              <a:buNone/>
            </a:pPr>
            <a:endParaRPr lang="en-US" altLang="zh-CN" smtClean="0"/>
          </a:p>
          <a:p>
            <a:pPr eaLnBrk="1" hangingPunct="1"/>
            <a:endParaRPr lang="en-US" altLang="zh-CN" smtClean="0"/>
          </a:p>
        </p:txBody>
      </p:sp>
      <p:pic>
        <p:nvPicPr>
          <p:cNvPr id="7"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内容占位符 2"/>
          <p:cNvSpPr txBox="1"/>
          <p:nvPr/>
        </p:nvSpPr>
        <p:spPr bwMode="auto">
          <a:xfrm>
            <a:off x="428625" y="3714750"/>
            <a:ext cx="8501063" cy="1643063"/>
          </a:xfrm>
          <a:prstGeom prst="rect">
            <a:avLst/>
          </a:prstGeom>
          <a:noFill/>
          <a:ln w="9525">
            <a:noFill/>
            <a:miter lim="800000"/>
          </a:ln>
        </p:spPr>
        <p:txBody>
          <a:bodyPr/>
          <a:lstStyle/>
          <a:p>
            <a:pPr marL="342900" indent="-342900">
              <a:spcBef>
                <a:spcPct val="20000"/>
              </a:spcBef>
              <a:buFont typeface="Arial" charset="0"/>
              <a:buNone/>
              <a:defRPr/>
            </a:pPr>
            <a:r>
              <a:rPr lang="zh-CN" altLang="en-US" sz="3200" dirty="0">
                <a:latin typeface="+mn-lt"/>
                <a:ea typeface="+mn-ea"/>
              </a:rPr>
              <a:t>    一棵树选和不选根节点的最大配数最多相差</a:t>
            </a:r>
            <a:r>
              <a:rPr lang="en-US" altLang="zh-CN" sz="3200" dirty="0">
                <a:latin typeface="+mn-lt"/>
                <a:ea typeface="+mn-ea"/>
              </a:rPr>
              <a:t>1</a:t>
            </a:r>
            <a:r>
              <a:rPr lang="zh-CN" altLang="en-US" sz="3200" dirty="0">
                <a:latin typeface="+mn-lt"/>
                <a:ea typeface="+mn-ea"/>
              </a:rPr>
              <a:t>，那么重新定义状态</a:t>
            </a:r>
            <a:r>
              <a:rPr lang="en-US" altLang="zh-CN" sz="3200" dirty="0" err="1">
                <a:latin typeface="+mn-lt"/>
                <a:ea typeface="+mn-ea"/>
              </a:rPr>
              <a:t>dp</a:t>
            </a:r>
            <a:r>
              <a:rPr lang="en-US" altLang="zh-CN" sz="3200" dirty="0">
                <a:latin typeface="+mn-lt"/>
                <a:ea typeface="+mn-ea"/>
              </a:rPr>
              <a:t>[</a:t>
            </a:r>
            <a:r>
              <a:rPr lang="en-US" altLang="zh-CN" sz="3200" dirty="0" err="1">
                <a:latin typeface="+mn-lt"/>
                <a:ea typeface="+mn-ea"/>
              </a:rPr>
              <a:t>i</a:t>
            </a:r>
            <a:r>
              <a:rPr lang="en-US" altLang="zh-CN" sz="3200" dirty="0">
                <a:latin typeface="+mn-lt"/>
                <a:ea typeface="+mn-ea"/>
              </a:rPr>
              <a:t>][j][add]</a:t>
            </a:r>
            <a:r>
              <a:rPr lang="zh-CN" altLang="en-US" sz="3200" dirty="0">
                <a:latin typeface="+mn-lt"/>
                <a:ea typeface="+mn-ea"/>
              </a:rPr>
              <a:t>，</a:t>
            </a:r>
            <a:r>
              <a:rPr lang="en-US" altLang="zh-CN" sz="3200" dirty="0">
                <a:latin typeface="+mn-lt"/>
                <a:ea typeface="+mn-ea"/>
              </a:rPr>
              <a:t>add=0/1,</a:t>
            </a:r>
            <a:r>
              <a:rPr lang="zh-CN" altLang="en-US" sz="3200" dirty="0">
                <a:latin typeface="+mn-lt"/>
                <a:ea typeface="+mn-ea"/>
              </a:rPr>
              <a:t>表示是否相多</a:t>
            </a:r>
            <a:r>
              <a:rPr lang="en-US" altLang="zh-CN" sz="3200" dirty="0">
                <a:latin typeface="+mn-lt"/>
                <a:ea typeface="+mn-ea"/>
              </a:rPr>
              <a:t>1</a:t>
            </a:r>
            <a:r>
              <a:rPr lang="zh-CN" altLang="en-US" sz="3200" dirty="0">
                <a:latin typeface="+mn-lt"/>
                <a:ea typeface="+mn-ea"/>
              </a:rPr>
              <a:t>。</a:t>
            </a:r>
            <a:endParaRPr lang="en-US" altLang="zh-CN" sz="32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p:cTn id="20"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642938"/>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6" name="内容占位符 2"/>
          <p:cNvSpPr>
            <a:spLocks noGrp="1"/>
          </p:cNvSpPr>
          <p:nvPr>
            <p:ph idx="1"/>
          </p:nvPr>
        </p:nvSpPr>
        <p:spPr>
          <a:xfrm>
            <a:off x="0" y="1285875"/>
            <a:ext cx="8786813" cy="1071563"/>
          </a:xfrm>
        </p:spPr>
        <p:txBody>
          <a:bodyPr/>
          <a:lstStyle/>
          <a:p>
            <a:pPr>
              <a:buFont typeface="Arial" charset="0"/>
              <a:buNone/>
            </a:pPr>
            <a:r>
              <a:rPr lang="zh-CN" altLang="en-US" sz="2800" smtClean="0"/>
              <a:t>    转移：</a:t>
            </a:r>
            <a:r>
              <a:rPr lang="en-US" altLang="zh-CN" sz="2800" smtClean="0"/>
              <a:t> </a:t>
            </a:r>
            <a:r>
              <a:rPr lang="zh-CN" altLang="en-US" sz="2800" smtClean="0"/>
              <a:t>枚举左儿子的大小</a:t>
            </a:r>
            <a:r>
              <a:rPr lang="en-US" altLang="zh-CN" sz="2800" smtClean="0"/>
              <a:t>S</a:t>
            </a:r>
            <a:r>
              <a:rPr lang="zh-CN" altLang="en-US" sz="2800" smtClean="0"/>
              <a:t>及左儿子不选根节点的最大 匹配数</a:t>
            </a:r>
            <a:r>
              <a:rPr lang="en-US" altLang="zh-CN" sz="2800" smtClean="0"/>
              <a:t>ma, </a:t>
            </a:r>
            <a:r>
              <a:rPr lang="zh-CN" altLang="en-US" sz="2800" smtClean="0"/>
              <a:t>令</a:t>
            </a:r>
            <a:r>
              <a:rPr lang="en-US" altLang="zh-CN" sz="2800" smtClean="0"/>
              <a:t>CC</a:t>
            </a:r>
            <a:r>
              <a:rPr lang="zh-CN" altLang="en-US" sz="2800" smtClean="0"/>
              <a:t>＝</a:t>
            </a:r>
            <a:r>
              <a:rPr lang="en-US" altLang="zh-CN" sz="2800" smtClean="0"/>
              <a:t>(i-S-1)*S*C(i-1,S);</a:t>
            </a:r>
            <a:endParaRPr lang="zh-CN" altLang="en-US" sz="2800" smtClean="0"/>
          </a:p>
          <a:p>
            <a:pPr eaLnBrk="1" hangingPunct="1"/>
            <a:endParaRPr lang="en-US" altLang="zh-CN" sz="2800" smtClean="0"/>
          </a:p>
        </p:txBody>
      </p:sp>
      <p:pic>
        <p:nvPicPr>
          <p:cNvPr id="7" name="Picture 2" descr="E:\picture\school's logo\手写字（white）.pn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内容占位符 2"/>
          <p:cNvSpPr txBox="1"/>
          <p:nvPr/>
        </p:nvSpPr>
        <p:spPr bwMode="auto">
          <a:xfrm>
            <a:off x="357188" y="2357438"/>
            <a:ext cx="8786812" cy="2071687"/>
          </a:xfrm>
          <a:prstGeom prst="rect">
            <a:avLst/>
          </a:prstGeom>
          <a:noFill/>
          <a:ln w="9525">
            <a:noFill/>
            <a:miter lim="800000"/>
          </a:ln>
        </p:spPr>
        <p:txBody>
          <a:bodyPr>
            <a:normAutofit/>
          </a:bodyPr>
          <a:lstStyle/>
          <a:p>
            <a:pPr marL="342900" indent="-342900" eaLnBrk="0" hangingPunct="0">
              <a:spcBef>
                <a:spcPct val="20000"/>
              </a:spcBef>
              <a:defRPr/>
            </a:pPr>
            <a:r>
              <a:rPr lang="zh-CN" altLang="en-US" sz="2800" dirty="0"/>
              <a:t>选和不选根节点的最大匹配数相差</a:t>
            </a:r>
            <a:r>
              <a:rPr lang="en-US" altLang="zh-CN" sz="2800" dirty="0"/>
              <a:t>1</a:t>
            </a:r>
            <a:r>
              <a:rPr lang="zh-CN" altLang="en-US" sz="2800" dirty="0"/>
              <a:t>：</a:t>
            </a:r>
            <a:endParaRPr lang="en-US" altLang="zh-CN" sz="2800" dirty="0"/>
          </a:p>
          <a:p>
            <a:pPr marL="342900" indent="-342900" eaLnBrk="0" hangingPunct="0">
              <a:spcBef>
                <a:spcPct val="20000"/>
              </a:spcBef>
              <a:defRPr/>
            </a:pPr>
            <a:r>
              <a:rPr lang="en-US" altLang="zh-CN" sz="2800" dirty="0" err="1">
                <a:latin typeface="+mn-lt"/>
                <a:ea typeface="+mn-ea"/>
              </a:rPr>
              <a:t>dp</a:t>
            </a:r>
            <a:r>
              <a:rPr lang="en-US" altLang="zh-CN" sz="2800" dirty="0">
                <a:latin typeface="+mn-lt"/>
                <a:ea typeface="+mn-ea"/>
              </a:rPr>
              <a:t>[</a:t>
            </a:r>
            <a:r>
              <a:rPr lang="en-US" altLang="zh-CN" sz="2800" dirty="0" err="1">
                <a:latin typeface="+mn-lt"/>
                <a:ea typeface="+mn-ea"/>
              </a:rPr>
              <a:t>i</a:t>
            </a:r>
            <a:r>
              <a:rPr lang="en-US" altLang="zh-CN" sz="2800" dirty="0">
                <a:latin typeface="+mn-lt"/>
                <a:ea typeface="+mn-ea"/>
              </a:rPr>
              <a:t>][j][1]=Σ(</a:t>
            </a:r>
            <a:r>
              <a:rPr lang="en-US" altLang="zh-CN" sz="2800" dirty="0" err="1">
                <a:latin typeface="+mn-lt"/>
                <a:ea typeface="+mn-ea"/>
              </a:rPr>
              <a:t>dp</a:t>
            </a:r>
            <a:r>
              <a:rPr lang="en-US" altLang="zh-CN" sz="2800" dirty="0">
                <a:latin typeface="+mn-lt"/>
                <a:ea typeface="+mn-ea"/>
              </a:rPr>
              <a:t>[S][ma][</a:t>
            </a:r>
            <a:r>
              <a:rPr lang="en-US" altLang="zh-CN" sz="2800" dirty="0">
                <a:solidFill>
                  <a:srgbClr val="FF0000"/>
                </a:solidFill>
                <a:latin typeface="+mn-lt"/>
                <a:ea typeface="+mn-ea"/>
              </a:rPr>
              <a:t>0</a:t>
            </a: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[i-S-1][j-ma-1][</a:t>
            </a:r>
            <a:r>
              <a:rPr lang="en-US" altLang="zh-CN" sz="2800" dirty="0">
                <a:solidFill>
                  <a:srgbClr val="FF0000"/>
                </a:solidFill>
                <a:latin typeface="+mn-lt"/>
                <a:ea typeface="+mn-ea"/>
              </a:rPr>
              <a:t>1</a:t>
            </a:r>
            <a:r>
              <a:rPr lang="en-US" altLang="zh-CN" sz="2800" dirty="0">
                <a:latin typeface="+mn-lt"/>
                <a:ea typeface="+mn-ea"/>
              </a:rPr>
              <a:t>]</a:t>
            </a:r>
            <a:r>
              <a:rPr lang="zh-CN" altLang="en-US" sz="2800" dirty="0">
                <a:latin typeface="+mn-lt"/>
                <a:ea typeface="+mn-ea"/>
              </a:rPr>
              <a:t>*</a:t>
            </a:r>
            <a:r>
              <a:rPr lang="en-US" altLang="zh-CN" sz="2800" dirty="0">
                <a:latin typeface="+mn-lt"/>
                <a:ea typeface="+mn-ea"/>
              </a:rPr>
              <a:t>CC</a:t>
            </a:r>
          </a:p>
          <a:p>
            <a:pPr marL="342900" indent="-342900" eaLnBrk="0" hangingPunct="0">
              <a:spcBef>
                <a:spcPct val="20000"/>
              </a:spcBef>
              <a:defRPr/>
            </a:pP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[S][ma-1][</a:t>
            </a:r>
            <a:r>
              <a:rPr lang="en-US" altLang="zh-CN" sz="2800" dirty="0">
                <a:solidFill>
                  <a:srgbClr val="FF0000"/>
                </a:solidFill>
                <a:latin typeface="+mn-lt"/>
                <a:ea typeface="+mn-ea"/>
              </a:rPr>
              <a:t>1</a:t>
            </a: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[i-S-1][j-ma][</a:t>
            </a:r>
            <a:r>
              <a:rPr lang="en-US" altLang="zh-CN" sz="2800" dirty="0">
                <a:solidFill>
                  <a:srgbClr val="FF0000"/>
                </a:solidFill>
                <a:latin typeface="+mn-lt"/>
                <a:ea typeface="+mn-ea"/>
              </a:rPr>
              <a:t>0</a:t>
            </a:r>
            <a:r>
              <a:rPr lang="en-US" altLang="zh-CN" sz="2800" dirty="0">
                <a:latin typeface="+mn-lt"/>
                <a:ea typeface="+mn-ea"/>
              </a:rPr>
              <a:t>]</a:t>
            </a:r>
            <a:r>
              <a:rPr lang="zh-CN" altLang="en-US" sz="2800" dirty="0">
                <a:latin typeface="+mn-lt"/>
                <a:ea typeface="+mn-ea"/>
              </a:rPr>
              <a:t>*</a:t>
            </a:r>
            <a:r>
              <a:rPr lang="en-US" altLang="zh-CN" sz="2800" dirty="0">
                <a:latin typeface="+mn-lt"/>
                <a:ea typeface="+mn-ea"/>
              </a:rPr>
              <a:t>CC</a:t>
            </a:r>
            <a:endParaRPr lang="en-US" altLang="zh-CN" sz="2800" dirty="0">
              <a:solidFill>
                <a:srgbClr val="FF0000"/>
              </a:solidFill>
              <a:latin typeface="+mn-lt"/>
              <a:ea typeface="+mn-ea"/>
            </a:endParaRPr>
          </a:p>
          <a:p>
            <a:pPr marL="342900" indent="-342900" eaLnBrk="0" hangingPunct="0">
              <a:spcBef>
                <a:spcPct val="20000"/>
              </a:spcBef>
              <a:defRPr/>
            </a:pP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[S][ma][</a:t>
            </a:r>
            <a:r>
              <a:rPr lang="en-US" altLang="zh-CN" sz="2800" dirty="0">
                <a:solidFill>
                  <a:srgbClr val="FF0000"/>
                </a:solidFill>
                <a:latin typeface="+mn-lt"/>
                <a:ea typeface="+mn-ea"/>
              </a:rPr>
              <a:t>0</a:t>
            </a: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[i-S-1][j-ma][</a:t>
            </a:r>
            <a:r>
              <a:rPr lang="en-US" altLang="zh-CN" sz="2800" dirty="0">
                <a:solidFill>
                  <a:srgbClr val="FF0000"/>
                </a:solidFill>
                <a:latin typeface="+mn-lt"/>
                <a:ea typeface="+mn-ea"/>
              </a:rPr>
              <a:t>0</a:t>
            </a:r>
            <a:r>
              <a:rPr lang="en-US" altLang="zh-CN" sz="2800" dirty="0">
                <a:latin typeface="+mn-lt"/>
                <a:ea typeface="+mn-ea"/>
              </a:rPr>
              <a:t>]</a:t>
            </a:r>
            <a:r>
              <a:rPr lang="zh-CN" altLang="en-US" sz="2800" dirty="0">
                <a:latin typeface="+mn-lt"/>
                <a:ea typeface="+mn-ea"/>
              </a:rPr>
              <a:t>*</a:t>
            </a:r>
            <a:r>
              <a:rPr lang="en-US" altLang="zh-CN" sz="2800" dirty="0">
                <a:latin typeface="+mn-lt"/>
                <a:ea typeface="+mn-ea"/>
              </a:rPr>
              <a:t>CC)</a:t>
            </a:r>
            <a:endParaRPr lang="zh-CN" altLang="en-US" sz="2800" dirty="0">
              <a:solidFill>
                <a:srgbClr val="FF0000"/>
              </a:solidFill>
              <a:latin typeface="+mn-lt"/>
              <a:ea typeface="+mn-ea"/>
            </a:endParaRPr>
          </a:p>
          <a:p>
            <a:pPr marL="342900" indent="-342900" eaLnBrk="0" hangingPunct="0">
              <a:spcBef>
                <a:spcPct val="20000"/>
              </a:spcBef>
              <a:buFont typeface="Arial" charset="0"/>
              <a:buChar char="•"/>
              <a:defRPr/>
            </a:pPr>
            <a:endParaRPr lang="zh-CN" altLang="en-US" sz="2800" dirty="0">
              <a:latin typeface="+mn-lt"/>
              <a:ea typeface="+mn-ea"/>
            </a:endParaRPr>
          </a:p>
          <a:p>
            <a:pPr marL="342900" indent="-342900">
              <a:spcBef>
                <a:spcPct val="20000"/>
              </a:spcBef>
              <a:buFont typeface="Arial" charset="0"/>
              <a:buChar char="•"/>
              <a:defRPr/>
            </a:pPr>
            <a:endParaRPr lang="en-US" altLang="zh-CN" sz="2800" dirty="0">
              <a:latin typeface="+mn-lt"/>
              <a:ea typeface="+mn-ea"/>
            </a:endParaRPr>
          </a:p>
        </p:txBody>
      </p:sp>
      <p:sp>
        <p:nvSpPr>
          <p:cNvPr id="8" name="内容占位符 2"/>
          <p:cNvSpPr txBox="1"/>
          <p:nvPr/>
        </p:nvSpPr>
        <p:spPr bwMode="auto">
          <a:xfrm>
            <a:off x="357188" y="4643438"/>
            <a:ext cx="8786812" cy="1500187"/>
          </a:xfrm>
          <a:prstGeom prst="rect">
            <a:avLst/>
          </a:prstGeom>
          <a:noFill/>
          <a:ln w="9525">
            <a:noFill/>
            <a:miter lim="800000"/>
          </a:ln>
        </p:spPr>
        <p:txBody>
          <a:bodyPr>
            <a:normAutofit/>
          </a:bodyPr>
          <a:lstStyle/>
          <a:p>
            <a:pPr marL="342900" indent="-342900" eaLnBrk="0" hangingPunct="0">
              <a:spcBef>
                <a:spcPct val="20000"/>
              </a:spcBef>
              <a:buFont typeface="Arial" charset="0"/>
              <a:buNone/>
              <a:defRPr/>
            </a:pPr>
            <a:r>
              <a:rPr lang="zh-CN" altLang="en-US" sz="2800" dirty="0">
                <a:latin typeface="+mn-lt"/>
                <a:ea typeface="+mn-ea"/>
              </a:rPr>
              <a:t>选和不选根节点的最大匹配数相等：</a:t>
            </a:r>
            <a:endParaRPr lang="en-US" altLang="zh-CN" sz="2800" dirty="0">
              <a:latin typeface="+mn-lt"/>
              <a:ea typeface="+mn-ea"/>
            </a:endParaRPr>
          </a:p>
          <a:p>
            <a:pPr marL="342900" indent="-342900" eaLnBrk="0" hangingPunct="0">
              <a:spcBef>
                <a:spcPct val="20000"/>
              </a:spcBef>
              <a:defRPr/>
            </a:pPr>
            <a:r>
              <a:rPr lang="en-US" altLang="zh-CN" sz="2800" dirty="0" err="1">
                <a:latin typeface="+mn-lt"/>
                <a:ea typeface="+mn-ea"/>
              </a:rPr>
              <a:t>dp</a:t>
            </a:r>
            <a:r>
              <a:rPr lang="en-US" altLang="zh-CN" sz="2800" dirty="0">
                <a:latin typeface="+mn-lt"/>
                <a:ea typeface="+mn-ea"/>
              </a:rPr>
              <a:t>[</a:t>
            </a:r>
            <a:r>
              <a:rPr lang="en-US" altLang="zh-CN" sz="2800" dirty="0" err="1">
                <a:latin typeface="+mn-lt"/>
                <a:ea typeface="+mn-ea"/>
              </a:rPr>
              <a:t>i</a:t>
            </a:r>
            <a:r>
              <a:rPr lang="en-US" altLang="zh-CN" sz="2800" dirty="0">
                <a:latin typeface="+mn-lt"/>
                <a:ea typeface="+mn-ea"/>
              </a:rPr>
              <a:t>][j][0]=</a:t>
            </a:r>
            <a:r>
              <a:rPr lang="en-US" altLang="zh-CN" sz="2800" dirty="0" err="1">
                <a:latin typeface="+mn-lt"/>
                <a:ea typeface="+mn-ea"/>
              </a:rPr>
              <a:t>dp</a:t>
            </a:r>
            <a:r>
              <a:rPr lang="en-US" altLang="zh-CN" sz="2800" dirty="0">
                <a:latin typeface="+mn-lt"/>
                <a:ea typeface="+mn-ea"/>
              </a:rPr>
              <a:t>[S][ma-1][</a:t>
            </a:r>
            <a:r>
              <a:rPr lang="en-US" altLang="zh-CN" sz="2800" dirty="0">
                <a:solidFill>
                  <a:srgbClr val="FF0000"/>
                </a:solidFill>
                <a:latin typeface="+mn-lt"/>
                <a:ea typeface="+mn-ea"/>
              </a:rPr>
              <a:t>1</a:t>
            </a:r>
            <a:r>
              <a:rPr lang="en-US" altLang="zh-CN" sz="2800" dirty="0">
                <a:latin typeface="+mn-lt"/>
                <a:ea typeface="+mn-ea"/>
              </a:rPr>
              <a:t>]*</a:t>
            </a:r>
            <a:r>
              <a:rPr lang="en-US" altLang="zh-CN" sz="2800" dirty="0" err="1">
                <a:latin typeface="+mn-lt"/>
                <a:ea typeface="+mn-ea"/>
              </a:rPr>
              <a:t>dp</a:t>
            </a:r>
            <a:r>
              <a:rPr lang="en-US" altLang="zh-CN" sz="2800" dirty="0">
                <a:latin typeface="+mn-lt"/>
                <a:ea typeface="+mn-ea"/>
              </a:rPr>
              <a:t>[i-S-1][j-ma-1][</a:t>
            </a:r>
            <a:r>
              <a:rPr lang="en-US" altLang="zh-CN" sz="2800" dirty="0">
                <a:solidFill>
                  <a:srgbClr val="FF0000"/>
                </a:solidFill>
                <a:latin typeface="+mn-lt"/>
                <a:ea typeface="+mn-ea"/>
              </a:rPr>
              <a:t>1</a:t>
            </a:r>
            <a:r>
              <a:rPr lang="en-US" altLang="zh-CN" sz="2800" dirty="0">
                <a:latin typeface="+mn-lt"/>
                <a:ea typeface="+mn-ea"/>
              </a:rPr>
              <a:t>]</a:t>
            </a:r>
            <a:r>
              <a:rPr lang="zh-CN" altLang="en-US" sz="2800" dirty="0">
                <a:latin typeface="+mn-lt"/>
                <a:ea typeface="+mn-ea"/>
              </a:rPr>
              <a:t>*</a:t>
            </a:r>
            <a:r>
              <a:rPr lang="en-US" altLang="zh-CN" sz="2800" dirty="0">
                <a:latin typeface="+mn-lt"/>
                <a:ea typeface="+mn-ea"/>
              </a:rPr>
              <a:t>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p:cTn id="20"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p:cTn id="26"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p:cTn id="32"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p:cTn id="3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 calcmode="lin" valueType="num">
                                      <p:cBhvr>
                                        <p:cTn id="4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
                                            <p:txEl>
                                              <p:pRg st="1" end="1"/>
                                            </p:txEl>
                                          </p:spTgt>
                                        </p:tgtEl>
                                        <p:attrNameLst>
                                          <p:attrName>style.visibility</p:attrName>
                                        </p:attrNameLst>
                                      </p:cBhvr>
                                      <p:to>
                                        <p:strVal val="visible"/>
                                      </p:to>
                                    </p:set>
                                    <p:anim calcmode="lin" valueType="num">
                                      <p:cBhvr>
                                        <p:cTn id="50"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1"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5" grpId="0" build="p"/>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14313" y="714375"/>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5" name="TextBox 4"/>
          <p:cNvSpPr txBox="1">
            <a:spLocks noChangeArrowheads="1"/>
          </p:cNvSpPr>
          <p:nvPr/>
        </p:nvSpPr>
        <p:spPr bwMode="auto">
          <a:xfrm>
            <a:off x="714375" y="2643188"/>
            <a:ext cx="7429500" cy="1384300"/>
          </a:xfrm>
          <a:prstGeom prst="rect">
            <a:avLst/>
          </a:prstGeom>
          <a:noFill/>
          <a:ln w="9525">
            <a:noFill/>
            <a:miter lim="800000"/>
          </a:ln>
        </p:spPr>
        <p:txBody>
          <a:bodyPr>
            <a:spAutoFit/>
          </a:bodyPr>
          <a:lstStyle/>
          <a:p>
            <a:r>
              <a:rPr lang="zh-CN" altLang="en-US" sz="2800"/>
              <a:t>每次转移时枚举左子树的大小时保证左子树大小≤右子树大小，这样保证不重复也不漏掉的统计答案了</a:t>
            </a:r>
          </a:p>
        </p:txBody>
      </p:sp>
      <p:sp>
        <p:nvSpPr>
          <p:cNvPr id="6" name="TextBox 5"/>
          <p:cNvSpPr txBox="1">
            <a:spLocks noChangeArrowheads="1"/>
          </p:cNvSpPr>
          <p:nvPr/>
        </p:nvSpPr>
        <p:spPr bwMode="auto">
          <a:xfrm>
            <a:off x="714375" y="1214438"/>
            <a:ext cx="7429500" cy="1384300"/>
          </a:xfrm>
          <a:prstGeom prst="rect">
            <a:avLst/>
          </a:prstGeom>
          <a:noFill/>
          <a:ln w="9525">
            <a:noFill/>
            <a:miter lim="800000"/>
          </a:ln>
        </p:spPr>
        <p:txBody>
          <a:bodyPr>
            <a:spAutoFit/>
          </a:bodyPr>
          <a:lstStyle/>
          <a:p>
            <a:r>
              <a:rPr lang="zh-CN" altLang="en-US" sz="2800"/>
              <a:t>特殊的，当左子树等于右子树时，除以</a:t>
            </a:r>
            <a:r>
              <a:rPr lang="en-US" altLang="zh-CN" sz="2800"/>
              <a:t>2</a:t>
            </a:r>
            <a:r>
              <a:rPr lang="zh-CN" altLang="en-US" sz="2800"/>
              <a:t>即可。</a:t>
            </a:r>
            <a:endParaRPr lang="en-US" altLang="zh-CN" sz="2800"/>
          </a:p>
          <a:p>
            <a:r>
              <a:rPr lang="zh-CN" altLang="en-US" sz="2800"/>
              <a:t>边界条件：</a:t>
            </a:r>
            <a:endParaRPr lang="en-US" altLang="zh-CN" sz="2800"/>
          </a:p>
          <a:p>
            <a:r>
              <a:rPr lang="en-US" altLang="zh-CN" sz="2800"/>
              <a:t>Dp[1][0][0]=1</a:t>
            </a:r>
            <a:r>
              <a:rPr lang="zh-CN" altLang="en-US" sz="2800"/>
              <a:t>；</a:t>
            </a:r>
            <a:r>
              <a:rPr lang="en-US" altLang="zh-CN" sz="2800"/>
              <a:t>Dp[1][0][1]=0</a:t>
            </a:r>
            <a:endParaRPr lang="zh-CN" altLang="en-US" sz="2800"/>
          </a:p>
        </p:txBody>
      </p:sp>
      <p:sp>
        <p:nvSpPr>
          <p:cNvPr id="7" name="TextBox 6"/>
          <p:cNvSpPr txBox="1">
            <a:spLocks noChangeArrowheads="1"/>
          </p:cNvSpPr>
          <p:nvPr/>
        </p:nvSpPr>
        <p:spPr bwMode="auto">
          <a:xfrm>
            <a:off x="428625" y="4143375"/>
            <a:ext cx="8001000" cy="1816100"/>
          </a:xfrm>
          <a:prstGeom prst="rect">
            <a:avLst/>
          </a:prstGeom>
          <a:noFill/>
          <a:ln w="9525">
            <a:noFill/>
            <a:miter lim="800000"/>
          </a:ln>
        </p:spPr>
        <p:txBody>
          <a:bodyPr>
            <a:spAutoFit/>
          </a:bodyPr>
          <a:lstStyle/>
          <a:p>
            <a:pPr lvl="1"/>
            <a:r>
              <a:rPr lang="zh-CN" altLang="en-US" sz="2800">
                <a:latin typeface="Calibri" pitchFamily="34" charset="0"/>
              </a:rPr>
              <a:t>复杂度分析：</a:t>
            </a:r>
            <a:endParaRPr lang="en-US" altLang="zh-CN" sz="2800">
              <a:latin typeface="Calibri" pitchFamily="34" charset="0"/>
            </a:endParaRPr>
          </a:p>
          <a:p>
            <a:pPr lvl="1"/>
            <a:r>
              <a:rPr lang="en-US" altLang="zh-CN" sz="2800">
                <a:latin typeface="Calibri" pitchFamily="34" charset="0"/>
              </a:rPr>
              <a:t>Dp</a:t>
            </a:r>
            <a:r>
              <a:rPr lang="zh-CN" altLang="en-US" sz="2800">
                <a:latin typeface="Calibri" pitchFamily="34" charset="0"/>
              </a:rPr>
              <a:t>的状态数为</a:t>
            </a:r>
            <a:r>
              <a:rPr lang="en-US" altLang="zh-CN" sz="2800">
                <a:latin typeface="Calibri" pitchFamily="34" charset="0"/>
              </a:rPr>
              <a:t>O(n × k)</a:t>
            </a:r>
          </a:p>
          <a:p>
            <a:pPr lvl="1"/>
            <a:r>
              <a:rPr lang="zh-CN" altLang="en-US" sz="2800">
                <a:latin typeface="Calibri" pitchFamily="34" charset="0"/>
              </a:rPr>
              <a:t>转移数为</a:t>
            </a:r>
            <a:r>
              <a:rPr lang="en-US" altLang="zh-CN" sz="2800">
                <a:latin typeface="Calibri" pitchFamily="34" charset="0"/>
              </a:rPr>
              <a:t>O(nk)	</a:t>
            </a:r>
          </a:p>
          <a:p>
            <a:pPr lvl="1"/>
            <a:r>
              <a:rPr lang="zh-CN" altLang="en-US" sz="2800">
                <a:latin typeface="Calibri" pitchFamily="34" charset="0"/>
              </a:rPr>
              <a:t>所以复杂度为</a:t>
            </a:r>
            <a:r>
              <a:rPr lang="en-US" altLang="zh-CN" sz="2800">
                <a:latin typeface="Calibri" pitchFamily="34" charset="0"/>
              </a:rPr>
              <a:t>O(n</a:t>
            </a:r>
            <a:r>
              <a:rPr lang="en-US" altLang="zh-CN" sz="2800" baseline="30000">
                <a:latin typeface="Calibri" pitchFamily="34" charset="0"/>
              </a:rPr>
              <a:t>2</a:t>
            </a:r>
            <a:r>
              <a:rPr lang="en-US" altLang="zh-CN" sz="2800">
                <a:latin typeface="Calibri" pitchFamily="34" charset="0"/>
              </a:rPr>
              <a:t> × k</a:t>
            </a:r>
            <a:r>
              <a:rPr lang="en-US" altLang="zh-CN" sz="2800" baseline="30000">
                <a:latin typeface="Calibri" pitchFamily="34" charset="0"/>
              </a:rPr>
              <a:t>2</a:t>
            </a:r>
            <a:r>
              <a:rPr lang="en-US" altLang="zh-CN" sz="280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8229600" cy="1143000"/>
          </a:xfrm>
        </p:spPr>
        <p:txBody>
          <a:bodyPr/>
          <a:lstStyle/>
          <a:p>
            <a:pPr eaLnBrk="1" hangingPunct="1"/>
            <a:r>
              <a:rPr lang="en-US" altLang="zh-CN" b="1" smtClean="0"/>
              <a:t>Three Trees</a:t>
            </a:r>
            <a:endParaRPr lang="zh-CN" altLang="en-US" b="1" smtClean="0"/>
          </a:p>
        </p:txBody>
      </p:sp>
      <p:sp>
        <p:nvSpPr>
          <p:cNvPr id="3" name="内容占位符 2"/>
          <p:cNvSpPr>
            <a:spLocks noGrp="1"/>
          </p:cNvSpPr>
          <p:nvPr>
            <p:ph idx="1"/>
          </p:nvPr>
        </p:nvSpPr>
        <p:spPr>
          <a:xfrm>
            <a:off x="428625" y="1643063"/>
            <a:ext cx="8501063" cy="4857750"/>
          </a:xfrm>
        </p:spPr>
        <p:txBody>
          <a:bodyPr/>
          <a:lstStyle/>
          <a:p>
            <a:pPr eaLnBrk="1" hangingPunct="1"/>
            <a:r>
              <a:rPr lang="zh-CN" altLang="en-US" sz="2800" smtClean="0"/>
              <a:t>给你三棵树，要求你在三棵树中加入两条边，使之形成一棵新树。我们定义树的权值为树中任意两点之间的距离之和，询问通过加边最大能得到权值为多大的新树。</a:t>
            </a:r>
            <a:endParaRPr lang="en-US" altLang="zh-CN" sz="2800" smtClean="0"/>
          </a:p>
          <a:p>
            <a:pPr eaLnBrk="1" hangingPunct="1"/>
            <a:r>
              <a:rPr lang="zh-CN" altLang="en-US" sz="2800" smtClean="0"/>
              <a:t>三棵树的初始大小分别为</a:t>
            </a:r>
            <a:r>
              <a:rPr lang="en-US" altLang="zh-CN" sz="2800" smtClean="0"/>
              <a:t>n1</a:t>
            </a:r>
            <a:r>
              <a:rPr lang="zh-CN" altLang="en-US" sz="2800" smtClean="0"/>
              <a:t>，</a:t>
            </a:r>
            <a:r>
              <a:rPr lang="en-US" altLang="zh-CN" sz="2800" smtClean="0"/>
              <a:t>n2</a:t>
            </a:r>
            <a:r>
              <a:rPr lang="zh-CN" altLang="en-US" sz="2800" smtClean="0"/>
              <a:t>，</a:t>
            </a:r>
            <a:r>
              <a:rPr lang="en-US" altLang="zh-CN" sz="2800" smtClean="0"/>
              <a:t>n3</a:t>
            </a:r>
          </a:p>
          <a:p>
            <a:pPr eaLnBrk="1" hangingPunct="1"/>
            <a:r>
              <a:rPr lang="zh-CN" altLang="en-US" sz="2800" smtClean="0"/>
              <a:t>注意加入两条边后必须构成一棵新的树</a:t>
            </a:r>
            <a:endParaRPr lang="en-US" altLang="zh-CN" sz="2800" smtClean="0"/>
          </a:p>
          <a:p>
            <a:pPr eaLnBrk="1" hangingPunct="1"/>
            <a:r>
              <a:rPr lang="en-US" altLang="zh-CN" sz="2800" smtClean="0"/>
              <a:t>1 </a:t>
            </a:r>
            <a:r>
              <a:rPr lang="zh-CN" altLang="en-US" sz="2800" smtClean="0"/>
              <a:t>≤ </a:t>
            </a:r>
            <a:r>
              <a:rPr lang="en-US" altLang="zh-CN" sz="2800" smtClean="0"/>
              <a:t>n1</a:t>
            </a:r>
            <a:r>
              <a:rPr lang="zh-CN" altLang="en-US" sz="2800" smtClean="0"/>
              <a:t>，</a:t>
            </a:r>
            <a:r>
              <a:rPr lang="en-US" altLang="zh-CN" sz="2800" smtClean="0"/>
              <a:t>n2</a:t>
            </a:r>
            <a:r>
              <a:rPr lang="zh-CN" altLang="en-US" sz="2800" smtClean="0"/>
              <a:t>，</a:t>
            </a:r>
            <a:r>
              <a:rPr lang="en-US" altLang="zh-CN" sz="2800" smtClean="0"/>
              <a:t>n3 </a:t>
            </a:r>
            <a:r>
              <a:rPr lang="zh-CN" altLang="en-US" sz="2800" smtClean="0"/>
              <a:t>≤ </a:t>
            </a:r>
            <a:r>
              <a:rPr lang="en-US" altLang="zh-CN" sz="2800" smtClean="0"/>
              <a:t>10</a:t>
            </a:r>
            <a:r>
              <a:rPr lang="en-US" altLang="zh-CN" sz="2800" baseline="30000" smtClean="0"/>
              <a:t>5</a:t>
            </a:r>
            <a:endParaRPr lang="zh-CN" altLang="en-US" sz="2800" baseline="30000" smtClean="0"/>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428625"/>
            <a:ext cx="2714625" cy="571500"/>
          </a:xfrm>
          <a:prstGeom prst="rect">
            <a:avLst/>
          </a:prstGeom>
        </p:spPr>
        <p:txBody>
          <a:bodyPr anchor="ctr">
            <a:normAutofit fontScale="82500" lnSpcReduction="20000"/>
          </a:bodyPr>
          <a:lstStyle/>
          <a:p>
            <a:pPr algn="ctr">
              <a:spcAft>
                <a:spcPts val="0"/>
              </a:spcAft>
              <a:defRPr/>
            </a:pPr>
            <a:r>
              <a:rPr lang="zh-CN" altLang="en-US" sz="4400" dirty="0">
                <a:solidFill>
                  <a:srgbClr val="FF0000"/>
                </a:solidFill>
                <a:latin typeface="+mj-lt"/>
                <a:ea typeface="+mj-ea"/>
                <a:cs typeface="+mj-cs"/>
              </a:rPr>
              <a:t>问题分析</a:t>
            </a:r>
          </a:p>
        </p:txBody>
      </p:sp>
      <p:sp>
        <p:nvSpPr>
          <p:cNvPr id="6" name="内容占位符 2"/>
          <p:cNvSpPr>
            <a:spLocks noGrp="1"/>
          </p:cNvSpPr>
          <p:nvPr>
            <p:ph idx="1"/>
          </p:nvPr>
        </p:nvSpPr>
        <p:spPr>
          <a:xfrm>
            <a:off x="357188" y="1071563"/>
            <a:ext cx="8501062" cy="5429250"/>
          </a:xfrm>
        </p:spPr>
        <p:txBody>
          <a:bodyPr/>
          <a:lstStyle/>
          <a:p>
            <a:pPr eaLnBrk="1" hangingPunct="1"/>
            <a:r>
              <a:rPr lang="zh-CN" altLang="en-US" sz="2800" smtClean="0"/>
              <a:t>对于在三棵树中加入两条边我们可以发现会存在三种情况。</a:t>
            </a:r>
            <a:endParaRPr lang="en-US" altLang="zh-CN" sz="2800" smtClean="0"/>
          </a:p>
          <a:p>
            <a:pPr eaLnBrk="1" hangingPunct="1"/>
            <a:r>
              <a:rPr lang="zh-CN" altLang="en-US" sz="2800" smtClean="0"/>
              <a:t>设三棵树从左到右依次为</a:t>
            </a:r>
            <a:r>
              <a:rPr lang="en-US" altLang="zh-CN" sz="2800" smtClean="0"/>
              <a:t>T1</a:t>
            </a:r>
            <a:r>
              <a:rPr lang="zh-CN" altLang="en-US" sz="2800" smtClean="0"/>
              <a:t>，</a:t>
            </a:r>
            <a:r>
              <a:rPr lang="en-US" altLang="zh-CN" sz="2800" smtClean="0"/>
              <a:t>T2</a:t>
            </a:r>
            <a:r>
              <a:rPr lang="zh-CN" altLang="en-US" sz="2800" smtClean="0"/>
              <a:t>，</a:t>
            </a:r>
            <a:r>
              <a:rPr lang="en-US" sz="2800" smtClean="0">
                <a:ea typeface="宋体" charset="-122"/>
              </a:rPr>
              <a:t> </a:t>
            </a:r>
            <a:r>
              <a:rPr lang="en-US" altLang="zh-CN" sz="2800" smtClean="0"/>
              <a:t>T3</a:t>
            </a:r>
            <a:r>
              <a:rPr lang="zh-CN" altLang="en-US" sz="2800" smtClean="0"/>
              <a:t>。</a:t>
            </a:r>
            <a:endParaRPr lang="en-US" altLang="zh-CN" sz="2800" smtClean="0"/>
          </a:p>
          <a:p>
            <a:pPr eaLnBrk="1" hangingPunct="1"/>
            <a:r>
              <a:rPr lang="zh-CN" altLang="en-US" sz="2800" smtClean="0"/>
              <a:t>我们把三棵树排为一排，考虑两边两棵树向中间的树建边，中间那棵树可以是</a:t>
            </a:r>
            <a:r>
              <a:rPr lang="en-US" altLang="zh-CN" sz="2800" smtClean="0"/>
              <a:t>T1</a:t>
            </a:r>
            <a:r>
              <a:rPr lang="zh-CN" altLang="en-US" sz="2800" smtClean="0"/>
              <a:t>，</a:t>
            </a:r>
            <a:r>
              <a:rPr lang="en-US" altLang="zh-CN" sz="2800" smtClean="0"/>
              <a:t>T2</a:t>
            </a:r>
            <a:r>
              <a:rPr lang="zh-CN" altLang="en-US" sz="2800" smtClean="0"/>
              <a:t>或</a:t>
            </a:r>
            <a:r>
              <a:rPr lang="en-US" altLang="zh-CN" sz="2800" smtClean="0"/>
              <a:t>T3</a:t>
            </a:r>
            <a:r>
              <a:rPr lang="zh-CN" altLang="en-US" sz="2800" smtClean="0"/>
              <a:t>，所以一共有三种情况。</a:t>
            </a:r>
            <a:endParaRPr lang="en-US" altLang="zh-CN" sz="2800" smtClean="0"/>
          </a:p>
          <a:p>
            <a:pPr eaLnBrk="1" hangingPunct="1"/>
            <a:r>
              <a:rPr lang="zh-CN" altLang="en-US" sz="2800" smtClean="0"/>
              <a:t>我们只用考虑在三种情况中取</a:t>
            </a:r>
            <a:r>
              <a:rPr lang="en-US" altLang="zh-CN" sz="2800" smtClean="0"/>
              <a:t>max</a:t>
            </a:r>
            <a:r>
              <a:rPr lang="zh-CN" altLang="en-US" sz="2800" smtClean="0"/>
              <a:t>即可，所以我们接下来只讨论两边两棵树向中间那棵树建边的情况。</a:t>
            </a:r>
            <a:endParaRPr lang="en-US" altLang="zh-CN" sz="2800" smtClean="0"/>
          </a:p>
          <a:p>
            <a:pPr eaLnBrk="1" hangingPunct="1"/>
            <a:r>
              <a:rPr lang="zh-CN" altLang="en-US" sz="2800" smtClean="0"/>
              <a:t>已知哪棵树连了两条边，怎么求优解？</a:t>
            </a:r>
            <a:endParaRPr lang="en-US" altLang="zh-CN" sz="2800" smtClean="0"/>
          </a:p>
        </p:txBody>
      </p:sp>
      <p:pic>
        <p:nvPicPr>
          <p:cNvPr id="7"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428625"/>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6" name="内容占位符 2"/>
          <p:cNvSpPr>
            <a:spLocks noGrp="1"/>
          </p:cNvSpPr>
          <p:nvPr>
            <p:ph idx="1"/>
          </p:nvPr>
        </p:nvSpPr>
        <p:spPr>
          <a:xfrm>
            <a:off x="357188" y="1071563"/>
            <a:ext cx="8501062" cy="5429250"/>
          </a:xfrm>
        </p:spPr>
        <p:txBody>
          <a:bodyPr/>
          <a:lstStyle/>
          <a:p>
            <a:pPr eaLnBrk="1" hangingPunct="1"/>
            <a:r>
              <a:rPr lang="zh-CN" altLang="en-US" sz="2800" smtClean="0"/>
              <a:t>我们假设我们选择了</a:t>
            </a:r>
            <a:r>
              <a:rPr lang="en-US" altLang="zh-CN" sz="2800" smtClean="0"/>
              <a:t>T1</a:t>
            </a:r>
            <a:r>
              <a:rPr lang="zh-CN" altLang="en-US" sz="2800" smtClean="0"/>
              <a:t>中一个点</a:t>
            </a:r>
            <a:r>
              <a:rPr lang="en-US" altLang="zh-CN" sz="2800" smtClean="0"/>
              <a:t>A</a:t>
            </a:r>
            <a:r>
              <a:rPr lang="zh-CN" altLang="en-US" sz="2800" smtClean="0"/>
              <a:t>，</a:t>
            </a:r>
            <a:r>
              <a:rPr lang="en-US" altLang="zh-CN" sz="2800" smtClean="0"/>
              <a:t>T2</a:t>
            </a:r>
            <a:r>
              <a:rPr lang="zh-CN" altLang="en-US" sz="2800" smtClean="0"/>
              <a:t>中两个点</a:t>
            </a:r>
            <a:r>
              <a:rPr lang="en-US" altLang="zh-CN" sz="2800" smtClean="0"/>
              <a:t>B, C</a:t>
            </a:r>
            <a:r>
              <a:rPr lang="zh-CN" altLang="en-US" sz="2800" smtClean="0"/>
              <a:t>和</a:t>
            </a:r>
            <a:r>
              <a:rPr lang="en-US" altLang="zh-CN" sz="2800" smtClean="0"/>
              <a:t>T3</a:t>
            </a:r>
            <a:r>
              <a:rPr lang="zh-CN" altLang="en-US" sz="2800" smtClean="0"/>
              <a:t>中一个点</a:t>
            </a:r>
            <a:r>
              <a:rPr lang="en-US" altLang="zh-CN" sz="2800" smtClean="0"/>
              <a:t>D</a:t>
            </a:r>
            <a:endParaRPr lang="zh-CN" altLang="en-US" sz="2800" smtClean="0"/>
          </a:p>
          <a:p>
            <a:pPr eaLnBrk="1" hangingPunct="1"/>
            <a:r>
              <a:rPr lang="zh-CN" altLang="en-US" sz="2800" smtClean="0"/>
              <a:t>此时我们连接</a:t>
            </a:r>
            <a:r>
              <a:rPr lang="en-US" altLang="zh-CN" sz="2800" smtClean="0"/>
              <a:t>A, B</a:t>
            </a:r>
            <a:r>
              <a:rPr lang="zh-CN" altLang="en-US" sz="2800" smtClean="0"/>
              <a:t>和</a:t>
            </a:r>
            <a:r>
              <a:rPr lang="en-US" altLang="zh-CN" sz="2800" smtClean="0"/>
              <a:t>C,D</a:t>
            </a:r>
            <a:r>
              <a:rPr lang="zh-CN" altLang="en-US" sz="2800" smtClean="0"/>
              <a:t>，我们可以使用一个公式统计出答案。</a:t>
            </a:r>
            <a:endParaRPr lang="en-US" altLang="zh-CN" sz="2800" smtClean="0"/>
          </a:p>
          <a:p>
            <a:pPr eaLnBrk="1" hangingPunct="1"/>
            <a:r>
              <a:rPr lang="zh-CN" altLang="en-US" sz="2800" smtClean="0"/>
              <a:t>设</a:t>
            </a:r>
            <a:r>
              <a:rPr lang="en-US" altLang="zh-CN" sz="2800" smtClean="0"/>
              <a:t>D1</a:t>
            </a:r>
            <a:r>
              <a:rPr lang="zh-CN" altLang="en-US" sz="2800" smtClean="0"/>
              <a:t>为</a:t>
            </a:r>
            <a:r>
              <a:rPr lang="en-US" altLang="zh-CN" sz="2800" smtClean="0"/>
              <a:t>T1</a:t>
            </a:r>
            <a:r>
              <a:rPr lang="zh-CN" altLang="en-US" sz="2800" smtClean="0"/>
              <a:t>中所有点到</a:t>
            </a:r>
            <a:r>
              <a:rPr lang="en-US" altLang="zh-CN" sz="2800" smtClean="0"/>
              <a:t>A</a:t>
            </a:r>
            <a:r>
              <a:rPr lang="zh-CN" altLang="en-US" sz="2800" smtClean="0"/>
              <a:t>的距离和，</a:t>
            </a:r>
            <a:r>
              <a:rPr lang="en-US" altLang="zh-CN" sz="2800" smtClean="0"/>
              <a:t>D2</a:t>
            </a:r>
            <a:r>
              <a:rPr lang="zh-CN" altLang="en-US" sz="2800" smtClean="0"/>
              <a:t>为</a:t>
            </a:r>
            <a:r>
              <a:rPr lang="en-US" altLang="zh-CN" sz="2800" smtClean="0"/>
              <a:t>T2</a:t>
            </a:r>
            <a:r>
              <a:rPr lang="zh-CN" altLang="en-US" sz="2800" smtClean="0"/>
              <a:t>中所有点到</a:t>
            </a:r>
            <a:r>
              <a:rPr lang="en-US" altLang="zh-CN" sz="2800" smtClean="0"/>
              <a:t>B</a:t>
            </a:r>
            <a:r>
              <a:rPr lang="zh-CN" altLang="en-US" sz="2800" smtClean="0"/>
              <a:t>的和，</a:t>
            </a:r>
            <a:r>
              <a:rPr lang="en-US" altLang="zh-CN" sz="2800" smtClean="0"/>
              <a:t>D3</a:t>
            </a:r>
            <a:r>
              <a:rPr lang="zh-CN" altLang="en-US" sz="2800" smtClean="0"/>
              <a:t>为</a:t>
            </a:r>
            <a:r>
              <a:rPr lang="en-US" altLang="zh-CN" sz="2800" smtClean="0"/>
              <a:t>T2</a:t>
            </a:r>
            <a:r>
              <a:rPr lang="zh-CN" altLang="en-US" sz="2800" smtClean="0"/>
              <a:t>中所有点到</a:t>
            </a:r>
            <a:r>
              <a:rPr lang="en-US" altLang="zh-CN" sz="2800" smtClean="0"/>
              <a:t>C</a:t>
            </a:r>
            <a:r>
              <a:rPr lang="zh-CN" altLang="en-US" sz="2800" smtClean="0"/>
              <a:t>的距离和，</a:t>
            </a:r>
            <a:r>
              <a:rPr lang="en-US" altLang="zh-CN" sz="2800" smtClean="0"/>
              <a:t>D4</a:t>
            </a:r>
            <a:r>
              <a:rPr lang="zh-CN" altLang="en-US" sz="2800" smtClean="0"/>
              <a:t>为</a:t>
            </a:r>
            <a:r>
              <a:rPr lang="en-US" altLang="zh-CN" sz="2800" smtClean="0"/>
              <a:t>T3</a:t>
            </a:r>
            <a:r>
              <a:rPr lang="zh-CN" altLang="en-US" sz="2800" smtClean="0"/>
              <a:t>中所有点到</a:t>
            </a:r>
            <a:r>
              <a:rPr lang="en-US" altLang="zh-CN" sz="2800" smtClean="0"/>
              <a:t>D</a:t>
            </a:r>
            <a:r>
              <a:rPr lang="zh-CN" altLang="en-US" sz="2800" smtClean="0"/>
              <a:t>的距离和，</a:t>
            </a:r>
            <a:r>
              <a:rPr lang="en-US" altLang="zh-CN" sz="2800" smtClean="0"/>
              <a:t>L</a:t>
            </a:r>
            <a:r>
              <a:rPr lang="zh-CN" altLang="en-US" sz="2800" smtClean="0"/>
              <a:t>为</a:t>
            </a:r>
            <a:r>
              <a:rPr lang="en-US" altLang="zh-CN" sz="2800" smtClean="0"/>
              <a:t>B</a:t>
            </a:r>
            <a:r>
              <a:rPr lang="zh-CN" altLang="en-US" sz="2800" smtClean="0"/>
              <a:t>到</a:t>
            </a:r>
            <a:r>
              <a:rPr lang="en-US" altLang="zh-CN" sz="2800" smtClean="0"/>
              <a:t>C</a:t>
            </a:r>
            <a:r>
              <a:rPr lang="zh-CN" altLang="en-US" sz="2800" smtClean="0"/>
              <a:t>的距离。</a:t>
            </a:r>
            <a:r>
              <a:rPr lang="en-US" altLang="zh-CN" sz="2800" smtClean="0"/>
              <a:t>Sum</a:t>
            </a:r>
            <a:r>
              <a:rPr lang="zh-CN" altLang="en-US" sz="2800" smtClean="0"/>
              <a:t>为三棵树每棵树内部所有点的距离和。</a:t>
            </a:r>
            <a:endParaRPr lang="en-US" altLang="zh-CN" sz="2800" smtClean="0"/>
          </a:p>
          <a:p>
            <a:pPr eaLnBrk="1" hangingPunct="1"/>
            <a:r>
              <a:rPr lang="zh-CN" altLang="en-US" sz="2800" smtClean="0"/>
              <a:t>那么，最终的答案为</a:t>
            </a:r>
          </a:p>
          <a:p>
            <a:pPr eaLnBrk="1" hangingPunct="1">
              <a:buFont typeface="Arial" charset="0"/>
              <a:buNone/>
            </a:pPr>
            <a:r>
              <a:rPr lang="en-US" sz="2800" smtClean="0">
                <a:ea typeface="宋体" charset="-122"/>
              </a:rPr>
              <a:t>	</a:t>
            </a:r>
            <a:r>
              <a:rPr lang="en-US" altLang="zh-CN" sz="2800" smtClean="0"/>
              <a:t>Ans = D4 × (n1 + n2) + D1 × (n2 + n3) + L × n1 × n3 + D2 × n1 + D3 × n3 + Sum</a:t>
            </a:r>
            <a:endParaRPr lang="zh-CN" altLang="en-US" sz="2800" smtClean="0"/>
          </a:p>
          <a:p>
            <a:pPr eaLnBrk="1" hangingPunct="1"/>
            <a:endParaRPr lang="zh-CN" altLang="en-US" sz="2800" smtClean="0"/>
          </a:p>
        </p:txBody>
      </p:sp>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14375" y="1571625"/>
            <a:ext cx="8072438" cy="4400550"/>
          </a:xfrm>
          <a:prstGeom prst="rect">
            <a:avLst/>
          </a:prstGeom>
          <a:noFill/>
          <a:ln w="9525">
            <a:noFill/>
            <a:miter lim="800000"/>
          </a:ln>
        </p:spPr>
        <p:txBody>
          <a:bodyPr>
            <a:spAutoFit/>
          </a:bodyPr>
          <a:lstStyle/>
          <a:p>
            <a:r>
              <a:rPr lang="zh-CN" altLang="en-US" sz="2800">
                <a:latin typeface="Calibri" pitchFamily="34" charset="0"/>
              </a:rPr>
              <a:t>此题的输入有特殊性，存储问题好解决。</a:t>
            </a:r>
            <a:endParaRPr lang="en-US" altLang="zh-CN" sz="2800">
              <a:latin typeface="Calibri" pitchFamily="34" charset="0"/>
            </a:endParaRPr>
          </a:p>
          <a:p>
            <a:r>
              <a:rPr lang="zh-CN" altLang="en-US" sz="2800">
                <a:latin typeface="Calibri" pitchFamily="34" charset="0"/>
              </a:rPr>
              <a:t>但对于大多数的题目，信息是以边的形式给的且是无序的。</a:t>
            </a:r>
            <a:endParaRPr lang="en-US" altLang="zh-CN" sz="2800">
              <a:latin typeface="Calibri" pitchFamily="34" charset="0"/>
            </a:endParaRPr>
          </a:p>
          <a:p>
            <a:r>
              <a:rPr lang="zh-CN" altLang="en-US" sz="2800">
                <a:latin typeface="Calibri" pitchFamily="34" charset="0"/>
              </a:rPr>
              <a:t>常用邻接表保存</a:t>
            </a:r>
            <a:r>
              <a:rPr lang="en-US" altLang="zh-CN" sz="2800">
                <a:latin typeface="Calibri" pitchFamily="34" charset="0"/>
              </a:rPr>
              <a:t>(</a:t>
            </a:r>
            <a:r>
              <a:rPr lang="zh-CN" altLang="en-US" sz="2800">
                <a:latin typeface="Calibri" pitchFamily="34" charset="0"/>
              </a:rPr>
              <a:t>这也是一般图的存储方法</a:t>
            </a:r>
            <a:r>
              <a:rPr lang="en-US" altLang="zh-CN" sz="2800">
                <a:latin typeface="Calibri" pitchFamily="34" charset="0"/>
              </a:rPr>
              <a:t>)</a:t>
            </a:r>
            <a:r>
              <a:rPr lang="zh-CN" altLang="en-US" sz="2800">
                <a:latin typeface="Calibri" pitchFamily="34" charset="0"/>
              </a:rPr>
              <a:t>。</a:t>
            </a:r>
            <a:endParaRPr lang="en-US" altLang="zh-CN" sz="2800">
              <a:latin typeface="Calibri" pitchFamily="34" charset="0"/>
            </a:endParaRPr>
          </a:p>
          <a:p>
            <a:r>
              <a:rPr lang="zh-CN" altLang="en-US" sz="2800">
                <a:latin typeface="Calibri" pitchFamily="34" charset="0"/>
              </a:rPr>
              <a:t>大致处理方法如下：</a:t>
            </a:r>
          </a:p>
          <a:p>
            <a:r>
              <a:rPr lang="zh-CN" altLang="en-US" sz="2800">
                <a:latin typeface="Calibri" pitchFamily="34" charset="0"/>
              </a:rPr>
              <a:t>用一个大小为</a:t>
            </a:r>
            <a:r>
              <a:rPr lang="en-US" altLang="zh-CN" sz="2800">
                <a:latin typeface="Calibri" pitchFamily="34" charset="0"/>
              </a:rPr>
              <a:t>2</a:t>
            </a:r>
            <a:r>
              <a:rPr lang="zh-CN" altLang="en-US" sz="2800">
                <a:latin typeface="Calibri" pitchFamily="34" charset="0"/>
              </a:rPr>
              <a:t>倍</a:t>
            </a:r>
            <a:r>
              <a:rPr lang="en-US" altLang="zh-CN" sz="2800">
                <a:latin typeface="Calibri" pitchFamily="34" charset="0"/>
              </a:rPr>
              <a:t>N</a:t>
            </a:r>
            <a:r>
              <a:rPr lang="zh-CN" altLang="en-US" sz="2800">
                <a:latin typeface="Calibri" pitchFamily="34" charset="0"/>
              </a:rPr>
              <a:t>的链表来记录树上各边的信息，具有相同顶点的边串在一起，再用一个大小为</a:t>
            </a:r>
            <a:r>
              <a:rPr lang="en-US" altLang="zh-CN" sz="2800">
                <a:latin typeface="Calibri" pitchFamily="34" charset="0"/>
              </a:rPr>
              <a:t>N</a:t>
            </a:r>
            <a:r>
              <a:rPr lang="zh-CN" altLang="en-US" sz="2800">
                <a:latin typeface="Calibri" pitchFamily="34" charset="0"/>
              </a:rPr>
              <a:t>的数组作为表头，记录每一个点连出的链表开头的位置。这样我们就可以通过表头访问节点出去的每个点了。</a:t>
            </a:r>
            <a:endParaRPr lang="en-US" altLang="zh-CN" sz="2800">
              <a:latin typeface="Calibri" pitchFamily="34" charset="0"/>
            </a:endParaRPr>
          </a:p>
        </p:txBody>
      </p:sp>
      <p:sp>
        <p:nvSpPr>
          <p:cNvPr id="9" name="TextBox 8"/>
          <p:cNvSpPr txBox="1">
            <a:spLocks noChangeArrowheads="1"/>
          </p:cNvSpPr>
          <p:nvPr/>
        </p:nvSpPr>
        <p:spPr bwMode="auto">
          <a:xfrm>
            <a:off x="785813" y="642938"/>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方法拓展</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428625"/>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6" name="内容占位符 2"/>
          <p:cNvSpPr>
            <a:spLocks noGrp="1"/>
          </p:cNvSpPr>
          <p:nvPr>
            <p:ph idx="1"/>
          </p:nvPr>
        </p:nvSpPr>
        <p:spPr>
          <a:xfrm>
            <a:off x="357188" y="1071563"/>
            <a:ext cx="8501062" cy="5429250"/>
          </a:xfrm>
        </p:spPr>
        <p:txBody>
          <a:bodyPr/>
          <a:lstStyle/>
          <a:p>
            <a:pPr eaLnBrk="1" hangingPunct="1"/>
            <a:r>
              <a:rPr lang="zh-CN" altLang="en-US" sz="2800" smtClean="0"/>
              <a:t>根据</a:t>
            </a:r>
            <a:r>
              <a:rPr lang="en-US" altLang="zh-CN" sz="2800" smtClean="0"/>
              <a:t>Ans</a:t>
            </a:r>
            <a:r>
              <a:rPr lang="zh-CN" altLang="en-US" sz="2800" smtClean="0"/>
              <a:t>的公式，我们会发现只存在变量</a:t>
            </a:r>
            <a:r>
              <a:rPr lang="en-US" altLang="zh-CN" sz="2800" smtClean="0"/>
              <a:t>D1</a:t>
            </a:r>
            <a:r>
              <a:rPr lang="zh-CN" altLang="en-US" sz="2800" smtClean="0"/>
              <a:t>，</a:t>
            </a:r>
            <a:r>
              <a:rPr lang="en-US" altLang="zh-CN" sz="2800" smtClean="0"/>
              <a:t>D2</a:t>
            </a:r>
            <a:r>
              <a:rPr lang="zh-CN" altLang="en-US" sz="2800" smtClean="0"/>
              <a:t>，</a:t>
            </a:r>
            <a:r>
              <a:rPr lang="en-US" altLang="zh-CN" sz="2800" smtClean="0"/>
              <a:t>D3</a:t>
            </a:r>
            <a:r>
              <a:rPr lang="zh-CN" altLang="en-US" sz="2800" smtClean="0"/>
              <a:t>，</a:t>
            </a:r>
            <a:r>
              <a:rPr lang="en-US" altLang="zh-CN" sz="2800" smtClean="0"/>
              <a:t>D4</a:t>
            </a:r>
            <a:r>
              <a:rPr lang="zh-CN" altLang="en-US" sz="2800" smtClean="0"/>
              <a:t>和</a:t>
            </a:r>
            <a:r>
              <a:rPr lang="en-US" altLang="zh-CN" sz="2800" smtClean="0"/>
              <a:t>L</a:t>
            </a:r>
            <a:r>
              <a:rPr lang="zh-CN" altLang="en-US" sz="2800" smtClean="0"/>
              <a:t>而且</a:t>
            </a:r>
            <a:r>
              <a:rPr lang="en-US" altLang="zh-CN" sz="2800" smtClean="0"/>
              <a:t>D1</a:t>
            </a:r>
            <a:r>
              <a:rPr lang="zh-CN" altLang="en-US" sz="2800" smtClean="0"/>
              <a:t>和</a:t>
            </a:r>
            <a:r>
              <a:rPr lang="en-US" altLang="zh-CN" sz="2800" smtClean="0"/>
              <a:t>D4</a:t>
            </a:r>
            <a:r>
              <a:rPr lang="zh-CN" altLang="en-US" sz="2800" smtClean="0"/>
              <a:t>分别与其他变量独立，即它们的取值不会影响到其他变量的取值。</a:t>
            </a:r>
            <a:endParaRPr lang="en-US" altLang="zh-CN" sz="2800" smtClean="0"/>
          </a:p>
          <a:p>
            <a:pPr eaLnBrk="1" hangingPunct="1"/>
            <a:r>
              <a:rPr lang="zh-CN" altLang="en-US" sz="2800" smtClean="0"/>
              <a:t>所以我们可以贪心的使</a:t>
            </a:r>
            <a:r>
              <a:rPr lang="en-US" altLang="zh-CN" sz="2800" smtClean="0"/>
              <a:t>D1</a:t>
            </a:r>
            <a:r>
              <a:rPr lang="zh-CN" altLang="en-US" sz="2800" smtClean="0"/>
              <a:t>和</a:t>
            </a:r>
            <a:r>
              <a:rPr lang="en-US" altLang="zh-CN" sz="2800" smtClean="0"/>
              <a:t>D4</a:t>
            </a:r>
            <a:r>
              <a:rPr lang="zh-CN" altLang="en-US" sz="2800" smtClean="0"/>
              <a:t>尽量的大，这需要在</a:t>
            </a:r>
            <a:r>
              <a:rPr lang="en-US" altLang="zh-CN" sz="2800" smtClean="0"/>
              <a:t>T1</a:t>
            </a:r>
            <a:r>
              <a:rPr lang="zh-CN" altLang="en-US" sz="2800" smtClean="0"/>
              <a:t>和</a:t>
            </a:r>
            <a:r>
              <a:rPr lang="en-US" altLang="zh-CN" sz="2800" smtClean="0"/>
              <a:t>T3</a:t>
            </a:r>
            <a:r>
              <a:rPr lang="zh-CN" altLang="en-US" sz="2800" smtClean="0"/>
              <a:t>中</a:t>
            </a:r>
            <a:r>
              <a:rPr lang="en-US" altLang="zh-CN" sz="2800" smtClean="0"/>
              <a:t>DP</a:t>
            </a:r>
            <a:r>
              <a:rPr lang="zh-CN" altLang="en-US" sz="2800" smtClean="0"/>
              <a:t>出即可，这个问题可以</a:t>
            </a:r>
            <a:r>
              <a:rPr lang="en-US" altLang="zh-CN" sz="2800" smtClean="0"/>
              <a:t>O(n)</a:t>
            </a:r>
            <a:r>
              <a:rPr lang="zh-CN" altLang="en-US" sz="2800" smtClean="0"/>
              <a:t>的时间内解决。</a:t>
            </a:r>
            <a:endParaRPr lang="en-US" altLang="zh-CN" sz="2800" smtClean="0"/>
          </a:p>
          <a:p>
            <a:pPr eaLnBrk="1" hangingPunct="1"/>
            <a:r>
              <a:rPr lang="zh-CN" altLang="en-US" sz="2800" smtClean="0"/>
              <a:t>对于</a:t>
            </a:r>
            <a:r>
              <a:rPr lang="en-US" altLang="zh-CN" sz="2800" smtClean="0"/>
              <a:t>D2</a:t>
            </a:r>
            <a:r>
              <a:rPr lang="zh-CN" altLang="en-US" sz="2800" smtClean="0"/>
              <a:t>和</a:t>
            </a:r>
            <a:r>
              <a:rPr lang="en-US" altLang="zh-CN" sz="2800" smtClean="0"/>
              <a:t>D3</a:t>
            </a:r>
            <a:r>
              <a:rPr lang="zh-CN" altLang="en-US" sz="2800" smtClean="0"/>
              <a:t>两者的取值共同影响着</a:t>
            </a:r>
            <a:r>
              <a:rPr lang="en-US" altLang="zh-CN" sz="2800" smtClean="0"/>
              <a:t>L</a:t>
            </a:r>
            <a:r>
              <a:rPr lang="zh-CN" altLang="en-US" sz="2800" smtClean="0"/>
              <a:t>，如果不能将对</a:t>
            </a:r>
            <a:r>
              <a:rPr lang="en-US" altLang="zh-CN" sz="2800" smtClean="0"/>
              <a:t>L</a:t>
            </a:r>
            <a:r>
              <a:rPr lang="zh-CN" altLang="en-US" sz="2800" smtClean="0"/>
              <a:t>的影响分开统计，那么将会存在</a:t>
            </a:r>
            <a:r>
              <a:rPr lang="en-US" altLang="zh-CN" sz="2800" smtClean="0"/>
              <a:t>O(n</a:t>
            </a:r>
            <a:r>
              <a:rPr lang="en-US" altLang="zh-CN" sz="2800" baseline="30000" smtClean="0"/>
              <a:t>2</a:t>
            </a:r>
            <a:r>
              <a:rPr lang="en-US" altLang="zh-CN" sz="2800" smtClean="0"/>
              <a:t>)</a:t>
            </a:r>
            <a:r>
              <a:rPr lang="zh-CN" altLang="en-US" sz="2800" smtClean="0"/>
              <a:t>的复杂度下界。</a:t>
            </a:r>
            <a:endParaRPr lang="en-US" altLang="zh-CN" sz="2800" smtClean="0"/>
          </a:p>
          <a:p>
            <a:pPr eaLnBrk="1" hangingPunct="1"/>
            <a:r>
              <a:rPr lang="zh-CN" altLang="en-US" sz="2800" smtClean="0"/>
              <a:t>所以我们需要考虑如何分开统计</a:t>
            </a:r>
            <a:endParaRPr lang="en-US" altLang="zh-CN" sz="2800" smtClean="0"/>
          </a:p>
        </p:txBody>
      </p:sp>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88" y="428625"/>
            <a:ext cx="2714625" cy="571500"/>
          </a:xfrm>
          <a:prstGeom prst="rect">
            <a:avLst/>
          </a:prstGeom>
        </p:spPr>
        <p:txBody>
          <a:bodyPr anchor="ctr">
            <a:normAutofit fontScale="90000" lnSpcReduction="20000"/>
          </a:bodyPr>
          <a:lstStyle/>
          <a:p>
            <a:pPr algn="ctr">
              <a:spcAft>
                <a:spcPts val="0"/>
              </a:spcAft>
              <a:defRPr/>
            </a:pPr>
            <a:r>
              <a:rPr lang="zh-CN" altLang="en-US" sz="4000" dirty="0">
                <a:solidFill>
                  <a:srgbClr val="FF0000"/>
                </a:solidFill>
                <a:latin typeface="+mn-lt"/>
                <a:ea typeface="+mn-ea"/>
              </a:rPr>
              <a:t>问题求解</a:t>
            </a:r>
            <a:endParaRPr lang="zh-CN" altLang="en-US" sz="4400" dirty="0">
              <a:solidFill>
                <a:srgbClr val="FF0000"/>
              </a:solidFill>
              <a:latin typeface="+mj-lt"/>
              <a:ea typeface="+mj-ea"/>
              <a:cs typeface="+mj-cs"/>
            </a:endParaRPr>
          </a:p>
        </p:txBody>
      </p:sp>
      <p:sp>
        <p:nvSpPr>
          <p:cNvPr id="5" name="椭圆 4"/>
          <p:cNvSpPr/>
          <p:nvPr/>
        </p:nvSpPr>
        <p:spPr>
          <a:xfrm>
            <a:off x="1643063" y="1143000"/>
            <a:ext cx="500062" cy="500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1</a:t>
            </a:r>
            <a:endParaRPr lang="zh-CN" altLang="en-US" sz="2800" dirty="0"/>
          </a:p>
        </p:txBody>
      </p:sp>
      <p:sp>
        <p:nvSpPr>
          <p:cNvPr id="6" name="椭圆 5"/>
          <p:cNvSpPr/>
          <p:nvPr/>
        </p:nvSpPr>
        <p:spPr>
          <a:xfrm>
            <a:off x="642938" y="2214563"/>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2</a:t>
            </a:r>
            <a:endParaRPr lang="zh-CN" altLang="en-US" sz="2800" dirty="0"/>
          </a:p>
        </p:txBody>
      </p:sp>
      <p:sp>
        <p:nvSpPr>
          <p:cNvPr id="7" name="椭圆 6"/>
          <p:cNvSpPr/>
          <p:nvPr/>
        </p:nvSpPr>
        <p:spPr>
          <a:xfrm>
            <a:off x="1643063" y="2214563"/>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3</a:t>
            </a:r>
            <a:endParaRPr lang="zh-CN" altLang="en-US" sz="2800" dirty="0"/>
          </a:p>
        </p:txBody>
      </p:sp>
      <p:sp>
        <p:nvSpPr>
          <p:cNvPr id="8" name="椭圆 7"/>
          <p:cNvSpPr/>
          <p:nvPr/>
        </p:nvSpPr>
        <p:spPr>
          <a:xfrm>
            <a:off x="2786063" y="2214563"/>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4</a:t>
            </a:r>
            <a:endParaRPr lang="zh-CN" altLang="en-US" sz="2800" dirty="0"/>
          </a:p>
        </p:txBody>
      </p:sp>
      <p:sp>
        <p:nvSpPr>
          <p:cNvPr id="9" name="椭圆 8"/>
          <p:cNvSpPr/>
          <p:nvPr/>
        </p:nvSpPr>
        <p:spPr>
          <a:xfrm>
            <a:off x="428625" y="4071938"/>
            <a:ext cx="500063"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5</a:t>
            </a:r>
            <a:endParaRPr lang="zh-CN" altLang="en-US" sz="2800" dirty="0"/>
          </a:p>
        </p:txBody>
      </p:sp>
      <p:sp>
        <p:nvSpPr>
          <p:cNvPr id="10" name="椭圆 9"/>
          <p:cNvSpPr/>
          <p:nvPr/>
        </p:nvSpPr>
        <p:spPr>
          <a:xfrm>
            <a:off x="1357313" y="4071938"/>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6</a:t>
            </a:r>
            <a:endParaRPr lang="zh-CN" altLang="en-US" sz="2800" dirty="0"/>
          </a:p>
        </p:txBody>
      </p:sp>
      <p:sp>
        <p:nvSpPr>
          <p:cNvPr id="11" name="椭圆 10"/>
          <p:cNvSpPr/>
          <p:nvPr/>
        </p:nvSpPr>
        <p:spPr>
          <a:xfrm>
            <a:off x="2428875" y="4071938"/>
            <a:ext cx="500063"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7</a:t>
            </a:r>
            <a:endParaRPr lang="zh-CN" altLang="en-US" sz="2800" dirty="0"/>
          </a:p>
        </p:txBody>
      </p:sp>
      <p:sp>
        <p:nvSpPr>
          <p:cNvPr id="12" name="椭圆 11"/>
          <p:cNvSpPr/>
          <p:nvPr/>
        </p:nvSpPr>
        <p:spPr>
          <a:xfrm>
            <a:off x="3429000" y="4071938"/>
            <a:ext cx="500063"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8</a:t>
            </a:r>
            <a:endParaRPr lang="zh-CN" altLang="en-US" sz="2800" dirty="0"/>
          </a:p>
        </p:txBody>
      </p:sp>
      <p:sp>
        <p:nvSpPr>
          <p:cNvPr id="13" name="椭圆 12"/>
          <p:cNvSpPr/>
          <p:nvPr/>
        </p:nvSpPr>
        <p:spPr>
          <a:xfrm>
            <a:off x="2857500" y="5786438"/>
            <a:ext cx="500063"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800" dirty="0"/>
              <a:t>9</a:t>
            </a:r>
            <a:endParaRPr lang="zh-CN" altLang="en-US" sz="2800" dirty="0"/>
          </a:p>
        </p:txBody>
      </p:sp>
      <p:cxnSp>
        <p:nvCxnSpPr>
          <p:cNvPr id="15" name="直接连接符 14"/>
          <p:cNvCxnSpPr>
            <a:stCxn id="5" idx="3"/>
            <a:endCxn id="6" idx="7"/>
          </p:cNvCxnSpPr>
          <p:nvPr/>
        </p:nvCxnSpPr>
        <p:spPr>
          <a:xfrm rot="5400000">
            <a:off x="1034257" y="1605756"/>
            <a:ext cx="717550" cy="646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4"/>
            <a:endCxn id="7" idx="0"/>
          </p:cNvCxnSpPr>
          <p:nvPr/>
        </p:nvCxnSpPr>
        <p:spPr>
          <a:xfrm rot="5400000">
            <a:off x="1607344" y="1928019"/>
            <a:ext cx="571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8" idx="1"/>
          </p:cNvCxnSpPr>
          <p:nvPr/>
        </p:nvCxnSpPr>
        <p:spPr>
          <a:xfrm rot="16200000" flipH="1">
            <a:off x="2105819" y="1534319"/>
            <a:ext cx="717550" cy="788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3"/>
            <a:endCxn id="9" idx="0"/>
          </p:cNvCxnSpPr>
          <p:nvPr/>
        </p:nvCxnSpPr>
        <p:spPr>
          <a:xfrm rot="5400000">
            <a:off x="481807" y="2837656"/>
            <a:ext cx="1430338"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4"/>
            <a:endCxn id="10" idx="0"/>
          </p:cNvCxnSpPr>
          <p:nvPr/>
        </p:nvCxnSpPr>
        <p:spPr>
          <a:xfrm rot="5400000">
            <a:off x="1070768" y="3250407"/>
            <a:ext cx="135731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5"/>
            <a:endCxn id="11" idx="0"/>
          </p:cNvCxnSpPr>
          <p:nvPr/>
        </p:nvCxnSpPr>
        <p:spPr>
          <a:xfrm rot="16200000" flipH="1">
            <a:off x="1658938" y="3052762"/>
            <a:ext cx="1430338" cy="608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4"/>
            <a:endCxn id="12" idx="0"/>
          </p:cNvCxnSpPr>
          <p:nvPr/>
        </p:nvCxnSpPr>
        <p:spPr>
          <a:xfrm rot="16200000" flipH="1">
            <a:off x="2678112" y="3071813"/>
            <a:ext cx="1357313"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4"/>
            <a:endCxn id="13" idx="7"/>
          </p:cNvCxnSpPr>
          <p:nvPr/>
        </p:nvCxnSpPr>
        <p:spPr>
          <a:xfrm rot="5400000">
            <a:off x="2837656" y="5018882"/>
            <a:ext cx="1287463" cy="3937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内容占位符 2"/>
          <p:cNvSpPr>
            <a:spLocks noGrp="1"/>
          </p:cNvSpPr>
          <p:nvPr>
            <p:ph idx="1"/>
          </p:nvPr>
        </p:nvSpPr>
        <p:spPr>
          <a:xfrm>
            <a:off x="3929063" y="1071563"/>
            <a:ext cx="5214937" cy="5429250"/>
          </a:xfrm>
        </p:spPr>
        <p:txBody>
          <a:bodyPr/>
          <a:lstStyle/>
          <a:p>
            <a:pPr eaLnBrk="1" hangingPunct="1"/>
            <a:r>
              <a:rPr lang="zh-CN" altLang="en-US" sz="2800" smtClean="0"/>
              <a:t>对于任意两个点</a:t>
            </a:r>
            <a:r>
              <a:rPr lang="en-US" altLang="zh-CN" sz="2800" smtClean="0"/>
              <a:t>B</a:t>
            </a:r>
            <a:r>
              <a:rPr lang="zh-CN" altLang="en-US" sz="2800" smtClean="0"/>
              <a:t>，</a:t>
            </a:r>
            <a:r>
              <a:rPr lang="en-US" altLang="zh-CN" sz="2800" smtClean="0"/>
              <a:t>C</a:t>
            </a:r>
          </a:p>
          <a:p>
            <a:pPr eaLnBrk="1" hangingPunct="1"/>
            <a:r>
              <a:rPr lang="zh-CN" altLang="en-US" sz="2800" smtClean="0"/>
              <a:t>我们发现</a:t>
            </a:r>
            <a:r>
              <a:rPr lang="en-US" altLang="zh-CN" sz="2800" smtClean="0"/>
              <a:t>B</a:t>
            </a:r>
            <a:r>
              <a:rPr lang="zh-CN" altLang="en-US" sz="2800" smtClean="0"/>
              <a:t>与</a:t>
            </a:r>
            <a:r>
              <a:rPr lang="en-US" altLang="zh-CN" sz="2800" smtClean="0"/>
              <a:t>C</a:t>
            </a:r>
            <a:r>
              <a:rPr lang="zh-CN" altLang="en-US" sz="2800" smtClean="0"/>
              <a:t>之间的距离可以拆成两点到它们</a:t>
            </a:r>
            <a:r>
              <a:rPr lang="en-US" altLang="zh-CN" sz="2800" smtClean="0"/>
              <a:t>LCA</a:t>
            </a:r>
            <a:r>
              <a:rPr lang="zh-CN" altLang="en-US" sz="2800" smtClean="0"/>
              <a:t>的距离之和。</a:t>
            </a:r>
            <a:endParaRPr lang="en-US" altLang="zh-CN" sz="2800" smtClean="0"/>
          </a:p>
          <a:p>
            <a:pPr eaLnBrk="1" hangingPunct="1"/>
            <a:r>
              <a:rPr lang="zh-CN" altLang="en-US" sz="2800" smtClean="0"/>
              <a:t>我们设</a:t>
            </a:r>
            <a:r>
              <a:rPr lang="en-US" altLang="zh-CN" sz="2800" smtClean="0"/>
              <a:t>B</a:t>
            </a:r>
            <a:r>
              <a:rPr lang="zh-CN" altLang="en-US" sz="2800" smtClean="0"/>
              <a:t>到</a:t>
            </a:r>
            <a:r>
              <a:rPr lang="en-US" altLang="zh-CN" sz="2800" smtClean="0"/>
              <a:t>LCA</a:t>
            </a:r>
            <a:r>
              <a:rPr lang="zh-CN" altLang="en-US" sz="2800" smtClean="0"/>
              <a:t>距离为</a:t>
            </a:r>
            <a:r>
              <a:rPr lang="en-US" altLang="zh-CN" sz="2800" smtClean="0"/>
              <a:t>l</a:t>
            </a:r>
            <a:r>
              <a:rPr lang="en-US" altLang="zh-CN" sz="2800" baseline="-25000" smtClean="0"/>
              <a:t>1</a:t>
            </a:r>
          </a:p>
          <a:p>
            <a:pPr eaLnBrk="1" hangingPunct="1"/>
            <a:r>
              <a:rPr lang="zh-CN" altLang="en-US" sz="2800" smtClean="0"/>
              <a:t>设</a:t>
            </a:r>
            <a:r>
              <a:rPr lang="en-US" altLang="zh-CN" sz="2800" smtClean="0"/>
              <a:t>C</a:t>
            </a:r>
            <a:r>
              <a:rPr lang="zh-CN" altLang="en-US" sz="2800" smtClean="0"/>
              <a:t>到</a:t>
            </a:r>
            <a:r>
              <a:rPr lang="en-US" altLang="zh-CN" sz="2800" smtClean="0"/>
              <a:t>LCA</a:t>
            </a:r>
            <a:r>
              <a:rPr lang="zh-CN" altLang="en-US" sz="2800" smtClean="0"/>
              <a:t>的距离为</a:t>
            </a:r>
            <a:r>
              <a:rPr lang="en-US" altLang="zh-CN" sz="2800" smtClean="0"/>
              <a:t>l</a:t>
            </a:r>
            <a:r>
              <a:rPr lang="en-US" altLang="zh-CN" sz="2800" baseline="-25000" smtClean="0"/>
              <a:t>2</a:t>
            </a:r>
          </a:p>
          <a:p>
            <a:pPr eaLnBrk="1" hangingPunct="1"/>
            <a:r>
              <a:rPr lang="zh-CN" altLang="en-US" sz="2800" smtClean="0"/>
              <a:t>则</a:t>
            </a:r>
            <a:r>
              <a:rPr lang="en-US" altLang="zh-CN" sz="2800" smtClean="0"/>
              <a:t>L = l</a:t>
            </a:r>
            <a:r>
              <a:rPr lang="en-US" altLang="zh-CN" sz="2800" baseline="-25000" smtClean="0"/>
              <a:t>1</a:t>
            </a:r>
            <a:r>
              <a:rPr lang="en-US" altLang="zh-CN" sz="2800" smtClean="0"/>
              <a:t> + l</a:t>
            </a:r>
            <a:r>
              <a:rPr lang="en-US" altLang="zh-CN" sz="2800" baseline="-25000" smtClean="0"/>
              <a:t>2</a:t>
            </a:r>
          </a:p>
          <a:p>
            <a:pPr eaLnBrk="1" hangingPunct="1"/>
            <a:r>
              <a:rPr lang="en-US" altLang="zh-CN" sz="2800" smtClean="0"/>
              <a:t>B</a:t>
            </a:r>
            <a:r>
              <a:rPr lang="zh-CN" altLang="en-US" sz="2800" smtClean="0"/>
              <a:t>与</a:t>
            </a:r>
            <a:r>
              <a:rPr lang="en-US" altLang="zh-CN" sz="2800" smtClean="0"/>
              <a:t>C</a:t>
            </a:r>
            <a:r>
              <a:rPr lang="zh-CN" altLang="en-US" sz="2800" smtClean="0"/>
              <a:t>对答案的贡献可以分开计算：</a:t>
            </a:r>
            <a:endParaRPr lang="en-US" altLang="zh-CN" sz="2400" baseline="-25000" smtClean="0"/>
          </a:p>
          <a:p>
            <a:pPr lvl="1" eaLnBrk="1" hangingPunct="1">
              <a:buFont typeface="Arial" charset="0"/>
              <a:buNone/>
            </a:pPr>
            <a:r>
              <a:rPr lang="en-US" altLang="zh-CN" sz="2400" smtClean="0"/>
              <a:t>	SumB = D2×n1 + l</a:t>
            </a:r>
            <a:r>
              <a:rPr lang="en-US" altLang="zh-CN" sz="2400" baseline="-25000" smtClean="0"/>
              <a:t>1</a:t>
            </a:r>
            <a:r>
              <a:rPr lang="en-US" altLang="zh-CN" sz="2400" smtClean="0"/>
              <a:t>×n1×n3</a:t>
            </a:r>
          </a:p>
          <a:p>
            <a:pPr lvl="1" eaLnBrk="1" hangingPunct="1">
              <a:buFont typeface="Arial" charset="0"/>
              <a:buNone/>
            </a:pPr>
            <a:r>
              <a:rPr lang="en-US" altLang="zh-CN" sz="2400" smtClean="0"/>
              <a:t>	SumC = D3×n3 + l</a:t>
            </a:r>
            <a:r>
              <a:rPr lang="en-US" altLang="zh-CN" sz="2400" baseline="-25000" smtClean="0"/>
              <a:t>2</a:t>
            </a:r>
            <a:r>
              <a:rPr lang="en-US" altLang="zh-CN" sz="2400" smtClean="0"/>
              <a:t>×n1×n3</a:t>
            </a:r>
          </a:p>
        </p:txBody>
      </p:sp>
      <p:pic>
        <p:nvPicPr>
          <p:cNvPr id="21"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 presetClass="emph" presetSubtype="2" fill="hold" nodeType="withEffect">
                                  <p:stCondLst>
                                    <p:cond delay="0"/>
                                  </p:stCondLst>
                                  <p:childTnLst>
                                    <p:animClr clrSpc="rgb" dir="cw">
                                      <p:cBhvr>
                                        <p:cTn id="11" dur="1000" fill="hold"/>
                                        <p:tgtEl>
                                          <p:spTgt spid="10"/>
                                        </p:tgtEl>
                                        <p:attrNameLst>
                                          <p:attrName>fillcolor</p:attrName>
                                        </p:attrNameLst>
                                      </p:cBhvr>
                                      <p:to>
                                        <a:schemeClr val="accent2"/>
                                      </p:to>
                                    </p:animClr>
                                    <p:set>
                                      <p:cBhvr>
                                        <p:cTn id="12" dur="1000" fill="hold"/>
                                        <p:tgtEl>
                                          <p:spTgt spid="10"/>
                                        </p:tgtEl>
                                        <p:attrNameLst>
                                          <p:attrName>fill.type</p:attrName>
                                        </p:attrNameLst>
                                      </p:cBhvr>
                                      <p:to>
                                        <p:strVal val="solid"/>
                                      </p:to>
                                    </p:set>
                                    <p:set>
                                      <p:cBhvr>
                                        <p:cTn id="13" dur="1000" fill="hold"/>
                                        <p:tgtEl>
                                          <p:spTgt spid="10"/>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1000" fill="hold"/>
                                        <p:tgtEl>
                                          <p:spTgt spid="12"/>
                                        </p:tgtEl>
                                        <p:attrNameLst>
                                          <p:attrName>fillcolor</p:attrName>
                                        </p:attrNameLst>
                                      </p:cBhvr>
                                      <p:to>
                                        <a:schemeClr val="accent2"/>
                                      </p:to>
                                    </p:animClr>
                                    <p:set>
                                      <p:cBhvr>
                                        <p:cTn id="16" dur="1000" fill="hold"/>
                                        <p:tgtEl>
                                          <p:spTgt spid="12"/>
                                        </p:tgtEl>
                                        <p:attrNameLst>
                                          <p:attrName>fill.type</p:attrName>
                                        </p:attrNameLst>
                                      </p:cBhvr>
                                      <p:to>
                                        <p:strVal val="solid"/>
                                      </p:to>
                                    </p:set>
                                    <p:set>
                                      <p:cBhvr>
                                        <p:cTn id="17" dur="1000" fill="hold"/>
                                        <p:tgtEl>
                                          <p:spTgt spid="12"/>
                                        </p:tgtEl>
                                        <p:attrNameLst>
                                          <p:attrName>fill.on</p:attrName>
                                        </p:attrNameLst>
                                      </p:cBhvr>
                                      <p:to>
                                        <p:strVal val="true"/>
                                      </p:to>
                                    </p:set>
                                  </p:childTnLst>
                                </p:cTn>
                              </p:par>
                            </p:childTnLst>
                          </p:cTn>
                        </p:par>
                        <p:par>
                          <p:cTn id="18" fill="hold">
                            <p:stCondLst>
                              <p:cond delay="500"/>
                            </p:stCondLst>
                            <p:childTnLst>
                              <p:par>
                                <p:cTn id="19" presetID="1" presetClass="emph" presetSubtype="2" fill="hold" nodeType="afterEffect">
                                  <p:stCondLst>
                                    <p:cond delay="0"/>
                                  </p:stCondLst>
                                  <p:childTnLst>
                                    <p:animClr clrSpc="rgb" dir="cw">
                                      <p:cBhvr>
                                        <p:cTn id="20" dur="1000" fill="hold"/>
                                        <p:tgtEl>
                                          <p:spTgt spid="5"/>
                                        </p:tgtEl>
                                        <p:attrNameLst>
                                          <p:attrName>fillcolor</p:attrName>
                                        </p:attrNameLst>
                                      </p:cBhvr>
                                      <p:to>
                                        <a:schemeClr val="accent2"/>
                                      </p:to>
                                    </p:animClr>
                                    <p:set>
                                      <p:cBhvr>
                                        <p:cTn id="21" dur="1000" fill="hold"/>
                                        <p:tgtEl>
                                          <p:spTgt spid="5"/>
                                        </p:tgtEl>
                                        <p:attrNameLst>
                                          <p:attrName>fill.type</p:attrName>
                                        </p:attrNameLst>
                                      </p:cBhvr>
                                      <p:to>
                                        <p:strVal val="solid"/>
                                      </p:to>
                                    </p:set>
                                    <p:set>
                                      <p:cBhvr>
                                        <p:cTn id="22" dur="1000" fill="hold"/>
                                        <p:tgtEl>
                                          <p:spTgt spid="5"/>
                                        </p:tgtEl>
                                        <p:attrNameLst>
                                          <p:attrName>fill.on</p:attrName>
                                        </p:attrNameLst>
                                      </p:cBhvr>
                                      <p:to>
                                        <p:strVal val="true"/>
                                      </p:to>
                                    </p:set>
                                  </p:childTnLst>
                                </p:cTn>
                              </p:par>
                            </p:childTnLst>
                          </p:cTn>
                        </p:par>
                        <p:par>
                          <p:cTn id="23" fill="hold">
                            <p:stCondLst>
                              <p:cond delay="1500"/>
                            </p:stCondLst>
                            <p:childTnLst>
                              <p:par>
                                <p:cTn id="24" presetID="1" presetClass="emph" presetSubtype="2" fill="hold" nodeType="afterEffect">
                                  <p:stCondLst>
                                    <p:cond delay="1000"/>
                                  </p:stCondLst>
                                  <p:childTnLst>
                                    <p:animClr clrSpc="rgb" dir="cw">
                                      <p:cBhvr>
                                        <p:cTn id="25" dur="1000" fill="hold"/>
                                        <p:tgtEl>
                                          <p:spTgt spid="5"/>
                                        </p:tgtEl>
                                        <p:attrNameLst>
                                          <p:attrName>fillcolor</p:attrName>
                                        </p:attrNameLst>
                                      </p:cBhvr>
                                      <p:to>
                                        <a:schemeClr val="accent1"/>
                                      </p:to>
                                    </p:animClr>
                                    <p:set>
                                      <p:cBhvr>
                                        <p:cTn id="26" dur="1000" fill="hold"/>
                                        <p:tgtEl>
                                          <p:spTgt spid="5"/>
                                        </p:tgtEl>
                                        <p:attrNameLst>
                                          <p:attrName>fill.type</p:attrName>
                                        </p:attrNameLst>
                                      </p:cBhvr>
                                      <p:to>
                                        <p:strVal val="solid"/>
                                      </p:to>
                                    </p:set>
                                    <p:set>
                                      <p:cBhvr>
                                        <p:cTn id="27" dur="1000" fill="hold"/>
                                        <p:tgtEl>
                                          <p:spTgt spid="5"/>
                                        </p:tgtEl>
                                        <p:attrNameLst>
                                          <p:attrName>fill.on</p:attrName>
                                        </p:attrNameLst>
                                      </p:cBhvr>
                                      <p:to>
                                        <p:strVal val="true"/>
                                      </p:to>
                                    </p:set>
                                  </p:childTnLst>
                                </p:cTn>
                              </p:par>
                              <p:par>
                                <p:cTn id="28" presetID="1" presetClass="emph" presetSubtype="2" fill="hold" nodeType="withEffect">
                                  <p:stCondLst>
                                    <p:cond delay="1000"/>
                                  </p:stCondLst>
                                  <p:childTnLst>
                                    <p:animClr clrSpc="rgb" dir="cw">
                                      <p:cBhvr>
                                        <p:cTn id="29" dur="1000" fill="hold"/>
                                        <p:tgtEl>
                                          <p:spTgt spid="10"/>
                                        </p:tgtEl>
                                        <p:attrNameLst>
                                          <p:attrName>fillcolor</p:attrName>
                                        </p:attrNameLst>
                                      </p:cBhvr>
                                      <p:to>
                                        <a:schemeClr val="accent1"/>
                                      </p:to>
                                    </p:animClr>
                                    <p:set>
                                      <p:cBhvr>
                                        <p:cTn id="30" dur="1000" fill="hold"/>
                                        <p:tgtEl>
                                          <p:spTgt spid="10"/>
                                        </p:tgtEl>
                                        <p:attrNameLst>
                                          <p:attrName>fill.type</p:attrName>
                                        </p:attrNameLst>
                                      </p:cBhvr>
                                      <p:to>
                                        <p:strVal val="solid"/>
                                      </p:to>
                                    </p:set>
                                    <p:set>
                                      <p:cBhvr>
                                        <p:cTn id="31" dur="1000" fill="hold"/>
                                        <p:tgtEl>
                                          <p:spTgt spid="10"/>
                                        </p:tgtEl>
                                        <p:attrNameLst>
                                          <p:attrName>fill.on</p:attrName>
                                        </p:attrNameLst>
                                      </p:cBhvr>
                                      <p:to>
                                        <p:strVal val="true"/>
                                      </p:to>
                                    </p:set>
                                  </p:childTnLst>
                                </p:cTn>
                              </p:par>
                              <p:par>
                                <p:cTn id="32" presetID="1" presetClass="emph" presetSubtype="2" fill="hold" nodeType="withEffect">
                                  <p:stCondLst>
                                    <p:cond delay="1000"/>
                                  </p:stCondLst>
                                  <p:childTnLst>
                                    <p:animClr clrSpc="rgb" dir="cw">
                                      <p:cBhvr>
                                        <p:cTn id="33" dur="1000" fill="hold"/>
                                        <p:tgtEl>
                                          <p:spTgt spid="12"/>
                                        </p:tgtEl>
                                        <p:attrNameLst>
                                          <p:attrName>fillcolor</p:attrName>
                                        </p:attrNameLst>
                                      </p:cBhvr>
                                      <p:to>
                                        <a:schemeClr val="accent1"/>
                                      </p:to>
                                    </p:animClr>
                                    <p:set>
                                      <p:cBhvr>
                                        <p:cTn id="34" dur="1000" fill="hold"/>
                                        <p:tgtEl>
                                          <p:spTgt spid="12"/>
                                        </p:tgtEl>
                                        <p:attrNameLst>
                                          <p:attrName>fill.type</p:attrName>
                                        </p:attrNameLst>
                                      </p:cBhvr>
                                      <p:to>
                                        <p:strVal val="solid"/>
                                      </p:to>
                                    </p:set>
                                    <p:set>
                                      <p:cBhvr>
                                        <p:cTn id="35" dur="1000" fill="hold"/>
                                        <p:tgtEl>
                                          <p:spTgt spid="12"/>
                                        </p:tgtEl>
                                        <p:attrNameLst>
                                          <p:attrName>fill.on</p:attrName>
                                        </p:attrNameLst>
                                      </p:cBhvr>
                                      <p:to>
                                        <p:strVal val="true"/>
                                      </p:to>
                                    </p:set>
                                  </p:childTnLst>
                                </p:cTn>
                              </p:par>
                            </p:childTnLst>
                          </p:cTn>
                        </p:par>
                        <p:par>
                          <p:cTn id="36" fill="hold">
                            <p:stCondLst>
                              <p:cond delay="3500"/>
                            </p:stCondLst>
                            <p:childTnLst>
                              <p:par>
                                <p:cTn id="37" presetID="1" presetClass="emph" presetSubtype="2" fill="hold" nodeType="afterEffect">
                                  <p:stCondLst>
                                    <p:cond delay="0"/>
                                  </p:stCondLst>
                                  <p:childTnLst>
                                    <p:animClr clrSpc="rgb" dir="cw">
                                      <p:cBhvr>
                                        <p:cTn id="38" dur="1000" fill="hold"/>
                                        <p:tgtEl>
                                          <p:spTgt spid="9"/>
                                        </p:tgtEl>
                                        <p:attrNameLst>
                                          <p:attrName>fillcolor</p:attrName>
                                        </p:attrNameLst>
                                      </p:cBhvr>
                                      <p:to>
                                        <a:schemeClr val="accent2"/>
                                      </p:to>
                                    </p:animClr>
                                    <p:set>
                                      <p:cBhvr>
                                        <p:cTn id="39" dur="1000" fill="hold"/>
                                        <p:tgtEl>
                                          <p:spTgt spid="9"/>
                                        </p:tgtEl>
                                        <p:attrNameLst>
                                          <p:attrName>fill.type</p:attrName>
                                        </p:attrNameLst>
                                      </p:cBhvr>
                                      <p:to>
                                        <p:strVal val="solid"/>
                                      </p:to>
                                    </p:set>
                                    <p:set>
                                      <p:cBhvr>
                                        <p:cTn id="40" dur="1000" fill="hold"/>
                                        <p:tgtEl>
                                          <p:spTgt spid="9"/>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11"/>
                                        </p:tgtEl>
                                        <p:attrNameLst>
                                          <p:attrName>fillcolor</p:attrName>
                                        </p:attrNameLst>
                                      </p:cBhvr>
                                      <p:to>
                                        <a:schemeClr val="accent2"/>
                                      </p:to>
                                    </p:animClr>
                                    <p:set>
                                      <p:cBhvr>
                                        <p:cTn id="43" dur="1000" fill="hold"/>
                                        <p:tgtEl>
                                          <p:spTgt spid="11"/>
                                        </p:tgtEl>
                                        <p:attrNameLst>
                                          <p:attrName>fill.type</p:attrName>
                                        </p:attrNameLst>
                                      </p:cBhvr>
                                      <p:to>
                                        <p:strVal val="solid"/>
                                      </p:to>
                                    </p:set>
                                    <p:set>
                                      <p:cBhvr>
                                        <p:cTn id="44" dur="1000" fill="hold"/>
                                        <p:tgtEl>
                                          <p:spTgt spid="11"/>
                                        </p:tgtEl>
                                        <p:attrNameLst>
                                          <p:attrName>fill.on</p:attrName>
                                        </p:attrNameLst>
                                      </p:cBhvr>
                                      <p:to>
                                        <p:strVal val="true"/>
                                      </p:to>
                                    </p:set>
                                  </p:childTnLst>
                                </p:cTn>
                              </p:par>
                            </p:childTnLst>
                          </p:cTn>
                        </p:par>
                        <p:par>
                          <p:cTn id="45" fill="hold">
                            <p:stCondLst>
                              <p:cond delay="4500"/>
                            </p:stCondLst>
                            <p:childTnLst>
                              <p:par>
                                <p:cTn id="46" presetID="1" presetClass="emph" presetSubtype="2" fill="hold" nodeType="afterEffect">
                                  <p:stCondLst>
                                    <p:cond delay="0"/>
                                  </p:stCondLst>
                                  <p:childTnLst>
                                    <p:animClr clrSpc="rgb" dir="cw">
                                      <p:cBhvr>
                                        <p:cTn id="47" dur="1000" fill="hold"/>
                                        <p:tgtEl>
                                          <p:spTgt spid="7"/>
                                        </p:tgtEl>
                                        <p:attrNameLst>
                                          <p:attrName>fillcolor</p:attrName>
                                        </p:attrNameLst>
                                      </p:cBhvr>
                                      <p:to>
                                        <a:schemeClr val="accent2"/>
                                      </p:to>
                                    </p:animClr>
                                    <p:set>
                                      <p:cBhvr>
                                        <p:cTn id="48" dur="1000" fill="hold"/>
                                        <p:tgtEl>
                                          <p:spTgt spid="7"/>
                                        </p:tgtEl>
                                        <p:attrNameLst>
                                          <p:attrName>fill.type</p:attrName>
                                        </p:attrNameLst>
                                      </p:cBhvr>
                                      <p:to>
                                        <p:strVal val="solid"/>
                                      </p:to>
                                    </p:set>
                                    <p:set>
                                      <p:cBhvr>
                                        <p:cTn id="49" dur="1000" fill="hold"/>
                                        <p:tgtEl>
                                          <p:spTgt spid="7"/>
                                        </p:tgtEl>
                                        <p:attrNameLst>
                                          <p:attrName>fill.on</p:attrName>
                                        </p:attrNameLst>
                                      </p:cBhvr>
                                      <p:to>
                                        <p:strVal val="true"/>
                                      </p:to>
                                    </p:set>
                                  </p:childTnLst>
                                </p:cTn>
                              </p:par>
                            </p:childTnLst>
                          </p:cTn>
                        </p:par>
                        <p:par>
                          <p:cTn id="50" fill="hold">
                            <p:stCondLst>
                              <p:cond delay="5500"/>
                            </p:stCondLst>
                            <p:childTnLst>
                              <p:par>
                                <p:cTn id="51" presetID="1" presetClass="emph" presetSubtype="2" fill="hold" nodeType="afterEffect">
                                  <p:stCondLst>
                                    <p:cond delay="1000"/>
                                  </p:stCondLst>
                                  <p:childTnLst>
                                    <p:animClr clrSpc="rgb" dir="cw">
                                      <p:cBhvr>
                                        <p:cTn id="52" dur="1000" fill="hold"/>
                                        <p:tgtEl>
                                          <p:spTgt spid="7"/>
                                        </p:tgtEl>
                                        <p:attrNameLst>
                                          <p:attrName>fillcolor</p:attrName>
                                        </p:attrNameLst>
                                      </p:cBhvr>
                                      <p:to>
                                        <a:schemeClr val="accent1"/>
                                      </p:to>
                                    </p:animClr>
                                    <p:set>
                                      <p:cBhvr>
                                        <p:cTn id="53" dur="1000" fill="hold"/>
                                        <p:tgtEl>
                                          <p:spTgt spid="7"/>
                                        </p:tgtEl>
                                        <p:attrNameLst>
                                          <p:attrName>fill.type</p:attrName>
                                        </p:attrNameLst>
                                      </p:cBhvr>
                                      <p:to>
                                        <p:strVal val="solid"/>
                                      </p:to>
                                    </p:set>
                                    <p:set>
                                      <p:cBhvr>
                                        <p:cTn id="54" dur="1000" fill="hold"/>
                                        <p:tgtEl>
                                          <p:spTgt spid="7"/>
                                        </p:tgtEl>
                                        <p:attrNameLst>
                                          <p:attrName>fill.on</p:attrName>
                                        </p:attrNameLst>
                                      </p:cBhvr>
                                      <p:to>
                                        <p:strVal val="true"/>
                                      </p:to>
                                    </p:set>
                                  </p:childTnLst>
                                </p:cTn>
                              </p:par>
                              <p:par>
                                <p:cTn id="55" presetID="1" presetClass="emph" presetSubtype="2" fill="hold" nodeType="withEffect">
                                  <p:stCondLst>
                                    <p:cond delay="1000"/>
                                  </p:stCondLst>
                                  <p:childTnLst>
                                    <p:animClr clrSpc="rgb" dir="cw">
                                      <p:cBhvr>
                                        <p:cTn id="56" dur="1000" fill="hold"/>
                                        <p:tgtEl>
                                          <p:spTgt spid="9"/>
                                        </p:tgtEl>
                                        <p:attrNameLst>
                                          <p:attrName>fillcolor</p:attrName>
                                        </p:attrNameLst>
                                      </p:cBhvr>
                                      <p:to>
                                        <a:schemeClr val="accent1"/>
                                      </p:to>
                                    </p:animClr>
                                    <p:set>
                                      <p:cBhvr>
                                        <p:cTn id="57" dur="1000" fill="hold"/>
                                        <p:tgtEl>
                                          <p:spTgt spid="9"/>
                                        </p:tgtEl>
                                        <p:attrNameLst>
                                          <p:attrName>fill.type</p:attrName>
                                        </p:attrNameLst>
                                      </p:cBhvr>
                                      <p:to>
                                        <p:strVal val="solid"/>
                                      </p:to>
                                    </p:set>
                                    <p:set>
                                      <p:cBhvr>
                                        <p:cTn id="58" dur="1000" fill="hold"/>
                                        <p:tgtEl>
                                          <p:spTgt spid="9"/>
                                        </p:tgtEl>
                                        <p:attrNameLst>
                                          <p:attrName>fill.on</p:attrName>
                                        </p:attrNameLst>
                                      </p:cBhvr>
                                      <p:to>
                                        <p:strVal val="true"/>
                                      </p:to>
                                    </p:set>
                                  </p:childTnLst>
                                </p:cTn>
                              </p:par>
                              <p:par>
                                <p:cTn id="59" presetID="1" presetClass="emph" presetSubtype="2" fill="hold" nodeType="withEffect">
                                  <p:stCondLst>
                                    <p:cond delay="1000"/>
                                  </p:stCondLst>
                                  <p:childTnLst>
                                    <p:animClr clrSpc="rgb" dir="cw">
                                      <p:cBhvr>
                                        <p:cTn id="60" dur="1000" fill="hold"/>
                                        <p:tgtEl>
                                          <p:spTgt spid="11"/>
                                        </p:tgtEl>
                                        <p:attrNameLst>
                                          <p:attrName>fillcolor</p:attrName>
                                        </p:attrNameLst>
                                      </p:cBhvr>
                                      <p:to>
                                        <a:schemeClr val="accent1"/>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childTnLst>
                          </p:cTn>
                        </p:par>
                        <p:par>
                          <p:cTn id="63" fill="hold">
                            <p:stCondLst>
                              <p:cond delay="7500"/>
                            </p:stCondLst>
                            <p:childTnLst>
                              <p:par>
                                <p:cTn id="64" presetID="1" presetClass="emph" presetSubtype="2" fill="hold" nodeType="afterEffect">
                                  <p:stCondLst>
                                    <p:cond delay="0"/>
                                  </p:stCondLst>
                                  <p:childTnLst>
                                    <p:animClr clrSpc="rgb" dir="cw">
                                      <p:cBhvr>
                                        <p:cTn id="65" dur="1000" fill="hold"/>
                                        <p:tgtEl>
                                          <p:spTgt spid="13"/>
                                        </p:tgtEl>
                                        <p:attrNameLst>
                                          <p:attrName>fillcolor</p:attrName>
                                        </p:attrNameLst>
                                      </p:cBhvr>
                                      <p:to>
                                        <a:schemeClr val="accent2"/>
                                      </p:to>
                                    </p:animClr>
                                    <p:set>
                                      <p:cBhvr>
                                        <p:cTn id="66" dur="1000" fill="hold"/>
                                        <p:tgtEl>
                                          <p:spTgt spid="13"/>
                                        </p:tgtEl>
                                        <p:attrNameLst>
                                          <p:attrName>fill.type</p:attrName>
                                        </p:attrNameLst>
                                      </p:cBhvr>
                                      <p:to>
                                        <p:strVal val="solid"/>
                                      </p:to>
                                    </p:set>
                                    <p:set>
                                      <p:cBhvr>
                                        <p:cTn id="67" dur="1000" fill="hold"/>
                                        <p:tgtEl>
                                          <p:spTgt spid="13"/>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1000" fill="hold"/>
                                        <p:tgtEl>
                                          <p:spTgt spid="8"/>
                                        </p:tgtEl>
                                        <p:attrNameLst>
                                          <p:attrName>fillcolor</p:attrName>
                                        </p:attrNameLst>
                                      </p:cBhvr>
                                      <p:to>
                                        <a:schemeClr val="accent2"/>
                                      </p:to>
                                    </p:animClr>
                                    <p:set>
                                      <p:cBhvr>
                                        <p:cTn id="70" dur="1000" fill="hold"/>
                                        <p:tgtEl>
                                          <p:spTgt spid="8"/>
                                        </p:tgtEl>
                                        <p:attrNameLst>
                                          <p:attrName>fill.type</p:attrName>
                                        </p:attrNameLst>
                                      </p:cBhvr>
                                      <p:to>
                                        <p:strVal val="solid"/>
                                      </p:to>
                                    </p:set>
                                    <p:set>
                                      <p:cBhvr>
                                        <p:cTn id="71" dur="1000" fill="hold"/>
                                        <p:tgtEl>
                                          <p:spTgt spid="8"/>
                                        </p:tgtEl>
                                        <p:attrNameLst>
                                          <p:attrName>fill.on</p:attrName>
                                        </p:attrNameLst>
                                      </p:cBhvr>
                                      <p:to>
                                        <p:strVal val="true"/>
                                      </p:to>
                                    </p:set>
                                  </p:childTnLst>
                                </p:cTn>
                              </p:par>
                            </p:childTnLst>
                          </p:cTn>
                        </p:par>
                        <p:par>
                          <p:cTn id="72" fill="hold">
                            <p:stCondLst>
                              <p:cond delay="8500"/>
                            </p:stCondLst>
                            <p:childTnLst>
                              <p:par>
                                <p:cTn id="73" presetID="1" presetClass="emph" presetSubtype="2" fill="hold" nodeType="afterEffect">
                                  <p:stCondLst>
                                    <p:cond delay="2000"/>
                                  </p:stCondLst>
                                  <p:childTnLst>
                                    <p:animClr clrSpc="rgb" dir="cw">
                                      <p:cBhvr>
                                        <p:cTn id="74" dur="1000" fill="hold"/>
                                        <p:tgtEl>
                                          <p:spTgt spid="8"/>
                                        </p:tgtEl>
                                        <p:attrNameLst>
                                          <p:attrName>fillcolor</p:attrName>
                                        </p:attrNameLst>
                                      </p:cBhvr>
                                      <p:to>
                                        <a:schemeClr val="accent1"/>
                                      </p:to>
                                    </p:animClr>
                                    <p:set>
                                      <p:cBhvr>
                                        <p:cTn id="75" dur="1000" fill="hold"/>
                                        <p:tgtEl>
                                          <p:spTgt spid="8"/>
                                        </p:tgtEl>
                                        <p:attrNameLst>
                                          <p:attrName>fill.type</p:attrName>
                                        </p:attrNameLst>
                                      </p:cBhvr>
                                      <p:to>
                                        <p:strVal val="solid"/>
                                      </p:to>
                                    </p:set>
                                    <p:set>
                                      <p:cBhvr>
                                        <p:cTn id="76" dur="1000" fill="hold"/>
                                        <p:tgtEl>
                                          <p:spTgt spid="8"/>
                                        </p:tgtEl>
                                        <p:attrNameLst>
                                          <p:attrName>fill.on</p:attrName>
                                        </p:attrNameLst>
                                      </p:cBhvr>
                                      <p:to>
                                        <p:strVal val="true"/>
                                      </p:to>
                                    </p:set>
                                  </p:childTnLst>
                                </p:cTn>
                              </p:par>
                              <p:par>
                                <p:cTn id="77" presetID="1" presetClass="emph" presetSubtype="2" fill="hold" nodeType="withEffect">
                                  <p:stCondLst>
                                    <p:cond delay="2000"/>
                                  </p:stCondLst>
                                  <p:childTnLst>
                                    <p:animClr clrSpc="rgb" dir="cw">
                                      <p:cBhvr>
                                        <p:cTn id="78" dur="1000" fill="hold"/>
                                        <p:tgtEl>
                                          <p:spTgt spid="13"/>
                                        </p:tgtEl>
                                        <p:attrNameLst>
                                          <p:attrName>fillcolor</p:attrName>
                                        </p:attrNameLst>
                                      </p:cBhvr>
                                      <p:to>
                                        <a:schemeClr val="accent1"/>
                                      </p:to>
                                    </p:animClr>
                                    <p:set>
                                      <p:cBhvr>
                                        <p:cTn id="79" dur="1000" fill="hold"/>
                                        <p:tgtEl>
                                          <p:spTgt spid="13"/>
                                        </p:tgtEl>
                                        <p:attrNameLst>
                                          <p:attrName>fill.type</p:attrName>
                                        </p:attrNameLst>
                                      </p:cBhvr>
                                      <p:to>
                                        <p:strVal val="solid"/>
                                      </p:to>
                                    </p:set>
                                    <p:set>
                                      <p:cBhvr>
                                        <p:cTn id="80" dur="1000" fill="hold"/>
                                        <p:tgtEl>
                                          <p:spTgt spid="13"/>
                                        </p:tgtEl>
                                        <p:attrNameLst>
                                          <p:attrName>fill.on</p:attrName>
                                        </p:attrNameLst>
                                      </p:cBhvr>
                                      <p:to>
                                        <p:strVal val="true"/>
                                      </p:to>
                                    </p:set>
                                  </p:childTnLst>
                                </p:cTn>
                              </p:par>
                            </p:childTnLst>
                          </p:cTn>
                        </p:par>
                        <p:par>
                          <p:cTn id="81" fill="hold">
                            <p:stCondLst>
                              <p:cond delay="11500"/>
                            </p:stCondLst>
                            <p:childTnLst>
                              <p:par>
                                <p:cTn id="82" presetID="1" presetClass="emph" presetSubtype="2" fill="hold" nodeType="afterEffect">
                                  <p:stCondLst>
                                    <p:cond delay="0"/>
                                  </p:stCondLst>
                                  <p:childTnLst>
                                    <p:animClr clrSpc="rgb" dir="cw">
                                      <p:cBhvr>
                                        <p:cTn id="83" dur="1000" fill="hold"/>
                                        <p:tgtEl>
                                          <p:spTgt spid="8"/>
                                        </p:tgtEl>
                                        <p:attrNameLst>
                                          <p:attrName>fillcolor</p:attrName>
                                        </p:attrNameLst>
                                      </p:cBhvr>
                                      <p:to>
                                        <a:schemeClr val="accent2"/>
                                      </p:to>
                                    </p:animClr>
                                    <p:set>
                                      <p:cBhvr>
                                        <p:cTn id="84" dur="1000" fill="hold"/>
                                        <p:tgtEl>
                                          <p:spTgt spid="8"/>
                                        </p:tgtEl>
                                        <p:attrNameLst>
                                          <p:attrName>fill.type</p:attrName>
                                        </p:attrNameLst>
                                      </p:cBhvr>
                                      <p:to>
                                        <p:strVal val="solid"/>
                                      </p:to>
                                    </p:set>
                                    <p:set>
                                      <p:cBhvr>
                                        <p:cTn id="85" dur="1000" fill="hold"/>
                                        <p:tgtEl>
                                          <p:spTgt spid="8"/>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10"/>
                                        </p:tgtEl>
                                        <p:attrNameLst>
                                          <p:attrName>fillcolor</p:attrName>
                                        </p:attrNameLst>
                                      </p:cBhvr>
                                      <p:to>
                                        <a:schemeClr val="accent2"/>
                                      </p:to>
                                    </p:animClr>
                                    <p:set>
                                      <p:cBhvr>
                                        <p:cTn id="88" dur="1000" fill="hold"/>
                                        <p:tgtEl>
                                          <p:spTgt spid="10"/>
                                        </p:tgtEl>
                                        <p:attrNameLst>
                                          <p:attrName>fill.type</p:attrName>
                                        </p:attrNameLst>
                                      </p:cBhvr>
                                      <p:to>
                                        <p:strVal val="solid"/>
                                      </p:to>
                                    </p:set>
                                    <p:set>
                                      <p:cBhvr>
                                        <p:cTn id="89" dur="1000" fill="hold"/>
                                        <p:tgtEl>
                                          <p:spTgt spid="10"/>
                                        </p:tgtEl>
                                        <p:attrNameLst>
                                          <p:attrName>fill.on</p:attrName>
                                        </p:attrNameLst>
                                      </p:cBhvr>
                                      <p:to>
                                        <p:strVal val="true"/>
                                      </p:to>
                                    </p:set>
                                  </p:childTnLst>
                                </p:cTn>
                              </p:par>
                            </p:childTnLst>
                          </p:cTn>
                        </p:par>
                        <p:par>
                          <p:cTn id="90" fill="hold">
                            <p:stCondLst>
                              <p:cond delay="12500"/>
                            </p:stCondLst>
                            <p:childTnLst>
                              <p:par>
                                <p:cTn id="91" presetID="1" presetClass="emph" presetSubtype="2" fill="hold" nodeType="afterEffect">
                                  <p:stCondLst>
                                    <p:cond delay="0"/>
                                  </p:stCondLst>
                                  <p:childTnLst>
                                    <p:animClr clrSpc="rgb" dir="cw">
                                      <p:cBhvr>
                                        <p:cTn id="92" dur="1000" fill="hold"/>
                                        <p:tgtEl>
                                          <p:spTgt spid="5"/>
                                        </p:tgtEl>
                                        <p:attrNameLst>
                                          <p:attrName>fillcolor</p:attrName>
                                        </p:attrNameLst>
                                      </p:cBhvr>
                                      <p:to>
                                        <a:schemeClr val="accent2"/>
                                      </p:to>
                                    </p:animClr>
                                    <p:set>
                                      <p:cBhvr>
                                        <p:cTn id="93" dur="1000" fill="hold"/>
                                        <p:tgtEl>
                                          <p:spTgt spid="5"/>
                                        </p:tgtEl>
                                        <p:attrNameLst>
                                          <p:attrName>fill.type</p:attrName>
                                        </p:attrNameLst>
                                      </p:cBhvr>
                                      <p:to>
                                        <p:strVal val="solid"/>
                                      </p:to>
                                    </p:set>
                                    <p:set>
                                      <p:cBhvr>
                                        <p:cTn id="94" dur="1000" fill="hold"/>
                                        <p:tgtEl>
                                          <p:spTgt spid="5"/>
                                        </p:tgtEl>
                                        <p:attrNameLst>
                                          <p:attrName>fill.on</p:attrName>
                                        </p:attrNameLst>
                                      </p:cBhvr>
                                      <p:to>
                                        <p:strVal val="true"/>
                                      </p:to>
                                    </p:set>
                                  </p:childTnLst>
                                </p:cTn>
                              </p:par>
                            </p:childTnLst>
                          </p:cTn>
                        </p:par>
                        <p:par>
                          <p:cTn id="95" fill="hold">
                            <p:stCondLst>
                              <p:cond delay="13500"/>
                            </p:stCondLst>
                            <p:childTnLst>
                              <p:par>
                                <p:cTn id="96" presetID="1" presetClass="emph" presetSubtype="2" fill="hold" nodeType="afterEffect">
                                  <p:stCondLst>
                                    <p:cond delay="2000"/>
                                  </p:stCondLst>
                                  <p:childTnLst>
                                    <p:animClr clrSpc="rgb" dir="cw">
                                      <p:cBhvr>
                                        <p:cTn id="97" dur="1000" fill="hold"/>
                                        <p:tgtEl>
                                          <p:spTgt spid="5"/>
                                        </p:tgtEl>
                                        <p:attrNameLst>
                                          <p:attrName>fillcolor</p:attrName>
                                        </p:attrNameLst>
                                      </p:cBhvr>
                                      <p:to>
                                        <a:schemeClr val="accent1"/>
                                      </p:to>
                                    </p:animClr>
                                    <p:set>
                                      <p:cBhvr>
                                        <p:cTn id="98" dur="1000" fill="hold"/>
                                        <p:tgtEl>
                                          <p:spTgt spid="5"/>
                                        </p:tgtEl>
                                        <p:attrNameLst>
                                          <p:attrName>fill.type</p:attrName>
                                        </p:attrNameLst>
                                      </p:cBhvr>
                                      <p:to>
                                        <p:strVal val="solid"/>
                                      </p:to>
                                    </p:set>
                                    <p:set>
                                      <p:cBhvr>
                                        <p:cTn id="99" dur="1000" fill="hold"/>
                                        <p:tgtEl>
                                          <p:spTgt spid="5"/>
                                        </p:tgtEl>
                                        <p:attrNameLst>
                                          <p:attrName>fill.on</p:attrName>
                                        </p:attrNameLst>
                                      </p:cBhvr>
                                      <p:to>
                                        <p:strVal val="true"/>
                                      </p:to>
                                    </p:set>
                                  </p:childTnLst>
                                </p:cTn>
                              </p:par>
                              <p:par>
                                <p:cTn id="100" presetID="1" presetClass="emph" presetSubtype="2" fill="hold" nodeType="withEffect">
                                  <p:stCondLst>
                                    <p:cond delay="2000"/>
                                  </p:stCondLst>
                                  <p:childTnLst>
                                    <p:animClr clrSpc="rgb" dir="cw">
                                      <p:cBhvr>
                                        <p:cTn id="101" dur="1000" fill="hold"/>
                                        <p:tgtEl>
                                          <p:spTgt spid="8"/>
                                        </p:tgtEl>
                                        <p:attrNameLst>
                                          <p:attrName>fillcolor</p:attrName>
                                        </p:attrNameLst>
                                      </p:cBhvr>
                                      <p:to>
                                        <a:schemeClr val="accent1"/>
                                      </p:to>
                                    </p:animClr>
                                    <p:set>
                                      <p:cBhvr>
                                        <p:cTn id="102" dur="1000" fill="hold"/>
                                        <p:tgtEl>
                                          <p:spTgt spid="8"/>
                                        </p:tgtEl>
                                        <p:attrNameLst>
                                          <p:attrName>fill.type</p:attrName>
                                        </p:attrNameLst>
                                      </p:cBhvr>
                                      <p:to>
                                        <p:strVal val="solid"/>
                                      </p:to>
                                    </p:set>
                                    <p:set>
                                      <p:cBhvr>
                                        <p:cTn id="103" dur="1000" fill="hold"/>
                                        <p:tgtEl>
                                          <p:spTgt spid="8"/>
                                        </p:tgtEl>
                                        <p:attrNameLst>
                                          <p:attrName>fill.on</p:attrName>
                                        </p:attrNameLst>
                                      </p:cBhvr>
                                      <p:to>
                                        <p:strVal val="true"/>
                                      </p:to>
                                    </p:set>
                                  </p:childTnLst>
                                </p:cTn>
                              </p:par>
                              <p:par>
                                <p:cTn id="104" presetID="1" presetClass="emph" presetSubtype="2" fill="hold" nodeType="withEffect">
                                  <p:stCondLst>
                                    <p:cond delay="2000"/>
                                  </p:stCondLst>
                                  <p:childTnLst>
                                    <p:animClr clrSpc="rgb" dir="cw">
                                      <p:cBhvr>
                                        <p:cTn id="105" dur="1000" fill="hold"/>
                                        <p:tgtEl>
                                          <p:spTgt spid="10"/>
                                        </p:tgtEl>
                                        <p:attrNameLst>
                                          <p:attrName>fillcolor</p:attrName>
                                        </p:attrNameLst>
                                      </p:cBhvr>
                                      <p:to>
                                        <a:schemeClr val="accent1"/>
                                      </p:to>
                                    </p:animClr>
                                    <p:set>
                                      <p:cBhvr>
                                        <p:cTn id="106" dur="1000" fill="hold"/>
                                        <p:tgtEl>
                                          <p:spTgt spid="10"/>
                                        </p:tgtEl>
                                        <p:attrNameLst>
                                          <p:attrName>fill.type</p:attrName>
                                        </p:attrNameLst>
                                      </p:cBhvr>
                                      <p:to>
                                        <p:strVal val="solid"/>
                                      </p:to>
                                    </p:set>
                                    <p:set>
                                      <p:cBhvr>
                                        <p:cTn id="107" dur="1000" fill="hold"/>
                                        <p:tgtEl>
                                          <p:spTgt spid="1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grpId="0" nodeType="clickEffect">
                                  <p:stCondLst>
                                    <p:cond delay="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p:cTn id="112"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113"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114" dur="500"/>
                                        <p:tgtEl>
                                          <p:spTgt spid="36">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36">
                                            <p:txEl>
                                              <p:pRg st="1" end="1"/>
                                            </p:txEl>
                                          </p:spTgt>
                                        </p:tgtEl>
                                        <p:attrNameLst>
                                          <p:attrName>style.visibility</p:attrName>
                                        </p:attrNameLst>
                                      </p:cBhvr>
                                      <p:to>
                                        <p:strVal val="visible"/>
                                      </p:to>
                                    </p:set>
                                    <p:anim calcmode="lin" valueType="num">
                                      <p:cBhvr>
                                        <p:cTn id="119" dur="500" fill="hold"/>
                                        <p:tgtEl>
                                          <p:spTgt spid="36">
                                            <p:txEl>
                                              <p:pRg st="1" end="1"/>
                                            </p:txEl>
                                          </p:spTgt>
                                        </p:tgtEl>
                                        <p:attrNameLst>
                                          <p:attrName>ppt_w</p:attrName>
                                        </p:attrNameLst>
                                      </p:cBhvr>
                                      <p:tavLst>
                                        <p:tav tm="0">
                                          <p:val>
                                            <p:fltVal val="0"/>
                                          </p:val>
                                        </p:tav>
                                        <p:tav tm="100000">
                                          <p:val>
                                            <p:strVal val="#ppt_w"/>
                                          </p:val>
                                        </p:tav>
                                      </p:tavLst>
                                    </p:anim>
                                    <p:anim calcmode="lin" valueType="num">
                                      <p:cBhvr>
                                        <p:cTn id="120" dur="500" fill="hold"/>
                                        <p:tgtEl>
                                          <p:spTgt spid="36">
                                            <p:txEl>
                                              <p:pRg st="1" end="1"/>
                                            </p:txEl>
                                          </p:spTgt>
                                        </p:tgtEl>
                                        <p:attrNameLst>
                                          <p:attrName>ppt_h</p:attrName>
                                        </p:attrNameLst>
                                      </p:cBhvr>
                                      <p:tavLst>
                                        <p:tav tm="0">
                                          <p:val>
                                            <p:fltVal val="0"/>
                                          </p:val>
                                        </p:tav>
                                        <p:tav tm="100000">
                                          <p:val>
                                            <p:strVal val="#ppt_h"/>
                                          </p:val>
                                        </p:tav>
                                      </p:tavLst>
                                    </p:anim>
                                    <p:animEffect transition="in" filter="fade">
                                      <p:cBhvr>
                                        <p:cTn id="121" dur="500"/>
                                        <p:tgtEl>
                                          <p:spTgt spid="36">
                                            <p:txEl>
                                              <p:pRg st="1" end="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0" fill="hold" grpId="0" nodeType="clickEffect">
                                  <p:stCondLst>
                                    <p:cond delay="0"/>
                                  </p:stCondLst>
                                  <p:childTnLst>
                                    <p:set>
                                      <p:cBhvr>
                                        <p:cTn id="125" dur="1" fill="hold">
                                          <p:stCondLst>
                                            <p:cond delay="0"/>
                                          </p:stCondLst>
                                        </p:cTn>
                                        <p:tgtEl>
                                          <p:spTgt spid="36">
                                            <p:txEl>
                                              <p:pRg st="2" end="2"/>
                                            </p:txEl>
                                          </p:spTgt>
                                        </p:tgtEl>
                                        <p:attrNameLst>
                                          <p:attrName>style.visibility</p:attrName>
                                        </p:attrNameLst>
                                      </p:cBhvr>
                                      <p:to>
                                        <p:strVal val="visible"/>
                                      </p:to>
                                    </p:set>
                                    <p:anim calcmode="lin" valueType="num">
                                      <p:cBhvr>
                                        <p:cTn id="126" dur="500" fill="hold"/>
                                        <p:tgtEl>
                                          <p:spTgt spid="36">
                                            <p:txEl>
                                              <p:pRg st="2" end="2"/>
                                            </p:txEl>
                                          </p:spTgt>
                                        </p:tgtEl>
                                        <p:attrNameLst>
                                          <p:attrName>ppt_w</p:attrName>
                                        </p:attrNameLst>
                                      </p:cBhvr>
                                      <p:tavLst>
                                        <p:tav tm="0">
                                          <p:val>
                                            <p:fltVal val="0"/>
                                          </p:val>
                                        </p:tav>
                                        <p:tav tm="100000">
                                          <p:val>
                                            <p:strVal val="#ppt_w"/>
                                          </p:val>
                                        </p:tav>
                                      </p:tavLst>
                                    </p:anim>
                                    <p:anim calcmode="lin" valueType="num">
                                      <p:cBhvr>
                                        <p:cTn id="127" dur="500" fill="hold"/>
                                        <p:tgtEl>
                                          <p:spTgt spid="36">
                                            <p:txEl>
                                              <p:pRg st="2" end="2"/>
                                            </p:txEl>
                                          </p:spTgt>
                                        </p:tgtEl>
                                        <p:attrNameLst>
                                          <p:attrName>ppt_h</p:attrName>
                                        </p:attrNameLst>
                                      </p:cBhvr>
                                      <p:tavLst>
                                        <p:tav tm="0">
                                          <p:val>
                                            <p:fltVal val="0"/>
                                          </p:val>
                                        </p:tav>
                                        <p:tav tm="100000">
                                          <p:val>
                                            <p:strVal val="#ppt_h"/>
                                          </p:val>
                                        </p:tav>
                                      </p:tavLst>
                                    </p:anim>
                                    <p:animEffect transition="in" filter="fade">
                                      <p:cBhvr>
                                        <p:cTn id="128" dur="500"/>
                                        <p:tgtEl>
                                          <p:spTgt spid="36">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0" fill="hold" grpId="0" nodeType="clickEffect">
                                  <p:stCondLst>
                                    <p:cond delay="0"/>
                                  </p:stCondLst>
                                  <p:childTnLst>
                                    <p:set>
                                      <p:cBhvr>
                                        <p:cTn id="132" dur="1" fill="hold">
                                          <p:stCondLst>
                                            <p:cond delay="0"/>
                                          </p:stCondLst>
                                        </p:cTn>
                                        <p:tgtEl>
                                          <p:spTgt spid="36">
                                            <p:txEl>
                                              <p:pRg st="3" end="3"/>
                                            </p:txEl>
                                          </p:spTgt>
                                        </p:tgtEl>
                                        <p:attrNameLst>
                                          <p:attrName>style.visibility</p:attrName>
                                        </p:attrNameLst>
                                      </p:cBhvr>
                                      <p:to>
                                        <p:strVal val="visible"/>
                                      </p:to>
                                    </p:set>
                                    <p:anim calcmode="lin" valueType="num">
                                      <p:cBhvr>
                                        <p:cTn id="133" dur="500" fill="hold"/>
                                        <p:tgtEl>
                                          <p:spTgt spid="36">
                                            <p:txEl>
                                              <p:pRg st="3" end="3"/>
                                            </p:txEl>
                                          </p:spTgt>
                                        </p:tgtEl>
                                        <p:attrNameLst>
                                          <p:attrName>ppt_w</p:attrName>
                                        </p:attrNameLst>
                                      </p:cBhvr>
                                      <p:tavLst>
                                        <p:tav tm="0">
                                          <p:val>
                                            <p:fltVal val="0"/>
                                          </p:val>
                                        </p:tav>
                                        <p:tav tm="100000">
                                          <p:val>
                                            <p:strVal val="#ppt_w"/>
                                          </p:val>
                                        </p:tav>
                                      </p:tavLst>
                                    </p:anim>
                                    <p:anim calcmode="lin" valueType="num">
                                      <p:cBhvr>
                                        <p:cTn id="134" dur="500" fill="hold"/>
                                        <p:tgtEl>
                                          <p:spTgt spid="36">
                                            <p:txEl>
                                              <p:pRg st="3" end="3"/>
                                            </p:txEl>
                                          </p:spTgt>
                                        </p:tgtEl>
                                        <p:attrNameLst>
                                          <p:attrName>ppt_h</p:attrName>
                                        </p:attrNameLst>
                                      </p:cBhvr>
                                      <p:tavLst>
                                        <p:tav tm="0">
                                          <p:val>
                                            <p:fltVal val="0"/>
                                          </p:val>
                                        </p:tav>
                                        <p:tav tm="100000">
                                          <p:val>
                                            <p:strVal val="#ppt_h"/>
                                          </p:val>
                                        </p:tav>
                                      </p:tavLst>
                                    </p:anim>
                                    <p:animEffect transition="in" filter="fade">
                                      <p:cBhvr>
                                        <p:cTn id="135" dur="500"/>
                                        <p:tgtEl>
                                          <p:spTgt spid="36">
                                            <p:txEl>
                                              <p:pRg st="3" end="3"/>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0" fill="hold" grpId="0" nodeType="clickEffect">
                                  <p:stCondLst>
                                    <p:cond delay="0"/>
                                  </p:stCondLst>
                                  <p:childTnLst>
                                    <p:set>
                                      <p:cBhvr>
                                        <p:cTn id="139" dur="1" fill="hold">
                                          <p:stCondLst>
                                            <p:cond delay="0"/>
                                          </p:stCondLst>
                                        </p:cTn>
                                        <p:tgtEl>
                                          <p:spTgt spid="36">
                                            <p:txEl>
                                              <p:pRg st="4" end="4"/>
                                            </p:txEl>
                                          </p:spTgt>
                                        </p:tgtEl>
                                        <p:attrNameLst>
                                          <p:attrName>style.visibility</p:attrName>
                                        </p:attrNameLst>
                                      </p:cBhvr>
                                      <p:to>
                                        <p:strVal val="visible"/>
                                      </p:to>
                                    </p:set>
                                    <p:anim calcmode="lin" valueType="num">
                                      <p:cBhvr>
                                        <p:cTn id="140" dur="500" fill="hold"/>
                                        <p:tgtEl>
                                          <p:spTgt spid="36">
                                            <p:txEl>
                                              <p:pRg st="4" end="4"/>
                                            </p:txEl>
                                          </p:spTgt>
                                        </p:tgtEl>
                                        <p:attrNameLst>
                                          <p:attrName>ppt_w</p:attrName>
                                        </p:attrNameLst>
                                      </p:cBhvr>
                                      <p:tavLst>
                                        <p:tav tm="0">
                                          <p:val>
                                            <p:fltVal val="0"/>
                                          </p:val>
                                        </p:tav>
                                        <p:tav tm="100000">
                                          <p:val>
                                            <p:strVal val="#ppt_w"/>
                                          </p:val>
                                        </p:tav>
                                      </p:tavLst>
                                    </p:anim>
                                    <p:anim calcmode="lin" valueType="num">
                                      <p:cBhvr>
                                        <p:cTn id="141" dur="500" fill="hold"/>
                                        <p:tgtEl>
                                          <p:spTgt spid="36">
                                            <p:txEl>
                                              <p:pRg st="4" end="4"/>
                                            </p:txEl>
                                          </p:spTgt>
                                        </p:tgtEl>
                                        <p:attrNameLst>
                                          <p:attrName>ppt_h</p:attrName>
                                        </p:attrNameLst>
                                      </p:cBhvr>
                                      <p:tavLst>
                                        <p:tav tm="0">
                                          <p:val>
                                            <p:fltVal val="0"/>
                                          </p:val>
                                        </p:tav>
                                        <p:tav tm="100000">
                                          <p:val>
                                            <p:strVal val="#ppt_h"/>
                                          </p:val>
                                        </p:tav>
                                      </p:tavLst>
                                    </p:anim>
                                    <p:animEffect transition="in" filter="fade">
                                      <p:cBhvr>
                                        <p:cTn id="142" dur="500"/>
                                        <p:tgtEl>
                                          <p:spTgt spid="36">
                                            <p:txEl>
                                              <p:pRg st="4" end="4"/>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0" fill="hold" grpId="0" nodeType="clickEffect">
                                  <p:stCondLst>
                                    <p:cond delay="0"/>
                                  </p:stCondLst>
                                  <p:childTnLst>
                                    <p:set>
                                      <p:cBhvr>
                                        <p:cTn id="146" dur="1" fill="hold">
                                          <p:stCondLst>
                                            <p:cond delay="0"/>
                                          </p:stCondLst>
                                        </p:cTn>
                                        <p:tgtEl>
                                          <p:spTgt spid="36">
                                            <p:txEl>
                                              <p:pRg st="5" end="5"/>
                                            </p:txEl>
                                          </p:spTgt>
                                        </p:tgtEl>
                                        <p:attrNameLst>
                                          <p:attrName>style.visibility</p:attrName>
                                        </p:attrNameLst>
                                      </p:cBhvr>
                                      <p:to>
                                        <p:strVal val="visible"/>
                                      </p:to>
                                    </p:set>
                                    <p:anim calcmode="lin" valueType="num">
                                      <p:cBhvr>
                                        <p:cTn id="147" dur="500" fill="hold"/>
                                        <p:tgtEl>
                                          <p:spTgt spid="36">
                                            <p:txEl>
                                              <p:pRg st="5" end="5"/>
                                            </p:txEl>
                                          </p:spTgt>
                                        </p:tgtEl>
                                        <p:attrNameLst>
                                          <p:attrName>ppt_w</p:attrName>
                                        </p:attrNameLst>
                                      </p:cBhvr>
                                      <p:tavLst>
                                        <p:tav tm="0">
                                          <p:val>
                                            <p:fltVal val="0"/>
                                          </p:val>
                                        </p:tav>
                                        <p:tav tm="100000">
                                          <p:val>
                                            <p:strVal val="#ppt_w"/>
                                          </p:val>
                                        </p:tav>
                                      </p:tavLst>
                                    </p:anim>
                                    <p:anim calcmode="lin" valueType="num">
                                      <p:cBhvr>
                                        <p:cTn id="148" dur="500" fill="hold"/>
                                        <p:tgtEl>
                                          <p:spTgt spid="36">
                                            <p:txEl>
                                              <p:pRg st="5" end="5"/>
                                            </p:txEl>
                                          </p:spTgt>
                                        </p:tgtEl>
                                        <p:attrNameLst>
                                          <p:attrName>ppt_h</p:attrName>
                                        </p:attrNameLst>
                                      </p:cBhvr>
                                      <p:tavLst>
                                        <p:tav tm="0">
                                          <p:val>
                                            <p:fltVal val="0"/>
                                          </p:val>
                                        </p:tav>
                                        <p:tav tm="100000">
                                          <p:val>
                                            <p:strVal val="#ppt_h"/>
                                          </p:val>
                                        </p:tav>
                                      </p:tavLst>
                                    </p:anim>
                                    <p:animEffect transition="in" filter="fade">
                                      <p:cBhvr>
                                        <p:cTn id="149" dur="500"/>
                                        <p:tgtEl>
                                          <p:spTgt spid="36">
                                            <p:txEl>
                                              <p:pRg st="5" end="5"/>
                                            </p:txEl>
                                          </p:spTgt>
                                        </p:tgtEl>
                                      </p:cBhvr>
                                    </p:animEffect>
                                  </p:childTnLst>
                                </p:cTn>
                              </p:par>
                              <p:par>
                                <p:cTn id="150" presetID="53" presetClass="entr" presetSubtype="0" fill="hold" grpId="0" nodeType="withEffect">
                                  <p:stCondLst>
                                    <p:cond delay="0"/>
                                  </p:stCondLst>
                                  <p:childTnLst>
                                    <p:set>
                                      <p:cBhvr>
                                        <p:cTn id="151" dur="1" fill="hold">
                                          <p:stCondLst>
                                            <p:cond delay="0"/>
                                          </p:stCondLst>
                                        </p:cTn>
                                        <p:tgtEl>
                                          <p:spTgt spid="36">
                                            <p:txEl>
                                              <p:pRg st="6" end="6"/>
                                            </p:txEl>
                                          </p:spTgt>
                                        </p:tgtEl>
                                        <p:attrNameLst>
                                          <p:attrName>style.visibility</p:attrName>
                                        </p:attrNameLst>
                                      </p:cBhvr>
                                      <p:to>
                                        <p:strVal val="visible"/>
                                      </p:to>
                                    </p:set>
                                    <p:anim calcmode="lin" valueType="num">
                                      <p:cBhvr>
                                        <p:cTn id="152" dur="500" fill="hold"/>
                                        <p:tgtEl>
                                          <p:spTgt spid="36">
                                            <p:txEl>
                                              <p:pRg st="6" end="6"/>
                                            </p:txEl>
                                          </p:spTgt>
                                        </p:tgtEl>
                                        <p:attrNameLst>
                                          <p:attrName>ppt_w</p:attrName>
                                        </p:attrNameLst>
                                      </p:cBhvr>
                                      <p:tavLst>
                                        <p:tav tm="0">
                                          <p:val>
                                            <p:fltVal val="0"/>
                                          </p:val>
                                        </p:tav>
                                        <p:tav tm="100000">
                                          <p:val>
                                            <p:strVal val="#ppt_w"/>
                                          </p:val>
                                        </p:tav>
                                      </p:tavLst>
                                    </p:anim>
                                    <p:anim calcmode="lin" valueType="num">
                                      <p:cBhvr>
                                        <p:cTn id="153" dur="500" fill="hold"/>
                                        <p:tgtEl>
                                          <p:spTgt spid="36">
                                            <p:txEl>
                                              <p:pRg st="6" end="6"/>
                                            </p:txEl>
                                          </p:spTgt>
                                        </p:tgtEl>
                                        <p:attrNameLst>
                                          <p:attrName>ppt_h</p:attrName>
                                        </p:attrNameLst>
                                      </p:cBhvr>
                                      <p:tavLst>
                                        <p:tav tm="0">
                                          <p:val>
                                            <p:fltVal val="0"/>
                                          </p:val>
                                        </p:tav>
                                        <p:tav tm="100000">
                                          <p:val>
                                            <p:strVal val="#ppt_h"/>
                                          </p:val>
                                        </p:tav>
                                      </p:tavLst>
                                    </p:anim>
                                    <p:animEffect transition="in" filter="fade">
                                      <p:cBhvr>
                                        <p:cTn id="154" dur="500"/>
                                        <p:tgtEl>
                                          <p:spTgt spid="36">
                                            <p:txEl>
                                              <p:pRg st="6" end="6"/>
                                            </p:txEl>
                                          </p:spTgt>
                                        </p:tgtEl>
                                      </p:cBhvr>
                                    </p:animEffect>
                                  </p:childTnLst>
                                </p:cTn>
                              </p:par>
                              <p:par>
                                <p:cTn id="155" presetID="53" presetClass="entr" presetSubtype="0" fill="hold" grpId="0" nodeType="withEffect">
                                  <p:stCondLst>
                                    <p:cond delay="0"/>
                                  </p:stCondLst>
                                  <p:childTnLst>
                                    <p:set>
                                      <p:cBhvr>
                                        <p:cTn id="156" dur="1" fill="hold">
                                          <p:stCondLst>
                                            <p:cond delay="0"/>
                                          </p:stCondLst>
                                        </p:cTn>
                                        <p:tgtEl>
                                          <p:spTgt spid="36">
                                            <p:txEl>
                                              <p:pRg st="7" end="7"/>
                                            </p:txEl>
                                          </p:spTgt>
                                        </p:tgtEl>
                                        <p:attrNameLst>
                                          <p:attrName>style.visibility</p:attrName>
                                        </p:attrNameLst>
                                      </p:cBhvr>
                                      <p:to>
                                        <p:strVal val="visible"/>
                                      </p:to>
                                    </p:set>
                                    <p:anim calcmode="lin" valueType="num">
                                      <p:cBhvr>
                                        <p:cTn id="157" dur="500" fill="hold"/>
                                        <p:tgtEl>
                                          <p:spTgt spid="36">
                                            <p:txEl>
                                              <p:pRg st="7" end="7"/>
                                            </p:txEl>
                                          </p:spTgt>
                                        </p:tgtEl>
                                        <p:attrNameLst>
                                          <p:attrName>ppt_w</p:attrName>
                                        </p:attrNameLst>
                                      </p:cBhvr>
                                      <p:tavLst>
                                        <p:tav tm="0">
                                          <p:val>
                                            <p:fltVal val="0"/>
                                          </p:val>
                                        </p:tav>
                                        <p:tav tm="100000">
                                          <p:val>
                                            <p:strVal val="#ppt_w"/>
                                          </p:val>
                                        </p:tav>
                                      </p:tavLst>
                                    </p:anim>
                                    <p:anim calcmode="lin" valueType="num">
                                      <p:cBhvr>
                                        <p:cTn id="158" dur="500" fill="hold"/>
                                        <p:tgtEl>
                                          <p:spTgt spid="36">
                                            <p:txEl>
                                              <p:pRg st="7" end="7"/>
                                            </p:txEl>
                                          </p:spTgt>
                                        </p:tgtEl>
                                        <p:attrNameLst>
                                          <p:attrName>ppt_h</p:attrName>
                                        </p:attrNameLst>
                                      </p:cBhvr>
                                      <p:tavLst>
                                        <p:tav tm="0">
                                          <p:val>
                                            <p:fltVal val="0"/>
                                          </p:val>
                                        </p:tav>
                                        <p:tav tm="100000">
                                          <p:val>
                                            <p:strVal val="#ppt_h"/>
                                          </p:val>
                                        </p:tav>
                                      </p:tavLst>
                                    </p:anim>
                                    <p:animEffect transition="in" filter="fade">
                                      <p:cBhvr>
                                        <p:cTn id="159" dur="500"/>
                                        <p:tgtEl>
                                          <p:spTgt spid="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57188" y="428625"/>
            <a:ext cx="2714625" cy="571500"/>
          </a:xfrm>
          <a:prstGeom prst="rect">
            <a:avLst/>
          </a:prstGeom>
          <a:noFill/>
          <a:ln w="9525">
            <a:noFill/>
            <a:miter lim="800000"/>
          </a:ln>
        </p:spPr>
        <p:txBody>
          <a:bodyPr anchor="ctr"/>
          <a:lstStyle/>
          <a:p>
            <a:pPr algn="ctr">
              <a:lnSpc>
                <a:spcPct val="80000"/>
              </a:lnSpc>
            </a:pPr>
            <a:r>
              <a:rPr lang="zh-CN" altLang="en-US" sz="3600">
                <a:solidFill>
                  <a:srgbClr val="FF0000"/>
                </a:solidFill>
                <a:latin typeface="Calibri" pitchFamily="34" charset="0"/>
              </a:rPr>
              <a:t>问题求解</a:t>
            </a:r>
            <a:endParaRPr lang="zh-CN" altLang="en-US" sz="4000">
              <a:solidFill>
                <a:srgbClr val="FF0000"/>
              </a:solidFill>
              <a:latin typeface="Calibri" pitchFamily="34" charset="0"/>
            </a:endParaRPr>
          </a:p>
        </p:txBody>
      </p:sp>
      <p:sp>
        <p:nvSpPr>
          <p:cNvPr id="6" name="内容占位符 2"/>
          <p:cNvSpPr>
            <a:spLocks noGrp="1"/>
          </p:cNvSpPr>
          <p:nvPr>
            <p:ph idx="1"/>
          </p:nvPr>
        </p:nvSpPr>
        <p:spPr>
          <a:xfrm>
            <a:off x="357188" y="1071563"/>
            <a:ext cx="8501062" cy="5429250"/>
          </a:xfrm>
        </p:spPr>
        <p:txBody>
          <a:bodyPr/>
          <a:lstStyle/>
          <a:p>
            <a:pPr eaLnBrk="1" hangingPunct="1"/>
            <a:r>
              <a:rPr lang="zh-CN" altLang="en-US" sz="2800" smtClean="0"/>
              <a:t>所以在中间那棵树上，我们可以枚举选择的两个点的</a:t>
            </a:r>
            <a:r>
              <a:rPr lang="en-US" altLang="zh-CN" sz="2800" smtClean="0"/>
              <a:t>LCA</a:t>
            </a:r>
            <a:r>
              <a:rPr lang="zh-CN" altLang="en-US" sz="2800" smtClean="0"/>
              <a:t>来计算答案。</a:t>
            </a:r>
            <a:endParaRPr lang="en-US" altLang="zh-CN" sz="2800" smtClean="0"/>
          </a:p>
          <a:p>
            <a:pPr eaLnBrk="1" hangingPunct="1"/>
            <a:r>
              <a:rPr lang="zh-CN" altLang="en-US" sz="2800" smtClean="0"/>
              <a:t>对于树上每一个节点我们记录两个信息</a:t>
            </a:r>
            <a:r>
              <a:rPr lang="en-US" altLang="zh-CN" sz="2800" smtClean="0"/>
              <a:t>maxB</a:t>
            </a:r>
            <a:r>
              <a:rPr lang="zh-CN" altLang="en-US" sz="2800" smtClean="0"/>
              <a:t>和</a:t>
            </a:r>
            <a:r>
              <a:rPr lang="en-US" altLang="zh-CN" sz="2800" smtClean="0"/>
              <a:t>maxC</a:t>
            </a:r>
            <a:r>
              <a:rPr lang="zh-CN" altLang="en-US" sz="2800" smtClean="0"/>
              <a:t>分别表示在以这个节点为根的子树中能选择到最大的</a:t>
            </a:r>
            <a:r>
              <a:rPr lang="en-US" altLang="zh-CN" sz="2800" smtClean="0"/>
              <a:t>SumB</a:t>
            </a:r>
            <a:r>
              <a:rPr lang="zh-CN" altLang="en-US" sz="2800" smtClean="0"/>
              <a:t>和</a:t>
            </a:r>
            <a:r>
              <a:rPr lang="en-US" altLang="zh-CN" sz="2800" smtClean="0"/>
              <a:t>SumC</a:t>
            </a:r>
            <a:r>
              <a:rPr lang="zh-CN" altLang="en-US" sz="2800" smtClean="0"/>
              <a:t>是多少。</a:t>
            </a:r>
            <a:endParaRPr lang="en-US" altLang="zh-CN" sz="2800" smtClean="0"/>
          </a:p>
          <a:p>
            <a:pPr eaLnBrk="1" hangingPunct="1"/>
            <a:r>
              <a:rPr lang="zh-CN" altLang="en-US" sz="2800" smtClean="0"/>
              <a:t>对于每个枚举的点</a:t>
            </a:r>
            <a:r>
              <a:rPr lang="en-US" altLang="zh-CN" sz="2800" smtClean="0"/>
              <a:t>t</a:t>
            </a:r>
            <a:r>
              <a:rPr lang="zh-CN" altLang="en-US" sz="2800" smtClean="0"/>
              <a:t>我们只用扫一遍它的所有子节点即可计算出</a:t>
            </a:r>
            <a:r>
              <a:rPr lang="en-US" altLang="zh-CN" sz="2800" smtClean="0"/>
              <a:t>t</a:t>
            </a:r>
            <a:r>
              <a:rPr lang="zh-CN" altLang="en-US" sz="2800" smtClean="0"/>
              <a:t>的</a:t>
            </a:r>
            <a:r>
              <a:rPr lang="en-US" altLang="zh-CN" sz="2800" smtClean="0"/>
              <a:t>maxB</a:t>
            </a:r>
            <a:r>
              <a:rPr lang="zh-CN" altLang="en-US" sz="2800" smtClean="0"/>
              <a:t>和</a:t>
            </a:r>
            <a:r>
              <a:rPr lang="en-US" altLang="zh-CN" sz="2800" smtClean="0"/>
              <a:t>maxC</a:t>
            </a:r>
            <a:r>
              <a:rPr lang="zh-CN" altLang="en-US" sz="2800" smtClean="0"/>
              <a:t>并同时求出以</a:t>
            </a:r>
            <a:r>
              <a:rPr lang="en-US" altLang="zh-CN" sz="2800" smtClean="0"/>
              <a:t>t</a:t>
            </a:r>
            <a:r>
              <a:rPr lang="zh-CN" altLang="en-US" sz="2800" smtClean="0"/>
              <a:t>为</a:t>
            </a:r>
            <a:r>
              <a:rPr lang="en-US" altLang="zh-CN" sz="2800" smtClean="0"/>
              <a:t>LCA</a:t>
            </a:r>
            <a:r>
              <a:rPr lang="zh-CN" altLang="en-US" sz="2800" smtClean="0"/>
              <a:t>的</a:t>
            </a:r>
            <a:r>
              <a:rPr lang="en-US" altLang="zh-CN" sz="2800" smtClean="0"/>
              <a:t>B</a:t>
            </a:r>
            <a:r>
              <a:rPr lang="zh-CN" altLang="en-US" sz="2800" smtClean="0"/>
              <a:t>与</a:t>
            </a:r>
            <a:r>
              <a:rPr lang="en-US" altLang="zh-CN" sz="2800" smtClean="0"/>
              <a:t>C</a:t>
            </a:r>
            <a:r>
              <a:rPr lang="zh-CN" altLang="en-US" sz="2800" smtClean="0"/>
              <a:t>中</a:t>
            </a:r>
            <a:r>
              <a:rPr lang="en-US" altLang="zh-CN" sz="2800" smtClean="0"/>
              <a:t>SumB + SumC</a:t>
            </a:r>
            <a:r>
              <a:rPr lang="zh-CN" altLang="en-US" sz="2800" smtClean="0"/>
              <a:t>最大是多少。</a:t>
            </a:r>
            <a:endParaRPr lang="en-US" altLang="zh-CN" sz="2800" smtClean="0"/>
          </a:p>
          <a:p>
            <a:pPr eaLnBrk="1" hangingPunct="1"/>
            <a:r>
              <a:rPr lang="zh-CN" altLang="en-US" sz="2800" smtClean="0"/>
              <a:t>这个步骤总共需要</a:t>
            </a:r>
            <a:r>
              <a:rPr lang="en-US" altLang="zh-CN" sz="2800" smtClean="0"/>
              <a:t>O(n)</a:t>
            </a:r>
            <a:r>
              <a:rPr lang="zh-CN" altLang="en-US" sz="2800" smtClean="0"/>
              <a:t>的时间</a:t>
            </a:r>
            <a:endParaRPr lang="en-US" altLang="zh-CN" sz="2800" smtClean="0"/>
          </a:p>
        </p:txBody>
      </p:sp>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642938"/>
            <a:ext cx="2714625" cy="571500"/>
          </a:xfrm>
        </p:spPr>
        <p:txBody>
          <a:bodyPr/>
          <a:lstStyle/>
          <a:p>
            <a:pPr eaLnBrk="1" hangingPunct="1"/>
            <a:r>
              <a:rPr lang="zh-CN" altLang="en-US" sz="4000" smtClean="0">
                <a:solidFill>
                  <a:srgbClr val="FF0000"/>
                </a:solidFill>
              </a:rPr>
              <a:t>问题求解</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714375" y="2071688"/>
            <a:ext cx="8001000" cy="3170237"/>
          </a:xfrm>
          <a:prstGeom prst="rect">
            <a:avLst/>
          </a:prstGeom>
          <a:noFill/>
          <a:ln w="9525">
            <a:noFill/>
            <a:miter lim="800000"/>
          </a:ln>
        </p:spPr>
        <p:txBody>
          <a:bodyPr>
            <a:spAutoFit/>
          </a:bodyPr>
          <a:lstStyle/>
          <a:p>
            <a:r>
              <a:rPr lang="zh-CN" altLang="en-US" sz="4000">
                <a:latin typeface="Calibri" pitchFamily="34" charset="0"/>
              </a:rPr>
              <a:t>复杂度分析：</a:t>
            </a:r>
            <a:endParaRPr lang="en-US" altLang="zh-CN" sz="4000">
              <a:latin typeface="Calibri" pitchFamily="34" charset="0"/>
            </a:endParaRPr>
          </a:p>
          <a:p>
            <a:r>
              <a:rPr lang="en-US" altLang="zh-CN" sz="4000">
                <a:latin typeface="Calibri" pitchFamily="34" charset="0"/>
              </a:rPr>
              <a:t>	</a:t>
            </a:r>
            <a:r>
              <a:rPr lang="zh-CN" altLang="en-US" sz="4000">
                <a:latin typeface="Calibri" pitchFamily="34" charset="0"/>
              </a:rPr>
              <a:t>因为所有步骤的复杂度都是</a:t>
            </a:r>
            <a:r>
              <a:rPr lang="en-US" altLang="zh-CN" sz="4000">
                <a:latin typeface="Calibri" pitchFamily="34" charset="0"/>
              </a:rPr>
              <a:t>O(n)</a:t>
            </a:r>
            <a:r>
              <a:rPr lang="zh-CN" altLang="en-US" sz="4000">
                <a:latin typeface="Calibri" pitchFamily="34" charset="0"/>
              </a:rPr>
              <a:t>的所以整个问题能够在</a:t>
            </a:r>
            <a:r>
              <a:rPr lang="en-US" altLang="zh-CN" sz="4000">
                <a:latin typeface="Calibri" pitchFamily="34" charset="0"/>
              </a:rPr>
              <a:t>O(n)</a:t>
            </a:r>
            <a:r>
              <a:rPr lang="zh-CN" altLang="en-US" sz="4000">
                <a:latin typeface="Calibri" pitchFamily="34" charset="0"/>
              </a:rPr>
              <a:t>的时间内解决。</a:t>
            </a:r>
            <a:endParaRPr lang="en-US" altLang="zh-CN" sz="4000">
              <a:latin typeface="Calibri" pitchFamily="34" charset="0"/>
            </a:endParaRPr>
          </a:p>
          <a:p>
            <a:endParaRPr lang="en-US" altLang="zh-CN" sz="4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57188" y="357188"/>
            <a:ext cx="4286250" cy="641350"/>
          </a:xfrm>
          <a:prstGeom prst="rect">
            <a:avLst/>
          </a:prstGeom>
          <a:noFill/>
          <a:ln w="9525">
            <a:noFill/>
            <a:miter lim="800000"/>
          </a:ln>
        </p:spPr>
        <p:txBody>
          <a:bodyPr>
            <a:spAutoFit/>
          </a:bodyPr>
          <a:lstStyle/>
          <a:p>
            <a:r>
              <a:rPr lang="zh-CN" altLang="en-US" sz="3600">
                <a:solidFill>
                  <a:srgbClr val="FF0000"/>
                </a:solidFill>
                <a:latin typeface="Calibri" pitchFamily="34" charset="0"/>
              </a:rPr>
              <a:t>参考代码</a:t>
            </a:r>
          </a:p>
        </p:txBody>
      </p:sp>
      <p:sp>
        <p:nvSpPr>
          <p:cNvPr id="9217" name="Rectangle 1"/>
          <p:cNvSpPr>
            <a:spLocks noChangeArrowheads="1"/>
          </p:cNvSpPr>
          <p:nvPr/>
        </p:nvSpPr>
        <p:spPr bwMode="auto">
          <a:xfrm>
            <a:off x="785813" y="928688"/>
            <a:ext cx="7858125" cy="5497512"/>
          </a:xfrm>
          <a:prstGeom prst="rect">
            <a:avLst/>
          </a:prstGeom>
          <a:noFill/>
          <a:ln w="9525">
            <a:noFill/>
            <a:miter lim="800000"/>
          </a:ln>
        </p:spPr>
        <p:txBody>
          <a:bodyPr anchor="ctr">
            <a:spAutoFit/>
          </a:bodyPr>
          <a:lstStyle/>
          <a:p>
            <a:r>
              <a:rPr lang="en-US" altLang="zh-CN" b="1">
                <a:solidFill>
                  <a:srgbClr val="0000FF"/>
                </a:solidFill>
                <a:latin typeface="Courier New" pitchFamily="49" charset="0"/>
                <a:cs typeface="Courier New" pitchFamily="49" charset="0"/>
              </a:rPr>
              <a:t>typedef</a:t>
            </a:r>
            <a:r>
              <a:rPr lang="en-US" altLang="zh-CN">
                <a:solidFill>
                  <a:srgbClr val="000000"/>
                </a:solidFill>
                <a:latin typeface="Courier New" pitchFamily="49" charset="0"/>
                <a:cs typeface="Courier New" pitchFamily="49" charset="0"/>
              </a:rPr>
              <a:t> </a:t>
            </a:r>
            <a:r>
              <a:rPr lang="en-US" altLang="zh-CN">
                <a:solidFill>
                  <a:srgbClr val="8000FF"/>
                </a:solidFill>
                <a:latin typeface="Courier New" pitchFamily="49" charset="0"/>
                <a:cs typeface="Courier New" pitchFamily="49" charset="0"/>
              </a:rPr>
              <a:t>long</a:t>
            </a:r>
            <a:r>
              <a:rPr lang="en-US" altLang="zh-CN">
                <a:solidFill>
                  <a:srgbClr val="000000"/>
                </a:solidFill>
                <a:latin typeface="Courier New" pitchFamily="49" charset="0"/>
                <a:cs typeface="Courier New" pitchFamily="49" charset="0"/>
              </a:rPr>
              <a:t> </a:t>
            </a:r>
            <a:r>
              <a:rPr lang="en-US" altLang="zh-CN">
                <a:solidFill>
                  <a:srgbClr val="8000FF"/>
                </a:solidFill>
                <a:latin typeface="Courier New" pitchFamily="49" charset="0"/>
                <a:cs typeface="Courier New" pitchFamily="49" charset="0"/>
              </a:rPr>
              <a:t>long</a:t>
            </a:r>
            <a:r>
              <a:rPr lang="en-US" altLang="zh-CN">
                <a:solidFill>
                  <a:srgbClr val="000000"/>
                </a:solidFill>
                <a:latin typeface="Courier New" pitchFamily="49" charset="0"/>
                <a:cs typeface="Courier New" pitchFamily="49" charset="0"/>
              </a:rPr>
              <a:t> lld</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lld dfs</a:t>
            </a:r>
            <a:r>
              <a:rPr lang="en-US" altLang="zh-CN" b="1">
                <a:solidFill>
                  <a:srgbClr val="000080"/>
                </a:solidFill>
                <a:latin typeface="Courier New" pitchFamily="49" charset="0"/>
                <a:cs typeface="Courier New" pitchFamily="49" charset="0"/>
              </a:rPr>
              <a:t>(</a:t>
            </a:r>
            <a:r>
              <a:rPr lang="en-US" altLang="zh-CN">
                <a:solidFill>
                  <a:srgbClr val="8000FF"/>
                </a:solidFill>
                <a:latin typeface="Courier New" pitchFamily="49" charset="0"/>
                <a:cs typeface="Courier New" pitchFamily="49" charset="0"/>
              </a:rPr>
              <a:t>int</a:t>
            </a:r>
            <a:r>
              <a:rPr lang="en-US" altLang="zh-CN">
                <a:solidFill>
                  <a:srgbClr val="000000"/>
                </a:solidFill>
                <a:latin typeface="Courier New" pitchFamily="49" charset="0"/>
                <a:cs typeface="Courier New" pitchFamily="49" charset="0"/>
              </a:rPr>
              <a:t> 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vis</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true</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lld ret</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v1</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v2</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totaldis</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a:solidFill>
                  <a:srgbClr val="008000"/>
                </a:solidFill>
                <a:latin typeface="Courier New" pitchFamily="49" charset="0"/>
                <a:cs typeface="Courier New" pitchFamily="49" charset="0"/>
              </a:rPr>
              <a:t>//MaxB = n1 * D2</a:t>
            </a:r>
            <a:endParaRPr lang="en-US" altLang="zh-CN"/>
          </a:p>
          <a:p>
            <a:pPr eaLnBrk="0" hangingPunct="0"/>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n3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totaldis</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a:solidFill>
                  <a:srgbClr val="008000"/>
                </a:solidFill>
                <a:latin typeface="Courier New" pitchFamily="49" charset="0"/>
                <a:cs typeface="Courier New" pitchFamily="49" charset="0"/>
              </a:rPr>
              <a:t>//MaxC = n3 * D3</a:t>
            </a:r>
            <a:endParaRPr lang="en-US" altLang="zh-CN"/>
          </a:p>
          <a:p>
            <a:pPr eaLnBrk="0" hangingPunct="0"/>
            <a:r>
              <a:rPr lang="en-US" altLang="zh-CN">
                <a:solidFill>
                  <a:srgbClr val="000000"/>
                </a:solidFill>
                <a:latin typeface="Courier New" pitchFamily="49" charset="0"/>
                <a:cs typeface="Courier New" pitchFamily="49" charset="0"/>
              </a:rPr>
              <a:t>    ret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for</a:t>
            </a:r>
            <a:r>
              <a:rPr lang="en-US" altLang="zh-CN" b="1">
                <a:solidFill>
                  <a:srgbClr val="000080"/>
                </a:solidFill>
                <a:latin typeface="Courier New" pitchFamily="49" charset="0"/>
                <a:cs typeface="Courier New" pitchFamily="49" charset="0"/>
              </a:rPr>
              <a:t>(</a:t>
            </a:r>
            <a:r>
              <a:rPr lang="en-US" altLang="zh-CN">
                <a:solidFill>
                  <a:srgbClr val="8000FF"/>
                </a:solidFill>
                <a:latin typeface="Courier New" pitchFamily="49" charset="0"/>
                <a:cs typeface="Courier New" pitchFamily="49" charset="0"/>
              </a:rPr>
              <a:t>int</a:t>
            </a:r>
            <a:r>
              <a:rPr lang="en-US" altLang="zh-CN">
                <a:solidFill>
                  <a:srgbClr val="000000"/>
                </a:solidFill>
                <a:latin typeface="Courier New" pitchFamily="49" charset="0"/>
                <a:cs typeface="Courier New" pitchFamily="49" charset="0"/>
              </a:rPr>
              <a:t> i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head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i</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i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nxt</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i</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if</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vis</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to</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i</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ret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max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ret</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dfs</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to</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i</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v1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to</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i</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n3</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v2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to</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i</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lld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n3</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if</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v1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&gt;</a:t>
            </a:r>
            <a:r>
              <a:rPr lang="en-US" altLang="zh-CN">
                <a:solidFill>
                  <a:srgbClr val="000000"/>
                </a:solidFill>
                <a:latin typeface="Courier New" pitchFamily="49" charset="0"/>
                <a:cs typeface="Courier New" pitchFamily="49" charset="0"/>
              </a:rPr>
              <a:t> ret</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ret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v1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if</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v2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&gt;</a:t>
            </a:r>
            <a:r>
              <a:rPr lang="en-US" altLang="zh-CN">
                <a:solidFill>
                  <a:srgbClr val="000000"/>
                </a:solidFill>
                <a:latin typeface="Courier New" pitchFamily="49" charset="0"/>
                <a:cs typeface="Courier New" pitchFamily="49" charset="0"/>
              </a:rPr>
              <a:t> ret</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ret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v2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if</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v1 </a:t>
            </a:r>
            <a:r>
              <a:rPr lang="en-US" altLang="zh-CN" b="1">
                <a:solidFill>
                  <a:srgbClr val="000080"/>
                </a:solidFill>
                <a:latin typeface="Courier New" pitchFamily="49" charset="0"/>
                <a:cs typeface="Courier New" pitchFamily="49" charset="0"/>
              </a:rPr>
              <a:t>&gt;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PD</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v1</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if</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v2 </a:t>
            </a:r>
            <a:r>
              <a:rPr lang="en-US" altLang="zh-CN" b="1">
                <a:solidFill>
                  <a:srgbClr val="000080"/>
                </a:solidFill>
                <a:latin typeface="Courier New" pitchFamily="49" charset="0"/>
                <a:cs typeface="Courier New" pitchFamily="49" charset="0"/>
              </a:rPr>
              <a:t>&gt;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PE</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x</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r>
              <a:rPr lang="en-US" altLang="zh-CN">
                <a:solidFill>
                  <a:srgbClr val="000000"/>
                </a:solidFill>
                <a:latin typeface="Courier New" pitchFamily="49" charset="0"/>
                <a:cs typeface="Courier New" pitchFamily="49" charset="0"/>
              </a:rPr>
              <a:t> v2</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a:solidFill>
                  <a:srgbClr val="000000"/>
                </a:solidFill>
                <a:latin typeface="Courier New" pitchFamily="49" charset="0"/>
                <a:cs typeface="Courier New" pitchFamily="49" charset="0"/>
              </a:rPr>
              <a:t>    </a:t>
            </a:r>
            <a:r>
              <a:rPr lang="en-US" altLang="zh-CN" b="1">
                <a:solidFill>
                  <a:srgbClr val="0000FF"/>
                </a:solidFill>
                <a:latin typeface="Courier New" pitchFamily="49" charset="0"/>
                <a:cs typeface="Courier New" pitchFamily="49" charset="0"/>
              </a:rPr>
              <a:t>return</a:t>
            </a:r>
            <a:r>
              <a:rPr lang="en-US" altLang="zh-CN">
                <a:solidFill>
                  <a:srgbClr val="000000"/>
                </a:solidFill>
                <a:latin typeface="Courier New" pitchFamily="49" charset="0"/>
                <a:cs typeface="Courier New" pitchFamily="49" charset="0"/>
              </a:rPr>
              <a:t> ret</a:t>
            </a:r>
            <a:r>
              <a:rPr lang="en-US" altLang="zh-CN" b="1">
                <a:solidFill>
                  <a:srgbClr val="000080"/>
                </a:solidFill>
                <a:latin typeface="Courier New" pitchFamily="49" charset="0"/>
                <a:cs typeface="Courier New" pitchFamily="49" charset="0"/>
              </a:rPr>
              <a:t>;</a:t>
            </a:r>
            <a:endParaRPr lang="en-US" altLang="zh-CN"/>
          </a:p>
          <a:p>
            <a:pPr eaLnBrk="0" hangingPunct="0"/>
            <a:r>
              <a:rPr lang="en-US" altLang="zh-CN" b="1">
                <a:solidFill>
                  <a:srgbClr val="000080"/>
                </a:solidFill>
                <a:latin typeface="Courier New" pitchFamily="49" charset="0"/>
                <a:cs typeface="Courier New" pitchFamily="49"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217"/>
                                        </p:tgtEl>
                                        <p:attrNameLst>
                                          <p:attrName>style.visibility</p:attrName>
                                        </p:attrNameLst>
                                      </p:cBhvr>
                                      <p:to>
                                        <p:strVal val="visible"/>
                                      </p:to>
                                    </p:set>
                                    <p:anim calcmode="lin" valueType="num">
                                      <p:cBhvr>
                                        <p:cTn id="14" dur="500" fill="hold"/>
                                        <p:tgtEl>
                                          <p:spTgt spid="9217"/>
                                        </p:tgtEl>
                                        <p:attrNameLst>
                                          <p:attrName>ppt_w</p:attrName>
                                        </p:attrNameLst>
                                      </p:cBhvr>
                                      <p:tavLst>
                                        <p:tav tm="0">
                                          <p:val>
                                            <p:fltVal val="0"/>
                                          </p:val>
                                        </p:tav>
                                        <p:tav tm="100000">
                                          <p:val>
                                            <p:strVal val="#ppt_w"/>
                                          </p:val>
                                        </p:tav>
                                      </p:tavLst>
                                    </p:anim>
                                    <p:anim calcmode="lin" valueType="num">
                                      <p:cBhvr>
                                        <p:cTn id="15" dur="500" fill="hold"/>
                                        <p:tgtEl>
                                          <p:spTgt spid="9217"/>
                                        </p:tgtEl>
                                        <p:attrNameLst>
                                          <p:attrName>ppt_h</p:attrName>
                                        </p:attrNameLst>
                                      </p:cBhvr>
                                      <p:tavLst>
                                        <p:tav tm="0">
                                          <p:val>
                                            <p:fltVal val="0"/>
                                          </p:val>
                                        </p:tav>
                                        <p:tav tm="100000">
                                          <p:val>
                                            <p:strVal val="#ppt_h"/>
                                          </p:val>
                                        </p:tav>
                                      </p:tavLst>
                                    </p:anim>
                                    <p:animEffect transition="in" filter="fade">
                                      <p:cBhvr>
                                        <p:cTn id="16" dur="500"/>
                                        <p:tgtEl>
                                          <p:spTgt spid="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2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8229600" cy="1143000"/>
          </a:xfrm>
        </p:spPr>
        <p:txBody>
          <a:bodyPr/>
          <a:lstStyle/>
          <a:p>
            <a:pPr eaLnBrk="1" hangingPunct="1"/>
            <a:r>
              <a:rPr lang="zh-CN" altLang="en-US" b="1" smtClean="0"/>
              <a:t>世界树</a:t>
            </a:r>
          </a:p>
        </p:txBody>
      </p:sp>
      <p:sp>
        <p:nvSpPr>
          <p:cNvPr id="3" name="内容占位符 2"/>
          <p:cNvSpPr>
            <a:spLocks noGrp="1"/>
          </p:cNvSpPr>
          <p:nvPr>
            <p:ph idx="1"/>
          </p:nvPr>
        </p:nvSpPr>
        <p:spPr>
          <a:xfrm>
            <a:off x="428625" y="1643063"/>
            <a:ext cx="8501063" cy="4857750"/>
          </a:xfrm>
        </p:spPr>
        <p:txBody>
          <a:bodyPr/>
          <a:lstStyle/>
          <a:p>
            <a:pPr eaLnBrk="1" hangingPunct="1"/>
            <a:r>
              <a:rPr lang="zh-CN" altLang="en-US" sz="2800" smtClean="0"/>
              <a:t>给你一棵树，树上每条边的权值为</a:t>
            </a:r>
            <a:r>
              <a:rPr lang="en-US" altLang="zh-CN" sz="2800" smtClean="0"/>
              <a:t>1</a:t>
            </a:r>
            <a:r>
              <a:rPr lang="zh-CN" altLang="en-US" sz="2800" smtClean="0"/>
              <a:t>，两点之间的距离定义为两点之间最短路的长度。现在有</a:t>
            </a:r>
            <a:r>
              <a:rPr lang="en-US" altLang="zh-CN" sz="2800" smtClean="0"/>
              <a:t>q</a:t>
            </a:r>
            <a:r>
              <a:rPr lang="zh-CN" altLang="en-US" sz="2800" smtClean="0"/>
              <a:t>个询问，每次给定</a:t>
            </a:r>
            <a:r>
              <a:rPr lang="en-US" altLang="zh-CN" sz="2800" smtClean="0"/>
              <a:t>m</a:t>
            </a:r>
            <a:r>
              <a:rPr lang="zh-CN" altLang="en-US" sz="2800" smtClean="0"/>
              <a:t>个特殊点，询问每个特殊点管辖了多少个点。一个点被特殊点</a:t>
            </a:r>
            <a:r>
              <a:rPr lang="en-US" altLang="zh-CN" sz="2800" smtClean="0"/>
              <a:t>p</a:t>
            </a:r>
            <a:r>
              <a:rPr lang="zh-CN" altLang="en-US" sz="2800" smtClean="0"/>
              <a:t>管辖被定义为：点</a:t>
            </a:r>
            <a:r>
              <a:rPr lang="en-US" altLang="zh-CN" sz="2800" smtClean="0"/>
              <a:t>p</a:t>
            </a:r>
            <a:r>
              <a:rPr lang="zh-CN" altLang="en-US" sz="2800" smtClean="0"/>
              <a:t>为距离这个点最近的特殊点。当有多个特殊点与当前点距离相同且最短时，我们认为当前点被其中编号最小的一个特殊点管辖。询问数和询问特殊点总数不超过</a:t>
            </a:r>
            <a:r>
              <a:rPr lang="en-US" altLang="zh-CN" sz="2800" smtClean="0"/>
              <a:t>30</a:t>
            </a:r>
            <a:r>
              <a:rPr lang="zh-CN" altLang="en-US" sz="2800" smtClean="0"/>
              <a:t>万，树上点数不超过</a:t>
            </a:r>
            <a:r>
              <a:rPr lang="en-US" altLang="zh-CN" sz="2800" smtClean="0"/>
              <a:t>30</a:t>
            </a:r>
            <a:r>
              <a:rPr lang="zh-CN" altLang="en-US" sz="2800" smtClean="0"/>
              <a:t>万</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across)">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2714625" cy="571500"/>
          </a:xfrm>
        </p:spPr>
        <p:txBody>
          <a:bodyPr rtlCol="0">
            <a:normAutofit fontScale="90000"/>
          </a:bodyPr>
          <a:lstStyle/>
          <a:p>
            <a:pPr eaLnBrk="1" hangingPunct="1">
              <a:spcAft>
                <a:spcPts val="0"/>
              </a:spcAft>
              <a:defRPr/>
            </a:pPr>
            <a:r>
              <a:rPr lang="zh-CN" altLang="en-US" dirty="0" smtClean="0">
                <a:solidFill>
                  <a:srgbClr val="FF0000"/>
                </a:solidFill>
              </a:rPr>
              <a:t>问题分析</a:t>
            </a:r>
            <a:endParaRPr lang="zh-CN" altLang="en-US" dirty="0">
              <a:solidFill>
                <a:srgbClr val="FF0000"/>
              </a:solidFill>
            </a:endParaRP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785813" y="3857625"/>
            <a:ext cx="8001000" cy="1373188"/>
          </a:xfrm>
          <a:prstGeom prst="rect">
            <a:avLst/>
          </a:prstGeom>
          <a:noFill/>
          <a:ln w="9525">
            <a:noFill/>
            <a:miter lim="800000"/>
          </a:ln>
        </p:spPr>
        <p:txBody>
          <a:bodyPr>
            <a:spAutoFit/>
          </a:bodyPr>
          <a:lstStyle/>
          <a:p>
            <a:r>
              <a:rPr lang="zh-CN" altLang="en-US" sz="2800">
                <a:latin typeface="Calibri" pitchFamily="34" charset="0"/>
              </a:rPr>
              <a:t>注意到一次询问中如果特殊点比较少时，我们在整个树上找答案，确实成本太高，可否只把求答案的相关点找出来呢？</a:t>
            </a:r>
          </a:p>
        </p:txBody>
      </p:sp>
      <p:sp>
        <p:nvSpPr>
          <p:cNvPr id="7" name="TextBox 6"/>
          <p:cNvSpPr txBox="1">
            <a:spLocks noChangeArrowheads="1"/>
          </p:cNvSpPr>
          <p:nvPr/>
        </p:nvSpPr>
        <p:spPr bwMode="auto">
          <a:xfrm>
            <a:off x="785813" y="1643063"/>
            <a:ext cx="7786687" cy="1816100"/>
          </a:xfrm>
          <a:prstGeom prst="rect">
            <a:avLst/>
          </a:prstGeom>
          <a:noFill/>
          <a:ln w="9525">
            <a:noFill/>
            <a:miter lim="800000"/>
          </a:ln>
        </p:spPr>
        <p:txBody>
          <a:bodyPr>
            <a:spAutoFit/>
          </a:bodyPr>
          <a:lstStyle/>
          <a:p>
            <a:r>
              <a:rPr lang="zh-CN" altLang="en-US" sz="2800">
                <a:latin typeface="Calibri" pitchFamily="34" charset="0"/>
              </a:rPr>
              <a:t> 本题的数据规模特别大，询问的次数和特殊点的个数极限也特别的大。每次询问相互独立，且答案会相互影响，不能将多次询问合并来处理。</a:t>
            </a:r>
            <a:endParaRPr lang="en-US" altLang="zh-CN" sz="2800">
              <a:latin typeface="Calibri" pitchFamily="34" charset="0"/>
            </a:endParaRPr>
          </a:p>
          <a:p>
            <a:r>
              <a:rPr lang="zh-CN" altLang="en-US" sz="2800">
                <a:latin typeface="Calibri" pitchFamily="34" charset="0"/>
              </a:rPr>
              <a:t> 因此只能一次询问处理一次。但树的规模又很大</a:t>
            </a:r>
          </a:p>
        </p:txBody>
      </p:sp>
      <p:sp>
        <p:nvSpPr>
          <p:cNvPr id="120838" name="Text Box 6"/>
          <p:cNvSpPr txBox="1">
            <a:spLocks noChangeArrowheads="1"/>
          </p:cNvSpPr>
          <p:nvPr/>
        </p:nvSpPr>
        <p:spPr bwMode="auto">
          <a:xfrm>
            <a:off x="755650" y="5373688"/>
            <a:ext cx="7777163" cy="519112"/>
          </a:xfrm>
          <a:prstGeom prst="rect">
            <a:avLst/>
          </a:prstGeom>
          <a:noFill/>
          <a:ln w="9525">
            <a:noFill/>
            <a:miter lim="800000"/>
          </a:ln>
        </p:spPr>
        <p:txBody>
          <a:bodyPr>
            <a:spAutoFit/>
          </a:bodyPr>
          <a:lstStyle/>
          <a:p>
            <a:pPr>
              <a:spcBef>
                <a:spcPct val="50000"/>
              </a:spcBef>
            </a:pPr>
            <a:r>
              <a:rPr lang="zh-CN" altLang="en-US" sz="2800"/>
              <a:t>特殊点和它们的公共祖先就可以实现我们的目标。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120838"/>
                                        </p:tgtEl>
                                        <p:attrNameLst>
                                          <p:attrName>style.visibility</p:attrName>
                                        </p:attrNameLst>
                                      </p:cBhvr>
                                      <p:to>
                                        <p:strVal val="visible"/>
                                      </p:to>
                                    </p:set>
                                    <p:anim calcmode="lin" valueType="num">
                                      <p:cBhvr>
                                        <p:cTn id="26" dur="500" fill="hold"/>
                                        <p:tgtEl>
                                          <p:spTgt spid="120838"/>
                                        </p:tgtEl>
                                        <p:attrNameLst>
                                          <p:attrName>ppt_w</p:attrName>
                                        </p:attrNameLst>
                                      </p:cBhvr>
                                      <p:tavLst>
                                        <p:tav tm="0">
                                          <p:val>
                                            <p:fltVal val="0"/>
                                          </p:val>
                                        </p:tav>
                                        <p:tav tm="100000">
                                          <p:val>
                                            <p:strVal val="#ppt_w"/>
                                          </p:val>
                                        </p:tav>
                                      </p:tavLst>
                                    </p:anim>
                                    <p:anim calcmode="lin" valueType="num">
                                      <p:cBhvr>
                                        <p:cTn id="27" dur="500" fill="hold"/>
                                        <p:tgtEl>
                                          <p:spTgt spid="120838"/>
                                        </p:tgtEl>
                                        <p:attrNameLst>
                                          <p:attrName>ppt_h</p:attrName>
                                        </p:attrNameLst>
                                      </p:cBhvr>
                                      <p:tavLst>
                                        <p:tav tm="0">
                                          <p:val>
                                            <p:fltVal val="0"/>
                                          </p:val>
                                        </p:tav>
                                        <p:tav tm="100000">
                                          <p:val>
                                            <p:strVal val="#ppt_h"/>
                                          </p:val>
                                        </p:tav>
                                      </p:tavLst>
                                    </p:anim>
                                    <p:animEffect transition="in" filter="fade">
                                      <p:cBhvr>
                                        <p:cTn id="28"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208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Box 6"/>
          <p:cNvSpPr txBox="1">
            <a:spLocks noChangeArrowheads="1"/>
          </p:cNvSpPr>
          <p:nvPr/>
        </p:nvSpPr>
        <p:spPr bwMode="auto">
          <a:xfrm>
            <a:off x="0" y="455613"/>
            <a:ext cx="9144000" cy="800100"/>
          </a:xfrm>
          <a:prstGeom prst="rect">
            <a:avLst/>
          </a:prstGeom>
          <a:noFill/>
          <a:ln w="9525">
            <a:noFill/>
            <a:miter lim="800000"/>
          </a:ln>
        </p:spPr>
        <p:txBody>
          <a:bodyPr>
            <a:spAutoFit/>
          </a:bodyPr>
          <a:lstStyle/>
          <a:p>
            <a:r>
              <a:rPr lang="en-US" altLang="zh-CN">
                <a:latin typeface="Calibri" pitchFamily="34" charset="0"/>
              </a:rPr>
              <a:t> </a:t>
            </a:r>
            <a:endParaRPr lang="zh-CN" altLang="en-US">
              <a:latin typeface="Calibri" pitchFamily="34" charset="0"/>
            </a:endParaRPr>
          </a:p>
          <a:p>
            <a:endParaRPr lang="zh-CN" altLang="en-US" sz="2800">
              <a:latin typeface="Calibri" pitchFamily="34" charset="0"/>
            </a:endParaRPr>
          </a:p>
        </p:txBody>
      </p:sp>
      <p:sp>
        <p:nvSpPr>
          <p:cNvPr id="115714" name="TextBox 8"/>
          <p:cNvSpPr txBox="1">
            <a:spLocks noChangeArrowheads="1"/>
          </p:cNvSpPr>
          <p:nvPr/>
        </p:nvSpPr>
        <p:spPr bwMode="auto">
          <a:xfrm>
            <a:off x="428625" y="285750"/>
            <a:ext cx="4286250" cy="646113"/>
          </a:xfrm>
          <a:prstGeom prst="rect">
            <a:avLst/>
          </a:prstGeom>
          <a:noFill/>
          <a:ln w="9525">
            <a:noFill/>
            <a:miter lim="800000"/>
          </a:ln>
        </p:spPr>
        <p:txBody>
          <a:bodyPr>
            <a:spAutoFit/>
          </a:bodyPr>
          <a:lstStyle/>
          <a:p>
            <a:r>
              <a:rPr lang="zh-CN" altLang="en-US" sz="3600">
                <a:solidFill>
                  <a:srgbClr val="FF0000"/>
                </a:solidFill>
                <a:latin typeface="Calibri" pitchFamily="34" charset="0"/>
              </a:rPr>
              <a:t>虚树的建立</a:t>
            </a:r>
          </a:p>
        </p:txBody>
      </p:sp>
      <p:sp>
        <p:nvSpPr>
          <p:cNvPr id="4" name="椭圆 3"/>
          <p:cNvSpPr/>
          <p:nvPr/>
        </p:nvSpPr>
        <p:spPr>
          <a:xfrm>
            <a:off x="2071688" y="107156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5" name="椭圆 4"/>
          <p:cNvSpPr/>
          <p:nvPr/>
        </p:nvSpPr>
        <p:spPr>
          <a:xfrm>
            <a:off x="1357313" y="228600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6" name="椭圆 5"/>
          <p:cNvSpPr/>
          <p:nvPr/>
        </p:nvSpPr>
        <p:spPr>
          <a:xfrm>
            <a:off x="2786063" y="235743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8" name="椭圆 7"/>
          <p:cNvSpPr/>
          <p:nvPr/>
        </p:nvSpPr>
        <p:spPr>
          <a:xfrm>
            <a:off x="785813" y="3571875"/>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6</a:t>
            </a:r>
            <a:endParaRPr lang="zh-CN" altLang="en-US" sz="4000" dirty="0">
              <a:solidFill>
                <a:schemeClr val="tx1"/>
              </a:solidFill>
            </a:endParaRPr>
          </a:p>
        </p:txBody>
      </p:sp>
      <p:sp>
        <p:nvSpPr>
          <p:cNvPr id="10" name="椭圆 9"/>
          <p:cNvSpPr/>
          <p:nvPr/>
        </p:nvSpPr>
        <p:spPr>
          <a:xfrm>
            <a:off x="2000250" y="347980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cxnSp>
        <p:nvCxnSpPr>
          <p:cNvPr id="11" name="直接连接符 10"/>
          <p:cNvCxnSpPr>
            <a:stCxn id="4" idx="3"/>
            <a:endCxn id="5" idx="7"/>
          </p:cNvCxnSpPr>
          <p:nvPr/>
        </p:nvCxnSpPr>
        <p:spPr>
          <a:xfrm rot="5400000">
            <a:off x="1516063" y="1747838"/>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rot="5400000">
            <a:off x="864394" y="2993232"/>
            <a:ext cx="825500" cy="4111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直接连接符 12"/>
          <p:cNvCxnSpPr>
            <a:stCxn id="4" idx="4"/>
            <a:endCxn id="6" idx="0"/>
          </p:cNvCxnSpPr>
          <p:nvPr/>
        </p:nvCxnSpPr>
        <p:spPr>
          <a:xfrm rot="16200000" flipH="1">
            <a:off x="2275681" y="1632744"/>
            <a:ext cx="735013" cy="714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 name="直接连接符 13"/>
          <p:cNvCxnSpPr>
            <a:stCxn id="10" idx="4"/>
            <a:endCxn id="15" idx="0"/>
          </p:cNvCxnSpPr>
          <p:nvPr/>
        </p:nvCxnSpPr>
        <p:spPr>
          <a:xfrm rot="5400000">
            <a:off x="1835944" y="4409281"/>
            <a:ext cx="755650" cy="15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5" name="椭圆 14"/>
          <p:cNvSpPr/>
          <p:nvPr/>
        </p:nvSpPr>
        <p:spPr>
          <a:xfrm>
            <a:off x="2000250" y="47863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4</a:t>
            </a:r>
            <a:endParaRPr lang="zh-CN" altLang="en-US" sz="4000" dirty="0">
              <a:solidFill>
                <a:schemeClr val="tx1"/>
              </a:solidFill>
            </a:endParaRPr>
          </a:p>
        </p:txBody>
      </p:sp>
      <p:cxnSp>
        <p:nvCxnSpPr>
          <p:cNvPr id="16" name="直接连接符 15"/>
          <p:cNvCxnSpPr>
            <a:stCxn id="5" idx="5"/>
            <a:endCxn id="10" idx="0"/>
          </p:cNvCxnSpPr>
          <p:nvPr/>
        </p:nvCxnSpPr>
        <p:spPr>
          <a:xfrm rot="16200000" flipH="1">
            <a:off x="1606551" y="2871787"/>
            <a:ext cx="723900" cy="4921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7" name="椭圆 16"/>
          <p:cNvSpPr/>
          <p:nvPr/>
        </p:nvSpPr>
        <p:spPr>
          <a:xfrm>
            <a:off x="357188" y="47863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18" name="直接连接符 17"/>
          <p:cNvCxnSpPr>
            <a:stCxn id="8" idx="3"/>
            <a:endCxn id="17" idx="0"/>
          </p:cNvCxnSpPr>
          <p:nvPr/>
        </p:nvCxnSpPr>
        <p:spPr>
          <a:xfrm rot="5400000">
            <a:off x="338138" y="4275137"/>
            <a:ext cx="744538" cy="2778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9" name="椭圆 18"/>
          <p:cNvSpPr/>
          <p:nvPr/>
        </p:nvSpPr>
        <p:spPr>
          <a:xfrm>
            <a:off x="3857625" y="22542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20" name="直接连接符 19"/>
          <p:cNvCxnSpPr>
            <a:stCxn id="4" idx="5"/>
            <a:endCxn id="19" idx="0"/>
          </p:cNvCxnSpPr>
          <p:nvPr/>
        </p:nvCxnSpPr>
        <p:spPr>
          <a:xfrm rot="16200000" flipH="1">
            <a:off x="2897982" y="1080294"/>
            <a:ext cx="712787" cy="16351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1" name="椭圆 20"/>
          <p:cNvSpPr/>
          <p:nvPr/>
        </p:nvSpPr>
        <p:spPr>
          <a:xfrm>
            <a:off x="1143000" y="47863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9</a:t>
            </a:r>
            <a:endParaRPr lang="zh-CN" altLang="en-US" sz="4000" dirty="0">
              <a:solidFill>
                <a:schemeClr val="tx1"/>
              </a:solidFill>
            </a:endParaRPr>
          </a:p>
        </p:txBody>
      </p:sp>
      <p:cxnSp>
        <p:nvCxnSpPr>
          <p:cNvPr id="22" name="直接连接符 21"/>
          <p:cNvCxnSpPr>
            <a:stCxn id="8" idx="5"/>
            <a:endCxn id="21" idx="0"/>
          </p:cNvCxnSpPr>
          <p:nvPr/>
        </p:nvCxnSpPr>
        <p:spPr>
          <a:xfrm rot="16200000" flipH="1">
            <a:off x="881857" y="4310856"/>
            <a:ext cx="744538"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7" name="椭圆 46"/>
          <p:cNvSpPr/>
          <p:nvPr/>
        </p:nvSpPr>
        <p:spPr>
          <a:xfrm>
            <a:off x="7215188" y="1163638"/>
            <a:ext cx="428625" cy="55086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48" name="椭圆 47"/>
          <p:cNvSpPr/>
          <p:nvPr/>
        </p:nvSpPr>
        <p:spPr>
          <a:xfrm>
            <a:off x="6500813" y="2378075"/>
            <a:ext cx="428625" cy="5508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49" name="椭圆 48"/>
          <p:cNvSpPr/>
          <p:nvPr/>
        </p:nvSpPr>
        <p:spPr>
          <a:xfrm>
            <a:off x="7929563" y="2449513"/>
            <a:ext cx="428625" cy="550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50" name="椭圆 49"/>
          <p:cNvSpPr/>
          <p:nvPr/>
        </p:nvSpPr>
        <p:spPr>
          <a:xfrm>
            <a:off x="7143750" y="3571875"/>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sp>
        <p:nvSpPr>
          <p:cNvPr id="51" name="椭圆 50"/>
          <p:cNvSpPr/>
          <p:nvPr/>
        </p:nvSpPr>
        <p:spPr>
          <a:xfrm>
            <a:off x="6286500" y="4878388"/>
            <a:ext cx="428625" cy="550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9</a:t>
            </a:r>
            <a:endParaRPr lang="zh-CN" altLang="en-US" sz="4000" dirty="0">
              <a:solidFill>
                <a:schemeClr val="tx1"/>
              </a:solidFill>
            </a:endParaRPr>
          </a:p>
        </p:txBody>
      </p:sp>
      <p:sp>
        <p:nvSpPr>
          <p:cNvPr id="52" name="右箭头 51"/>
          <p:cNvSpPr/>
          <p:nvPr/>
        </p:nvSpPr>
        <p:spPr>
          <a:xfrm>
            <a:off x="3857625" y="3286125"/>
            <a:ext cx="1428750" cy="4286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53" name="直接连接符 52"/>
          <p:cNvCxnSpPr>
            <a:stCxn id="47" idx="3"/>
            <a:endCxn id="48" idx="7"/>
          </p:cNvCxnSpPr>
          <p:nvPr/>
        </p:nvCxnSpPr>
        <p:spPr>
          <a:xfrm rot="5400000">
            <a:off x="6659563" y="1839913"/>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4" name="直接连接符 53"/>
          <p:cNvCxnSpPr>
            <a:stCxn id="47" idx="5"/>
            <a:endCxn id="49" idx="0"/>
          </p:cNvCxnSpPr>
          <p:nvPr/>
        </p:nvCxnSpPr>
        <p:spPr>
          <a:xfrm rot="16200000" flipH="1">
            <a:off x="7454106" y="1759745"/>
            <a:ext cx="815975" cy="5635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5" name="直接连接符 54"/>
          <p:cNvCxnSpPr>
            <a:stCxn id="48" idx="5"/>
            <a:endCxn id="50" idx="0"/>
          </p:cNvCxnSpPr>
          <p:nvPr/>
        </p:nvCxnSpPr>
        <p:spPr>
          <a:xfrm rot="16200000" flipH="1">
            <a:off x="6750051" y="2963862"/>
            <a:ext cx="723900" cy="4921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6" name="直接连接符 55"/>
          <p:cNvCxnSpPr>
            <a:stCxn id="48" idx="4"/>
            <a:endCxn id="51" idx="0"/>
          </p:cNvCxnSpPr>
          <p:nvPr/>
        </p:nvCxnSpPr>
        <p:spPr>
          <a:xfrm rot="5400000">
            <a:off x="5633244" y="3796507"/>
            <a:ext cx="1949450" cy="21431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1" name="TextBox 30"/>
          <p:cNvSpPr txBox="1">
            <a:spLocks noChangeArrowheads="1"/>
          </p:cNvSpPr>
          <p:nvPr/>
        </p:nvSpPr>
        <p:spPr bwMode="auto">
          <a:xfrm>
            <a:off x="4357688" y="5857875"/>
            <a:ext cx="4286250" cy="523875"/>
          </a:xfrm>
          <a:prstGeom prst="rect">
            <a:avLst/>
          </a:prstGeom>
          <a:noFill/>
          <a:ln w="9525">
            <a:noFill/>
            <a:miter lim="800000"/>
          </a:ln>
        </p:spPr>
        <p:txBody>
          <a:bodyPr>
            <a:spAutoFit/>
          </a:bodyPr>
          <a:lstStyle/>
          <a:p>
            <a:r>
              <a:rPr lang="zh-CN" altLang="en-US" sz="2800">
                <a:solidFill>
                  <a:srgbClr val="FF0000"/>
                </a:solidFill>
                <a:latin typeface="Calibri" pitchFamily="34" charset="0"/>
              </a:rPr>
              <a:t>注意原树的根要加入虚树</a:t>
            </a:r>
          </a:p>
        </p:txBody>
      </p:sp>
      <p:sp>
        <p:nvSpPr>
          <p:cNvPr id="32" name="椭圆 31"/>
          <p:cNvSpPr/>
          <p:nvPr/>
        </p:nvSpPr>
        <p:spPr>
          <a:xfrm>
            <a:off x="3000375" y="3500438"/>
            <a:ext cx="500063"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sp>
        <p:nvSpPr>
          <p:cNvPr id="33" name="椭圆 32"/>
          <p:cNvSpPr/>
          <p:nvPr/>
        </p:nvSpPr>
        <p:spPr>
          <a:xfrm>
            <a:off x="1357313" y="5786438"/>
            <a:ext cx="500062"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cxnSp>
        <p:nvCxnSpPr>
          <p:cNvPr id="34" name="直接连接符 33"/>
          <p:cNvCxnSpPr>
            <a:stCxn id="21" idx="5"/>
            <a:endCxn id="33" idx="0"/>
          </p:cNvCxnSpPr>
          <p:nvPr/>
        </p:nvCxnSpPr>
        <p:spPr>
          <a:xfrm rot="16200000" flipH="1">
            <a:off x="1292225" y="5472113"/>
            <a:ext cx="530225" cy="984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8" name="直接连接符 37"/>
          <p:cNvCxnSpPr>
            <a:stCxn id="6" idx="5"/>
            <a:endCxn id="32" idx="0"/>
          </p:cNvCxnSpPr>
          <p:nvPr/>
        </p:nvCxnSpPr>
        <p:spPr>
          <a:xfrm rot="16200000" flipH="1">
            <a:off x="2863851" y="3114675"/>
            <a:ext cx="673100" cy="984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1" name="椭圆 40"/>
          <p:cNvSpPr/>
          <p:nvPr/>
        </p:nvSpPr>
        <p:spPr>
          <a:xfrm>
            <a:off x="2714625" y="4714875"/>
            <a:ext cx="500063"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cxnSp>
        <p:nvCxnSpPr>
          <p:cNvPr id="42" name="直接连接符 41"/>
          <p:cNvCxnSpPr>
            <a:stCxn id="10" idx="5"/>
            <a:endCxn id="41" idx="0"/>
          </p:cNvCxnSpPr>
          <p:nvPr/>
        </p:nvCxnSpPr>
        <p:spPr>
          <a:xfrm rot="16200000" flipH="1">
            <a:off x="2282031" y="4033044"/>
            <a:ext cx="765175" cy="5984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6"/>
                                        </p:tgtEl>
                                        <p:attrNameLst>
                                          <p:attrName>stroke.color</p:attrName>
                                        </p:attrNameLst>
                                      </p:cBhvr>
                                      <p:to>
                                        <a:srgbClr val="F83C16"/>
                                      </p:to>
                                    </p:animClr>
                                    <p:set>
                                      <p:cBhvr>
                                        <p:cTn id="7" dur="2000" fill="hold"/>
                                        <p:tgtEl>
                                          <p:spTgt spid="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0"/>
                                        </p:tgtEl>
                                        <p:attrNameLst>
                                          <p:attrName>stroke.color</p:attrName>
                                        </p:attrNameLst>
                                      </p:cBhvr>
                                      <p:to>
                                        <a:srgbClr val="F83C16"/>
                                      </p:to>
                                    </p:animClr>
                                    <p:set>
                                      <p:cBhvr>
                                        <p:cTn id="10" dur="2000" fill="hold"/>
                                        <p:tgtEl>
                                          <p:spTgt spid="10"/>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83C16"/>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4"/>
                                        </p:tgtEl>
                                        <p:attrNameLst>
                                          <p:attrName>stroke.color</p:attrName>
                                        </p:attrNameLst>
                                      </p:cBhvr>
                                      <p:to>
                                        <a:schemeClr val="hlink"/>
                                      </p:to>
                                    </p:animClr>
                                    <p:set>
                                      <p:cBhvr>
                                        <p:cTn id="18" dur="2000" fill="hold"/>
                                        <p:tgtEl>
                                          <p:spTgt spid="4"/>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2000" fill="hold"/>
                                        <p:tgtEl>
                                          <p:spTgt spid="5"/>
                                        </p:tgtEl>
                                        <p:attrNameLst>
                                          <p:attrName>stroke.color</p:attrName>
                                        </p:attrNameLst>
                                      </p:cBhvr>
                                      <p:to>
                                        <a:schemeClr val="hlink"/>
                                      </p:to>
                                    </p:animClr>
                                    <p:set>
                                      <p:cBhvr>
                                        <p:cTn id="21" dur="2000" fill="hold"/>
                                        <p:tgtEl>
                                          <p:spTgt spid="5"/>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0-#ppt_w/2"/>
                                          </p:val>
                                        </p:tav>
                                        <p:tav tm="100000">
                                          <p:val>
                                            <p:strVal val="#ppt_x"/>
                                          </p:val>
                                        </p:tav>
                                      </p:tavLst>
                                    </p:anim>
                                    <p:anim calcmode="lin" valueType="num">
                                      <p:cBhvr additive="base">
                                        <p:cTn id="33" dur="500" fill="hold"/>
                                        <p:tgtEl>
                                          <p:spTgt spid="4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500" fill="hold"/>
                                        <p:tgtEl>
                                          <p:spTgt spid="48"/>
                                        </p:tgtEl>
                                        <p:attrNameLst>
                                          <p:attrName>ppt_x</p:attrName>
                                        </p:attrNameLst>
                                      </p:cBhvr>
                                      <p:tavLst>
                                        <p:tav tm="0">
                                          <p:val>
                                            <p:strVal val="0-#ppt_w/2"/>
                                          </p:val>
                                        </p:tav>
                                        <p:tav tm="100000">
                                          <p:val>
                                            <p:strVal val="#ppt_x"/>
                                          </p:val>
                                        </p:tav>
                                      </p:tavLst>
                                    </p:anim>
                                    <p:anim calcmode="lin" valueType="num">
                                      <p:cBhvr additive="base">
                                        <p:cTn id="37" dur="500" fill="hold"/>
                                        <p:tgtEl>
                                          <p:spTgt spid="4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0-#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0-#ppt_w/2"/>
                                          </p:val>
                                        </p:tav>
                                        <p:tav tm="100000">
                                          <p:val>
                                            <p:strVal val="#ppt_x"/>
                                          </p:val>
                                        </p:tav>
                                      </p:tavLst>
                                    </p:anim>
                                    <p:anim calcmode="lin" valueType="num">
                                      <p:cBhvr additive="base">
                                        <p:cTn id="45" dur="500" fill="hold"/>
                                        <p:tgtEl>
                                          <p:spTgt spid="5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0-#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fltVal val="0"/>
                                          </p:val>
                                        </p:tav>
                                        <p:tav tm="100000">
                                          <p:val>
                                            <p:strVal val="#ppt_w"/>
                                          </p:val>
                                        </p:tav>
                                      </p:tavLst>
                                    </p:anim>
                                    <p:anim calcmode="lin" valueType="num">
                                      <p:cBhvr>
                                        <p:cTn id="55" dur="500" fill="hold"/>
                                        <p:tgtEl>
                                          <p:spTgt spid="56"/>
                                        </p:tgtEl>
                                        <p:attrNameLst>
                                          <p:attrName>ppt_h</p:attrName>
                                        </p:attrNameLst>
                                      </p:cBhvr>
                                      <p:tavLst>
                                        <p:tav tm="0">
                                          <p:val>
                                            <p:flt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p:cTn id="58" dur="500" fill="hold"/>
                                        <p:tgtEl>
                                          <p:spTgt spid="55"/>
                                        </p:tgtEl>
                                        <p:attrNameLst>
                                          <p:attrName>ppt_w</p:attrName>
                                        </p:attrNameLst>
                                      </p:cBhvr>
                                      <p:tavLst>
                                        <p:tav tm="0">
                                          <p:val>
                                            <p:fltVal val="0"/>
                                          </p:val>
                                        </p:tav>
                                        <p:tav tm="100000">
                                          <p:val>
                                            <p:strVal val="#ppt_w"/>
                                          </p:val>
                                        </p:tav>
                                      </p:tavLst>
                                    </p:anim>
                                    <p:anim calcmode="lin" valueType="num">
                                      <p:cBhvr>
                                        <p:cTn id="59" dur="500" fill="hold"/>
                                        <p:tgtEl>
                                          <p:spTgt spid="55"/>
                                        </p:tgtEl>
                                        <p:attrNameLst>
                                          <p:attrName>ppt_h</p:attrName>
                                        </p:attrNameLst>
                                      </p:cBhvr>
                                      <p:tavLst>
                                        <p:tav tm="0">
                                          <p:val>
                                            <p:flt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p:cTn id="62" dur="500" fill="hold"/>
                                        <p:tgtEl>
                                          <p:spTgt spid="53"/>
                                        </p:tgtEl>
                                        <p:attrNameLst>
                                          <p:attrName>ppt_w</p:attrName>
                                        </p:attrNameLst>
                                      </p:cBhvr>
                                      <p:tavLst>
                                        <p:tav tm="0">
                                          <p:val>
                                            <p:fltVal val="0"/>
                                          </p:val>
                                        </p:tav>
                                        <p:tav tm="100000">
                                          <p:val>
                                            <p:strVal val="#ppt_w"/>
                                          </p:val>
                                        </p:tav>
                                      </p:tavLst>
                                    </p:anim>
                                    <p:anim calcmode="lin" valueType="num">
                                      <p:cBhvr>
                                        <p:cTn id="63" dur="500" fill="hold"/>
                                        <p:tgtEl>
                                          <p:spTgt spid="53"/>
                                        </p:tgtEl>
                                        <p:attrNameLst>
                                          <p:attrName>ppt_h</p:attrName>
                                        </p:attrNameLst>
                                      </p:cBhvr>
                                      <p:tavLst>
                                        <p:tav tm="0">
                                          <p:val>
                                            <p:fltVal val="0"/>
                                          </p:val>
                                        </p:tav>
                                        <p:tav tm="100000">
                                          <p:val>
                                            <p:strVal val="#ppt_h"/>
                                          </p:val>
                                        </p:tav>
                                      </p:tavLst>
                                    </p:anim>
                                  </p:childTnLst>
                                </p:cTn>
                              </p:par>
                              <p:par>
                                <p:cTn id="64" presetID="2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9"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1000" fill="hold"/>
                                        <p:tgtEl>
                                          <p:spTgt spid="31"/>
                                        </p:tgtEl>
                                        <p:attrNameLst>
                                          <p:attrName>ppt_x</p:attrName>
                                        </p:attrNameLst>
                                      </p:cBhvr>
                                      <p:tavLst>
                                        <p:tav tm="0">
                                          <p:val>
                                            <p:strVal val="#ppt_x-.2"/>
                                          </p:val>
                                        </p:tav>
                                        <p:tav tm="100000">
                                          <p:val>
                                            <p:strVal val="#ppt_x"/>
                                          </p:val>
                                        </p:tav>
                                      </p:tavLst>
                                    </p:anim>
                                    <p:anim calcmode="lin" valueType="num">
                                      <p:cBhvr>
                                        <p:cTn id="73"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74"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2714625" cy="571500"/>
          </a:xfrm>
        </p:spPr>
        <p:txBody>
          <a:bodyPr rtlCol="0">
            <a:normAutofit fontScale="90000"/>
          </a:bodyPr>
          <a:lstStyle/>
          <a:p>
            <a:pPr eaLnBrk="1" hangingPunct="1">
              <a:spcAft>
                <a:spcPts val="0"/>
              </a:spcAft>
              <a:defRPr/>
            </a:pPr>
            <a:r>
              <a:rPr lang="zh-CN" altLang="en-US" dirty="0" smtClean="0">
                <a:solidFill>
                  <a:srgbClr val="FF0000"/>
                </a:solidFill>
              </a:rPr>
              <a:t>问题求解</a:t>
            </a:r>
            <a:endParaRPr lang="zh-CN" altLang="en-US" dirty="0">
              <a:solidFill>
                <a:srgbClr val="FF0000"/>
              </a:solidFill>
            </a:endParaRP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71500" y="1357313"/>
            <a:ext cx="8001000" cy="2246312"/>
          </a:xfrm>
          <a:prstGeom prst="rect">
            <a:avLst/>
          </a:prstGeom>
          <a:noFill/>
          <a:ln w="9525">
            <a:noFill/>
            <a:miter lim="800000"/>
          </a:ln>
        </p:spPr>
        <p:txBody>
          <a:bodyPr>
            <a:spAutoFit/>
          </a:bodyPr>
          <a:lstStyle/>
          <a:p>
            <a:r>
              <a:rPr lang="zh-CN" altLang="en-US" sz="2800">
                <a:latin typeface="Calibri" pitchFamily="34" charset="0"/>
              </a:rPr>
              <a:t>虚树建立的时间复杂度。</a:t>
            </a:r>
            <a:endParaRPr lang="en-US" altLang="zh-CN" sz="2800">
              <a:latin typeface="Calibri" pitchFamily="34" charset="0"/>
            </a:endParaRPr>
          </a:p>
          <a:p>
            <a:r>
              <a:rPr lang="zh-CN" altLang="en-US" sz="2800">
                <a:latin typeface="Calibri" pitchFamily="34" charset="0"/>
              </a:rPr>
              <a:t>一、虚树的节点个数？</a:t>
            </a:r>
            <a:endParaRPr lang="en-US" altLang="zh-CN" sz="2800">
              <a:latin typeface="Calibri" pitchFamily="34" charset="0"/>
            </a:endParaRPr>
          </a:p>
          <a:p>
            <a:r>
              <a:rPr lang="zh-CN" altLang="en-US" sz="2800">
                <a:latin typeface="Calibri" pitchFamily="34" charset="0"/>
              </a:rPr>
              <a:t>二、建立虚树的时间复杂度？</a:t>
            </a:r>
            <a:endParaRPr lang="en-US" altLang="zh-CN" sz="2800">
              <a:latin typeface="Calibri" pitchFamily="34" charset="0"/>
            </a:endParaRPr>
          </a:p>
          <a:p>
            <a:r>
              <a:rPr lang="zh-CN" altLang="en-US" sz="2800">
                <a:latin typeface="Calibri" pitchFamily="34" charset="0"/>
              </a:rPr>
              <a:t>三、在原图上进</a:t>
            </a:r>
            <a:r>
              <a:rPr lang="en-US" altLang="zh-CN" sz="2800">
                <a:latin typeface="Calibri" pitchFamily="34" charset="0"/>
              </a:rPr>
              <a:t>DFS</a:t>
            </a:r>
            <a:r>
              <a:rPr lang="zh-CN" altLang="en-US" sz="2800">
                <a:latin typeface="Calibri" pitchFamily="34" charset="0"/>
              </a:rPr>
              <a:t>得到对应的 </a:t>
            </a:r>
            <a:r>
              <a:rPr lang="en-US" altLang="zh-CN" sz="2800">
                <a:latin typeface="Calibri" pitchFamily="34" charset="0"/>
              </a:rPr>
              <a:t>DFS(</a:t>
            </a:r>
            <a:r>
              <a:rPr lang="zh-CN" altLang="en-US" sz="2800">
                <a:latin typeface="Calibri" pitchFamily="34" charset="0"/>
              </a:rPr>
              <a:t>先根），以及每个子树的儿子个数。</a:t>
            </a:r>
            <a:endParaRPr lang="en-US" altLang="zh-CN" sz="2800">
              <a:latin typeface="Calibri" pitchFamily="34" charset="0"/>
            </a:endParaRPr>
          </a:p>
        </p:txBody>
      </p:sp>
      <p:sp>
        <p:nvSpPr>
          <p:cNvPr id="7" name="TextBox 6"/>
          <p:cNvSpPr txBox="1">
            <a:spLocks noChangeArrowheads="1"/>
          </p:cNvSpPr>
          <p:nvPr/>
        </p:nvSpPr>
        <p:spPr bwMode="auto">
          <a:xfrm>
            <a:off x="571500" y="3683000"/>
            <a:ext cx="8001000" cy="2246313"/>
          </a:xfrm>
          <a:prstGeom prst="rect">
            <a:avLst/>
          </a:prstGeom>
          <a:noFill/>
          <a:ln w="9525">
            <a:noFill/>
            <a:miter lim="800000"/>
          </a:ln>
        </p:spPr>
        <p:txBody>
          <a:bodyPr>
            <a:spAutoFit/>
          </a:bodyPr>
          <a:lstStyle/>
          <a:p>
            <a:r>
              <a:rPr lang="zh-CN" altLang="en-US" sz="2800">
                <a:latin typeface="Calibri" pitchFamily="34" charset="0"/>
              </a:rPr>
              <a:t>在虚树上进行动规。</a:t>
            </a:r>
            <a:endParaRPr lang="en-US" altLang="zh-CN" sz="2800">
              <a:latin typeface="Calibri" pitchFamily="34" charset="0"/>
            </a:endParaRPr>
          </a:p>
          <a:p>
            <a:r>
              <a:rPr lang="zh-CN" altLang="en-US" sz="2800">
                <a:latin typeface="Calibri" pitchFamily="34" charset="0"/>
              </a:rPr>
              <a:t>一、定义 </a:t>
            </a:r>
            <a:r>
              <a:rPr lang="en-US" altLang="zh-CN" sz="2800">
                <a:latin typeface="Calibri" pitchFamily="34" charset="0"/>
              </a:rPr>
              <a:t>f[i]</a:t>
            </a:r>
            <a:r>
              <a:rPr lang="zh-CN" altLang="en-US" sz="2800">
                <a:latin typeface="Calibri" pitchFamily="34" charset="0"/>
              </a:rPr>
              <a:t>表示离</a:t>
            </a:r>
            <a:r>
              <a:rPr lang="en-US" altLang="zh-CN" sz="2800">
                <a:latin typeface="Calibri" pitchFamily="34" charset="0"/>
              </a:rPr>
              <a:t>i</a:t>
            </a:r>
            <a:r>
              <a:rPr lang="zh-CN" altLang="en-US" sz="2800">
                <a:latin typeface="Calibri" pitchFamily="34" charset="0"/>
              </a:rPr>
              <a:t>点最近的特殊点。特殊点就是它本身。从根节点做一次动规得到向下的最优值。然后向上得到整棵树上的最优值。</a:t>
            </a:r>
            <a:endParaRPr lang="en-US" altLang="zh-CN" sz="2800">
              <a:latin typeface="Calibri" pitchFamily="34" charset="0"/>
            </a:endParaRPr>
          </a:p>
          <a:p>
            <a:r>
              <a:rPr lang="zh-CN" altLang="en-US" sz="2800">
                <a:latin typeface="Calibri" pitchFamily="34" charset="0"/>
              </a:rPr>
              <a:t>二、动规时同时记下它离特殊点的距离。</a:t>
            </a:r>
            <a:endParaRPr lang="en-US" altLang="zh-CN"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357188" y="428625"/>
            <a:ext cx="2714625" cy="571500"/>
          </a:xfrm>
        </p:spPr>
        <p:txBody>
          <a:bodyPr/>
          <a:lstStyle/>
          <a:p>
            <a:pPr eaLnBrk="1" hangingPunct="1"/>
            <a:r>
              <a:rPr lang="zh-CN" altLang="en-US" sz="4000" smtClean="0">
                <a:solidFill>
                  <a:srgbClr val="FF0000"/>
                </a:solidFill>
              </a:rPr>
              <a:t>问题求解</a:t>
            </a: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357813" y="1000125"/>
            <a:ext cx="3071812" cy="4832350"/>
          </a:xfrm>
          <a:prstGeom prst="rect">
            <a:avLst/>
          </a:prstGeom>
          <a:noFill/>
          <a:ln w="9525">
            <a:noFill/>
            <a:miter lim="800000"/>
          </a:ln>
        </p:spPr>
        <p:txBody>
          <a:bodyPr>
            <a:spAutoFit/>
          </a:bodyPr>
          <a:lstStyle/>
          <a:p>
            <a:r>
              <a:rPr lang="zh-CN" altLang="en-US" sz="2800">
                <a:latin typeface="Calibri" pitchFamily="34" charset="0"/>
              </a:rPr>
              <a:t>在虚树上做动规后，特殊点两端的节点有了自己的归属。我们只需求出两点之间那些点的归属就可以了，对应虚树是一条边，对应原树则是深搜的一条链。我们在</a:t>
            </a:r>
            <a:r>
              <a:rPr lang="en-US" altLang="zh-CN" sz="2800">
                <a:latin typeface="Calibri" pitchFamily="34" charset="0"/>
              </a:rPr>
              <a:t>DFS</a:t>
            </a:r>
            <a:r>
              <a:rPr lang="zh-CN" altLang="en-US" sz="2800">
                <a:latin typeface="Calibri" pitchFamily="34" charset="0"/>
              </a:rPr>
              <a:t>序列中二分便可找出答案</a:t>
            </a:r>
            <a:endParaRPr lang="en-US" altLang="zh-CN" sz="2800">
              <a:latin typeface="Calibri" pitchFamily="34" charset="0"/>
            </a:endParaRPr>
          </a:p>
        </p:txBody>
      </p:sp>
      <p:sp>
        <p:nvSpPr>
          <p:cNvPr id="6" name="椭圆 5"/>
          <p:cNvSpPr/>
          <p:nvPr/>
        </p:nvSpPr>
        <p:spPr>
          <a:xfrm>
            <a:off x="2071688" y="114300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1</a:t>
            </a:r>
            <a:endParaRPr lang="zh-CN" altLang="en-US" sz="4000" dirty="0">
              <a:solidFill>
                <a:schemeClr val="tx1"/>
              </a:solidFill>
            </a:endParaRPr>
          </a:p>
        </p:txBody>
      </p:sp>
      <p:sp>
        <p:nvSpPr>
          <p:cNvPr id="8" name="椭圆 7"/>
          <p:cNvSpPr/>
          <p:nvPr/>
        </p:nvSpPr>
        <p:spPr>
          <a:xfrm>
            <a:off x="1357313" y="235743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2</a:t>
            </a:r>
            <a:endParaRPr lang="zh-CN" altLang="en-US" sz="4000" dirty="0">
              <a:solidFill>
                <a:schemeClr val="tx1"/>
              </a:solidFill>
            </a:endParaRPr>
          </a:p>
        </p:txBody>
      </p:sp>
      <p:sp>
        <p:nvSpPr>
          <p:cNvPr id="9" name="椭圆 8"/>
          <p:cNvSpPr/>
          <p:nvPr/>
        </p:nvSpPr>
        <p:spPr>
          <a:xfrm>
            <a:off x="2786063" y="2428875"/>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3</a:t>
            </a:r>
            <a:endParaRPr lang="zh-CN" altLang="en-US" sz="4000" dirty="0">
              <a:solidFill>
                <a:schemeClr val="tx1"/>
              </a:solidFill>
            </a:endParaRPr>
          </a:p>
        </p:txBody>
      </p:sp>
      <p:sp>
        <p:nvSpPr>
          <p:cNvPr id="10" name="椭圆 9"/>
          <p:cNvSpPr/>
          <p:nvPr/>
        </p:nvSpPr>
        <p:spPr>
          <a:xfrm>
            <a:off x="785813" y="3643313"/>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6</a:t>
            </a:r>
            <a:endParaRPr lang="zh-CN" altLang="en-US" sz="4000" dirty="0">
              <a:solidFill>
                <a:schemeClr val="tx1"/>
              </a:solidFill>
            </a:endParaRPr>
          </a:p>
        </p:txBody>
      </p:sp>
      <p:sp>
        <p:nvSpPr>
          <p:cNvPr id="11" name="椭圆 10"/>
          <p:cNvSpPr/>
          <p:nvPr/>
        </p:nvSpPr>
        <p:spPr>
          <a:xfrm>
            <a:off x="2000250" y="355123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7</a:t>
            </a:r>
            <a:endParaRPr lang="zh-CN" altLang="en-US" sz="4000" dirty="0">
              <a:solidFill>
                <a:schemeClr val="tx1"/>
              </a:solidFill>
            </a:endParaRPr>
          </a:p>
        </p:txBody>
      </p:sp>
      <p:cxnSp>
        <p:nvCxnSpPr>
          <p:cNvPr id="12" name="直接连接符 11"/>
          <p:cNvCxnSpPr>
            <a:stCxn id="6" idx="3"/>
            <a:endCxn id="8" idx="7"/>
          </p:cNvCxnSpPr>
          <p:nvPr/>
        </p:nvCxnSpPr>
        <p:spPr>
          <a:xfrm rot="5400000">
            <a:off x="1516063" y="1819275"/>
            <a:ext cx="825500" cy="41275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rot="5400000">
            <a:off x="864394" y="3064669"/>
            <a:ext cx="825500" cy="4111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 name="直接连接符 13"/>
          <p:cNvCxnSpPr>
            <a:stCxn id="6" idx="4"/>
            <a:endCxn id="9" idx="0"/>
          </p:cNvCxnSpPr>
          <p:nvPr/>
        </p:nvCxnSpPr>
        <p:spPr>
          <a:xfrm rot="16200000" flipH="1">
            <a:off x="2275682" y="1704181"/>
            <a:ext cx="735012" cy="714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5" name="直接连接符 14"/>
          <p:cNvCxnSpPr>
            <a:stCxn id="11" idx="4"/>
            <a:endCxn id="16" idx="0"/>
          </p:cNvCxnSpPr>
          <p:nvPr/>
        </p:nvCxnSpPr>
        <p:spPr>
          <a:xfrm rot="5400000">
            <a:off x="1835944" y="4480719"/>
            <a:ext cx="755650" cy="15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6" name="椭圆 15"/>
          <p:cNvSpPr/>
          <p:nvPr/>
        </p:nvSpPr>
        <p:spPr>
          <a:xfrm>
            <a:off x="2000250" y="48577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4</a:t>
            </a:r>
            <a:endParaRPr lang="zh-CN" altLang="en-US" sz="4000" dirty="0">
              <a:solidFill>
                <a:schemeClr val="tx1"/>
              </a:solidFill>
            </a:endParaRPr>
          </a:p>
        </p:txBody>
      </p:sp>
      <p:cxnSp>
        <p:nvCxnSpPr>
          <p:cNvPr id="17" name="直接连接符 16"/>
          <p:cNvCxnSpPr>
            <a:stCxn id="8" idx="5"/>
            <a:endCxn id="11" idx="0"/>
          </p:cNvCxnSpPr>
          <p:nvPr/>
        </p:nvCxnSpPr>
        <p:spPr>
          <a:xfrm rot="16200000" flipH="1">
            <a:off x="1606551" y="2943225"/>
            <a:ext cx="723900" cy="4921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8" name="椭圆 17"/>
          <p:cNvSpPr/>
          <p:nvPr/>
        </p:nvSpPr>
        <p:spPr>
          <a:xfrm>
            <a:off x="357188" y="48577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8</a:t>
            </a:r>
            <a:endParaRPr lang="zh-CN" altLang="en-US" sz="4000" dirty="0">
              <a:solidFill>
                <a:schemeClr val="tx1"/>
              </a:solidFill>
            </a:endParaRPr>
          </a:p>
        </p:txBody>
      </p:sp>
      <p:cxnSp>
        <p:nvCxnSpPr>
          <p:cNvPr id="19" name="直接连接符 18"/>
          <p:cNvCxnSpPr>
            <a:stCxn id="10" idx="3"/>
            <a:endCxn id="18" idx="0"/>
          </p:cNvCxnSpPr>
          <p:nvPr/>
        </p:nvCxnSpPr>
        <p:spPr>
          <a:xfrm rot="5400000">
            <a:off x="338138" y="4346575"/>
            <a:ext cx="744537" cy="2778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0" name="椭圆 19"/>
          <p:cNvSpPr/>
          <p:nvPr/>
        </p:nvSpPr>
        <p:spPr>
          <a:xfrm>
            <a:off x="3857625" y="2325688"/>
            <a:ext cx="428625" cy="550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5</a:t>
            </a:r>
            <a:endParaRPr lang="zh-CN" altLang="en-US" sz="4000" dirty="0">
              <a:solidFill>
                <a:schemeClr val="tx1"/>
              </a:solidFill>
            </a:endParaRPr>
          </a:p>
        </p:txBody>
      </p:sp>
      <p:cxnSp>
        <p:nvCxnSpPr>
          <p:cNvPr id="21" name="直接连接符 20"/>
          <p:cNvCxnSpPr>
            <a:stCxn id="6" idx="5"/>
            <a:endCxn id="20" idx="0"/>
          </p:cNvCxnSpPr>
          <p:nvPr/>
        </p:nvCxnSpPr>
        <p:spPr>
          <a:xfrm rot="16200000" flipH="1">
            <a:off x="2897982" y="1151731"/>
            <a:ext cx="712788" cy="16351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2" name="椭圆 21"/>
          <p:cNvSpPr/>
          <p:nvPr/>
        </p:nvSpPr>
        <p:spPr>
          <a:xfrm>
            <a:off x="1143000" y="4857750"/>
            <a:ext cx="428625" cy="5508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4000" dirty="0">
                <a:solidFill>
                  <a:schemeClr val="tx1"/>
                </a:solidFill>
              </a:rPr>
              <a:t>9</a:t>
            </a:r>
            <a:endParaRPr lang="zh-CN" altLang="en-US" sz="4000" dirty="0">
              <a:solidFill>
                <a:schemeClr val="tx1"/>
              </a:solidFill>
            </a:endParaRPr>
          </a:p>
        </p:txBody>
      </p:sp>
      <p:cxnSp>
        <p:nvCxnSpPr>
          <p:cNvPr id="23" name="直接连接符 22"/>
          <p:cNvCxnSpPr>
            <a:stCxn id="10" idx="5"/>
            <a:endCxn id="22" idx="0"/>
          </p:cNvCxnSpPr>
          <p:nvPr/>
        </p:nvCxnSpPr>
        <p:spPr>
          <a:xfrm rot="16200000" flipH="1">
            <a:off x="881857" y="4382294"/>
            <a:ext cx="744537" cy="206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4" name="椭圆 23"/>
          <p:cNvSpPr/>
          <p:nvPr/>
        </p:nvSpPr>
        <p:spPr>
          <a:xfrm>
            <a:off x="3000375" y="3571875"/>
            <a:ext cx="500063"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sp>
        <p:nvSpPr>
          <p:cNvPr id="25" name="椭圆 24"/>
          <p:cNvSpPr/>
          <p:nvPr/>
        </p:nvSpPr>
        <p:spPr>
          <a:xfrm>
            <a:off x="1357313" y="5857875"/>
            <a:ext cx="500062"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cxnSp>
        <p:nvCxnSpPr>
          <p:cNvPr id="26" name="直接连接符 25"/>
          <p:cNvCxnSpPr>
            <a:stCxn id="22" idx="5"/>
            <a:endCxn id="25" idx="0"/>
          </p:cNvCxnSpPr>
          <p:nvPr/>
        </p:nvCxnSpPr>
        <p:spPr>
          <a:xfrm rot="16200000" flipH="1">
            <a:off x="1292225" y="5543550"/>
            <a:ext cx="530225" cy="984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7" name="直接连接符 26"/>
          <p:cNvCxnSpPr>
            <a:stCxn id="9" idx="5"/>
            <a:endCxn id="24" idx="0"/>
          </p:cNvCxnSpPr>
          <p:nvPr/>
        </p:nvCxnSpPr>
        <p:spPr>
          <a:xfrm rot="16200000" flipH="1">
            <a:off x="2863851" y="3186112"/>
            <a:ext cx="673100" cy="984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8" name="椭圆 27"/>
          <p:cNvSpPr/>
          <p:nvPr/>
        </p:nvSpPr>
        <p:spPr>
          <a:xfrm>
            <a:off x="2643188" y="3429000"/>
            <a:ext cx="1357312" cy="78581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29" name="椭圆 28"/>
          <p:cNvSpPr/>
          <p:nvPr/>
        </p:nvSpPr>
        <p:spPr>
          <a:xfrm>
            <a:off x="2714625" y="4786313"/>
            <a:ext cx="500063" cy="57150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4000" dirty="0">
              <a:solidFill>
                <a:schemeClr val="tx1"/>
              </a:solidFill>
            </a:endParaRPr>
          </a:p>
        </p:txBody>
      </p:sp>
      <p:cxnSp>
        <p:nvCxnSpPr>
          <p:cNvPr id="30" name="直接连接符 29"/>
          <p:cNvCxnSpPr>
            <a:stCxn id="11" idx="5"/>
            <a:endCxn id="29" idx="1"/>
          </p:cNvCxnSpPr>
          <p:nvPr/>
        </p:nvCxnSpPr>
        <p:spPr>
          <a:xfrm rot="16200000" flipH="1">
            <a:off x="2151857" y="4234656"/>
            <a:ext cx="849312" cy="4222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3" name="椭圆 32"/>
          <p:cNvSpPr/>
          <p:nvPr/>
        </p:nvSpPr>
        <p:spPr>
          <a:xfrm>
            <a:off x="1857375" y="4643438"/>
            <a:ext cx="1714500" cy="92868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4" name="椭圆 33"/>
          <p:cNvSpPr/>
          <p:nvPr/>
        </p:nvSpPr>
        <p:spPr>
          <a:xfrm>
            <a:off x="928688" y="5715000"/>
            <a:ext cx="1357312" cy="78581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 name="椭圆 27"/>
          <p:cNvSpPr/>
          <p:nvPr/>
        </p:nvSpPr>
        <p:spPr>
          <a:xfrm>
            <a:off x="3430588" y="2133600"/>
            <a:ext cx="1357312" cy="78581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1000" fill="hold"/>
                                        <p:tgtEl>
                                          <p:spTgt spid="34"/>
                                        </p:tgtEl>
                                        <p:attrNameLst>
                                          <p:attrName>ppt_w</p:attrName>
                                        </p:attrNameLst>
                                      </p:cBhvr>
                                      <p:tavLst>
                                        <p:tav tm="0">
                                          <p:val>
                                            <p:strVal val="#ppt_w+.3"/>
                                          </p:val>
                                        </p:tav>
                                        <p:tav tm="100000">
                                          <p:val>
                                            <p:strVal val="#ppt_w"/>
                                          </p:val>
                                        </p:tav>
                                      </p:tavLst>
                                    </p:anim>
                                    <p:anim calcmode="lin" valueType="num">
                                      <p:cBhvr>
                                        <p:cTn id="15" dur="1000" fill="hold"/>
                                        <p:tgtEl>
                                          <p:spTgt spid="34"/>
                                        </p:tgtEl>
                                        <p:attrNameLst>
                                          <p:attrName>ppt_h</p:attrName>
                                        </p:attrNameLst>
                                      </p:cBhvr>
                                      <p:tavLst>
                                        <p:tav tm="0">
                                          <p:val>
                                            <p:strVal val="#ppt_h"/>
                                          </p:val>
                                        </p:tav>
                                        <p:tav tm="100000">
                                          <p:val>
                                            <p:strVal val="#ppt_h"/>
                                          </p:val>
                                        </p:tav>
                                      </p:tavLst>
                                    </p:anim>
                                    <p:animEffect transition="in" filter="fade">
                                      <p:cBhvr>
                                        <p:cTn id="16" dur="1000"/>
                                        <p:tgtEl>
                                          <p:spTgt spid="34"/>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strVal val="#ppt_w+.3"/>
                                          </p:val>
                                        </p:tav>
                                        <p:tav tm="100000">
                                          <p:val>
                                            <p:strVal val="#ppt_w"/>
                                          </p:val>
                                        </p:tav>
                                      </p:tavLst>
                                    </p:anim>
                                    <p:anim calcmode="lin" valueType="num">
                                      <p:cBhvr>
                                        <p:cTn id="20" dur="1000" fill="hold"/>
                                        <p:tgtEl>
                                          <p:spTgt spid="33"/>
                                        </p:tgtEl>
                                        <p:attrNameLst>
                                          <p:attrName>ppt_h</p:attrName>
                                        </p:attrNameLst>
                                      </p:cBhvr>
                                      <p:tavLst>
                                        <p:tav tm="0">
                                          <p:val>
                                            <p:strVal val="#ppt_h"/>
                                          </p:val>
                                        </p:tav>
                                        <p:tav tm="100000">
                                          <p:val>
                                            <p:strVal val="#ppt_h"/>
                                          </p:val>
                                        </p:tav>
                                      </p:tavLst>
                                    </p:anim>
                                    <p:animEffect transition="in" filter="fade">
                                      <p:cBhvr>
                                        <p:cTn id="21" dur="1000"/>
                                        <p:tgtEl>
                                          <p:spTgt spid="33"/>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1000" fill="hold"/>
                                        <p:tgtEl>
                                          <p:spTgt spid="28"/>
                                        </p:tgtEl>
                                        <p:attrNameLst>
                                          <p:attrName>ppt_w</p:attrName>
                                        </p:attrNameLst>
                                      </p:cBhvr>
                                      <p:tavLst>
                                        <p:tav tm="0">
                                          <p:val>
                                            <p:strVal val="#ppt_w+.3"/>
                                          </p:val>
                                        </p:tav>
                                        <p:tav tm="100000">
                                          <p:val>
                                            <p:strVal val="#ppt_w"/>
                                          </p:val>
                                        </p:tav>
                                      </p:tavLst>
                                    </p:anim>
                                    <p:anim calcmode="lin" valueType="num">
                                      <p:cBhvr>
                                        <p:cTn id="25" dur="1000" fill="hold"/>
                                        <p:tgtEl>
                                          <p:spTgt spid="28"/>
                                        </p:tgtEl>
                                        <p:attrNameLst>
                                          <p:attrName>ppt_h</p:attrName>
                                        </p:attrNameLst>
                                      </p:cBhvr>
                                      <p:tavLst>
                                        <p:tav tm="0">
                                          <p:val>
                                            <p:strVal val="#ppt_h"/>
                                          </p:val>
                                        </p:tav>
                                        <p:tav tm="100000">
                                          <p:val>
                                            <p:strVal val="#ppt_h"/>
                                          </p:val>
                                        </p:tav>
                                      </p:tavLst>
                                    </p:anim>
                                    <p:animEffect transition="in" filter="fade">
                                      <p:cBhvr>
                                        <p:cTn id="26" dur="1000"/>
                                        <p:tgtEl>
                                          <p:spTgt spid="28"/>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strVal val="#ppt_w+.3"/>
                                          </p:val>
                                        </p:tav>
                                        <p:tav tm="100000">
                                          <p:val>
                                            <p:strVal val="#ppt_w"/>
                                          </p:val>
                                        </p:tav>
                                      </p:tavLst>
                                    </p:anim>
                                    <p:anim calcmode="lin" valueType="num">
                                      <p:cBhvr>
                                        <p:cTn id="30" dur="1000" fill="hold"/>
                                        <p:tgtEl>
                                          <p:spTgt spid="3"/>
                                        </p:tgtEl>
                                        <p:attrNameLst>
                                          <p:attrName>ppt_h</p:attrName>
                                        </p:attrNameLst>
                                      </p:cBhvr>
                                      <p:tavLst>
                                        <p:tav tm="0">
                                          <p:val>
                                            <p:strVal val="#ppt_h"/>
                                          </p:val>
                                        </p:tav>
                                        <p:tav tm="100000">
                                          <p:val>
                                            <p:strVal val="#ppt_h"/>
                                          </p:val>
                                        </p:tav>
                                      </p:tavLst>
                                    </p:anim>
                                    <p:animEffect transition="in" filter="fade">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23"/>
                                        </p:tgtEl>
                                        <p:attrNameLst>
                                          <p:attrName>stroke.color</p:attrName>
                                        </p:attrNameLst>
                                      </p:cBhvr>
                                      <p:to>
                                        <a:schemeClr val="hlink"/>
                                      </p:to>
                                    </p:animClr>
                                    <p:set>
                                      <p:cBhvr>
                                        <p:cTn id="36" dur="2000" fill="hold"/>
                                        <p:tgtEl>
                                          <p:spTgt spid="23"/>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13"/>
                                        </p:tgtEl>
                                        <p:attrNameLst>
                                          <p:attrName>stroke.color</p:attrName>
                                        </p:attrNameLst>
                                      </p:cBhvr>
                                      <p:to>
                                        <a:schemeClr val="hlink"/>
                                      </p:to>
                                    </p:animClr>
                                    <p:set>
                                      <p:cBhvr>
                                        <p:cTn id="39" dur="20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animBg="1"/>
      <p:bldP spid="33" grpId="0" animBg="1"/>
      <p:bldP spid="34"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14375" y="714375"/>
            <a:ext cx="4286250" cy="584200"/>
          </a:xfrm>
          <a:prstGeom prst="rect">
            <a:avLst/>
          </a:prstGeom>
          <a:noFill/>
          <a:ln w="9525">
            <a:noFill/>
            <a:miter lim="800000"/>
          </a:ln>
        </p:spPr>
        <p:txBody>
          <a:bodyPr>
            <a:spAutoFit/>
          </a:bodyPr>
          <a:lstStyle/>
          <a:p>
            <a:r>
              <a:rPr lang="zh-CN" altLang="en-US" sz="3200">
                <a:solidFill>
                  <a:srgbClr val="FF0000"/>
                </a:solidFill>
                <a:latin typeface="Calibri" pitchFamily="34" charset="0"/>
              </a:rPr>
              <a:t>方法拓展</a:t>
            </a:r>
          </a:p>
        </p:txBody>
      </p:sp>
      <p:sp>
        <p:nvSpPr>
          <p:cNvPr id="21507" name="Rectangle 3"/>
          <p:cNvSpPr>
            <a:spLocks noChangeArrowheads="1"/>
          </p:cNvSpPr>
          <p:nvPr/>
        </p:nvSpPr>
        <p:spPr bwMode="auto">
          <a:xfrm>
            <a:off x="714375" y="4071938"/>
            <a:ext cx="8072438" cy="2216150"/>
          </a:xfrm>
          <a:prstGeom prst="rect">
            <a:avLst/>
          </a:prstGeom>
          <a:noFill/>
          <a:ln w="9525">
            <a:noFill/>
            <a:miter lim="800000"/>
          </a:ln>
        </p:spPr>
        <p:txBody>
          <a:bodyPr anchor="ctr">
            <a:spAutoFit/>
          </a:bodyPr>
          <a:lstStyle/>
          <a:p>
            <a:pPr indent="266700"/>
            <a:r>
              <a:rPr lang="zh-CN" altLang="en-US" sz="2000" dirty="0">
                <a:solidFill>
                  <a:srgbClr val="00CCFF"/>
                </a:solidFill>
                <a:latin typeface="Times New Roman" pitchFamily="18" charset="0"/>
                <a:cs typeface="Times New Roman" pitchFamily="18" charset="0"/>
              </a:rPr>
              <a:t>存树代码：</a:t>
            </a:r>
            <a:endParaRPr lang="zh-CN" altLang="en-US" sz="2000" dirty="0"/>
          </a:p>
          <a:p>
            <a:pPr indent="266700" eaLnBrk="0" hangingPunct="0"/>
            <a:r>
              <a:rPr lang="en-US" altLang="zh-CN" sz="2000" dirty="0" err="1">
                <a:solidFill>
                  <a:srgbClr val="0070C0"/>
                </a:solidFill>
                <a:latin typeface="Times New Roman" pitchFamily="18" charset="0"/>
                <a:cs typeface="Times New Roman" pitchFamily="18" charset="0"/>
              </a:rPr>
              <a:t>int</a:t>
            </a:r>
            <a:r>
              <a:rPr lang="en-US" altLang="zh-CN" sz="2000" dirty="0">
                <a:solidFill>
                  <a:srgbClr val="0070C0"/>
                </a:solidFill>
                <a:latin typeface="Times New Roman" pitchFamily="18" charset="0"/>
                <a:cs typeface="Times New Roman" pitchFamily="18" charset="0"/>
              </a:rPr>
              <a:t>  head[N],</a:t>
            </a:r>
            <a:r>
              <a:rPr lang="en-US" altLang="zh-CN" sz="2000" dirty="0" err="1">
                <a:solidFill>
                  <a:srgbClr val="0070C0"/>
                </a:solidFill>
                <a:latin typeface="Times New Roman" pitchFamily="18" charset="0"/>
                <a:cs typeface="Times New Roman" pitchFamily="18" charset="0"/>
              </a:rPr>
              <a:t>cnt_li</a:t>
            </a:r>
            <a:r>
              <a:rPr lang="en-US" altLang="zh-CN" sz="2000" dirty="0">
                <a:solidFill>
                  <a:srgbClr val="0070C0"/>
                </a:solidFill>
                <a:latin typeface="Times New Roman" pitchFamily="18" charset="0"/>
                <a:cs typeface="Times New Roman" pitchFamily="18" charset="0"/>
              </a:rPr>
              <a:t>;</a:t>
            </a:r>
            <a:endParaRPr lang="en-US" altLang="zh-CN" sz="2000" dirty="0">
              <a:solidFill>
                <a:srgbClr val="0070C0"/>
              </a:solidFill>
            </a:endParaRPr>
          </a:p>
          <a:p>
            <a:pPr indent="266700" eaLnBrk="0" hangingPunct="0"/>
            <a:r>
              <a:rPr lang="en-US" altLang="zh-CN" sz="2000" dirty="0" err="1">
                <a:solidFill>
                  <a:srgbClr val="0070C0"/>
                </a:solidFill>
                <a:latin typeface="Times New Roman" pitchFamily="18" charset="0"/>
                <a:cs typeface="Times New Roman" pitchFamily="18" charset="0"/>
              </a:rPr>
              <a:t>struct</a:t>
            </a:r>
            <a:r>
              <a:rPr lang="en-US" altLang="zh-CN" sz="2000" dirty="0">
                <a:solidFill>
                  <a:srgbClr val="0070C0"/>
                </a:solidFill>
                <a:latin typeface="Times New Roman" pitchFamily="18" charset="0"/>
                <a:cs typeface="Times New Roman" pitchFamily="18" charset="0"/>
              </a:rPr>
              <a:t> LI {</a:t>
            </a:r>
            <a:endParaRPr lang="en-US" altLang="zh-CN" sz="2000" dirty="0">
              <a:solidFill>
                <a:srgbClr val="0070C0"/>
              </a:solidFill>
            </a:endParaRPr>
          </a:p>
          <a:p>
            <a:pPr indent="266700" eaLnBrk="0" hangingPunct="0"/>
            <a:r>
              <a:rPr lang="en-US" altLang="zh-CN" sz="2000" dirty="0" err="1">
                <a:solidFill>
                  <a:srgbClr val="0070C0"/>
                </a:solidFill>
                <a:latin typeface="Times New Roman" pitchFamily="18" charset="0"/>
                <a:cs typeface="Times New Roman" pitchFamily="18" charset="0"/>
              </a:rPr>
              <a:t>int</a:t>
            </a:r>
            <a:r>
              <a:rPr lang="en-US" altLang="zh-CN" sz="2000" dirty="0">
                <a:solidFill>
                  <a:srgbClr val="0070C0"/>
                </a:solidFill>
                <a:latin typeface="Times New Roman" pitchFamily="18" charset="0"/>
                <a:cs typeface="Times New Roman" pitchFamily="18" charset="0"/>
              </a:rPr>
              <a:t> </a:t>
            </a:r>
            <a:r>
              <a:rPr lang="en-US" altLang="zh-CN" sz="2000" dirty="0" err="1">
                <a:solidFill>
                  <a:srgbClr val="0070C0"/>
                </a:solidFill>
                <a:latin typeface="Times New Roman" pitchFamily="18" charset="0"/>
                <a:cs typeface="Times New Roman" pitchFamily="18" charset="0"/>
              </a:rPr>
              <a:t>la,v</a:t>
            </a:r>
            <a:r>
              <a:rPr lang="en-US" altLang="zh-CN" sz="2000" dirty="0">
                <a:solidFill>
                  <a:srgbClr val="0070C0"/>
                </a:solidFill>
                <a:latin typeface="Times New Roman" pitchFamily="18" charset="0"/>
                <a:cs typeface="Times New Roman" pitchFamily="18" charset="0"/>
              </a:rPr>
              <a:t>;</a:t>
            </a:r>
            <a:endParaRPr lang="en-US" altLang="zh-CN" sz="2000" dirty="0">
              <a:solidFill>
                <a:srgbClr val="0070C0"/>
              </a:solidFill>
            </a:endParaRPr>
          </a:p>
          <a:p>
            <a:pPr indent="266700" eaLnBrk="0" hangingPunct="0"/>
            <a:r>
              <a:rPr lang="en-US" altLang="zh-CN" sz="2000" dirty="0">
                <a:solidFill>
                  <a:srgbClr val="0070C0"/>
                </a:solidFill>
                <a:latin typeface="Times New Roman" pitchFamily="18" charset="0"/>
                <a:cs typeface="Times New Roman" pitchFamily="18" charset="0"/>
              </a:rPr>
              <a:t>} </a:t>
            </a:r>
            <a:r>
              <a:rPr lang="en-US" altLang="zh-CN" sz="2000" dirty="0" err="1">
                <a:solidFill>
                  <a:srgbClr val="0070C0"/>
                </a:solidFill>
                <a:latin typeface="Times New Roman" pitchFamily="18" charset="0"/>
                <a:cs typeface="Times New Roman" pitchFamily="18" charset="0"/>
              </a:rPr>
              <a:t>li</a:t>
            </a:r>
            <a:r>
              <a:rPr lang="en-US" altLang="zh-CN" sz="2000" dirty="0">
                <a:solidFill>
                  <a:srgbClr val="0070C0"/>
                </a:solidFill>
                <a:latin typeface="Times New Roman" pitchFamily="18" charset="0"/>
                <a:cs typeface="Times New Roman" pitchFamily="18" charset="0"/>
              </a:rPr>
              <a:t>[N&lt;&lt;1];</a:t>
            </a:r>
            <a:endParaRPr lang="en-US" altLang="zh-CN" sz="2000" dirty="0">
              <a:solidFill>
                <a:srgbClr val="0070C0"/>
              </a:solidFill>
            </a:endParaRPr>
          </a:p>
          <a:p>
            <a:pPr indent="266700" eaLnBrk="0" hangingPunct="0"/>
            <a:r>
              <a:rPr lang="en-US" altLang="zh-CN" sz="2000" dirty="0">
                <a:solidFill>
                  <a:srgbClr val="0070C0"/>
                </a:solidFill>
                <a:latin typeface="Times New Roman" pitchFamily="18" charset="0"/>
                <a:cs typeface="Times New Roman" pitchFamily="18" charset="0"/>
              </a:rPr>
              <a:t>void add(</a:t>
            </a:r>
            <a:r>
              <a:rPr lang="en-US" altLang="zh-CN" sz="2000" dirty="0" err="1">
                <a:solidFill>
                  <a:srgbClr val="0070C0"/>
                </a:solidFill>
                <a:latin typeface="Times New Roman" pitchFamily="18" charset="0"/>
                <a:cs typeface="Times New Roman" pitchFamily="18" charset="0"/>
              </a:rPr>
              <a:t>int</a:t>
            </a:r>
            <a:r>
              <a:rPr lang="en-US" altLang="zh-CN" sz="2000" dirty="0">
                <a:solidFill>
                  <a:srgbClr val="0070C0"/>
                </a:solidFill>
                <a:latin typeface="Times New Roman" pitchFamily="18" charset="0"/>
                <a:cs typeface="Times New Roman" pitchFamily="18" charset="0"/>
              </a:rPr>
              <a:t> </a:t>
            </a:r>
            <a:r>
              <a:rPr lang="en-US" altLang="zh-CN" sz="2000" dirty="0" err="1">
                <a:solidFill>
                  <a:srgbClr val="0070C0"/>
                </a:solidFill>
                <a:latin typeface="Times New Roman" pitchFamily="18" charset="0"/>
                <a:cs typeface="Times New Roman" pitchFamily="18" charset="0"/>
              </a:rPr>
              <a:t>a,int</a:t>
            </a:r>
            <a:r>
              <a:rPr lang="en-US" altLang="zh-CN" sz="2000" dirty="0">
                <a:solidFill>
                  <a:srgbClr val="0070C0"/>
                </a:solidFill>
                <a:latin typeface="Times New Roman" pitchFamily="18" charset="0"/>
                <a:cs typeface="Times New Roman" pitchFamily="18" charset="0"/>
              </a:rPr>
              <a:t> b) {  </a:t>
            </a:r>
            <a:r>
              <a:rPr lang="en-US" altLang="zh-CN" sz="2000" dirty="0" err="1">
                <a:solidFill>
                  <a:srgbClr val="0070C0"/>
                </a:solidFill>
                <a:latin typeface="Times New Roman" pitchFamily="18" charset="0"/>
                <a:cs typeface="Times New Roman" pitchFamily="18" charset="0"/>
              </a:rPr>
              <a:t>li</a:t>
            </a:r>
            <a:r>
              <a:rPr lang="en-US" altLang="zh-CN" sz="2000" dirty="0">
                <a:solidFill>
                  <a:srgbClr val="0070C0"/>
                </a:solidFill>
                <a:latin typeface="Times New Roman" pitchFamily="18" charset="0"/>
                <a:cs typeface="Times New Roman" pitchFamily="18" charset="0"/>
              </a:rPr>
              <a:t>[++</a:t>
            </a:r>
            <a:r>
              <a:rPr lang="en-US" altLang="zh-CN" sz="2000" dirty="0" err="1">
                <a:solidFill>
                  <a:srgbClr val="0070C0"/>
                </a:solidFill>
                <a:latin typeface="Times New Roman" pitchFamily="18" charset="0"/>
                <a:cs typeface="Times New Roman" pitchFamily="18" charset="0"/>
              </a:rPr>
              <a:t>cnt_li</a:t>
            </a:r>
            <a:r>
              <a:rPr lang="en-US" altLang="zh-CN" sz="2000" dirty="0">
                <a:solidFill>
                  <a:srgbClr val="0070C0"/>
                </a:solidFill>
                <a:latin typeface="Times New Roman" pitchFamily="18" charset="0"/>
                <a:cs typeface="Times New Roman" pitchFamily="18" charset="0"/>
              </a:rPr>
              <a:t>] = (LI){head[a],b};  head[a] = </a:t>
            </a:r>
            <a:r>
              <a:rPr lang="en-US" altLang="zh-CN" sz="2000" dirty="0" err="1">
                <a:solidFill>
                  <a:srgbClr val="0070C0"/>
                </a:solidFill>
                <a:latin typeface="Times New Roman" pitchFamily="18" charset="0"/>
                <a:cs typeface="Times New Roman" pitchFamily="18" charset="0"/>
              </a:rPr>
              <a:t>cnt_li</a:t>
            </a:r>
            <a:r>
              <a:rPr lang="en-US" altLang="zh-CN" sz="2000" dirty="0">
                <a:solidFill>
                  <a:srgbClr val="0070C0"/>
                </a:solidFill>
                <a:latin typeface="Times New Roman" pitchFamily="18" charset="0"/>
                <a:cs typeface="Times New Roman" pitchFamily="18" charset="0"/>
              </a:rPr>
              <a:t>;}</a:t>
            </a:r>
            <a:endParaRPr lang="en-US" altLang="zh-CN" sz="2000" dirty="0">
              <a:solidFill>
                <a:srgbClr val="0070C0"/>
              </a:solidFill>
            </a:endParaRPr>
          </a:p>
          <a:p>
            <a:pPr indent="266700" eaLnBrk="0" hangingPunct="0"/>
            <a:endParaRPr lang="en-US" altLang="zh-CN" dirty="0"/>
          </a:p>
        </p:txBody>
      </p:sp>
      <p:pic>
        <p:nvPicPr>
          <p:cNvPr id="5"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grpSp>
        <p:nvGrpSpPr>
          <p:cNvPr id="49" name="组合 48"/>
          <p:cNvGrpSpPr/>
          <p:nvPr/>
        </p:nvGrpSpPr>
        <p:grpSpPr>
          <a:xfrm>
            <a:off x="928662" y="1714500"/>
            <a:ext cx="7218410" cy="2366965"/>
            <a:chOff x="928662" y="1714500"/>
            <a:chExt cx="7218410" cy="2366965"/>
          </a:xfrm>
        </p:grpSpPr>
        <p:sp>
          <p:nvSpPr>
            <p:cNvPr id="16" name="矩形 15"/>
            <p:cNvSpPr/>
            <p:nvPr/>
          </p:nvSpPr>
          <p:spPr bwMode="auto">
            <a:xfrm>
              <a:off x="4024321" y="1785938"/>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0</a:t>
              </a:r>
              <a:endParaRPr lang="en-US" altLang="zh-CN" dirty="0">
                <a:solidFill>
                  <a:schemeClr val="tx1"/>
                </a:solidFill>
              </a:endParaRPr>
            </a:p>
          </p:txBody>
        </p:sp>
        <p:sp>
          <p:nvSpPr>
            <p:cNvPr id="17" name="矩形 16"/>
            <p:cNvSpPr/>
            <p:nvPr/>
          </p:nvSpPr>
          <p:spPr bwMode="auto">
            <a:xfrm>
              <a:off x="3119442" y="1785938"/>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dirty="0" smtClean="0">
                  <a:solidFill>
                    <a:schemeClr val="tx1"/>
                  </a:solidFill>
                </a:rPr>
                <a:t>3</a:t>
              </a:r>
              <a:endParaRPr lang="zh-CN" altLang="en-US" dirty="0">
                <a:solidFill>
                  <a:schemeClr val="tx1"/>
                </a:solidFill>
              </a:endParaRPr>
            </a:p>
          </p:txBody>
        </p:sp>
        <p:sp>
          <p:nvSpPr>
            <p:cNvPr id="18" name="矩形 17"/>
            <p:cNvSpPr/>
            <p:nvPr/>
          </p:nvSpPr>
          <p:spPr bwMode="auto">
            <a:xfrm>
              <a:off x="2214563" y="1785938"/>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5</a:t>
              </a:r>
              <a:endParaRPr lang="zh-CN" altLang="en-US" dirty="0">
                <a:solidFill>
                  <a:schemeClr val="tx1"/>
                </a:solidFill>
              </a:endParaRPr>
            </a:p>
          </p:txBody>
        </p:sp>
        <p:grpSp>
          <p:nvGrpSpPr>
            <p:cNvPr id="22540" name="组合 32"/>
            <p:cNvGrpSpPr/>
            <p:nvPr/>
          </p:nvGrpSpPr>
          <p:grpSpPr bwMode="auto">
            <a:xfrm>
              <a:off x="2097375" y="2263104"/>
              <a:ext cx="5975062" cy="1618332"/>
              <a:chOff x="1811605" y="3072703"/>
              <a:chExt cx="5975104" cy="1618057"/>
            </a:xfrm>
          </p:grpSpPr>
          <p:sp>
            <p:nvSpPr>
              <p:cNvPr id="6" name="圆角矩形 5"/>
              <p:cNvSpPr/>
              <p:nvPr/>
            </p:nvSpPr>
            <p:spPr>
              <a:xfrm>
                <a:off x="2000231"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7" name="圆角矩形 6"/>
              <p:cNvSpPr/>
              <p:nvPr/>
            </p:nvSpPr>
            <p:spPr>
              <a:xfrm>
                <a:off x="2857487"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2</a:t>
                </a:r>
                <a:endParaRPr lang="zh-CN" altLang="en-US" dirty="0">
                  <a:solidFill>
                    <a:srgbClr val="FF0000"/>
                  </a:solidFill>
                </a:endParaRPr>
              </a:p>
            </p:txBody>
          </p:sp>
          <p:sp>
            <p:nvSpPr>
              <p:cNvPr id="8" name="圆角矩形 7"/>
              <p:cNvSpPr/>
              <p:nvPr/>
            </p:nvSpPr>
            <p:spPr>
              <a:xfrm>
                <a:off x="3714743"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5</a:t>
                </a:r>
                <a:endParaRPr lang="zh-CN" altLang="en-US" dirty="0">
                  <a:solidFill>
                    <a:srgbClr val="FF0000"/>
                  </a:solidFill>
                </a:endParaRPr>
              </a:p>
            </p:txBody>
          </p:sp>
          <p:sp>
            <p:nvSpPr>
              <p:cNvPr id="10" name="圆角矩形 9"/>
              <p:cNvSpPr/>
              <p:nvPr/>
            </p:nvSpPr>
            <p:spPr>
              <a:xfrm>
                <a:off x="4571999"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6</a:t>
                </a:r>
                <a:endParaRPr lang="zh-CN" altLang="en-US" dirty="0">
                  <a:solidFill>
                    <a:srgbClr val="FF0000"/>
                  </a:solidFill>
                </a:endParaRPr>
              </a:p>
            </p:txBody>
          </p:sp>
          <p:sp>
            <p:nvSpPr>
              <p:cNvPr id="11" name="圆角矩形 10"/>
              <p:cNvSpPr/>
              <p:nvPr/>
            </p:nvSpPr>
            <p:spPr>
              <a:xfrm>
                <a:off x="5429255"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3</a:t>
                </a:r>
                <a:endParaRPr lang="zh-CN" altLang="en-US" dirty="0">
                  <a:solidFill>
                    <a:srgbClr val="FF0000"/>
                  </a:solidFill>
                </a:endParaRPr>
              </a:p>
            </p:txBody>
          </p:sp>
          <p:sp>
            <p:nvSpPr>
              <p:cNvPr id="12" name="圆角矩形 11"/>
              <p:cNvSpPr/>
              <p:nvPr/>
            </p:nvSpPr>
            <p:spPr>
              <a:xfrm>
                <a:off x="6286511"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4</a:t>
                </a:r>
                <a:endParaRPr lang="zh-CN" altLang="en-US" dirty="0">
                  <a:solidFill>
                    <a:srgbClr val="FF0000"/>
                  </a:solidFill>
                </a:endParaRPr>
              </a:p>
            </p:txBody>
          </p:sp>
          <p:sp>
            <p:nvSpPr>
              <p:cNvPr id="13" name="圆角矩形 12"/>
              <p:cNvSpPr/>
              <p:nvPr/>
            </p:nvSpPr>
            <p:spPr>
              <a:xfrm>
                <a:off x="7143767" y="4103486"/>
                <a:ext cx="642942" cy="28570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altLang="zh-CN" dirty="0" smtClean="0">
                    <a:solidFill>
                      <a:srgbClr val="FF0000"/>
                    </a:solidFill>
                  </a:rPr>
                  <a:t>7</a:t>
                </a:r>
                <a:endParaRPr lang="zh-CN" altLang="en-US" dirty="0">
                  <a:solidFill>
                    <a:srgbClr val="FF0000"/>
                  </a:solidFill>
                </a:endParaRPr>
              </a:p>
            </p:txBody>
          </p:sp>
          <p:sp>
            <p:nvSpPr>
              <p:cNvPr id="26" name="弧形 25"/>
              <p:cNvSpPr/>
              <p:nvPr/>
            </p:nvSpPr>
            <p:spPr>
              <a:xfrm rot="6704598">
                <a:off x="2359083" y="3798660"/>
                <a:ext cx="834882" cy="876306"/>
              </a:xfrm>
              <a:prstGeom prst="arc">
                <a:avLst>
                  <a:gd name="adj1" fmla="val 16200000"/>
                  <a:gd name="adj2" fmla="val 2282420"/>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sp>
            <p:nvSpPr>
              <p:cNvPr id="27" name="弧形 26"/>
              <p:cNvSpPr/>
              <p:nvPr/>
            </p:nvSpPr>
            <p:spPr>
              <a:xfrm rot="6390393">
                <a:off x="3364016" y="2331838"/>
                <a:ext cx="1269783" cy="3368698"/>
              </a:xfrm>
              <a:prstGeom prst="arc">
                <a:avLst>
                  <a:gd name="adj1" fmla="val 16104687"/>
                  <a:gd name="adj2" fmla="val 2738273"/>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sp>
            <p:nvSpPr>
              <p:cNvPr id="28" name="弧形 27"/>
              <p:cNvSpPr/>
              <p:nvPr/>
            </p:nvSpPr>
            <p:spPr>
              <a:xfrm rot="7814598">
                <a:off x="5125250" y="2650792"/>
                <a:ext cx="1348893" cy="2192715"/>
              </a:xfrm>
              <a:prstGeom prst="arc">
                <a:avLst>
                  <a:gd name="adj1" fmla="val 16104687"/>
                  <a:gd name="adj2" fmla="val 19480549"/>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sp>
            <p:nvSpPr>
              <p:cNvPr id="29" name="弧形 28"/>
              <p:cNvSpPr/>
              <p:nvPr/>
            </p:nvSpPr>
            <p:spPr>
              <a:xfrm rot="6390393">
                <a:off x="4077344" y="3674617"/>
                <a:ext cx="638854" cy="1233346"/>
              </a:xfrm>
              <a:prstGeom prst="arc">
                <a:avLst>
                  <a:gd name="adj1" fmla="val 16104687"/>
                  <a:gd name="adj2" fmla="val 2738273"/>
                </a:avLst>
              </a:prstGeom>
              <a:ln w="3492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sp>
            <p:nvSpPr>
              <p:cNvPr id="30" name="弧形 29"/>
              <p:cNvSpPr/>
              <p:nvPr/>
            </p:nvSpPr>
            <p:spPr>
              <a:xfrm rot="21308416">
                <a:off x="2144695" y="3759056"/>
                <a:ext cx="1733562" cy="931704"/>
              </a:xfrm>
              <a:prstGeom prst="arc">
                <a:avLst>
                  <a:gd name="adj1" fmla="val 11741621"/>
                  <a:gd name="adj2" fmla="val 21292873"/>
                </a:avLst>
              </a:prstGeom>
              <a:ln w="38100">
                <a:solidFill>
                  <a:srgbClr val="0070C0"/>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sp>
            <p:nvSpPr>
              <p:cNvPr id="31" name="弧形 30"/>
              <p:cNvSpPr/>
              <p:nvPr/>
            </p:nvSpPr>
            <p:spPr>
              <a:xfrm rot="21283825">
                <a:off x="1811605" y="3717138"/>
                <a:ext cx="5520793" cy="840970"/>
              </a:xfrm>
              <a:prstGeom prst="arc">
                <a:avLst>
                  <a:gd name="adj1" fmla="val 11285829"/>
                  <a:gd name="adj2" fmla="val 66610"/>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a:spcBef>
                    <a:spcPts val="0"/>
                  </a:spcBef>
                  <a:spcAft>
                    <a:spcPts val="0"/>
                  </a:spcAft>
                  <a:defRPr/>
                </a:pPr>
                <a:endParaRPr lang="zh-CN" altLang="en-US"/>
              </a:p>
            </p:txBody>
          </p:sp>
        </p:grpSp>
        <p:sp>
          <p:nvSpPr>
            <p:cNvPr id="22541" name="TextBox 31"/>
            <p:cNvSpPr txBox="1">
              <a:spLocks noChangeArrowheads="1"/>
            </p:cNvSpPr>
            <p:nvPr/>
          </p:nvSpPr>
          <p:spPr bwMode="auto">
            <a:xfrm>
              <a:off x="928688" y="1714500"/>
              <a:ext cx="1071563" cy="461665"/>
            </a:xfrm>
            <a:prstGeom prst="rect">
              <a:avLst/>
            </a:prstGeom>
            <a:noFill/>
            <a:ln w="9525">
              <a:noFill/>
              <a:miter lim="800000"/>
            </a:ln>
          </p:spPr>
          <p:txBody>
            <a:bodyPr>
              <a:spAutoFit/>
            </a:bodyPr>
            <a:lstStyle/>
            <a:p>
              <a:r>
                <a:rPr lang="zh-CN" altLang="en-US" sz="2400" dirty="0">
                  <a:latin typeface="Calibri" pitchFamily="34" charset="0"/>
                </a:rPr>
                <a:t>表头</a:t>
              </a:r>
            </a:p>
          </p:txBody>
        </p:sp>
        <p:sp>
          <p:nvSpPr>
            <p:cNvPr id="22542" name="TextBox 33"/>
            <p:cNvSpPr txBox="1">
              <a:spLocks noChangeArrowheads="1"/>
            </p:cNvSpPr>
            <p:nvPr/>
          </p:nvSpPr>
          <p:spPr bwMode="auto">
            <a:xfrm>
              <a:off x="928688" y="3214954"/>
              <a:ext cx="1071563" cy="461665"/>
            </a:xfrm>
            <a:prstGeom prst="rect">
              <a:avLst/>
            </a:prstGeom>
            <a:noFill/>
            <a:ln w="9525">
              <a:noFill/>
              <a:miter lim="800000"/>
            </a:ln>
          </p:spPr>
          <p:txBody>
            <a:bodyPr>
              <a:spAutoFit/>
            </a:bodyPr>
            <a:lstStyle/>
            <a:p>
              <a:r>
                <a:rPr lang="zh-CN" altLang="en-US" sz="2400" dirty="0">
                  <a:latin typeface="Calibri" pitchFamily="34" charset="0"/>
                </a:rPr>
                <a:t>链表</a:t>
              </a:r>
            </a:p>
          </p:txBody>
        </p:sp>
        <p:sp>
          <p:nvSpPr>
            <p:cNvPr id="22534" name="Text Box 26"/>
            <p:cNvSpPr txBox="1">
              <a:spLocks noChangeArrowheads="1"/>
            </p:cNvSpPr>
            <p:nvPr/>
          </p:nvSpPr>
          <p:spPr bwMode="auto">
            <a:xfrm>
              <a:off x="2268538" y="2349500"/>
              <a:ext cx="503238" cy="366713"/>
            </a:xfrm>
            <a:prstGeom prst="rect">
              <a:avLst/>
            </a:prstGeom>
            <a:noFill/>
            <a:ln w="9525">
              <a:noFill/>
              <a:miter lim="800000"/>
            </a:ln>
          </p:spPr>
          <p:txBody>
            <a:bodyPr>
              <a:spAutoFit/>
            </a:bodyPr>
            <a:lstStyle/>
            <a:p>
              <a:pPr>
                <a:spcBef>
                  <a:spcPct val="50000"/>
                </a:spcBef>
              </a:pPr>
              <a:r>
                <a:rPr lang="en-US" altLang="zh-CN" dirty="0"/>
                <a:t>1</a:t>
              </a:r>
            </a:p>
          </p:txBody>
        </p:sp>
        <p:sp>
          <p:nvSpPr>
            <p:cNvPr id="22535" name="Text Box 27"/>
            <p:cNvSpPr txBox="1">
              <a:spLocks noChangeArrowheads="1"/>
            </p:cNvSpPr>
            <p:nvPr/>
          </p:nvSpPr>
          <p:spPr bwMode="auto">
            <a:xfrm>
              <a:off x="3164421" y="2333625"/>
              <a:ext cx="503238" cy="366713"/>
            </a:xfrm>
            <a:prstGeom prst="rect">
              <a:avLst/>
            </a:prstGeom>
            <a:noFill/>
            <a:ln w="9525">
              <a:noFill/>
              <a:miter lim="800000"/>
            </a:ln>
          </p:spPr>
          <p:txBody>
            <a:bodyPr>
              <a:spAutoFit/>
            </a:bodyPr>
            <a:lstStyle/>
            <a:p>
              <a:pPr>
                <a:spcBef>
                  <a:spcPct val="50000"/>
                </a:spcBef>
              </a:pPr>
              <a:r>
                <a:rPr lang="en-US" altLang="zh-CN" dirty="0"/>
                <a:t>2</a:t>
              </a:r>
            </a:p>
          </p:txBody>
        </p:sp>
        <p:sp>
          <p:nvSpPr>
            <p:cNvPr id="22536" name="Text Box 28"/>
            <p:cNvSpPr txBox="1">
              <a:spLocks noChangeArrowheads="1"/>
            </p:cNvSpPr>
            <p:nvPr/>
          </p:nvSpPr>
          <p:spPr bwMode="auto">
            <a:xfrm>
              <a:off x="4060304" y="2349500"/>
              <a:ext cx="503238" cy="366713"/>
            </a:xfrm>
            <a:prstGeom prst="rect">
              <a:avLst/>
            </a:prstGeom>
            <a:noFill/>
            <a:ln w="9525">
              <a:noFill/>
              <a:miter lim="800000"/>
            </a:ln>
          </p:spPr>
          <p:txBody>
            <a:bodyPr>
              <a:spAutoFit/>
            </a:bodyPr>
            <a:lstStyle/>
            <a:p>
              <a:pPr>
                <a:spcBef>
                  <a:spcPct val="50000"/>
                </a:spcBef>
              </a:pPr>
              <a:r>
                <a:rPr lang="en-US" altLang="zh-CN" dirty="0"/>
                <a:t>3</a:t>
              </a:r>
            </a:p>
          </p:txBody>
        </p:sp>
        <p:sp>
          <p:nvSpPr>
            <p:cNvPr id="32" name="矩形 31"/>
            <p:cNvSpPr/>
            <p:nvPr/>
          </p:nvSpPr>
          <p:spPr bwMode="auto">
            <a:xfrm>
              <a:off x="4929200" y="1785926"/>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6</a:t>
              </a:r>
              <a:endParaRPr lang="en-US" altLang="zh-CN" dirty="0">
                <a:solidFill>
                  <a:schemeClr val="tx1"/>
                </a:solidFill>
              </a:endParaRPr>
            </a:p>
          </p:txBody>
        </p:sp>
        <p:sp>
          <p:nvSpPr>
            <p:cNvPr id="33" name="矩形 32"/>
            <p:cNvSpPr/>
            <p:nvPr/>
          </p:nvSpPr>
          <p:spPr bwMode="auto">
            <a:xfrm>
              <a:off x="5834079" y="1785926"/>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0</a:t>
              </a:r>
              <a:endParaRPr lang="en-US" altLang="zh-CN" dirty="0">
                <a:solidFill>
                  <a:schemeClr val="tx1"/>
                </a:solidFill>
              </a:endParaRPr>
            </a:p>
          </p:txBody>
        </p:sp>
        <p:sp>
          <p:nvSpPr>
            <p:cNvPr id="34" name="矩形 33"/>
            <p:cNvSpPr/>
            <p:nvPr/>
          </p:nvSpPr>
          <p:spPr bwMode="auto">
            <a:xfrm>
              <a:off x="6738958" y="1785926"/>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0</a:t>
              </a:r>
              <a:endParaRPr lang="en-US" altLang="zh-CN" dirty="0">
                <a:solidFill>
                  <a:schemeClr val="tx1"/>
                </a:solidFill>
              </a:endParaRPr>
            </a:p>
          </p:txBody>
        </p:sp>
        <p:sp>
          <p:nvSpPr>
            <p:cNvPr id="35" name="矩形 34"/>
            <p:cNvSpPr/>
            <p:nvPr/>
          </p:nvSpPr>
          <p:spPr bwMode="auto">
            <a:xfrm>
              <a:off x="7643837" y="1785926"/>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rPr>
                <a:t>0</a:t>
              </a:r>
              <a:endParaRPr lang="en-US" altLang="zh-CN" dirty="0">
                <a:solidFill>
                  <a:schemeClr val="tx1"/>
                </a:solidFill>
              </a:endParaRPr>
            </a:p>
          </p:txBody>
        </p:sp>
        <p:sp>
          <p:nvSpPr>
            <p:cNvPr id="36" name="Text Box 26"/>
            <p:cNvSpPr txBox="1">
              <a:spLocks noChangeArrowheads="1"/>
            </p:cNvSpPr>
            <p:nvPr/>
          </p:nvSpPr>
          <p:spPr bwMode="auto">
            <a:xfrm>
              <a:off x="2420938" y="3705229"/>
              <a:ext cx="503238" cy="366713"/>
            </a:xfrm>
            <a:prstGeom prst="rect">
              <a:avLst/>
            </a:prstGeom>
            <a:noFill/>
            <a:ln w="9525">
              <a:noFill/>
              <a:miter lim="800000"/>
            </a:ln>
          </p:spPr>
          <p:txBody>
            <a:bodyPr>
              <a:spAutoFit/>
            </a:bodyPr>
            <a:lstStyle/>
            <a:p>
              <a:pPr>
                <a:spcBef>
                  <a:spcPct val="50000"/>
                </a:spcBef>
              </a:pPr>
              <a:r>
                <a:rPr lang="en-US" altLang="zh-CN" dirty="0" smtClean="0"/>
                <a:t>0</a:t>
              </a:r>
              <a:endParaRPr lang="en-US" altLang="zh-CN" dirty="0"/>
            </a:p>
          </p:txBody>
        </p:sp>
        <p:sp>
          <p:nvSpPr>
            <p:cNvPr id="37" name="Text Box 26"/>
            <p:cNvSpPr txBox="1">
              <a:spLocks noChangeArrowheads="1"/>
            </p:cNvSpPr>
            <p:nvPr/>
          </p:nvSpPr>
          <p:spPr bwMode="auto">
            <a:xfrm>
              <a:off x="3211506" y="3714752"/>
              <a:ext cx="503238" cy="366713"/>
            </a:xfrm>
            <a:prstGeom prst="rect">
              <a:avLst/>
            </a:prstGeom>
            <a:noFill/>
            <a:ln w="9525">
              <a:noFill/>
              <a:miter lim="800000"/>
            </a:ln>
          </p:spPr>
          <p:txBody>
            <a:bodyPr>
              <a:spAutoFit/>
            </a:bodyPr>
            <a:lstStyle/>
            <a:p>
              <a:pPr>
                <a:spcBef>
                  <a:spcPct val="50000"/>
                </a:spcBef>
              </a:pPr>
              <a:r>
                <a:rPr lang="en-US" altLang="zh-CN" dirty="0" smtClean="0"/>
                <a:t>1</a:t>
              </a:r>
              <a:endParaRPr lang="en-US" altLang="zh-CN" dirty="0"/>
            </a:p>
          </p:txBody>
        </p:sp>
        <p:sp>
          <p:nvSpPr>
            <p:cNvPr id="38" name="Text Box 26"/>
            <p:cNvSpPr txBox="1">
              <a:spLocks noChangeArrowheads="1"/>
            </p:cNvSpPr>
            <p:nvPr/>
          </p:nvSpPr>
          <p:spPr bwMode="auto">
            <a:xfrm>
              <a:off x="4068762" y="3714752"/>
              <a:ext cx="503238" cy="366713"/>
            </a:xfrm>
            <a:prstGeom prst="rect">
              <a:avLst/>
            </a:prstGeom>
            <a:noFill/>
            <a:ln w="9525">
              <a:noFill/>
              <a:miter lim="800000"/>
            </a:ln>
          </p:spPr>
          <p:txBody>
            <a:bodyPr>
              <a:spAutoFit/>
            </a:bodyPr>
            <a:lstStyle/>
            <a:p>
              <a:pPr>
                <a:spcBef>
                  <a:spcPct val="50000"/>
                </a:spcBef>
              </a:pPr>
              <a:r>
                <a:rPr lang="en-US" altLang="zh-CN" dirty="0" smtClean="0"/>
                <a:t>2</a:t>
              </a:r>
              <a:endParaRPr lang="en-US" altLang="zh-CN" dirty="0"/>
            </a:p>
          </p:txBody>
        </p:sp>
        <p:sp>
          <p:nvSpPr>
            <p:cNvPr id="39" name="Text Box 26"/>
            <p:cNvSpPr txBox="1">
              <a:spLocks noChangeArrowheads="1"/>
            </p:cNvSpPr>
            <p:nvPr/>
          </p:nvSpPr>
          <p:spPr bwMode="auto">
            <a:xfrm>
              <a:off x="5068894" y="3714752"/>
              <a:ext cx="503238" cy="366713"/>
            </a:xfrm>
            <a:prstGeom prst="rect">
              <a:avLst/>
            </a:prstGeom>
            <a:noFill/>
            <a:ln w="9525">
              <a:noFill/>
              <a:miter lim="800000"/>
            </a:ln>
          </p:spPr>
          <p:txBody>
            <a:bodyPr>
              <a:spAutoFit/>
            </a:bodyPr>
            <a:lstStyle/>
            <a:p>
              <a:pPr>
                <a:spcBef>
                  <a:spcPct val="50000"/>
                </a:spcBef>
              </a:pPr>
              <a:r>
                <a:rPr lang="en-US" altLang="zh-CN" dirty="0" smtClean="0"/>
                <a:t>3</a:t>
              </a:r>
              <a:endParaRPr lang="en-US" altLang="zh-CN" dirty="0"/>
            </a:p>
          </p:txBody>
        </p:sp>
        <p:sp>
          <p:nvSpPr>
            <p:cNvPr id="40" name="Text Box 26"/>
            <p:cNvSpPr txBox="1">
              <a:spLocks noChangeArrowheads="1"/>
            </p:cNvSpPr>
            <p:nvPr/>
          </p:nvSpPr>
          <p:spPr bwMode="auto">
            <a:xfrm>
              <a:off x="5929322" y="3714752"/>
              <a:ext cx="503238" cy="366713"/>
            </a:xfrm>
            <a:prstGeom prst="rect">
              <a:avLst/>
            </a:prstGeom>
            <a:noFill/>
            <a:ln w="9525">
              <a:noFill/>
              <a:miter lim="800000"/>
            </a:ln>
          </p:spPr>
          <p:txBody>
            <a:bodyPr>
              <a:spAutoFit/>
            </a:bodyPr>
            <a:lstStyle/>
            <a:p>
              <a:pPr>
                <a:spcBef>
                  <a:spcPct val="50000"/>
                </a:spcBef>
              </a:pPr>
              <a:r>
                <a:rPr lang="en-US" altLang="zh-CN" dirty="0" smtClean="0"/>
                <a:t>4</a:t>
              </a:r>
              <a:endParaRPr lang="en-US" altLang="zh-CN" dirty="0"/>
            </a:p>
          </p:txBody>
        </p:sp>
        <p:sp>
          <p:nvSpPr>
            <p:cNvPr id="41" name="Text Box 26"/>
            <p:cNvSpPr txBox="1">
              <a:spLocks noChangeArrowheads="1"/>
            </p:cNvSpPr>
            <p:nvPr/>
          </p:nvSpPr>
          <p:spPr bwMode="auto">
            <a:xfrm>
              <a:off x="6711968" y="3714752"/>
              <a:ext cx="503238" cy="366713"/>
            </a:xfrm>
            <a:prstGeom prst="rect">
              <a:avLst/>
            </a:prstGeom>
            <a:noFill/>
            <a:ln w="9525">
              <a:noFill/>
              <a:miter lim="800000"/>
            </a:ln>
          </p:spPr>
          <p:txBody>
            <a:bodyPr>
              <a:spAutoFit/>
            </a:bodyPr>
            <a:lstStyle/>
            <a:p>
              <a:pPr>
                <a:spcBef>
                  <a:spcPct val="50000"/>
                </a:spcBef>
              </a:pPr>
              <a:r>
                <a:rPr lang="en-US" altLang="zh-CN" dirty="0" smtClean="0"/>
                <a:t>5</a:t>
              </a:r>
              <a:endParaRPr lang="en-US" altLang="zh-CN" dirty="0"/>
            </a:p>
          </p:txBody>
        </p:sp>
        <p:sp>
          <p:nvSpPr>
            <p:cNvPr id="42" name="Text Box 26"/>
            <p:cNvSpPr txBox="1">
              <a:spLocks noChangeArrowheads="1"/>
            </p:cNvSpPr>
            <p:nvPr/>
          </p:nvSpPr>
          <p:spPr bwMode="auto">
            <a:xfrm>
              <a:off x="7497786" y="3714752"/>
              <a:ext cx="503238" cy="366713"/>
            </a:xfrm>
            <a:prstGeom prst="rect">
              <a:avLst/>
            </a:prstGeom>
            <a:noFill/>
            <a:ln w="9525">
              <a:noFill/>
              <a:miter lim="800000"/>
            </a:ln>
          </p:spPr>
          <p:txBody>
            <a:bodyPr>
              <a:spAutoFit/>
            </a:bodyPr>
            <a:lstStyle/>
            <a:p>
              <a:pPr>
                <a:spcBef>
                  <a:spcPct val="50000"/>
                </a:spcBef>
              </a:pPr>
              <a:r>
                <a:rPr lang="en-US" altLang="zh-CN" dirty="0" smtClean="0"/>
                <a:t>6</a:t>
              </a:r>
              <a:endParaRPr lang="en-US" altLang="zh-CN" dirty="0"/>
            </a:p>
          </p:txBody>
        </p:sp>
        <p:sp>
          <p:nvSpPr>
            <p:cNvPr id="43" name="TextBox 33"/>
            <p:cNvSpPr txBox="1">
              <a:spLocks noChangeArrowheads="1"/>
            </p:cNvSpPr>
            <p:nvPr/>
          </p:nvSpPr>
          <p:spPr bwMode="auto">
            <a:xfrm>
              <a:off x="928669" y="3571876"/>
              <a:ext cx="1071563" cy="461665"/>
            </a:xfrm>
            <a:prstGeom prst="rect">
              <a:avLst/>
            </a:prstGeom>
            <a:noFill/>
            <a:ln w="9525">
              <a:noFill/>
              <a:miter lim="800000"/>
            </a:ln>
          </p:spPr>
          <p:txBody>
            <a:bodyPr>
              <a:spAutoFit/>
            </a:bodyPr>
            <a:lstStyle/>
            <a:p>
              <a:r>
                <a:rPr lang="zh-CN" altLang="en-US" sz="2400" dirty="0" smtClean="0">
                  <a:latin typeface="Calibri" pitchFamily="34" charset="0"/>
                </a:rPr>
                <a:t>下标</a:t>
              </a:r>
              <a:endParaRPr lang="zh-CN" altLang="en-US" sz="2400" dirty="0">
                <a:latin typeface="Calibri" pitchFamily="34" charset="0"/>
              </a:endParaRPr>
            </a:p>
          </p:txBody>
        </p:sp>
        <p:sp>
          <p:nvSpPr>
            <p:cNvPr id="44" name="TextBox 33"/>
            <p:cNvSpPr txBox="1">
              <a:spLocks noChangeArrowheads="1"/>
            </p:cNvSpPr>
            <p:nvPr/>
          </p:nvSpPr>
          <p:spPr bwMode="auto">
            <a:xfrm>
              <a:off x="928662" y="2285992"/>
              <a:ext cx="1071563" cy="461665"/>
            </a:xfrm>
            <a:prstGeom prst="rect">
              <a:avLst/>
            </a:prstGeom>
            <a:noFill/>
            <a:ln w="9525">
              <a:noFill/>
              <a:miter lim="800000"/>
            </a:ln>
          </p:spPr>
          <p:txBody>
            <a:bodyPr>
              <a:spAutoFit/>
            </a:bodyPr>
            <a:lstStyle/>
            <a:p>
              <a:r>
                <a:rPr lang="zh-CN" altLang="en-US" sz="2400" dirty="0" smtClean="0">
                  <a:latin typeface="Calibri" pitchFamily="34" charset="0"/>
                </a:rPr>
                <a:t>下标</a:t>
              </a:r>
              <a:endParaRPr lang="zh-CN" altLang="en-US" sz="2400" dirty="0">
                <a:latin typeface="Calibri" pitchFamily="34" charset="0"/>
              </a:endParaRPr>
            </a:p>
          </p:txBody>
        </p:sp>
        <p:sp>
          <p:nvSpPr>
            <p:cNvPr id="45" name="Text Box 26"/>
            <p:cNvSpPr txBox="1">
              <a:spLocks noChangeArrowheads="1"/>
            </p:cNvSpPr>
            <p:nvPr/>
          </p:nvSpPr>
          <p:spPr bwMode="auto">
            <a:xfrm>
              <a:off x="4956187" y="2373305"/>
              <a:ext cx="503238" cy="366713"/>
            </a:xfrm>
            <a:prstGeom prst="rect">
              <a:avLst/>
            </a:prstGeom>
            <a:noFill/>
            <a:ln w="9525">
              <a:noFill/>
              <a:miter lim="800000"/>
            </a:ln>
          </p:spPr>
          <p:txBody>
            <a:bodyPr>
              <a:spAutoFit/>
            </a:bodyPr>
            <a:lstStyle/>
            <a:p>
              <a:pPr>
                <a:spcBef>
                  <a:spcPct val="50000"/>
                </a:spcBef>
              </a:pPr>
              <a:r>
                <a:rPr lang="en-US" altLang="zh-CN" dirty="0" smtClean="0"/>
                <a:t>4</a:t>
              </a:r>
              <a:endParaRPr lang="en-US" altLang="zh-CN" dirty="0"/>
            </a:p>
          </p:txBody>
        </p:sp>
        <p:sp>
          <p:nvSpPr>
            <p:cNvPr id="46" name="Text Box 27"/>
            <p:cNvSpPr txBox="1">
              <a:spLocks noChangeArrowheads="1"/>
            </p:cNvSpPr>
            <p:nvPr/>
          </p:nvSpPr>
          <p:spPr bwMode="auto">
            <a:xfrm>
              <a:off x="5852070" y="2357430"/>
              <a:ext cx="503238" cy="366713"/>
            </a:xfrm>
            <a:prstGeom prst="rect">
              <a:avLst/>
            </a:prstGeom>
            <a:noFill/>
            <a:ln w="9525">
              <a:noFill/>
              <a:miter lim="800000"/>
            </a:ln>
          </p:spPr>
          <p:txBody>
            <a:bodyPr>
              <a:spAutoFit/>
            </a:bodyPr>
            <a:lstStyle/>
            <a:p>
              <a:pPr>
                <a:spcBef>
                  <a:spcPct val="50000"/>
                </a:spcBef>
              </a:pPr>
              <a:r>
                <a:rPr lang="en-US" altLang="zh-CN" dirty="0" smtClean="0"/>
                <a:t>5</a:t>
              </a:r>
              <a:endParaRPr lang="en-US" altLang="zh-CN" dirty="0"/>
            </a:p>
          </p:txBody>
        </p:sp>
        <p:sp>
          <p:nvSpPr>
            <p:cNvPr id="47" name="Text Box 28"/>
            <p:cNvSpPr txBox="1">
              <a:spLocks noChangeArrowheads="1"/>
            </p:cNvSpPr>
            <p:nvPr/>
          </p:nvSpPr>
          <p:spPr bwMode="auto">
            <a:xfrm>
              <a:off x="6747953" y="2373305"/>
              <a:ext cx="503238" cy="366713"/>
            </a:xfrm>
            <a:prstGeom prst="rect">
              <a:avLst/>
            </a:prstGeom>
            <a:noFill/>
            <a:ln w="9525">
              <a:noFill/>
              <a:miter lim="800000"/>
            </a:ln>
          </p:spPr>
          <p:txBody>
            <a:bodyPr>
              <a:spAutoFit/>
            </a:bodyPr>
            <a:lstStyle/>
            <a:p>
              <a:pPr>
                <a:spcBef>
                  <a:spcPct val="50000"/>
                </a:spcBef>
              </a:pPr>
              <a:r>
                <a:rPr lang="en-US" altLang="zh-CN" dirty="0" smtClean="0"/>
                <a:t>6</a:t>
              </a:r>
              <a:endParaRPr lang="en-US" altLang="zh-CN" dirty="0"/>
            </a:p>
          </p:txBody>
        </p:sp>
        <p:sp>
          <p:nvSpPr>
            <p:cNvPr id="48" name="Text Box 28"/>
            <p:cNvSpPr txBox="1">
              <a:spLocks noChangeArrowheads="1"/>
            </p:cNvSpPr>
            <p:nvPr/>
          </p:nvSpPr>
          <p:spPr bwMode="auto">
            <a:xfrm>
              <a:off x="7643834" y="2357430"/>
              <a:ext cx="503238" cy="366713"/>
            </a:xfrm>
            <a:prstGeom prst="rect">
              <a:avLst/>
            </a:prstGeom>
            <a:noFill/>
            <a:ln w="9525">
              <a:noFill/>
              <a:miter lim="800000"/>
            </a:ln>
          </p:spPr>
          <p:txBody>
            <a:bodyPr>
              <a:spAutoFit/>
            </a:bodyPr>
            <a:lstStyle/>
            <a:p>
              <a:pPr>
                <a:spcBef>
                  <a:spcPct val="50000"/>
                </a:spcBef>
              </a:pPr>
              <a:r>
                <a:rPr lang="en-US" altLang="zh-CN" dirty="0" smtClean="0"/>
                <a:t>7</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49"/>
                                        </p:tgtEl>
                                        <p:attrNameLst>
                                          <p:attrName>style.visibility</p:attrName>
                                        </p:attrNameLst>
                                      </p:cBhvr>
                                      <p:to>
                                        <p:strVal val="visible"/>
                                      </p:to>
                                    </p:set>
                                    <p:anim calcmode="lin" valueType="num">
                                      <p:cBhvr>
                                        <p:cTn id="14" dur="1000" fill="hold"/>
                                        <p:tgtEl>
                                          <p:spTgt spid="49"/>
                                        </p:tgtEl>
                                        <p:attrNameLst>
                                          <p:attrName>ppt_w</p:attrName>
                                        </p:attrNameLst>
                                      </p:cBhvr>
                                      <p:tavLst>
                                        <p:tav tm="0">
                                          <p:val>
                                            <p:fltVal val="0"/>
                                          </p:val>
                                        </p:tav>
                                        <p:tav tm="100000">
                                          <p:val>
                                            <p:strVal val="#ppt_w"/>
                                          </p:val>
                                        </p:tav>
                                      </p:tavLst>
                                    </p:anim>
                                    <p:anim calcmode="lin" valueType="num">
                                      <p:cBhvr>
                                        <p:cTn id="15" dur="1000" fill="hold"/>
                                        <p:tgtEl>
                                          <p:spTgt spid="49"/>
                                        </p:tgtEl>
                                        <p:attrNameLst>
                                          <p:attrName>ppt_h</p:attrName>
                                        </p:attrNameLst>
                                      </p:cBhvr>
                                      <p:tavLst>
                                        <p:tav tm="0">
                                          <p:val>
                                            <p:fltVal val="0"/>
                                          </p:val>
                                        </p:tav>
                                        <p:tav tm="100000">
                                          <p:val>
                                            <p:strVal val="#ppt_h"/>
                                          </p:val>
                                        </p:tav>
                                      </p:tavLst>
                                    </p:anim>
                                    <p:anim calcmode="lin" valueType="num">
                                      <p:cBhvr>
                                        <p:cTn id="16" dur="1000" fill="hold"/>
                                        <p:tgtEl>
                                          <p:spTgt spid="49"/>
                                        </p:tgtEl>
                                        <p:attrNameLst>
                                          <p:attrName>style.rotation</p:attrName>
                                        </p:attrNameLst>
                                      </p:cBhvr>
                                      <p:tavLst>
                                        <p:tav tm="0">
                                          <p:val>
                                            <p:fltVal val="90"/>
                                          </p:val>
                                        </p:tav>
                                        <p:tav tm="100000">
                                          <p:val>
                                            <p:fltVal val="0"/>
                                          </p:val>
                                        </p:tav>
                                      </p:tavLst>
                                    </p:anim>
                                    <p:animEffect transition="in" filter="fade">
                                      <p:cBhvr>
                                        <p:cTn id="17" dur="10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21507"/>
                                        </p:tgtEl>
                                        <p:attrNameLst>
                                          <p:attrName>style.visibility</p:attrName>
                                        </p:attrNameLst>
                                      </p:cBhvr>
                                      <p:to>
                                        <p:strVal val="visible"/>
                                      </p:to>
                                    </p:set>
                                    <p:anim calcmode="lin" valueType="num">
                                      <p:cBhvr>
                                        <p:cTn id="22" dur="500" fill="hold"/>
                                        <p:tgtEl>
                                          <p:spTgt spid="21507"/>
                                        </p:tgtEl>
                                        <p:attrNameLst>
                                          <p:attrName>ppt_w</p:attrName>
                                        </p:attrNameLst>
                                      </p:cBhvr>
                                      <p:tavLst>
                                        <p:tav tm="0">
                                          <p:val>
                                            <p:fltVal val="0"/>
                                          </p:val>
                                        </p:tav>
                                        <p:tav tm="100000">
                                          <p:val>
                                            <p:strVal val="#ppt_w"/>
                                          </p:val>
                                        </p:tav>
                                      </p:tavLst>
                                    </p:anim>
                                    <p:anim calcmode="lin" valueType="num">
                                      <p:cBhvr>
                                        <p:cTn id="23" dur="500" fill="hold"/>
                                        <p:tgtEl>
                                          <p:spTgt spid="21507"/>
                                        </p:tgtEl>
                                        <p:attrNameLst>
                                          <p:attrName>ppt_h</p:attrName>
                                        </p:attrNameLst>
                                      </p:cBhvr>
                                      <p:tavLst>
                                        <p:tav tm="0">
                                          <p:val>
                                            <p:fltVal val="0"/>
                                          </p:val>
                                        </p:tav>
                                        <p:tav tm="100000">
                                          <p:val>
                                            <p:strVal val="#ppt_h"/>
                                          </p:val>
                                        </p:tav>
                                      </p:tavLst>
                                    </p:anim>
                                    <p:animEffect transition="in" filter="fade">
                                      <p:cBhvr>
                                        <p:cTn id="24"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50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428625"/>
            <a:ext cx="2714625" cy="571500"/>
          </a:xfrm>
        </p:spPr>
        <p:txBody>
          <a:bodyPr rtlCol="0">
            <a:normAutofit fontScale="90000"/>
          </a:bodyPr>
          <a:lstStyle/>
          <a:p>
            <a:pPr eaLnBrk="1" hangingPunct="1">
              <a:spcAft>
                <a:spcPts val="0"/>
              </a:spcAft>
              <a:defRPr/>
            </a:pPr>
            <a:r>
              <a:rPr lang="zh-CN" altLang="en-US" dirty="0" smtClean="0">
                <a:solidFill>
                  <a:srgbClr val="FF0000"/>
                </a:solidFill>
              </a:rPr>
              <a:t>问题求解</a:t>
            </a:r>
            <a:endParaRPr lang="zh-CN" altLang="en-US" dirty="0">
              <a:solidFill>
                <a:srgbClr val="FF0000"/>
              </a:solidFill>
            </a:endParaRPr>
          </a:p>
        </p:txBody>
      </p:sp>
      <p:pic>
        <p:nvPicPr>
          <p:cNvPr id="4" name="Picture 2" descr="E:\picture\school's logo\手写字（white）.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7500958" y="6215082"/>
            <a:ext cx="1422299" cy="421253"/>
          </a:xfrm>
          <a:prstGeom prst="rect">
            <a:avLst/>
          </a:prstGeom>
          <a:noFill/>
        </p:spPr>
      </p:pic>
      <p:sp>
        <p:nvSpPr>
          <p:cNvPr id="5" name="TextBox 4"/>
          <p:cNvSpPr txBox="1">
            <a:spLocks noChangeArrowheads="1"/>
          </p:cNvSpPr>
          <p:nvPr/>
        </p:nvSpPr>
        <p:spPr bwMode="auto">
          <a:xfrm>
            <a:off x="571500" y="1357313"/>
            <a:ext cx="8001000" cy="584200"/>
          </a:xfrm>
          <a:prstGeom prst="rect">
            <a:avLst/>
          </a:prstGeom>
          <a:noFill/>
          <a:ln w="9525">
            <a:noFill/>
            <a:miter lim="800000"/>
          </a:ln>
        </p:spPr>
        <p:txBody>
          <a:bodyPr>
            <a:spAutoFit/>
          </a:bodyPr>
          <a:lstStyle/>
          <a:p>
            <a:r>
              <a:rPr lang="zh-CN" altLang="en-US" sz="3200">
                <a:latin typeface="Calibri" pitchFamily="34" charset="0"/>
              </a:rPr>
              <a:t>复杂度分析</a:t>
            </a:r>
            <a:endParaRPr lang="en-US" altLang="zh-CN" sz="3200">
              <a:latin typeface="Calibri" pitchFamily="34" charset="0"/>
            </a:endParaRPr>
          </a:p>
        </p:txBody>
      </p:sp>
      <p:sp>
        <p:nvSpPr>
          <p:cNvPr id="7" name="文本框 6"/>
          <p:cNvSpPr txBox="1">
            <a:spLocks noChangeArrowheads="1"/>
          </p:cNvSpPr>
          <p:nvPr/>
        </p:nvSpPr>
        <p:spPr bwMode="auto">
          <a:xfrm>
            <a:off x="428625" y="2071688"/>
            <a:ext cx="8480425" cy="3970337"/>
          </a:xfrm>
          <a:prstGeom prst="rect">
            <a:avLst/>
          </a:prstGeom>
          <a:noFill/>
          <a:ln w="9525">
            <a:noFill/>
            <a:miter lim="800000"/>
          </a:ln>
        </p:spPr>
        <p:txBody>
          <a:bodyPr>
            <a:spAutoFit/>
          </a:bodyPr>
          <a:lstStyle/>
          <a:p>
            <a:r>
              <a:rPr lang="zh-CN" altLang="en-US" sz="3600">
                <a:latin typeface="Calibri" pitchFamily="34" charset="0"/>
              </a:rPr>
              <a:t>预处理需要处理</a:t>
            </a:r>
            <a:r>
              <a:rPr lang="en-US" altLang="zh-CN" sz="3600">
                <a:latin typeface="Calibri" pitchFamily="34" charset="0"/>
              </a:rPr>
              <a:t>dfs</a:t>
            </a:r>
            <a:r>
              <a:rPr lang="zh-CN" altLang="en-US" sz="3600">
                <a:latin typeface="Calibri" pitchFamily="34" charset="0"/>
              </a:rPr>
              <a:t>序与</a:t>
            </a:r>
            <a:r>
              <a:rPr lang="en-US" altLang="zh-CN" sz="3600">
                <a:latin typeface="Calibri" pitchFamily="34" charset="0"/>
              </a:rPr>
              <a:t>lca</a:t>
            </a:r>
            <a:r>
              <a:rPr lang="zh-CN" altLang="en-US" sz="3600">
                <a:latin typeface="Calibri" pitchFamily="34" charset="0"/>
              </a:rPr>
              <a:t>，复杂度为</a:t>
            </a:r>
            <a:r>
              <a:rPr lang="en-US" altLang="zh-CN" sz="3600">
                <a:latin typeface="Calibri" pitchFamily="34" charset="0"/>
              </a:rPr>
              <a:t>O(n+nlogn)</a:t>
            </a:r>
            <a:r>
              <a:rPr lang="zh-CN" altLang="en-US" sz="3600">
                <a:latin typeface="Calibri" pitchFamily="34" charset="0"/>
              </a:rPr>
              <a:t>。一共有</a:t>
            </a:r>
            <a:r>
              <a:rPr lang="en-US" altLang="zh-CN" sz="3600">
                <a:latin typeface="Calibri" pitchFamily="34" charset="0"/>
              </a:rPr>
              <a:t>m</a:t>
            </a:r>
            <a:r>
              <a:rPr lang="zh-CN" altLang="en-US" sz="3600">
                <a:latin typeface="Calibri" pitchFamily="34" charset="0"/>
              </a:rPr>
              <a:t>个询问点，每两个</a:t>
            </a:r>
            <a:r>
              <a:rPr lang="en-US" altLang="zh-CN" sz="3600">
                <a:latin typeface="Calibri" pitchFamily="34" charset="0"/>
              </a:rPr>
              <a:t>dfs</a:t>
            </a:r>
            <a:r>
              <a:rPr lang="zh-CN" altLang="en-US" sz="3600">
                <a:latin typeface="Calibri" pitchFamily="34" charset="0"/>
              </a:rPr>
              <a:t>序相邻点我们要求一次</a:t>
            </a:r>
            <a:r>
              <a:rPr lang="en-US" altLang="zh-CN" sz="3600">
                <a:latin typeface="Calibri" pitchFamily="34" charset="0"/>
              </a:rPr>
              <a:t>lca</a:t>
            </a:r>
            <a:r>
              <a:rPr lang="zh-CN" altLang="en-US" sz="3600">
                <a:latin typeface="Calibri" pitchFamily="34" charset="0"/>
              </a:rPr>
              <a:t>，复杂度为</a:t>
            </a:r>
            <a:r>
              <a:rPr lang="en-US" altLang="zh-CN" sz="3600">
                <a:latin typeface="Calibri" pitchFamily="34" charset="0"/>
              </a:rPr>
              <a:t>O(mlogn)</a:t>
            </a:r>
            <a:r>
              <a:rPr lang="zh-CN" altLang="en-US" sz="3600">
                <a:latin typeface="Calibri" pitchFamily="34" charset="0"/>
              </a:rPr>
              <a:t>，然后反序正序</a:t>
            </a:r>
            <a:r>
              <a:rPr lang="en-US" altLang="zh-CN" sz="3600">
                <a:latin typeface="Calibri" pitchFamily="34" charset="0"/>
              </a:rPr>
              <a:t>dp,O(n)</a:t>
            </a:r>
            <a:r>
              <a:rPr lang="zh-CN" altLang="en-US" sz="3600">
                <a:latin typeface="Calibri" pitchFamily="34" charset="0"/>
              </a:rPr>
              <a:t>，二分相邻两个归属不同点的分割点，上界复杂度为</a:t>
            </a:r>
            <a:r>
              <a:rPr lang="en-US" altLang="zh-CN" sz="3600">
                <a:latin typeface="Calibri" pitchFamily="34" charset="0"/>
              </a:rPr>
              <a:t>O(mlognlogn),</a:t>
            </a:r>
            <a:r>
              <a:rPr lang="zh-CN" altLang="en-US" sz="3600">
                <a:latin typeface="Calibri" pitchFamily="34" charset="0"/>
              </a:rPr>
              <a:t>，因此算法总复杂度上界为</a:t>
            </a:r>
            <a:r>
              <a:rPr lang="en-US" altLang="zh-CN" sz="3600">
                <a:latin typeface="Calibri" pitchFamily="34" charset="0"/>
              </a:rPr>
              <a:t>O(nlogn+mlognlogn).</a:t>
            </a:r>
            <a:endParaRPr lang="zh-CN" altLang="en-US"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57188" y="357188"/>
            <a:ext cx="4286250" cy="579437"/>
          </a:xfrm>
          <a:prstGeom prst="rect">
            <a:avLst/>
          </a:prstGeom>
          <a:noFill/>
          <a:ln w="9525">
            <a:noFill/>
            <a:miter lim="800000"/>
          </a:ln>
        </p:spPr>
        <p:txBody>
          <a:bodyPr>
            <a:spAutoFit/>
          </a:bodyPr>
          <a:lstStyle/>
          <a:p>
            <a:r>
              <a:rPr lang="zh-CN" altLang="en-US" sz="3200">
                <a:solidFill>
                  <a:srgbClr val="FF0000"/>
                </a:solidFill>
                <a:latin typeface="Calibri" pitchFamily="34" charset="0"/>
              </a:rPr>
              <a:t>参考代码：</a:t>
            </a:r>
            <a:r>
              <a:rPr lang="en-US" altLang="zh-CN" sz="3200">
                <a:solidFill>
                  <a:srgbClr val="FF0000"/>
                </a:solidFill>
                <a:latin typeface="Calibri" pitchFamily="34" charset="0"/>
              </a:rPr>
              <a:t>(</a:t>
            </a:r>
            <a:r>
              <a:rPr lang="zh-CN" altLang="en-US" sz="3200">
                <a:solidFill>
                  <a:srgbClr val="FF0000"/>
                </a:solidFill>
                <a:latin typeface="Calibri" pitchFamily="34" charset="0"/>
              </a:rPr>
              <a:t>建虚树</a:t>
            </a:r>
            <a:r>
              <a:rPr lang="en-US" altLang="zh-CN" sz="3200">
                <a:solidFill>
                  <a:srgbClr val="FF0000"/>
                </a:solidFill>
                <a:latin typeface="Calibri" pitchFamily="34" charset="0"/>
              </a:rPr>
              <a:t>)</a:t>
            </a:r>
            <a:endParaRPr lang="zh-CN" altLang="en-US" sz="3200">
              <a:solidFill>
                <a:srgbClr val="FF0000"/>
              </a:solidFill>
              <a:latin typeface="Calibri" pitchFamily="34" charset="0"/>
            </a:endParaRPr>
          </a:p>
        </p:txBody>
      </p:sp>
      <p:sp>
        <p:nvSpPr>
          <p:cNvPr id="2" name="文本框 1"/>
          <p:cNvSpPr txBox="1">
            <a:spLocks noChangeArrowheads="1"/>
          </p:cNvSpPr>
          <p:nvPr/>
        </p:nvSpPr>
        <p:spPr bwMode="auto">
          <a:xfrm>
            <a:off x="500063" y="1071563"/>
            <a:ext cx="8228012" cy="5632450"/>
          </a:xfrm>
          <a:prstGeom prst="rect">
            <a:avLst/>
          </a:prstGeom>
          <a:noFill/>
          <a:ln w="9525">
            <a:noFill/>
            <a:miter lim="800000"/>
          </a:ln>
        </p:spPr>
        <p:txBody>
          <a:bodyPr>
            <a:spAutoFit/>
          </a:bodyPr>
          <a:lstStyle/>
          <a:p>
            <a:r>
              <a:rPr lang="zh-CN" altLang="en-US" sz="2000">
                <a:latin typeface="Calibri" pitchFamily="34" charset="0"/>
              </a:rPr>
              <a:t>for (int i=1;i&lt;=m;i++){</a:t>
            </a:r>
          </a:p>
          <a:p>
            <a:r>
              <a:rPr lang="zh-CN" altLang="en-US" sz="2000">
                <a:latin typeface="Calibri" pitchFamily="34" charset="0"/>
              </a:rPr>
              <a:t>  if (!tot){</a:t>
            </a:r>
          </a:p>
          <a:p>
            <a:r>
              <a:rPr lang="zh-CN" altLang="en-US" sz="2000">
                <a:latin typeface="Calibri" pitchFamily="34" charset="0"/>
              </a:rPr>
              <a:t>     stack[++tot]=store[i];</a:t>
            </a:r>
            <a:endParaRPr lang="en-US" altLang="zh-CN" sz="2000">
              <a:latin typeface="Calibri" pitchFamily="34" charset="0"/>
            </a:endParaRPr>
          </a:p>
          <a:p>
            <a:r>
              <a:rPr lang="zh-CN" altLang="en-US" sz="2000">
                <a:latin typeface="Calibri" pitchFamily="34" charset="0"/>
              </a:rPr>
              <a:t>     father[store[i]]=0;}</a:t>
            </a:r>
            <a:r>
              <a:rPr lang="en-US" altLang="zh-CN" sz="2000">
                <a:latin typeface="Calibri" pitchFamily="34" charset="0"/>
              </a:rPr>
              <a:t>//</a:t>
            </a:r>
            <a:r>
              <a:rPr lang="zh-CN" altLang="en-US" sz="2000">
                <a:latin typeface="Calibri" pitchFamily="34" charset="0"/>
              </a:rPr>
              <a:t>最右链上无节点</a:t>
            </a:r>
          </a:p>
          <a:p>
            <a:r>
              <a:rPr lang="zh-CN" altLang="en-US" sz="2000">
                <a:latin typeface="Calibri" pitchFamily="34" charset="0"/>
              </a:rPr>
              <a:t>       else{</a:t>
            </a:r>
          </a:p>
          <a:p>
            <a:r>
              <a:rPr lang="zh-CN" altLang="en-US" sz="2000">
                <a:latin typeface="Calibri" pitchFamily="34" charset="0"/>
              </a:rPr>
              <a:t>	int lca=Lca(stack[tot],store[i]); </a:t>
            </a:r>
          </a:p>
          <a:p>
            <a:r>
              <a:rPr lang="zh-CN" altLang="en-US" sz="2000">
                <a:latin typeface="Calibri" pitchFamily="34" charset="0"/>
              </a:rPr>
              <a:t>	father[store[i]]=lca;</a:t>
            </a:r>
          </a:p>
          <a:p>
            <a:r>
              <a:rPr lang="zh-CN" altLang="en-US" sz="2000">
                <a:latin typeface="Calibri" pitchFamily="34" charset="0"/>
              </a:rPr>
              <a:t>	for (;deep[stack[tot]]&gt;deep[lca];tot--){</a:t>
            </a:r>
          </a:p>
          <a:p>
            <a:r>
              <a:rPr lang="zh-CN" altLang="en-US" sz="2000">
                <a:latin typeface="Calibri" pitchFamily="34" charset="0"/>
              </a:rPr>
              <a:t>	   if (deep[stack[tot-1]]&lt;=deep[lca])</a:t>
            </a:r>
          </a:p>
          <a:p>
            <a:r>
              <a:rPr lang="zh-CN" altLang="en-US" sz="2000">
                <a:latin typeface="Calibri" pitchFamily="34" charset="0"/>
              </a:rPr>
              <a:t>	    father[stack[tot]]=lca;</a:t>
            </a:r>
            <a:r>
              <a:rPr lang="en-US" altLang="zh-CN" sz="2000">
                <a:latin typeface="Calibri" pitchFamily="34" charset="0"/>
              </a:rPr>
              <a:t>//</a:t>
            </a:r>
            <a:r>
              <a:rPr lang="zh-CN" altLang="en-US" sz="2000">
                <a:latin typeface="Calibri" pitchFamily="34" charset="0"/>
              </a:rPr>
              <a:t>	}</a:t>
            </a:r>
            <a:r>
              <a:rPr lang="en-US" altLang="zh-CN" sz="2000">
                <a:latin typeface="Calibri" pitchFamily="34" charset="0"/>
              </a:rPr>
              <a:t>//</a:t>
            </a:r>
            <a:r>
              <a:rPr lang="zh-CN" altLang="en-US" sz="2000">
                <a:latin typeface="Calibri" pitchFamily="34" charset="0"/>
              </a:rPr>
              <a:t>弹栈，弹到栈顶元素不比新节点的父亲深为止，同时更新</a:t>
            </a:r>
            <a:r>
              <a:rPr lang="en-US" altLang="zh-CN" sz="2000">
                <a:latin typeface="Calibri" pitchFamily="34" charset="0"/>
              </a:rPr>
              <a:t>father</a:t>
            </a:r>
            <a:r>
              <a:rPr lang="zh-CN" altLang="en-US" sz="2000">
                <a:latin typeface="Calibri" pitchFamily="34" charset="0"/>
              </a:rPr>
              <a:t>。</a:t>
            </a:r>
          </a:p>
          <a:p>
            <a:r>
              <a:rPr lang="zh-CN" altLang="en-US" sz="2000">
                <a:latin typeface="Calibri" pitchFamily="34" charset="0"/>
              </a:rPr>
              <a:t>    if (stack[tot]!=lca){</a:t>
            </a:r>
          </a:p>
          <a:p>
            <a:r>
              <a:rPr lang="zh-CN" altLang="en-US" sz="2000">
                <a:latin typeface="Calibri" pitchFamily="34" charset="0"/>
              </a:rPr>
              <a:t>        father[lca]=stack[tot];</a:t>
            </a:r>
          </a:p>
          <a:p>
            <a:r>
              <a:rPr lang="zh-CN" altLang="en-US" sz="2000">
                <a:latin typeface="Calibri" pitchFamily="34" charset="0"/>
              </a:rPr>
              <a:t>        store[++cnt]=lca;</a:t>
            </a:r>
          </a:p>
          <a:p>
            <a:r>
              <a:rPr lang="zh-CN" altLang="en-US" sz="2000">
                <a:latin typeface="Calibri" pitchFamily="34" charset="0"/>
              </a:rPr>
              <a:t>        stack[++tot]=lca;} </a:t>
            </a:r>
          </a:p>
          <a:p>
            <a:r>
              <a:rPr lang="zh-CN" altLang="en-US" sz="2000">
                <a:latin typeface="Calibri" pitchFamily="34" charset="0"/>
              </a:rPr>
              <a:t>   stack[++tot]=store[i];</a:t>
            </a:r>
          </a:p>
          <a:p>
            <a:r>
              <a:rPr lang="zh-CN" altLang="en-US" sz="2000">
                <a:latin typeface="Calibri" pitchFamily="34" charset="0"/>
              </a:rPr>
              <a:t>   }</a:t>
            </a:r>
            <a:r>
              <a:rPr lang="en-US" altLang="zh-CN" sz="2000">
                <a:latin typeface="Calibri" pitchFamily="34" charset="0"/>
              </a:rPr>
              <a:t>//</a:t>
            </a:r>
            <a:r>
              <a:rPr lang="zh-CN" altLang="en-US" sz="2000">
                <a:latin typeface="Calibri" pitchFamily="34" charset="0"/>
              </a:rPr>
              <a:t>在最右链上寻找新节点的父亲，更新最右链</a:t>
            </a:r>
          </a:p>
          <a:p>
            <a:r>
              <a:rPr lang="zh-CN" altLang="en-US" sz="2000">
                <a:latin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2571750" y="428625"/>
            <a:ext cx="4000500" cy="1016000"/>
          </a:xfrm>
          <a:prstGeom prst="rect">
            <a:avLst/>
          </a:prstGeom>
          <a:noFill/>
          <a:ln w="9525">
            <a:noFill/>
            <a:miter lim="800000"/>
          </a:ln>
        </p:spPr>
        <p:txBody>
          <a:bodyPr>
            <a:spAutoFit/>
          </a:bodyPr>
          <a:lstStyle/>
          <a:p>
            <a:pPr algn="ctr"/>
            <a:r>
              <a:rPr lang="zh-CN" altLang="en-US" sz="6000">
                <a:solidFill>
                  <a:srgbClr val="FF0000"/>
                </a:solidFill>
                <a:latin typeface="Calibri" pitchFamily="34" charset="0"/>
              </a:rPr>
              <a:t>小结</a:t>
            </a:r>
          </a:p>
        </p:txBody>
      </p:sp>
      <p:sp>
        <p:nvSpPr>
          <p:cNvPr id="5" name="TextBox 4"/>
          <p:cNvSpPr txBox="1">
            <a:spLocks noChangeArrowheads="1"/>
          </p:cNvSpPr>
          <p:nvPr/>
        </p:nvSpPr>
        <p:spPr bwMode="auto">
          <a:xfrm>
            <a:off x="1071563" y="1571625"/>
            <a:ext cx="7786687" cy="579438"/>
          </a:xfrm>
          <a:prstGeom prst="rect">
            <a:avLst/>
          </a:prstGeom>
          <a:noFill/>
          <a:ln w="9525">
            <a:noFill/>
            <a:miter lim="800000"/>
          </a:ln>
        </p:spPr>
        <p:txBody>
          <a:bodyPr>
            <a:spAutoFit/>
          </a:bodyPr>
          <a:lstStyle/>
          <a:p>
            <a:r>
              <a:rPr lang="zh-CN" altLang="en-US" sz="3200">
                <a:latin typeface="Calibri" pitchFamily="34" charset="0"/>
              </a:rPr>
              <a:t>一、树形动规的动机和分析方法</a:t>
            </a:r>
          </a:p>
        </p:txBody>
      </p:sp>
      <p:sp>
        <p:nvSpPr>
          <p:cNvPr id="6" name="TextBox 5"/>
          <p:cNvSpPr txBox="1">
            <a:spLocks noChangeArrowheads="1"/>
          </p:cNvSpPr>
          <p:nvPr/>
        </p:nvSpPr>
        <p:spPr bwMode="auto">
          <a:xfrm>
            <a:off x="1071563" y="2554288"/>
            <a:ext cx="7786687" cy="584200"/>
          </a:xfrm>
          <a:prstGeom prst="rect">
            <a:avLst/>
          </a:prstGeom>
          <a:noFill/>
          <a:ln w="9525">
            <a:noFill/>
            <a:miter lim="800000"/>
          </a:ln>
        </p:spPr>
        <p:txBody>
          <a:bodyPr>
            <a:spAutoFit/>
          </a:bodyPr>
          <a:lstStyle/>
          <a:p>
            <a:r>
              <a:rPr lang="zh-CN" altLang="en-US" sz="3200">
                <a:latin typeface="Calibri" pitchFamily="34" charset="0"/>
              </a:rPr>
              <a:t>二、树形动规递归栈溢出的处理技巧</a:t>
            </a:r>
          </a:p>
        </p:txBody>
      </p:sp>
      <p:sp>
        <p:nvSpPr>
          <p:cNvPr id="7" name="TextBox 6"/>
          <p:cNvSpPr txBox="1">
            <a:spLocks noChangeArrowheads="1"/>
          </p:cNvSpPr>
          <p:nvPr/>
        </p:nvSpPr>
        <p:spPr bwMode="auto">
          <a:xfrm>
            <a:off x="1071563" y="3536950"/>
            <a:ext cx="7786687" cy="584200"/>
          </a:xfrm>
          <a:prstGeom prst="rect">
            <a:avLst/>
          </a:prstGeom>
          <a:noFill/>
          <a:ln w="9525">
            <a:noFill/>
            <a:miter lim="800000"/>
          </a:ln>
        </p:spPr>
        <p:txBody>
          <a:bodyPr>
            <a:spAutoFit/>
          </a:bodyPr>
          <a:lstStyle/>
          <a:p>
            <a:r>
              <a:rPr lang="zh-CN" altLang="en-US" sz="3200">
                <a:latin typeface="Calibri" pitchFamily="34" charset="0"/>
              </a:rPr>
              <a:t>三、树形动规背包问题的处理技巧和方法</a:t>
            </a:r>
          </a:p>
        </p:txBody>
      </p:sp>
      <p:sp>
        <p:nvSpPr>
          <p:cNvPr id="8" name="TextBox 7"/>
          <p:cNvSpPr txBox="1">
            <a:spLocks noChangeArrowheads="1"/>
          </p:cNvSpPr>
          <p:nvPr/>
        </p:nvSpPr>
        <p:spPr bwMode="auto">
          <a:xfrm>
            <a:off x="1071563" y="4518025"/>
            <a:ext cx="7786687" cy="585788"/>
          </a:xfrm>
          <a:prstGeom prst="rect">
            <a:avLst/>
          </a:prstGeom>
          <a:noFill/>
          <a:ln w="9525">
            <a:noFill/>
            <a:miter lim="800000"/>
          </a:ln>
        </p:spPr>
        <p:txBody>
          <a:bodyPr>
            <a:spAutoFit/>
          </a:bodyPr>
          <a:lstStyle/>
          <a:p>
            <a:r>
              <a:rPr lang="zh-CN" altLang="en-US" sz="3200">
                <a:latin typeface="Calibri" pitchFamily="34" charset="0"/>
              </a:rPr>
              <a:t>四、树上继承的方法和技巧</a:t>
            </a:r>
          </a:p>
        </p:txBody>
      </p:sp>
      <p:sp>
        <p:nvSpPr>
          <p:cNvPr id="9" name="TextBox 8"/>
          <p:cNvSpPr txBox="1">
            <a:spLocks noChangeArrowheads="1"/>
          </p:cNvSpPr>
          <p:nvPr/>
        </p:nvSpPr>
        <p:spPr bwMode="auto">
          <a:xfrm>
            <a:off x="1071563" y="5500688"/>
            <a:ext cx="7786687" cy="584200"/>
          </a:xfrm>
          <a:prstGeom prst="rect">
            <a:avLst/>
          </a:prstGeom>
          <a:noFill/>
          <a:ln w="9525">
            <a:noFill/>
            <a:miter lim="800000"/>
          </a:ln>
        </p:spPr>
        <p:txBody>
          <a:bodyPr>
            <a:spAutoFit/>
          </a:bodyPr>
          <a:lstStyle/>
          <a:p>
            <a:r>
              <a:rPr lang="zh-CN" altLang="en-US" sz="3200">
                <a:latin typeface="Calibri" pitchFamily="34" charset="0"/>
              </a:rPr>
              <a:t>五、树形动规的综合应用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6" grpId="0"/>
      <p:bldP spid="7" grpId="0"/>
      <p:bldP spid="8"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43108" y="2643182"/>
            <a:ext cx="5338321" cy="132343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ts val="0"/>
              </a:spcBef>
              <a:spcAft>
                <a:spcPts val="0"/>
              </a:spcAft>
              <a:defRPr/>
            </a:pPr>
            <a:r>
              <a:rPr lang="zh-CN" alt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谢谢大家！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7183</Words>
  <Application>Microsoft Office PowerPoint</Application>
  <PresentationFormat>全屏显示(4:3)</PresentationFormat>
  <Paragraphs>943</Paragraphs>
  <Slides>93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3" baseType="lpstr">
      <vt:lpstr>Adobe Garamond Pro</vt:lpstr>
      <vt:lpstr>MS UI Gothic</vt:lpstr>
      <vt:lpstr>宋体</vt:lpstr>
      <vt:lpstr>Arial</vt:lpstr>
      <vt:lpstr>Calibri</vt:lpstr>
      <vt:lpstr>Courier New</vt:lpstr>
      <vt:lpstr>Times New Roman</vt:lpstr>
      <vt:lpstr>Wingdings</vt:lpstr>
      <vt:lpstr>Office 主题</vt:lpstr>
      <vt:lpstr>Microsoft 公式 3.0</vt:lpstr>
      <vt:lpstr>PowerPoint 演示文稿</vt:lpstr>
      <vt:lpstr>PowerPoint 演示文稿</vt:lpstr>
      <vt:lpstr>PowerPoint 演示文稿</vt:lpstr>
      <vt:lpstr>树上最长链</vt:lpstr>
      <vt:lpstr>PowerPoint 演示文稿</vt:lpstr>
      <vt:lpstr>PowerPoint 演示文稿</vt:lpstr>
      <vt:lpstr>PowerPoint 演示文稿</vt:lpstr>
      <vt:lpstr>PowerPoint 演示文稿</vt:lpstr>
      <vt:lpstr>PowerPoint 演示文稿</vt:lpstr>
      <vt:lpstr>没有上司的晚会Ural1039加强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二叉苹果树</vt:lpstr>
      <vt:lpstr>PowerPoint 演示文稿</vt:lpstr>
      <vt:lpstr>PowerPoint 演示文稿</vt:lpstr>
      <vt:lpstr>有限电视网络(pku1155)</vt:lpstr>
      <vt:lpstr>PowerPoint 演示文稿</vt:lpstr>
      <vt:lpstr>PowerPoint 演示文稿</vt:lpstr>
      <vt:lpstr>PowerPoint 演示文稿</vt:lpstr>
      <vt:lpstr>PowerPoint 演示文稿</vt:lpstr>
      <vt:lpstr>PowerPoint 演示文稿</vt:lpstr>
      <vt:lpstr>很郁闷的金明</vt:lpstr>
      <vt:lpstr>PowerPoint 演示文稿</vt:lpstr>
      <vt:lpstr>PowerPoint 演示文稿</vt:lpstr>
      <vt:lpstr>PowerPoint 演示文稿</vt:lpstr>
      <vt:lpstr>PowerPoint 演示文稿</vt:lpstr>
      <vt:lpstr>贪吃的九头龙NOI2002</vt:lpstr>
      <vt:lpstr>图和样例说明</vt:lpstr>
      <vt:lpstr>PowerPoint 演示文稿</vt:lpstr>
      <vt:lpstr>PowerPoint 演示文稿</vt:lpstr>
      <vt:lpstr>PowerPoint 演示文稿</vt:lpstr>
      <vt:lpstr>PowerPoint 演示文稿</vt:lpstr>
      <vt:lpstr>COCI(2008)- PERIODNI</vt:lpstr>
      <vt:lpstr>问题分析</vt:lpstr>
      <vt:lpstr>问题分析</vt:lpstr>
      <vt:lpstr>转成树的方法和代价</vt:lpstr>
      <vt:lpstr>问题求解</vt:lpstr>
      <vt:lpstr>参考代码</vt:lpstr>
      <vt:lpstr>所驼门王的宝藏</vt:lpstr>
      <vt:lpstr>PowerPoint 演示文稿</vt:lpstr>
      <vt:lpstr>PowerPoint 演示文稿</vt:lpstr>
      <vt:lpstr>PowerPoint 演示文稿</vt:lpstr>
      <vt:lpstr>问题分析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lost house</vt:lpstr>
      <vt:lpstr>PowerPoint 演示文稿</vt:lpstr>
      <vt:lpstr>PowerPoint 演示文稿</vt:lpstr>
      <vt:lpstr>PowerPoint 演示文稿</vt:lpstr>
      <vt:lpstr>PowerPoint 演示文稿</vt:lpstr>
      <vt:lpstr>PowerPoint 演示文稿</vt:lpstr>
      <vt:lpstr>PowerPoint 演示文稿</vt:lpstr>
      <vt:lpstr>网络收费NOI2006</vt:lpstr>
      <vt:lpstr>PowerPoint 演示文稿</vt:lpstr>
      <vt:lpstr>PowerPoint 演示文稿</vt:lpstr>
      <vt:lpstr>PowerPoint 演示文稿</vt:lpstr>
      <vt:lpstr>PowerPoint 演示文稿</vt:lpstr>
      <vt:lpstr>PowerPoint 演示文稿</vt:lpstr>
      <vt:lpstr>Ksenia and Combinatorics</vt:lpstr>
      <vt:lpstr>问题分析</vt:lpstr>
      <vt:lpstr>PowerPoint 演示文稿</vt:lpstr>
      <vt:lpstr>PowerPoint 演示文稿</vt:lpstr>
      <vt:lpstr>PowerPoint 演示文稿</vt:lpstr>
      <vt:lpstr>PowerPoint 演示文稿</vt:lpstr>
      <vt:lpstr>Three Trees</vt:lpstr>
      <vt:lpstr>PowerPoint 演示文稿</vt:lpstr>
      <vt:lpstr>PowerPoint 演示文稿</vt:lpstr>
      <vt:lpstr>PowerPoint 演示文稿</vt:lpstr>
      <vt:lpstr>PowerPoint 演示文稿</vt:lpstr>
      <vt:lpstr>PowerPoint 演示文稿</vt:lpstr>
      <vt:lpstr>问题求解</vt:lpstr>
      <vt:lpstr>PowerPoint 演示文稿</vt:lpstr>
      <vt:lpstr>世界树</vt:lpstr>
      <vt:lpstr>问题分析</vt:lpstr>
      <vt:lpstr>PowerPoint 演示文稿</vt:lpstr>
      <vt:lpstr>问题求解</vt:lpstr>
      <vt:lpstr>问题求解</vt:lpstr>
      <vt:lpstr>问题求解</vt:lpstr>
      <vt:lpstr>PowerPoint 演示文稿</vt:lpstr>
      <vt:lpstr>PowerPoint 演示文稿</vt:lpstr>
      <vt:lpstr>PowerPoint 演示文稿</vt:lpstr>
    </vt:vector>
  </TitlesOfParts>
  <Company>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树型动规初探</dc:title>
  <dc:creator>User</dc:creator>
  <cp:lastModifiedBy>Teacher</cp:lastModifiedBy>
  <cp:revision>670</cp:revision>
  <dcterms:created xsi:type="dcterms:W3CDTF">2015-12-24T00:45:00Z</dcterms:created>
  <dcterms:modified xsi:type="dcterms:W3CDTF">2016-01-27T02:23:10Z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