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0"/>
  </p:notesMasterIdLst>
  <p:sldIdLst>
    <p:sldId id="256" r:id="rId2"/>
    <p:sldId id="271" r:id="rId3"/>
    <p:sldId id="259" r:id="rId4"/>
    <p:sldId id="269" r:id="rId5"/>
    <p:sldId id="272" r:id="rId6"/>
    <p:sldId id="273" r:id="rId7"/>
    <p:sldId id="260" r:id="rId8"/>
    <p:sldId id="274" r:id="rId9"/>
    <p:sldId id="275" r:id="rId10"/>
    <p:sldId id="276" r:id="rId11"/>
    <p:sldId id="277" r:id="rId12"/>
    <p:sldId id="278" r:id="rId13"/>
    <p:sldId id="281" r:id="rId14"/>
    <p:sldId id="280" r:id="rId15"/>
    <p:sldId id="279" r:id="rId16"/>
    <p:sldId id="263" r:id="rId17"/>
    <p:sldId id="262" r:id="rId18"/>
    <p:sldId id="26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48" autoAdjust="0"/>
    <p:restoredTop sz="86414" autoAdjust="0"/>
  </p:normalViewPr>
  <p:slideViewPr>
    <p:cSldViewPr>
      <p:cViewPr varScale="1">
        <p:scale>
          <a:sx n="61" d="100"/>
          <a:sy n="61" d="100"/>
        </p:scale>
        <p:origin x="-11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ABAF6B5-78D7-4B63-BE35-81DD3DE97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591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2B16E3C-03AA-4BCC-8B5B-7C63B5B7F153}" type="slidenum">
              <a:rPr lang="en-US" altLang="zh-CN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4E2211-FF89-4804-B3F0-FA2702B46945}" type="slidenum">
              <a:rPr lang="en-US" altLang="zh-CN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4E2211-FF89-4804-B3F0-FA2702B46945}" type="slidenum">
              <a:rPr lang="en-US" altLang="zh-CN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zh-CN" altLang="en-US" dirty="0" smtClean="0"/>
              <a:t>共有</a:t>
            </a:r>
            <a:r>
              <a:rPr lang="en-US" altLang="zh-CN" dirty="0" smtClean="0"/>
              <a:t>14</a:t>
            </a:r>
            <a:r>
              <a:rPr lang="zh-CN" altLang="en-US" dirty="0" smtClean="0"/>
              <a:t>种连通情况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4E2211-FF89-4804-B3F0-FA2702B46945}" type="slidenum">
              <a:rPr lang="en-US" altLang="zh-CN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4E2211-FF89-4804-B3F0-FA2702B46945}" type="slidenum">
              <a:rPr lang="en-US" altLang="zh-CN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zh-CN" altLang="en-US" dirty="0" smtClean="0"/>
              <a:t>共有</a:t>
            </a:r>
            <a:r>
              <a:rPr lang="en-US" altLang="zh-CN" dirty="0" smtClean="0"/>
              <a:t>14</a:t>
            </a:r>
            <a:r>
              <a:rPr lang="zh-CN" altLang="en-US" dirty="0" smtClean="0"/>
              <a:t>种连通情况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4E2211-FF89-4804-B3F0-FA2702B46945}" type="slidenum">
              <a:rPr lang="en-US" altLang="zh-CN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zh-CN" altLang="en-US" dirty="0" smtClean="0"/>
              <a:t>共有</a:t>
            </a:r>
            <a:r>
              <a:rPr lang="en-US" altLang="zh-CN" dirty="0" smtClean="0"/>
              <a:t>14</a:t>
            </a:r>
            <a:r>
              <a:rPr lang="zh-CN" altLang="en-US" dirty="0" smtClean="0"/>
              <a:t>种连通情况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F2D3909-DBA4-451B-9F1D-E02E7B6046FC}" type="slidenum">
              <a:rPr lang="en-US" altLang="zh-CN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D8D8CBC-5773-42BE-A36B-FDE76B3BA49E}" type="slidenum">
              <a:rPr lang="en-US" altLang="zh-CN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C220C46-0ECF-49EC-811C-0FEB3E49B131}" type="slidenum">
              <a:rPr lang="en-US" altLang="zh-CN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2B16E3C-03AA-4BCC-8B5B-7C63B5B7F153}" type="slidenum">
              <a:rPr lang="en-US" altLang="zh-CN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2B16E3C-03AA-4BCC-8B5B-7C63B5B7F153}" type="slidenum">
              <a:rPr lang="en-US" altLang="zh-CN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2B16E3C-03AA-4BCC-8B5B-7C63B5B7F153}" type="slidenum">
              <a:rPr lang="en-US" altLang="zh-CN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2B16E3C-03AA-4BCC-8B5B-7C63B5B7F153}" type="slidenum">
              <a:rPr lang="en-US" altLang="zh-CN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7AF7EF3-AB3D-4A73-A996-3494DB26FE98}" type="slidenum">
              <a:rPr lang="en-US" altLang="zh-CN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zh-CN" altLang="en-US" dirty="0" smtClean="0"/>
              <a:t>无论如何拓展，线段树的本质还是利用两次统计之间的公共部分，加速段统计。各种拓展方案，只是根据不同需求进行调整而已。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4E2211-FF89-4804-B3F0-FA2702B46945}" type="slidenum">
              <a:rPr lang="en-US" altLang="zh-CN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4E2211-FF89-4804-B3F0-FA2702B46945}" type="slidenum">
              <a:rPr lang="en-US" altLang="zh-CN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84E2211-FF89-4804-B3F0-FA2702B46945}" type="slidenum">
              <a:rPr lang="en-US" altLang="zh-CN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9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29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3D584CC-5793-4CDC-8DB5-6F7D322D81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13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2FA1B-DBCD-4E91-97D5-1E4DF2008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01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8A840-AF93-49B5-8E45-66F1B996FB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93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BFA3D-3E0D-4ADF-9C17-C17EF56BE1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1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626C7-063C-48B1-9A2A-C92264CAC7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94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21413-FCCF-4C5E-8130-75F90204BD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8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3B462-46DE-4943-BA70-877D45CD8A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41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DCD5E-A48F-44A4-A2A5-67617B54D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77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4BA43-600D-4E6A-A96A-6FDE66EDD4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70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E883-7BCE-46F9-A354-A5E5A5DE3E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07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2CB49-9188-4195-8E34-28F739808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0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581D653-15CB-41E5-A359-DA987632A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线段树应用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北京大学哲学系 曹钦翔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/>
              <a:t>2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</a:t>
            </a:r>
            <a:r>
              <a:rPr lang="zh-CN" altLang="en-US" dirty="0" smtClean="0"/>
              <a:t>是一个输入的指令串。请维护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个操作，操作分为两类：</a:t>
            </a:r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的一个字符</a:t>
            </a:r>
          </a:p>
          <a:p>
            <a:pPr lvl="2"/>
            <a:r>
              <a:rPr lang="en-US" altLang="zh-CN" dirty="0" smtClean="0"/>
              <a:t>(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询问某段时间内，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成为底面的次数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078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86" y="2057400"/>
            <a:ext cx="50387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579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 smtClean="0"/>
              <a:t>3.</a:t>
            </a:r>
          </a:p>
          <a:p>
            <a:pPr lvl="1"/>
            <a:r>
              <a:rPr lang="zh-CN" altLang="en-US" dirty="0" smtClean="0"/>
              <a:t>有一个</a:t>
            </a:r>
            <a:r>
              <a:rPr lang="en-US" altLang="zh-CN" dirty="0" smtClean="0"/>
              <a:t>2*n</a:t>
            </a:r>
            <a:r>
              <a:rPr lang="zh-CN" altLang="en-US" dirty="0" smtClean="0"/>
              <a:t>的点阵，平行于坐标轴的方向上相邻的点之间可以连边，维护以下操作：</a:t>
            </a:r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在某两点之间连边（可以连边的话）</a:t>
            </a:r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/>
              <a:t>拆除某条边</a:t>
            </a:r>
          </a:p>
          <a:p>
            <a:pPr lvl="2"/>
            <a:r>
              <a:rPr lang="en-US" altLang="zh-CN" dirty="0" smtClean="0"/>
              <a:t>(3)</a:t>
            </a:r>
            <a:r>
              <a:rPr lang="zh-CN" altLang="en-US" dirty="0" smtClean="0"/>
              <a:t>询问某两点是否连通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9280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/>
              <a:t>4</a:t>
            </a:r>
            <a:r>
              <a:rPr lang="en-US" altLang="zh-CN" dirty="0" smtClean="0"/>
              <a:t>. </a:t>
            </a:r>
          </a:p>
          <a:p>
            <a:pPr lvl="1" eaLnBrk="1" hangingPunct="1"/>
            <a:r>
              <a:rPr lang="zh-CN" altLang="en-US" dirty="0" smtClean="0"/>
              <a:t>优化下面代码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24200"/>
            <a:ext cx="55626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81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 smtClean="0"/>
              <a:t>5.</a:t>
            </a:r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一</a:t>
            </a:r>
            <a:r>
              <a:rPr lang="zh-CN" altLang="en-US" dirty="0" smtClean="0"/>
              <a:t>个序列维护以下操作：</a:t>
            </a:r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修改某个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的值</a:t>
            </a:r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/>
              <a:t>输入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，选出区间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中的所有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。问他们两两只差的和是多少、差的平方和是多少。</a:t>
            </a:r>
          </a:p>
          <a:p>
            <a:pPr lvl="1"/>
            <a:r>
              <a:rPr lang="zh-CN" altLang="en-US" dirty="0" smtClean="0"/>
              <a:t>答案</a:t>
            </a:r>
            <a:r>
              <a:rPr lang="en-US" altLang="zh-CN" dirty="0" smtClean="0"/>
              <a:t>mod 10001</a:t>
            </a:r>
            <a:r>
              <a:rPr lang="zh-CN" altLang="en-US" dirty="0" smtClean="0"/>
              <a:t>输出。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75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/>
              <a:t>6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一</a:t>
            </a:r>
            <a:r>
              <a:rPr lang="zh-CN" altLang="en-US" dirty="0" smtClean="0"/>
              <a:t>个序列维护以下操作：</a:t>
            </a:r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=l,l+1,…,r</a:t>
            </a:r>
            <a:r>
              <a:rPr lang="zh-CN" altLang="en-US" dirty="0" smtClean="0"/>
              <a:t>执行：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*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/>
              <a:t>求</a:t>
            </a:r>
            <a:r>
              <a:rPr lang="en-US" altLang="zh-CN" dirty="0" smtClean="0"/>
              <a:t>a[l] + a[l+1] +…+ a[r]</a:t>
            </a:r>
            <a:r>
              <a:rPr lang="zh-CN" altLang="en-US" dirty="0" smtClean="0"/>
              <a:t>的结果</a:t>
            </a:r>
          </a:p>
          <a:p>
            <a:pPr lvl="1"/>
            <a:r>
              <a:rPr lang="zh-CN" altLang="en-US" dirty="0" smtClean="0"/>
              <a:t>答案</a:t>
            </a:r>
            <a:r>
              <a:rPr lang="en-US" altLang="zh-CN" dirty="0" smtClean="0"/>
              <a:t>mod 2010</a:t>
            </a:r>
            <a:r>
              <a:rPr lang="zh-CN" altLang="en-US" dirty="0" smtClean="0"/>
              <a:t>输出。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8061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 smtClean="0"/>
              <a:t>7. </a:t>
            </a:r>
          </a:p>
          <a:p>
            <a:pPr lvl="1" eaLnBrk="1" hangingPunct="1"/>
            <a:r>
              <a:rPr lang="zh-CN" altLang="en-US" dirty="0" smtClean="0"/>
              <a:t>某个</a:t>
            </a:r>
            <a:r>
              <a:rPr lang="en-US" altLang="zh-CN" dirty="0" smtClean="0"/>
              <a:t>MP3</a:t>
            </a:r>
            <a:r>
              <a:rPr lang="zh-CN" altLang="en-US" dirty="0" smtClean="0"/>
              <a:t>具有键盘锁定功能，即：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有两个状态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激活态</a:t>
            </a:r>
            <a:r>
              <a:rPr lang="zh-CN" altLang="en-US" dirty="0" smtClean="0">
                <a:latin typeface="Arial" charset="0"/>
              </a:rPr>
              <a:t>”“</a:t>
            </a:r>
            <a:r>
              <a:rPr lang="zh-CN" altLang="en-US" dirty="0" smtClean="0"/>
              <a:t>锁定态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。当在激活态下连续</a:t>
            </a:r>
            <a:r>
              <a:rPr lang="en-US" altLang="zh-CN" dirty="0" smtClean="0"/>
              <a:t>T</a:t>
            </a:r>
            <a:r>
              <a:rPr lang="zh-CN" altLang="en-US" dirty="0" smtClean="0"/>
              <a:t>秒没有进行操作时，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将自动进入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锁定态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，而在锁定态下，任何一个操作后</a:t>
            </a:r>
            <a:r>
              <a:rPr lang="en-US" altLang="zh-CN" dirty="0" smtClean="0"/>
              <a:t>MP3</a:t>
            </a:r>
            <a:r>
              <a:rPr lang="zh-CN" altLang="en-US" dirty="0" smtClean="0"/>
              <a:t>将进入激活态但是这个操作本身不会被执行。例如当</a:t>
            </a:r>
            <a:r>
              <a:rPr lang="en-US" altLang="zh-CN" dirty="0" smtClean="0"/>
              <a:t>T=3</a:t>
            </a:r>
            <a:r>
              <a:rPr lang="zh-CN" altLang="en-US" dirty="0" smtClean="0"/>
              <a:t>时，如果第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秒各有一个操作，那么其中只有第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秒的操作不会被执行。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例题</a:t>
            </a:r>
            <a:r>
              <a:rPr lang="en-US" altLang="zh-CN" sz="2800" dirty="0"/>
              <a:t>7</a:t>
            </a:r>
            <a:r>
              <a:rPr lang="en-US" altLang="zh-CN" sz="2800" dirty="0" smtClean="0"/>
              <a:t>. </a:t>
            </a:r>
          </a:p>
          <a:p>
            <a:pPr lvl="1" eaLnBrk="1" hangingPunct="1"/>
            <a:r>
              <a:rPr lang="zh-CN" altLang="en-US" sz="2400" dirty="0" smtClean="0"/>
              <a:t>现在输入一串操作列，每个操作要么是音量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，要么是音量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MP3</a:t>
            </a:r>
            <a:r>
              <a:rPr lang="zh-CN" altLang="en-US" sz="2400" dirty="0" smtClean="0"/>
              <a:t>的有效音量范围是</a:t>
            </a:r>
            <a:r>
              <a:rPr lang="en-US" altLang="zh-CN" sz="2400" dirty="0" smtClean="0"/>
              <a:t>0-MAX</a:t>
            </a:r>
            <a:r>
              <a:rPr lang="zh-CN" altLang="en-US" sz="2400" dirty="0" smtClean="0"/>
              <a:t>（当音量为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时，操作音量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之后音量仍然为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MAX</a:t>
            </a:r>
            <a:r>
              <a:rPr lang="zh-CN" altLang="en-US" sz="2400" dirty="0" smtClean="0"/>
              <a:t>类似）。</a:t>
            </a:r>
          </a:p>
          <a:p>
            <a:pPr lvl="1" eaLnBrk="1" hangingPunct="1"/>
            <a:r>
              <a:rPr lang="zh-CN" altLang="en-US" sz="2400" dirty="0" smtClean="0"/>
              <a:t>输入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v2</a:t>
            </a:r>
            <a:r>
              <a:rPr lang="zh-CN" altLang="en-US" sz="2400" dirty="0" smtClean="0"/>
              <a:t>、操作序列、每个操作的时间，输出最大的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的可能值</a:t>
            </a:r>
            <a:r>
              <a:rPr lang="zh-CN" altLang="en-US" sz="2400" smtClean="0"/>
              <a:t>以及在此前提</a:t>
            </a:r>
            <a:r>
              <a:rPr lang="zh-CN" altLang="en-US" sz="2400" dirty="0" smtClean="0"/>
              <a:t>下最大的</a:t>
            </a:r>
            <a:r>
              <a:rPr lang="en-US" altLang="zh-CN" sz="2400" dirty="0" smtClean="0"/>
              <a:t>v1</a:t>
            </a:r>
            <a:r>
              <a:rPr lang="zh-CN" altLang="en-US" sz="2400" dirty="0" smtClean="0"/>
              <a:t>，使得在初始情况下</a:t>
            </a:r>
            <a:r>
              <a:rPr lang="en-US" altLang="zh-CN" sz="2400" dirty="0" smtClean="0"/>
              <a:t>MP3</a:t>
            </a:r>
            <a:r>
              <a:rPr lang="zh-CN" altLang="en-US" sz="2400" dirty="0" smtClean="0"/>
              <a:t>处于</a:t>
            </a:r>
            <a:r>
              <a:rPr lang="zh-CN" altLang="en-US" sz="2400" dirty="0" smtClean="0">
                <a:latin typeface="Arial" charset="0"/>
              </a:rPr>
              <a:t>“</a:t>
            </a:r>
            <a:r>
              <a:rPr lang="zh-CN" altLang="en-US" sz="2400" dirty="0" smtClean="0"/>
              <a:t>锁定态</a:t>
            </a:r>
            <a:r>
              <a:rPr lang="zh-CN" altLang="en-US" sz="2400" dirty="0" smtClean="0">
                <a:latin typeface="Arial" charset="0"/>
              </a:rPr>
              <a:t>”</a:t>
            </a:r>
            <a:r>
              <a:rPr lang="zh-CN" altLang="en-US" sz="2400" dirty="0" smtClean="0"/>
              <a:t>并且音量为</a:t>
            </a:r>
            <a:r>
              <a:rPr lang="en-US" altLang="zh-CN" sz="2400" dirty="0" smtClean="0"/>
              <a:t>v1</a:t>
            </a:r>
            <a:r>
              <a:rPr lang="zh-CN" altLang="en-US" sz="2400" dirty="0" smtClean="0"/>
              <a:t>的情况下，最终音量为</a:t>
            </a:r>
            <a:r>
              <a:rPr lang="en-US" altLang="zh-CN" sz="2400" dirty="0" smtClean="0"/>
              <a:t>v2</a:t>
            </a:r>
            <a:r>
              <a:rPr lang="zh-CN" altLang="en-US" sz="2400" dirty="0" smtClean="0"/>
              <a:t>。如果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的值多大都有可能则输出</a:t>
            </a:r>
            <a:r>
              <a:rPr lang="zh-CN" altLang="en-US" sz="2400" dirty="0" smtClean="0">
                <a:latin typeface="Arial" charset="0"/>
              </a:rPr>
              <a:t>“</a:t>
            </a:r>
            <a:r>
              <a:rPr lang="en-US" altLang="zh-CN" sz="2400" dirty="0" smtClean="0"/>
              <a:t>infinite</a:t>
            </a:r>
            <a:r>
              <a:rPr lang="en-US" altLang="zh-CN" sz="2400" dirty="0" smtClean="0">
                <a:latin typeface="Arial" charset="0"/>
              </a:rPr>
              <a:t>”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n&lt;=200000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MAX&lt;=5000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 smtClean="0"/>
              <a:t>8. </a:t>
            </a:r>
          </a:p>
          <a:p>
            <a:pPr lvl="1" eaLnBrk="1" hangingPunct="1"/>
            <a:r>
              <a:rPr lang="zh-CN" altLang="en-US" dirty="0" smtClean="0"/>
              <a:t>在一个矩形区域内有若干个平行于坐标轴的矩形障碍物。问，不与障碍物冲突的最大正方形的边长能有多大？</a:t>
            </a:r>
          </a:p>
          <a:p>
            <a:pPr lvl="1" eaLnBrk="1" hangingPunct="1"/>
            <a:r>
              <a:rPr lang="zh-CN" altLang="en-US" dirty="0" smtClean="0"/>
              <a:t>障碍物个数</a:t>
            </a:r>
            <a:r>
              <a:rPr lang="en-US" altLang="zh-CN" dirty="0" smtClean="0"/>
              <a:t>&lt;=100000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线段树的功能与结构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基本功能</a:t>
            </a:r>
          </a:p>
          <a:p>
            <a:pPr lvl="1" eaLnBrk="1" hangingPunct="1"/>
            <a:r>
              <a:rPr lang="zh-CN" altLang="en-US" dirty="0" smtClean="0"/>
              <a:t>对线性表维护下面类型的操作：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点修改、段修改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点查询、段查询</a:t>
            </a:r>
          </a:p>
          <a:p>
            <a:pPr lvl="1" eaLnBrk="1" hangingPunct="1"/>
            <a:r>
              <a:rPr lang="zh-CN" altLang="en-US" dirty="0" smtClean="0"/>
              <a:t>例子</a:t>
            </a:r>
          </a:p>
          <a:p>
            <a:pPr lvl="2" eaLnBrk="1" hangingPunct="1"/>
            <a:r>
              <a:rPr lang="zh-CN" altLang="en-US" dirty="0" smtClean="0"/>
              <a:t>支持段操作：增加一个常数</a:t>
            </a:r>
          </a:p>
          <a:p>
            <a:pPr lvl="2" eaLnBrk="1" hangingPunct="1"/>
            <a:r>
              <a:rPr lang="zh-CN" altLang="en-US" dirty="0" smtClean="0"/>
              <a:t>支持段操作：乘以一个常数</a:t>
            </a:r>
          </a:p>
          <a:p>
            <a:pPr lvl="2" eaLnBrk="1" hangingPunct="1"/>
            <a:r>
              <a:rPr lang="zh-CN" altLang="en-US" dirty="0" smtClean="0"/>
              <a:t>维护段和</a:t>
            </a:r>
          </a:p>
          <a:p>
            <a:pPr lvl="1" eaLnBrk="1" hangingPunct="1"/>
            <a:endParaRPr lang="en-US" altLang="zh-CN" dirty="0" smtClean="0"/>
          </a:p>
          <a:p>
            <a:pPr lvl="2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73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线段树的功能与结构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 </a:t>
            </a:r>
            <a:r>
              <a:rPr lang="zh-CN" altLang="en-US" dirty="0" smtClean="0"/>
              <a:t>基本结构</a:t>
            </a:r>
          </a:p>
          <a:p>
            <a:pPr lvl="1" eaLnBrk="1" hangingPunct="1"/>
            <a:r>
              <a:rPr lang="zh-CN" altLang="en-US" dirty="0" smtClean="0"/>
              <a:t>线段树是二叉树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父子</a:t>
            </a:r>
            <a:r>
              <a:rPr lang="zh-CN" altLang="en-US" dirty="0" smtClean="0"/>
              <a:t>节点的关系</a:t>
            </a:r>
          </a:p>
          <a:p>
            <a:pPr lvl="2" eaLnBrk="1" hangingPunct="1"/>
            <a:r>
              <a:rPr lang="zh-CN" altLang="en-US" dirty="0" smtClean="0"/>
              <a:t>左儿子统计</a:t>
            </a:r>
            <a:r>
              <a:rPr lang="en-US" altLang="zh-CN" dirty="0" smtClean="0"/>
              <a:t>l,l+1,…,m</a:t>
            </a:r>
            <a:r>
              <a:rPr lang="zh-CN" altLang="en-US" dirty="0" smtClean="0"/>
              <a:t>的信息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右儿子统计</a:t>
            </a:r>
            <a:r>
              <a:rPr lang="en-US" altLang="zh-CN" dirty="0" smtClean="0"/>
              <a:t>m+1,…,r-1, r</a:t>
            </a:r>
            <a:r>
              <a:rPr lang="zh-CN" altLang="en-US" dirty="0" smtClean="0"/>
              <a:t>的信息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则，父节点统计</a:t>
            </a:r>
            <a:r>
              <a:rPr lang="en-US" altLang="zh-CN" dirty="0" smtClean="0"/>
              <a:t>l,l+1,…,r</a:t>
            </a:r>
            <a:r>
              <a:rPr lang="zh-CN" altLang="en-US" dirty="0" smtClean="0"/>
              <a:t>的信息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线段树的功能与结构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基本结构</a:t>
            </a:r>
          </a:p>
          <a:p>
            <a:pPr lvl="1" eaLnBrk="1" hangingPunct="1"/>
            <a:r>
              <a:rPr lang="zh-CN" altLang="en-US" dirty="0" smtClean="0"/>
              <a:t>每个节点所存储的信息：</a:t>
            </a:r>
          </a:p>
          <a:p>
            <a:pPr lvl="2" eaLnBrk="1" hangingPunct="1"/>
            <a:r>
              <a:rPr lang="zh-CN" altLang="en-US" dirty="0" smtClean="0"/>
              <a:t>统计量</a:t>
            </a:r>
          </a:p>
          <a:p>
            <a:pPr lvl="2" eaLnBrk="1" hangingPunct="1"/>
            <a:r>
              <a:rPr lang="zh-CN" altLang="en-US" dirty="0" smtClean="0"/>
              <a:t>整体修改量</a:t>
            </a:r>
          </a:p>
        </p:txBody>
      </p:sp>
    </p:spTree>
    <p:extLst>
      <p:ext uri="{BB962C8B-B14F-4D97-AF65-F5344CB8AC3E}">
        <p14:creationId xmlns:p14="http://schemas.microsoft.com/office/powerpoint/2010/main" val="1184290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线段树的功能与结构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算法成立的条件</a:t>
            </a:r>
          </a:p>
          <a:p>
            <a:pPr lvl="1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部分：</a:t>
            </a:r>
          </a:p>
          <a:p>
            <a:pPr lvl="2" eaLnBrk="1" hangingPunct="1"/>
            <a:r>
              <a:rPr lang="zh-CN" altLang="en-US" dirty="0" smtClean="0"/>
              <a:t>统计量可合并</a:t>
            </a:r>
            <a:r>
              <a:rPr lang="en-US" altLang="zh-CN" dirty="0" smtClean="0"/>
              <a:t>(+)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修改量可合并</a:t>
            </a:r>
            <a:r>
              <a:rPr lang="en-US" altLang="zh-CN" dirty="0" smtClean="0"/>
              <a:t>(*)</a:t>
            </a:r>
            <a:endParaRPr lang="zh-CN" altLang="en-US" dirty="0" smtClean="0"/>
          </a:p>
          <a:p>
            <a:pPr lvl="2" eaLnBrk="1" hangingPunct="1"/>
            <a:r>
              <a:rPr lang="zh-CN" altLang="en-US" dirty="0" smtClean="0"/>
              <a:t>修改量可直接修改统计量</a:t>
            </a:r>
            <a:r>
              <a:rPr lang="en-US" altLang="zh-CN" dirty="0" smtClean="0"/>
              <a:t>(*)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067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线段树的功能与结构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 </a:t>
            </a:r>
            <a:r>
              <a:rPr lang="zh-CN" altLang="en-US" dirty="0" smtClean="0"/>
              <a:t>算法成立的条件</a:t>
            </a:r>
          </a:p>
          <a:p>
            <a:pPr lvl="1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加法</a:t>
            </a:r>
            <a:r>
              <a:rPr lang="en-US" altLang="zh-CN" dirty="0" smtClean="0"/>
              <a:t>(+)</a:t>
            </a:r>
            <a:r>
              <a:rPr lang="zh-CN" altLang="en-US" dirty="0" smtClean="0"/>
              <a:t>服从结合律：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)+c = a+(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)</a:t>
            </a:r>
          </a:p>
          <a:p>
            <a:pPr lvl="2" eaLnBrk="1" hangingPunct="1"/>
            <a:r>
              <a:rPr lang="zh-CN" altLang="en-US" dirty="0"/>
              <a:t>乘法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*</a:t>
            </a:r>
            <a:r>
              <a:rPr lang="en-US" altLang="zh-CN" dirty="0" smtClean="0"/>
              <a:t>)</a:t>
            </a:r>
            <a:r>
              <a:rPr lang="zh-CN" altLang="en-US" dirty="0" smtClean="0"/>
              <a:t>服从结合律：</a:t>
            </a:r>
            <a:r>
              <a:rPr lang="en-US" altLang="zh-CN" dirty="0" smtClean="0"/>
              <a:t>(a</a:t>
            </a:r>
            <a:r>
              <a:rPr lang="zh-CN" altLang="en-US" dirty="0" smtClean="0"/>
              <a:t>*</a:t>
            </a:r>
            <a:r>
              <a:rPr lang="en-US" altLang="zh-CN" dirty="0" smtClean="0"/>
              <a:t>b)</a:t>
            </a:r>
            <a:r>
              <a:rPr lang="zh-CN" altLang="en-US" dirty="0" smtClean="0"/>
              <a:t>*</a:t>
            </a:r>
            <a:r>
              <a:rPr lang="en-US" altLang="zh-CN" dirty="0" smtClean="0"/>
              <a:t>c = a</a:t>
            </a:r>
            <a:r>
              <a:rPr lang="zh-CN" altLang="en-US" dirty="0" smtClean="0"/>
              <a:t>*</a:t>
            </a:r>
            <a:r>
              <a:rPr lang="en-US" altLang="zh-CN" dirty="0" smtClean="0"/>
              <a:t>(b</a:t>
            </a:r>
            <a:r>
              <a:rPr lang="zh-CN" altLang="en-US" dirty="0" smtClean="0"/>
              <a:t>*</a:t>
            </a:r>
            <a:r>
              <a:rPr lang="en-US" altLang="zh-CN" dirty="0" smtClean="0"/>
              <a:t>c)</a:t>
            </a:r>
          </a:p>
          <a:p>
            <a:pPr lvl="2" eaLnBrk="1" hangingPunct="1"/>
            <a:r>
              <a:rPr lang="zh-CN" altLang="en-US" dirty="0" smtClean="0"/>
              <a:t>乘法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*</a:t>
            </a:r>
            <a:r>
              <a:rPr lang="en-US" altLang="zh-CN" dirty="0" smtClean="0"/>
              <a:t>)</a:t>
            </a:r>
            <a:r>
              <a:rPr lang="zh-CN" altLang="en-US" dirty="0" smtClean="0"/>
              <a:t>加法</a:t>
            </a:r>
            <a:r>
              <a:rPr lang="en-US" altLang="zh-CN" dirty="0" smtClean="0"/>
              <a:t>(+)</a:t>
            </a:r>
            <a:r>
              <a:rPr lang="zh-CN" altLang="en-US" dirty="0" smtClean="0"/>
              <a:t>服从左分配率律：</a:t>
            </a:r>
            <a:endParaRPr lang="en-US" altLang="zh-CN" dirty="0" smtClean="0"/>
          </a:p>
          <a:p>
            <a:pPr lvl="2" eaLnBrk="1" hangingPunct="1"/>
            <a:r>
              <a:rPr lang="en-US" altLang="zh-CN" dirty="0"/>
              <a:t> </a:t>
            </a:r>
            <a:r>
              <a:rPr lang="en-US" altLang="zh-CN" dirty="0" smtClean="0"/>
              <a:t>                              (</a:t>
            </a:r>
            <a:r>
              <a:rPr lang="en-US" altLang="zh-CN" dirty="0" err="1" smtClean="0"/>
              <a:t>a</a:t>
            </a:r>
            <a:r>
              <a:rPr lang="en-US" altLang="zh-CN" dirty="0" err="1"/>
              <a:t>+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)</a:t>
            </a:r>
            <a:r>
              <a:rPr lang="zh-CN" altLang="en-US" dirty="0" smtClean="0"/>
              <a:t>*</a:t>
            </a:r>
            <a:r>
              <a:rPr lang="en-US" altLang="zh-CN" dirty="0" smtClean="0"/>
              <a:t>c = a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c+b</a:t>
            </a:r>
            <a:r>
              <a:rPr lang="zh-CN" altLang="en-US" dirty="0" smtClean="0"/>
              <a:t>*</a:t>
            </a:r>
            <a:r>
              <a:rPr lang="en-US" altLang="zh-CN" dirty="0" smtClean="0"/>
              <a:t>c</a:t>
            </a:r>
          </a:p>
          <a:p>
            <a:pPr marL="914400" lvl="2" indent="0" eaLnBrk="1" hangingPunct="1">
              <a:buNone/>
            </a:pPr>
            <a:endParaRPr lang="zh-CN" altLang="en-US" dirty="0" smtClean="0"/>
          </a:p>
          <a:p>
            <a:pPr lvl="2"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097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线段树的功能与结构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拓展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维护动态下标的线性表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平衡树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可</a:t>
            </a:r>
            <a:r>
              <a:rPr lang="zh-CN" altLang="en-US" dirty="0" smtClean="0"/>
              <a:t>持久化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高</a:t>
            </a:r>
            <a:r>
              <a:rPr lang="zh-CN" altLang="en-US" dirty="0" smtClean="0"/>
              <a:t>维线段树、平衡树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的数列进行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次操作，操作为：</a:t>
            </a:r>
          </a:p>
          <a:p>
            <a:pPr lvl="2"/>
            <a:r>
              <a:rPr lang="en-US" altLang="zh-CN" dirty="0" smtClean="0"/>
              <a:t>(1)a[l]</a:t>
            </a:r>
            <a:r>
              <a:rPr lang="en-US" altLang="zh-CN" dirty="0" smtClean="0">
                <a:latin typeface="Arial"/>
              </a:rPr>
              <a:t>…</a:t>
            </a:r>
            <a:r>
              <a:rPr lang="en-US" altLang="zh-CN" dirty="0" smtClean="0"/>
              <a:t>a[r]</a:t>
            </a:r>
            <a:r>
              <a:rPr lang="zh-CN" altLang="en-US" dirty="0" smtClean="0"/>
              <a:t>每一项都加一个常数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/>
              <a:t>求</a:t>
            </a:r>
            <a:r>
              <a:rPr lang="en-US" altLang="zh-CN" dirty="0" smtClean="0"/>
              <a:t>F[ a[l] ]+F[ a[l]+1 ]+</a:t>
            </a:r>
            <a:r>
              <a:rPr lang="en-US" altLang="zh-CN" dirty="0" smtClean="0">
                <a:latin typeface="Arial"/>
              </a:rPr>
              <a:t>…</a:t>
            </a:r>
            <a:r>
              <a:rPr lang="en-US" altLang="zh-CN" dirty="0" smtClean="0"/>
              <a:t>F[ a[r] ]mod 10001</a:t>
            </a:r>
            <a:r>
              <a:rPr lang="zh-CN" altLang="en-US" dirty="0" smtClean="0"/>
              <a:t>的余数</a:t>
            </a:r>
          </a:p>
          <a:p>
            <a:pPr lvl="2"/>
            <a:r>
              <a:rPr lang="en-US" altLang="zh-CN" dirty="0" smtClean="0"/>
              <a:t>(3)</a:t>
            </a:r>
            <a:r>
              <a:rPr lang="zh-CN" altLang="en-US" dirty="0" smtClean="0"/>
              <a:t>求</a:t>
            </a:r>
            <a:r>
              <a:rPr lang="en-US" altLang="zh-CN" dirty="0" smtClean="0"/>
              <a:t>F[ a[l] ]+F[ a[l+1] ]+</a:t>
            </a:r>
            <a:r>
              <a:rPr lang="en-US" altLang="zh-CN" dirty="0" smtClean="0">
                <a:latin typeface="Arial"/>
              </a:rPr>
              <a:t>…</a:t>
            </a:r>
            <a:r>
              <a:rPr lang="en-US" altLang="zh-CN" dirty="0" smtClean="0"/>
              <a:t>F[ a[r] ]mod 10001</a:t>
            </a:r>
            <a:r>
              <a:rPr lang="zh-CN" altLang="en-US" dirty="0" smtClean="0"/>
              <a:t>的余数</a:t>
            </a:r>
          </a:p>
          <a:p>
            <a:pPr lvl="2"/>
            <a:r>
              <a:rPr lang="zh-CN" altLang="en-US" dirty="0" smtClean="0"/>
              <a:t>其中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表示斐波那契数列。即</a:t>
            </a:r>
            <a:r>
              <a:rPr lang="en-US" altLang="zh-CN" dirty="0" smtClean="0"/>
              <a:t>F[0]=F[1]=1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F[n+2]=F[n+1]+F[n]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C&lt;=10^11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34807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例题选讲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例题</a:t>
            </a:r>
            <a:r>
              <a:rPr lang="en-US" altLang="zh-CN" dirty="0" smtClean="0"/>
              <a:t>2.</a:t>
            </a:r>
          </a:p>
          <a:p>
            <a:pPr lvl="1"/>
            <a:r>
              <a:rPr lang="zh-CN" altLang="en-US" dirty="0" smtClean="0"/>
              <a:t>平面上放置了一个正四面体。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初始时底面是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此时</a:t>
            </a:r>
            <a:r>
              <a:rPr lang="en-US" altLang="zh-CN" dirty="0" smtClean="0"/>
              <a:t>A</a:t>
            </a:r>
            <a:r>
              <a:rPr lang="zh-CN" altLang="en-US" dirty="0" smtClean="0"/>
              <a:t>面中心在原点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向前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方向为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轴正方向。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可以对该四面体执行三种指令：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左转（</a:t>
            </a:r>
            <a:r>
              <a:rPr lang="en-US" altLang="zh-CN" dirty="0" smtClean="0"/>
              <a:t>L</a:t>
            </a:r>
            <a:r>
              <a:rPr lang="zh-CN" altLang="en-US" dirty="0" smtClean="0"/>
              <a:t>）、右转（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）、后转（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5311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2448</TotalTime>
  <Words>1012</Words>
  <Application>Microsoft Office PowerPoint</Application>
  <PresentationFormat>全屏显示(4:3)</PresentationFormat>
  <Paragraphs>116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Blends</vt:lpstr>
      <vt:lpstr>线段树应用</vt:lpstr>
      <vt:lpstr>一. 线段树的功能与结构</vt:lpstr>
      <vt:lpstr>一. 线段树的功能与结构</vt:lpstr>
      <vt:lpstr>一. 线段树的功能与结构</vt:lpstr>
      <vt:lpstr>一. 线段树的功能与结构</vt:lpstr>
      <vt:lpstr>一. 线段树的功能与结构</vt:lpstr>
      <vt:lpstr>一. 线段树的功能与结构</vt:lpstr>
      <vt:lpstr>二. 例题选讲</vt:lpstr>
      <vt:lpstr>二. 例题选讲</vt:lpstr>
      <vt:lpstr>二. 例题选讲</vt:lpstr>
      <vt:lpstr>二. 例题选讲</vt:lpstr>
      <vt:lpstr>二. 例题选讲</vt:lpstr>
      <vt:lpstr>二. 例题选讲</vt:lpstr>
      <vt:lpstr>二. 例题选讲</vt:lpstr>
      <vt:lpstr>二. 例题选讲</vt:lpstr>
      <vt:lpstr>二. 例题选讲</vt:lpstr>
      <vt:lpstr>二. 例题选讲</vt:lpstr>
      <vt:lpstr>二. 例题选讲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</cp:lastModifiedBy>
  <cp:revision>95</cp:revision>
  <cp:lastPrinted>1601-01-01T00:00:00Z</cp:lastPrinted>
  <dcterms:created xsi:type="dcterms:W3CDTF">1601-01-01T00:00:00Z</dcterms:created>
  <dcterms:modified xsi:type="dcterms:W3CDTF">2013-05-12T16:08:20Z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