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437" r:id="rId3"/>
    <p:sldId id="423" r:id="rId4"/>
    <p:sldId id="424" r:id="rId5"/>
    <p:sldId id="435" r:id="rId6"/>
    <p:sldId id="436" r:id="rId7"/>
    <p:sldId id="438" r:id="rId8"/>
    <p:sldId id="428" r:id="rId9"/>
    <p:sldId id="429" r:id="rId10"/>
    <p:sldId id="430" r:id="rId11"/>
    <p:sldId id="431" r:id="rId12"/>
    <p:sldId id="432" r:id="rId13"/>
    <p:sldId id="433" r:id="rId14"/>
    <p:sldId id="439" r:id="rId15"/>
    <p:sldId id="434" r:id="rId16"/>
    <p:sldId id="332" r:id="rId17"/>
  </p:sldIdLst>
  <p:sldSz cx="9144000" cy="5719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59" autoAdjust="0"/>
  </p:normalViewPr>
  <p:slideViewPr>
    <p:cSldViewPr snapToGrid="0">
      <p:cViewPr varScale="1">
        <p:scale>
          <a:sx n="77" d="100"/>
          <a:sy n="77" d="100"/>
        </p:scale>
        <p:origin x="-1146" y="-90"/>
      </p:cViewPr>
      <p:guideLst>
        <p:guide orient="horz" pos="2149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D0998ADD-BDB5-49BB-ACEA-4188AA1C0574}" type="slidenum">
              <a:rPr lang="zh-CN" altLang="en-US"/>
              <a:pPr/>
              <a:t>‹#›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81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62025" y="1143000"/>
            <a:ext cx="493395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3C8A4230-E6DE-4E72-8D1D-64834B033A7C}" type="slidenum">
              <a:rPr lang="zh-CN" altLang="en-US"/>
              <a:pPr/>
              <a:t>‹#›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A4230-E6DE-4E72-8D1D-64834B033A7C}" type="slidenum">
              <a:rPr lang="zh-CN" altLang="en-US" smtClean="0"/>
              <a:pPr/>
              <a:t>3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69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79215" y="2105025"/>
            <a:ext cx="5164455" cy="864870"/>
          </a:xfrm>
          <a:noFill/>
        </p:spPr>
        <p:txBody>
          <a:bodyPr/>
          <a:lstStyle>
            <a:lvl1pPr algn="ctr">
              <a:defRPr sz="3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浪漫雅圆" charset="0"/>
                <a:ea typeface="浪漫雅圆" charset="0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95470" y="3199130"/>
            <a:ext cx="4103370" cy="422910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DC11F-6AE0-4C9A-8E2E-D271104CBE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539750" y="411163"/>
            <a:ext cx="7681913" cy="744537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538163" y="1255713"/>
            <a:ext cx="7681912" cy="4011612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55" y="539146"/>
            <a:ext cx="7514590" cy="493395"/>
          </a:xfrm>
        </p:spPr>
        <p:txBody>
          <a:bodyPr/>
          <a:lstStyle>
            <a:lvl1pPr algn="l">
              <a:defRPr sz="2800">
                <a:latin typeface="等线" charset="0"/>
                <a:ea typeface="等线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微软雅黑 Light" charset="0"/>
                <a:ea typeface="微软雅黑 Light" charset="0"/>
              </a:defRPr>
            </a:lvl1pPr>
            <a:lvl2pPr>
              <a:defRPr sz="2000">
                <a:solidFill>
                  <a:schemeClr val="tx1"/>
                </a:solidFill>
                <a:latin typeface="微软雅黑 Light" charset="0"/>
                <a:ea typeface="微软雅黑 Light" charset="0"/>
              </a:defRPr>
            </a:lvl2pPr>
            <a:lvl3pPr>
              <a:defRPr sz="1800">
                <a:solidFill>
                  <a:schemeClr val="tx1"/>
                </a:solidFill>
                <a:latin typeface="微软雅黑 Light" charset="0"/>
                <a:ea typeface="微软雅黑 Light" charset="0"/>
              </a:defRPr>
            </a:lvl3pPr>
            <a:lvl4pPr>
              <a:defRPr sz="1600">
                <a:solidFill>
                  <a:schemeClr val="tx1"/>
                </a:solidFill>
                <a:latin typeface="微软雅黑 Light" charset="0"/>
                <a:ea typeface="微软雅黑 Light" charset="0"/>
              </a:defRPr>
            </a:lvl4pPr>
            <a:lvl5pPr>
              <a:defRPr sz="1400">
                <a:solidFill>
                  <a:schemeClr val="tx1"/>
                </a:solidFill>
                <a:latin typeface="微软雅黑 Light" charset="0"/>
                <a:ea typeface="微软雅黑 Light" charset="0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0" y="5302250"/>
            <a:ext cx="1427163" cy="3048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500" y="5302250"/>
            <a:ext cx="17018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086DF-8E06-4366-B72E-0B2DBD326B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3141663" y="2733675"/>
            <a:ext cx="2951162" cy="1588"/>
          </a:xfrm>
          <a:prstGeom prst="line">
            <a:avLst/>
          </a:prstGeom>
          <a:noFill/>
          <a:ln w="9525" cap="flat" cmpd="sng">
            <a:solidFill>
              <a:srgbClr val="33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05635" y="1703070"/>
            <a:ext cx="5468620" cy="1017905"/>
          </a:xfrm>
        </p:spPr>
        <p:txBody>
          <a:bodyPr>
            <a:normAutofit/>
          </a:bodyPr>
          <a:lstStyle>
            <a:lvl1pPr algn="ctr">
              <a:defRPr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noProof="1" smtClean="0"/>
              <a:t>编辑标题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340000" y="2774464"/>
            <a:ext cx="4611600" cy="867771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342900" indent="0">
              <a:buNone/>
              <a:defRPr sz="1350">
                <a:solidFill>
                  <a:schemeClr val="tx2"/>
                </a:solidFill>
              </a:defRPr>
            </a:lvl2pPr>
            <a:lvl3pPr marL="685800" indent="0">
              <a:buNone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1350">
                <a:solidFill>
                  <a:schemeClr val="tx2"/>
                </a:solidFill>
              </a:defRPr>
            </a:lvl4pPr>
            <a:lvl5pPr marL="1371600" indent="0">
              <a:buNone/>
              <a:defRPr sz="135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3DE506BB-4AAC-48F6-8C25-C929A6A489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095" y="2298700"/>
            <a:ext cx="6781800" cy="555625"/>
          </a:xfrm>
        </p:spPr>
        <p:txBody>
          <a:bodyPr/>
          <a:lstStyle>
            <a:lvl1pPr algn="ctr">
              <a:defRPr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173A7-D516-4D08-BF7D-33C4437577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BD25F-1750-4B76-A045-BF3FD2C55D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2300" y="534988"/>
            <a:ext cx="67818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5475" y="1309688"/>
            <a:ext cx="7370763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dirty="0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dirty="0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dirty="0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dirty="0" smtClean="0">
                <a:sym typeface="Arial" pitchFamily="34" charset="0"/>
              </a:rPr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5302250"/>
            <a:ext cx="2057400" cy="3032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fontAlgn="auto">
              <a:defRPr sz="900" noProof="1" smtClean="0">
                <a:noFill/>
                <a:latin typeface="+mn-lt"/>
                <a:ea typeface="+mn-ea"/>
              </a:defRPr>
            </a:lvl1pPr>
          </a:lstStyle>
          <a:p>
            <a:fld id="{B04B3C24-C923-4485-AEDC-9FE49FFB1451}" type="datetimeFigureOut">
              <a:rPr lang="zh-CN" altLang="en-US"/>
              <a:pPr/>
              <a:t>2016/5/8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5302250"/>
            <a:ext cx="3086100" cy="303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900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简单计数(C_SUNSHINE)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5302250"/>
            <a:ext cx="2057400" cy="303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EACC7A08-C58E-4EB2-AC17-20D7907209C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>
    <p:fade/>
  </p:transition>
  <p:txStyles>
    <p:titleStyle>
      <a:lvl1pPr indent="3175"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微软雅黑 Light" charset="0"/>
          <a:ea typeface="微软雅黑 Light" charset="0"/>
          <a:cs typeface="+mj-cs"/>
          <a:sym typeface="Arial" pitchFamily="34" charset="0"/>
        </a:defRPr>
      </a:lvl1pPr>
      <a:lvl2pPr indent="3175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 Light" pitchFamily="34" charset="-122"/>
          <a:ea typeface="微软雅黑 Light" pitchFamily="34" charset="-122"/>
          <a:sym typeface="Arial" pitchFamily="34" charset="0"/>
        </a:defRPr>
      </a:lvl2pPr>
      <a:lvl3pPr indent="3175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 Light" pitchFamily="34" charset="-122"/>
          <a:ea typeface="微软雅黑 Light" pitchFamily="34" charset="-122"/>
          <a:sym typeface="Arial" pitchFamily="34" charset="0"/>
        </a:defRPr>
      </a:lvl3pPr>
      <a:lvl4pPr indent="3175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 Light" pitchFamily="34" charset="-122"/>
          <a:ea typeface="微软雅黑 Light" pitchFamily="34" charset="-122"/>
          <a:sym typeface="Arial" pitchFamily="34" charset="0"/>
        </a:defRPr>
      </a:lvl4pPr>
      <a:lvl5pPr indent="3175"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 Light" pitchFamily="34" charset="-122"/>
          <a:ea typeface="微软雅黑 Light" pitchFamily="34" charset="-122"/>
          <a:sym typeface="Arial" pitchFamily="34" charset="0"/>
        </a:defRPr>
      </a:lvl5pPr>
      <a:lvl6pPr marL="457200" indent="3175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indent="3175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indent="3175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indent="3175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85750" indent="-285750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1pPr>
      <a:lvl2pPr marL="628650" indent="-285750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2pPr>
      <a:lvl3pPr marL="857250" indent="-171450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3pPr>
      <a:lvl4pPr marL="1200150" indent="-171450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4pPr>
      <a:lvl5pPr marL="1543050" indent="-171450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微软雅黑" charset="0"/>
          <a:ea typeface="微软雅黑" charset="0"/>
          <a:cs typeface="+mn-cs"/>
          <a:sym typeface="Arial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ctrTitle"/>
          </p:nvPr>
        </p:nvSpPr>
        <p:spPr>
          <a:ln>
            <a:miter/>
          </a:ln>
        </p:spPr>
        <p:txBody>
          <a:bodyPr>
            <a:noAutofit/>
          </a:bodyPr>
          <a:lstStyle/>
          <a:p>
            <a:r>
              <a:rPr lang="en-US" altLang="zh-CN" noProof="1" smtClean="0"/>
              <a:t>APIO2016 </a:t>
            </a:r>
            <a:r>
              <a:rPr lang="zh-CN" altLang="en-US" noProof="1" smtClean="0"/>
              <a:t>杂题选讲</a:t>
            </a:r>
            <a:endParaRPr lang="zh-CN" altLang="en-US" noProof="1"/>
          </a:p>
        </p:txBody>
      </p:sp>
      <p:sp>
        <p:nvSpPr>
          <p:cNvPr id="5" name="副标题 4"/>
          <p:cNvSpPr>
            <a:spLocks noGrp="1" noChangeArrowheads="1"/>
          </p:cNvSpPr>
          <p:nvPr>
            <p:ph type="subTitle" idx="1"/>
          </p:nvPr>
        </p:nvSpPr>
        <p:spPr>
          <a:ln>
            <a:miter/>
          </a:ln>
        </p:spPr>
        <p:txBody>
          <a:bodyPr>
            <a:normAutofit/>
          </a:bodyPr>
          <a:lstStyle/>
          <a:p>
            <a:r>
              <a:rPr lang="en-US" altLang="zh-CN" noProof="1">
                <a:latin typeface="Arial Narrow" charset="0"/>
              </a:rPr>
              <a:t>C_SUNSHINE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itchFamily="2" charset="-122"/>
                <a:ea typeface="微软雅黑 Light" pitchFamily="34" charset="-122"/>
              </a:rPr>
              <a:t>TCO2014 </a:t>
            </a:r>
            <a:r>
              <a:rPr lang="en-US" altLang="zh-CN" dirty="0">
                <a:latin typeface="等线" pitchFamily="2" charset="-122"/>
                <a:ea typeface="微软雅黑 Light" pitchFamily="34" charset="-122"/>
              </a:rPr>
              <a:t>Final 1100pts </a:t>
            </a:r>
            <a:r>
              <a:rPr lang="en-US" altLang="zh-CN" dirty="0" err="1">
                <a:latin typeface="等线" pitchFamily="2" charset="-122"/>
                <a:ea typeface="微软雅黑 Light" pitchFamily="34" charset="-122"/>
              </a:rPr>
              <a:t>FrozenStandings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段互不相同的等长的区间，每个区间可以选择它的左端点或右端点作为键值并排序，求有多少种可能的序列。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&lt;=500000.</m:t>
                    </m:r>
                  </m:oMath>
                </a14:m>
                <a:endParaRPr lang="en-US" altLang="zh-CN" dirty="0" smtClean="0">
                  <a:latin typeface="微软雅黑 Light" pitchFamily="34" charset="-122"/>
                  <a:ea typeface="微软雅黑" pitchFamily="34" charset="-122"/>
                </a:endParaRPr>
              </a:p>
              <a:p>
                <a:endParaRPr lang="en-US" altLang="zh-CN" dirty="0">
                  <a:latin typeface="微软雅黑 Light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itchFamily="2" charset="-122"/>
                <a:ea typeface="微软雅黑 Light" pitchFamily="34" charset="-122"/>
              </a:rPr>
              <a:t>TCO2014 Final 1100pts </a:t>
            </a:r>
            <a:r>
              <a:rPr lang="en-US" altLang="zh-CN" dirty="0" err="1" smtClean="0">
                <a:latin typeface="等线" pitchFamily="2" charset="-122"/>
                <a:ea typeface="微软雅黑 Light" pitchFamily="34" charset="-122"/>
              </a:rPr>
              <a:t>FrozenStandings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考虑按左端点排序后从前往后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DP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，每个区间有两种情况。注意一个区间内没有其他元素的时候这个区间的选择是没有意义的，把多算的一次减掉，边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DP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边容斥，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Yist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TooDifficult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个带标号的点，每次随机两个不同的点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/>
                  <a:t>，在无向图中加上边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（可以是重边），问期望加入多少条边之后图连通。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答案对大质数取模。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</a:rPr>
                      <m:t>100.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 r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Yist</a:t>
            </a:r>
            <a:r>
              <a:rPr lang="en-US" altLang="zh-CN" dirty="0"/>
              <a:t> By </a:t>
            </a:r>
            <a:r>
              <a:rPr lang="en-US" altLang="zh-CN" dirty="0" err="1" smtClean="0"/>
              <a:t>TooDifficult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考虑计算期望的常用方法，令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表示加了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条边之后图没有连通的概率，则答案就是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考虑枚举一个连通块的划分方案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 smtClean="0"/>
                  <a:t>，假设连通块的划分方案数是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，连通块内部的总边数是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𝑒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i="1" baseline="-25000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𝑎𝑖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 smtClean="0"/>
                  <a:t>，则该划分方案对总数的贡献就是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𝑓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那么</a:t>
                </a:r>
                <a:r>
                  <a:rPr lang="zh-CN" altLang="en-US" dirty="0" smtClean="0"/>
                  <a:t>我们设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个点，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个连通块，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条边的答案，每次枚举下一个连通块的大小直接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5873" r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Yist</a:t>
            </a:r>
            <a:r>
              <a:rPr lang="en-US" altLang="zh-CN" dirty="0"/>
              <a:t> By </a:t>
            </a:r>
            <a:r>
              <a:rPr lang="en-US" altLang="zh-CN" dirty="0" err="1" smtClean="0"/>
              <a:t>TooDifficult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但是</a:t>
                </a:r>
                <a:r>
                  <a:rPr lang="zh-CN" altLang="en-US" dirty="0" smtClean="0"/>
                  <a:t>这样计算是有重复的，若对于连个划分方案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 smtClean="0"/>
                  <a:t>可以继续划分为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𝐷</m:t>
                    </m:r>
                    <m:r>
                      <a:rPr lang="en-US" altLang="zh-CN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对这个式子进行反演，可以得到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 smtClean="0"/>
                  <a:t>前的容斥系数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Yist</a:t>
            </a:r>
            <a:r>
              <a:rPr lang="en-US" altLang="zh-CN" dirty="0"/>
              <a:t> By </a:t>
            </a:r>
            <a:r>
              <a:rPr lang="en-US" altLang="zh-CN" dirty="0" err="1" smtClean="0"/>
              <a:t>TooDifficult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既然答案只和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 smtClean="0"/>
                  <a:t>有关，那么我们只记录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的奇偶性即可，这样状态变成</a:t>
                </a:r>
                <a:r>
                  <a:rPr lang="zh-CN" altLang="en-US" dirty="0" smtClean="0"/>
                  <a:t>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而对于另一个系数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zh-CN" altLang="en-US" dirty="0" smtClean="0"/>
                  <a:t>，我们考虑第一次枚举的时候枚举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号点所在的连通块，之后每次枚举时不要求连通块内包含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 smtClean="0"/>
                  <a:t>号点，这样一个方案被恰好计算了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!</m:t>
                    </m:r>
                    <m:r>
                      <a:rPr lang="zh-CN" altLang="en-US" b="0" i="1" smtClean="0">
                        <a:latin typeface="Cambria Math"/>
                      </a:rPr>
                      <m:t>次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于是直接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即可，复杂度是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927" r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2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ln>
            <a:miter/>
          </a:ln>
        </p:spPr>
        <p:txBody>
          <a:bodyPr>
            <a:noAutofit/>
          </a:bodyPr>
          <a:lstStyle/>
          <a:p>
            <a:r>
              <a:rPr lang="en-US" altLang="zh-CN" noProof="1"/>
              <a:t>Thanks!</a:t>
            </a:r>
          </a:p>
        </p:txBody>
      </p:sp>
    </p:spTree>
  </p:cSld>
  <p:clrMapOvr>
    <a:masterClrMapping/>
  </p:clrMapOvr>
  <p:transition advClick="0" advTm="14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看到大家都有前言我就扯了一个咯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关系不太容易讲专题，于是就讲一些杂题吧。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讲的题都是我觉得比较妙的题，其中有三道容斥计数方面的题，就当是个小专题吧。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9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475F Meta-universe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无穷大平面被分成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𝑍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r>
                      <a:rPr lang="en-US" altLang="zh-CN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dirty="0"/>
                  <a:t>的格子，现在某些格子里有星球，你可以选取一行或者一列，满足：</a:t>
                </a:r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这一行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列是空的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这一行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列的两边都不是空的</a:t>
                </a:r>
              </a:p>
              <a:p>
                <a:r>
                  <a:rPr lang="zh-CN" altLang="en-US" dirty="0"/>
                  <a:t>然后就可以把一个星球的集合分成两个。</a:t>
                </a:r>
              </a:p>
              <a:p>
                <a:r>
                  <a:rPr lang="zh-CN" altLang="en-US" dirty="0"/>
                  <a:t>现在给你一个大小为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的集合，问你最后能分成多少个不能再分的集合。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</a:rPr>
                      <m:t>100000;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𝑦</m:t>
                        </m:r>
                        <m:r>
                          <a:rPr lang="en-US" altLang="zh-CN" i="1" baseline="-25000" dirty="0" err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10</m:t>
                    </m:r>
                    <m:r>
                      <a:rPr lang="en-US" altLang="zh-CN" i="1" baseline="30000" dirty="0">
                        <a:latin typeface="Cambria Math"/>
                      </a:rPr>
                      <m:t>9</m:t>
                    </m:r>
                    <m:r>
                      <a:rPr lang="en-US" altLang="zh-CN" i="1" dirty="0">
                        <a:latin typeface="Cambria Math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4" t="-773" r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1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475F </a:t>
            </a:r>
            <a:r>
              <a:rPr lang="en-US" altLang="zh-CN" dirty="0" smtClean="0"/>
              <a:t>Meta-universe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考虑按照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排序然后暴力枚举在哪里切割。</a:t>
                </a:r>
              </a:p>
              <a:p>
                <a:r>
                  <a:rPr lang="zh-CN" altLang="en-US" dirty="0"/>
                  <a:t>这样最坏情况下复杂度是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baseline="30000" dirty="0">
                        <a:latin typeface="Cambria Math"/>
                      </a:rPr>
                      <m:t>2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的。</a:t>
                </a:r>
              </a:p>
              <a:p>
                <a:r>
                  <a:rPr lang="zh-CN" altLang="en-US" dirty="0"/>
                  <a:t>怎么办呢？</a:t>
                </a:r>
              </a:p>
              <a:p>
                <a:r>
                  <a:rPr lang="zh-CN" altLang="en-US" dirty="0"/>
                  <a:t>我们从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两边同时往中间扫，对于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也是一样。扫到了就把少的那边分出来，然后两边递归。</a:t>
                </a:r>
              </a:p>
              <a:p>
                <a:r>
                  <a:rPr lang="zh-CN" altLang="en-US" dirty="0"/>
                  <a:t>这样复杂度是什么呢？</a:t>
                </a:r>
              </a:p>
              <a:p>
                <a:r>
                  <a:rPr lang="zh-CN" altLang="en-US" dirty="0"/>
                  <a:t>每次的扫描复杂度和分出来的较小的集合是同阶的，这样一个集合每被扫一次，它所在的集合大小至少会翻倍，这样扫描的复杂度就是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err="1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了。</a:t>
                </a:r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分别维护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两个顺序，复杂度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 r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SRM536H </a:t>
            </a:r>
            <a:r>
              <a:rPr lang="en-US" altLang="zh-CN" dirty="0" err="1"/>
              <a:t>BinaryPolynomialDivOne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意义下的多项式（即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01</m:t>
                    </m:r>
                  </m:oMath>
                </a14:m>
                <a:r>
                  <a:rPr lang="zh-CN" altLang="en-US" dirty="0" smtClean="0"/>
                  <a:t>多项式）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前的系数模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的值。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≤30;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18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6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SRM536H </a:t>
            </a:r>
            <a:r>
              <a:rPr lang="en-US" altLang="zh-CN" dirty="0" err="1" smtClean="0"/>
              <a:t>BinaryPolynomialDivOne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相当于求从集合中选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dirty="0" smtClean="0"/>
                  <a:t>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的数的方案数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考虑把第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个数和第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个数配对，如果这两个数不一样，则交换之后也是一种合法方案，在模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dirty="0" smtClean="0"/>
                  <a:t>意义下能消掉。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转移到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为奇数的情况，单独枚举最后一个数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 smtClean="0"/>
                  <a:t>，转移到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即可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1236" r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80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SRM536H </a:t>
            </a:r>
            <a:r>
              <a:rPr lang="en-US" altLang="zh-CN" dirty="0" err="1" smtClean="0"/>
              <a:t>BinaryPolynomialDivOne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注意</a:t>
                </a:r>
                <a:r>
                  <a:rPr lang="zh-CN" altLang="en-US" dirty="0" smtClean="0"/>
                  <a:t>到直接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/>
                  <a:t>状态数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的，但是我们只需要对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记忆化，那么对于每个不同的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 smtClean="0"/>
                  <a:t>只有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个不同的取值。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于是状态数就是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8" t="-618" r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itchFamily="2" charset="-122"/>
                <a:ea typeface="微软雅黑 Light" pitchFamily="34" charset="-122"/>
              </a:rPr>
              <a:t>SRM684M </a:t>
            </a:r>
            <a:r>
              <a:rPr lang="en-US" altLang="zh-CN" dirty="0" err="1" smtClean="0">
                <a:latin typeface="等线" pitchFamily="2" charset="-122"/>
                <a:ea typeface="微软雅黑 Light" pitchFamily="34" charset="-122"/>
              </a:rPr>
              <a:t>DivFree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 Light" pitchFamily="34" charset="-122"/>
                  </a:rPr>
                  <a:t>一个长度为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的序列，满足每个元素都是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内的整数，且对于相邻的两个元素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 err="1">
                        <a:latin typeface="Cambria Math"/>
                        <a:ea typeface="微软雅黑" pitchFamily="34" charset="-122"/>
                      </a:rPr>
                      <m:t>𝑏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 Light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微软雅黑 Light" pitchFamily="34" charset="-122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  <a:ea typeface="微软雅黑 Light" pitchFamily="34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微软雅黑 Light" pitchFamily="34" charset="-122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/>
                        <a:ea typeface="微软雅黑 Light" pitchFamily="34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  <a:ea typeface="微软雅黑 Light" pitchFamily="34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 Light" pitchFamily="34" charset="-122"/>
                  </a:rPr>
                  <a:t>。</a:t>
                </a:r>
                <a:endParaRPr lang="zh-CN" altLang="en-US" dirty="0">
                  <a:latin typeface="微软雅黑" pitchFamily="34" charset="-122"/>
                  <a:ea typeface="微软雅黑 Light" pitchFamily="34" charset="-122"/>
                </a:endParaRPr>
              </a:p>
              <a:p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求这样的序列的个数模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微软雅黑" pitchFamily="34" charset="-122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  <a:ea typeface="微软雅黑" pitchFamily="34" charset="-122"/>
                      </a:rPr>
                      <m:t>+7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𝑘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&lt;=50000.</m:t>
                    </m:r>
                  </m:oMath>
                </a14:m>
                <a:endParaRPr lang="en-US" altLang="zh-CN" dirty="0">
                  <a:latin typeface="微软雅黑 Light" pitchFamily="34" charset="-122"/>
                  <a:ea typeface="微软雅黑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itchFamily="2" charset="-122"/>
                <a:ea typeface="微软雅黑 Light" pitchFamily="34" charset="-122"/>
              </a:rPr>
              <a:t>SRM684M </a:t>
            </a:r>
            <a:r>
              <a:rPr lang="en-US" altLang="zh-CN" dirty="0" err="1" smtClean="0">
                <a:latin typeface="等线" pitchFamily="2" charset="-122"/>
                <a:ea typeface="微软雅黑 Light" pitchFamily="34" charset="-122"/>
              </a:rPr>
              <a:t>DivFree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 Light" pitchFamily="34" charset="-122"/>
                  </a:rPr>
                  <a:t>经验表明：条件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或条件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B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满足不如条件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A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和条件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B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都不满足容易统计。</a:t>
                </a:r>
              </a:p>
              <a:p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𝐴</m:t>
                    </m:r>
                    <m:r>
                      <a:rPr lang="en-US" altLang="zh-CN" i="1" baseline="-25000" dirty="0">
                        <a:latin typeface="Cambria Math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𝑖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微软雅黑" pitchFamily="34" charset="-122"/>
                      </a:rPr>
                      <m:t>𝑖</m:t>
                    </m:r>
                    <m:r>
                      <a:rPr lang="en-US" altLang="zh-CN" b="0" i="1" dirty="0" smtClean="0">
                        <a:latin typeface="Cambria Math"/>
                        <a:ea typeface="微软雅黑" pitchFamily="34" charset="-122"/>
                      </a:rPr>
                      <m:t>+1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个元素不满足条件的集合</a:t>
                </a:r>
                <a:r>
                  <a:rPr lang="zh-CN" altLang="en-US" dirty="0" smtClean="0">
                    <a:latin typeface="微软雅黑" pitchFamily="34" charset="-122"/>
                    <a:ea typeface="微软雅黑 Light" pitchFamily="34" charset="-122"/>
                  </a:rPr>
                  <a:t>，使用容斥原理，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注意到超过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log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⁡</m:t>
                    </m:r>
                    <m:r>
                      <a:rPr lang="en-US" altLang="zh-CN" i="1" dirty="0" smtClean="0">
                        <a:latin typeface="Cambria Math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个连续元素不满足条件的集合为空集，就可以暴力</a:t>
                </a:r>
                <a:r>
                  <a:rPr lang="en-US" altLang="zh-CN" dirty="0">
                    <a:latin typeface="微软雅黑 Light" pitchFamily="34" charset="-122"/>
                    <a:ea typeface="微软雅黑" pitchFamily="34" charset="-122"/>
                  </a:rPr>
                  <a:t>DP</a:t>
                </a:r>
                <a:r>
                  <a:rPr lang="zh-CN" altLang="en-US" dirty="0">
                    <a:latin typeface="微软雅黑" pitchFamily="34" charset="-122"/>
                    <a:ea typeface="微软雅黑 Light" pitchFamily="34" charset="-122"/>
                  </a:rPr>
                  <a:t>了。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4" t="-773" r="-4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371*i*2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Pages>0</Pages>
  <Words>1199</Words>
  <Characters>0</Characters>
  <Application>Microsoft Office PowerPoint</Application>
  <DocSecurity>0</DocSecurity>
  <PresentationFormat>自定义</PresentationFormat>
  <Lines>0</Lines>
  <Paragraphs>64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APIO2016 杂题选讲</vt:lpstr>
      <vt:lpstr>前言</vt:lpstr>
      <vt:lpstr>CF 475F Meta-universe</vt:lpstr>
      <vt:lpstr>CF 475F Meta-universe</vt:lpstr>
      <vt:lpstr>SRM536H BinaryPolynomialDivOne</vt:lpstr>
      <vt:lpstr>SRM536H BinaryPolynomialDivOne</vt:lpstr>
      <vt:lpstr>SRM536H BinaryPolynomialDivOne</vt:lpstr>
      <vt:lpstr>SRM684M DivFree</vt:lpstr>
      <vt:lpstr>SRM684M DivFree</vt:lpstr>
      <vt:lpstr>TCO2014 Final 1100pts FrozenStandings</vt:lpstr>
      <vt:lpstr>TCO2014 Final 1100pts FrozenStandings</vt:lpstr>
      <vt:lpstr>Yist By TooDifficult</vt:lpstr>
      <vt:lpstr>Yist By TooDifficult</vt:lpstr>
      <vt:lpstr>Yist By TooDifficult</vt:lpstr>
      <vt:lpstr>Yist By TooDifficult</vt:lpstr>
      <vt:lpstr>Thanks!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简单计数</dc:title>
  <dc:creator>ZheZheng Luo</dc:creator>
  <cp:lastModifiedBy>C_SUNSHINE</cp:lastModifiedBy>
  <cp:revision>108</cp:revision>
  <dcterms:created xsi:type="dcterms:W3CDTF">2015-05-05T08:02:00Z</dcterms:created>
  <dcterms:modified xsi:type="dcterms:W3CDTF">2016-05-08T06:44:50Z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