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0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kcut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Sheet1!$A$2:$A$399</c:f>
              <c:numCache>
                <c:formatCode>General</c:formatCode>
                <c:ptCount val="398"/>
                <c:pt idx="0">
                  <c:v>191</c:v>
                </c:pt>
                <c:pt idx="1">
                  <c:v>192</c:v>
                </c:pt>
                <c:pt idx="2">
                  <c:v>10</c:v>
                </c:pt>
                <c:pt idx="3">
                  <c:v>15</c:v>
                </c:pt>
                <c:pt idx="4">
                  <c:v>19</c:v>
                </c:pt>
                <c:pt idx="5">
                  <c:v>21</c:v>
                </c:pt>
                <c:pt idx="6">
                  <c:v>24</c:v>
                </c:pt>
                <c:pt idx="7">
                  <c:v>25</c:v>
                </c:pt>
                <c:pt idx="8">
                  <c:v>29</c:v>
                </c:pt>
                <c:pt idx="9">
                  <c:v>34</c:v>
                </c:pt>
                <c:pt idx="10">
                  <c:v>37</c:v>
                </c:pt>
                <c:pt idx="11">
                  <c:v>44</c:v>
                </c:pt>
                <c:pt idx="12">
                  <c:v>46</c:v>
                </c:pt>
                <c:pt idx="13">
                  <c:v>47</c:v>
                </c:pt>
                <c:pt idx="14">
                  <c:v>48</c:v>
                </c:pt>
                <c:pt idx="15">
                  <c:v>50</c:v>
                </c:pt>
                <c:pt idx="16">
                  <c:v>83</c:v>
                </c:pt>
                <c:pt idx="17">
                  <c:v>105</c:v>
                </c:pt>
                <c:pt idx="18">
                  <c:v>120</c:v>
                </c:pt>
                <c:pt idx="19">
                  <c:v>138</c:v>
                </c:pt>
                <c:pt idx="20">
                  <c:v>177</c:v>
                </c:pt>
                <c:pt idx="21">
                  <c:v>190</c:v>
                </c:pt>
                <c:pt idx="26">
                  <c:v>40</c:v>
                </c:pt>
                <c:pt idx="27">
                  <c:v>43</c:v>
                </c:pt>
                <c:pt idx="29">
                  <c:v>17</c:v>
                </c:pt>
                <c:pt idx="31">
                  <c:v>5</c:v>
                </c:pt>
                <c:pt idx="32">
                  <c:v>68</c:v>
                </c:pt>
                <c:pt idx="33">
                  <c:v>185</c:v>
                </c:pt>
                <c:pt idx="35">
                  <c:v>1</c:v>
                </c:pt>
                <c:pt idx="40">
                  <c:v>3</c:v>
                </c:pt>
                <c:pt idx="41">
                  <c:v>11</c:v>
                </c:pt>
                <c:pt idx="42">
                  <c:v>49</c:v>
                </c:pt>
                <c:pt idx="43">
                  <c:v>67</c:v>
                </c:pt>
                <c:pt idx="44">
                  <c:v>80</c:v>
                </c:pt>
                <c:pt idx="45">
                  <c:v>178</c:v>
                </c:pt>
                <c:pt idx="46">
                  <c:v>211</c:v>
                </c:pt>
                <c:pt idx="53">
                  <c:v>2</c:v>
                </c:pt>
                <c:pt idx="54">
                  <c:v>4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12</c:v>
                </c:pt>
                <c:pt idx="60">
                  <c:v>13</c:v>
                </c:pt>
                <c:pt idx="61">
                  <c:v>14</c:v>
                </c:pt>
                <c:pt idx="62">
                  <c:v>16</c:v>
                </c:pt>
                <c:pt idx="63">
                  <c:v>18</c:v>
                </c:pt>
                <c:pt idx="64">
                  <c:v>20</c:v>
                </c:pt>
                <c:pt idx="65">
                  <c:v>22</c:v>
                </c:pt>
                <c:pt idx="66">
                  <c:v>23</c:v>
                </c:pt>
                <c:pt idx="67">
                  <c:v>26</c:v>
                </c:pt>
                <c:pt idx="68">
                  <c:v>28</c:v>
                </c:pt>
                <c:pt idx="69">
                  <c:v>30</c:v>
                </c:pt>
                <c:pt idx="70">
                  <c:v>31</c:v>
                </c:pt>
                <c:pt idx="71">
                  <c:v>33</c:v>
                </c:pt>
                <c:pt idx="72">
                  <c:v>35</c:v>
                </c:pt>
                <c:pt idx="73">
                  <c:v>36</c:v>
                </c:pt>
                <c:pt idx="74">
                  <c:v>38</c:v>
                </c:pt>
                <c:pt idx="75">
                  <c:v>39</c:v>
                </c:pt>
                <c:pt idx="76">
                  <c:v>41</c:v>
                </c:pt>
                <c:pt idx="77">
                  <c:v>42</c:v>
                </c:pt>
                <c:pt idx="78">
                  <c:v>45</c:v>
                </c:pt>
                <c:pt idx="79">
                  <c:v>51</c:v>
                </c:pt>
                <c:pt idx="80">
                  <c:v>53</c:v>
                </c:pt>
                <c:pt idx="81">
                  <c:v>54</c:v>
                </c:pt>
                <c:pt idx="82">
                  <c:v>56</c:v>
                </c:pt>
                <c:pt idx="83">
                  <c:v>57</c:v>
                </c:pt>
                <c:pt idx="84">
                  <c:v>58</c:v>
                </c:pt>
                <c:pt idx="85">
                  <c:v>59</c:v>
                </c:pt>
                <c:pt idx="86">
                  <c:v>64</c:v>
                </c:pt>
                <c:pt idx="87">
                  <c:v>70</c:v>
                </c:pt>
                <c:pt idx="88">
                  <c:v>73</c:v>
                </c:pt>
                <c:pt idx="89">
                  <c:v>77</c:v>
                </c:pt>
                <c:pt idx="90">
                  <c:v>78</c:v>
                </c:pt>
                <c:pt idx="91">
                  <c:v>82</c:v>
                </c:pt>
                <c:pt idx="92">
                  <c:v>86</c:v>
                </c:pt>
                <c:pt idx="93">
                  <c:v>87</c:v>
                </c:pt>
                <c:pt idx="94">
                  <c:v>89</c:v>
                </c:pt>
                <c:pt idx="95">
                  <c:v>91</c:v>
                </c:pt>
                <c:pt idx="96">
                  <c:v>93</c:v>
                </c:pt>
                <c:pt idx="97">
                  <c:v>94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103</c:v>
                </c:pt>
                <c:pt idx="102">
                  <c:v>104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115</c:v>
                </c:pt>
                <c:pt idx="112">
                  <c:v>117</c:v>
                </c:pt>
                <c:pt idx="113">
                  <c:v>119</c:v>
                </c:pt>
                <c:pt idx="114">
                  <c:v>121</c:v>
                </c:pt>
                <c:pt idx="115">
                  <c:v>122</c:v>
                </c:pt>
                <c:pt idx="116">
                  <c:v>127</c:v>
                </c:pt>
                <c:pt idx="117">
                  <c:v>134</c:v>
                </c:pt>
                <c:pt idx="118">
                  <c:v>146</c:v>
                </c:pt>
                <c:pt idx="119">
                  <c:v>147</c:v>
                </c:pt>
                <c:pt idx="120">
                  <c:v>148</c:v>
                </c:pt>
                <c:pt idx="121">
                  <c:v>149</c:v>
                </c:pt>
                <c:pt idx="122">
                  <c:v>150</c:v>
                </c:pt>
                <c:pt idx="123">
                  <c:v>152</c:v>
                </c:pt>
                <c:pt idx="124">
                  <c:v>153</c:v>
                </c:pt>
                <c:pt idx="125">
                  <c:v>157</c:v>
                </c:pt>
                <c:pt idx="126">
                  <c:v>160</c:v>
                </c:pt>
                <c:pt idx="127">
                  <c:v>162</c:v>
                </c:pt>
                <c:pt idx="128">
                  <c:v>163</c:v>
                </c:pt>
                <c:pt idx="129">
                  <c:v>167</c:v>
                </c:pt>
                <c:pt idx="130">
                  <c:v>172</c:v>
                </c:pt>
                <c:pt idx="131">
                  <c:v>179</c:v>
                </c:pt>
                <c:pt idx="132">
                  <c:v>180</c:v>
                </c:pt>
                <c:pt idx="133">
                  <c:v>181</c:v>
                </c:pt>
                <c:pt idx="134">
                  <c:v>182</c:v>
                </c:pt>
                <c:pt idx="135">
                  <c:v>183</c:v>
                </c:pt>
                <c:pt idx="136">
                  <c:v>184</c:v>
                </c:pt>
                <c:pt idx="137">
                  <c:v>187</c:v>
                </c:pt>
                <c:pt idx="138">
                  <c:v>188</c:v>
                </c:pt>
                <c:pt idx="139">
                  <c:v>189</c:v>
                </c:pt>
                <c:pt idx="140">
                  <c:v>193</c:v>
                </c:pt>
                <c:pt idx="141">
                  <c:v>196</c:v>
                </c:pt>
                <c:pt idx="142">
                  <c:v>197</c:v>
                </c:pt>
                <c:pt idx="143">
                  <c:v>200</c:v>
                </c:pt>
                <c:pt idx="144">
                  <c:v>201</c:v>
                </c:pt>
                <c:pt idx="145">
                  <c:v>202</c:v>
                </c:pt>
                <c:pt idx="146">
                  <c:v>203</c:v>
                </c:pt>
                <c:pt idx="147">
                  <c:v>205</c:v>
                </c:pt>
                <c:pt idx="148">
                  <c:v>208</c:v>
                </c:pt>
                <c:pt idx="149">
                  <c:v>210</c:v>
                </c:pt>
                <c:pt idx="150">
                  <c:v>212</c:v>
                </c:pt>
                <c:pt idx="217">
                  <c:v>27</c:v>
                </c:pt>
                <c:pt idx="218">
                  <c:v>32</c:v>
                </c:pt>
                <c:pt idx="219">
                  <c:v>52</c:v>
                </c:pt>
                <c:pt idx="220">
                  <c:v>60</c:v>
                </c:pt>
                <c:pt idx="221">
                  <c:v>69</c:v>
                </c:pt>
                <c:pt idx="222">
                  <c:v>75</c:v>
                </c:pt>
                <c:pt idx="223">
                  <c:v>76</c:v>
                </c:pt>
                <c:pt idx="224">
                  <c:v>81</c:v>
                </c:pt>
                <c:pt idx="225">
                  <c:v>90</c:v>
                </c:pt>
                <c:pt idx="226">
                  <c:v>116</c:v>
                </c:pt>
                <c:pt idx="227">
                  <c:v>128</c:v>
                </c:pt>
                <c:pt idx="228">
                  <c:v>151</c:v>
                </c:pt>
                <c:pt idx="229">
                  <c:v>158</c:v>
                </c:pt>
                <c:pt idx="230">
                  <c:v>165</c:v>
                </c:pt>
                <c:pt idx="231">
                  <c:v>186</c:v>
                </c:pt>
                <c:pt idx="232">
                  <c:v>204</c:v>
                </c:pt>
                <c:pt idx="233">
                  <c:v>209</c:v>
                </c:pt>
                <c:pt idx="260">
                  <c:v>55</c:v>
                </c:pt>
                <c:pt idx="261">
                  <c:v>61</c:v>
                </c:pt>
                <c:pt idx="262">
                  <c:v>62</c:v>
                </c:pt>
                <c:pt idx="263">
                  <c:v>63</c:v>
                </c:pt>
                <c:pt idx="264">
                  <c:v>65</c:v>
                </c:pt>
                <c:pt idx="265">
                  <c:v>66</c:v>
                </c:pt>
                <c:pt idx="266">
                  <c:v>71</c:v>
                </c:pt>
                <c:pt idx="267">
                  <c:v>72</c:v>
                </c:pt>
                <c:pt idx="268">
                  <c:v>74</c:v>
                </c:pt>
                <c:pt idx="269">
                  <c:v>79</c:v>
                </c:pt>
                <c:pt idx="270">
                  <c:v>84</c:v>
                </c:pt>
                <c:pt idx="271">
                  <c:v>85</c:v>
                </c:pt>
                <c:pt idx="272">
                  <c:v>88</c:v>
                </c:pt>
                <c:pt idx="273">
                  <c:v>92</c:v>
                </c:pt>
                <c:pt idx="274">
                  <c:v>95</c:v>
                </c:pt>
                <c:pt idx="275">
                  <c:v>96</c:v>
                </c:pt>
                <c:pt idx="276">
                  <c:v>97</c:v>
                </c:pt>
                <c:pt idx="277">
                  <c:v>98</c:v>
                </c:pt>
                <c:pt idx="278">
                  <c:v>102</c:v>
                </c:pt>
                <c:pt idx="279">
                  <c:v>114</c:v>
                </c:pt>
                <c:pt idx="280">
                  <c:v>118</c:v>
                </c:pt>
                <c:pt idx="281">
                  <c:v>123</c:v>
                </c:pt>
                <c:pt idx="282">
                  <c:v>124</c:v>
                </c:pt>
                <c:pt idx="283">
                  <c:v>125</c:v>
                </c:pt>
                <c:pt idx="284">
                  <c:v>126</c:v>
                </c:pt>
                <c:pt idx="285">
                  <c:v>129</c:v>
                </c:pt>
                <c:pt idx="286">
                  <c:v>130</c:v>
                </c:pt>
                <c:pt idx="287">
                  <c:v>131</c:v>
                </c:pt>
                <c:pt idx="288">
                  <c:v>132</c:v>
                </c:pt>
                <c:pt idx="289">
                  <c:v>133</c:v>
                </c:pt>
                <c:pt idx="290">
                  <c:v>135</c:v>
                </c:pt>
                <c:pt idx="291">
                  <c:v>136</c:v>
                </c:pt>
                <c:pt idx="292">
                  <c:v>137</c:v>
                </c:pt>
                <c:pt idx="293">
                  <c:v>139</c:v>
                </c:pt>
                <c:pt idx="294">
                  <c:v>140</c:v>
                </c:pt>
                <c:pt idx="295">
                  <c:v>141</c:v>
                </c:pt>
                <c:pt idx="296">
                  <c:v>142</c:v>
                </c:pt>
                <c:pt idx="297">
                  <c:v>143</c:v>
                </c:pt>
                <c:pt idx="298">
                  <c:v>144</c:v>
                </c:pt>
                <c:pt idx="299">
                  <c:v>145</c:v>
                </c:pt>
                <c:pt idx="300">
                  <c:v>154</c:v>
                </c:pt>
                <c:pt idx="301">
                  <c:v>155</c:v>
                </c:pt>
                <c:pt idx="302">
                  <c:v>156</c:v>
                </c:pt>
                <c:pt idx="303">
                  <c:v>159</c:v>
                </c:pt>
                <c:pt idx="304">
                  <c:v>161</c:v>
                </c:pt>
                <c:pt idx="305">
                  <c:v>164</c:v>
                </c:pt>
                <c:pt idx="306">
                  <c:v>166</c:v>
                </c:pt>
                <c:pt idx="307">
                  <c:v>168</c:v>
                </c:pt>
                <c:pt idx="308">
                  <c:v>169</c:v>
                </c:pt>
                <c:pt idx="309">
                  <c:v>170</c:v>
                </c:pt>
                <c:pt idx="310">
                  <c:v>171</c:v>
                </c:pt>
                <c:pt idx="311">
                  <c:v>173</c:v>
                </c:pt>
                <c:pt idx="312">
                  <c:v>174</c:v>
                </c:pt>
                <c:pt idx="313">
                  <c:v>175</c:v>
                </c:pt>
                <c:pt idx="314">
                  <c:v>176</c:v>
                </c:pt>
                <c:pt idx="315">
                  <c:v>194</c:v>
                </c:pt>
                <c:pt idx="316">
                  <c:v>195</c:v>
                </c:pt>
                <c:pt idx="317">
                  <c:v>198</c:v>
                </c:pt>
                <c:pt idx="318">
                  <c:v>199</c:v>
                </c:pt>
                <c:pt idx="319">
                  <c:v>206</c:v>
                </c:pt>
                <c:pt idx="320">
                  <c:v>207</c:v>
                </c:pt>
              </c:numCache>
            </c:numRef>
          </c:cat>
          <c:val>
            <c:numRef>
              <c:f>Sheet1!$B$2:$B$399</c:f>
              <c:numCache>
                <c:formatCode>General</c:formatCode>
                <c:ptCount val="398"/>
                <c:pt idx="0">
                  <c:v>60</c:v>
                </c:pt>
                <c:pt idx="1">
                  <c:v>55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45</c:v>
                </c:pt>
                <c:pt idx="27">
                  <c:v>40</c:v>
                </c:pt>
                <c:pt idx="28">
                  <c:v>40</c:v>
                </c:pt>
                <c:pt idx="29">
                  <c:v>35</c:v>
                </c:pt>
                <c:pt idx="30">
                  <c:v>35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10</c:v>
                </c:pt>
                <c:pt idx="155">
                  <c:v>10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10</c:v>
                </c:pt>
                <c:pt idx="178">
                  <c:v>10</c:v>
                </c:pt>
                <c:pt idx="179">
                  <c:v>10</c:v>
                </c:pt>
                <c:pt idx="180">
                  <c:v>10</c:v>
                </c:pt>
                <c:pt idx="181">
                  <c:v>10</c:v>
                </c:pt>
                <c:pt idx="182">
                  <c:v>10</c:v>
                </c:pt>
                <c:pt idx="183">
                  <c:v>10</c:v>
                </c:pt>
                <c:pt idx="184">
                  <c:v>10</c:v>
                </c:pt>
                <c:pt idx="185">
                  <c:v>10</c:v>
                </c:pt>
                <c:pt idx="186">
                  <c:v>10</c:v>
                </c:pt>
                <c:pt idx="187">
                  <c:v>10</c:v>
                </c:pt>
                <c:pt idx="188">
                  <c:v>10</c:v>
                </c:pt>
                <c:pt idx="189">
                  <c:v>10</c:v>
                </c:pt>
                <c:pt idx="190">
                  <c:v>10</c:v>
                </c:pt>
                <c:pt idx="191">
                  <c:v>10</c:v>
                </c:pt>
                <c:pt idx="192">
                  <c:v>10</c:v>
                </c:pt>
                <c:pt idx="193">
                  <c:v>10</c:v>
                </c:pt>
                <c:pt idx="194">
                  <c:v>10</c:v>
                </c:pt>
                <c:pt idx="195">
                  <c:v>10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10</c:v>
                </c:pt>
                <c:pt idx="200">
                  <c:v>10</c:v>
                </c:pt>
                <c:pt idx="201">
                  <c:v>10</c:v>
                </c:pt>
                <c:pt idx="202">
                  <c:v>10</c:v>
                </c:pt>
                <c:pt idx="203">
                  <c:v>10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10</c:v>
                </c:pt>
                <c:pt idx="208">
                  <c:v>10</c:v>
                </c:pt>
                <c:pt idx="209">
                  <c:v>10</c:v>
                </c:pt>
                <c:pt idx="210">
                  <c:v>10</c:v>
                </c:pt>
                <c:pt idx="211">
                  <c:v>10</c:v>
                </c:pt>
                <c:pt idx="212">
                  <c:v>10</c:v>
                </c:pt>
                <c:pt idx="213">
                  <c:v>10</c:v>
                </c:pt>
                <c:pt idx="214">
                  <c:v>10</c:v>
                </c:pt>
                <c:pt idx="215">
                  <c:v>10</c:v>
                </c:pt>
                <c:pt idx="216">
                  <c:v>10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5</c:v>
                </c:pt>
                <c:pt idx="247">
                  <c:v>5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84331616"/>
        <c:axId val="284332176"/>
      </c:barChart>
      <c:catAx>
        <c:axId val="28433161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4332176"/>
        <c:crosses val="autoZero"/>
        <c:auto val="1"/>
        <c:lblAlgn val="ctr"/>
        <c:lblOffset val="100"/>
        <c:noMultiLvlLbl val="0"/>
      </c:catAx>
      <c:valAx>
        <c:axId val="284332176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33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8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8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8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9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D555F8-221E-4829-9349-8DD3ECA0ABAB}" type="datetimeFigureOut">
              <a:rPr lang="zh-CN" altLang="en-US" smtClean="0"/>
              <a:t>2015/2/13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3EFB9-F8D6-4D37-B310-6265AE3B5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23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857" y="0"/>
            <a:ext cx="7772400" cy="145626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NOI2015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冬令营问卷调查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35" y="1456267"/>
            <a:ext cx="5034644" cy="5034644"/>
          </a:xfrm>
        </p:spPr>
      </p:pic>
    </p:spTree>
    <p:extLst>
      <p:ext uri="{BB962C8B-B14F-4D97-AF65-F5344CB8AC3E}">
        <p14:creationId xmlns:p14="http://schemas.microsoft.com/office/powerpoint/2010/main" val="51974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满分算法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 smtClean="0"/>
                  <a:t>设最小割为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3600" dirty="0" smtClean="0"/>
                  <a:t>，次小割为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3600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36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sz="3600" i="1" dirty="0" smtClean="0"/>
              </a:p>
              <a:p>
                <a:r>
                  <a:rPr lang="zh-CN" altLang="en-US" sz="3600" dirty="0" smtClean="0"/>
                  <a:t>否则存在一条边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3600" b="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3600" b="0" dirty="0"/>
              </a:p>
              <a:p>
                <a:r>
                  <a:rPr lang="zh-CN" altLang="en-US" sz="3600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3600" dirty="0" smtClean="0"/>
                  <a:t>去掉，做最小割</a:t>
                </a:r>
                <a:endParaRPr lang="en-US" altLang="zh-CN" sz="3600" dirty="0" smtClean="0"/>
              </a:p>
              <a:p>
                <a:r>
                  <a:rPr lang="zh-CN" altLang="en-US" sz="3600" b="0" dirty="0" smtClean="0"/>
                  <a:t>得到次小割</a:t>
                </a:r>
                <a:endParaRPr lang="en-US" altLang="zh-CN" sz="36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b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满分算法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 smtClean="0"/>
                  <a:t>求得次小割之后，将所有方案的全集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𝔖</m:t>
                    </m:r>
                  </m:oMath>
                </a14:m>
                <a:r>
                  <a:rPr lang="zh-CN" altLang="en-US" sz="3600" b="0" dirty="0" smtClean="0"/>
                  <a:t>分成两类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b="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b="0" dirty="0" smtClean="0"/>
                  <a:t>表示强制包含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3600" b="0" i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/>
                  <a:t>表示</a:t>
                </a:r>
                <a:r>
                  <a:rPr lang="zh-CN" altLang="en-US" sz="3600" dirty="0" smtClean="0"/>
                  <a:t>强制不包含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3600" b="0" i="1" dirty="0" smtClean="0"/>
                  <a:t>.</a:t>
                </a:r>
              </a:p>
              <a:p>
                <a:r>
                  <a:rPr lang="zh-CN" altLang="en-US" sz="3600" dirty="0" smtClean="0"/>
                  <a:t>最优解和次优解</a:t>
                </a:r>
                <a:r>
                  <a:rPr lang="zh-CN" altLang="en-US" sz="3600" i="0" dirty="0" smtClean="0">
                    <a:latin typeface="+mj-lt"/>
                  </a:rPr>
                  <a:t>分别</a:t>
                </a:r>
                <a:r>
                  <a:rPr lang="zh-CN" altLang="en-US" sz="3600" b="0" i="0" dirty="0" smtClean="0">
                    <a:latin typeface="+mj-lt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b="0" dirty="0" smtClean="0"/>
                  <a:t>的最优解，第三优解即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b="0" dirty="0" smtClean="0"/>
                  <a:t>的次优解中较小的一个</a:t>
                </a:r>
                <a:r>
                  <a:rPr lang="en-US" altLang="zh-CN" sz="36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668" r="-1176" b="-4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9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满分算法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 smtClean="0"/>
                  <a:t>继续将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 smtClean="0"/>
                  <a:t>其中一个分类</a:t>
                </a:r>
                <a:endParaRPr lang="en-US" altLang="zh-CN" sz="3600" dirty="0" smtClean="0"/>
              </a:p>
              <a:p>
                <a:endParaRPr lang="en-US" altLang="zh-CN" sz="3600" b="0" dirty="0"/>
              </a:p>
              <a:p>
                <a:r>
                  <a:rPr lang="zh-CN" altLang="en-US" sz="3600" dirty="0" smtClean="0"/>
                  <a:t>算法复杂度</a:t>
                </a:r>
                <a:r>
                  <a:rPr lang="zh-CN" altLang="en-US" sz="3600" dirty="0"/>
                  <a:t>：</a:t>
                </a:r>
                <a:endParaRPr lang="en-US" altLang="zh-CN" sz="36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Cambria Math" panose="02040503050406030204" pitchFamily="18" charset="0"/>
                          </a:rPr>
                          <m:t>networkflow</m:t>
                        </m:r>
                        <m:d>
                          <m:dPr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b="0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谢谢聆听！</a:t>
            </a:r>
            <a:r>
              <a:rPr lang="en-US" altLang="zh-CN" sz="72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2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新春快乐！</a:t>
            </a:r>
            <a:endParaRPr lang="zh-CN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8429" y="1964267"/>
            <a:ext cx="6879772" cy="2421464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《K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小割</a:t>
            </a:r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解题报告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俞鼎力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清华大学交叉信息研究院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得分情况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内容占位符 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5964"/>
              </p:ext>
            </p:extLst>
          </p:nvPr>
        </p:nvGraphicFramePr>
        <p:xfrm>
          <a:off x="457200" y="2065868"/>
          <a:ext cx="8349343" cy="417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题目大意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i="1" dirty="0" smtClean="0"/>
              <a:t>k</a:t>
            </a:r>
            <a:r>
              <a:rPr lang="zh-CN" altLang="en-US" sz="3600" dirty="0" smtClean="0"/>
              <a:t>小割</a:t>
            </a:r>
            <a:endParaRPr lang="en-US" altLang="zh-CN" sz="3600" dirty="0" smtClean="0"/>
          </a:p>
          <a:p>
            <a:r>
              <a:rPr lang="zh-CN" altLang="en-US" sz="3600" dirty="0" smtClean="0"/>
              <a:t>使得没有</a:t>
            </a:r>
            <a:r>
              <a:rPr lang="en-US" altLang="zh-CN" sz="3600" i="1" dirty="0" smtClean="0"/>
              <a:t>s</a:t>
            </a:r>
            <a:r>
              <a:rPr lang="zh-CN" altLang="en-US" sz="3600" dirty="0" smtClean="0"/>
              <a:t>到</a:t>
            </a:r>
            <a:r>
              <a:rPr lang="en-US" altLang="zh-CN" sz="3600" i="1" dirty="0" smtClean="0"/>
              <a:t>t</a:t>
            </a:r>
            <a:r>
              <a:rPr lang="zh-CN" altLang="en-US" sz="3600" dirty="0" smtClean="0"/>
              <a:t>的路径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44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数据范围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2873882"/>
                  </p:ext>
                </p:extLst>
              </p:nvPr>
            </p:nvGraphicFramePr>
            <p:xfrm>
              <a:off x="457200" y="2065873"/>
              <a:ext cx="8251371" cy="4568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486"/>
                    <a:gridCol w="948895"/>
                    <a:gridCol w="789008"/>
                    <a:gridCol w="990909"/>
                    <a:gridCol w="778381"/>
                    <a:gridCol w="596721"/>
                    <a:gridCol w="805543"/>
                    <a:gridCol w="1077686"/>
                    <a:gridCol w="751114"/>
                    <a:gridCol w="892628"/>
                  </a:tblGrid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数据点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约束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数据点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约束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≤20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≤1,000,000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1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边权不超过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65536</m:t>
                              </m:r>
                            </m:oMath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≤3000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8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8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≤500000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8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zh-CN" sz="1200" kern="0">
                              <a:effectLst/>
                            </a:rPr>
                            <a:t>有边连向所有非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zh-CN" sz="1200" kern="0">
                              <a:effectLst/>
                            </a:rPr>
                            <a:t>节点，所有非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zh-CN" sz="1200" kern="0">
                              <a:effectLst/>
                            </a:rPr>
                            <a:t>节点有边连向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zh-CN" sz="1200" kern="0">
                              <a:effectLst/>
                            </a:rPr>
                            <a:t>，边权不超过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en-US" sz="1200" ker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≤150000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6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6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6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≤1500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6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16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17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20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2873882"/>
                  </p:ext>
                </p:extLst>
              </p:nvPr>
            </p:nvGraphicFramePr>
            <p:xfrm>
              <a:off x="457200" y="2065873"/>
              <a:ext cx="8251371" cy="4568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0486"/>
                    <a:gridCol w="948895"/>
                    <a:gridCol w="789008"/>
                    <a:gridCol w="990909"/>
                    <a:gridCol w="778381"/>
                    <a:gridCol w="596721"/>
                    <a:gridCol w="805543"/>
                    <a:gridCol w="1077686"/>
                    <a:gridCol w="751114"/>
                    <a:gridCol w="892628"/>
                  </a:tblGrid>
                  <a:tr h="36576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 dirty="0">
                              <a:effectLst/>
                            </a:rPr>
                            <a:t>数据点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66667" t="-10000" r="-705128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01550" t="-10000" r="-752713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38650" t="-10000" r="-495706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约束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数据点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588636" t="-10000" r="-341667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513559" t="-10000" r="-154802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875806" t="-10000" r="-120968" b="-11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kern="0">
                              <a:effectLst/>
                            </a:rPr>
                            <a:t>约束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66667" t="-57391" r="-705128" b="-5026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01550" t="-57391" r="-752713" b="-5026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38650" t="-57391" r="-495706" b="-502609"/>
                          </a:stretch>
                        </a:blipFill>
                      </a:tcPr>
                    </a:tc>
                    <a:tc rowSpan="1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434646" t="-9551" r="-536220" b="-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7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588636" t="-28696" r="-341667" b="-201304"/>
                          </a:stretch>
                        </a:blipFill>
                      </a:tcPr>
                    </a:tc>
                    <a:tc row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513559" t="-14317" r="-154802" b="-50325"/>
                          </a:stretch>
                        </a:blipFill>
                      </a:tcPr>
                    </a:tc>
                    <a:tc row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875806" t="-14317" r="-120968" b="-50325"/>
                          </a:stretch>
                        </a:blipFill>
                      </a:tcPr>
                    </a:tc>
                    <a:tc row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828767" t="-14317" r="-2740" b="-50325"/>
                          </a:stretch>
                        </a:blipFill>
                      </a:tcPr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8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3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66667" t="-78355" r="-705128" b="-150216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01550" t="-78355" r="-752713" b="-150216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38650" t="-78355" r="-495706" b="-15021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11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588636" t="-128139" r="-341667" b="-1004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6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12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15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row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66667" t="-119420" r="-705128" b="-58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01550" t="-119420" r="-752713" b="-58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564" marR="67564" marT="0" marB="0" anchor="ctr">
                        <a:blipFill rotWithShape="0">
                          <a:blip r:embed="rId2"/>
                          <a:stretch>
                            <a:fillRect l="-238650" t="-119420" r="-495706" b="-58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13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16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14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17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</a:rPr>
                            <a:t>18</a:t>
                          </a:r>
                          <a:endParaRPr lang="zh-CN" sz="12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19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020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20</a:t>
                          </a:r>
                          <a:endParaRPr lang="zh-CN" sz="12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7564" marR="67564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 </a:t>
                          </a:r>
                          <a:endParaRPr lang="zh-CN" sz="1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28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）论（</a:t>
            </a:r>
            <a:r>
              <a:rPr lang="en-US" altLang="zh-CN" sz="4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cao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0" y="0"/>
            <a:ext cx="5135080" cy="6846775"/>
          </a:xfrm>
        </p:spPr>
      </p:pic>
    </p:spTree>
    <p:extLst>
      <p:ext uri="{BB962C8B-B14F-4D97-AF65-F5344CB8AC3E}">
        <p14:creationId xmlns:p14="http://schemas.microsoft.com/office/powerpoint/2010/main" val="25766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枚举所有边选不选，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 dirty="0" err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i="1" dirty="0" err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i="1" dirty="0" err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判断</a:t>
                </a:r>
                <a:endParaRPr lang="en-US" altLang="zh-CN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zh-CN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期望得分</a:t>
                </a:r>
                <a:r>
                  <a:rPr lang="en-US" altLang="zh-CN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</a:t>
                </a:r>
                <a:r>
                  <a:rPr lang="zh-CN" alt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分</a:t>
                </a:r>
                <a:endParaRPr lang="zh-CN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3~6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3240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en-US" altLang="zh-CN" sz="3600" dirty="0" smtClean="0"/>
              <a:t>*</a:t>
            </a:r>
            <a:r>
              <a:rPr lang="zh-CN" altLang="en-US" sz="3600" dirty="0" smtClean="0"/>
              <a:t>算法</a:t>
            </a:r>
            <a:endParaRPr lang="en-US" altLang="zh-CN" sz="3600" dirty="0" smtClean="0"/>
          </a:p>
          <a:p>
            <a:r>
              <a:rPr lang="zh-CN" altLang="en-US" sz="3600" dirty="0" smtClean="0"/>
              <a:t>每次决定一条边是否被割</a:t>
            </a:r>
            <a:endParaRPr lang="en-US" altLang="zh-CN" sz="3600" dirty="0" smtClean="0"/>
          </a:p>
          <a:p>
            <a:r>
              <a:rPr lang="zh-CN" altLang="en-US" sz="3600" dirty="0" smtClean="0"/>
              <a:t>估价函数：对于还未决定的边跑最小割。</a:t>
            </a:r>
            <a:endParaRPr lang="en-US" altLang="zh-CN" sz="3600" dirty="0" smtClean="0"/>
          </a:p>
          <a:p>
            <a:r>
              <a:rPr lang="zh-CN" altLang="en-US" sz="3600" dirty="0" smtClean="0"/>
              <a:t>一些小技巧</a:t>
            </a:r>
            <a:endParaRPr lang="en-US" altLang="zh-CN" sz="3600" dirty="0" smtClean="0"/>
          </a:p>
          <a:p>
            <a:r>
              <a:rPr lang="zh-CN" altLang="en-US" sz="3600" dirty="0" smtClean="0"/>
              <a:t>期望得分：</a:t>
            </a:r>
            <a:r>
              <a:rPr lang="en-US" altLang="zh-CN" sz="3600" dirty="0" smtClean="0"/>
              <a:t>30</a:t>
            </a:r>
            <a:r>
              <a:rPr lang="zh-CN" altLang="en-US" sz="3600" dirty="0" smtClean="0"/>
              <a:t>分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2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7~14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部分分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 smtClean="0"/>
                  <a:t>相当于给定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3600" dirty="0" smtClean="0"/>
                  <a:t>组数，每组三个，每组选一个，问第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600" dirty="0" smtClean="0"/>
                  <a:t>小的和是多少</a:t>
                </a:r>
                <a:endParaRPr lang="en-US" altLang="zh-CN" sz="3600" dirty="0"/>
              </a:p>
              <a:p>
                <a:r>
                  <a:rPr lang="zh-CN" altLang="en-US" sz="3600" dirty="0" smtClean="0"/>
                  <a:t>看成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600" dirty="0" smtClean="0"/>
                  <a:t>短路</a:t>
                </a:r>
                <a:r>
                  <a:rPr lang="en-US" altLang="zh-CN" sz="3600" dirty="0" smtClean="0">
                    <a:sym typeface="Wingdings" panose="05000000000000000000" pitchFamily="2" charset="2"/>
                  </a:rPr>
                  <a:t></a:t>
                </a:r>
              </a:p>
              <a:p>
                <a:r>
                  <a:rPr lang="zh-CN" altLang="en-US" sz="3600" dirty="0" smtClean="0">
                    <a:sym typeface="Wingdings" panose="05000000000000000000" pitchFamily="2" charset="2"/>
                  </a:rPr>
                  <a:t>用可持久化堆或者可持久化线段树</a:t>
                </a:r>
                <a:endParaRPr lang="en-US" altLang="zh-CN" sz="3600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sz="3600" dirty="0" smtClean="0">
                    <a:sym typeface="Wingdings" panose="05000000000000000000" pitchFamily="2" charset="2"/>
                  </a:rPr>
                  <a:t>期望得分</a:t>
                </a:r>
                <a:r>
                  <a:rPr lang="en-US" altLang="zh-CN" sz="3600" dirty="0" smtClean="0">
                    <a:sym typeface="Wingdings" panose="05000000000000000000" pitchFamily="2" charset="2"/>
                  </a:rPr>
                  <a:t>40</a:t>
                </a:r>
                <a:r>
                  <a:rPr lang="zh-CN" altLang="en-US" sz="3600" dirty="0" smtClean="0">
                    <a:sym typeface="Wingdings" panose="05000000000000000000" pitchFamily="2" charset="2"/>
                  </a:rPr>
                  <a:t>分</a:t>
                </a:r>
                <a:endParaRPr lang="en-US" altLang="zh-CN" sz="36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2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186</TotalTime>
  <Words>249</Words>
  <Application>Microsoft Office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华文楷体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天体</vt:lpstr>
      <vt:lpstr>NOI2015冬令营问卷调查 </vt:lpstr>
      <vt:lpstr>《K小割》解题报告</vt:lpstr>
      <vt:lpstr>得分情况</vt:lpstr>
      <vt:lpstr>题目大意</vt:lpstr>
      <vt:lpstr>数据范围</vt:lpstr>
      <vt:lpstr>大讨(tu）论（cao）</vt:lpstr>
      <vt:lpstr>暴力</vt:lpstr>
      <vt:lpstr>3~6部分分</vt:lpstr>
      <vt:lpstr>7~14部分分</vt:lpstr>
      <vt:lpstr>满分算法</vt:lpstr>
      <vt:lpstr>满分算法</vt:lpstr>
      <vt:lpstr>满分算法</vt:lpstr>
      <vt:lpstr>谢谢聆听！ 新春快乐！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俞鼎力</dc:creator>
  <cp:lastModifiedBy>俞鼎力</cp:lastModifiedBy>
  <cp:revision>29</cp:revision>
  <dcterms:created xsi:type="dcterms:W3CDTF">2015-02-11T13:57:52Z</dcterms:created>
  <dcterms:modified xsi:type="dcterms:W3CDTF">2015-02-13T07:48:51Z</dcterms:modified>
</cp:coreProperties>
</file>