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13" r:id="rId3"/>
    <p:sldId id="314" r:id="rId4"/>
    <p:sldId id="343" r:id="rId5"/>
    <p:sldId id="344" r:id="rId6"/>
    <p:sldId id="356" r:id="rId7"/>
    <p:sldId id="357" r:id="rId8"/>
    <p:sldId id="326" r:id="rId9"/>
    <p:sldId id="327" r:id="rId10"/>
    <p:sldId id="328" r:id="rId11"/>
    <p:sldId id="329" r:id="rId12"/>
    <p:sldId id="349" r:id="rId13"/>
    <p:sldId id="345" r:id="rId14"/>
    <p:sldId id="346" r:id="rId15"/>
    <p:sldId id="347" r:id="rId16"/>
    <p:sldId id="348" r:id="rId17"/>
    <p:sldId id="358" r:id="rId18"/>
    <p:sldId id="359" r:id="rId19"/>
    <p:sldId id="366" r:id="rId20"/>
    <p:sldId id="367" r:id="rId21"/>
    <p:sldId id="352" r:id="rId22"/>
    <p:sldId id="353" r:id="rId23"/>
    <p:sldId id="362" r:id="rId24"/>
    <p:sldId id="363" r:id="rId25"/>
    <p:sldId id="364" r:id="rId26"/>
    <p:sldId id="365" r:id="rId27"/>
    <p:sldId id="368" r:id="rId28"/>
    <p:sldId id="369" r:id="rId29"/>
    <p:sldId id="354" r:id="rId30"/>
    <p:sldId id="355" r:id="rId31"/>
    <p:sldId id="360" r:id="rId32"/>
    <p:sldId id="361" r:id="rId33"/>
    <p:sldId id="34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0" autoAdjust="0"/>
    <p:restoredTop sz="94660"/>
  </p:normalViewPr>
  <p:slideViewPr>
    <p:cSldViewPr>
      <p:cViewPr varScale="1">
        <p:scale>
          <a:sx n="84" d="100"/>
          <a:sy n="84" d="100"/>
        </p:scale>
        <p:origin x="-14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29E66-C472-4C4E-947E-7778C480977B}" type="datetimeFigureOut">
              <a:rPr lang="zh-CN" altLang="en-US" smtClean="0"/>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41B66-44B0-4E73-9A60-4768541B63B3}" type="slidenum">
              <a:rPr lang="zh-CN" altLang="en-US" smtClean="0"/>
              <a:t>‹#›</a:t>
            </a:fld>
            <a:endParaRPr lang="zh-CN" altLang="en-US"/>
          </a:p>
        </p:txBody>
      </p:sp>
    </p:spTree>
    <p:extLst>
      <p:ext uri="{BB962C8B-B14F-4D97-AF65-F5344CB8AC3E}">
        <p14:creationId xmlns:p14="http://schemas.microsoft.com/office/powerpoint/2010/main" val="11729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树链剖分</a:t>
            </a:r>
            <a:endParaRPr lang="zh-CN" altLang="en-US" dirty="0"/>
          </a:p>
        </p:txBody>
      </p:sp>
      <p:sp>
        <p:nvSpPr>
          <p:cNvPr id="3" name="副标题 2"/>
          <p:cNvSpPr>
            <a:spLocks noGrp="1"/>
          </p:cNvSpPr>
          <p:nvPr>
            <p:ph type="subTitle" idx="1"/>
          </p:nvPr>
        </p:nvSpPr>
        <p:spPr>
          <a:xfrm>
            <a:off x="2419672" y="3429000"/>
            <a:ext cx="6400800" cy="1752600"/>
          </a:xfrm>
        </p:spPr>
        <p:txBody>
          <a:bodyPr/>
          <a:lstStyle/>
          <a:p>
            <a:r>
              <a:rPr lang="en-US" altLang="zh-CN" dirty="0" err="1" smtClean="0"/>
              <a:t>fateice</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陵陵曾玩的数论题</a:t>
            </a:r>
          </a:p>
        </p:txBody>
      </p:sp>
      <p:sp>
        <p:nvSpPr>
          <p:cNvPr id="3" name="内容占位符 2"/>
          <p:cNvSpPr>
            <a:spLocks noGrp="1"/>
          </p:cNvSpPr>
          <p:nvPr>
            <p:ph idx="1"/>
          </p:nvPr>
        </p:nvSpPr>
        <p:spPr/>
        <p:txBody>
          <a:bodyPr/>
          <a:lstStyle/>
          <a:p>
            <a:r>
              <a:rPr lang="zh-CN" altLang="en-US" dirty="0" smtClean="0"/>
              <a:t>给定一个长度为</a:t>
            </a:r>
            <a:r>
              <a:rPr lang="en-US" altLang="zh-CN" dirty="0" smtClean="0"/>
              <a:t>n</a:t>
            </a:r>
            <a:r>
              <a:rPr lang="zh-CN" altLang="en-US" dirty="0"/>
              <a:t>的</a:t>
            </a:r>
            <a:r>
              <a:rPr lang="zh-CN" altLang="en-US" dirty="0" smtClean="0"/>
              <a:t>序列</a:t>
            </a:r>
            <a:r>
              <a:rPr lang="en-US" altLang="zh-CN" dirty="0" smtClean="0"/>
              <a:t>a</a:t>
            </a:r>
            <a:r>
              <a:rPr lang="zh-CN" altLang="en-US" dirty="0" smtClean="0"/>
              <a:t>，</a:t>
            </a:r>
            <a:r>
              <a:rPr lang="zh-CN" altLang="en-US" dirty="0"/>
              <a:t>一</a:t>
            </a:r>
            <a:r>
              <a:rPr lang="zh-CN" altLang="en-US" dirty="0" smtClean="0"/>
              <a:t>个区间</a:t>
            </a:r>
            <a:r>
              <a:rPr lang="en-US" altLang="zh-CN" dirty="0" smtClean="0"/>
              <a:t>[</a:t>
            </a:r>
            <a:r>
              <a:rPr lang="en-US" altLang="zh-CN" dirty="0" err="1" smtClean="0"/>
              <a:t>l,r</a:t>
            </a:r>
            <a:r>
              <a:rPr lang="en-US" altLang="zh-CN" dirty="0" smtClean="0"/>
              <a:t>]</a:t>
            </a:r>
            <a:r>
              <a:rPr lang="zh-CN" altLang="en-US" dirty="0" smtClean="0"/>
              <a:t>的权值为</a:t>
            </a:r>
            <a:r>
              <a:rPr lang="en-US" altLang="zh-CN" dirty="0" smtClean="0"/>
              <a:t>lcm(a</a:t>
            </a:r>
            <a:r>
              <a:rPr lang="en-US" altLang="zh-CN" baseline="-25000" dirty="0" smtClean="0"/>
              <a:t>l</a:t>
            </a:r>
            <a:r>
              <a:rPr lang="en-US" altLang="zh-CN" dirty="0" smtClean="0"/>
              <a:t>,…,</a:t>
            </a:r>
            <a:r>
              <a:rPr lang="en-US" altLang="zh-CN" dirty="0" err="1" smtClean="0"/>
              <a:t>a</a:t>
            </a:r>
            <a:r>
              <a:rPr lang="en-US" altLang="zh-CN" baseline="-25000" dirty="0" err="1" smtClean="0"/>
              <a:t>r</a:t>
            </a:r>
            <a:r>
              <a:rPr lang="en-US" altLang="zh-CN" dirty="0" smtClean="0"/>
              <a:t>)</a:t>
            </a:r>
            <a:r>
              <a:rPr lang="en-US" altLang="zh-CN" baseline="30000" dirty="0" smtClean="0"/>
              <a:t>max(al,…,</a:t>
            </a:r>
            <a:r>
              <a:rPr lang="en-US" altLang="zh-CN" baseline="30000" dirty="0" err="1" smtClean="0"/>
              <a:t>ar</a:t>
            </a:r>
            <a:r>
              <a:rPr lang="en-US" altLang="zh-CN" baseline="30000" dirty="0" smtClean="0"/>
              <a:t>)</a:t>
            </a:r>
            <a:r>
              <a:rPr lang="zh-CN" altLang="en-US" dirty="0"/>
              <a:t> </a:t>
            </a:r>
            <a:r>
              <a:rPr lang="zh-CN" altLang="en-US" dirty="0" smtClean="0"/>
              <a:t>，求所有区间的权值积。</a:t>
            </a:r>
            <a:endParaRPr lang="en-US" altLang="zh-CN" dirty="0" smtClean="0"/>
          </a:p>
          <a:p>
            <a:r>
              <a:rPr lang="en-US" altLang="zh-CN" dirty="0" err="1"/>
              <a:t>n</a:t>
            </a:r>
            <a:r>
              <a:rPr lang="en-US" altLang="zh-CN" dirty="0" err="1" smtClean="0"/>
              <a:t>,a</a:t>
            </a:r>
            <a:r>
              <a:rPr lang="en-US" altLang="zh-CN" baseline="-25000" dirty="0" err="1" smtClean="0"/>
              <a:t>i</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smtClean="0"/>
              <a:t>51nod</a:t>
            </a:r>
            <a:r>
              <a:rPr lang="zh-CN" altLang="en-US" dirty="0" smtClean="0"/>
              <a:t>算法马拉松</a:t>
            </a:r>
            <a:r>
              <a:rPr lang="en-US" altLang="zh-CN" dirty="0" smtClean="0"/>
              <a:t>31F</a:t>
            </a:r>
            <a:endParaRPr lang="zh-CN" altLang="en-US" baseline="30000" dirty="0"/>
          </a:p>
        </p:txBody>
      </p:sp>
    </p:spTree>
    <p:extLst>
      <p:ext uri="{BB962C8B-B14F-4D97-AF65-F5344CB8AC3E}">
        <p14:creationId xmlns:p14="http://schemas.microsoft.com/office/powerpoint/2010/main" val="239815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陵陵曾玩的数论题</a:t>
            </a:r>
          </a:p>
        </p:txBody>
      </p:sp>
      <p:sp>
        <p:nvSpPr>
          <p:cNvPr id="3" name="内容占位符 2"/>
          <p:cNvSpPr>
            <a:spLocks noGrp="1"/>
          </p:cNvSpPr>
          <p:nvPr>
            <p:ph idx="1"/>
          </p:nvPr>
        </p:nvSpPr>
        <p:spPr/>
        <p:txBody>
          <a:bodyPr/>
          <a:lstStyle/>
          <a:p>
            <a:r>
              <a:rPr lang="zh-CN" altLang="en-US" dirty="0" smtClean="0"/>
              <a:t>分别考虑每个质因数。</a:t>
            </a:r>
            <a:endParaRPr lang="en-US" altLang="zh-CN" dirty="0" smtClean="0"/>
          </a:p>
          <a:p>
            <a:r>
              <a:rPr lang="en-US" altLang="zh-CN" dirty="0" smtClean="0"/>
              <a:t>lcm</a:t>
            </a:r>
            <a:r>
              <a:rPr lang="zh-CN" altLang="en-US" dirty="0" smtClean="0"/>
              <a:t>套用上一题的方法解决。需要对位置离散。</a:t>
            </a:r>
            <a:endParaRPr lang="en-US" altLang="zh-CN" dirty="0" smtClean="0"/>
          </a:p>
          <a:p>
            <a:r>
              <a:rPr lang="en-US" altLang="zh-CN" dirty="0" smtClean="0"/>
              <a:t>max</a:t>
            </a:r>
            <a:r>
              <a:rPr lang="zh-CN" altLang="en-US" dirty="0" smtClean="0"/>
              <a:t>变成</a:t>
            </a:r>
            <a:r>
              <a:rPr lang="en-US" altLang="zh-CN" dirty="0" smtClean="0"/>
              <a:t>n</a:t>
            </a:r>
            <a:r>
              <a:rPr lang="zh-CN" altLang="en-US" dirty="0" smtClean="0"/>
              <a:t>次询问。</a:t>
            </a:r>
            <a:endParaRPr lang="en-US" altLang="zh-CN" dirty="0"/>
          </a:p>
          <a:p>
            <a:r>
              <a:rPr lang="zh-CN" altLang="en-US" dirty="0" smtClean="0"/>
              <a:t>时间复杂度</a:t>
            </a:r>
            <a:r>
              <a:rPr lang="en-US" altLang="zh-CN" dirty="0" smtClean="0"/>
              <a:t>O(</a:t>
            </a:r>
            <a:r>
              <a:rPr lang="en-US" altLang="zh-CN" dirty="0" err="1" smtClean="0"/>
              <a:t>nlognlog</a:t>
            </a:r>
            <a:r>
              <a:rPr lang="en-US" altLang="zh-CN" dirty="0" smtClean="0"/>
              <a:t>(</a:t>
            </a:r>
            <a:r>
              <a:rPr lang="en-US" altLang="zh-CN" dirty="0" err="1" smtClean="0"/>
              <a:t>a</a:t>
            </a:r>
            <a:r>
              <a:rPr lang="en-US" altLang="zh-CN" baseline="-25000" dirty="0" err="1" smtClean="0"/>
              <a:t>i</a:t>
            </a:r>
            <a:r>
              <a:rPr lang="en-US" altLang="zh-CN" dirty="0" smtClean="0"/>
              <a:t>))</a:t>
            </a:r>
            <a:endParaRPr lang="zh-CN" altLang="en-US" dirty="0"/>
          </a:p>
        </p:txBody>
      </p:sp>
    </p:spTree>
    <p:extLst>
      <p:ext uri="{BB962C8B-B14F-4D97-AF65-F5344CB8AC3E}">
        <p14:creationId xmlns:p14="http://schemas.microsoft.com/office/powerpoint/2010/main" val="237452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树链剖分</a:t>
            </a:r>
            <a:endParaRPr lang="zh-CN" altLang="en-US" b="1" dirty="0"/>
          </a:p>
        </p:txBody>
      </p:sp>
      <p:sp>
        <p:nvSpPr>
          <p:cNvPr id="3" name="内容占位符 2"/>
          <p:cNvSpPr>
            <a:spLocks noGrp="1"/>
          </p:cNvSpPr>
          <p:nvPr>
            <p:ph idx="1"/>
          </p:nvPr>
        </p:nvSpPr>
        <p:spPr/>
        <p:txBody>
          <a:bodyPr/>
          <a:lstStyle/>
          <a:p>
            <a:r>
              <a:rPr lang="zh-CN" altLang="en-US" dirty="0" smtClean="0"/>
              <a:t>定义每个节点的重儿子为子树大小最大的儿子。</a:t>
            </a:r>
            <a:r>
              <a:rPr lang="zh-CN" altLang="en-US" dirty="0"/>
              <a:t>连</a:t>
            </a:r>
            <a:r>
              <a:rPr lang="zh-CN" altLang="en-US" dirty="0" smtClean="0"/>
              <a:t>向重儿子的边称为重边，连向轻儿子的边称为轻边。</a:t>
            </a:r>
            <a:endParaRPr lang="en-US" altLang="zh-CN" dirty="0" smtClean="0"/>
          </a:p>
          <a:p>
            <a:r>
              <a:rPr lang="zh-CN" altLang="en-US" dirty="0" smtClean="0"/>
              <a:t>求</a:t>
            </a:r>
            <a:r>
              <a:rPr lang="en-US" altLang="zh-CN" dirty="0" err="1" smtClean="0"/>
              <a:t>dfs</a:t>
            </a:r>
            <a:r>
              <a:rPr lang="zh-CN" altLang="en-US" dirty="0" smtClean="0"/>
              <a:t>序，每次优先走重边。</a:t>
            </a:r>
            <a:endParaRPr lang="en-US" altLang="zh-CN" dirty="0"/>
          </a:p>
          <a:p>
            <a:r>
              <a:rPr lang="zh-CN" altLang="en-US" dirty="0" smtClean="0"/>
              <a:t>重边构成了若干个重链。任意一个点到根的路径最多经过</a:t>
            </a:r>
            <a:r>
              <a:rPr lang="en-US" altLang="zh-CN" dirty="0" err="1" smtClean="0"/>
              <a:t>logn</a:t>
            </a:r>
            <a:r>
              <a:rPr lang="zh-CN" altLang="en-US" dirty="0" smtClean="0"/>
              <a:t>条重链，也就是</a:t>
            </a:r>
            <a:r>
              <a:rPr lang="en-US" altLang="zh-CN" dirty="0" err="1" smtClean="0"/>
              <a:t>dfs</a:t>
            </a:r>
            <a:r>
              <a:rPr lang="zh-CN" altLang="en-US" dirty="0" smtClean="0"/>
              <a:t>序上的</a:t>
            </a:r>
            <a:r>
              <a:rPr lang="en-US" altLang="zh-CN" dirty="0" err="1" smtClean="0"/>
              <a:t>logn</a:t>
            </a:r>
            <a:r>
              <a:rPr lang="zh-CN" altLang="en-US" dirty="0" smtClean="0"/>
              <a:t>个区间。一个子树显然是一个区间。</a:t>
            </a:r>
            <a:endParaRPr lang="en-US" altLang="zh-CN" dirty="0" smtClean="0"/>
          </a:p>
        </p:txBody>
      </p:sp>
    </p:spTree>
    <p:extLst>
      <p:ext uri="{BB962C8B-B14F-4D97-AF65-F5344CB8AC3E}">
        <p14:creationId xmlns:p14="http://schemas.microsoft.com/office/powerpoint/2010/main" val="423497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QTREE</a:t>
            </a:r>
            <a:endParaRPr lang="zh-CN" altLang="en-US" b="1" dirty="0"/>
          </a:p>
        </p:txBody>
      </p:sp>
      <p:sp>
        <p:nvSpPr>
          <p:cNvPr id="3" name="内容占位符 2"/>
          <p:cNvSpPr>
            <a:spLocks noGrp="1"/>
          </p:cNvSpPr>
          <p:nvPr>
            <p:ph idx="1"/>
          </p:nvPr>
        </p:nvSpPr>
        <p:spPr/>
        <p:txBody>
          <a:bodyPr/>
          <a:lstStyle/>
          <a:p>
            <a:r>
              <a:rPr lang="zh-CN" altLang="en-US" dirty="0"/>
              <a:t>有</a:t>
            </a:r>
            <a:r>
              <a:rPr lang="zh-CN" altLang="en-US" dirty="0" smtClean="0"/>
              <a:t>一棵</a:t>
            </a:r>
            <a:r>
              <a:rPr lang="en-US" altLang="zh-CN" dirty="0" smtClean="0"/>
              <a:t>n</a:t>
            </a:r>
            <a:r>
              <a:rPr lang="zh-CN" altLang="en-US" dirty="0" smtClean="0"/>
              <a:t>个</a:t>
            </a:r>
            <a:r>
              <a:rPr lang="zh-CN" altLang="en-US" dirty="0"/>
              <a:t>点带边权的</a:t>
            </a:r>
            <a:r>
              <a:rPr lang="zh-CN" altLang="en-US" dirty="0" smtClean="0"/>
              <a:t>树。</a:t>
            </a:r>
            <a:r>
              <a:rPr lang="en-US" altLang="zh-CN" dirty="0"/>
              <a:t>m</a:t>
            </a:r>
            <a:r>
              <a:rPr lang="zh-CN" altLang="en-US" dirty="0" smtClean="0"/>
              <a:t>次操作，每次</a:t>
            </a:r>
            <a:r>
              <a:rPr lang="zh-CN" altLang="en-US" dirty="0"/>
              <a:t>询问一条路径的最大边权或者</a:t>
            </a:r>
            <a:r>
              <a:rPr lang="zh-CN" altLang="en-US" dirty="0" smtClean="0"/>
              <a:t>修改一</a:t>
            </a:r>
            <a:r>
              <a:rPr lang="zh-CN" altLang="en-US" dirty="0"/>
              <a:t>条边权。 </a:t>
            </a:r>
            <a:endParaRPr lang="en-US" altLang="zh-CN" dirty="0" smtClean="0"/>
          </a:p>
          <a:p>
            <a:r>
              <a:rPr lang="en-US" altLang="zh-CN" dirty="0" err="1"/>
              <a:t>n</a:t>
            </a:r>
            <a:r>
              <a:rPr lang="en-US" altLang="zh-CN" dirty="0" err="1" smtClean="0"/>
              <a:t>,m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err="1" smtClean="0"/>
              <a:t>spoj</a:t>
            </a:r>
            <a:endParaRPr lang="zh-CN" altLang="en-US" baseline="30000" dirty="0"/>
          </a:p>
        </p:txBody>
      </p:sp>
    </p:spTree>
    <p:extLst>
      <p:ext uri="{BB962C8B-B14F-4D97-AF65-F5344CB8AC3E}">
        <p14:creationId xmlns:p14="http://schemas.microsoft.com/office/powerpoint/2010/main" val="303852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QTREE</a:t>
            </a:r>
            <a:endParaRPr lang="zh-CN" altLang="en-US" b="1" dirty="0"/>
          </a:p>
        </p:txBody>
      </p:sp>
      <p:sp>
        <p:nvSpPr>
          <p:cNvPr id="3" name="内容占位符 2"/>
          <p:cNvSpPr>
            <a:spLocks noGrp="1"/>
          </p:cNvSpPr>
          <p:nvPr>
            <p:ph idx="1"/>
          </p:nvPr>
        </p:nvSpPr>
        <p:spPr/>
        <p:txBody>
          <a:bodyPr>
            <a:normAutofit/>
          </a:bodyPr>
          <a:lstStyle/>
          <a:p>
            <a:r>
              <a:rPr lang="zh-CN" altLang="en-US" dirty="0" smtClean="0"/>
              <a:t>树链剖分，每个点记下它到父亲的边的边权。</a:t>
            </a:r>
            <a:endParaRPr lang="en-US" altLang="zh-CN" dirty="0" smtClean="0"/>
          </a:p>
          <a:p>
            <a:r>
              <a:rPr lang="zh-CN" altLang="en-US" dirty="0" smtClean="0"/>
              <a:t>询问时忽略</a:t>
            </a:r>
            <a:r>
              <a:rPr lang="en-US" altLang="zh-CN" dirty="0" err="1" smtClean="0"/>
              <a:t>lca</a:t>
            </a:r>
            <a:r>
              <a:rPr lang="zh-CN" altLang="en-US" dirty="0" smtClean="0"/>
              <a:t>。</a:t>
            </a:r>
            <a:endParaRPr lang="en-US" altLang="zh-CN" dirty="0"/>
          </a:p>
          <a:p>
            <a:r>
              <a:rPr lang="zh-CN" altLang="en-US" dirty="0" smtClean="0"/>
              <a:t>时间</a:t>
            </a:r>
            <a:r>
              <a:rPr lang="zh-CN" altLang="en-US" dirty="0"/>
              <a:t>复杂</a:t>
            </a:r>
            <a:r>
              <a:rPr lang="zh-CN" altLang="en-US" dirty="0" smtClean="0"/>
              <a:t>度</a:t>
            </a:r>
            <a:r>
              <a:rPr lang="en-US" altLang="zh-CN" dirty="0" smtClean="0"/>
              <a:t>O(mlog</a:t>
            </a:r>
            <a:r>
              <a:rPr lang="en-US" altLang="zh-CN" baseline="30000" dirty="0" smtClean="0"/>
              <a:t>2</a:t>
            </a:r>
            <a:r>
              <a:rPr lang="en-US" altLang="zh-CN" dirty="0" smtClean="0"/>
              <a:t>n) </a:t>
            </a:r>
            <a:r>
              <a:rPr lang="zh-CN" altLang="en-US" dirty="0" smtClean="0"/>
              <a:t>。 </a:t>
            </a:r>
            <a:r>
              <a:rPr lang="zh-CN" altLang="en-US" dirty="0"/>
              <a:t/>
            </a:r>
            <a:br>
              <a:rPr lang="zh-CN" altLang="en-US" dirty="0"/>
            </a:br>
            <a:endParaRPr lang="zh-CN" altLang="en-US" baseline="30000" dirty="0"/>
          </a:p>
        </p:txBody>
      </p:sp>
    </p:spTree>
    <p:extLst>
      <p:ext uri="{BB962C8B-B14F-4D97-AF65-F5344CB8AC3E}">
        <p14:creationId xmlns:p14="http://schemas.microsoft.com/office/powerpoint/2010/main" val="166668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QTREE6</a:t>
            </a:r>
            <a:endParaRPr lang="zh-CN" altLang="en-US" b="1" dirty="0"/>
          </a:p>
        </p:txBody>
      </p:sp>
      <p:sp>
        <p:nvSpPr>
          <p:cNvPr id="3" name="内容占位符 2"/>
          <p:cNvSpPr>
            <a:spLocks noGrp="1"/>
          </p:cNvSpPr>
          <p:nvPr>
            <p:ph idx="1"/>
          </p:nvPr>
        </p:nvSpPr>
        <p:spPr/>
        <p:txBody>
          <a:bodyPr/>
          <a:lstStyle/>
          <a:p>
            <a:r>
              <a:rPr lang="zh-CN" altLang="en-US" dirty="0"/>
              <a:t>有</a:t>
            </a:r>
            <a:r>
              <a:rPr lang="zh-CN" altLang="en-US" dirty="0" smtClean="0"/>
              <a:t>一棵</a:t>
            </a:r>
            <a:r>
              <a:rPr lang="en-US" altLang="zh-CN" dirty="0" smtClean="0"/>
              <a:t>n</a:t>
            </a:r>
            <a:r>
              <a:rPr lang="zh-CN" altLang="en-US" dirty="0" smtClean="0"/>
              <a:t>个点的树，点有黑白两种颜色。</a:t>
            </a:r>
            <a:r>
              <a:rPr lang="en-US" altLang="zh-CN" dirty="0"/>
              <a:t>m</a:t>
            </a:r>
            <a:r>
              <a:rPr lang="zh-CN" altLang="en-US" dirty="0" smtClean="0"/>
              <a:t>次操作，每次</a:t>
            </a:r>
            <a:r>
              <a:rPr lang="zh-CN" altLang="en-US" dirty="0"/>
              <a:t>询问</a:t>
            </a:r>
            <a:r>
              <a:rPr lang="zh-CN" altLang="en-US" dirty="0" smtClean="0"/>
              <a:t>一个点所在的同色连通块的大小或者修改一个点的颜色。 </a:t>
            </a:r>
            <a:endParaRPr lang="en-US" altLang="zh-CN" dirty="0" smtClean="0"/>
          </a:p>
          <a:p>
            <a:r>
              <a:rPr lang="en-US" altLang="zh-CN" dirty="0" err="1"/>
              <a:t>n</a:t>
            </a:r>
            <a:r>
              <a:rPr lang="en-US" altLang="zh-CN" dirty="0" err="1" smtClean="0"/>
              <a:t>,m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err="1" smtClean="0"/>
              <a:t>spoj</a:t>
            </a:r>
            <a:endParaRPr lang="zh-CN" altLang="en-US" baseline="30000" dirty="0"/>
          </a:p>
        </p:txBody>
      </p:sp>
    </p:spTree>
    <p:extLst>
      <p:ext uri="{BB962C8B-B14F-4D97-AF65-F5344CB8AC3E}">
        <p14:creationId xmlns:p14="http://schemas.microsoft.com/office/powerpoint/2010/main" val="263013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QTREE6</a:t>
            </a:r>
            <a:endParaRPr lang="zh-CN" altLang="en-US" b="1" dirty="0"/>
          </a:p>
        </p:txBody>
      </p:sp>
      <p:sp>
        <p:nvSpPr>
          <p:cNvPr id="3" name="内容占位符 2"/>
          <p:cNvSpPr>
            <a:spLocks noGrp="1"/>
          </p:cNvSpPr>
          <p:nvPr>
            <p:ph idx="1"/>
          </p:nvPr>
        </p:nvSpPr>
        <p:spPr/>
        <p:txBody>
          <a:bodyPr>
            <a:normAutofit/>
          </a:bodyPr>
          <a:lstStyle/>
          <a:p>
            <a:r>
              <a:rPr lang="zh-CN" altLang="en-US" dirty="0" smtClean="0"/>
              <a:t>每个点记录只考虑这个点的子树时，询问它的答案。</a:t>
            </a:r>
            <a:endParaRPr lang="en-US" altLang="zh-CN" dirty="0" smtClean="0"/>
          </a:p>
          <a:p>
            <a:r>
              <a:rPr lang="zh-CN" altLang="en-US" dirty="0"/>
              <a:t>询问</a:t>
            </a:r>
            <a:r>
              <a:rPr lang="zh-CN" altLang="en-US" dirty="0" smtClean="0"/>
              <a:t>时找到连通块深度最小的点。</a:t>
            </a:r>
            <a:endParaRPr lang="en-US" altLang="zh-CN" dirty="0"/>
          </a:p>
          <a:p>
            <a:r>
              <a:rPr lang="zh-CN" altLang="en-US" dirty="0" smtClean="0"/>
              <a:t>每次修改只会影响一条链。</a:t>
            </a:r>
            <a:endParaRPr lang="en-US" altLang="zh-CN" dirty="0"/>
          </a:p>
          <a:p>
            <a:r>
              <a:rPr lang="zh-CN" altLang="en-US" dirty="0" smtClean="0"/>
              <a:t>时间</a:t>
            </a:r>
            <a:r>
              <a:rPr lang="zh-CN" altLang="en-US" dirty="0"/>
              <a:t>复杂</a:t>
            </a:r>
            <a:r>
              <a:rPr lang="zh-CN" altLang="en-US" dirty="0" smtClean="0"/>
              <a:t>度</a:t>
            </a:r>
            <a:r>
              <a:rPr lang="en-US" altLang="zh-CN" dirty="0" smtClean="0"/>
              <a:t>O(mlog</a:t>
            </a:r>
            <a:r>
              <a:rPr lang="en-US" altLang="zh-CN" baseline="30000" dirty="0" smtClean="0"/>
              <a:t>2</a:t>
            </a:r>
            <a:r>
              <a:rPr lang="en-US" altLang="zh-CN" dirty="0" smtClean="0"/>
              <a:t>n) </a:t>
            </a:r>
            <a:r>
              <a:rPr lang="zh-CN" altLang="en-US" dirty="0" smtClean="0"/>
              <a:t>。 </a:t>
            </a:r>
            <a:r>
              <a:rPr lang="zh-CN" altLang="en-US" dirty="0"/>
              <a:t/>
            </a:r>
            <a:br>
              <a:rPr lang="zh-CN" altLang="en-US" dirty="0"/>
            </a:br>
            <a:endParaRPr lang="zh-CN" altLang="en-US" baseline="30000" dirty="0"/>
          </a:p>
        </p:txBody>
      </p:sp>
    </p:spTree>
    <p:extLst>
      <p:ext uri="{BB962C8B-B14F-4D97-AF65-F5344CB8AC3E}">
        <p14:creationId xmlns:p14="http://schemas.microsoft.com/office/powerpoint/2010/main" val="286960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软件包管理器</a:t>
            </a:r>
            <a:endParaRPr lang="zh-CN" altLang="en-US" b="1"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个软件安装包，除第一个以外，其他的要在另一个安装包的基础上安装，且无</a:t>
            </a:r>
            <a:r>
              <a:rPr lang="zh-CN" altLang="en-US" dirty="0" smtClean="0"/>
              <a:t>环。</a:t>
            </a:r>
            <a:endParaRPr lang="en-US" altLang="zh-CN" dirty="0" smtClean="0"/>
          </a:p>
          <a:p>
            <a:r>
              <a:rPr lang="en-US" altLang="zh-CN" dirty="0" smtClean="0"/>
              <a:t>m</a:t>
            </a:r>
            <a:r>
              <a:rPr lang="zh-CN" altLang="en-US" dirty="0" smtClean="0"/>
              <a:t>次操作，每次安装或卸载</a:t>
            </a:r>
            <a:r>
              <a:rPr lang="zh-CN" altLang="en-US" dirty="0"/>
              <a:t>某个</a:t>
            </a:r>
            <a:r>
              <a:rPr lang="zh-CN" altLang="en-US" dirty="0" smtClean="0"/>
              <a:t>软件包，并求出这个</a:t>
            </a:r>
            <a:r>
              <a:rPr lang="zh-CN" altLang="en-US" dirty="0"/>
              <a:t>操作实际上会改变多少个软件包的安装状态</a:t>
            </a:r>
            <a:r>
              <a:rPr lang="zh-CN" altLang="en-US" dirty="0" smtClean="0"/>
              <a:t>。</a:t>
            </a:r>
            <a:endParaRPr lang="en-US" altLang="zh-CN" dirty="0" smtClean="0"/>
          </a:p>
          <a:p>
            <a:r>
              <a:rPr lang="en-US" altLang="zh-CN" dirty="0" err="1" smtClean="0"/>
              <a:t>n,m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smtClean="0"/>
              <a:t>bzoj4196</a:t>
            </a:r>
            <a:endParaRPr lang="zh-CN" altLang="en-US" baseline="30000" dirty="0"/>
          </a:p>
        </p:txBody>
      </p:sp>
    </p:spTree>
    <p:extLst>
      <p:ext uri="{BB962C8B-B14F-4D97-AF65-F5344CB8AC3E}">
        <p14:creationId xmlns:p14="http://schemas.microsoft.com/office/powerpoint/2010/main" val="310301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软件包管理器</a:t>
            </a:r>
            <a:endParaRPr lang="zh-CN" altLang="en-US" b="1" dirty="0"/>
          </a:p>
        </p:txBody>
      </p:sp>
      <p:sp>
        <p:nvSpPr>
          <p:cNvPr id="3" name="内容占位符 2"/>
          <p:cNvSpPr>
            <a:spLocks noGrp="1"/>
          </p:cNvSpPr>
          <p:nvPr>
            <p:ph idx="1"/>
          </p:nvPr>
        </p:nvSpPr>
        <p:spPr/>
        <p:txBody>
          <a:bodyPr/>
          <a:lstStyle/>
          <a:p>
            <a:r>
              <a:rPr lang="zh-CN" altLang="en-US" dirty="0" smtClean="0"/>
              <a:t>安装操作就是路径求和</a:t>
            </a:r>
            <a:r>
              <a:rPr lang="en-US" altLang="zh-CN" dirty="0" smtClean="0"/>
              <a:t>+</a:t>
            </a:r>
            <a:r>
              <a:rPr lang="zh-CN" altLang="en-US" dirty="0" smtClean="0"/>
              <a:t>赋值。</a:t>
            </a:r>
            <a:endParaRPr lang="en-US" altLang="zh-CN" dirty="0" smtClean="0"/>
          </a:p>
          <a:p>
            <a:r>
              <a:rPr lang="zh-CN" altLang="en-US" dirty="0" smtClean="0"/>
              <a:t>卸载操作就是子树求和</a:t>
            </a:r>
            <a:r>
              <a:rPr lang="en-US" altLang="zh-CN" dirty="0" smtClean="0"/>
              <a:t>+</a:t>
            </a:r>
            <a:r>
              <a:rPr lang="zh-CN" altLang="en-US" dirty="0" smtClean="0"/>
              <a:t>赋值。</a:t>
            </a:r>
            <a:endParaRPr lang="en-US" altLang="zh-CN" dirty="0"/>
          </a:p>
          <a:p>
            <a:r>
              <a:rPr lang="zh-CN" altLang="en-US" dirty="0" smtClean="0"/>
              <a:t>时间复杂度</a:t>
            </a:r>
            <a:r>
              <a:rPr lang="en-US" altLang="zh-CN" dirty="0" smtClean="0"/>
              <a:t>O(mlog</a:t>
            </a:r>
            <a:r>
              <a:rPr lang="en-US" altLang="zh-CN" baseline="30000" dirty="0" smtClean="0"/>
              <a:t>2</a:t>
            </a:r>
            <a:r>
              <a:rPr lang="en-US" altLang="zh-CN" dirty="0" smtClean="0"/>
              <a:t>n)</a:t>
            </a:r>
            <a:endParaRPr lang="zh-CN" altLang="en-US" dirty="0"/>
          </a:p>
        </p:txBody>
      </p:sp>
    </p:spTree>
    <p:extLst>
      <p:ext uri="{BB962C8B-B14F-4D97-AF65-F5344CB8AC3E}">
        <p14:creationId xmlns:p14="http://schemas.microsoft.com/office/powerpoint/2010/main" val="51752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Mst</a:t>
            </a:r>
            <a:endParaRPr lang="zh-CN" altLang="en-US" b="1" dirty="0"/>
          </a:p>
        </p:txBody>
      </p:sp>
      <p:sp>
        <p:nvSpPr>
          <p:cNvPr id="3" name="内容占位符 2"/>
          <p:cNvSpPr>
            <a:spLocks noGrp="1"/>
          </p:cNvSpPr>
          <p:nvPr>
            <p:ph idx="1"/>
          </p:nvPr>
        </p:nvSpPr>
        <p:spPr/>
        <p:txBody>
          <a:bodyPr/>
          <a:lstStyle/>
          <a:p>
            <a:r>
              <a:rPr lang="zh-CN" altLang="en-US" dirty="0" smtClean="0"/>
              <a:t>给定一个</a:t>
            </a:r>
            <a:r>
              <a:rPr lang="en-US" altLang="zh-CN" dirty="0" smtClean="0"/>
              <a:t>n</a:t>
            </a:r>
            <a:r>
              <a:rPr lang="zh-CN" altLang="en-US" dirty="0" smtClean="0"/>
              <a:t>个点</a:t>
            </a:r>
            <a:r>
              <a:rPr lang="en-US" altLang="zh-CN" dirty="0" smtClean="0"/>
              <a:t>m</a:t>
            </a:r>
            <a:r>
              <a:rPr lang="zh-CN" altLang="en-US" dirty="0" smtClean="0"/>
              <a:t>条边的带权图。对于每条边，求出删掉它之后最小生成树的权值。</a:t>
            </a:r>
            <a:endParaRPr lang="en-US" altLang="zh-CN" dirty="0"/>
          </a:p>
          <a:p>
            <a:r>
              <a:rPr lang="en-US" altLang="zh-CN" dirty="0" err="1" smtClean="0"/>
              <a:t>n,m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smtClean="0"/>
              <a:t>bzoj2238</a:t>
            </a:r>
            <a:endParaRPr lang="zh-CN" altLang="en-US" baseline="30000" dirty="0"/>
          </a:p>
        </p:txBody>
      </p:sp>
    </p:spTree>
    <p:extLst>
      <p:ext uri="{BB962C8B-B14F-4D97-AF65-F5344CB8AC3E}">
        <p14:creationId xmlns:p14="http://schemas.microsoft.com/office/powerpoint/2010/main" val="184958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等差数列</a:t>
            </a:r>
            <a:endParaRPr lang="zh-CN" altLang="en-US" b="1" dirty="0"/>
          </a:p>
        </p:txBody>
      </p:sp>
      <p:sp>
        <p:nvSpPr>
          <p:cNvPr id="3" name="内容占位符 2"/>
          <p:cNvSpPr>
            <a:spLocks noGrp="1"/>
          </p:cNvSpPr>
          <p:nvPr>
            <p:ph idx="1"/>
          </p:nvPr>
        </p:nvSpPr>
        <p:spPr/>
        <p:txBody>
          <a:bodyPr/>
          <a:lstStyle/>
          <a:p>
            <a:r>
              <a:rPr lang="zh-CN" altLang="en-US" dirty="0" smtClean="0"/>
              <a:t>给定一个长度为</a:t>
            </a:r>
            <a:r>
              <a:rPr lang="en-US" altLang="zh-CN" dirty="0" smtClean="0"/>
              <a:t>n</a:t>
            </a:r>
            <a:r>
              <a:rPr lang="zh-CN" altLang="en-US" dirty="0" smtClean="0"/>
              <a:t>的序列。</a:t>
            </a:r>
            <a:r>
              <a:rPr lang="en-US" altLang="zh-CN" dirty="0" smtClean="0"/>
              <a:t>m</a:t>
            </a:r>
            <a:r>
              <a:rPr lang="zh-CN" altLang="en-US" dirty="0" smtClean="0"/>
              <a:t>次操作，每次给一个区间加上一个等差数列或者询问一个区间最少能划分成几个等差数列。</a:t>
            </a:r>
            <a:endParaRPr lang="en-US" altLang="zh-CN" dirty="0" smtClean="0"/>
          </a:p>
          <a:p>
            <a:r>
              <a:rPr lang="en-US" altLang="zh-CN" dirty="0" err="1" smtClean="0"/>
              <a:t>n,m</a:t>
            </a:r>
            <a:r>
              <a:rPr lang="en-US" altLang="zh-CN" dirty="0" smtClean="0"/>
              <a:t>&lt;=100000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bzoj1558</a:t>
            </a:r>
          </a:p>
        </p:txBody>
      </p:sp>
    </p:spTree>
    <p:extLst>
      <p:ext uri="{BB962C8B-B14F-4D97-AF65-F5344CB8AC3E}">
        <p14:creationId xmlns:p14="http://schemas.microsoft.com/office/powerpoint/2010/main" val="932642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Mst</a:t>
            </a:r>
            <a:endParaRPr lang="zh-CN" altLang="en-US" b="1" dirty="0"/>
          </a:p>
        </p:txBody>
      </p:sp>
      <p:sp>
        <p:nvSpPr>
          <p:cNvPr id="3" name="内容占位符 2"/>
          <p:cNvSpPr>
            <a:spLocks noGrp="1"/>
          </p:cNvSpPr>
          <p:nvPr>
            <p:ph idx="1"/>
          </p:nvPr>
        </p:nvSpPr>
        <p:spPr/>
        <p:txBody>
          <a:bodyPr/>
          <a:lstStyle/>
          <a:p>
            <a:r>
              <a:rPr lang="zh-CN" altLang="en-US" dirty="0" smtClean="0"/>
              <a:t>先求出最小生成树。</a:t>
            </a:r>
            <a:endParaRPr lang="en-US" altLang="zh-CN" dirty="0"/>
          </a:p>
          <a:p>
            <a:r>
              <a:rPr lang="zh-CN" altLang="en-US" dirty="0"/>
              <a:t>非树</a:t>
            </a:r>
            <a:r>
              <a:rPr lang="zh-CN" altLang="en-US" dirty="0" smtClean="0"/>
              <a:t>边删除不影响答案。</a:t>
            </a:r>
            <a:endParaRPr lang="en-US" altLang="zh-CN" dirty="0" smtClean="0"/>
          </a:p>
          <a:p>
            <a:r>
              <a:rPr lang="zh-CN" altLang="en-US" dirty="0" smtClean="0"/>
              <a:t>对于每条树边，删去它之后，新的最小生成树肯定是在原树的非树边中找一条替换它。每条非树边可以替换路径上的树边。</a:t>
            </a:r>
            <a:endParaRPr lang="en-US" altLang="zh-CN" dirty="0" smtClean="0"/>
          </a:p>
          <a:p>
            <a:r>
              <a:rPr lang="zh-CN" altLang="en-US" dirty="0"/>
              <a:t>树链</a:t>
            </a:r>
            <a:r>
              <a:rPr lang="zh-CN" altLang="en-US" dirty="0" smtClean="0"/>
              <a:t>剖分或倍增。</a:t>
            </a:r>
            <a:endParaRPr lang="en-US" altLang="zh-CN" dirty="0" smtClean="0"/>
          </a:p>
          <a:p>
            <a:r>
              <a:rPr lang="zh-CN" altLang="en-US" dirty="0"/>
              <a:t>时间复杂</a:t>
            </a:r>
            <a:r>
              <a:rPr lang="zh-CN" altLang="en-US" dirty="0" smtClean="0"/>
              <a:t>度</a:t>
            </a:r>
            <a:r>
              <a:rPr lang="en-US" altLang="zh-CN" dirty="0" smtClean="0"/>
              <a:t>O(mlog</a:t>
            </a:r>
            <a:r>
              <a:rPr lang="en-US" altLang="zh-CN" baseline="30000" dirty="0" smtClean="0"/>
              <a:t>2</a:t>
            </a:r>
            <a:r>
              <a:rPr lang="en-US" altLang="zh-CN" dirty="0" smtClean="0"/>
              <a:t>n)</a:t>
            </a:r>
            <a:r>
              <a:rPr lang="zh-CN" altLang="en-US" dirty="0" smtClean="0"/>
              <a:t>或</a:t>
            </a:r>
            <a:r>
              <a:rPr lang="en-US" altLang="zh-CN" dirty="0" smtClean="0"/>
              <a:t>O(</a:t>
            </a:r>
            <a:r>
              <a:rPr lang="en-US" altLang="zh-CN" dirty="0" err="1"/>
              <a:t>m</a:t>
            </a:r>
            <a:r>
              <a:rPr lang="en-US" altLang="zh-CN" dirty="0" err="1" smtClean="0"/>
              <a:t>logn</a:t>
            </a:r>
            <a:r>
              <a:rPr lang="en-US" altLang="zh-CN" dirty="0" smtClean="0"/>
              <a:t>)</a:t>
            </a:r>
          </a:p>
        </p:txBody>
      </p:sp>
    </p:spTree>
    <p:extLst>
      <p:ext uri="{BB962C8B-B14F-4D97-AF65-F5344CB8AC3E}">
        <p14:creationId xmlns:p14="http://schemas.microsoft.com/office/powerpoint/2010/main" val="421916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Unknown</a:t>
            </a:r>
            <a:endParaRPr lang="zh-CN" altLang="en-US" b="1" dirty="0"/>
          </a:p>
        </p:txBody>
      </p:sp>
      <p:sp>
        <p:nvSpPr>
          <p:cNvPr id="3" name="内容占位符 2"/>
          <p:cNvSpPr>
            <a:spLocks noGrp="1"/>
          </p:cNvSpPr>
          <p:nvPr>
            <p:ph idx="1"/>
          </p:nvPr>
        </p:nvSpPr>
        <p:spPr/>
        <p:txBody>
          <a:bodyPr/>
          <a:lstStyle/>
          <a:p>
            <a:r>
              <a:rPr lang="zh-CN" altLang="en-US" dirty="0"/>
              <a:t>给定一</a:t>
            </a:r>
            <a:r>
              <a:rPr lang="zh-CN" altLang="en-US" dirty="0" smtClean="0"/>
              <a:t>棵</a:t>
            </a:r>
            <a:r>
              <a:rPr lang="en-US" altLang="zh-CN" dirty="0" smtClean="0"/>
              <a:t>n</a:t>
            </a:r>
            <a:r>
              <a:rPr lang="zh-CN" altLang="en-US" dirty="0" smtClean="0"/>
              <a:t>个</a:t>
            </a:r>
            <a:r>
              <a:rPr lang="zh-CN" altLang="en-US" dirty="0"/>
              <a:t>点</a:t>
            </a:r>
            <a:r>
              <a:rPr lang="zh-CN" altLang="en-US" dirty="0" smtClean="0"/>
              <a:t>的树。每次删掉一个点，然后输出树链剖分中重儿子的编号和。</a:t>
            </a:r>
            <a:endParaRPr lang="en-US" altLang="zh-CN" dirty="0" smtClean="0"/>
          </a:p>
          <a:p>
            <a:r>
              <a:rPr lang="en-US" altLang="zh-CN" dirty="0" err="1" smtClean="0"/>
              <a:t>n,m</a:t>
            </a:r>
            <a:r>
              <a:rPr lang="en-US" altLang="zh-CN" dirty="0" smtClean="0"/>
              <a:t>&lt;=100000</a:t>
            </a:r>
            <a:r>
              <a:rPr lang="zh-CN" altLang="en-US" dirty="0" smtClean="0"/>
              <a:t>。</a:t>
            </a:r>
            <a:endParaRPr lang="zh-CN" altLang="en-US" baseline="30000" dirty="0"/>
          </a:p>
        </p:txBody>
      </p:sp>
    </p:spTree>
    <p:extLst>
      <p:ext uri="{BB962C8B-B14F-4D97-AF65-F5344CB8AC3E}">
        <p14:creationId xmlns:p14="http://schemas.microsoft.com/office/powerpoint/2010/main" val="270602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Unknown</a:t>
            </a:r>
            <a:endParaRPr lang="zh-CN" altLang="en-US" b="1" dirty="0"/>
          </a:p>
        </p:txBody>
      </p:sp>
      <p:sp>
        <p:nvSpPr>
          <p:cNvPr id="3" name="内容占位符 2"/>
          <p:cNvSpPr>
            <a:spLocks noGrp="1"/>
          </p:cNvSpPr>
          <p:nvPr>
            <p:ph idx="1"/>
          </p:nvPr>
        </p:nvSpPr>
        <p:spPr/>
        <p:txBody>
          <a:bodyPr/>
          <a:lstStyle/>
          <a:p>
            <a:r>
              <a:rPr lang="zh-CN" altLang="en-US" dirty="0" smtClean="0"/>
              <a:t>倒过来变成加点。</a:t>
            </a:r>
            <a:endParaRPr lang="en-US" altLang="zh-CN" dirty="0" smtClean="0"/>
          </a:p>
          <a:p>
            <a:r>
              <a:rPr lang="zh-CN" altLang="en-US" dirty="0" smtClean="0"/>
              <a:t>每次只会走</a:t>
            </a:r>
            <a:r>
              <a:rPr lang="en-US" altLang="zh-CN" dirty="0" err="1" smtClean="0"/>
              <a:t>logn</a:t>
            </a:r>
            <a:r>
              <a:rPr lang="zh-CN" altLang="en-US" dirty="0" smtClean="0"/>
              <a:t>条轻边。走重边不会改变。</a:t>
            </a:r>
            <a:endParaRPr lang="en-US" altLang="zh-CN" dirty="0"/>
          </a:p>
          <a:p>
            <a:r>
              <a:rPr lang="zh-CN" altLang="en-US" dirty="0" smtClean="0"/>
              <a:t>时间复杂度</a:t>
            </a:r>
            <a:r>
              <a:rPr lang="en-US" altLang="zh-CN" dirty="0" smtClean="0"/>
              <a:t>O(</a:t>
            </a:r>
            <a:r>
              <a:rPr lang="en-US" altLang="zh-CN" smtClean="0"/>
              <a:t>mlogn</a:t>
            </a:r>
            <a:r>
              <a:rPr lang="en-US" altLang="zh-CN" dirty="0" smtClean="0"/>
              <a:t>)</a:t>
            </a:r>
            <a:endParaRPr lang="zh-CN" altLang="en-US" dirty="0"/>
          </a:p>
        </p:txBody>
      </p:sp>
    </p:spTree>
    <p:extLst>
      <p:ext uri="{BB962C8B-B14F-4D97-AF65-F5344CB8AC3E}">
        <p14:creationId xmlns:p14="http://schemas.microsoft.com/office/powerpoint/2010/main" val="139732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遥远的国度</a:t>
            </a:r>
          </a:p>
        </p:txBody>
      </p:sp>
      <p:sp>
        <p:nvSpPr>
          <p:cNvPr id="3" name="内容占位符 2"/>
          <p:cNvSpPr>
            <a:spLocks noGrp="1"/>
          </p:cNvSpPr>
          <p:nvPr>
            <p:ph idx="1"/>
          </p:nvPr>
        </p:nvSpPr>
        <p:spPr/>
        <p:txBody>
          <a:bodyPr/>
          <a:lstStyle/>
          <a:p>
            <a:r>
              <a:rPr lang="zh-CN" altLang="en-US" dirty="0"/>
              <a:t>有</a:t>
            </a:r>
            <a:r>
              <a:rPr lang="zh-CN" altLang="en-US" dirty="0" smtClean="0"/>
              <a:t>一棵</a:t>
            </a:r>
            <a:r>
              <a:rPr lang="en-US" altLang="zh-CN" dirty="0" smtClean="0"/>
              <a:t>n</a:t>
            </a:r>
            <a:r>
              <a:rPr lang="zh-CN" altLang="en-US" dirty="0" smtClean="0"/>
              <a:t>个点的树，每个点有点权。</a:t>
            </a:r>
            <a:endParaRPr lang="en-US" altLang="zh-CN" dirty="0" smtClean="0"/>
          </a:p>
          <a:p>
            <a:r>
              <a:rPr lang="zh-CN" altLang="en-US" dirty="0" smtClean="0"/>
              <a:t>有</a:t>
            </a:r>
            <a:r>
              <a:rPr lang="en-US" altLang="zh-CN" dirty="0" smtClean="0"/>
              <a:t>m</a:t>
            </a:r>
            <a:r>
              <a:rPr lang="zh-CN" altLang="en-US" dirty="0" smtClean="0"/>
              <a:t>次操作，每次修改一条路径上所有点权，询问子树最大值，或者换根。</a:t>
            </a:r>
            <a:endParaRPr lang="en-US" altLang="zh-CN" dirty="0" smtClean="0"/>
          </a:p>
          <a:p>
            <a:r>
              <a:rPr lang="en-US" altLang="zh-CN" dirty="0" err="1" smtClean="0"/>
              <a:t>n,m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smtClean="0"/>
              <a:t>bzoj3083</a:t>
            </a:r>
            <a:endParaRPr lang="zh-CN" altLang="en-US" baseline="30000" dirty="0"/>
          </a:p>
        </p:txBody>
      </p:sp>
    </p:spTree>
    <p:extLst>
      <p:ext uri="{BB962C8B-B14F-4D97-AF65-F5344CB8AC3E}">
        <p14:creationId xmlns:p14="http://schemas.microsoft.com/office/powerpoint/2010/main" val="28055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遥远的国度</a:t>
            </a:r>
          </a:p>
        </p:txBody>
      </p:sp>
      <p:sp>
        <p:nvSpPr>
          <p:cNvPr id="3" name="内容占位符 2"/>
          <p:cNvSpPr>
            <a:spLocks noGrp="1"/>
          </p:cNvSpPr>
          <p:nvPr>
            <p:ph idx="1"/>
          </p:nvPr>
        </p:nvSpPr>
        <p:spPr/>
        <p:txBody>
          <a:bodyPr/>
          <a:lstStyle/>
          <a:p>
            <a:r>
              <a:rPr lang="zh-CN" altLang="en-US" dirty="0" smtClean="0"/>
              <a:t>换根并不影响路径操作。</a:t>
            </a:r>
            <a:endParaRPr lang="en-US" altLang="zh-CN" dirty="0"/>
          </a:p>
          <a:p>
            <a:r>
              <a:rPr lang="zh-CN" altLang="en-US" dirty="0"/>
              <a:t>子</a:t>
            </a:r>
            <a:r>
              <a:rPr lang="zh-CN" altLang="en-US" dirty="0" smtClean="0"/>
              <a:t>树依然是</a:t>
            </a:r>
            <a:r>
              <a:rPr lang="en-US" altLang="zh-CN" dirty="0" smtClean="0"/>
              <a:t>O(1)</a:t>
            </a:r>
            <a:r>
              <a:rPr lang="zh-CN" altLang="en-US" dirty="0" smtClean="0"/>
              <a:t>个区间。</a:t>
            </a:r>
            <a:endParaRPr lang="en-US" altLang="zh-CN" dirty="0" smtClean="0"/>
          </a:p>
          <a:p>
            <a:r>
              <a:rPr lang="zh-CN" altLang="en-US" dirty="0"/>
              <a:t>时间复杂</a:t>
            </a:r>
            <a:r>
              <a:rPr lang="zh-CN" altLang="en-US" dirty="0" smtClean="0"/>
              <a:t>度</a:t>
            </a:r>
            <a:r>
              <a:rPr lang="en-US" altLang="zh-CN" dirty="0" smtClean="0"/>
              <a:t>O(mlog</a:t>
            </a:r>
            <a:r>
              <a:rPr lang="en-US" altLang="zh-CN" baseline="30000" dirty="0" smtClean="0"/>
              <a:t>2</a:t>
            </a:r>
            <a:r>
              <a:rPr lang="en-US" altLang="zh-CN" dirty="0" smtClean="0"/>
              <a:t>n)</a:t>
            </a:r>
          </a:p>
        </p:txBody>
      </p:sp>
    </p:spTree>
    <p:extLst>
      <p:ext uri="{BB962C8B-B14F-4D97-AF65-F5344CB8AC3E}">
        <p14:creationId xmlns:p14="http://schemas.microsoft.com/office/powerpoint/2010/main" val="160626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由乃的</a:t>
            </a:r>
            <a:r>
              <a:rPr lang="en-US" altLang="zh-CN" b="1" dirty="0"/>
              <a:t>OJ</a:t>
            </a:r>
          </a:p>
        </p:txBody>
      </p:sp>
      <p:sp>
        <p:nvSpPr>
          <p:cNvPr id="3" name="内容占位符 2"/>
          <p:cNvSpPr>
            <a:spLocks noGrp="1"/>
          </p:cNvSpPr>
          <p:nvPr>
            <p:ph idx="1"/>
          </p:nvPr>
        </p:nvSpPr>
        <p:spPr/>
        <p:txBody>
          <a:bodyPr/>
          <a:lstStyle/>
          <a:p>
            <a:r>
              <a:rPr lang="zh-CN" altLang="en-US" dirty="0" smtClean="0"/>
              <a:t>有一棵</a:t>
            </a:r>
            <a:r>
              <a:rPr lang="en-US" altLang="zh-CN" dirty="0" smtClean="0"/>
              <a:t>n</a:t>
            </a:r>
            <a:r>
              <a:rPr lang="zh-CN" altLang="en-US" dirty="0" smtClean="0"/>
              <a:t>个点的树，树上每个点有一个位运算符</a:t>
            </a:r>
            <a:r>
              <a:rPr lang="en-US" altLang="zh-CN" dirty="0" smtClean="0"/>
              <a:t>(&amp;,/,^)</a:t>
            </a:r>
            <a:r>
              <a:rPr lang="zh-CN" altLang="en-US" dirty="0" smtClean="0"/>
              <a:t>和一个权值。</a:t>
            </a:r>
            <a:endParaRPr lang="en-US" altLang="zh-CN" dirty="0" smtClean="0"/>
          </a:p>
          <a:p>
            <a:r>
              <a:rPr lang="zh-CN" altLang="en-US" dirty="0" smtClean="0"/>
              <a:t>有</a:t>
            </a:r>
            <a:r>
              <a:rPr lang="en-US" altLang="zh-CN" dirty="0" smtClean="0"/>
              <a:t>m</a:t>
            </a:r>
            <a:r>
              <a:rPr lang="zh-CN" altLang="en-US" dirty="0" smtClean="0"/>
              <a:t>次操作，操作分为以下两种：</a:t>
            </a:r>
            <a:endParaRPr lang="en-US" altLang="zh-CN" dirty="0" smtClean="0"/>
          </a:p>
          <a:p>
            <a:r>
              <a:rPr lang="zh-CN" altLang="en-US" dirty="0" smtClean="0"/>
              <a:t>（</a:t>
            </a:r>
            <a:r>
              <a:rPr lang="en-US" altLang="zh-CN" dirty="0" smtClean="0"/>
              <a:t>1</a:t>
            </a:r>
            <a:r>
              <a:rPr lang="zh-CN" altLang="en-US" dirty="0" smtClean="0"/>
              <a:t>）修改一个点的信息。</a:t>
            </a:r>
            <a:endParaRPr lang="en-US" altLang="zh-CN" dirty="0" smtClean="0"/>
          </a:p>
          <a:p>
            <a:r>
              <a:rPr lang="zh-CN" altLang="en-US" dirty="0" smtClean="0"/>
              <a:t>（</a:t>
            </a:r>
            <a:r>
              <a:rPr lang="en-US" altLang="zh-CN" dirty="0" smtClean="0"/>
              <a:t>2</a:t>
            </a:r>
            <a:r>
              <a:rPr lang="zh-CN" altLang="en-US" dirty="0" smtClean="0"/>
              <a:t>）从</a:t>
            </a:r>
            <a:r>
              <a:rPr lang="en-US" altLang="zh-CN" dirty="0" smtClean="0"/>
              <a:t>x</a:t>
            </a:r>
            <a:r>
              <a:rPr lang="zh-CN" altLang="en-US" dirty="0" smtClean="0"/>
              <a:t>走到</a:t>
            </a:r>
            <a:r>
              <a:rPr lang="en-US" altLang="zh-CN" dirty="0" smtClean="0"/>
              <a:t>y</a:t>
            </a:r>
            <a:r>
              <a:rPr lang="zh-CN" altLang="en-US" dirty="0" smtClean="0"/>
              <a:t>，初值在</a:t>
            </a:r>
            <a:r>
              <a:rPr lang="en-US" altLang="zh-CN" dirty="0" smtClean="0"/>
              <a:t>[1,z]</a:t>
            </a:r>
            <a:r>
              <a:rPr lang="zh-CN" altLang="en-US" dirty="0" smtClean="0"/>
              <a:t>中选取，最大化结束时的值。</a:t>
            </a:r>
            <a:endParaRPr lang="en-US" altLang="zh-CN" dirty="0"/>
          </a:p>
          <a:p>
            <a:r>
              <a:rPr lang="en-US" altLang="zh-CN" dirty="0" err="1" smtClean="0"/>
              <a:t>n,m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smtClean="0"/>
              <a:t>bzoj4811</a:t>
            </a:r>
            <a:endParaRPr lang="zh-CN" altLang="en-US" baseline="30000" dirty="0"/>
          </a:p>
        </p:txBody>
      </p:sp>
    </p:spTree>
    <p:extLst>
      <p:ext uri="{BB962C8B-B14F-4D97-AF65-F5344CB8AC3E}">
        <p14:creationId xmlns:p14="http://schemas.microsoft.com/office/powerpoint/2010/main" val="352788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由乃的</a:t>
            </a:r>
            <a:r>
              <a:rPr lang="en-US" altLang="zh-CN" b="1" dirty="0"/>
              <a:t>OJ</a:t>
            </a:r>
          </a:p>
        </p:txBody>
      </p:sp>
      <p:sp>
        <p:nvSpPr>
          <p:cNvPr id="3" name="内容占位符 2"/>
          <p:cNvSpPr>
            <a:spLocks noGrp="1"/>
          </p:cNvSpPr>
          <p:nvPr>
            <p:ph idx="1"/>
          </p:nvPr>
        </p:nvSpPr>
        <p:spPr/>
        <p:txBody>
          <a:bodyPr/>
          <a:lstStyle/>
          <a:p>
            <a:r>
              <a:rPr lang="zh-CN" altLang="en-US" dirty="0" smtClean="0"/>
              <a:t>从高到低考虑每一位。</a:t>
            </a:r>
            <a:endParaRPr lang="en-US" altLang="zh-CN" dirty="0" smtClean="0"/>
          </a:p>
          <a:p>
            <a:r>
              <a:rPr lang="zh-CN" altLang="en-US" dirty="0" smtClean="0"/>
              <a:t>树链剖分，线段树每个区间维护初值为</a:t>
            </a:r>
            <a:r>
              <a:rPr lang="en-US" altLang="zh-CN" dirty="0" smtClean="0"/>
              <a:t>0/1</a:t>
            </a:r>
            <a:r>
              <a:rPr lang="zh-CN" altLang="en-US" dirty="0" smtClean="0"/>
              <a:t>时终值分别是多少。</a:t>
            </a:r>
            <a:endParaRPr lang="en-US" altLang="zh-CN" dirty="0" smtClean="0"/>
          </a:p>
          <a:p>
            <a:r>
              <a:rPr lang="zh-CN" altLang="en-US" dirty="0" smtClean="0"/>
              <a:t>贪心，在不超过</a:t>
            </a:r>
            <a:r>
              <a:rPr lang="en-US" altLang="zh-CN" dirty="0" smtClean="0"/>
              <a:t>z</a:t>
            </a:r>
            <a:r>
              <a:rPr lang="zh-CN" altLang="en-US" dirty="0" smtClean="0"/>
              <a:t>的情况下最大化当前位的答案。如果一样就选</a:t>
            </a:r>
            <a:r>
              <a:rPr lang="en-US" altLang="zh-CN" dirty="0" smtClean="0"/>
              <a:t>0</a:t>
            </a:r>
            <a:r>
              <a:rPr lang="zh-CN" altLang="en-US" dirty="0" smtClean="0"/>
              <a:t>。</a:t>
            </a:r>
            <a:endParaRPr lang="en-US" altLang="zh-CN" dirty="0" smtClean="0"/>
          </a:p>
          <a:p>
            <a:r>
              <a:rPr lang="zh-CN" altLang="en-US" dirty="0" smtClean="0"/>
              <a:t>所有位在线段树上一起做。</a:t>
            </a:r>
            <a:endParaRPr lang="en-US" altLang="zh-CN" dirty="0" smtClean="0"/>
          </a:p>
          <a:p>
            <a:r>
              <a:rPr lang="zh-CN" altLang="en-US" dirty="0"/>
              <a:t>时间复杂</a:t>
            </a:r>
            <a:r>
              <a:rPr lang="zh-CN" altLang="en-US" dirty="0" smtClean="0"/>
              <a:t>度</a:t>
            </a:r>
            <a:r>
              <a:rPr lang="en-US" altLang="zh-CN" dirty="0" smtClean="0"/>
              <a:t>O(m(log</a:t>
            </a:r>
            <a:r>
              <a:rPr lang="en-US" altLang="zh-CN" baseline="30000" dirty="0" smtClean="0"/>
              <a:t>2</a:t>
            </a:r>
            <a:r>
              <a:rPr lang="en-US" altLang="zh-CN" dirty="0" smtClean="0"/>
              <a:t>n+logW))</a:t>
            </a:r>
          </a:p>
        </p:txBody>
      </p:sp>
    </p:spTree>
    <p:extLst>
      <p:ext uri="{BB962C8B-B14F-4D97-AF65-F5344CB8AC3E}">
        <p14:creationId xmlns:p14="http://schemas.microsoft.com/office/powerpoint/2010/main" val="3570296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旅行</a:t>
            </a:r>
            <a:endParaRPr lang="en-US" altLang="zh-CN" b="1" dirty="0"/>
          </a:p>
        </p:txBody>
      </p:sp>
      <p:sp>
        <p:nvSpPr>
          <p:cNvPr id="3" name="内容占位符 2"/>
          <p:cNvSpPr>
            <a:spLocks noGrp="1"/>
          </p:cNvSpPr>
          <p:nvPr>
            <p:ph idx="1"/>
          </p:nvPr>
        </p:nvSpPr>
        <p:spPr/>
        <p:txBody>
          <a:bodyPr>
            <a:normAutofit/>
          </a:bodyPr>
          <a:lstStyle/>
          <a:p>
            <a:r>
              <a:rPr lang="en-US" altLang="zh-CN" dirty="0" smtClean="0"/>
              <a:t>n</a:t>
            </a:r>
            <a:r>
              <a:rPr lang="zh-CN" altLang="en-US" dirty="0" smtClean="0"/>
              <a:t>个城市构成一棵树，每个城市有宗教和权值。</a:t>
            </a:r>
            <a:endParaRPr lang="en-US" altLang="zh-CN" dirty="0" smtClean="0"/>
          </a:p>
          <a:p>
            <a:r>
              <a:rPr lang="zh-CN" altLang="en-US" dirty="0" smtClean="0"/>
              <a:t>有</a:t>
            </a:r>
            <a:r>
              <a:rPr lang="en-US" altLang="zh-CN" dirty="0" smtClean="0"/>
              <a:t>m</a:t>
            </a:r>
            <a:r>
              <a:rPr lang="zh-CN" altLang="en-US" dirty="0" smtClean="0"/>
              <a:t>次操作，操作分为：</a:t>
            </a:r>
            <a:endParaRPr lang="en-US" altLang="zh-CN" dirty="0" smtClean="0"/>
          </a:p>
          <a:p>
            <a:r>
              <a:rPr lang="zh-CN" altLang="en-US" dirty="0" smtClean="0"/>
              <a:t>（</a:t>
            </a:r>
            <a:r>
              <a:rPr lang="en-US" altLang="zh-CN" dirty="0" smtClean="0"/>
              <a:t>1</a:t>
            </a:r>
            <a:r>
              <a:rPr lang="zh-CN" altLang="en-US" dirty="0" smtClean="0"/>
              <a:t>）修改某个城市的宗教</a:t>
            </a:r>
            <a:r>
              <a:rPr lang="en-US" altLang="zh-CN" dirty="0" smtClean="0"/>
              <a:t>/</a:t>
            </a:r>
            <a:r>
              <a:rPr lang="zh-CN" altLang="en-US" dirty="0" smtClean="0"/>
              <a:t>权值；</a:t>
            </a:r>
            <a:endParaRPr lang="en-US" altLang="zh-CN" dirty="0" smtClean="0"/>
          </a:p>
          <a:p>
            <a:r>
              <a:rPr lang="zh-CN" altLang="en-US" dirty="0" smtClean="0"/>
              <a:t>（</a:t>
            </a:r>
            <a:r>
              <a:rPr lang="en-US" altLang="zh-CN" dirty="0"/>
              <a:t>2</a:t>
            </a:r>
            <a:r>
              <a:rPr lang="zh-CN" altLang="en-US" dirty="0" smtClean="0"/>
              <a:t>）求一条起点和终点宗教相同的路径上，信仰这个宗教的城市的权值的最大值</a:t>
            </a:r>
            <a:r>
              <a:rPr lang="en-US" altLang="zh-CN" dirty="0" smtClean="0"/>
              <a:t>/</a:t>
            </a:r>
            <a:r>
              <a:rPr lang="zh-CN" altLang="en-US" dirty="0" smtClean="0"/>
              <a:t>和。</a:t>
            </a:r>
            <a:endParaRPr lang="en-US" altLang="zh-CN" dirty="0" smtClean="0"/>
          </a:p>
          <a:p>
            <a:r>
              <a:rPr lang="en-US" altLang="zh-CN" dirty="0" err="1" smtClean="0"/>
              <a:t>n,m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smtClean="0"/>
              <a:t>bzoj3531</a:t>
            </a:r>
            <a:endParaRPr lang="zh-CN" altLang="en-US" baseline="30000" dirty="0"/>
          </a:p>
        </p:txBody>
      </p:sp>
    </p:spTree>
    <p:extLst>
      <p:ext uri="{BB962C8B-B14F-4D97-AF65-F5344CB8AC3E}">
        <p14:creationId xmlns:p14="http://schemas.microsoft.com/office/powerpoint/2010/main" val="21527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旅行</a:t>
            </a:r>
            <a:endParaRPr lang="en-US" altLang="zh-CN" b="1" dirty="0"/>
          </a:p>
        </p:txBody>
      </p:sp>
      <p:sp>
        <p:nvSpPr>
          <p:cNvPr id="3" name="内容占位符 2"/>
          <p:cNvSpPr>
            <a:spLocks noGrp="1"/>
          </p:cNvSpPr>
          <p:nvPr>
            <p:ph idx="1"/>
          </p:nvPr>
        </p:nvSpPr>
        <p:spPr/>
        <p:txBody>
          <a:bodyPr>
            <a:normAutofit/>
          </a:bodyPr>
          <a:lstStyle/>
          <a:p>
            <a:r>
              <a:rPr lang="zh-CN" altLang="en-US" dirty="0" smtClean="0"/>
              <a:t>树链剖分，每个宗教单独建线段树。</a:t>
            </a:r>
            <a:endParaRPr lang="en-US" altLang="zh-CN" dirty="0" smtClean="0"/>
          </a:p>
          <a:p>
            <a:r>
              <a:rPr lang="zh-CN" altLang="en-US" dirty="0"/>
              <a:t>动态</a:t>
            </a:r>
            <a:r>
              <a:rPr lang="zh-CN" altLang="en-US" dirty="0" smtClean="0"/>
              <a:t>开</a:t>
            </a:r>
            <a:r>
              <a:rPr lang="zh-CN" altLang="en-US" dirty="0"/>
              <a:t>点</a:t>
            </a:r>
            <a:r>
              <a:rPr lang="zh-CN" altLang="en-US" dirty="0" smtClean="0"/>
              <a:t>。</a:t>
            </a:r>
            <a:endParaRPr lang="en-US" altLang="zh-CN" dirty="0" smtClean="0"/>
          </a:p>
          <a:p>
            <a:r>
              <a:rPr lang="zh-CN" altLang="en-US" dirty="0" smtClean="0"/>
              <a:t>时间复杂度</a:t>
            </a:r>
            <a:r>
              <a:rPr lang="en-US" altLang="zh-CN" dirty="0" smtClean="0"/>
              <a:t>O(mlog</a:t>
            </a:r>
            <a:r>
              <a:rPr lang="en-US" altLang="zh-CN" baseline="30000" dirty="0" smtClean="0"/>
              <a:t>2</a:t>
            </a:r>
            <a:r>
              <a:rPr lang="en-US" altLang="zh-CN" dirty="0" smtClean="0"/>
              <a:t>n)</a:t>
            </a:r>
            <a:endParaRPr lang="zh-CN" altLang="en-US" dirty="0"/>
          </a:p>
        </p:txBody>
      </p:sp>
    </p:spTree>
    <p:extLst>
      <p:ext uri="{BB962C8B-B14F-4D97-AF65-F5344CB8AC3E}">
        <p14:creationId xmlns:p14="http://schemas.microsoft.com/office/powerpoint/2010/main" val="2172590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网络</a:t>
            </a:r>
            <a:endParaRPr lang="zh-CN" altLang="en-US" b="1" dirty="0"/>
          </a:p>
        </p:txBody>
      </p:sp>
      <p:sp>
        <p:nvSpPr>
          <p:cNvPr id="3" name="内容占位符 2"/>
          <p:cNvSpPr>
            <a:spLocks noGrp="1"/>
          </p:cNvSpPr>
          <p:nvPr>
            <p:ph idx="1"/>
          </p:nvPr>
        </p:nvSpPr>
        <p:spPr/>
        <p:txBody>
          <a:bodyPr/>
          <a:lstStyle/>
          <a:p>
            <a:r>
              <a:rPr lang="zh-CN" altLang="en-US" dirty="0"/>
              <a:t>有</a:t>
            </a:r>
            <a:r>
              <a:rPr lang="zh-CN" altLang="en-US" dirty="0" smtClean="0"/>
              <a:t>一棵</a:t>
            </a:r>
            <a:r>
              <a:rPr lang="en-US" altLang="zh-CN" dirty="0" smtClean="0"/>
              <a:t>n</a:t>
            </a:r>
            <a:r>
              <a:rPr lang="zh-CN" altLang="en-US" dirty="0" smtClean="0"/>
              <a:t>个点的树。</a:t>
            </a:r>
            <a:r>
              <a:rPr lang="en-US" altLang="zh-CN" dirty="0" smtClean="0"/>
              <a:t>m</a:t>
            </a:r>
            <a:r>
              <a:rPr lang="zh-CN" altLang="en-US" dirty="0" smtClean="0"/>
              <a:t>次操作，每次操作加入</a:t>
            </a:r>
            <a:r>
              <a:rPr lang="en-US" altLang="zh-CN" dirty="0" smtClean="0"/>
              <a:t>/</a:t>
            </a:r>
            <a:r>
              <a:rPr lang="zh-CN" altLang="en-US" dirty="0" smtClean="0"/>
              <a:t>删除一条带权的路径，或者询问不包含给定点的权值最大的路径。</a:t>
            </a:r>
            <a:endParaRPr lang="en-US" altLang="zh-CN" dirty="0" smtClean="0"/>
          </a:p>
          <a:p>
            <a:r>
              <a:rPr lang="en-US" altLang="zh-CN" dirty="0" err="1" smtClean="0"/>
              <a:t>n,m</a:t>
            </a:r>
            <a:r>
              <a:rPr lang="en-US" altLang="zh-CN" dirty="0" smtClean="0"/>
              <a:t>&lt;=100000</a:t>
            </a:r>
            <a:r>
              <a:rPr lang="zh-CN" altLang="en-US" dirty="0" smtClean="0"/>
              <a:t>。</a:t>
            </a:r>
            <a:endParaRPr lang="en-US" altLang="zh-CN" dirty="0" smtClean="0"/>
          </a:p>
          <a:p>
            <a:r>
              <a:rPr lang="zh-CN" altLang="en-US" dirty="0" smtClean="0"/>
              <a:t>题目来源：</a:t>
            </a:r>
            <a:r>
              <a:rPr lang="en-US" altLang="zh-CN" dirty="0" smtClean="0"/>
              <a:t>bzoj4538</a:t>
            </a:r>
            <a:endParaRPr lang="zh-CN" altLang="en-US" baseline="30000" dirty="0"/>
          </a:p>
        </p:txBody>
      </p:sp>
    </p:spTree>
    <p:extLst>
      <p:ext uri="{BB962C8B-B14F-4D97-AF65-F5344CB8AC3E}">
        <p14:creationId xmlns:p14="http://schemas.microsoft.com/office/powerpoint/2010/main" val="10272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等差数列</a:t>
            </a:r>
            <a:endParaRPr lang="zh-CN" altLang="en-US" b="1" dirty="0"/>
          </a:p>
        </p:txBody>
      </p:sp>
      <p:sp>
        <p:nvSpPr>
          <p:cNvPr id="3" name="内容占位符 2"/>
          <p:cNvSpPr>
            <a:spLocks noGrp="1"/>
          </p:cNvSpPr>
          <p:nvPr>
            <p:ph idx="1"/>
          </p:nvPr>
        </p:nvSpPr>
        <p:spPr/>
        <p:txBody>
          <a:bodyPr/>
          <a:lstStyle/>
          <a:p>
            <a:r>
              <a:rPr lang="zh-CN" altLang="en-US" dirty="0" smtClean="0"/>
              <a:t>相邻两项差分，修改变成区间加。</a:t>
            </a:r>
            <a:endParaRPr lang="en-US" altLang="zh-CN" dirty="0" smtClean="0"/>
          </a:p>
          <a:p>
            <a:r>
              <a:rPr lang="zh-CN" altLang="en-US" dirty="0" smtClean="0"/>
              <a:t>询问变成划分成若干段，段内值相同，段与段之间可以空出一个位置。</a:t>
            </a:r>
            <a:endParaRPr lang="en-US" altLang="zh-CN" dirty="0" smtClean="0"/>
          </a:p>
          <a:p>
            <a:r>
              <a:rPr lang="zh-CN" altLang="en-US" dirty="0"/>
              <a:t>线段</a:t>
            </a:r>
            <a:r>
              <a:rPr lang="zh-CN" altLang="en-US" dirty="0" smtClean="0"/>
              <a:t>树维护左右端点是否是空出位置时的答案。</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mlogn</a:t>
            </a:r>
            <a:r>
              <a:rPr lang="en-US" altLang="zh-CN" dirty="0" smtClean="0"/>
              <a:t>)</a:t>
            </a:r>
          </a:p>
        </p:txBody>
      </p:sp>
    </p:spTree>
    <p:extLst>
      <p:ext uri="{BB962C8B-B14F-4D97-AF65-F5344CB8AC3E}">
        <p14:creationId xmlns:p14="http://schemas.microsoft.com/office/powerpoint/2010/main" val="1787089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网络</a:t>
            </a:r>
          </a:p>
        </p:txBody>
      </p:sp>
      <p:sp>
        <p:nvSpPr>
          <p:cNvPr id="3" name="内容占位符 2"/>
          <p:cNvSpPr>
            <a:spLocks noGrp="1"/>
          </p:cNvSpPr>
          <p:nvPr>
            <p:ph idx="1"/>
          </p:nvPr>
        </p:nvSpPr>
        <p:spPr/>
        <p:txBody>
          <a:bodyPr>
            <a:normAutofit/>
          </a:bodyPr>
          <a:lstStyle/>
          <a:p>
            <a:r>
              <a:rPr lang="zh-CN" altLang="en-US" dirty="0" smtClean="0"/>
              <a:t>用树链剖分将一条路径分成</a:t>
            </a:r>
            <a:r>
              <a:rPr lang="en-US" altLang="zh-CN" dirty="0" smtClean="0"/>
              <a:t>O(</a:t>
            </a:r>
            <a:r>
              <a:rPr lang="en-US" altLang="zh-CN" dirty="0" err="1" smtClean="0"/>
              <a:t>logn</a:t>
            </a:r>
            <a:r>
              <a:rPr lang="en-US" altLang="zh-CN" dirty="0" smtClean="0"/>
              <a:t>)</a:t>
            </a:r>
            <a:r>
              <a:rPr lang="zh-CN" altLang="en-US" dirty="0" smtClean="0"/>
              <a:t>个区间。</a:t>
            </a:r>
            <a:endParaRPr lang="en-US" altLang="zh-CN" dirty="0" smtClean="0"/>
          </a:p>
          <a:p>
            <a:r>
              <a:rPr lang="zh-CN" altLang="en-US" dirty="0" smtClean="0"/>
              <a:t>那么不在这条路径上的点也是</a:t>
            </a:r>
            <a:r>
              <a:rPr lang="en-US" altLang="zh-CN" dirty="0" smtClean="0"/>
              <a:t>O(</a:t>
            </a:r>
            <a:r>
              <a:rPr lang="en-US" altLang="zh-CN" dirty="0" err="1" smtClean="0"/>
              <a:t>logn</a:t>
            </a:r>
            <a:r>
              <a:rPr lang="en-US" altLang="zh-CN" dirty="0" smtClean="0"/>
              <a:t>)</a:t>
            </a:r>
            <a:r>
              <a:rPr lang="zh-CN" altLang="en-US" dirty="0" smtClean="0"/>
              <a:t>个区间。</a:t>
            </a:r>
            <a:endParaRPr lang="en-US" altLang="zh-CN" dirty="0" smtClean="0"/>
          </a:p>
          <a:p>
            <a:r>
              <a:rPr lang="zh-CN" altLang="en-US" dirty="0"/>
              <a:t>对</a:t>
            </a:r>
            <a:r>
              <a:rPr lang="zh-CN" altLang="en-US" dirty="0" smtClean="0"/>
              <a:t>时间分治。</a:t>
            </a:r>
            <a:endParaRPr lang="en-US" altLang="zh-CN" dirty="0" smtClean="0"/>
          </a:p>
          <a:p>
            <a:r>
              <a:rPr lang="zh-CN" altLang="en-US" dirty="0" smtClean="0"/>
              <a:t>或者在线段树上维护单调栈。</a:t>
            </a:r>
            <a:endParaRPr lang="en-US" altLang="zh-CN" dirty="0" smtClean="0"/>
          </a:p>
          <a:p>
            <a:r>
              <a:rPr lang="zh-CN" altLang="en-US" dirty="0" smtClean="0"/>
              <a:t>时间</a:t>
            </a:r>
            <a:r>
              <a:rPr lang="zh-CN" altLang="en-US" dirty="0"/>
              <a:t>复杂</a:t>
            </a:r>
            <a:r>
              <a:rPr lang="zh-CN" altLang="en-US" dirty="0" smtClean="0"/>
              <a:t>度</a:t>
            </a:r>
            <a:r>
              <a:rPr lang="en-US" altLang="zh-CN" dirty="0" smtClean="0"/>
              <a:t>O(mlog</a:t>
            </a:r>
            <a:r>
              <a:rPr lang="en-US" altLang="zh-CN" baseline="30000" dirty="0" smtClean="0"/>
              <a:t>3</a:t>
            </a:r>
            <a:r>
              <a:rPr lang="en-US" altLang="zh-CN" dirty="0" smtClean="0"/>
              <a:t>n)</a:t>
            </a:r>
            <a:r>
              <a:rPr lang="zh-CN" altLang="en-US" dirty="0" smtClean="0"/>
              <a:t>或</a:t>
            </a:r>
            <a:r>
              <a:rPr lang="en-US" altLang="zh-CN" dirty="0" smtClean="0"/>
              <a:t>O(mlog</a:t>
            </a:r>
            <a:r>
              <a:rPr lang="en-US" altLang="zh-CN" baseline="30000" dirty="0" smtClean="0"/>
              <a:t>2</a:t>
            </a:r>
            <a:r>
              <a:rPr lang="en-US" altLang="zh-CN" dirty="0" smtClean="0"/>
              <a:t>n)</a:t>
            </a:r>
            <a:r>
              <a:rPr lang="zh-CN" altLang="en-US" dirty="0" smtClean="0"/>
              <a:t>。 </a:t>
            </a:r>
            <a:r>
              <a:rPr lang="zh-CN" altLang="en-US" dirty="0"/>
              <a:t/>
            </a:r>
            <a:br>
              <a:rPr lang="zh-CN" altLang="en-US" dirty="0"/>
            </a:br>
            <a:endParaRPr lang="zh-CN" altLang="en-US" baseline="30000" dirty="0"/>
          </a:p>
        </p:txBody>
      </p:sp>
    </p:spTree>
    <p:extLst>
      <p:ext uri="{BB962C8B-B14F-4D97-AF65-F5344CB8AC3E}">
        <p14:creationId xmlns:p14="http://schemas.microsoft.com/office/powerpoint/2010/main" val="151801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最大连通子块和</a:t>
            </a:r>
          </a:p>
        </p:txBody>
      </p:sp>
      <p:sp>
        <p:nvSpPr>
          <p:cNvPr id="3" name="内容占位符 2"/>
          <p:cNvSpPr>
            <a:spLocks noGrp="1"/>
          </p:cNvSpPr>
          <p:nvPr>
            <p:ph idx="1"/>
          </p:nvPr>
        </p:nvSpPr>
        <p:spPr/>
        <p:txBody>
          <a:bodyPr/>
          <a:lstStyle/>
          <a:p>
            <a:r>
              <a:rPr lang="zh-CN" altLang="en-US" dirty="0"/>
              <a:t>给定一</a:t>
            </a:r>
            <a:r>
              <a:rPr lang="zh-CN" altLang="en-US" dirty="0" smtClean="0"/>
              <a:t>棵</a:t>
            </a:r>
            <a:r>
              <a:rPr lang="en-US" altLang="zh-CN" dirty="0" smtClean="0"/>
              <a:t>n</a:t>
            </a:r>
            <a:r>
              <a:rPr lang="zh-CN" altLang="en-US" dirty="0" smtClean="0"/>
              <a:t>个</a:t>
            </a:r>
            <a:r>
              <a:rPr lang="zh-CN" altLang="en-US" dirty="0"/>
              <a:t>点的带点权</a:t>
            </a:r>
            <a:r>
              <a:rPr lang="zh-CN" altLang="en-US" dirty="0" smtClean="0"/>
              <a:t>树。</a:t>
            </a:r>
            <a:r>
              <a:rPr lang="en-US" altLang="zh-CN" dirty="0" smtClean="0"/>
              <a:t>m</a:t>
            </a:r>
            <a:r>
              <a:rPr lang="zh-CN" altLang="en-US" dirty="0" smtClean="0"/>
              <a:t>次</a:t>
            </a:r>
            <a:r>
              <a:rPr lang="zh-CN" altLang="en-US" dirty="0"/>
              <a:t>操作</a:t>
            </a:r>
            <a:r>
              <a:rPr lang="zh-CN" altLang="en-US" dirty="0" smtClean="0"/>
              <a:t>，每次修改</a:t>
            </a:r>
            <a:r>
              <a:rPr lang="zh-CN" altLang="en-US" dirty="0"/>
              <a:t>一个点的点权或者</a:t>
            </a:r>
            <a:r>
              <a:rPr lang="zh-CN" altLang="en-US" dirty="0" smtClean="0"/>
              <a:t>询问点权和最大的连通块。 </a:t>
            </a:r>
            <a:endParaRPr lang="en-US" altLang="zh-CN" dirty="0" smtClean="0"/>
          </a:p>
          <a:p>
            <a:r>
              <a:rPr lang="en-US" altLang="zh-CN" dirty="0" err="1" smtClean="0"/>
              <a:t>n,m</a:t>
            </a:r>
            <a:r>
              <a:rPr lang="en-US" altLang="zh-CN" dirty="0" smtClean="0"/>
              <a:t>&lt;=100000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bzoj5210</a:t>
            </a:r>
            <a:endParaRPr lang="zh-CN" altLang="en-US" dirty="0"/>
          </a:p>
        </p:txBody>
      </p:sp>
    </p:spTree>
    <p:extLst>
      <p:ext uri="{BB962C8B-B14F-4D97-AF65-F5344CB8AC3E}">
        <p14:creationId xmlns:p14="http://schemas.microsoft.com/office/powerpoint/2010/main" val="3527585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最大连通子块和</a:t>
            </a:r>
          </a:p>
        </p:txBody>
      </p:sp>
      <p:sp>
        <p:nvSpPr>
          <p:cNvPr id="3" name="内容占位符 2"/>
          <p:cNvSpPr>
            <a:spLocks noGrp="1"/>
          </p:cNvSpPr>
          <p:nvPr>
            <p:ph idx="1"/>
          </p:nvPr>
        </p:nvSpPr>
        <p:spPr/>
        <p:txBody>
          <a:bodyPr/>
          <a:lstStyle/>
          <a:p>
            <a:r>
              <a:rPr lang="zh-CN" altLang="en-US" dirty="0" smtClean="0"/>
              <a:t>每个点维护这个点必选，轻儿子的子树可选可不选的答案。</a:t>
            </a:r>
            <a:endParaRPr lang="en-US" altLang="zh-CN" dirty="0" smtClean="0"/>
          </a:p>
          <a:p>
            <a:r>
              <a:rPr lang="zh-CN" altLang="en-US" dirty="0"/>
              <a:t>每条</a:t>
            </a:r>
            <a:r>
              <a:rPr lang="zh-CN" altLang="en-US" dirty="0" smtClean="0"/>
              <a:t>链建线段树，答案是所有链的</a:t>
            </a:r>
            <a:r>
              <a:rPr lang="en-US" altLang="zh-CN" dirty="0" smtClean="0"/>
              <a:t>max</a:t>
            </a:r>
            <a:r>
              <a:rPr lang="zh-CN" altLang="en-US" dirty="0"/>
              <a:t>，</a:t>
            </a:r>
            <a:r>
              <a:rPr lang="zh-CN" altLang="en-US" dirty="0" smtClean="0"/>
              <a:t>用堆维护。</a:t>
            </a:r>
            <a:endParaRPr lang="en-US" altLang="zh-CN" dirty="0" smtClean="0"/>
          </a:p>
          <a:p>
            <a:r>
              <a:rPr lang="zh-CN" altLang="en-US" dirty="0" smtClean="0"/>
              <a:t>每次修改只会走</a:t>
            </a:r>
            <a:r>
              <a:rPr lang="en-US" altLang="zh-CN" dirty="0" err="1" smtClean="0"/>
              <a:t>logn</a:t>
            </a:r>
            <a:r>
              <a:rPr lang="zh-CN" altLang="en-US" dirty="0" smtClean="0"/>
              <a:t>条轻边。</a:t>
            </a:r>
            <a:endParaRPr lang="en-US" altLang="zh-CN" dirty="0"/>
          </a:p>
          <a:p>
            <a:r>
              <a:rPr lang="zh-CN" altLang="en-US" dirty="0" smtClean="0"/>
              <a:t>时间复杂度</a:t>
            </a:r>
            <a:r>
              <a:rPr lang="en-US" altLang="zh-CN" dirty="0" smtClean="0"/>
              <a:t>O(mlog</a:t>
            </a:r>
            <a:r>
              <a:rPr lang="en-US" altLang="zh-CN" baseline="30000" dirty="0" smtClean="0"/>
              <a:t>2</a:t>
            </a:r>
            <a:r>
              <a:rPr lang="en-US" altLang="zh-CN" dirty="0" smtClean="0"/>
              <a:t>n)</a:t>
            </a:r>
            <a:endParaRPr lang="zh-CN" altLang="en-US" dirty="0"/>
          </a:p>
        </p:txBody>
      </p:sp>
    </p:spTree>
    <p:extLst>
      <p:ext uri="{BB962C8B-B14F-4D97-AF65-F5344CB8AC3E}">
        <p14:creationId xmlns:p14="http://schemas.microsoft.com/office/powerpoint/2010/main" val="193600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作业</a:t>
            </a:r>
          </a:p>
        </p:txBody>
      </p:sp>
      <p:sp>
        <p:nvSpPr>
          <p:cNvPr id="3" name="内容占位符 2"/>
          <p:cNvSpPr>
            <a:spLocks noGrp="1"/>
          </p:cNvSpPr>
          <p:nvPr>
            <p:ph idx="1"/>
          </p:nvPr>
        </p:nvSpPr>
        <p:spPr/>
        <p:txBody>
          <a:bodyPr/>
          <a:lstStyle/>
          <a:p>
            <a:r>
              <a:rPr lang="en-US" altLang="zh-CN" dirty="0"/>
              <a:t>https://</a:t>
            </a:r>
            <a:r>
              <a:rPr lang="en-US" altLang="zh-CN" dirty="0" smtClean="0"/>
              <a:t>vjudge.net/contest/283784</a:t>
            </a:r>
          </a:p>
          <a:p>
            <a:r>
              <a:rPr lang="en-US" altLang="zh-CN" dirty="0" err="1" smtClean="0"/>
              <a:t>nwholrgolwr</a:t>
            </a:r>
            <a:endParaRPr lang="zh-CN" altLang="en-US" dirty="0"/>
          </a:p>
        </p:txBody>
      </p:sp>
    </p:spTree>
    <p:extLst>
      <p:ext uri="{BB962C8B-B14F-4D97-AF65-F5344CB8AC3E}">
        <p14:creationId xmlns:p14="http://schemas.microsoft.com/office/powerpoint/2010/main" val="300187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Two Permutations</a:t>
            </a:r>
            <a:endParaRPr lang="zh-CN" altLang="en-US" dirty="0"/>
          </a:p>
        </p:txBody>
      </p:sp>
      <p:sp>
        <p:nvSpPr>
          <p:cNvPr id="3" name="内容占位符 2"/>
          <p:cNvSpPr>
            <a:spLocks noGrp="1"/>
          </p:cNvSpPr>
          <p:nvPr>
            <p:ph idx="1"/>
          </p:nvPr>
        </p:nvSpPr>
        <p:spPr/>
        <p:txBody>
          <a:bodyPr/>
          <a:lstStyle/>
          <a:p>
            <a:r>
              <a:rPr lang="zh-CN" altLang="en-US" dirty="0"/>
              <a:t>给你两个长度为</a:t>
            </a:r>
            <a:r>
              <a:rPr lang="en-US" altLang="zh-CN" dirty="0" smtClean="0"/>
              <a:t>n</a:t>
            </a:r>
            <a:r>
              <a:rPr lang="zh-CN" altLang="en-US" dirty="0" smtClean="0"/>
              <a:t>的排列</a:t>
            </a:r>
            <a:r>
              <a:rPr lang="zh-CN" altLang="en-US" dirty="0"/>
              <a:t>，多次询问在第一个排列的</a:t>
            </a:r>
            <a:r>
              <a:rPr lang="en-US" altLang="zh-CN" dirty="0"/>
              <a:t>[l1,r1</a:t>
            </a:r>
            <a:r>
              <a:rPr lang="en-US" altLang="zh-CN" dirty="0" smtClean="0"/>
              <a:t>]</a:t>
            </a:r>
            <a:r>
              <a:rPr lang="zh-CN" altLang="en-US" dirty="0" smtClean="0"/>
              <a:t>和</a:t>
            </a:r>
            <a:r>
              <a:rPr lang="zh-CN" altLang="en-US" dirty="0"/>
              <a:t>第二个排列的</a:t>
            </a:r>
            <a:r>
              <a:rPr lang="en-US" altLang="zh-CN" dirty="0"/>
              <a:t>[l2,r2</a:t>
            </a:r>
            <a:r>
              <a:rPr lang="en-US" altLang="zh-CN" dirty="0" smtClean="0"/>
              <a:t>]</a:t>
            </a:r>
            <a:r>
              <a:rPr lang="zh-CN" altLang="en-US" dirty="0" smtClean="0"/>
              <a:t>同时</a:t>
            </a:r>
            <a:r>
              <a:rPr lang="zh-CN" altLang="en-US" dirty="0"/>
              <a:t>出现的数有多少个</a:t>
            </a:r>
            <a:r>
              <a:rPr lang="zh-CN" altLang="en-US" dirty="0" smtClean="0"/>
              <a:t>。</a:t>
            </a:r>
            <a:endParaRPr lang="en-US" altLang="zh-CN" dirty="0" smtClean="0"/>
          </a:p>
          <a:p>
            <a:r>
              <a:rPr lang="en-US" altLang="zh-CN" dirty="0" err="1" smtClean="0"/>
              <a:t>n,m</a:t>
            </a:r>
            <a:r>
              <a:rPr lang="en-US" altLang="zh-CN" dirty="0" smtClean="0"/>
              <a:t>&lt;=200000</a:t>
            </a:r>
            <a:r>
              <a:rPr lang="zh-CN" altLang="en-US" dirty="0" smtClean="0"/>
              <a:t>。</a:t>
            </a:r>
            <a:endParaRPr lang="en-US" altLang="zh-CN" dirty="0" smtClean="0"/>
          </a:p>
          <a:p>
            <a:r>
              <a:rPr lang="zh-CN" altLang="en-US" dirty="0"/>
              <a:t>题目</a:t>
            </a:r>
            <a:r>
              <a:rPr lang="zh-CN" altLang="en-US" dirty="0" smtClean="0"/>
              <a:t>来源：</a:t>
            </a:r>
            <a:r>
              <a:rPr lang="en-US" altLang="zh-CN" dirty="0"/>
              <a:t>CF</a:t>
            </a:r>
            <a:r>
              <a:rPr lang="en-US" altLang="zh-CN" dirty="0" smtClean="0"/>
              <a:t>323C</a:t>
            </a:r>
            <a:endParaRPr lang="zh-CN" altLang="en-US" dirty="0"/>
          </a:p>
        </p:txBody>
      </p:sp>
    </p:spTree>
    <p:extLst>
      <p:ext uri="{BB962C8B-B14F-4D97-AF65-F5344CB8AC3E}">
        <p14:creationId xmlns:p14="http://schemas.microsoft.com/office/powerpoint/2010/main" val="1122008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Two Permutations</a:t>
            </a:r>
            <a:endParaRPr lang="zh-CN" altLang="en-US" dirty="0"/>
          </a:p>
        </p:txBody>
      </p:sp>
      <p:sp>
        <p:nvSpPr>
          <p:cNvPr id="3" name="内容占位符 2"/>
          <p:cNvSpPr>
            <a:spLocks noGrp="1"/>
          </p:cNvSpPr>
          <p:nvPr>
            <p:ph idx="1"/>
          </p:nvPr>
        </p:nvSpPr>
        <p:spPr/>
        <p:txBody>
          <a:bodyPr/>
          <a:lstStyle/>
          <a:p>
            <a:r>
              <a:rPr lang="zh-CN" altLang="en-US" dirty="0" smtClean="0"/>
              <a:t>求出第二</a:t>
            </a:r>
            <a:r>
              <a:rPr lang="zh-CN" altLang="en-US" dirty="0"/>
              <a:t>个排列的数在第一个排列中对应的</a:t>
            </a:r>
            <a:r>
              <a:rPr lang="zh-CN" altLang="en-US" dirty="0" smtClean="0"/>
              <a:t>位置。</a:t>
            </a:r>
            <a:endParaRPr lang="en-US" altLang="zh-CN" dirty="0" smtClean="0"/>
          </a:p>
          <a:p>
            <a:r>
              <a:rPr lang="zh-CN" altLang="en-US" dirty="0" smtClean="0"/>
              <a:t>还是</a:t>
            </a:r>
            <a:r>
              <a:rPr lang="zh-CN" altLang="en-US" dirty="0"/>
              <a:t>可持久化权值</a:t>
            </a:r>
            <a:r>
              <a:rPr lang="zh-CN" altLang="en-US"/>
              <a:t>线段</a:t>
            </a:r>
            <a:r>
              <a:rPr lang="zh-CN" altLang="en-US" smtClean="0"/>
              <a:t>树。</a:t>
            </a:r>
            <a:endParaRPr lang="en-US" altLang="zh-CN" dirty="0" smtClean="0"/>
          </a:p>
          <a:p>
            <a:r>
              <a:rPr lang="zh-CN" altLang="en-US" dirty="0" smtClean="0"/>
              <a:t>时间复杂度</a:t>
            </a:r>
            <a:r>
              <a:rPr lang="en-US" altLang="zh-CN" dirty="0" smtClean="0"/>
              <a:t>O(</a:t>
            </a:r>
            <a:r>
              <a:rPr lang="en-US" altLang="zh-CN" dirty="0" err="1" smtClean="0"/>
              <a:t>mlogm</a:t>
            </a:r>
            <a:r>
              <a:rPr lang="en-US" altLang="zh-CN" dirty="0" smtClean="0"/>
              <a:t>)</a:t>
            </a:r>
          </a:p>
        </p:txBody>
      </p:sp>
    </p:spTree>
    <p:extLst>
      <p:ext uri="{BB962C8B-B14F-4D97-AF65-F5344CB8AC3E}">
        <p14:creationId xmlns:p14="http://schemas.microsoft.com/office/powerpoint/2010/main" val="2325992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Turing Tree</a:t>
            </a:r>
            <a:endParaRPr lang="zh-CN" altLang="en-US" b="1" dirty="0"/>
          </a:p>
        </p:txBody>
      </p:sp>
      <p:sp>
        <p:nvSpPr>
          <p:cNvPr id="3" name="内容占位符 2"/>
          <p:cNvSpPr>
            <a:spLocks noGrp="1"/>
          </p:cNvSpPr>
          <p:nvPr>
            <p:ph idx="1"/>
          </p:nvPr>
        </p:nvSpPr>
        <p:spPr/>
        <p:txBody>
          <a:bodyPr/>
          <a:lstStyle/>
          <a:p>
            <a:r>
              <a:rPr lang="zh-CN" altLang="en-US" dirty="0" smtClean="0"/>
              <a:t>给定一个长度为</a:t>
            </a:r>
            <a:r>
              <a:rPr lang="en-US" altLang="zh-CN" dirty="0" smtClean="0"/>
              <a:t>n</a:t>
            </a:r>
            <a:r>
              <a:rPr lang="zh-CN" altLang="en-US" dirty="0" smtClean="0"/>
              <a:t>的序列，</a:t>
            </a:r>
            <a:r>
              <a:rPr lang="en-US" altLang="zh-CN" dirty="0" smtClean="0"/>
              <a:t>m</a:t>
            </a:r>
            <a:r>
              <a:rPr lang="zh-CN" altLang="en-US" dirty="0" smtClean="0"/>
              <a:t>次询问，每次问一个区间中所有不同数的和。</a:t>
            </a:r>
            <a:endParaRPr lang="en-US" altLang="zh-CN" dirty="0" smtClean="0"/>
          </a:p>
          <a:p>
            <a:r>
              <a:rPr lang="en-US" altLang="zh-CN" dirty="0" err="1"/>
              <a:t>n</a:t>
            </a:r>
            <a:r>
              <a:rPr lang="en-US" altLang="zh-CN" dirty="0" err="1" smtClean="0"/>
              <a:t>,m</a:t>
            </a:r>
            <a:r>
              <a:rPr lang="en-US" altLang="zh-CN" dirty="0" smtClean="0"/>
              <a:t>&lt;=100000</a:t>
            </a:r>
            <a:r>
              <a:rPr lang="zh-CN" altLang="en-US" dirty="0" smtClean="0"/>
              <a:t>。</a:t>
            </a:r>
            <a:endParaRPr lang="en-US" altLang="zh-CN" dirty="0" smtClean="0"/>
          </a:p>
          <a:p>
            <a:r>
              <a:rPr lang="zh-CN" altLang="en-US" dirty="0"/>
              <a:t>题目</a:t>
            </a:r>
            <a:r>
              <a:rPr lang="zh-CN" altLang="en-US" dirty="0" smtClean="0"/>
              <a:t>来源：</a:t>
            </a:r>
            <a:r>
              <a:rPr lang="en-US" altLang="zh-CN" dirty="0" smtClean="0"/>
              <a:t>HDU3333</a:t>
            </a:r>
            <a:endParaRPr lang="zh-CN" altLang="en-US" dirty="0"/>
          </a:p>
        </p:txBody>
      </p:sp>
    </p:spTree>
    <p:extLst>
      <p:ext uri="{BB962C8B-B14F-4D97-AF65-F5344CB8AC3E}">
        <p14:creationId xmlns:p14="http://schemas.microsoft.com/office/powerpoint/2010/main" val="2778328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Turing Tree</a:t>
            </a:r>
            <a:endParaRPr lang="zh-CN" altLang="en-US" b="1" dirty="0"/>
          </a:p>
        </p:txBody>
      </p:sp>
      <p:sp>
        <p:nvSpPr>
          <p:cNvPr id="3" name="内容占位符 2"/>
          <p:cNvSpPr>
            <a:spLocks noGrp="1"/>
          </p:cNvSpPr>
          <p:nvPr>
            <p:ph idx="1"/>
          </p:nvPr>
        </p:nvSpPr>
        <p:spPr/>
        <p:txBody>
          <a:bodyPr/>
          <a:lstStyle/>
          <a:p>
            <a:r>
              <a:rPr lang="zh-CN" altLang="en-US" dirty="0"/>
              <a:t>从左往</a:t>
            </a:r>
            <a:r>
              <a:rPr lang="zh-CN" altLang="en-US" dirty="0" smtClean="0"/>
              <a:t>右扫，每次加入一个数，并把这个数上次出现的位置删掉。那么当扫到</a:t>
            </a:r>
            <a:r>
              <a:rPr lang="en-US" altLang="zh-CN" dirty="0" smtClean="0"/>
              <a:t>r</a:t>
            </a:r>
            <a:r>
              <a:rPr lang="zh-CN" altLang="en-US" dirty="0" smtClean="0"/>
              <a:t>时，</a:t>
            </a:r>
            <a:r>
              <a:rPr lang="en-US" altLang="zh-CN" dirty="0" smtClean="0"/>
              <a:t>[</a:t>
            </a:r>
            <a:r>
              <a:rPr lang="en-US" altLang="zh-CN" dirty="0" err="1" smtClean="0"/>
              <a:t>l,r</a:t>
            </a:r>
            <a:r>
              <a:rPr lang="en-US" altLang="zh-CN" dirty="0" smtClean="0"/>
              <a:t>]</a:t>
            </a:r>
            <a:r>
              <a:rPr lang="zh-CN" altLang="en-US" dirty="0" smtClean="0"/>
              <a:t>的区间和就是答案。</a:t>
            </a:r>
            <a:endParaRPr lang="en-US" altLang="zh-CN" dirty="0" smtClean="0"/>
          </a:p>
          <a:p>
            <a:r>
              <a:rPr lang="zh-CN" altLang="en-US" dirty="0" smtClean="0"/>
              <a:t>在线需要主席树。</a:t>
            </a:r>
            <a:endParaRPr lang="en-US" altLang="zh-CN" dirty="0" smtClean="0"/>
          </a:p>
          <a:p>
            <a:r>
              <a:rPr lang="zh-CN" altLang="en-US" dirty="0"/>
              <a:t>另一</a:t>
            </a:r>
            <a:r>
              <a:rPr lang="zh-CN" altLang="en-US" dirty="0" smtClean="0"/>
              <a:t>种想法是，每个数求出上次出现的位置</a:t>
            </a:r>
            <a:r>
              <a:rPr lang="en-US" altLang="zh-CN" dirty="0" smtClean="0"/>
              <a:t>pre</a:t>
            </a:r>
            <a:r>
              <a:rPr lang="zh-CN" altLang="en-US" dirty="0" smtClean="0"/>
              <a:t>，那么只有</a:t>
            </a:r>
            <a:r>
              <a:rPr lang="en-US" altLang="zh-CN" dirty="0" smtClean="0"/>
              <a:t>[</a:t>
            </a:r>
            <a:r>
              <a:rPr lang="en-US" altLang="zh-CN" dirty="0" err="1" smtClean="0"/>
              <a:t>l,r</a:t>
            </a:r>
            <a:r>
              <a:rPr lang="en-US" altLang="zh-CN" dirty="0" smtClean="0"/>
              <a:t>]</a:t>
            </a:r>
            <a:r>
              <a:rPr lang="zh-CN" altLang="en-US" dirty="0" smtClean="0"/>
              <a:t>中</a:t>
            </a:r>
            <a:r>
              <a:rPr lang="en-US" altLang="zh-CN" dirty="0" smtClean="0"/>
              <a:t>pre&lt;l</a:t>
            </a:r>
            <a:r>
              <a:rPr lang="zh-CN" altLang="en-US" dirty="0" smtClean="0"/>
              <a:t>的数才有贡献。</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mlogn</a:t>
            </a:r>
            <a:r>
              <a:rPr lang="en-US" altLang="zh-CN" dirty="0" smtClean="0"/>
              <a:t>)</a:t>
            </a:r>
          </a:p>
        </p:txBody>
      </p:sp>
    </p:spTree>
    <p:extLst>
      <p:ext uri="{BB962C8B-B14F-4D97-AF65-F5344CB8AC3E}">
        <p14:creationId xmlns:p14="http://schemas.microsoft.com/office/powerpoint/2010/main" val="2936670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序列</a:t>
            </a:r>
            <a:endParaRPr lang="zh-CN" altLang="en-US" b="1" dirty="0"/>
          </a:p>
        </p:txBody>
      </p:sp>
      <p:sp>
        <p:nvSpPr>
          <p:cNvPr id="3" name="内容占位符 2"/>
          <p:cNvSpPr>
            <a:spLocks noGrp="1"/>
          </p:cNvSpPr>
          <p:nvPr>
            <p:ph idx="1"/>
          </p:nvPr>
        </p:nvSpPr>
        <p:spPr/>
        <p:txBody>
          <a:bodyPr/>
          <a:lstStyle/>
          <a:p>
            <a:r>
              <a:rPr lang="zh-CN" altLang="en-US" dirty="0"/>
              <a:t>有一个长度为</a:t>
            </a:r>
            <a:r>
              <a:rPr lang="en-US" altLang="zh-CN" dirty="0"/>
              <a:t>n</a:t>
            </a:r>
            <a:r>
              <a:rPr lang="zh-CN" altLang="en-US" dirty="0"/>
              <a:t>的序列，有</a:t>
            </a:r>
            <a:r>
              <a:rPr lang="en-US" altLang="zh-CN" dirty="0" smtClean="0"/>
              <a:t>m</a:t>
            </a:r>
            <a:r>
              <a:rPr lang="zh-CN" altLang="en-US" dirty="0" smtClean="0"/>
              <a:t>次询问，每次问一个区间的所有子区间的最小值之和。</a:t>
            </a:r>
            <a:endParaRPr lang="en-US" altLang="zh-CN" dirty="0" smtClean="0"/>
          </a:p>
          <a:p>
            <a:r>
              <a:rPr lang="en-US" altLang="zh-CN" dirty="0" err="1" smtClean="0"/>
              <a:t>n,m</a:t>
            </a:r>
            <a:r>
              <a:rPr lang="en-US" altLang="zh-CN" dirty="0" smtClean="0"/>
              <a:t>&lt;=100000</a:t>
            </a:r>
          </a:p>
          <a:p>
            <a:r>
              <a:rPr lang="zh-CN" altLang="en-US" dirty="0"/>
              <a:t>题目</a:t>
            </a:r>
            <a:r>
              <a:rPr lang="zh-CN" altLang="en-US" dirty="0" smtClean="0"/>
              <a:t>来源：</a:t>
            </a:r>
            <a:r>
              <a:rPr lang="en-US" altLang="zh-CN" dirty="0" smtClean="0"/>
              <a:t>bzoj4540</a:t>
            </a:r>
            <a:endParaRPr lang="zh-CN" altLang="en-US" dirty="0"/>
          </a:p>
        </p:txBody>
      </p:sp>
    </p:spTree>
    <p:extLst>
      <p:ext uri="{BB962C8B-B14F-4D97-AF65-F5344CB8AC3E}">
        <p14:creationId xmlns:p14="http://schemas.microsoft.com/office/powerpoint/2010/main" val="374931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序列</a:t>
            </a:r>
            <a:endParaRPr lang="zh-CN" altLang="en-US" b="1" dirty="0"/>
          </a:p>
        </p:txBody>
      </p:sp>
      <p:sp>
        <p:nvSpPr>
          <p:cNvPr id="3" name="内容占位符 2"/>
          <p:cNvSpPr>
            <a:spLocks noGrp="1"/>
          </p:cNvSpPr>
          <p:nvPr>
            <p:ph idx="1"/>
          </p:nvPr>
        </p:nvSpPr>
        <p:spPr/>
        <p:txBody>
          <a:bodyPr/>
          <a:lstStyle/>
          <a:p>
            <a:r>
              <a:rPr lang="zh-CN" altLang="en-US" dirty="0" smtClean="0"/>
              <a:t>对每个数求出它是最小值的区间。</a:t>
            </a:r>
            <a:endParaRPr lang="en-US" altLang="zh-CN" dirty="0" smtClean="0"/>
          </a:p>
          <a:p>
            <a:r>
              <a:rPr lang="zh-CN" altLang="en-US" dirty="0" smtClean="0"/>
              <a:t>变为矩形加矩形求和。</a:t>
            </a:r>
            <a:endParaRPr lang="en-US" altLang="zh-CN" dirty="0" smtClean="0"/>
          </a:p>
          <a:p>
            <a:r>
              <a:rPr lang="zh-CN" altLang="en-US" dirty="0" smtClean="0"/>
              <a:t>用主席树维护。</a:t>
            </a:r>
            <a:endParaRPr lang="en-US" altLang="zh-CN" dirty="0" smtClean="0"/>
          </a:p>
          <a:p>
            <a:r>
              <a:rPr lang="zh-CN" altLang="en-US" dirty="0" smtClean="0"/>
              <a:t>时间复杂度</a:t>
            </a:r>
            <a:r>
              <a:rPr lang="en-US" altLang="zh-CN" dirty="0" smtClean="0"/>
              <a:t>O((</a:t>
            </a:r>
            <a:r>
              <a:rPr lang="en-US" altLang="zh-CN" dirty="0" err="1" smtClean="0"/>
              <a:t>n+m</a:t>
            </a:r>
            <a:r>
              <a:rPr lang="en-US" altLang="zh-CN" dirty="0" smtClean="0"/>
              <a:t>)</a:t>
            </a:r>
            <a:r>
              <a:rPr lang="en-US" altLang="zh-CN" dirty="0" err="1" smtClean="0"/>
              <a:t>logn</a:t>
            </a:r>
            <a:r>
              <a:rPr lang="en-US" altLang="zh-CN" dirty="0" smtClean="0"/>
              <a:t>)</a:t>
            </a:r>
            <a:endParaRPr lang="zh-CN" altLang="en-US" dirty="0"/>
          </a:p>
        </p:txBody>
      </p:sp>
    </p:spTree>
    <p:extLst>
      <p:ext uri="{BB962C8B-B14F-4D97-AF65-F5344CB8AC3E}">
        <p14:creationId xmlns:p14="http://schemas.microsoft.com/office/powerpoint/2010/main" val="3326143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1471</Words>
  <Application>Microsoft Office PowerPoint</Application>
  <PresentationFormat>全屏显示(4:3)</PresentationFormat>
  <Paragraphs>148</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树链剖分</vt:lpstr>
      <vt:lpstr>等差数列</vt:lpstr>
      <vt:lpstr>等差数列</vt:lpstr>
      <vt:lpstr>Two Permutations</vt:lpstr>
      <vt:lpstr>Two Permutations</vt:lpstr>
      <vt:lpstr>Turing Tree</vt:lpstr>
      <vt:lpstr>Turing Tree</vt:lpstr>
      <vt:lpstr>序列</vt:lpstr>
      <vt:lpstr>序列</vt:lpstr>
      <vt:lpstr>陵陵曾玩的数论题</vt:lpstr>
      <vt:lpstr>陵陵曾玩的数论题</vt:lpstr>
      <vt:lpstr>树链剖分</vt:lpstr>
      <vt:lpstr>QTREE</vt:lpstr>
      <vt:lpstr>QTREE</vt:lpstr>
      <vt:lpstr>QTREE6</vt:lpstr>
      <vt:lpstr>QTREE6</vt:lpstr>
      <vt:lpstr>软件包管理器</vt:lpstr>
      <vt:lpstr>软件包管理器</vt:lpstr>
      <vt:lpstr>Mst</vt:lpstr>
      <vt:lpstr>Mst</vt:lpstr>
      <vt:lpstr>Unknown</vt:lpstr>
      <vt:lpstr>Unknown</vt:lpstr>
      <vt:lpstr>遥远的国度</vt:lpstr>
      <vt:lpstr>遥远的国度</vt:lpstr>
      <vt:lpstr>由乃的OJ</vt:lpstr>
      <vt:lpstr>由乃的OJ</vt:lpstr>
      <vt:lpstr>旅行</vt:lpstr>
      <vt:lpstr>旅行</vt:lpstr>
      <vt:lpstr>网络</vt:lpstr>
      <vt:lpstr>网络</vt:lpstr>
      <vt:lpstr>最大连通子块和</vt:lpstr>
      <vt:lpstr>最大连通子块和</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概率与期望</dc:title>
  <dc:creator>Administrator</dc:creator>
  <cp:lastModifiedBy>Stuedent</cp:lastModifiedBy>
  <cp:revision>291</cp:revision>
  <dcterms:created xsi:type="dcterms:W3CDTF">2016-02-05T11:47:00Z</dcterms:created>
  <dcterms:modified xsi:type="dcterms:W3CDTF">2019-02-17T00:21:35Z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