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380" r:id="rId4"/>
    <p:sldId id="383" r:id="rId5"/>
    <p:sldId id="384" r:id="rId6"/>
    <p:sldId id="385" r:id="rId7"/>
    <p:sldId id="386" r:id="rId8"/>
    <p:sldId id="406" r:id="rId9"/>
    <p:sldId id="407" r:id="rId10"/>
    <p:sldId id="408" r:id="rId11"/>
    <p:sldId id="409" r:id="rId12"/>
    <p:sldId id="410" r:id="rId13"/>
    <p:sldId id="371" r:id="rId14"/>
    <p:sldId id="387" r:id="rId15"/>
    <p:sldId id="388" r:id="rId16"/>
    <p:sldId id="389" r:id="rId17"/>
    <p:sldId id="391" r:id="rId18"/>
    <p:sldId id="392" r:id="rId19"/>
    <p:sldId id="393" r:id="rId20"/>
    <p:sldId id="394" r:id="rId21"/>
    <p:sldId id="395" r:id="rId22"/>
    <p:sldId id="372" r:id="rId23"/>
    <p:sldId id="376" r:id="rId24"/>
    <p:sldId id="377" r:id="rId25"/>
    <p:sldId id="373" r:id="rId26"/>
    <p:sldId id="375" r:id="rId27"/>
    <p:sldId id="378" r:id="rId28"/>
    <p:sldId id="379" r:id="rId29"/>
    <p:sldId id="370" r:id="rId30"/>
    <p:sldId id="398" r:id="rId31"/>
    <p:sldId id="399" r:id="rId32"/>
    <p:sldId id="402" r:id="rId33"/>
    <p:sldId id="403" r:id="rId34"/>
    <p:sldId id="400" r:id="rId35"/>
    <p:sldId id="401" r:id="rId36"/>
    <p:sldId id="404" r:id="rId37"/>
    <p:sldId id="405" r:id="rId38"/>
    <p:sldId id="34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0" autoAdjust="0"/>
    <p:restoredTop sz="94660"/>
  </p:normalViewPr>
  <p:slideViewPr>
    <p:cSldViewPr>
      <p:cViewPr>
        <p:scale>
          <a:sx n="82" d="100"/>
          <a:sy n="82" d="100"/>
        </p:scale>
        <p:origin x="-1450"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29E66-C472-4C4E-947E-7778C48097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41B66-44B0-4E73-9A60-4768541B63B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离线算法</a:t>
            </a:r>
            <a:endParaRPr lang="zh-CN" altLang="en-US" dirty="0"/>
          </a:p>
        </p:txBody>
      </p:sp>
      <p:sp>
        <p:nvSpPr>
          <p:cNvPr id="3" name="副标题 2"/>
          <p:cNvSpPr>
            <a:spLocks noGrp="1"/>
          </p:cNvSpPr>
          <p:nvPr>
            <p:ph type="subTitle" idx="1"/>
          </p:nvPr>
        </p:nvSpPr>
        <p:spPr>
          <a:xfrm>
            <a:off x="2419672" y="3429000"/>
            <a:ext cx="6400800" cy="1752600"/>
          </a:xfrm>
        </p:spPr>
        <p:txBody>
          <a:bodyPr/>
          <a:lstStyle/>
          <a:p>
            <a:r>
              <a:rPr lang="en-US" altLang="zh-CN" dirty="0" err="1" smtClean="0"/>
              <a:t>fateice</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火星商店问题</a:t>
            </a:r>
            <a:endParaRPr lang="en-US" altLang="zh-CN" b="1" dirty="0"/>
          </a:p>
        </p:txBody>
      </p:sp>
      <p:sp>
        <p:nvSpPr>
          <p:cNvPr id="3" name="内容占位符 2"/>
          <p:cNvSpPr>
            <a:spLocks noGrp="1"/>
          </p:cNvSpPr>
          <p:nvPr>
            <p:ph idx="1"/>
          </p:nvPr>
        </p:nvSpPr>
        <p:spPr>
          <a:xfrm>
            <a:off x="457200" y="1600200"/>
            <a:ext cx="8229600" cy="4525963"/>
          </a:xfrm>
        </p:spPr>
        <p:txBody>
          <a:bodyPr>
            <a:normAutofit/>
          </a:bodyPr>
          <a:lstStyle/>
          <a:p>
            <a:r>
              <a:rPr lang="zh-CN" altLang="en-US" dirty="0" smtClean="0"/>
              <a:t>对序列建线段树。</a:t>
            </a:r>
            <a:endParaRPr lang="en-US" altLang="zh-CN" dirty="0" smtClean="0"/>
          </a:p>
          <a:p>
            <a:r>
              <a:rPr lang="zh-CN" altLang="en-US" dirty="0" smtClean="0"/>
              <a:t>为了处理异或最大值，线段树每个节点建一个字典树。</a:t>
            </a:r>
            <a:endParaRPr lang="en-US" altLang="zh-CN" dirty="0" smtClean="0"/>
          </a:p>
          <a:p>
            <a:r>
              <a:rPr lang="zh-CN" altLang="en-US" dirty="0" smtClean="0"/>
              <a:t>为了处理</a:t>
            </a:r>
            <a:r>
              <a:rPr lang="en-US" altLang="zh-CN" dirty="0" smtClean="0"/>
              <a:t>d</a:t>
            </a:r>
            <a:r>
              <a:rPr lang="zh-CN" altLang="en-US" dirty="0" smtClean="0"/>
              <a:t>，字典树每个点维护这个子树中的最晚进货时间。自带商品的进货时间设为正无穷。</a:t>
            </a:r>
            <a:endParaRPr lang="en-US" altLang="zh-CN" dirty="0" smtClean="0"/>
          </a:p>
          <a:p>
            <a:r>
              <a:rPr lang="zh-CN" altLang="en-US" dirty="0" smtClean="0"/>
              <a:t>时空复杂度</a:t>
            </a:r>
            <a:r>
              <a:rPr lang="en-US" altLang="zh-CN" dirty="0" smtClean="0"/>
              <a:t>O((</a:t>
            </a:r>
            <a:r>
              <a:rPr lang="en-US" altLang="zh-CN" dirty="0" err="1" smtClean="0"/>
              <a:t>n+m</a:t>
            </a:r>
            <a:r>
              <a:rPr lang="en-US" altLang="zh-CN" dirty="0" smtClean="0"/>
              <a:t>)</a:t>
            </a:r>
            <a:r>
              <a:rPr lang="en-US" altLang="zh-CN" dirty="0" err="1" smtClean="0"/>
              <a:t>lognlogW</a:t>
            </a:r>
            <a:r>
              <a:rPr lang="en-US" altLang="zh-CN" dirty="0" smtClean="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火星商店问题</a:t>
            </a:r>
            <a:endParaRPr lang="en-US" altLang="zh-CN" b="1" dirty="0"/>
          </a:p>
        </p:txBody>
      </p:sp>
      <p:sp>
        <p:nvSpPr>
          <p:cNvPr id="3" name="内容占位符 2"/>
          <p:cNvSpPr>
            <a:spLocks noGrp="1"/>
          </p:cNvSpPr>
          <p:nvPr>
            <p:ph idx="1"/>
          </p:nvPr>
        </p:nvSpPr>
        <p:spPr>
          <a:xfrm>
            <a:off x="457200" y="1600200"/>
            <a:ext cx="8229600" cy="4525963"/>
          </a:xfrm>
        </p:spPr>
        <p:txBody>
          <a:bodyPr>
            <a:normAutofit lnSpcReduction="10000"/>
          </a:bodyPr>
          <a:lstStyle/>
          <a:p>
            <a:r>
              <a:rPr lang="zh-CN" altLang="en-US" dirty="0" smtClean="0"/>
              <a:t>修改是单点，询问是区间，如何线段树分治？</a:t>
            </a:r>
            <a:endParaRPr lang="en-US" altLang="zh-CN" dirty="0" smtClean="0"/>
          </a:p>
          <a:p>
            <a:r>
              <a:rPr lang="zh-CN" altLang="en-US" dirty="0" smtClean="0"/>
              <a:t>将单点插入这个点到根的路径的</a:t>
            </a:r>
            <a:r>
              <a:rPr lang="en-US" altLang="zh-CN" dirty="0" smtClean="0"/>
              <a:t>vector</a:t>
            </a:r>
            <a:r>
              <a:rPr lang="zh-CN" altLang="en-US" dirty="0" smtClean="0"/>
              <a:t>中，询问时查询</a:t>
            </a:r>
            <a:r>
              <a:rPr lang="en-US" altLang="zh-CN" dirty="0" err="1" smtClean="0"/>
              <a:t>logn</a:t>
            </a:r>
            <a:r>
              <a:rPr lang="zh-CN" altLang="en-US" dirty="0" smtClean="0"/>
              <a:t>个节点。</a:t>
            </a:r>
            <a:endParaRPr lang="en-US" altLang="zh-CN" dirty="0" smtClean="0"/>
          </a:p>
          <a:p>
            <a:r>
              <a:rPr lang="zh-CN" altLang="en-US" dirty="0" smtClean="0"/>
              <a:t>这跟前面的做法完全一样。</a:t>
            </a:r>
            <a:endParaRPr lang="en-US" altLang="zh-CN" dirty="0" smtClean="0"/>
          </a:p>
          <a:p>
            <a:r>
              <a:rPr lang="zh-CN" altLang="en-US" dirty="0" smtClean="0"/>
              <a:t>但是我们是离线分别考虑线段树上的每个节点。</a:t>
            </a:r>
            <a:endParaRPr lang="en-US" altLang="zh-CN" dirty="0" smtClean="0"/>
          </a:p>
          <a:p>
            <a:r>
              <a:rPr lang="zh-CN" altLang="en-US" dirty="0" smtClean="0"/>
              <a:t>时间复杂度</a:t>
            </a:r>
            <a:r>
              <a:rPr lang="en-US" altLang="zh-CN" dirty="0" smtClean="0"/>
              <a:t>O((</a:t>
            </a:r>
            <a:r>
              <a:rPr lang="en-US" altLang="zh-CN" dirty="0" err="1" smtClean="0"/>
              <a:t>n+m</a:t>
            </a:r>
            <a:r>
              <a:rPr lang="en-US" altLang="zh-CN" dirty="0" smtClean="0"/>
              <a:t>)</a:t>
            </a:r>
            <a:r>
              <a:rPr lang="en-US" altLang="zh-CN" dirty="0" err="1" smtClean="0"/>
              <a:t>lognlogW</a:t>
            </a:r>
            <a:r>
              <a:rPr lang="en-US" altLang="zh-CN" dirty="0" smtClean="0"/>
              <a:t>)</a:t>
            </a:r>
            <a:r>
              <a:rPr lang="zh-CN" altLang="en-US" dirty="0" smtClean="0"/>
              <a:t>，空间复杂度</a:t>
            </a:r>
            <a:r>
              <a:rPr lang="en-US" altLang="zh-CN" dirty="0" smtClean="0"/>
              <a:t>O((</a:t>
            </a:r>
            <a:r>
              <a:rPr lang="en-US" altLang="zh-CN" dirty="0" err="1" smtClean="0"/>
              <a:t>n+m</a:t>
            </a:r>
            <a:r>
              <a:rPr lang="en-US" altLang="zh-CN" dirty="0" smtClean="0"/>
              <a:t>)</a:t>
            </a:r>
            <a:r>
              <a:rPr lang="en-US" altLang="zh-CN" dirty="0" err="1" smtClean="0"/>
              <a:t>logW</a:t>
            </a:r>
            <a:r>
              <a:rPr lang="en-US" altLang="zh-CN" dirty="0" smtClean="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cdq</a:t>
            </a:r>
            <a:r>
              <a:rPr lang="zh-CN" altLang="en-US" b="1" dirty="0" smtClean="0"/>
              <a:t>分治</a:t>
            </a:r>
            <a:endParaRPr lang="zh-CN" altLang="en-US" b="1" dirty="0"/>
          </a:p>
        </p:txBody>
      </p:sp>
      <p:sp>
        <p:nvSpPr>
          <p:cNvPr id="3" name="内容占位符 2"/>
          <p:cNvSpPr>
            <a:spLocks noGrp="1"/>
          </p:cNvSpPr>
          <p:nvPr>
            <p:ph idx="1"/>
          </p:nvPr>
        </p:nvSpPr>
        <p:spPr/>
        <p:txBody>
          <a:bodyPr/>
          <a:lstStyle/>
          <a:p>
            <a:r>
              <a:rPr lang="zh-CN" altLang="en-US" dirty="0" smtClean="0"/>
              <a:t>递归处理前一半操作。</a:t>
            </a:r>
            <a:endParaRPr lang="en-US" altLang="zh-CN" dirty="0" smtClean="0"/>
          </a:p>
          <a:p>
            <a:r>
              <a:rPr lang="zh-CN" altLang="en-US" dirty="0" smtClean="0"/>
              <a:t>处理前一半操作对后一半操作的影响。</a:t>
            </a:r>
            <a:endParaRPr lang="en-US" altLang="zh-CN" dirty="0" smtClean="0"/>
          </a:p>
          <a:p>
            <a:r>
              <a:rPr lang="zh-CN" altLang="en-US" dirty="0"/>
              <a:t>递归</a:t>
            </a:r>
            <a:r>
              <a:rPr lang="zh-CN" altLang="en-US" dirty="0" smtClean="0"/>
              <a:t>处理后一半操作。</a:t>
            </a: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简单题</a:t>
            </a:r>
            <a:endParaRPr lang="zh-CN" altLang="en-US" b="1" dirty="0"/>
          </a:p>
        </p:txBody>
      </p:sp>
      <p:sp>
        <p:nvSpPr>
          <p:cNvPr id="3" name="内容占位符 2"/>
          <p:cNvSpPr>
            <a:spLocks noGrp="1"/>
          </p:cNvSpPr>
          <p:nvPr>
            <p:ph idx="1"/>
          </p:nvPr>
        </p:nvSpPr>
        <p:spPr/>
        <p:txBody>
          <a:bodyPr/>
          <a:lstStyle/>
          <a:p>
            <a:r>
              <a:rPr lang="zh-CN" altLang="en-US" dirty="0" smtClean="0"/>
              <a:t>单点加和矩形求和。</a:t>
            </a:r>
            <a:endParaRPr lang="en-US" altLang="zh-CN" dirty="0"/>
          </a:p>
          <a:p>
            <a:r>
              <a:rPr lang="en-US" altLang="zh-CN" dirty="0" smtClean="0"/>
              <a:t>m&lt;=</a:t>
            </a:r>
            <a:r>
              <a:rPr lang="en-US" altLang="zh-CN" dirty="0"/>
              <a:t>2</a:t>
            </a:r>
            <a:r>
              <a:rPr lang="en-US" altLang="zh-CN" dirty="0" smtClean="0"/>
              <a:t>00000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bzoj2683</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简单题</a:t>
            </a:r>
            <a:endParaRPr lang="zh-CN" altLang="en-US" b="1" dirty="0"/>
          </a:p>
        </p:txBody>
      </p:sp>
      <p:sp>
        <p:nvSpPr>
          <p:cNvPr id="3" name="内容占位符 2"/>
          <p:cNvSpPr>
            <a:spLocks noGrp="1"/>
          </p:cNvSpPr>
          <p:nvPr>
            <p:ph idx="1"/>
          </p:nvPr>
        </p:nvSpPr>
        <p:spPr/>
        <p:txBody>
          <a:bodyPr/>
          <a:lstStyle/>
          <a:p>
            <a:r>
              <a:rPr lang="en-US" altLang="zh-CN" dirty="0" err="1"/>
              <a:t>c</a:t>
            </a:r>
            <a:r>
              <a:rPr lang="en-US" altLang="zh-CN" dirty="0" err="1" smtClean="0"/>
              <a:t>dq</a:t>
            </a:r>
            <a:r>
              <a:rPr lang="zh-CN" altLang="en-US" dirty="0" smtClean="0"/>
              <a:t>分治，每次考虑前一半的修改对后一半询问的贡献。</a:t>
            </a:r>
            <a:endParaRPr lang="en-US" altLang="zh-CN" dirty="0" smtClean="0"/>
          </a:p>
          <a:p>
            <a:r>
              <a:rPr lang="zh-CN" altLang="en-US" dirty="0" smtClean="0"/>
              <a:t>变成静态矩形求和，使用主席树。</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mlogmlogW</a:t>
            </a:r>
            <a:r>
              <a:rPr lang="en-US" altLang="zh-CN" dirty="0" smtClean="0"/>
              <a:t>)</a:t>
            </a:r>
            <a:endParaRPr lang="en-US" altLang="zh-C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极光</a:t>
            </a:r>
            <a:endParaRPr lang="zh-CN" altLang="en-US" b="1" dirty="0"/>
          </a:p>
        </p:txBody>
      </p:sp>
      <p:sp>
        <p:nvSpPr>
          <p:cNvPr id="3" name="内容占位符 2"/>
          <p:cNvSpPr>
            <a:spLocks noGrp="1"/>
          </p:cNvSpPr>
          <p:nvPr>
            <p:ph idx="1"/>
          </p:nvPr>
        </p:nvSpPr>
        <p:spPr/>
        <p:txBody>
          <a:bodyPr/>
          <a:lstStyle/>
          <a:p>
            <a:r>
              <a:rPr lang="zh-CN" altLang="en-US" dirty="0" smtClean="0"/>
              <a:t>有一个长度为</a:t>
            </a:r>
            <a:r>
              <a:rPr lang="en-US" altLang="zh-CN" dirty="0" smtClean="0"/>
              <a:t>n</a:t>
            </a:r>
            <a:r>
              <a:rPr lang="zh-CN" altLang="en-US" dirty="0" smtClean="0"/>
              <a:t>的序列，有</a:t>
            </a:r>
            <a:r>
              <a:rPr lang="en-US" altLang="zh-CN" dirty="0" smtClean="0"/>
              <a:t>m</a:t>
            </a:r>
            <a:r>
              <a:rPr lang="zh-CN" altLang="en-US" dirty="0" smtClean="0"/>
              <a:t>次操作，操作分为：</a:t>
            </a:r>
            <a:endParaRPr lang="en-US" altLang="zh-CN" dirty="0" smtClean="0"/>
          </a:p>
          <a:p>
            <a:r>
              <a:rPr lang="zh-CN" altLang="en-US" dirty="0" smtClean="0"/>
              <a:t>（</a:t>
            </a:r>
            <a:r>
              <a:rPr lang="en-US" altLang="zh-CN" dirty="0" smtClean="0"/>
              <a:t>1</a:t>
            </a:r>
            <a:r>
              <a:rPr lang="zh-CN" altLang="en-US" dirty="0" smtClean="0"/>
              <a:t>）单点修改；</a:t>
            </a:r>
            <a:endParaRPr lang="en-US" altLang="zh-CN" dirty="0" smtClean="0"/>
          </a:p>
          <a:p>
            <a:r>
              <a:rPr lang="zh-CN" altLang="en-US" dirty="0" smtClean="0"/>
              <a:t>（</a:t>
            </a:r>
            <a:r>
              <a:rPr lang="en-US" altLang="zh-CN" dirty="0" smtClean="0"/>
              <a:t>2</a:t>
            </a:r>
            <a:r>
              <a:rPr lang="zh-CN" altLang="en-US" dirty="0" smtClean="0"/>
              <a:t>）询问有多少个数</a:t>
            </a:r>
            <a:r>
              <a:rPr lang="en-US" altLang="zh-CN" dirty="0" err="1" smtClean="0"/>
              <a:t>i</a:t>
            </a:r>
            <a:r>
              <a:rPr lang="zh-CN" altLang="en-US" dirty="0" smtClean="0"/>
              <a:t>满足</a:t>
            </a:r>
            <a:r>
              <a:rPr lang="en-US" altLang="zh-CN" dirty="0" smtClean="0"/>
              <a:t>|x-</a:t>
            </a:r>
            <a:r>
              <a:rPr lang="en-US" altLang="zh-CN" dirty="0" err="1" smtClean="0"/>
              <a:t>i</a:t>
            </a:r>
            <a:r>
              <a:rPr lang="en-US" altLang="zh-CN" dirty="0" smtClean="0"/>
              <a:t>|+|a</a:t>
            </a:r>
            <a:r>
              <a:rPr lang="en-US" altLang="zh-CN" baseline="-25000" dirty="0" smtClean="0"/>
              <a:t>x</a:t>
            </a:r>
            <a:r>
              <a:rPr lang="en-US" altLang="zh-CN" dirty="0" smtClean="0"/>
              <a:t>-</a:t>
            </a:r>
            <a:r>
              <a:rPr lang="en-US" altLang="zh-CN" dirty="0" err="1" smtClean="0"/>
              <a:t>a</a:t>
            </a:r>
            <a:r>
              <a:rPr lang="en-US" altLang="zh-CN" baseline="-25000" dirty="0" err="1" smtClean="0"/>
              <a:t>i</a:t>
            </a:r>
            <a:r>
              <a:rPr lang="en-US" altLang="zh-CN" dirty="0" smtClean="0"/>
              <a:t>|&lt;=k</a:t>
            </a:r>
            <a:r>
              <a:rPr lang="zh-CN" altLang="en-US" dirty="0" smtClean="0"/>
              <a:t>。</a:t>
            </a:r>
            <a:endParaRPr lang="en-US" altLang="zh-CN" dirty="0"/>
          </a:p>
          <a:p>
            <a:r>
              <a:rPr lang="en-US" altLang="zh-CN" dirty="0"/>
              <a:t>n</a:t>
            </a:r>
            <a:r>
              <a:rPr lang="en-US" altLang="zh-CN" dirty="0" smtClean="0"/>
              <a:t>&lt;=40000</a:t>
            </a:r>
            <a:r>
              <a:rPr lang="zh-CN" altLang="en-US" dirty="0" smtClean="0"/>
              <a:t>，</a:t>
            </a:r>
            <a:r>
              <a:rPr lang="en-US" altLang="zh-CN" dirty="0" smtClean="0"/>
              <a:t>m&lt;=60000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bzoj4170</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极光</a:t>
            </a:r>
            <a:endParaRPr lang="zh-CN" altLang="en-US" b="1" dirty="0"/>
          </a:p>
        </p:txBody>
      </p:sp>
      <p:sp>
        <p:nvSpPr>
          <p:cNvPr id="3" name="内容占位符 2"/>
          <p:cNvSpPr>
            <a:spLocks noGrp="1"/>
          </p:cNvSpPr>
          <p:nvPr>
            <p:ph idx="1"/>
          </p:nvPr>
        </p:nvSpPr>
        <p:spPr/>
        <p:txBody>
          <a:bodyPr/>
          <a:lstStyle/>
          <a:p>
            <a:r>
              <a:rPr lang="zh-CN" altLang="en-US" dirty="0" smtClean="0"/>
              <a:t>旋转坐标轴，</a:t>
            </a:r>
            <a:r>
              <a:rPr lang="en-US" altLang="zh-CN" dirty="0" smtClean="0"/>
              <a:t>(</a:t>
            </a:r>
            <a:r>
              <a:rPr lang="en-US" altLang="zh-CN" dirty="0" err="1" smtClean="0"/>
              <a:t>x,y</a:t>
            </a:r>
            <a:r>
              <a:rPr lang="en-US" altLang="zh-CN" dirty="0" smtClean="0"/>
              <a:t>)-&gt;(</a:t>
            </a:r>
            <a:r>
              <a:rPr lang="en-US" altLang="zh-CN" dirty="0" err="1" smtClean="0"/>
              <a:t>x+y,x-y</a:t>
            </a:r>
            <a:r>
              <a:rPr lang="en-US" altLang="zh-CN" dirty="0" smtClean="0"/>
              <a:t>)</a:t>
            </a:r>
            <a:r>
              <a:rPr lang="zh-CN" altLang="en-US" dirty="0" smtClean="0"/>
              <a:t>。询问变成矩形。</a:t>
            </a:r>
            <a:endParaRPr lang="en-US" altLang="zh-CN" dirty="0" smtClean="0"/>
          </a:p>
          <a:p>
            <a:r>
              <a:rPr lang="zh-CN" altLang="en-US" dirty="0" smtClean="0"/>
              <a:t>修改等价于删去原来的数并加入新的数。</a:t>
            </a:r>
            <a:endParaRPr lang="en-US" altLang="zh-CN" dirty="0" smtClean="0"/>
          </a:p>
          <a:p>
            <a:r>
              <a:rPr lang="zh-CN" altLang="en-US" dirty="0" smtClean="0"/>
              <a:t>和上题一样</a:t>
            </a:r>
            <a:r>
              <a:rPr lang="en-US" altLang="zh-CN" dirty="0" err="1" smtClean="0"/>
              <a:t>cdq</a:t>
            </a:r>
            <a:r>
              <a:rPr lang="zh-CN" altLang="en-US" dirty="0" smtClean="0"/>
              <a:t>分治</a:t>
            </a:r>
            <a:r>
              <a:rPr lang="en-US" altLang="zh-CN" dirty="0" smtClean="0"/>
              <a:t>+</a:t>
            </a:r>
            <a:r>
              <a:rPr lang="zh-CN" altLang="en-US" dirty="0" smtClean="0"/>
              <a:t>主席树。</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mlogmlogW</a:t>
            </a:r>
            <a:r>
              <a:rPr lang="en-US" altLang="zh-CN" dirty="0" smtClean="0"/>
              <a:t>)</a:t>
            </a:r>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陌上花开</a:t>
            </a:r>
            <a:endParaRPr lang="zh-CN" altLang="en-US" b="1" dirty="0"/>
          </a:p>
        </p:txBody>
      </p:sp>
      <p:sp>
        <p:nvSpPr>
          <p:cNvPr id="3" name="内容占位符 2"/>
          <p:cNvSpPr>
            <a:spLocks noGrp="1"/>
          </p:cNvSpPr>
          <p:nvPr>
            <p:ph idx="1"/>
          </p:nvPr>
        </p:nvSpPr>
        <p:spPr/>
        <p:txBody>
          <a:bodyPr/>
          <a:lstStyle/>
          <a:p>
            <a:r>
              <a:rPr lang="zh-CN" altLang="en-US" dirty="0" smtClean="0"/>
              <a:t>给定</a:t>
            </a:r>
            <a:r>
              <a:rPr lang="en-US" altLang="zh-CN" dirty="0" smtClean="0"/>
              <a:t>n</a:t>
            </a:r>
            <a:r>
              <a:rPr lang="zh-CN" altLang="en-US" dirty="0" smtClean="0"/>
              <a:t>个三元组，对于每个三元组，求三维都不大于它的三元组数量。</a:t>
            </a:r>
            <a:endParaRPr lang="en-US" altLang="zh-CN" dirty="0"/>
          </a:p>
          <a:p>
            <a:r>
              <a:rPr lang="en-US" altLang="zh-CN" dirty="0" smtClean="0"/>
              <a:t>n&lt;=100000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bzoj3262</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陌上花开</a:t>
            </a:r>
            <a:endParaRPr lang="zh-CN" altLang="en-US" b="1" dirty="0"/>
          </a:p>
        </p:txBody>
      </p:sp>
      <p:sp>
        <p:nvSpPr>
          <p:cNvPr id="3" name="内容占位符 2"/>
          <p:cNvSpPr>
            <a:spLocks noGrp="1"/>
          </p:cNvSpPr>
          <p:nvPr>
            <p:ph idx="1"/>
          </p:nvPr>
        </p:nvSpPr>
        <p:spPr/>
        <p:txBody>
          <a:bodyPr/>
          <a:lstStyle/>
          <a:p>
            <a:r>
              <a:rPr lang="zh-CN" altLang="en-US" dirty="0" smtClean="0"/>
              <a:t>对其中一维进行</a:t>
            </a:r>
            <a:r>
              <a:rPr lang="en-US" altLang="zh-CN" dirty="0" err="1" smtClean="0"/>
              <a:t>cdq</a:t>
            </a:r>
            <a:r>
              <a:rPr lang="zh-CN" altLang="en-US" dirty="0" smtClean="0"/>
              <a:t>分治。</a:t>
            </a:r>
            <a:endParaRPr lang="en-US" altLang="zh-CN" dirty="0" smtClean="0"/>
          </a:p>
          <a:p>
            <a:r>
              <a:rPr lang="zh-CN" altLang="en-US" dirty="0" smtClean="0"/>
              <a:t>另外两维使用主席树。</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nlognlogW</a:t>
            </a:r>
            <a:r>
              <a:rPr lang="en-US" altLang="zh-CN" dirty="0" smtClean="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天使玩偶</a:t>
            </a:r>
            <a:endParaRPr lang="zh-CN" altLang="en-US" b="1" dirty="0"/>
          </a:p>
        </p:txBody>
      </p:sp>
      <p:sp>
        <p:nvSpPr>
          <p:cNvPr id="3" name="内容占位符 2"/>
          <p:cNvSpPr>
            <a:spLocks noGrp="1"/>
          </p:cNvSpPr>
          <p:nvPr>
            <p:ph idx="1"/>
          </p:nvPr>
        </p:nvSpPr>
        <p:spPr/>
        <p:txBody>
          <a:bodyPr/>
          <a:lstStyle/>
          <a:p>
            <a:r>
              <a:rPr lang="zh-CN" altLang="en-US" dirty="0" smtClean="0"/>
              <a:t>有一个二维平面，每次插入一个点或者询问离一个坐标曼哈顿最近的点。</a:t>
            </a:r>
            <a:endParaRPr lang="en-US" altLang="zh-CN" dirty="0" smtClean="0"/>
          </a:p>
          <a:p>
            <a:r>
              <a:rPr lang="en-US" altLang="zh-CN" dirty="0" smtClean="0"/>
              <a:t>m&lt;=</a:t>
            </a:r>
            <a:r>
              <a:rPr lang="en-US" altLang="zh-CN" dirty="0"/>
              <a:t>5</a:t>
            </a:r>
            <a:r>
              <a:rPr lang="en-US" altLang="zh-CN" dirty="0" smtClean="0"/>
              <a:t>00000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bzoj2716</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线段</a:t>
            </a:r>
            <a:r>
              <a:rPr lang="zh-CN" altLang="en-US" b="1" dirty="0"/>
              <a:t>树分治</a:t>
            </a:r>
            <a:r>
              <a:rPr lang="zh-CN" altLang="en-US" b="1" dirty="0" smtClean="0"/>
              <a:t>（</a:t>
            </a:r>
            <a:r>
              <a:rPr lang="zh-CN" altLang="en-US" b="1" dirty="0"/>
              <a:t>时间分治</a:t>
            </a:r>
            <a:r>
              <a:rPr lang="zh-CN" altLang="en-US" b="1" dirty="0" smtClean="0"/>
              <a:t>）</a:t>
            </a:r>
            <a:endParaRPr lang="zh-CN" altLang="en-US" b="1" dirty="0"/>
          </a:p>
        </p:txBody>
      </p:sp>
      <p:sp>
        <p:nvSpPr>
          <p:cNvPr id="3" name="内容占位符 2"/>
          <p:cNvSpPr>
            <a:spLocks noGrp="1"/>
          </p:cNvSpPr>
          <p:nvPr>
            <p:ph idx="1"/>
          </p:nvPr>
        </p:nvSpPr>
        <p:spPr/>
        <p:txBody>
          <a:bodyPr>
            <a:normAutofit lnSpcReduction="10000"/>
          </a:bodyPr>
          <a:lstStyle/>
          <a:p>
            <a:r>
              <a:rPr lang="zh-CN" altLang="en-US" dirty="0" smtClean="0"/>
              <a:t>支持修改和查询，修改只在一段时间内生效，顺序可以交换，可撤销但不可删除。</a:t>
            </a:r>
            <a:endParaRPr lang="en-US" altLang="zh-CN" dirty="0" smtClean="0"/>
          </a:p>
          <a:p>
            <a:r>
              <a:rPr lang="zh-CN" altLang="en-US" dirty="0" smtClean="0"/>
              <a:t>对时间建立一棵线段树。</a:t>
            </a:r>
            <a:endParaRPr lang="en-US" altLang="zh-CN" dirty="0" smtClean="0"/>
          </a:p>
          <a:p>
            <a:r>
              <a:rPr lang="zh-CN" altLang="en-US" dirty="0" smtClean="0"/>
              <a:t>每个修改生效的时间在线段树上对应</a:t>
            </a:r>
            <a:r>
              <a:rPr lang="en-US" altLang="zh-CN" dirty="0" smtClean="0"/>
              <a:t>O(</a:t>
            </a:r>
            <a:r>
              <a:rPr lang="en-US" altLang="zh-CN" dirty="0" err="1" smtClean="0"/>
              <a:t>logn</a:t>
            </a:r>
            <a:r>
              <a:rPr lang="en-US" altLang="zh-CN" dirty="0" smtClean="0"/>
              <a:t>)</a:t>
            </a:r>
            <a:r>
              <a:rPr lang="zh-CN" altLang="en-US" dirty="0" smtClean="0"/>
              <a:t>个区间，在这些区间插入这个修改。</a:t>
            </a:r>
            <a:endParaRPr lang="en-US" altLang="zh-CN" dirty="0" smtClean="0"/>
          </a:p>
          <a:p>
            <a:r>
              <a:rPr lang="en-US" altLang="zh-CN" dirty="0" err="1"/>
              <a:t>d</a:t>
            </a:r>
            <a:r>
              <a:rPr lang="en-US" altLang="zh-CN" dirty="0" err="1" smtClean="0"/>
              <a:t>fs</a:t>
            </a:r>
            <a:r>
              <a:rPr lang="zh-CN" altLang="en-US" dirty="0" smtClean="0"/>
              <a:t>这棵线段树，进入一个节点时进行这上面的修改，离开时撤销。</a:t>
            </a:r>
            <a:endParaRPr lang="en-US" altLang="zh-CN" dirty="0" smtClean="0"/>
          </a:p>
          <a:p>
            <a:r>
              <a:rPr lang="en-US" altLang="zh-CN" dirty="0" err="1"/>
              <a:t>d</a:t>
            </a:r>
            <a:r>
              <a:rPr lang="en-US" altLang="zh-CN" dirty="0" err="1" smtClean="0"/>
              <a:t>fs</a:t>
            </a:r>
            <a:r>
              <a:rPr lang="zh-CN" altLang="en-US" dirty="0" smtClean="0"/>
              <a:t>到叶子时，正好进行了这个时间点生效的所有修改。</a:t>
            </a:r>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天使玩偶</a:t>
            </a:r>
            <a:endParaRPr lang="zh-CN" altLang="en-US" b="1" dirty="0"/>
          </a:p>
        </p:txBody>
      </p:sp>
      <p:sp>
        <p:nvSpPr>
          <p:cNvPr id="3" name="内容占位符 2"/>
          <p:cNvSpPr>
            <a:spLocks noGrp="1"/>
          </p:cNvSpPr>
          <p:nvPr>
            <p:ph idx="1"/>
          </p:nvPr>
        </p:nvSpPr>
        <p:spPr/>
        <p:txBody>
          <a:bodyPr/>
          <a:lstStyle/>
          <a:p>
            <a:r>
              <a:rPr lang="en-US" altLang="zh-CN" dirty="0" err="1"/>
              <a:t>c</a:t>
            </a:r>
            <a:r>
              <a:rPr lang="en-US" altLang="zh-CN" dirty="0" err="1" smtClean="0"/>
              <a:t>dq</a:t>
            </a:r>
            <a:r>
              <a:rPr lang="zh-CN" altLang="en-US" dirty="0" smtClean="0"/>
              <a:t>分治。</a:t>
            </a:r>
            <a:endParaRPr lang="en-US" altLang="zh-CN" dirty="0" smtClean="0"/>
          </a:p>
          <a:p>
            <a:r>
              <a:rPr lang="zh-CN" altLang="en-US" dirty="0"/>
              <a:t>四</a:t>
            </a:r>
            <a:r>
              <a:rPr lang="zh-CN" altLang="en-US" dirty="0" smtClean="0"/>
              <a:t>个象限分开考虑。</a:t>
            </a:r>
            <a:endParaRPr lang="en-US" altLang="zh-CN" dirty="0" smtClean="0"/>
          </a:p>
          <a:p>
            <a:r>
              <a:rPr lang="zh-CN" altLang="en-US" dirty="0"/>
              <a:t>主席</a:t>
            </a:r>
            <a:r>
              <a:rPr lang="zh-CN" altLang="en-US" dirty="0" smtClean="0"/>
              <a:t>树</a:t>
            </a:r>
            <a:r>
              <a:rPr lang="en-US" altLang="zh-CN" dirty="0" smtClean="0"/>
              <a:t>/</a:t>
            </a:r>
            <a:r>
              <a:rPr lang="zh-CN" altLang="en-US" dirty="0" smtClean="0"/>
              <a:t>排序</a:t>
            </a:r>
            <a:r>
              <a:rPr lang="en-US" altLang="zh-CN" dirty="0" smtClean="0"/>
              <a:t>+</a:t>
            </a:r>
            <a:r>
              <a:rPr lang="zh-CN" altLang="en-US" dirty="0" smtClean="0"/>
              <a:t>树状数组。</a:t>
            </a:r>
            <a:endParaRPr lang="en-US" altLang="zh-CN" dirty="0" smtClean="0"/>
          </a:p>
          <a:p>
            <a:r>
              <a:rPr lang="zh-CN" altLang="en-US" dirty="0" smtClean="0"/>
              <a:t>时间复杂度</a:t>
            </a:r>
            <a:r>
              <a:rPr lang="en-US" altLang="zh-CN" dirty="0" smtClean="0"/>
              <a:t>O(</a:t>
            </a:r>
            <a:r>
              <a:rPr lang="en-US" altLang="zh-CN" dirty="0" err="1" smtClean="0"/>
              <a:t>mlogmlogW</a:t>
            </a:r>
            <a:r>
              <a:rPr lang="en-US" altLang="zh-CN" dirty="0" smtClean="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点分治</a:t>
            </a:r>
            <a:endParaRPr lang="zh-CN" altLang="en-US" b="1" dirty="0"/>
          </a:p>
        </p:txBody>
      </p:sp>
      <p:sp>
        <p:nvSpPr>
          <p:cNvPr id="3" name="内容占位符 2"/>
          <p:cNvSpPr>
            <a:spLocks noGrp="1"/>
          </p:cNvSpPr>
          <p:nvPr>
            <p:ph idx="1"/>
          </p:nvPr>
        </p:nvSpPr>
        <p:spPr/>
        <p:txBody>
          <a:bodyPr/>
          <a:lstStyle/>
          <a:p>
            <a:r>
              <a:rPr lang="zh-CN" altLang="en-US" dirty="0" smtClean="0"/>
              <a:t>通常用来处理树上路径的统计问题。</a:t>
            </a:r>
            <a:endParaRPr lang="en-US" altLang="zh-CN" dirty="0" smtClean="0"/>
          </a:p>
          <a:p>
            <a:r>
              <a:rPr lang="zh-CN" altLang="en-US" dirty="0" smtClean="0"/>
              <a:t>每次找出树的重心（每个子树大小都不超过原树的一半），每次考虑经过重心的路径，然后递归处理每个子树。</a:t>
            </a:r>
            <a:endParaRPr lang="en-US" altLang="zh-CN" dirty="0" smtClean="0"/>
          </a:p>
          <a:p>
            <a:r>
              <a:rPr lang="zh-CN" altLang="en-US" dirty="0" smtClean="0"/>
              <a:t>最多只会有</a:t>
            </a:r>
            <a:r>
              <a:rPr lang="en-US" altLang="zh-CN" dirty="0" err="1" smtClean="0"/>
              <a:t>logn</a:t>
            </a:r>
            <a:r>
              <a:rPr lang="zh-CN" altLang="en-US" dirty="0" smtClean="0"/>
              <a:t>层，每层需要处理</a:t>
            </a:r>
            <a:r>
              <a:rPr lang="en-US" altLang="zh-CN" dirty="0" smtClean="0"/>
              <a:t>n</a:t>
            </a:r>
            <a:r>
              <a:rPr lang="zh-CN" altLang="en-US" dirty="0" smtClean="0"/>
              <a:t>个点。</a:t>
            </a:r>
            <a:endParaRPr lang="en-US" altLang="zh-C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Digit Tree</a:t>
            </a:r>
            <a:endParaRPr lang="zh-CN" altLang="en-US" b="1" dirty="0"/>
          </a:p>
        </p:txBody>
      </p:sp>
      <p:sp>
        <p:nvSpPr>
          <p:cNvPr id="3" name="内容占位符 2"/>
          <p:cNvSpPr>
            <a:spLocks noGrp="1"/>
          </p:cNvSpPr>
          <p:nvPr>
            <p:ph idx="1"/>
          </p:nvPr>
        </p:nvSpPr>
        <p:spPr/>
        <p:txBody>
          <a:bodyPr/>
          <a:lstStyle/>
          <a:p>
            <a:r>
              <a:rPr lang="en-US" altLang="zh-CN" dirty="0"/>
              <a:t>N</a:t>
            </a:r>
            <a:r>
              <a:rPr lang="zh-CN" altLang="en-US" dirty="0"/>
              <a:t>个结点的树，问有多少条路径满足其边权连起来的数字模</a:t>
            </a:r>
            <a:r>
              <a:rPr lang="en-US" altLang="zh-CN" dirty="0"/>
              <a:t>M</a:t>
            </a:r>
            <a:r>
              <a:rPr lang="zh-CN" altLang="en-US" dirty="0"/>
              <a:t>为</a:t>
            </a:r>
            <a:r>
              <a:rPr lang="en-US" altLang="zh-CN" dirty="0"/>
              <a:t>0</a:t>
            </a:r>
            <a:endParaRPr lang="en-US" altLang="zh-CN" dirty="0"/>
          </a:p>
          <a:p>
            <a:r>
              <a:rPr lang="en-US" altLang="zh-CN" dirty="0"/>
              <a:t>N&lt;=100000</a:t>
            </a:r>
            <a:r>
              <a:rPr lang="zh-CN" altLang="en-US" dirty="0"/>
              <a:t>，</a:t>
            </a:r>
            <a:r>
              <a:rPr lang="en-US" altLang="zh-CN" dirty="0"/>
              <a:t>0&lt;=w</a:t>
            </a:r>
            <a:r>
              <a:rPr lang="en-US" altLang="zh-CN" dirty="0" smtClean="0"/>
              <a:t>&lt;=9</a:t>
            </a:r>
            <a:r>
              <a:rPr lang="zh-CN" altLang="en-US" dirty="0"/>
              <a:t>，</a:t>
            </a:r>
            <a:r>
              <a:rPr lang="en-US" altLang="zh-CN" dirty="0"/>
              <a:t>(M,10)=</a:t>
            </a:r>
            <a:r>
              <a:rPr lang="en-US" altLang="zh-CN" dirty="0" smtClean="0"/>
              <a:t>1</a:t>
            </a:r>
            <a:endParaRPr lang="en-US" altLang="zh-CN" dirty="0" smtClean="0"/>
          </a:p>
          <a:p>
            <a:r>
              <a:rPr lang="zh-CN" altLang="en-US" dirty="0"/>
              <a:t>题目</a:t>
            </a:r>
            <a:r>
              <a:rPr lang="zh-CN" altLang="en-US" dirty="0" smtClean="0"/>
              <a:t>来源：</a:t>
            </a:r>
            <a:r>
              <a:rPr lang="en-US" altLang="zh-CN" dirty="0" smtClean="0"/>
              <a:t>CF715C</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Digit Tree</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点分治</a:t>
                </a:r>
                <a:endParaRPr lang="en-US" altLang="zh-CN" dirty="0"/>
              </a:p>
              <a:p>
                <a:r>
                  <a:rPr lang="zh-CN" altLang="en-US" dirty="0"/>
                  <a:t>对每个点求出</a:t>
                </a:r>
                <a:r>
                  <a:rPr lang="zh-CN" altLang="en-US" dirty="0" smtClean="0"/>
                  <a:t>到重心的</a:t>
                </a:r>
                <a:r>
                  <a:rPr lang="zh-CN" altLang="en-US" dirty="0"/>
                  <a:t>数字连起来模</a:t>
                </a:r>
                <a:r>
                  <a:rPr lang="en-US" altLang="zh-CN" dirty="0"/>
                  <a:t>M</a:t>
                </a:r>
                <a:r>
                  <a:rPr lang="zh-CN" altLang="en-US" dirty="0"/>
                  <a:t>的值</a:t>
                </a:r>
                <a:endParaRPr lang="en-US" altLang="zh-CN" dirty="0"/>
              </a:p>
              <a:p>
                <a14:m>
                  <m:oMath xmlns:m="http://schemas.openxmlformats.org/officeDocument/2006/math">
                    <m:r>
                      <a:rPr lang="en-US" altLang="zh-CN" b="0" i="1" smtClean="0">
                        <a:latin typeface="Cambria Math" panose="02040503050406030204" pitchFamily="18" charset="0"/>
                      </a:rPr>
                      <m:t>𝑣𝑎𝑙</m:t>
                    </m:r>
                    <m:d>
                      <m:dPr>
                        <m:ctrlPr>
                          <a:rPr lang="en-US" altLang="zh-CN" b="0" i="1" smtClean="0">
                            <a:latin typeface="Cambria Math"/>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d>
                      <m:dPr>
                        <m:ctrlPr>
                          <a:rPr lang="en-US" altLang="zh-CN" b="0" i="1" smtClean="0">
                            <a:latin typeface="Cambria Math"/>
                          </a:rPr>
                        </m:ctrlPr>
                      </m:dPr>
                      <m:e>
                        <m:r>
                          <a:rPr lang="en-US" altLang="zh-CN" b="0" i="1" smtClean="0">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𝑑𝑒𝑝</m:t>
                        </m:r>
                        <m:d>
                          <m:dPr>
                            <m:ctrlPr>
                              <a:rPr lang="en-US" altLang="zh-CN" b="0" i="1" smtClean="0">
                                <a:latin typeface="Cambria Math"/>
                              </a:rPr>
                            </m:ctrlPr>
                          </m:dPr>
                          <m:e>
                            <m:r>
                              <a:rPr lang="en-US" altLang="zh-CN" b="0" i="1" smtClean="0">
                                <a:latin typeface="Cambria Math" panose="02040503050406030204" pitchFamily="18" charset="0"/>
                              </a:rPr>
                              <m:t>𝑦</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endParaRPr lang="en-US" altLang="zh-CN" dirty="0"/>
              </a:p>
              <a:p>
                <a:r>
                  <a:rPr lang="zh-CN" altLang="en-US" dirty="0"/>
                  <a:t>即</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a:rPr>
                      <m:t>′</m:t>
                    </m:r>
                    <m:d>
                      <m:dPr>
                        <m:ctrlPr>
                          <a:rPr lang="en-US" altLang="zh-CN" b="0" i="1" smtClean="0">
                            <a:latin typeface="Cambria Math"/>
                          </a:rPr>
                        </m:ctrlPr>
                      </m:dPr>
                      <m:e>
                        <m:r>
                          <a:rPr lang="en-US" altLang="zh-CN" b="0" i="1" smtClean="0">
                            <a:latin typeface="Cambria Math" panose="02040503050406030204" pitchFamily="18" charset="0"/>
                          </a:rPr>
                          <m:t>𝑦</m:t>
                        </m:r>
                      </m:e>
                    </m:d>
                    <m:r>
                      <a:rPr lang="en-US" altLang="zh-CN" i="1">
                        <a:latin typeface="Cambria Math" panose="02040503050406030204" pitchFamily="18" charset="0"/>
                        <a:ea typeface="Cambria Math" panose="02040503050406030204" pitchFamily="18" charset="0"/>
                      </a:rPr>
                      <m:t>×</m:t>
                    </m:r>
                    <m:sSup>
                      <m:sSupPr>
                        <m:ctrlPr>
                          <a:rPr lang="en-US" altLang="zh-CN" i="1" smtClean="0">
                            <a:latin typeface="Cambria Math"/>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𝑑𝑒𝑝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r>
                  <a:rPr lang="zh-CN" altLang="en-US" dirty="0"/>
                  <a:t>时间复杂</a:t>
                </a:r>
                <a:r>
                  <a:rPr lang="zh-CN" altLang="en-US" dirty="0" smtClean="0"/>
                  <a:t>度</a:t>
                </a:r>
                <a:r>
                  <a:rPr lang="en-US" altLang="zh-CN" dirty="0" smtClean="0"/>
                  <a:t>O(</a:t>
                </a:r>
                <a:r>
                  <a:rPr lang="en-US" altLang="zh-CN" dirty="0" err="1" smtClean="0"/>
                  <a:t>nlogn</a:t>
                </a:r>
                <a:r>
                  <a:rPr lang="en-US" altLang="zh-CN" dirty="0" smtClean="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630" t="-2426" r="-1556"/>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树上的路径</a:t>
            </a:r>
            <a:endParaRPr lang="zh-CN" altLang="en-US" b="1" dirty="0"/>
          </a:p>
        </p:txBody>
      </p:sp>
      <p:sp>
        <p:nvSpPr>
          <p:cNvPr id="3" name="内容占位符 2"/>
          <p:cNvSpPr>
            <a:spLocks noGrp="1"/>
          </p:cNvSpPr>
          <p:nvPr>
            <p:ph idx="1"/>
          </p:nvPr>
        </p:nvSpPr>
        <p:spPr/>
        <p:txBody>
          <a:bodyPr/>
          <a:lstStyle/>
          <a:p>
            <a:r>
              <a:rPr lang="zh-CN" altLang="en-US" dirty="0"/>
              <a:t>给定一</a:t>
            </a:r>
            <a:r>
              <a:rPr lang="zh-CN" altLang="en-US" dirty="0" smtClean="0"/>
              <a:t>棵</a:t>
            </a:r>
            <a:r>
              <a:rPr lang="en-US" altLang="zh-CN" dirty="0" smtClean="0"/>
              <a:t>n</a:t>
            </a:r>
            <a:r>
              <a:rPr lang="zh-CN" altLang="en-US" dirty="0" smtClean="0"/>
              <a:t>个</a:t>
            </a:r>
            <a:r>
              <a:rPr lang="zh-CN" altLang="en-US" dirty="0"/>
              <a:t>点的</a:t>
            </a:r>
            <a:r>
              <a:rPr lang="zh-CN" altLang="en-US" dirty="0" smtClean="0"/>
              <a:t>带边权树。求边权和最大的</a:t>
            </a:r>
            <a:r>
              <a:rPr lang="en-US" altLang="zh-CN" dirty="0" smtClean="0"/>
              <a:t>m</a:t>
            </a:r>
            <a:r>
              <a:rPr lang="zh-CN" altLang="en-US" dirty="0" smtClean="0"/>
              <a:t>条路径。</a:t>
            </a:r>
            <a:endParaRPr lang="en-US" altLang="zh-CN" dirty="0" smtClean="0"/>
          </a:p>
          <a:p>
            <a:r>
              <a:rPr lang="en-US" altLang="zh-CN" dirty="0"/>
              <a:t>n</a:t>
            </a:r>
            <a:r>
              <a:rPr lang="en-US" altLang="zh-CN" dirty="0" smtClean="0"/>
              <a:t>&lt;=50000</a:t>
            </a:r>
            <a:r>
              <a:rPr lang="zh-CN" altLang="en-US" dirty="0" smtClean="0"/>
              <a:t>，</a:t>
            </a:r>
            <a:r>
              <a:rPr lang="en-US" altLang="zh-CN" dirty="0" smtClean="0"/>
              <a:t>m&lt;=300000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bzoj3784</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树上的路径</a:t>
            </a:r>
            <a:endParaRPr lang="zh-CN" altLang="en-US" b="1" dirty="0"/>
          </a:p>
        </p:txBody>
      </p:sp>
      <p:sp>
        <p:nvSpPr>
          <p:cNvPr id="3" name="内容占位符 2"/>
          <p:cNvSpPr>
            <a:spLocks noGrp="1"/>
          </p:cNvSpPr>
          <p:nvPr>
            <p:ph idx="1"/>
          </p:nvPr>
        </p:nvSpPr>
        <p:spPr/>
        <p:txBody>
          <a:bodyPr/>
          <a:lstStyle/>
          <a:p>
            <a:r>
              <a:rPr lang="zh-CN" altLang="en-US" dirty="0"/>
              <a:t>树分</a:t>
            </a:r>
            <a:r>
              <a:rPr lang="zh-CN" altLang="en-US" dirty="0" smtClean="0"/>
              <a:t>治，每次按</a:t>
            </a:r>
            <a:r>
              <a:rPr lang="en-US" altLang="zh-CN" dirty="0" err="1" smtClean="0"/>
              <a:t>dfs</a:t>
            </a:r>
            <a:r>
              <a:rPr lang="zh-CN" altLang="en-US" dirty="0" smtClean="0"/>
              <a:t>序存下每个点到重心的距离。</a:t>
            </a:r>
            <a:endParaRPr lang="en-US" altLang="zh-CN" dirty="0" smtClean="0"/>
          </a:p>
          <a:p>
            <a:r>
              <a:rPr lang="zh-CN" altLang="en-US" dirty="0" smtClean="0"/>
              <a:t>那么所有路径可以表示成</a:t>
            </a:r>
            <a:r>
              <a:rPr lang="en-US" altLang="zh-CN" dirty="0" smtClean="0"/>
              <a:t>O(</a:t>
            </a:r>
            <a:r>
              <a:rPr lang="en-US" altLang="zh-CN" dirty="0" err="1" smtClean="0"/>
              <a:t>nlogn</a:t>
            </a:r>
            <a:r>
              <a:rPr lang="en-US" altLang="zh-CN" dirty="0" smtClean="0"/>
              <a:t>)</a:t>
            </a:r>
            <a:r>
              <a:rPr lang="zh-CN" altLang="en-US" dirty="0" smtClean="0"/>
              <a:t>个三元组</a:t>
            </a:r>
            <a:r>
              <a:rPr lang="en-US" altLang="zh-CN" dirty="0" smtClean="0"/>
              <a:t>(</a:t>
            </a:r>
            <a:r>
              <a:rPr lang="en-US" altLang="zh-CN" dirty="0" err="1" smtClean="0"/>
              <a:t>l,r,x</a:t>
            </a:r>
            <a:r>
              <a:rPr lang="en-US" altLang="zh-CN" dirty="0" smtClean="0"/>
              <a:t>)</a:t>
            </a:r>
            <a:r>
              <a:rPr lang="zh-CN" altLang="en-US" dirty="0" smtClean="0"/>
              <a:t>：序列的第</a:t>
            </a:r>
            <a:r>
              <a:rPr lang="en-US" altLang="zh-CN" dirty="0" smtClean="0"/>
              <a:t>[</a:t>
            </a:r>
            <a:r>
              <a:rPr lang="en-US" altLang="zh-CN" dirty="0" err="1" smtClean="0"/>
              <a:t>l,r</a:t>
            </a:r>
            <a:r>
              <a:rPr lang="en-US" altLang="zh-CN" dirty="0" smtClean="0"/>
              <a:t>]</a:t>
            </a:r>
            <a:r>
              <a:rPr lang="zh-CN" altLang="en-US" dirty="0" smtClean="0"/>
              <a:t>项</a:t>
            </a:r>
            <a:r>
              <a:rPr lang="en-US" altLang="zh-CN" dirty="0" smtClean="0"/>
              <a:t>+x</a:t>
            </a:r>
            <a:r>
              <a:rPr lang="zh-CN" altLang="en-US" dirty="0" smtClean="0"/>
              <a:t>。</a:t>
            </a:r>
            <a:endParaRPr lang="en-US" altLang="zh-CN" dirty="0" smtClean="0"/>
          </a:p>
          <a:p>
            <a:r>
              <a:rPr lang="zh-CN" altLang="en-US" dirty="0" smtClean="0"/>
              <a:t>每次取出最大值最大的三元组，然后将它拆成两半。</a:t>
            </a:r>
            <a:endParaRPr lang="en-US" altLang="zh-CN" dirty="0"/>
          </a:p>
          <a:p>
            <a:r>
              <a:rPr lang="zh-CN" altLang="en-US" dirty="0" smtClean="0"/>
              <a:t>用堆</a:t>
            </a:r>
            <a:r>
              <a:rPr lang="en-US" altLang="zh-CN" dirty="0" smtClean="0"/>
              <a:t>+ST</a:t>
            </a:r>
            <a:r>
              <a:rPr lang="zh-CN" altLang="en-US" dirty="0" smtClean="0"/>
              <a:t>表维护。</a:t>
            </a:r>
            <a:endParaRPr lang="en-US" altLang="zh-CN" dirty="0" smtClean="0"/>
          </a:p>
          <a:p>
            <a:r>
              <a:rPr lang="zh-CN" altLang="en-US" dirty="0" smtClean="0"/>
              <a:t>时间</a:t>
            </a:r>
            <a:r>
              <a:rPr lang="zh-CN" altLang="en-US" dirty="0"/>
              <a:t>复杂</a:t>
            </a:r>
            <a:r>
              <a:rPr lang="zh-CN" altLang="en-US" dirty="0" smtClean="0"/>
              <a:t>度</a:t>
            </a:r>
            <a:r>
              <a:rPr lang="en-US" altLang="zh-CN" dirty="0" smtClean="0"/>
              <a:t>O(nlog</a:t>
            </a:r>
            <a:r>
              <a:rPr lang="en-US" altLang="zh-CN" baseline="30000" dirty="0" smtClean="0"/>
              <a:t>2</a:t>
            </a:r>
            <a:r>
              <a:rPr lang="en-US" altLang="zh-CN" dirty="0" smtClean="0"/>
              <a:t>n+mlogn)</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寝室管理</a:t>
            </a:r>
            <a:endParaRPr lang="zh-CN" altLang="en-US" b="1" dirty="0"/>
          </a:p>
        </p:txBody>
      </p:sp>
      <p:sp>
        <p:nvSpPr>
          <p:cNvPr id="3" name="内容占位符 2"/>
          <p:cNvSpPr>
            <a:spLocks noGrp="1"/>
          </p:cNvSpPr>
          <p:nvPr>
            <p:ph idx="1"/>
          </p:nvPr>
        </p:nvSpPr>
        <p:spPr/>
        <p:txBody>
          <a:bodyPr/>
          <a:lstStyle/>
          <a:p>
            <a:r>
              <a:rPr lang="zh-CN" altLang="en-US" dirty="0"/>
              <a:t>给定一</a:t>
            </a:r>
            <a:r>
              <a:rPr lang="zh-CN" altLang="en-US" dirty="0" smtClean="0"/>
              <a:t>棵</a:t>
            </a:r>
            <a:r>
              <a:rPr lang="en-US" altLang="zh-CN" dirty="0" smtClean="0"/>
              <a:t>n</a:t>
            </a:r>
            <a:r>
              <a:rPr lang="zh-CN" altLang="en-US" dirty="0" smtClean="0"/>
              <a:t>个</a:t>
            </a:r>
            <a:r>
              <a:rPr lang="zh-CN" altLang="en-US" dirty="0"/>
              <a:t>点</a:t>
            </a:r>
            <a:r>
              <a:rPr lang="zh-CN" altLang="en-US" dirty="0" smtClean="0"/>
              <a:t>的环套树。问有多少条长度不超过</a:t>
            </a:r>
            <a:r>
              <a:rPr lang="en-US" altLang="zh-CN" dirty="0" smtClean="0"/>
              <a:t>k</a:t>
            </a:r>
            <a:r>
              <a:rPr lang="zh-CN" altLang="en-US" dirty="0" smtClean="0"/>
              <a:t>的路径。</a:t>
            </a:r>
            <a:endParaRPr lang="en-US" altLang="zh-CN" dirty="0" smtClean="0"/>
          </a:p>
          <a:p>
            <a:r>
              <a:rPr lang="en-US" altLang="zh-CN" dirty="0"/>
              <a:t>k</a:t>
            </a:r>
            <a:r>
              <a:rPr lang="en-US" altLang="zh-CN" dirty="0" smtClean="0"/>
              <a:t>&lt;=n&lt;=100000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bzoj3648</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寝室管理</a:t>
            </a:r>
            <a:endParaRPr lang="zh-CN" altLang="en-US" b="1" dirty="0"/>
          </a:p>
        </p:txBody>
      </p:sp>
      <p:sp>
        <p:nvSpPr>
          <p:cNvPr id="3" name="内容占位符 2"/>
          <p:cNvSpPr>
            <a:spLocks noGrp="1"/>
          </p:cNvSpPr>
          <p:nvPr>
            <p:ph idx="1"/>
          </p:nvPr>
        </p:nvSpPr>
        <p:spPr/>
        <p:txBody>
          <a:bodyPr/>
          <a:lstStyle/>
          <a:p>
            <a:r>
              <a:rPr lang="zh-CN" altLang="en-US" dirty="0" smtClean="0"/>
              <a:t>对于树的情况直接点分治就行了。</a:t>
            </a:r>
            <a:endParaRPr lang="en-US" altLang="zh-CN" dirty="0" smtClean="0"/>
          </a:p>
          <a:p>
            <a:r>
              <a:rPr lang="zh-CN" altLang="en-US" dirty="0" smtClean="0"/>
              <a:t>接下来考虑经过剩下那条边的情况。</a:t>
            </a:r>
            <a:endParaRPr lang="en-US" altLang="zh-CN" dirty="0" smtClean="0"/>
          </a:p>
          <a:p>
            <a:r>
              <a:rPr lang="zh-CN" altLang="en-US" dirty="0" smtClean="0"/>
              <a:t>在环上扫一遍枚举其中一个端点在哪个子树上，用线段树维护另一端。</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nlogn</a:t>
            </a:r>
            <a:r>
              <a:rPr lang="en-US" altLang="zh-CN" dirty="0" smtClean="0"/>
              <a:t>)</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莫队算法</a:t>
            </a:r>
            <a:endParaRPr lang="zh-CN" altLang="en-US" b="1" dirty="0"/>
          </a:p>
        </p:txBody>
      </p:sp>
      <p:sp>
        <p:nvSpPr>
          <p:cNvPr id="3" name="内容占位符 2"/>
          <p:cNvSpPr>
            <a:spLocks noGrp="1"/>
          </p:cNvSpPr>
          <p:nvPr>
            <p:ph idx="1"/>
          </p:nvPr>
        </p:nvSpPr>
        <p:spPr/>
        <p:txBody>
          <a:bodyPr/>
          <a:lstStyle/>
          <a:p>
            <a:r>
              <a:rPr lang="zh-CN" altLang="en-US" dirty="0" smtClean="0"/>
              <a:t>有一些区间询问，并且在知道</a:t>
            </a:r>
            <a:r>
              <a:rPr lang="en-US" altLang="zh-CN" dirty="0" smtClean="0"/>
              <a:t>[</a:t>
            </a:r>
            <a:r>
              <a:rPr lang="en-US" altLang="zh-CN" dirty="0" err="1" smtClean="0"/>
              <a:t>l,r</a:t>
            </a:r>
            <a:r>
              <a:rPr lang="en-US" altLang="zh-CN" dirty="0" smtClean="0"/>
              <a:t>]</a:t>
            </a:r>
            <a:r>
              <a:rPr lang="zh-CN" altLang="en-US" dirty="0" smtClean="0"/>
              <a:t>的信息时可以快速求出</a:t>
            </a:r>
            <a:r>
              <a:rPr lang="en-US" altLang="zh-CN" dirty="0" smtClean="0"/>
              <a:t>[l±1,r]</a:t>
            </a:r>
            <a:r>
              <a:rPr lang="zh-CN" altLang="en-US" dirty="0" smtClean="0"/>
              <a:t>和</a:t>
            </a:r>
            <a:r>
              <a:rPr lang="en-US" altLang="zh-CN" dirty="0" smtClean="0"/>
              <a:t>[l,r±1]</a:t>
            </a:r>
            <a:r>
              <a:rPr lang="zh-CN" altLang="en-US" dirty="0" smtClean="0"/>
              <a:t>。</a:t>
            </a:r>
            <a:endParaRPr lang="en-US" altLang="zh-CN" dirty="0" smtClean="0"/>
          </a:p>
          <a:p>
            <a:r>
              <a:rPr lang="zh-CN" altLang="en-US" dirty="0"/>
              <a:t>将</a:t>
            </a:r>
            <a:r>
              <a:rPr lang="zh-CN" altLang="en-US" dirty="0" smtClean="0"/>
              <a:t>序列分成根号块，对区间进行排序，第一关键字是</a:t>
            </a:r>
            <a:r>
              <a:rPr lang="en-US" altLang="zh-CN" dirty="0" smtClean="0"/>
              <a:t>l</a:t>
            </a:r>
            <a:r>
              <a:rPr lang="zh-CN" altLang="en-US" dirty="0" smtClean="0"/>
              <a:t>所在块，第二关键字是</a:t>
            </a:r>
            <a:r>
              <a:rPr lang="en-US" altLang="zh-CN" dirty="0" smtClean="0"/>
              <a:t>r</a:t>
            </a:r>
            <a:r>
              <a:rPr lang="zh-CN" altLang="en-US" dirty="0" smtClean="0"/>
              <a:t>。</a:t>
            </a:r>
            <a:endParaRPr lang="en-US" altLang="zh-CN" dirty="0" smtClean="0"/>
          </a:p>
          <a:p>
            <a:r>
              <a:rPr lang="zh-CN" altLang="en-US" dirty="0" smtClean="0"/>
              <a:t>按顺序处理每个区间，每次从上一个区间暴力移动左右端点。</a:t>
            </a:r>
            <a:endParaRPr lang="en-US" altLang="zh-CN" dirty="0" smtClean="0"/>
          </a:p>
          <a:p>
            <a:r>
              <a:rPr lang="zh-CN" altLang="en-US" dirty="0" smtClean="0"/>
              <a:t>左端点会移动</a:t>
            </a:r>
            <a:r>
              <a:rPr lang="en-US" altLang="zh-CN" dirty="0" smtClean="0"/>
              <a:t>O(</a:t>
            </a:r>
            <a:r>
              <a:rPr lang="en-US" altLang="zh-CN" dirty="0" err="1" smtClean="0"/>
              <a:t>msqrtn</a:t>
            </a:r>
            <a:r>
              <a:rPr lang="en-US" altLang="zh-CN" dirty="0" smtClean="0"/>
              <a:t>)</a:t>
            </a:r>
            <a:r>
              <a:rPr lang="zh-CN" altLang="en-US" dirty="0" smtClean="0"/>
              <a:t>次，右端点会移动</a:t>
            </a:r>
            <a:r>
              <a:rPr lang="en-US" altLang="zh-CN" dirty="0" smtClean="0"/>
              <a:t>O(</a:t>
            </a:r>
            <a:r>
              <a:rPr lang="en-US" altLang="zh-CN" dirty="0" err="1" smtClean="0"/>
              <a:t>nsqrtn</a:t>
            </a:r>
            <a:r>
              <a:rPr lang="en-US" altLang="zh-CN" dirty="0" smtClean="0"/>
              <a:t>)</a:t>
            </a:r>
            <a:r>
              <a:rPr lang="zh-CN" altLang="en-US" dirty="0" smtClean="0"/>
              <a:t>次。</a:t>
            </a:r>
            <a:endParaRPr lang="en-US" altLang="zh-CN"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小</a:t>
            </a:r>
            <a:r>
              <a:rPr lang="en-US" altLang="zh-CN" b="1" dirty="0" smtClean="0"/>
              <a:t>Z</a:t>
            </a:r>
            <a:r>
              <a:rPr lang="zh-CN" altLang="en-US" b="1" dirty="0" smtClean="0"/>
              <a:t>的袜子</a:t>
            </a:r>
            <a:endParaRPr lang="zh-CN" altLang="en-US" b="1" dirty="0"/>
          </a:p>
        </p:txBody>
      </p:sp>
      <p:sp>
        <p:nvSpPr>
          <p:cNvPr id="3" name="内容占位符 2"/>
          <p:cNvSpPr>
            <a:spLocks noGrp="1"/>
          </p:cNvSpPr>
          <p:nvPr>
            <p:ph idx="1"/>
          </p:nvPr>
        </p:nvSpPr>
        <p:spPr/>
        <p:txBody>
          <a:bodyPr/>
          <a:lstStyle/>
          <a:p>
            <a:r>
              <a:rPr lang="zh-CN" altLang="en-US" dirty="0" smtClean="0"/>
              <a:t>有一个长度为</a:t>
            </a:r>
            <a:r>
              <a:rPr lang="en-US" altLang="zh-CN" dirty="0" smtClean="0"/>
              <a:t>n</a:t>
            </a:r>
            <a:r>
              <a:rPr lang="zh-CN" altLang="en-US" dirty="0" smtClean="0"/>
              <a:t>的序列，</a:t>
            </a:r>
            <a:r>
              <a:rPr lang="en-US" altLang="zh-CN" dirty="0" smtClean="0"/>
              <a:t>m</a:t>
            </a:r>
            <a:r>
              <a:rPr lang="zh-CN" altLang="en-US" dirty="0" smtClean="0"/>
              <a:t>次询问，每次问在一个区间随机取两个位置，值相同的概率。</a:t>
            </a:r>
            <a:endParaRPr lang="en-US" altLang="zh-CN" dirty="0" smtClean="0"/>
          </a:p>
          <a:p>
            <a:r>
              <a:rPr lang="en-US" altLang="zh-CN" dirty="0" err="1"/>
              <a:t>n</a:t>
            </a:r>
            <a:r>
              <a:rPr lang="en-US" altLang="zh-CN" dirty="0" err="1" smtClean="0"/>
              <a:t>,m</a:t>
            </a:r>
            <a:r>
              <a:rPr lang="en-US" altLang="zh-CN" dirty="0" smtClean="0"/>
              <a:t>&lt;=50000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bzoj2038</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连通图</a:t>
            </a:r>
            <a:endParaRPr lang="zh-CN" altLang="en-US" b="1" dirty="0"/>
          </a:p>
        </p:txBody>
      </p:sp>
      <p:sp>
        <p:nvSpPr>
          <p:cNvPr id="3" name="内容占位符 2"/>
          <p:cNvSpPr>
            <a:spLocks noGrp="1"/>
          </p:cNvSpPr>
          <p:nvPr>
            <p:ph idx="1"/>
          </p:nvPr>
        </p:nvSpPr>
        <p:spPr/>
        <p:txBody>
          <a:bodyPr/>
          <a:lstStyle/>
          <a:p>
            <a:r>
              <a:rPr lang="zh-CN" altLang="en-US" dirty="0" smtClean="0"/>
              <a:t>给定一个</a:t>
            </a:r>
            <a:r>
              <a:rPr lang="en-US" altLang="zh-CN" dirty="0" smtClean="0"/>
              <a:t>n</a:t>
            </a:r>
            <a:r>
              <a:rPr lang="zh-CN" altLang="en-US" dirty="0" smtClean="0"/>
              <a:t>个点</a:t>
            </a:r>
            <a:r>
              <a:rPr lang="en-US" altLang="zh-CN" dirty="0" smtClean="0"/>
              <a:t>m</a:t>
            </a:r>
            <a:r>
              <a:rPr lang="zh-CN" altLang="en-US" dirty="0" smtClean="0"/>
              <a:t>条边的图。有</a:t>
            </a:r>
            <a:r>
              <a:rPr lang="en-US" altLang="zh-CN" dirty="0" smtClean="0"/>
              <a:t>k</a:t>
            </a:r>
            <a:r>
              <a:rPr lang="zh-CN" altLang="en-US" dirty="0" smtClean="0"/>
              <a:t>次询问，每次问删掉给定的不超过</a:t>
            </a:r>
            <a:r>
              <a:rPr lang="en-US" altLang="zh-CN" dirty="0" smtClean="0"/>
              <a:t>c</a:t>
            </a:r>
            <a:r>
              <a:rPr lang="zh-CN" altLang="en-US" dirty="0" smtClean="0"/>
              <a:t>条边后图是否连通。</a:t>
            </a:r>
            <a:endParaRPr lang="en-US" altLang="zh-CN" dirty="0"/>
          </a:p>
          <a:p>
            <a:r>
              <a:rPr lang="en-US" altLang="zh-CN" dirty="0" err="1" smtClean="0"/>
              <a:t>n,m,k</a:t>
            </a:r>
            <a:r>
              <a:rPr lang="en-US" altLang="zh-CN" dirty="0" smtClean="0"/>
              <a:t>&lt;=100000</a:t>
            </a:r>
            <a:r>
              <a:rPr lang="zh-CN" altLang="en-US" dirty="0" smtClean="0"/>
              <a:t>，</a:t>
            </a:r>
            <a:r>
              <a:rPr lang="en-US" altLang="zh-CN" dirty="0" smtClean="0"/>
              <a:t>c&lt;=4</a:t>
            </a:r>
            <a:r>
              <a:rPr lang="zh-CN" altLang="en-US" dirty="0" smtClean="0"/>
              <a:t>。</a:t>
            </a:r>
            <a:endParaRPr lang="en-US" altLang="zh-CN" dirty="0" smtClean="0"/>
          </a:p>
          <a:p>
            <a:r>
              <a:rPr lang="zh-CN" altLang="en-US" dirty="0"/>
              <a:t>题目</a:t>
            </a:r>
            <a:r>
              <a:rPr lang="zh-CN" altLang="en-US" dirty="0" smtClean="0"/>
              <a:t>来源：</a:t>
            </a:r>
            <a:r>
              <a:rPr lang="en-US" altLang="zh-CN" dirty="0" smtClean="0"/>
              <a:t>bzoj3237</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小</a:t>
            </a:r>
            <a:r>
              <a:rPr lang="en-US" altLang="zh-CN" b="1" dirty="0" smtClean="0"/>
              <a:t>Z</a:t>
            </a:r>
            <a:r>
              <a:rPr lang="zh-CN" altLang="en-US" b="1" dirty="0" smtClean="0"/>
              <a:t>的袜子</a:t>
            </a:r>
            <a:endParaRPr lang="zh-CN" altLang="en-US" b="1" dirty="0"/>
          </a:p>
        </p:txBody>
      </p:sp>
      <p:sp>
        <p:nvSpPr>
          <p:cNvPr id="3" name="内容占位符 2"/>
          <p:cNvSpPr>
            <a:spLocks noGrp="1"/>
          </p:cNvSpPr>
          <p:nvPr>
            <p:ph idx="1"/>
          </p:nvPr>
        </p:nvSpPr>
        <p:spPr/>
        <p:txBody>
          <a:bodyPr/>
          <a:lstStyle/>
          <a:p>
            <a:r>
              <a:rPr lang="zh-CN" altLang="en-US" dirty="0" smtClean="0"/>
              <a:t>相当于求相同数的对数。</a:t>
            </a:r>
            <a:endParaRPr lang="en-US" altLang="zh-CN" dirty="0" smtClean="0"/>
          </a:p>
          <a:p>
            <a:r>
              <a:rPr lang="zh-CN" altLang="en-US" dirty="0"/>
              <a:t>莫</a:t>
            </a:r>
            <a:r>
              <a:rPr lang="zh-CN" altLang="en-US" dirty="0" smtClean="0"/>
              <a:t>队，维护每个数出现的次数。</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n+m</a:t>
            </a:r>
            <a:r>
              <a:rPr lang="en-US" altLang="zh-CN" dirty="0" smtClean="0"/>
              <a:t>)</a:t>
            </a:r>
            <a:r>
              <a:rPr lang="en-US" altLang="zh-CN" dirty="0" err="1" smtClean="0"/>
              <a:t>sqrtn</a:t>
            </a:r>
            <a:r>
              <a:rPr lang="en-US" altLang="zh-CN" dirty="0" smtClean="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mex</a:t>
            </a:r>
            <a:endParaRPr lang="zh-CN" altLang="en-US" b="1" dirty="0"/>
          </a:p>
        </p:txBody>
      </p:sp>
      <p:sp>
        <p:nvSpPr>
          <p:cNvPr id="3" name="内容占位符 2"/>
          <p:cNvSpPr>
            <a:spLocks noGrp="1"/>
          </p:cNvSpPr>
          <p:nvPr>
            <p:ph idx="1"/>
          </p:nvPr>
        </p:nvSpPr>
        <p:spPr/>
        <p:txBody>
          <a:bodyPr/>
          <a:lstStyle/>
          <a:p>
            <a:r>
              <a:rPr lang="zh-CN" altLang="en-US" dirty="0" smtClean="0"/>
              <a:t>有一个长度为</a:t>
            </a:r>
            <a:r>
              <a:rPr lang="en-US" altLang="zh-CN" dirty="0" smtClean="0"/>
              <a:t>n</a:t>
            </a:r>
            <a:r>
              <a:rPr lang="zh-CN" altLang="en-US" dirty="0" smtClean="0"/>
              <a:t>的序列，</a:t>
            </a:r>
            <a:r>
              <a:rPr lang="en-US" altLang="zh-CN" dirty="0" smtClean="0"/>
              <a:t>m</a:t>
            </a:r>
            <a:r>
              <a:rPr lang="zh-CN" altLang="en-US" dirty="0" smtClean="0"/>
              <a:t>次询问，每次问一个区间中没出现的最小自然数。</a:t>
            </a:r>
            <a:endParaRPr lang="en-US" altLang="zh-CN" dirty="0" smtClean="0"/>
          </a:p>
          <a:p>
            <a:r>
              <a:rPr lang="en-US" altLang="zh-CN" dirty="0" err="1"/>
              <a:t>n</a:t>
            </a:r>
            <a:r>
              <a:rPr lang="en-US" altLang="zh-CN" dirty="0" err="1" smtClean="0"/>
              <a:t>,m</a:t>
            </a:r>
            <a:r>
              <a:rPr lang="en-US" altLang="zh-CN" dirty="0" smtClean="0"/>
              <a:t>&lt;=100000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bzoj3585</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mex</a:t>
            </a:r>
            <a:endParaRPr lang="zh-CN" altLang="en-US" b="1" dirty="0"/>
          </a:p>
        </p:txBody>
      </p:sp>
      <p:sp>
        <p:nvSpPr>
          <p:cNvPr id="3" name="内容占位符 2"/>
          <p:cNvSpPr>
            <a:spLocks noGrp="1"/>
          </p:cNvSpPr>
          <p:nvPr>
            <p:ph idx="1"/>
          </p:nvPr>
        </p:nvSpPr>
        <p:spPr/>
        <p:txBody>
          <a:bodyPr/>
          <a:lstStyle/>
          <a:p>
            <a:r>
              <a:rPr lang="zh-CN" altLang="en-US" dirty="0" smtClean="0"/>
              <a:t>考虑莫队，移动左右端点就是加入</a:t>
            </a:r>
            <a:r>
              <a:rPr lang="en-US" altLang="zh-CN" dirty="0" smtClean="0"/>
              <a:t>/</a:t>
            </a:r>
            <a:r>
              <a:rPr lang="zh-CN" altLang="en-US" dirty="0" smtClean="0"/>
              <a:t>删除一个数。</a:t>
            </a:r>
            <a:endParaRPr lang="en-US" altLang="zh-CN" dirty="0" smtClean="0"/>
          </a:p>
          <a:p>
            <a:r>
              <a:rPr lang="zh-CN" altLang="en-US" dirty="0" smtClean="0"/>
              <a:t>对值域分块，每个块记录有多少个数出现过，</a:t>
            </a:r>
            <a:r>
              <a:rPr lang="en-US" altLang="zh-CN" dirty="0" smtClean="0"/>
              <a:t>O(1)</a:t>
            </a:r>
            <a:r>
              <a:rPr lang="zh-CN" altLang="en-US" dirty="0" smtClean="0"/>
              <a:t>修改，</a:t>
            </a:r>
            <a:r>
              <a:rPr lang="en-US" altLang="zh-CN" dirty="0" smtClean="0"/>
              <a:t>O(</a:t>
            </a:r>
            <a:r>
              <a:rPr lang="en-US" altLang="zh-CN" dirty="0" err="1" smtClean="0"/>
              <a:t>sqrtn</a:t>
            </a:r>
            <a:r>
              <a:rPr lang="en-US" altLang="zh-CN" dirty="0" smtClean="0"/>
              <a:t>)</a:t>
            </a:r>
            <a:r>
              <a:rPr lang="zh-CN" altLang="en-US" dirty="0" smtClean="0"/>
              <a:t>询问。</a:t>
            </a:r>
            <a:endParaRPr lang="en-US" altLang="zh-CN" dirty="0" smtClean="0"/>
          </a:p>
          <a:p>
            <a:r>
              <a:rPr lang="zh-CN" altLang="en-US" dirty="0" smtClean="0"/>
              <a:t>注意莫队只有</a:t>
            </a:r>
            <a:r>
              <a:rPr lang="en-US" altLang="zh-CN" dirty="0" smtClean="0"/>
              <a:t>m</a:t>
            </a:r>
            <a:r>
              <a:rPr lang="zh-CN" altLang="en-US" dirty="0" smtClean="0"/>
              <a:t>次询问。</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n+m</a:t>
            </a:r>
            <a:r>
              <a:rPr lang="en-US" altLang="zh-CN" dirty="0" smtClean="0"/>
              <a:t>)</a:t>
            </a:r>
            <a:r>
              <a:rPr lang="en-US" altLang="zh-CN" dirty="0" err="1" smtClean="0"/>
              <a:t>sqrtn</a:t>
            </a:r>
            <a:r>
              <a:rPr lang="en-US" altLang="zh-CN" dirty="0" smtClean="0"/>
              <a:t>)</a:t>
            </a:r>
            <a:endParaRPr lang="en-US" altLang="zh-CN" dirty="0" smtClean="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permu</a:t>
            </a:r>
            <a:endParaRPr lang="zh-CN" altLang="en-US" b="1" dirty="0"/>
          </a:p>
        </p:txBody>
      </p:sp>
      <p:sp>
        <p:nvSpPr>
          <p:cNvPr id="3" name="内容占位符 2"/>
          <p:cNvSpPr>
            <a:spLocks noGrp="1"/>
          </p:cNvSpPr>
          <p:nvPr>
            <p:ph idx="1"/>
          </p:nvPr>
        </p:nvSpPr>
        <p:spPr/>
        <p:txBody>
          <a:bodyPr/>
          <a:lstStyle/>
          <a:p>
            <a:r>
              <a:rPr lang="zh-CN" altLang="en-US" dirty="0"/>
              <a:t>给定一</a:t>
            </a:r>
            <a:r>
              <a:rPr lang="zh-CN" altLang="en-US" dirty="0" smtClean="0"/>
              <a:t>个长度为</a:t>
            </a:r>
            <a:r>
              <a:rPr lang="en-US" altLang="zh-CN" dirty="0" smtClean="0"/>
              <a:t>n</a:t>
            </a:r>
            <a:r>
              <a:rPr lang="zh-CN" altLang="en-US" dirty="0" smtClean="0"/>
              <a:t>的排列。有</a:t>
            </a:r>
            <a:r>
              <a:rPr lang="en-US" altLang="zh-CN" dirty="0" smtClean="0"/>
              <a:t>m</a:t>
            </a:r>
            <a:r>
              <a:rPr lang="zh-CN" altLang="en-US" dirty="0" smtClean="0"/>
              <a:t>次询问，每次给定一个区间</a:t>
            </a:r>
            <a:r>
              <a:rPr lang="en-US" altLang="zh-CN" dirty="0" smtClean="0"/>
              <a:t>[</a:t>
            </a:r>
            <a:r>
              <a:rPr lang="en-US" altLang="zh-CN" dirty="0" err="1" smtClean="0"/>
              <a:t>l,r</a:t>
            </a:r>
            <a:r>
              <a:rPr lang="en-US" altLang="zh-CN" dirty="0" smtClean="0"/>
              <a:t>]</a:t>
            </a:r>
            <a:r>
              <a:rPr lang="zh-CN" altLang="en-US" dirty="0" smtClean="0"/>
              <a:t>，求这个区间的最大的值域连续的子集的大小。</a:t>
            </a:r>
            <a:endParaRPr lang="en-US" altLang="zh-CN" dirty="0" smtClean="0"/>
          </a:p>
          <a:p>
            <a:r>
              <a:rPr lang="en-US" altLang="zh-CN" dirty="0" err="1" smtClean="0"/>
              <a:t>n,m</a:t>
            </a:r>
            <a:r>
              <a:rPr lang="en-US" altLang="zh-CN" dirty="0" smtClean="0"/>
              <a:t>&lt;=50000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bzoj4358</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permu</a:t>
            </a:r>
            <a:endParaRPr lang="zh-CN" altLang="en-US" b="1" dirty="0"/>
          </a:p>
        </p:txBody>
      </p:sp>
      <p:sp>
        <p:nvSpPr>
          <p:cNvPr id="3" name="内容占位符 2"/>
          <p:cNvSpPr>
            <a:spLocks noGrp="1"/>
          </p:cNvSpPr>
          <p:nvPr>
            <p:ph idx="1"/>
          </p:nvPr>
        </p:nvSpPr>
        <p:spPr/>
        <p:txBody>
          <a:bodyPr/>
          <a:lstStyle/>
          <a:p>
            <a:r>
              <a:rPr lang="zh-CN" altLang="en-US" dirty="0" smtClean="0"/>
              <a:t>莫队，每次加入</a:t>
            </a:r>
            <a:r>
              <a:rPr lang="en-US" altLang="zh-CN" dirty="0" smtClean="0"/>
              <a:t>/</a:t>
            </a:r>
            <a:r>
              <a:rPr lang="zh-CN" altLang="en-US" dirty="0" smtClean="0"/>
              <a:t>删除一个数。</a:t>
            </a:r>
            <a:endParaRPr lang="en-US" altLang="zh-CN" dirty="0" smtClean="0"/>
          </a:p>
          <a:p>
            <a:r>
              <a:rPr lang="zh-CN" altLang="en-US" dirty="0"/>
              <a:t>在</a:t>
            </a:r>
            <a:r>
              <a:rPr lang="zh-CN" altLang="en-US" dirty="0" smtClean="0"/>
              <a:t>权</a:t>
            </a:r>
            <a:r>
              <a:rPr lang="zh-CN" altLang="en-US" dirty="0"/>
              <a:t>值线段</a:t>
            </a:r>
            <a:r>
              <a:rPr lang="zh-CN" altLang="en-US" dirty="0" smtClean="0"/>
              <a:t>树上维护答案。</a:t>
            </a:r>
            <a:endParaRPr lang="en-US" altLang="zh-CN" dirty="0" smtClean="0"/>
          </a:p>
          <a:p>
            <a:r>
              <a:rPr lang="zh-CN" altLang="en-US" dirty="0" smtClean="0"/>
              <a:t>时间复杂度</a:t>
            </a:r>
            <a:r>
              <a:rPr lang="en-US" altLang="zh-CN" dirty="0" smtClean="0"/>
              <a:t>O((</a:t>
            </a:r>
            <a:r>
              <a:rPr lang="en-US" altLang="zh-CN" dirty="0" err="1" smtClean="0"/>
              <a:t>n+m</a:t>
            </a:r>
            <a:r>
              <a:rPr lang="en-US" altLang="zh-CN" dirty="0" smtClean="0"/>
              <a:t>)</a:t>
            </a:r>
            <a:r>
              <a:rPr lang="en-US" altLang="zh-CN" dirty="0" err="1" smtClean="0"/>
              <a:t>sqrtnlogn</a:t>
            </a:r>
            <a:r>
              <a:rPr lang="en-US" altLang="zh-CN" dirty="0" smtClean="0"/>
              <a:t>)</a:t>
            </a:r>
            <a:endParaRPr lang="en-US" altLang="zh-CN" dirty="0" smtClean="0"/>
          </a:p>
          <a:p>
            <a:r>
              <a:rPr lang="zh-CN" altLang="en-US" dirty="0"/>
              <a:t>如果只有</a:t>
            </a:r>
            <a:r>
              <a:rPr lang="zh-CN" altLang="en-US" dirty="0" smtClean="0"/>
              <a:t>插入和撤销的话</a:t>
            </a:r>
            <a:r>
              <a:rPr lang="zh-CN" altLang="en-US" dirty="0"/>
              <a:t>，可以</a:t>
            </a:r>
            <a:r>
              <a:rPr lang="zh-CN" altLang="en-US" dirty="0" smtClean="0"/>
              <a:t>用双向链表维护值域的所有连续段。</a:t>
            </a:r>
            <a:endParaRPr lang="en-US" altLang="zh-CN" dirty="0" smtClean="0"/>
          </a:p>
          <a:p>
            <a:r>
              <a:rPr lang="zh-CN" altLang="en-US" dirty="0" smtClean="0"/>
              <a:t>稍微修改一下莫队就好了。</a:t>
            </a:r>
            <a:endParaRPr lang="en-US" altLang="zh-CN" dirty="0"/>
          </a:p>
          <a:p>
            <a:r>
              <a:rPr lang="zh-CN" altLang="en-US" dirty="0"/>
              <a:t>时间复杂度</a:t>
            </a:r>
            <a:r>
              <a:rPr lang="en-US" altLang="zh-CN" dirty="0"/>
              <a:t>O((</a:t>
            </a:r>
            <a:r>
              <a:rPr lang="en-US" altLang="zh-CN" dirty="0" err="1" smtClean="0"/>
              <a:t>n+m</a:t>
            </a:r>
            <a:r>
              <a:rPr lang="en-US" altLang="zh-CN" dirty="0" smtClean="0"/>
              <a:t>)</a:t>
            </a:r>
            <a:r>
              <a:rPr lang="en-US" altLang="zh-CN" dirty="0" err="1" smtClean="0"/>
              <a:t>sqrtn</a:t>
            </a:r>
            <a:r>
              <a:rPr lang="en-US" altLang="zh-CN" dirty="0" smtClean="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Harvest of Apples</a:t>
            </a:r>
            <a:endParaRPr lang="en-US" altLang="zh-CN" b="1" dirty="0"/>
          </a:p>
        </p:txBody>
      </p:sp>
      <p:sp>
        <p:nvSpPr>
          <p:cNvPr id="3" name="内容占位符 2"/>
          <p:cNvSpPr>
            <a:spLocks noGrp="1"/>
          </p:cNvSpPr>
          <p:nvPr>
            <p:ph idx="1"/>
          </p:nvPr>
        </p:nvSpPr>
        <p:spPr/>
        <p:txBody>
          <a:bodyPr/>
          <a:lstStyle/>
          <a:p>
            <a:r>
              <a:rPr lang="en-US" altLang="zh-CN" dirty="0"/>
              <a:t>t</a:t>
            </a:r>
            <a:r>
              <a:rPr lang="zh-CN" altLang="en-US" dirty="0" smtClean="0"/>
              <a:t>次询问，每次求</a:t>
            </a:r>
            <a:r>
              <a:rPr lang="en-US" altLang="zh-CN" dirty="0" smtClean="0"/>
              <a:t>C(n,0)+…+C(</a:t>
            </a:r>
            <a:r>
              <a:rPr lang="en-US" altLang="zh-CN" dirty="0" err="1" smtClean="0"/>
              <a:t>n,m</a:t>
            </a:r>
            <a:r>
              <a:rPr lang="en-US" altLang="zh-CN" dirty="0" smtClean="0"/>
              <a:t>)</a:t>
            </a:r>
            <a:r>
              <a:rPr lang="zh-CN" altLang="en-US" dirty="0" smtClean="0"/>
              <a:t>。</a:t>
            </a:r>
            <a:endParaRPr lang="en-US" altLang="zh-CN" dirty="0"/>
          </a:p>
          <a:p>
            <a:r>
              <a:rPr lang="en-US" altLang="zh-CN" dirty="0" err="1"/>
              <a:t>t</a:t>
            </a:r>
            <a:r>
              <a:rPr lang="en-US" altLang="zh-CN" dirty="0" err="1" smtClean="0"/>
              <a:t>,n,m</a:t>
            </a:r>
            <a:r>
              <a:rPr lang="en-US" altLang="zh-CN" dirty="0" smtClean="0"/>
              <a:t>&lt;=100000</a:t>
            </a:r>
            <a:r>
              <a:rPr lang="zh-CN" altLang="en-US" dirty="0" smtClean="0"/>
              <a:t>。</a:t>
            </a:r>
            <a:endParaRPr lang="en-US" altLang="zh-CN" dirty="0" smtClean="0"/>
          </a:p>
          <a:p>
            <a:r>
              <a:rPr lang="zh-CN" altLang="en-US" dirty="0"/>
              <a:t>题目</a:t>
            </a:r>
            <a:r>
              <a:rPr lang="zh-CN" altLang="en-US" dirty="0" smtClean="0"/>
              <a:t>来源：</a:t>
            </a:r>
            <a:r>
              <a:rPr lang="en-US" altLang="zh-CN" dirty="0" smtClean="0"/>
              <a:t>hdu6333</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Harvest of Apples</a:t>
            </a:r>
            <a:endParaRPr lang="en-US" altLang="zh-CN" b="1" dirty="0"/>
          </a:p>
        </p:txBody>
      </p:sp>
      <p:sp>
        <p:nvSpPr>
          <p:cNvPr id="3" name="内容占位符 2"/>
          <p:cNvSpPr>
            <a:spLocks noGrp="1"/>
          </p:cNvSpPr>
          <p:nvPr>
            <p:ph idx="1"/>
          </p:nvPr>
        </p:nvSpPr>
        <p:spPr/>
        <p:txBody>
          <a:bodyPr/>
          <a:lstStyle/>
          <a:p>
            <a:r>
              <a:rPr lang="zh-CN" altLang="en-US" dirty="0" smtClean="0"/>
              <a:t>记</a:t>
            </a:r>
            <a:r>
              <a:rPr lang="en-US" altLang="zh-CN" dirty="0" smtClean="0"/>
              <a:t>f(</a:t>
            </a:r>
            <a:r>
              <a:rPr lang="en-US" altLang="zh-CN" dirty="0" err="1" smtClean="0"/>
              <a:t>n,m</a:t>
            </a:r>
            <a:r>
              <a:rPr lang="en-US" altLang="zh-CN" dirty="0" smtClean="0"/>
              <a:t>)=C(n,0)+…+C(</a:t>
            </a:r>
            <a:r>
              <a:rPr lang="en-US" altLang="zh-CN" dirty="0" err="1" smtClean="0"/>
              <a:t>n,m</a:t>
            </a:r>
            <a:r>
              <a:rPr lang="en-US" altLang="zh-CN" dirty="0" smtClean="0"/>
              <a:t>)</a:t>
            </a:r>
            <a:endParaRPr lang="en-US" altLang="zh-CN" dirty="0" smtClean="0"/>
          </a:p>
          <a:p>
            <a:r>
              <a:rPr lang="zh-CN" altLang="en-US" dirty="0" smtClean="0"/>
              <a:t>那么</a:t>
            </a:r>
            <a:r>
              <a:rPr lang="en-US" altLang="zh-CN" dirty="0" smtClean="0"/>
              <a:t>f(n,m+1)=f(</a:t>
            </a:r>
            <a:r>
              <a:rPr lang="en-US" altLang="zh-CN" dirty="0" err="1" smtClean="0"/>
              <a:t>n,m</a:t>
            </a:r>
            <a:r>
              <a:rPr lang="en-US" altLang="zh-CN" dirty="0" smtClean="0"/>
              <a:t>)+C(n,m+1)</a:t>
            </a:r>
            <a:r>
              <a:rPr lang="zh-CN" altLang="en-US" dirty="0" smtClean="0"/>
              <a:t>，</a:t>
            </a:r>
            <a:r>
              <a:rPr lang="en-US" altLang="zh-CN" dirty="0"/>
              <a:t>f</a:t>
            </a:r>
            <a:r>
              <a:rPr lang="en-US" altLang="zh-CN" dirty="0" smtClean="0"/>
              <a:t>(n+1,m)=2f(</a:t>
            </a:r>
            <a:r>
              <a:rPr lang="en-US" altLang="zh-CN" dirty="0" err="1" smtClean="0"/>
              <a:t>n,m</a:t>
            </a:r>
            <a:r>
              <a:rPr lang="en-US" altLang="zh-CN" dirty="0" smtClean="0"/>
              <a:t>)-C(</a:t>
            </a:r>
            <a:r>
              <a:rPr lang="en-US" altLang="zh-CN" dirty="0" err="1" smtClean="0"/>
              <a:t>n,m</a:t>
            </a:r>
            <a:r>
              <a:rPr lang="en-US" altLang="zh-CN" dirty="0" smtClean="0"/>
              <a:t>)</a:t>
            </a:r>
            <a:r>
              <a:rPr lang="zh-CN" altLang="en-US" dirty="0" smtClean="0"/>
              <a:t>。</a:t>
            </a:r>
            <a:endParaRPr lang="en-US" altLang="zh-CN" dirty="0" smtClean="0"/>
          </a:p>
          <a:p>
            <a:r>
              <a:rPr lang="zh-CN" altLang="en-US" dirty="0"/>
              <a:t>莫</a:t>
            </a:r>
            <a:r>
              <a:rPr lang="zh-CN" altLang="en-US" dirty="0" smtClean="0"/>
              <a:t>队。</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tsqrtn</a:t>
            </a:r>
            <a:r>
              <a:rPr lang="en-US" altLang="zh-CN" dirty="0" smtClean="0"/>
              <a:t>)</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作业</a:t>
            </a:r>
            <a:endParaRPr lang="zh-CN" altLang="en-US" b="1" dirty="0"/>
          </a:p>
        </p:txBody>
      </p:sp>
      <p:sp>
        <p:nvSpPr>
          <p:cNvPr id="3" name="内容占位符 2"/>
          <p:cNvSpPr>
            <a:spLocks noGrp="1"/>
          </p:cNvSpPr>
          <p:nvPr>
            <p:ph idx="1"/>
          </p:nvPr>
        </p:nvSpPr>
        <p:spPr/>
        <p:txBody>
          <a:bodyPr/>
          <a:lstStyle/>
          <a:p>
            <a:r>
              <a:rPr lang="en-US" altLang="zh-CN" dirty="0"/>
              <a:t>https://</a:t>
            </a:r>
            <a:r>
              <a:rPr lang="en-US" altLang="zh-CN" dirty="0" smtClean="0"/>
              <a:t>vjudge.net/contest/283942</a:t>
            </a:r>
            <a:endParaRPr lang="en-US" altLang="zh-CN" dirty="0" smtClean="0"/>
          </a:p>
          <a:p>
            <a:r>
              <a:rPr lang="en-US" altLang="zh-CN" dirty="0" err="1" smtClean="0"/>
              <a:t>w</a:t>
            </a:r>
            <a:r>
              <a:rPr lang="en-US" altLang="zh-CN" dirty="0" err="1" smtClean="0"/>
              <a:t>pirvwpvnwnop</a:t>
            </a:r>
            <a:endParaRPr lang="en-US" altLang="zh-CN" dirty="0" smtClean="0"/>
          </a:p>
          <a:p>
            <a:r>
              <a:rPr lang="zh-CN" altLang="en-US" dirty="0"/>
              <a:t>必做</a:t>
            </a:r>
            <a:r>
              <a:rPr lang="zh-CN" altLang="en-US" dirty="0" smtClean="0"/>
              <a:t>题：</a:t>
            </a:r>
            <a:r>
              <a:rPr lang="en-US" altLang="zh-CN" dirty="0" smtClean="0"/>
              <a:t>BDEF</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连通图</a:t>
            </a:r>
            <a:endParaRPr lang="zh-CN" altLang="en-US" b="1" dirty="0"/>
          </a:p>
        </p:txBody>
      </p:sp>
      <p:sp>
        <p:nvSpPr>
          <p:cNvPr id="3" name="内容占位符 2"/>
          <p:cNvSpPr>
            <a:spLocks noGrp="1"/>
          </p:cNvSpPr>
          <p:nvPr>
            <p:ph idx="1"/>
          </p:nvPr>
        </p:nvSpPr>
        <p:spPr/>
        <p:txBody>
          <a:bodyPr>
            <a:normAutofit fontScale="92500" lnSpcReduction="20000"/>
          </a:bodyPr>
          <a:lstStyle/>
          <a:p>
            <a:r>
              <a:rPr lang="zh-CN" altLang="en-US" dirty="0"/>
              <a:t>线段树分治，变成只有加入边。</a:t>
            </a:r>
            <a:endParaRPr lang="en-US" altLang="zh-CN" dirty="0"/>
          </a:p>
          <a:p>
            <a:r>
              <a:rPr lang="zh-CN" altLang="en-US" dirty="0"/>
              <a:t>用并查集维护连通块，由于需要支持撤销，不能路径压缩，使用启发式合并。</a:t>
            </a:r>
            <a:endParaRPr lang="en-US" altLang="zh-CN" dirty="0"/>
          </a:p>
          <a:p>
            <a:r>
              <a:rPr lang="zh-CN" altLang="en-US" dirty="0" smtClean="0"/>
              <a:t>时间</a:t>
            </a:r>
            <a:r>
              <a:rPr lang="zh-CN" altLang="en-US" dirty="0"/>
              <a:t>复杂</a:t>
            </a:r>
            <a:r>
              <a:rPr lang="zh-CN" altLang="en-US" dirty="0" smtClean="0"/>
              <a:t>度</a:t>
            </a:r>
            <a:r>
              <a:rPr lang="en-US" altLang="zh-CN" dirty="0" smtClean="0"/>
              <a:t>O((</a:t>
            </a:r>
            <a:r>
              <a:rPr lang="en-US" altLang="zh-CN" dirty="0" err="1" smtClean="0"/>
              <a:t>m+kc</a:t>
            </a:r>
            <a:r>
              <a:rPr lang="en-US" altLang="zh-CN" dirty="0" smtClean="0"/>
              <a:t>)log</a:t>
            </a:r>
            <a:r>
              <a:rPr lang="en-US" altLang="zh-CN" baseline="30000" dirty="0" smtClean="0"/>
              <a:t>2</a:t>
            </a:r>
            <a:r>
              <a:rPr lang="en-US" altLang="zh-CN" dirty="0" smtClean="0"/>
              <a:t>m)</a:t>
            </a:r>
            <a:endParaRPr lang="en-US" altLang="zh-CN" dirty="0" smtClean="0"/>
          </a:p>
          <a:p>
            <a:r>
              <a:rPr lang="zh-CN" altLang="en-US" dirty="0" smtClean="0"/>
              <a:t>还有另一种乱搞做法。</a:t>
            </a:r>
            <a:endParaRPr lang="en-US" altLang="zh-CN" dirty="0" smtClean="0"/>
          </a:p>
          <a:p>
            <a:r>
              <a:rPr lang="zh-CN" altLang="en-US" dirty="0" smtClean="0"/>
              <a:t>任取一个生成树，给每条非树边随机一个权值。树边的权值是覆盖它的权值之和。</a:t>
            </a:r>
            <a:endParaRPr lang="en-US" altLang="zh-CN" dirty="0" smtClean="0"/>
          </a:p>
          <a:p>
            <a:r>
              <a:rPr lang="zh-CN" altLang="en-US" dirty="0" smtClean="0"/>
              <a:t>如果有一个删去的边中有一个子集异或和为</a:t>
            </a:r>
            <a:r>
              <a:rPr lang="en-US" altLang="zh-CN" dirty="0" smtClean="0"/>
              <a:t>0</a:t>
            </a:r>
            <a:r>
              <a:rPr lang="zh-CN" altLang="en-US" dirty="0" smtClean="0"/>
              <a:t>，那么不连通。</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mlogm+kclogW</a:t>
            </a:r>
            <a:r>
              <a:rPr lang="en-US" altLang="zh-CN" dirty="0" smtClean="0"/>
              <a:t>)</a:t>
            </a:r>
            <a:endParaRPr lang="en-US" altLang="zh-CN" dirty="0" smtClean="0"/>
          </a:p>
          <a:p>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二分图</a:t>
            </a:r>
            <a:endParaRPr lang="zh-CN" altLang="en-US" b="1" dirty="0"/>
          </a:p>
        </p:txBody>
      </p:sp>
      <p:sp>
        <p:nvSpPr>
          <p:cNvPr id="3" name="内容占位符 2"/>
          <p:cNvSpPr>
            <a:spLocks noGrp="1"/>
          </p:cNvSpPr>
          <p:nvPr>
            <p:ph idx="1"/>
          </p:nvPr>
        </p:nvSpPr>
        <p:spPr/>
        <p:txBody>
          <a:bodyPr/>
          <a:lstStyle/>
          <a:p>
            <a:r>
              <a:rPr lang="zh-CN" altLang="en-US" dirty="0" smtClean="0"/>
              <a:t>有一个</a:t>
            </a:r>
            <a:r>
              <a:rPr lang="en-US" altLang="zh-CN" dirty="0" smtClean="0"/>
              <a:t>n</a:t>
            </a:r>
            <a:r>
              <a:rPr lang="zh-CN" altLang="en-US" dirty="0" smtClean="0"/>
              <a:t>个点</a:t>
            </a:r>
            <a:r>
              <a:rPr lang="en-US" altLang="zh-CN" dirty="0" smtClean="0"/>
              <a:t>m</a:t>
            </a:r>
            <a:r>
              <a:rPr lang="zh-CN" altLang="en-US" dirty="0" smtClean="0"/>
              <a:t>条边的图，每条边在一段时间内出现。对于每个时间，求它是不是二分图。</a:t>
            </a:r>
            <a:endParaRPr lang="en-US" altLang="zh-CN" dirty="0" smtClean="0"/>
          </a:p>
          <a:p>
            <a:r>
              <a:rPr lang="en-US" altLang="zh-CN" dirty="0" err="1" smtClean="0"/>
              <a:t>n,m</a:t>
            </a:r>
            <a:r>
              <a:rPr lang="en-US" altLang="zh-CN" dirty="0" smtClean="0"/>
              <a:t>&lt;=100000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bzoj4025</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二分图</a:t>
            </a:r>
            <a:endParaRPr lang="zh-CN" altLang="en-US" b="1" dirty="0"/>
          </a:p>
        </p:txBody>
      </p:sp>
      <p:sp>
        <p:nvSpPr>
          <p:cNvPr id="3" name="内容占位符 2"/>
          <p:cNvSpPr>
            <a:spLocks noGrp="1"/>
          </p:cNvSpPr>
          <p:nvPr>
            <p:ph idx="1"/>
          </p:nvPr>
        </p:nvSpPr>
        <p:spPr/>
        <p:txBody>
          <a:bodyPr/>
          <a:lstStyle/>
          <a:p>
            <a:r>
              <a:rPr lang="zh-CN" altLang="en-US" dirty="0" smtClean="0"/>
              <a:t>同样使用线段树分治</a:t>
            </a:r>
            <a:r>
              <a:rPr lang="en-US" altLang="zh-CN" dirty="0" smtClean="0"/>
              <a:t>+</a:t>
            </a:r>
            <a:r>
              <a:rPr lang="zh-CN" altLang="en-US" dirty="0"/>
              <a:t>并查</a:t>
            </a:r>
            <a:r>
              <a:rPr lang="zh-CN" altLang="en-US" dirty="0" smtClean="0"/>
              <a:t>集启发式合并。</a:t>
            </a:r>
            <a:endParaRPr lang="en-US" altLang="zh-CN" dirty="0" smtClean="0"/>
          </a:p>
          <a:p>
            <a:r>
              <a:rPr lang="zh-CN" altLang="en-US" dirty="0" smtClean="0"/>
              <a:t>每个点记下它在连通块中的奇偶性。</a:t>
            </a:r>
            <a:endParaRPr lang="en-US" altLang="zh-CN" dirty="0" smtClean="0"/>
          </a:p>
          <a:p>
            <a:r>
              <a:rPr lang="zh-CN" altLang="en-US" dirty="0"/>
              <a:t>时间复杂</a:t>
            </a:r>
            <a:r>
              <a:rPr lang="zh-CN" altLang="en-US" dirty="0" smtClean="0"/>
              <a:t>度</a:t>
            </a:r>
            <a:r>
              <a:rPr lang="en-US" altLang="zh-CN" dirty="0" smtClean="0"/>
              <a:t>O(mlog</a:t>
            </a:r>
            <a:r>
              <a:rPr lang="en-US" altLang="zh-CN" baseline="30000" dirty="0" smtClean="0"/>
              <a:t>2</a:t>
            </a:r>
            <a:r>
              <a:rPr lang="en-US" altLang="zh-CN" dirty="0" smtClean="0"/>
              <a:t>m)</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Shortest Path Queries</a:t>
            </a:r>
            <a:endParaRPr lang="en-US" altLang="zh-CN" b="1" dirty="0"/>
          </a:p>
        </p:txBody>
      </p:sp>
      <p:sp>
        <p:nvSpPr>
          <p:cNvPr id="3" name="内容占位符 2"/>
          <p:cNvSpPr>
            <a:spLocks noGrp="1"/>
          </p:cNvSpPr>
          <p:nvPr>
            <p:ph idx="1"/>
          </p:nvPr>
        </p:nvSpPr>
        <p:spPr>
          <a:xfrm>
            <a:off x="457200" y="1600200"/>
            <a:ext cx="8229600" cy="4525963"/>
          </a:xfrm>
        </p:spPr>
        <p:txBody>
          <a:bodyPr/>
          <a:lstStyle/>
          <a:p>
            <a:r>
              <a:rPr lang="zh-CN" altLang="en-US" dirty="0" smtClean="0"/>
              <a:t>有一张</a:t>
            </a:r>
            <a:r>
              <a:rPr lang="en-US" altLang="zh-CN" dirty="0" smtClean="0"/>
              <a:t>n</a:t>
            </a:r>
            <a:r>
              <a:rPr lang="zh-CN" altLang="en-US" dirty="0" smtClean="0"/>
              <a:t>个点</a:t>
            </a:r>
            <a:r>
              <a:rPr lang="en-US" altLang="zh-CN" dirty="0" smtClean="0"/>
              <a:t>m</a:t>
            </a:r>
            <a:r>
              <a:rPr lang="zh-CN" altLang="en-US" dirty="0" smtClean="0"/>
              <a:t>条边的无向带边权图，支持</a:t>
            </a:r>
            <a:r>
              <a:rPr lang="en-US" altLang="zh-CN" dirty="0" smtClean="0"/>
              <a:t>q</a:t>
            </a:r>
            <a:r>
              <a:rPr lang="zh-CN" altLang="en-US" dirty="0" smtClean="0"/>
              <a:t>次操作，操作分为：</a:t>
            </a:r>
            <a:endParaRPr lang="en-US" altLang="zh-CN" dirty="0" smtClean="0"/>
          </a:p>
          <a:p>
            <a:r>
              <a:rPr lang="zh-CN" altLang="en-US" dirty="0" smtClean="0"/>
              <a:t>（</a:t>
            </a:r>
            <a:r>
              <a:rPr lang="en-US" altLang="zh-CN" dirty="0" smtClean="0"/>
              <a:t>1</a:t>
            </a:r>
            <a:r>
              <a:rPr lang="zh-CN" altLang="en-US" dirty="0" smtClean="0"/>
              <a:t>）插入一条边；</a:t>
            </a:r>
            <a:endParaRPr lang="en-US" altLang="zh-CN" dirty="0" smtClean="0"/>
          </a:p>
          <a:p>
            <a:r>
              <a:rPr lang="zh-CN" altLang="en-US" dirty="0" smtClean="0"/>
              <a:t>（</a:t>
            </a:r>
            <a:r>
              <a:rPr lang="en-US" altLang="zh-CN" dirty="0" smtClean="0"/>
              <a:t>2</a:t>
            </a:r>
            <a:r>
              <a:rPr lang="zh-CN" altLang="en-US" dirty="0" smtClean="0"/>
              <a:t>）删除一条边；</a:t>
            </a:r>
            <a:endParaRPr lang="en-US" altLang="zh-CN" dirty="0" smtClean="0"/>
          </a:p>
          <a:p>
            <a:r>
              <a:rPr lang="zh-CN" altLang="en-US" dirty="0" smtClean="0"/>
              <a:t>（</a:t>
            </a:r>
            <a:r>
              <a:rPr lang="en-US" altLang="zh-CN" dirty="0" smtClean="0"/>
              <a:t>3</a:t>
            </a:r>
            <a:r>
              <a:rPr lang="zh-CN" altLang="en-US" dirty="0" smtClean="0"/>
              <a:t>）询问从</a:t>
            </a:r>
            <a:r>
              <a:rPr lang="en-US" altLang="zh-CN" dirty="0" smtClean="0"/>
              <a:t>s</a:t>
            </a:r>
            <a:r>
              <a:rPr lang="zh-CN" altLang="en-US" dirty="0" smtClean="0"/>
              <a:t>到</a:t>
            </a:r>
            <a:r>
              <a:rPr lang="en-US" altLang="zh-CN" dirty="0" smtClean="0"/>
              <a:t>t</a:t>
            </a:r>
            <a:r>
              <a:rPr lang="zh-CN" altLang="en-US" dirty="0" smtClean="0"/>
              <a:t>的异或最短路（可以不是简单路径）。</a:t>
            </a:r>
            <a:endParaRPr lang="en-US" altLang="zh-CN" dirty="0" smtClean="0"/>
          </a:p>
          <a:p>
            <a:r>
              <a:rPr lang="en-US" altLang="zh-CN" dirty="0" err="1"/>
              <a:t>n</a:t>
            </a:r>
            <a:r>
              <a:rPr lang="en-US" altLang="zh-CN" dirty="0" err="1" smtClean="0"/>
              <a:t>,m,q</a:t>
            </a:r>
            <a:r>
              <a:rPr lang="en-US" altLang="zh-CN" dirty="0" smtClean="0"/>
              <a:t>&lt;=200000</a:t>
            </a:r>
            <a:r>
              <a:rPr lang="zh-CN" altLang="en-US" dirty="0" smtClean="0"/>
              <a:t>。</a:t>
            </a:r>
            <a:endParaRPr lang="en-US" altLang="zh-CN" dirty="0" smtClean="0"/>
          </a:p>
          <a:p>
            <a:r>
              <a:rPr lang="zh-CN" altLang="en-US" dirty="0" smtClean="0"/>
              <a:t>题目来源：</a:t>
            </a:r>
            <a:r>
              <a:rPr lang="en-US" altLang="zh-CN" dirty="0" smtClean="0"/>
              <a:t>CF938G</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Shortest Path Queries</a:t>
            </a:r>
            <a:endParaRPr lang="en-US" altLang="zh-CN" b="1" dirty="0"/>
          </a:p>
        </p:txBody>
      </p:sp>
      <p:sp>
        <p:nvSpPr>
          <p:cNvPr id="3" name="内容占位符 2"/>
          <p:cNvSpPr>
            <a:spLocks noGrp="1"/>
          </p:cNvSpPr>
          <p:nvPr>
            <p:ph idx="1"/>
          </p:nvPr>
        </p:nvSpPr>
        <p:spPr>
          <a:xfrm>
            <a:off x="457200" y="1600200"/>
            <a:ext cx="8229600" cy="4525963"/>
          </a:xfrm>
        </p:spPr>
        <p:txBody>
          <a:bodyPr/>
          <a:lstStyle/>
          <a:p>
            <a:r>
              <a:rPr lang="zh-CN" altLang="en-US" dirty="0" smtClean="0"/>
              <a:t>每条边在一段时间内出现，线段树分治。</a:t>
            </a:r>
            <a:endParaRPr lang="en-US" altLang="zh-CN" dirty="0" smtClean="0"/>
          </a:p>
          <a:p>
            <a:r>
              <a:rPr lang="zh-CN" altLang="en-US" dirty="0" smtClean="0"/>
              <a:t>维护一棵生成树以及一组线性基，碰到非树边就将环的异或和扔到线性基里。</a:t>
            </a:r>
            <a:endParaRPr lang="en-US" altLang="zh-CN" dirty="0" smtClean="0"/>
          </a:p>
          <a:p>
            <a:r>
              <a:rPr lang="zh-CN" altLang="en-US" dirty="0" smtClean="0"/>
              <a:t>需要查询两点在树上的路径时就在启发式合并的并查集上暴力走就行了。</a:t>
            </a:r>
            <a:endParaRPr lang="en-US" altLang="zh-CN" dirty="0"/>
          </a:p>
          <a:p>
            <a:r>
              <a:rPr lang="zh-CN" altLang="en-US" dirty="0"/>
              <a:t>时间复杂</a:t>
            </a:r>
            <a:r>
              <a:rPr lang="zh-CN" altLang="en-US" dirty="0" smtClean="0"/>
              <a:t>度</a:t>
            </a:r>
            <a:r>
              <a:rPr lang="en-US" altLang="zh-CN" dirty="0" smtClean="0"/>
              <a:t>O((</a:t>
            </a:r>
            <a:r>
              <a:rPr lang="en-US" altLang="zh-CN" dirty="0" err="1" smtClean="0"/>
              <a:t>m+q</a:t>
            </a:r>
            <a:r>
              <a:rPr lang="en-US" altLang="zh-CN" dirty="0" smtClean="0"/>
              <a:t>)</a:t>
            </a:r>
            <a:r>
              <a:rPr lang="en-US" altLang="zh-CN" dirty="0" err="1" smtClean="0"/>
              <a:t>logn</a:t>
            </a:r>
            <a:r>
              <a:rPr lang="en-US" altLang="zh-CN" dirty="0" smtClean="0"/>
              <a:t>(</a:t>
            </a:r>
            <a:r>
              <a:rPr lang="en-US" altLang="zh-CN" dirty="0" err="1" smtClean="0"/>
              <a:t>logn+logW</a:t>
            </a:r>
            <a:r>
              <a:rPr lang="en-US" altLang="zh-CN" dirty="0" smtClean="0"/>
              <a:t>))</a:t>
            </a:r>
            <a:endParaRPr lang="en-US"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火星商店问题</a:t>
            </a:r>
            <a:endParaRPr lang="en-US" altLang="zh-CN" b="1" dirty="0"/>
          </a:p>
        </p:txBody>
      </p:sp>
      <p:sp>
        <p:nvSpPr>
          <p:cNvPr id="3" name="内容占位符 2"/>
          <p:cNvSpPr>
            <a:spLocks noGrp="1"/>
          </p:cNvSpPr>
          <p:nvPr>
            <p:ph idx="1"/>
          </p:nvPr>
        </p:nvSpPr>
        <p:spPr>
          <a:xfrm>
            <a:off x="457200" y="1600200"/>
            <a:ext cx="8229600" cy="4525963"/>
          </a:xfrm>
        </p:spPr>
        <p:txBody>
          <a:bodyPr>
            <a:normAutofit fontScale="92500" lnSpcReduction="10000"/>
          </a:bodyPr>
          <a:lstStyle/>
          <a:p>
            <a:r>
              <a:rPr lang="zh-CN" altLang="en-US" dirty="0" smtClean="0"/>
              <a:t>有</a:t>
            </a:r>
            <a:r>
              <a:rPr lang="en-US" altLang="zh-CN" dirty="0" smtClean="0"/>
              <a:t>n</a:t>
            </a:r>
            <a:r>
              <a:rPr lang="zh-CN" altLang="en-US" dirty="0" smtClean="0"/>
              <a:t>个商店。每个商店有一种商品，商品有权值。</a:t>
            </a:r>
            <a:endParaRPr lang="en-US" altLang="zh-CN" dirty="0" smtClean="0"/>
          </a:p>
          <a:p>
            <a:r>
              <a:rPr lang="zh-CN" altLang="en-US" dirty="0" smtClean="0"/>
              <a:t>有</a:t>
            </a:r>
            <a:r>
              <a:rPr lang="en-US" altLang="zh-CN" dirty="0" smtClean="0"/>
              <a:t>m</a:t>
            </a:r>
            <a:r>
              <a:rPr lang="zh-CN" altLang="en-US" dirty="0" smtClean="0"/>
              <a:t>次操作，操作分为：</a:t>
            </a:r>
            <a:endParaRPr lang="en-US" altLang="zh-CN" dirty="0" smtClean="0"/>
          </a:p>
          <a:p>
            <a:r>
              <a:rPr lang="zh-CN" altLang="en-US" dirty="0" smtClean="0"/>
              <a:t>（</a:t>
            </a:r>
            <a:r>
              <a:rPr lang="en-US" altLang="zh-CN" dirty="0" smtClean="0"/>
              <a:t>1</a:t>
            </a:r>
            <a:r>
              <a:rPr lang="zh-CN" altLang="en-US" dirty="0" smtClean="0"/>
              <a:t>）某个商店新进一种商品；</a:t>
            </a:r>
            <a:endParaRPr lang="en-US" altLang="zh-CN" dirty="0" smtClean="0"/>
          </a:p>
          <a:p>
            <a:r>
              <a:rPr lang="zh-CN" altLang="en-US" dirty="0" smtClean="0"/>
              <a:t>（</a:t>
            </a:r>
            <a:r>
              <a:rPr lang="en-US" altLang="zh-CN" dirty="0" smtClean="0"/>
              <a:t>2</a:t>
            </a:r>
            <a:r>
              <a:rPr lang="zh-CN" altLang="en-US" dirty="0" smtClean="0"/>
              <a:t>）询问</a:t>
            </a:r>
            <a:r>
              <a:rPr lang="en-US" altLang="zh-CN" dirty="0" smtClean="0"/>
              <a:t>[</a:t>
            </a:r>
            <a:r>
              <a:rPr lang="en-US" altLang="zh-CN" dirty="0" err="1" smtClean="0"/>
              <a:t>l,r</a:t>
            </a:r>
            <a:r>
              <a:rPr lang="en-US" altLang="zh-CN" dirty="0" smtClean="0"/>
              <a:t>]</a:t>
            </a:r>
            <a:r>
              <a:rPr lang="zh-CN" altLang="en-US" dirty="0" smtClean="0"/>
              <a:t>的商店中，最近</a:t>
            </a:r>
            <a:r>
              <a:rPr lang="en-US" altLang="zh-CN" dirty="0" smtClean="0"/>
              <a:t>d</a:t>
            </a:r>
            <a:r>
              <a:rPr lang="zh-CN" altLang="en-US" dirty="0" smtClean="0"/>
              <a:t>次操作新进的商品（自带商品不受这个限制），权值与</a:t>
            </a:r>
            <a:r>
              <a:rPr lang="en-US" altLang="zh-CN" dirty="0" smtClean="0"/>
              <a:t>x</a:t>
            </a:r>
            <a:r>
              <a:rPr lang="zh-CN" altLang="en-US" dirty="0" smtClean="0"/>
              <a:t>异或的最大值。</a:t>
            </a:r>
            <a:endParaRPr lang="en-US" altLang="zh-CN" dirty="0"/>
          </a:p>
          <a:p>
            <a:r>
              <a:rPr lang="en-US" altLang="zh-CN" dirty="0" err="1" smtClean="0"/>
              <a:t>n,m</a:t>
            </a:r>
            <a:r>
              <a:rPr lang="en-US" altLang="zh-CN" dirty="0" smtClean="0"/>
              <a:t>&lt;=</a:t>
            </a:r>
            <a:r>
              <a:rPr lang="en-US" altLang="zh-CN" dirty="0"/>
              <a:t>1</a:t>
            </a:r>
            <a:r>
              <a:rPr lang="en-US" altLang="zh-CN" dirty="0" smtClean="0"/>
              <a:t>00000</a:t>
            </a:r>
            <a:r>
              <a:rPr lang="zh-CN" altLang="en-US" dirty="0" smtClean="0"/>
              <a:t>。</a:t>
            </a:r>
            <a:endParaRPr lang="en-US" altLang="zh-CN" dirty="0" smtClean="0"/>
          </a:p>
          <a:p>
            <a:r>
              <a:rPr lang="zh-CN" altLang="en-US" dirty="0" smtClean="0"/>
              <a:t>题目来源：</a:t>
            </a:r>
            <a:r>
              <a:rPr lang="en-US" altLang="zh-CN" dirty="0" smtClean="0"/>
              <a:t>bzoj4137</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2997</Words>
  <Application>WPS 演示</Application>
  <PresentationFormat>全屏显示(4:3)</PresentationFormat>
  <Paragraphs>249</Paragraphs>
  <Slides>37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Arial</vt:lpstr>
      <vt:lpstr>宋体</vt:lpstr>
      <vt:lpstr>Wingdings</vt:lpstr>
      <vt:lpstr>Calibri</vt:lpstr>
      <vt:lpstr>微软雅黑</vt:lpstr>
      <vt:lpstr>Arial Unicode MS</vt:lpstr>
      <vt:lpstr>Office 主题</vt:lpstr>
      <vt:lpstr>离线算法</vt:lpstr>
      <vt:lpstr>线段树分治（时间分治）</vt:lpstr>
      <vt:lpstr>连通图</vt:lpstr>
      <vt:lpstr>连通图</vt:lpstr>
      <vt:lpstr>二分图</vt:lpstr>
      <vt:lpstr>二分图</vt:lpstr>
      <vt:lpstr>Shortest Path Queries</vt:lpstr>
      <vt:lpstr>Shortest Path Queries</vt:lpstr>
      <vt:lpstr>火星商店问题</vt:lpstr>
      <vt:lpstr>火星商店问题</vt:lpstr>
      <vt:lpstr>火星商店问题</vt:lpstr>
      <vt:lpstr>cdq分治</vt:lpstr>
      <vt:lpstr>简单题</vt:lpstr>
      <vt:lpstr>简单题</vt:lpstr>
      <vt:lpstr>极光</vt:lpstr>
      <vt:lpstr>极光</vt:lpstr>
      <vt:lpstr>陌上花开</vt:lpstr>
      <vt:lpstr>陌上花开</vt:lpstr>
      <vt:lpstr>天使玩偶</vt:lpstr>
      <vt:lpstr>天使玩偶</vt:lpstr>
      <vt:lpstr>点分治</vt:lpstr>
      <vt:lpstr>Digit Tree</vt:lpstr>
      <vt:lpstr>Digit Tree</vt:lpstr>
      <vt:lpstr>树上的路径</vt:lpstr>
      <vt:lpstr>树上的路径</vt:lpstr>
      <vt:lpstr>寝室管理</vt:lpstr>
      <vt:lpstr>寝室管理</vt:lpstr>
      <vt:lpstr>莫队算法</vt:lpstr>
      <vt:lpstr>小Z的袜子</vt:lpstr>
      <vt:lpstr>小Z的袜子</vt:lpstr>
      <vt:lpstr>mex</vt:lpstr>
      <vt:lpstr>mex</vt:lpstr>
      <vt:lpstr>permu</vt:lpstr>
      <vt:lpstr>permu</vt:lpstr>
      <vt:lpstr>Harvest of Apples</vt:lpstr>
      <vt:lpstr>Harvest of Apples</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概率与期望</dc:title>
  <dc:creator>Administrator</dc:creator>
  <cp:lastModifiedBy>黄志刚</cp:lastModifiedBy>
  <cp:revision>365</cp:revision>
  <dcterms:created xsi:type="dcterms:W3CDTF">2016-02-05T11:47:00Z</dcterms:created>
  <dcterms:modified xsi:type="dcterms:W3CDTF">2019-02-18T03:05:27Z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