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321" r:id="rId4"/>
    <p:sldId id="322" r:id="rId5"/>
    <p:sldId id="331" r:id="rId6"/>
    <p:sldId id="332" r:id="rId7"/>
    <p:sldId id="288" r:id="rId8"/>
    <p:sldId id="289" r:id="rId9"/>
    <p:sldId id="323" r:id="rId10"/>
    <p:sldId id="324" r:id="rId11"/>
    <p:sldId id="325" r:id="rId12"/>
    <p:sldId id="275" r:id="rId13"/>
    <p:sldId id="276" r:id="rId14"/>
    <p:sldId id="335" r:id="rId15"/>
    <p:sldId id="336" r:id="rId16"/>
    <p:sldId id="281" r:id="rId17"/>
    <p:sldId id="282" r:id="rId18"/>
    <p:sldId id="298" r:id="rId19"/>
    <p:sldId id="297" r:id="rId20"/>
    <p:sldId id="333" r:id="rId21"/>
    <p:sldId id="334" r:id="rId22"/>
    <p:sldId id="301" r:id="rId23"/>
    <p:sldId id="302" r:id="rId24"/>
    <p:sldId id="303" r:id="rId25"/>
    <p:sldId id="304" r:id="rId26"/>
    <p:sldId id="310" r:id="rId27"/>
    <p:sldId id="311" r:id="rId28"/>
    <p:sldId id="330" r:id="rId29"/>
    <p:sldId id="338" r:id="rId30"/>
    <p:sldId id="339" r:id="rId31"/>
    <p:sldId id="340" r:id="rId32"/>
    <p:sldId id="341" r:id="rId33"/>
    <p:sldId id="342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0" autoAdjust="0"/>
    <p:restoredTop sz="94660"/>
  </p:normalViewPr>
  <p:slideViewPr>
    <p:cSldViewPr>
      <p:cViewPr varScale="1">
        <p:scale>
          <a:sx n="82" d="100"/>
          <a:sy n="82" d="100"/>
        </p:scale>
        <p:origin x="-145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29E66-C472-4C4E-947E-7778C4809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41B66-44B0-4E73-9A60-4768541B63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线段树进阶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429000"/>
            <a:ext cx="6400800" cy="1752600"/>
          </a:xfrm>
        </p:spPr>
        <p:txBody>
          <a:bodyPr/>
          <a:lstStyle/>
          <a:p>
            <a:r>
              <a:rPr lang="en-US" altLang="zh-CN" dirty="0" err="1" smtClean="0"/>
              <a:t>fateice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/>
              <a:t>A Simple Task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每次将前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个小写字母变成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，其它小写字母变成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zh-CN" altLang="en-US" dirty="0"/>
              <a:t>对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01</a:t>
            </a:r>
            <a:r>
              <a:rPr lang="zh-CN" altLang="en-US" dirty="0" smtClean="0"/>
              <a:t>串进行操作。</a:t>
            </a:r>
            <a:endParaRPr lang="en-US" altLang="zh-CN" dirty="0" smtClean="0"/>
          </a:p>
          <a:p>
            <a:r>
              <a:rPr lang="zh-CN" altLang="en-US" dirty="0" smtClean="0"/>
              <a:t>最后还原出字母。</a:t>
            </a:r>
            <a:endParaRPr lang="en-US" altLang="zh-CN" dirty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*26)</a:t>
            </a:r>
            <a:endParaRPr lang="zh-CN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Two Permutations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给出两个长度分别为</a:t>
            </a:r>
            <a:r>
              <a:rPr lang="en-US" altLang="zh-CN" dirty="0" err="1" smtClean="0"/>
              <a:t>n,m</a:t>
            </a:r>
            <a:r>
              <a:rPr lang="zh-CN" altLang="en-US" dirty="0" smtClean="0"/>
              <a:t>的排列</a:t>
            </a:r>
            <a:r>
              <a:rPr lang="en-US" altLang="zh-CN" dirty="0" smtClean="0"/>
              <a:t>A,B</a:t>
            </a:r>
            <a:r>
              <a:rPr lang="zh-CN" altLang="en-US" dirty="0" smtClean="0"/>
              <a:t>，问有多少个整数</a:t>
            </a:r>
            <a:r>
              <a:rPr lang="en-US" altLang="zh-CN" dirty="0" smtClean="0"/>
              <a:t>d</a:t>
            </a:r>
            <a:r>
              <a:rPr lang="zh-CN" altLang="en-US" dirty="0" smtClean="0"/>
              <a:t>满足把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的元素全部</a:t>
            </a:r>
            <a:r>
              <a:rPr lang="en-US" altLang="zh-CN" dirty="0" smtClean="0"/>
              <a:t>+d</a:t>
            </a:r>
            <a:r>
              <a:rPr lang="zh-CN" altLang="en-US" dirty="0" smtClean="0"/>
              <a:t>之后，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的子序列。</a:t>
            </a:r>
            <a:endParaRPr lang="en-US" altLang="zh-CN" dirty="0" smtClean="0"/>
          </a:p>
          <a:p>
            <a:r>
              <a:rPr lang="en-US" altLang="zh-CN" dirty="0" err="1" smtClean="0"/>
              <a:t>n,m</a:t>
            </a:r>
            <a:r>
              <a:rPr lang="en-US" altLang="zh-CN" dirty="0" smtClean="0"/>
              <a:t>&lt;=200000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Two Permutations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a[A[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]]=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b[B[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]]=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，那么问题变成求</a:t>
            </a:r>
            <a:r>
              <a:rPr lang="en-US" altLang="zh-CN" dirty="0" smtClean="0"/>
              <a:t>a</a:t>
            </a:r>
            <a:r>
              <a:rPr lang="zh-CN" altLang="en-US" dirty="0" smtClean="0"/>
              <a:t>数组的相对大小关系在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数组中出现多少次。</a:t>
            </a:r>
            <a:endParaRPr lang="en-US" altLang="zh-CN" dirty="0" smtClean="0"/>
          </a:p>
          <a:p>
            <a:r>
              <a:rPr lang="zh-CN" altLang="en-US" dirty="0" smtClean="0"/>
              <a:t>需要求出</a:t>
            </a:r>
            <a:r>
              <a:rPr lang="en-US" altLang="zh-CN" dirty="0" smtClean="0"/>
              <a:t>b</a:t>
            </a:r>
            <a:r>
              <a:rPr lang="zh-CN" altLang="en-US" dirty="0" smtClean="0"/>
              <a:t>数组每个长度为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的区间离散后的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值。</a:t>
            </a:r>
            <a:endParaRPr lang="en-US" altLang="zh-CN" dirty="0" smtClean="0"/>
          </a:p>
          <a:p>
            <a:r>
              <a:rPr lang="zh-CN" altLang="en-US" dirty="0" smtClean="0"/>
              <a:t>用权值线段树维护加入和删除一个数即可。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mlogm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宝石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有</a:t>
            </a:r>
            <a:r>
              <a:rPr lang="en-US" altLang="zh-CN" dirty="0" smtClean="0"/>
              <a:t>n</a:t>
            </a:r>
            <a:r>
              <a:rPr lang="zh-CN" altLang="zh-CN" dirty="0" smtClean="0"/>
              <a:t>座城市，编号为</a:t>
            </a:r>
            <a:r>
              <a:rPr lang="en-US" altLang="zh-CN" dirty="0" smtClean="0"/>
              <a:t>1~n</a:t>
            </a:r>
            <a:r>
              <a:rPr lang="zh-CN" altLang="zh-CN" dirty="0" smtClean="0"/>
              <a:t>，第</a:t>
            </a:r>
            <a:r>
              <a:rPr lang="en-US" altLang="zh-CN" dirty="0" err="1" smtClean="0"/>
              <a:t>i</a:t>
            </a:r>
            <a:r>
              <a:rPr lang="zh-CN" altLang="zh-CN" dirty="0" smtClean="0"/>
              <a:t>座城市里宝石的交易价格为</a:t>
            </a:r>
            <a:r>
              <a:rPr lang="en-US" altLang="zh-CN" dirty="0" err="1" smtClean="0"/>
              <a:t>ai</a:t>
            </a:r>
            <a:r>
              <a:rPr lang="zh-CN" altLang="zh-CN" dirty="0" smtClean="0"/>
              <a:t>。当你经过第</a:t>
            </a:r>
            <a:r>
              <a:rPr lang="en-US" altLang="zh-CN" dirty="0" err="1" smtClean="0"/>
              <a:t>i</a:t>
            </a:r>
            <a:r>
              <a:rPr lang="zh-CN" altLang="zh-CN" dirty="0" smtClean="0"/>
              <a:t>座城市时，你可以以</a:t>
            </a:r>
            <a:r>
              <a:rPr lang="en-US" altLang="zh-CN" dirty="0" err="1" smtClean="0"/>
              <a:t>ai</a:t>
            </a:r>
            <a:r>
              <a:rPr lang="zh-CN" altLang="zh-CN" dirty="0" smtClean="0"/>
              <a:t>的价格购买或卖出一个</a:t>
            </a:r>
            <a:r>
              <a:rPr lang="zh-CN" altLang="zh-CN" dirty="0"/>
              <a:t>宝石。在任意时刻，你最多只能携带一个宝石。</a:t>
            </a:r>
            <a:endParaRPr lang="zh-CN" altLang="zh-CN" dirty="0"/>
          </a:p>
          <a:p>
            <a:r>
              <a:rPr lang="zh-CN" altLang="zh-CN" dirty="0"/>
              <a:t>有</a:t>
            </a:r>
            <a:r>
              <a:rPr lang="en-US" altLang="zh-CN" dirty="0"/>
              <a:t>m</a:t>
            </a:r>
            <a:r>
              <a:rPr lang="zh-CN" altLang="zh-CN" dirty="0"/>
              <a:t>次操作，操作分为两种：</a:t>
            </a:r>
            <a:endParaRPr lang="zh-CN" altLang="zh-CN" dirty="0"/>
          </a:p>
          <a:p>
            <a:pPr lvl="0"/>
            <a:r>
              <a:rPr lang="zh-CN" altLang="zh-CN" dirty="0"/>
              <a:t>给定</a:t>
            </a:r>
            <a:r>
              <a:rPr lang="en-US" altLang="zh-CN" dirty="0" err="1"/>
              <a:t>l,r</a:t>
            </a:r>
            <a:r>
              <a:rPr lang="zh-CN" altLang="zh-CN" dirty="0"/>
              <a:t>，询问依次经过编号为</a:t>
            </a:r>
            <a:r>
              <a:rPr lang="en-US" altLang="zh-CN" dirty="0" err="1"/>
              <a:t>l~r</a:t>
            </a:r>
            <a:r>
              <a:rPr lang="zh-CN" altLang="zh-CN" dirty="0"/>
              <a:t>的城市能获得的最大收益。</a:t>
            </a:r>
            <a:endParaRPr lang="zh-CN" altLang="zh-CN" dirty="0"/>
          </a:p>
          <a:p>
            <a:pPr lvl="0"/>
            <a:r>
              <a:rPr lang="zh-CN" altLang="zh-CN" dirty="0"/>
              <a:t>给定</a:t>
            </a:r>
            <a:r>
              <a:rPr lang="en-US" altLang="zh-CN" dirty="0" err="1"/>
              <a:t>l,r,x,y</a:t>
            </a:r>
            <a:r>
              <a:rPr lang="zh-CN" altLang="zh-CN" dirty="0"/>
              <a:t>，将</a:t>
            </a:r>
            <a:r>
              <a:rPr lang="en-US" altLang="zh-CN" dirty="0"/>
              <a:t>al</a:t>
            </a:r>
            <a:r>
              <a:rPr lang="zh-CN" altLang="zh-CN" dirty="0"/>
              <a:t>至</a:t>
            </a:r>
            <a:r>
              <a:rPr lang="en-US" altLang="zh-CN" dirty="0" err="1"/>
              <a:t>ar</a:t>
            </a:r>
            <a:r>
              <a:rPr lang="zh-CN" altLang="zh-CN" dirty="0"/>
              <a:t>修改为首项为</a:t>
            </a:r>
            <a:r>
              <a:rPr lang="en-US" altLang="zh-CN" dirty="0"/>
              <a:t>x</a:t>
            </a:r>
            <a:r>
              <a:rPr lang="zh-CN" altLang="zh-CN" dirty="0"/>
              <a:t>，公差为</a:t>
            </a:r>
            <a:r>
              <a:rPr lang="en-US" altLang="zh-CN" dirty="0"/>
              <a:t>y</a:t>
            </a:r>
            <a:r>
              <a:rPr lang="zh-CN" altLang="zh-CN" dirty="0"/>
              <a:t>的等差数列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en-US" altLang="zh-CN" dirty="0" err="1"/>
              <a:t>n,m</a:t>
            </a:r>
            <a:r>
              <a:rPr lang="en-US" altLang="zh-CN" dirty="0"/>
              <a:t>&lt;=</a:t>
            </a:r>
            <a:r>
              <a:rPr lang="en-US" altLang="zh-CN" dirty="0" smtClean="0"/>
              <a:t>200000</a:t>
            </a:r>
            <a:endParaRPr lang="zh-CN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宝石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zh-CN" dirty="0"/>
                  <a:t>在城市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购买一个宝石，在城市</a:t>
                </a:r>
                <a:r>
                  <a:rPr lang="en-US" altLang="zh-CN" dirty="0"/>
                  <a:t>j</a:t>
                </a:r>
                <a:r>
                  <a:rPr lang="zh-CN" altLang="zh-CN" dirty="0"/>
                  <a:t>卖出，等价于在城市</a:t>
                </a:r>
                <a:r>
                  <a:rPr lang="en-US" altLang="zh-CN" dirty="0" err="1"/>
                  <a:t>i</a:t>
                </a:r>
                <a:r>
                  <a:rPr lang="zh-CN" altLang="zh-CN" dirty="0"/>
                  <a:t>购买，城市</a:t>
                </a:r>
                <a:r>
                  <a:rPr lang="en-US" altLang="zh-CN" dirty="0"/>
                  <a:t>i+1</a:t>
                </a:r>
                <a:r>
                  <a:rPr lang="zh-CN" altLang="zh-CN" dirty="0"/>
                  <a:t>卖出，城市</a:t>
                </a:r>
                <a:r>
                  <a:rPr lang="en-US" altLang="zh-CN" dirty="0"/>
                  <a:t>i+1</a:t>
                </a:r>
                <a:r>
                  <a:rPr lang="zh-CN" altLang="zh-CN" dirty="0"/>
                  <a:t>购买，城市</a:t>
                </a:r>
                <a:r>
                  <a:rPr lang="en-US" altLang="zh-CN" dirty="0"/>
                  <a:t>i+2</a:t>
                </a:r>
                <a:r>
                  <a:rPr lang="zh-CN" altLang="zh-CN" dirty="0"/>
                  <a:t>卖出</a:t>
                </a:r>
                <a:r>
                  <a:rPr lang="en-US" altLang="zh-CN" dirty="0"/>
                  <a:t>……</a:t>
                </a:r>
                <a:r>
                  <a:rPr lang="zh-CN" altLang="zh-CN" dirty="0"/>
                  <a:t>城市</a:t>
                </a:r>
                <a:r>
                  <a:rPr lang="en-US" altLang="zh-CN" dirty="0"/>
                  <a:t>j-1</a:t>
                </a:r>
                <a:r>
                  <a:rPr lang="zh-CN" altLang="zh-CN" dirty="0"/>
                  <a:t>购买，城市</a:t>
                </a:r>
                <a:r>
                  <a:rPr lang="en-US" altLang="zh-CN" dirty="0"/>
                  <a:t>j</a:t>
                </a:r>
                <a:r>
                  <a:rPr lang="zh-CN" altLang="zh-CN" dirty="0"/>
                  <a:t>卖出。那么问题变为只能在相邻两座城市购买和卖出。</a:t>
                </a:r>
              </a:p>
              <a:p>
                <a:r>
                  <a:rPr lang="zh-CN" altLang="zh-CN" dirty="0"/>
                  <a:t>记</a:t>
                </a:r>
                <a:r>
                  <a:rPr lang="en-US" altLang="zh-CN" dirty="0" smtClean="0"/>
                  <a:t>b</a:t>
                </a:r>
                <a:r>
                  <a:rPr lang="en-US" altLang="zh-CN" baseline="-25000" dirty="0" smtClean="0"/>
                  <a:t>i</a:t>
                </a:r>
                <a:r>
                  <a:rPr lang="en-US" altLang="zh-CN" dirty="0" smtClean="0"/>
                  <a:t>=max(a</a:t>
                </a:r>
                <a:r>
                  <a:rPr lang="en-US" altLang="zh-CN" baseline="-25000" dirty="0" smtClean="0"/>
                  <a:t>i</a:t>
                </a:r>
                <a:r>
                  <a:rPr lang="en-US" altLang="zh-CN" dirty="0" smtClean="0"/>
                  <a:t>-a</a:t>
                </a:r>
                <a:r>
                  <a:rPr lang="en-US" altLang="zh-CN" baseline="-25000" dirty="0" smtClean="0"/>
                  <a:t>i-1</a:t>
                </a:r>
                <a:r>
                  <a:rPr lang="en-US" altLang="zh-CN" dirty="0" smtClean="0"/>
                  <a:t>,0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，那么我们要求的就是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𝑙</m:t>
                        </m:r>
                        <m:r>
                          <a:rPr lang="en-US" altLang="zh-CN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</m:sup>
                      <m:e>
                        <m:r>
                          <a:rPr lang="en-US" altLang="zh-CN" i="1">
                            <a:latin typeface="Cambria Math"/>
                          </a:rPr>
                          <m:t>𝑏𝑖</m:t>
                        </m:r>
                      </m:e>
                    </m:nary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。</a:t>
                </a:r>
              </a:p>
              <a:p>
                <a:r>
                  <a:rPr lang="zh-CN" altLang="zh-CN" dirty="0"/>
                  <a:t>将</a:t>
                </a:r>
                <a:r>
                  <a:rPr lang="en-US" altLang="zh-CN" dirty="0"/>
                  <a:t>a</a:t>
                </a:r>
                <a:r>
                  <a:rPr lang="zh-CN" altLang="zh-CN" dirty="0"/>
                  <a:t>的一段修改为等差数列，等价于将</a:t>
                </a:r>
                <a:r>
                  <a:rPr lang="en-US" altLang="zh-CN" dirty="0"/>
                  <a:t>b</a:t>
                </a:r>
                <a:r>
                  <a:rPr lang="zh-CN" altLang="zh-CN" dirty="0"/>
                  <a:t>的一段修改为同一个值并且单独修改两个位置。分别用线段树维护</a:t>
                </a:r>
                <a:r>
                  <a:rPr lang="en-US" altLang="zh-CN" dirty="0"/>
                  <a:t>a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zh-CN" dirty="0"/>
                  <a:t>即可</a:t>
                </a:r>
                <a:r>
                  <a:rPr lang="zh-CN" altLang="zh-CN" dirty="0" smtClean="0"/>
                  <a:t>。</a:t>
                </a:r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时间复杂度</a:t>
                </a:r>
                <a:r>
                  <a:rPr lang="en-US" altLang="zh-CN" dirty="0"/>
                  <a:t>O(</a:t>
                </a:r>
                <a:r>
                  <a:rPr lang="en-US" altLang="zh-CN" dirty="0" err="1"/>
                  <a:t>n+mlogn</a:t>
                </a:r>
                <a:r>
                  <a:rPr lang="en-US" altLang="zh-CN" dirty="0"/>
                  <a:t>)</a:t>
                </a:r>
                <a:endParaRPr lang="zh-CN" altLang="zh-CN" dirty="0"/>
              </a:p>
              <a:p>
                <a:endParaRPr lang="zh-CN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481" t="-3369" r="-889" b="-3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楼房重建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的序列，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次操作，每次修改一个数，然后求有多少个数满足它是前缀最大值。</a:t>
            </a:r>
            <a:endParaRPr lang="en-US" altLang="zh-CN" dirty="0" smtClean="0"/>
          </a:p>
          <a:p>
            <a:r>
              <a:rPr lang="en-US" altLang="zh-CN" dirty="0" err="1"/>
              <a:t>n</a:t>
            </a:r>
            <a:r>
              <a:rPr lang="en-US" altLang="zh-CN" dirty="0" err="1" smtClean="0"/>
              <a:t>,m</a:t>
            </a:r>
            <a:r>
              <a:rPr lang="en-US" altLang="zh-CN" dirty="0" smtClean="0"/>
              <a:t>&lt;=100000</a:t>
            </a:r>
            <a:endParaRPr lang="en-US" altLang="zh-CN" dirty="0" smtClean="0"/>
          </a:p>
          <a:p>
            <a:r>
              <a:rPr lang="zh-CN" altLang="en-US" dirty="0"/>
              <a:t>题目</a:t>
            </a:r>
            <a:r>
              <a:rPr lang="zh-CN" altLang="en-US" dirty="0" smtClean="0"/>
              <a:t>来源：</a:t>
            </a:r>
            <a:r>
              <a:rPr lang="en-US" altLang="zh-CN" dirty="0" smtClean="0"/>
              <a:t>bzoj2957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楼房重建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线段树每个区间维护区间最大值，以及只考虑这个区间时，右儿子有多少个数满足条件。</a:t>
            </a:r>
            <a:endParaRPr lang="en-US" altLang="zh-CN" dirty="0" smtClean="0"/>
          </a:p>
          <a:p>
            <a:r>
              <a:rPr lang="zh-CN" altLang="en-US" dirty="0" smtClean="0"/>
              <a:t>当区间前面有别的数时，将前面的最大值与左儿子的最大值比较。</a:t>
            </a:r>
            <a:endParaRPr lang="en-US" altLang="zh-CN" dirty="0" smtClean="0"/>
          </a:p>
          <a:p>
            <a:r>
              <a:rPr lang="zh-CN" altLang="en-US" dirty="0" smtClean="0"/>
              <a:t>如果前面的大就直接往右递归，否则往左递归。</a:t>
            </a:r>
            <a:endParaRPr lang="en-US" altLang="zh-CN" dirty="0" smtClean="0"/>
          </a:p>
          <a:p>
            <a:r>
              <a:rPr lang="zh-CN" altLang="en-US" dirty="0" smtClean="0"/>
              <a:t>修改也是类似的。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O(mlog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n)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Election</a:t>
            </a:r>
            <a:r>
              <a:rPr 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7209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Alice</a:t>
            </a:r>
            <a:r>
              <a:rPr lang="zh-CN" altLang="zh-CN" dirty="0" smtClean="0"/>
              <a:t>和</a:t>
            </a:r>
            <a:r>
              <a:rPr lang="en-US" altLang="zh-CN" dirty="0" smtClean="0"/>
              <a:t>Bob</a:t>
            </a:r>
            <a:r>
              <a:rPr lang="zh-CN" altLang="zh-CN" dirty="0" smtClean="0"/>
              <a:t>要竞选总统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zh-CN" altLang="zh-CN" dirty="0"/>
              <a:t>有</a:t>
            </a:r>
            <a:r>
              <a:rPr lang="en-US" altLang="zh-CN" dirty="0"/>
              <a:t>n</a:t>
            </a:r>
            <a:r>
              <a:rPr lang="zh-CN" altLang="zh-CN" dirty="0"/>
              <a:t>个选民，编号为</a:t>
            </a:r>
            <a:r>
              <a:rPr lang="en-US" altLang="zh-CN" dirty="0"/>
              <a:t>1~n</a:t>
            </a:r>
            <a:r>
              <a:rPr lang="zh-CN" altLang="zh-CN" dirty="0"/>
              <a:t>，他们中有的人</a:t>
            </a:r>
            <a:r>
              <a:rPr lang="zh-CN" altLang="zh-CN" dirty="0" smtClean="0"/>
              <a:t>支持</a:t>
            </a:r>
            <a:r>
              <a:rPr lang="en-US" altLang="zh-CN" dirty="0"/>
              <a:t>Alice </a:t>
            </a:r>
            <a:r>
              <a:rPr lang="zh-CN" altLang="zh-CN" dirty="0" smtClean="0"/>
              <a:t>，</a:t>
            </a:r>
            <a:r>
              <a:rPr lang="zh-CN" altLang="zh-CN" dirty="0"/>
              <a:t>有的人</a:t>
            </a:r>
            <a:r>
              <a:rPr lang="zh-CN" altLang="zh-CN" dirty="0" smtClean="0"/>
              <a:t>支持</a:t>
            </a:r>
            <a:r>
              <a:rPr lang="en-US" altLang="zh-CN" dirty="0"/>
              <a:t>Bob </a:t>
            </a:r>
            <a:r>
              <a:rPr lang="zh-CN" altLang="zh-CN" dirty="0" smtClean="0"/>
              <a:t>，</a:t>
            </a:r>
            <a:r>
              <a:rPr lang="zh-CN" altLang="zh-CN" dirty="0"/>
              <a:t>还有的人保持中立。</a:t>
            </a:r>
            <a:endParaRPr lang="zh-CN" altLang="zh-CN" dirty="0"/>
          </a:p>
          <a:p>
            <a:r>
              <a:rPr lang="zh-CN" altLang="zh-CN" dirty="0"/>
              <a:t>现在你需要把选民分成若干个区间，每个区间的长度在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zh-CN" dirty="0"/>
              <a:t>中。如果一个区间中</a:t>
            </a:r>
            <a:r>
              <a:rPr lang="zh-CN" altLang="zh-CN" dirty="0" smtClean="0"/>
              <a:t>支持</a:t>
            </a:r>
            <a:r>
              <a:rPr lang="en-US" altLang="zh-CN" dirty="0"/>
              <a:t>Alice</a:t>
            </a:r>
            <a:r>
              <a:rPr lang="zh-CN" altLang="zh-CN" dirty="0" smtClean="0"/>
              <a:t>的</a:t>
            </a:r>
            <a:r>
              <a:rPr lang="zh-CN" altLang="zh-CN" dirty="0"/>
              <a:t>人比</a:t>
            </a:r>
            <a:r>
              <a:rPr lang="zh-CN" altLang="zh-CN" dirty="0" smtClean="0"/>
              <a:t>支持</a:t>
            </a:r>
            <a:r>
              <a:rPr lang="en-US" altLang="zh-CN" dirty="0"/>
              <a:t>Bob</a:t>
            </a:r>
            <a:r>
              <a:rPr lang="zh-CN" altLang="zh-CN" dirty="0" smtClean="0"/>
              <a:t>的</a:t>
            </a:r>
            <a:r>
              <a:rPr lang="zh-CN" altLang="zh-CN" dirty="0"/>
              <a:t>人多，</a:t>
            </a:r>
            <a:r>
              <a:rPr lang="zh-CN" altLang="zh-CN" dirty="0" smtClean="0"/>
              <a:t>那么</a:t>
            </a:r>
            <a:r>
              <a:rPr lang="en-US" altLang="zh-CN" dirty="0"/>
              <a:t>Alice</a:t>
            </a:r>
            <a:r>
              <a:rPr lang="zh-CN" altLang="zh-CN" dirty="0" smtClean="0"/>
              <a:t>得</a:t>
            </a:r>
            <a:r>
              <a:rPr lang="zh-CN" altLang="zh-CN" dirty="0"/>
              <a:t>一票，一个区间中</a:t>
            </a:r>
            <a:r>
              <a:rPr lang="zh-CN" altLang="zh-CN" dirty="0" smtClean="0"/>
              <a:t>支持</a:t>
            </a:r>
            <a:r>
              <a:rPr lang="en-US" altLang="zh-CN" dirty="0"/>
              <a:t>Bob</a:t>
            </a:r>
            <a:r>
              <a:rPr lang="zh-CN" altLang="zh-CN" dirty="0" smtClean="0"/>
              <a:t>的</a:t>
            </a:r>
            <a:r>
              <a:rPr lang="zh-CN" altLang="zh-CN" dirty="0"/>
              <a:t>人比</a:t>
            </a:r>
            <a:r>
              <a:rPr lang="zh-CN" altLang="zh-CN" dirty="0" smtClean="0"/>
              <a:t>支持</a:t>
            </a:r>
            <a:r>
              <a:rPr lang="en-US" altLang="zh-CN" dirty="0"/>
              <a:t>Alice</a:t>
            </a:r>
            <a:r>
              <a:rPr lang="zh-CN" altLang="zh-CN" dirty="0" smtClean="0"/>
              <a:t>的</a:t>
            </a:r>
            <a:r>
              <a:rPr lang="zh-CN" altLang="zh-CN" dirty="0"/>
              <a:t>人多，</a:t>
            </a:r>
            <a:r>
              <a:rPr lang="zh-CN" altLang="zh-CN" dirty="0" smtClean="0"/>
              <a:t>那么</a:t>
            </a:r>
            <a:r>
              <a:rPr lang="en-US" altLang="zh-CN" dirty="0"/>
              <a:t>Bob</a:t>
            </a:r>
            <a:r>
              <a:rPr lang="zh-CN" altLang="zh-CN" dirty="0" smtClean="0"/>
              <a:t>得</a:t>
            </a:r>
            <a:r>
              <a:rPr lang="zh-CN" altLang="zh-CN" dirty="0"/>
              <a:t>一票。</a:t>
            </a:r>
            <a:endParaRPr lang="zh-CN" altLang="zh-CN" dirty="0"/>
          </a:p>
          <a:p>
            <a:r>
              <a:rPr lang="en-US" altLang="zh-CN" dirty="0"/>
              <a:t>Alice</a:t>
            </a:r>
            <a:r>
              <a:rPr lang="zh-CN" altLang="zh-CN" dirty="0" smtClean="0"/>
              <a:t>想</a:t>
            </a:r>
            <a:r>
              <a:rPr lang="zh-CN" altLang="zh-CN" dirty="0"/>
              <a:t>要赢得选举，</a:t>
            </a:r>
            <a:r>
              <a:rPr lang="zh-CN" altLang="zh-CN" dirty="0" smtClean="0"/>
              <a:t>于是</a:t>
            </a:r>
            <a:r>
              <a:rPr lang="zh-CN" altLang="en-US" dirty="0" smtClean="0"/>
              <a:t>她</a:t>
            </a:r>
            <a:r>
              <a:rPr lang="zh-CN" altLang="zh-CN" dirty="0" smtClean="0"/>
              <a:t>请</a:t>
            </a:r>
            <a:r>
              <a:rPr lang="zh-CN" altLang="zh-CN" dirty="0"/>
              <a:t>你合理地分区间，</a:t>
            </a:r>
            <a:r>
              <a:rPr lang="zh-CN" altLang="zh-CN" dirty="0" smtClean="0"/>
              <a:t>使得</a:t>
            </a:r>
            <a:r>
              <a:rPr lang="zh-CN" altLang="en-US" dirty="0" smtClean="0"/>
              <a:t>她</a:t>
            </a:r>
            <a:r>
              <a:rPr lang="zh-CN" altLang="zh-CN" dirty="0" smtClean="0"/>
              <a:t>获得</a:t>
            </a:r>
            <a:r>
              <a:rPr lang="zh-CN" altLang="zh-CN" dirty="0"/>
              <a:t>的票数</a:t>
            </a:r>
            <a:r>
              <a:rPr lang="zh-CN" altLang="zh-CN" dirty="0" smtClean="0"/>
              <a:t>减去</a:t>
            </a:r>
            <a:r>
              <a:rPr lang="en-US" altLang="zh-CN" dirty="0"/>
              <a:t>Bob</a:t>
            </a:r>
            <a:r>
              <a:rPr lang="zh-CN" altLang="zh-CN" dirty="0" smtClean="0"/>
              <a:t>获得</a:t>
            </a:r>
            <a:r>
              <a:rPr lang="zh-CN" altLang="zh-CN" dirty="0"/>
              <a:t>的票数最大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&lt;=10</a:t>
            </a:r>
            <a:r>
              <a:rPr lang="en-US" altLang="zh-CN" baseline="30000" dirty="0" smtClean="0"/>
              <a:t>6</a:t>
            </a:r>
            <a:endParaRPr lang="zh-CN" altLang="zh-CN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Election</a:t>
            </a:r>
            <a:r>
              <a:rPr 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7209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令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个数的和，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个数分成若干个区间的最大答案。</a:t>
            </a:r>
            <a:endParaRPr lang="en-US" altLang="zh-CN" dirty="0" smtClean="0"/>
          </a:p>
          <a:p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]=max{f[j]+(s[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]&gt;s[j])-(s[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]&lt;s[j])}</a:t>
            </a:r>
            <a:endParaRPr lang="en-US" altLang="zh-CN" dirty="0" smtClean="0"/>
          </a:p>
          <a:p>
            <a:r>
              <a:rPr lang="zh-CN" altLang="en-US" dirty="0" smtClean="0"/>
              <a:t>按</a:t>
            </a:r>
            <a:r>
              <a:rPr lang="en-US" altLang="zh-CN" dirty="0" smtClean="0"/>
              <a:t>s</a:t>
            </a:r>
            <a:r>
              <a:rPr lang="zh-CN" altLang="en-US" dirty="0" smtClean="0"/>
              <a:t>建立线段树，每个点上存一个单调队列。</a:t>
            </a:r>
            <a:endParaRPr lang="en-US" altLang="zh-CN" dirty="0" smtClean="0"/>
          </a:p>
          <a:p>
            <a:r>
              <a:rPr lang="zh-CN" altLang="en-US" dirty="0" smtClean="0"/>
              <a:t>每次将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-l]</a:t>
            </a:r>
            <a:r>
              <a:rPr lang="zh-CN" altLang="en-US" dirty="0" smtClean="0"/>
              <a:t>加入线段树，更新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，然后将</a:t>
            </a:r>
            <a:r>
              <a:rPr lang="en-US" altLang="zh-CN" dirty="0" smtClean="0"/>
              <a:t>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-r]</a:t>
            </a:r>
            <a:r>
              <a:rPr lang="zh-CN" altLang="en-US" dirty="0" smtClean="0"/>
              <a:t>删除。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Tanie</a:t>
            </a:r>
            <a:r>
              <a:rPr lang="en-US" altLang="zh-CN" b="1" dirty="0"/>
              <a:t> </a:t>
            </a:r>
            <a:r>
              <a:rPr lang="en-US" altLang="zh-CN" b="1" dirty="0" err="1"/>
              <a:t>linie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的序列。你需要选出至多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个不相交的区间，最大化权值和。</a:t>
            </a:r>
            <a:endParaRPr lang="en-US" altLang="zh-CN" dirty="0" smtClean="0"/>
          </a:p>
          <a:p>
            <a:r>
              <a:rPr lang="en-US" altLang="zh-CN" dirty="0" smtClean="0"/>
              <a:t>k&lt;=n&lt;=100000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题目</a:t>
            </a:r>
            <a:r>
              <a:rPr lang="zh-CN" altLang="en-US" dirty="0" smtClean="0"/>
              <a:t>来源：</a:t>
            </a:r>
            <a:r>
              <a:rPr lang="en-US" altLang="zh-CN" dirty="0" smtClean="0"/>
              <a:t>bzoj3502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Snow Boots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的序列。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次询问，每次询问给定两个数</a:t>
            </a:r>
            <a:r>
              <a:rPr lang="en-US" altLang="zh-CN" dirty="0" err="1" smtClean="0"/>
              <a:t>si,di</a:t>
            </a:r>
            <a:r>
              <a:rPr lang="zh-CN" altLang="en-US" dirty="0" smtClean="0"/>
              <a:t>。你一开始站在</a:t>
            </a:r>
            <a:r>
              <a:rPr lang="en-US" altLang="zh-CN" dirty="0"/>
              <a:t>0</a:t>
            </a:r>
            <a:r>
              <a:rPr lang="zh-CN" altLang="en-US" dirty="0" smtClean="0"/>
              <a:t>，每次你可以走不超过</a:t>
            </a:r>
            <a:r>
              <a:rPr lang="en-US" altLang="zh-CN" dirty="0" smtClean="0"/>
              <a:t>di</a:t>
            </a:r>
            <a:r>
              <a:rPr lang="zh-CN" altLang="en-US" dirty="0" smtClean="0"/>
              <a:t>，但你到达的位置的数不能超过</a:t>
            </a:r>
            <a:r>
              <a:rPr lang="en-US" altLang="zh-CN" dirty="0" err="1" smtClean="0"/>
              <a:t>si</a:t>
            </a:r>
            <a:r>
              <a:rPr lang="zh-CN" altLang="en-US" dirty="0" smtClean="0"/>
              <a:t>。问能否走到</a:t>
            </a:r>
            <a:r>
              <a:rPr lang="en-US" altLang="zh-CN" dirty="0" smtClean="0"/>
              <a:t>n+1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n</a:t>
            </a:r>
            <a:r>
              <a:rPr lang="en-US" altLang="zh-CN" dirty="0" err="1" smtClean="0"/>
              <a:t>,m</a:t>
            </a:r>
            <a:r>
              <a:rPr lang="en-US" altLang="zh-CN" dirty="0" smtClean="0"/>
              <a:t>&lt;=100000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题目</a:t>
            </a:r>
            <a:r>
              <a:rPr lang="zh-CN" altLang="en-US" dirty="0" smtClean="0"/>
              <a:t>来源：</a:t>
            </a:r>
            <a:r>
              <a:rPr lang="en-US" altLang="zh-CN" dirty="0" smtClean="0"/>
              <a:t>bzoj5194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Tanie</a:t>
            </a:r>
            <a:r>
              <a:rPr lang="en-US" altLang="zh-CN" b="1" dirty="0"/>
              <a:t> </a:t>
            </a:r>
            <a:r>
              <a:rPr lang="en-US" altLang="zh-CN" b="1" dirty="0" err="1"/>
              <a:t>linie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每次贪心选取和最大的区间，然后把这些数全部取反。</a:t>
            </a:r>
            <a:endParaRPr lang="en-US" altLang="zh-CN" dirty="0" smtClean="0"/>
          </a:p>
          <a:p>
            <a:r>
              <a:rPr lang="zh-CN" altLang="en-US" dirty="0" smtClean="0"/>
              <a:t>用线段树维护。</a:t>
            </a:r>
            <a:endParaRPr lang="en-US" altLang="zh-CN" dirty="0" smtClean="0"/>
          </a:p>
          <a:p>
            <a:r>
              <a:rPr lang="zh-CN" altLang="en-US" dirty="0" smtClean="0"/>
              <a:t>正确性可以用费用流证明。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klogn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Snuke</a:t>
            </a:r>
            <a:r>
              <a:rPr lang="en-US" altLang="zh-CN" b="1" dirty="0"/>
              <a:t> Line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m</a:t>
            </a:r>
            <a:r>
              <a:rPr lang="zh-CN" altLang="en-US" dirty="0"/>
              <a:t>个点集，第</a:t>
            </a:r>
            <a:r>
              <a:rPr lang="en-US" altLang="zh-CN" dirty="0" err="1"/>
              <a:t>i</a:t>
            </a:r>
            <a:r>
              <a:rPr lang="zh-CN" altLang="en-US" dirty="0"/>
              <a:t>个点集包含</a:t>
            </a:r>
            <a:r>
              <a:rPr lang="en-US" altLang="zh-CN" dirty="0"/>
              <a:t>0</a:t>
            </a:r>
            <a:r>
              <a:rPr lang="zh-CN" altLang="en-US" dirty="0"/>
              <a:t>至</a:t>
            </a:r>
            <a:r>
              <a:rPr lang="en-US" altLang="zh-CN" dirty="0"/>
              <a:t>m</a:t>
            </a:r>
            <a:r>
              <a:rPr lang="zh-CN" altLang="en-US" dirty="0"/>
              <a:t>中编号是</a:t>
            </a:r>
            <a:r>
              <a:rPr lang="en-US" altLang="zh-CN" dirty="0" err="1"/>
              <a:t>i</a:t>
            </a:r>
            <a:r>
              <a:rPr lang="zh-CN" altLang="en-US" dirty="0"/>
              <a:t>的倍数的点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zh-CN" altLang="en-US" dirty="0" smtClean="0"/>
              <a:t>区间。</a:t>
            </a:r>
            <a:r>
              <a:rPr lang="zh-CN" altLang="en-US" dirty="0"/>
              <a:t>对于每个点集，求出有多少个区间包含点集内的至少一个点。 </a:t>
            </a:r>
            <a:endParaRPr lang="en-US" altLang="zh-CN" dirty="0" smtClean="0"/>
          </a:p>
          <a:p>
            <a:r>
              <a:rPr lang="en-US" altLang="zh-CN" dirty="0" err="1" smtClean="0"/>
              <a:t>n,m</a:t>
            </a:r>
            <a:r>
              <a:rPr lang="en-US" altLang="zh-CN" dirty="0" smtClean="0"/>
              <a:t>&lt;=100000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题目</a:t>
            </a:r>
            <a:r>
              <a:rPr lang="zh-CN" altLang="en-US" dirty="0" smtClean="0"/>
              <a:t>来源：</a:t>
            </a:r>
            <a:r>
              <a:rPr lang="en-US" altLang="zh-CN" dirty="0" smtClean="0"/>
              <a:t>ARC68E</a:t>
            </a:r>
            <a:br>
              <a:rPr lang="zh-CN" altLang="en-US" dirty="0"/>
            </a:br>
            <a:endParaRPr lang="zh-CN" altLang="en-US" baseline="30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Snuke</a:t>
            </a:r>
            <a:r>
              <a:rPr lang="en-US" altLang="zh-CN" b="1" dirty="0"/>
              <a:t> Line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由于第</a:t>
            </a:r>
            <a:r>
              <a:rPr lang="en-US" altLang="zh-CN" dirty="0" err="1"/>
              <a:t>i</a:t>
            </a:r>
            <a:r>
              <a:rPr lang="zh-CN" altLang="en-US" dirty="0"/>
              <a:t>个点集中相邻两个点的差为</a:t>
            </a:r>
            <a:r>
              <a:rPr lang="en-US" altLang="zh-CN" dirty="0" err="1"/>
              <a:t>i</a:t>
            </a:r>
            <a:r>
              <a:rPr lang="zh-CN" altLang="en-US" dirty="0"/>
              <a:t>，因此</a:t>
            </a:r>
            <a:r>
              <a:rPr lang="zh-CN" altLang="en-US" dirty="0" smtClean="0"/>
              <a:t>对于区间长度</a:t>
            </a:r>
            <a:r>
              <a:rPr lang="en-US" altLang="zh-CN" dirty="0" smtClean="0"/>
              <a:t>&gt;=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</a:t>
            </a:r>
            <a:r>
              <a:rPr lang="zh-CN" altLang="en-US" dirty="0"/>
              <a:t>区间</a:t>
            </a:r>
            <a:r>
              <a:rPr lang="en-US" altLang="zh-CN" dirty="0"/>
              <a:t>j</a:t>
            </a:r>
            <a:r>
              <a:rPr lang="zh-CN" altLang="en-US" dirty="0"/>
              <a:t>，它一定包含第</a:t>
            </a:r>
            <a:r>
              <a:rPr lang="en-US" altLang="zh-CN" dirty="0" err="1"/>
              <a:t>i</a:t>
            </a:r>
            <a:r>
              <a:rPr lang="zh-CN" altLang="en-US" dirty="0"/>
              <a:t>个</a:t>
            </a:r>
            <a:r>
              <a:rPr lang="zh-CN" altLang="en-US" dirty="0" smtClean="0"/>
              <a:t>点集中</a:t>
            </a:r>
            <a:r>
              <a:rPr lang="zh-CN" altLang="en-US" dirty="0"/>
              <a:t>的至少一个点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而对于区间长度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</a:t>
            </a:r>
            <a:r>
              <a:rPr lang="zh-CN" altLang="en-US" dirty="0"/>
              <a:t>区间</a:t>
            </a:r>
            <a:r>
              <a:rPr lang="en-US" altLang="zh-CN" dirty="0"/>
              <a:t>j</a:t>
            </a:r>
            <a:r>
              <a:rPr lang="zh-CN" altLang="en-US" dirty="0"/>
              <a:t>，它至多包含第</a:t>
            </a:r>
            <a:r>
              <a:rPr lang="en-US" altLang="zh-CN" dirty="0" err="1"/>
              <a:t>i</a:t>
            </a:r>
            <a:r>
              <a:rPr lang="zh-CN" altLang="en-US" dirty="0"/>
              <a:t>个点集中的一个点。同时</a:t>
            </a:r>
            <a:r>
              <a:rPr lang="en-US" altLang="zh-CN" dirty="0"/>
              <a:t>m</a:t>
            </a:r>
            <a:r>
              <a:rPr lang="zh-CN" altLang="en-US" dirty="0"/>
              <a:t>个点集的大小之</a:t>
            </a:r>
            <a:r>
              <a:rPr lang="zh-CN" altLang="en-US" dirty="0" smtClean="0"/>
              <a:t>和是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mlogm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zh-CN" altLang="en-US" dirty="0"/>
              <a:t>。因此对于这些区间，我们只要对点集</a:t>
            </a:r>
            <a:r>
              <a:rPr lang="en-US" altLang="zh-CN" dirty="0" err="1"/>
              <a:t>i</a:t>
            </a:r>
            <a:r>
              <a:rPr lang="zh-CN" altLang="en-US" dirty="0"/>
              <a:t>中的每一个点，求出包含它的区间</a:t>
            </a:r>
            <a:r>
              <a:rPr lang="zh-CN" altLang="en-US" dirty="0" smtClean="0"/>
              <a:t>个数</a:t>
            </a:r>
            <a:r>
              <a:rPr lang="zh-CN" altLang="en-US" dirty="0"/>
              <a:t>，直接求和即可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我们</a:t>
            </a:r>
            <a:r>
              <a:rPr lang="zh-CN" altLang="en-US" dirty="0"/>
              <a:t>从小到大枚举</a:t>
            </a:r>
            <a:r>
              <a:rPr lang="en-US" altLang="zh-CN" dirty="0" err="1"/>
              <a:t>i</a:t>
            </a:r>
            <a:r>
              <a:rPr lang="zh-CN" altLang="en-US" dirty="0"/>
              <a:t>，需要支持的操作是加入一条线段或者查询一个点被包含的次数</a:t>
            </a:r>
            <a:r>
              <a:rPr lang="zh-CN" altLang="en-US" dirty="0" smtClean="0"/>
              <a:t>，这</a:t>
            </a:r>
            <a:r>
              <a:rPr lang="zh-CN" altLang="en-US" dirty="0"/>
              <a:t>可以用一个线段树轻松解决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O(mlog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m+nlogm</a:t>
            </a:r>
            <a:r>
              <a:rPr lang="en-US" altLang="zh-CN" dirty="0"/>
              <a:t>) </a:t>
            </a:r>
            <a:r>
              <a:rPr lang="zh-CN" altLang="en-US" dirty="0" smtClean="0"/>
              <a:t>。 </a:t>
            </a:r>
            <a:br>
              <a:rPr lang="zh-CN" altLang="en-US" dirty="0"/>
            </a:br>
            <a:endParaRPr lang="zh-CN" altLang="en-US" baseline="30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Segment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有一个二维平面。有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次操作，每次插入一条线段或是询问某个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值处最高的线段。</a:t>
            </a:r>
            <a:endParaRPr lang="en-US" altLang="zh-CN" dirty="0" smtClean="0"/>
          </a:p>
          <a:p>
            <a:r>
              <a:rPr lang="en-US" altLang="zh-CN" dirty="0" smtClean="0"/>
              <a:t>m&lt;=100000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题目来源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bzoj3165</a:t>
            </a:r>
            <a:endParaRPr lang="zh-CN" altLang="en-US" dirty="0"/>
          </a:p>
          <a:p>
            <a:endParaRPr lang="zh-CN" altLang="en-US" baseline="30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Segment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李超线段树</a:t>
            </a:r>
            <a:endParaRPr lang="en-US" altLang="zh-CN" dirty="0" smtClean="0"/>
          </a:p>
          <a:p>
            <a:r>
              <a:rPr lang="zh-CN" altLang="en-US" dirty="0" smtClean="0"/>
              <a:t>线段树每个点维护一个线段。</a:t>
            </a:r>
            <a:endParaRPr lang="en-US" altLang="zh-CN" dirty="0" smtClean="0"/>
          </a:p>
          <a:p>
            <a:r>
              <a:rPr lang="zh-CN" altLang="en-US" dirty="0" smtClean="0"/>
              <a:t>新来一条线段时进行比较，如果其中一个在任何时候都更优，就把另一个扔掉。</a:t>
            </a:r>
            <a:endParaRPr lang="en-US" altLang="zh-CN" dirty="0" smtClean="0"/>
          </a:p>
          <a:p>
            <a:r>
              <a:rPr lang="zh-CN" altLang="en-US" dirty="0" smtClean="0"/>
              <a:t>否则将其中一个扔到交点所在的半边。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O(mlog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W)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String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个串，有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次询问，每次询问给定串</a:t>
            </a:r>
            <a:r>
              <a:rPr lang="en-US" altLang="zh-CN" dirty="0" err="1" smtClean="0"/>
              <a:t>a,b</a:t>
            </a:r>
            <a:r>
              <a:rPr lang="zh-CN" altLang="en-US" dirty="0" smtClean="0"/>
              <a:t>，问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个串中有多少个能表示为</a:t>
            </a:r>
            <a:r>
              <a:rPr lang="en-US" altLang="zh-CN" dirty="0" err="1" smtClean="0"/>
              <a:t>axb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为任意字符串。</a:t>
            </a:r>
            <a:endParaRPr lang="en-US" altLang="zh-CN" dirty="0" smtClean="0"/>
          </a:p>
          <a:p>
            <a:r>
              <a:rPr lang="zh-CN" altLang="en-US" dirty="0" smtClean="0"/>
              <a:t>字符串总长</a:t>
            </a:r>
            <a:r>
              <a:rPr lang="en-US" altLang="zh-CN" dirty="0" smtClean="0"/>
              <a:t>s&lt;=10^6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题目来源：</a:t>
            </a:r>
            <a:r>
              <a:rPr lang="en-US" altLang="zh-CN" dirty="0" smtClean="0"/>
              <a:t>hdu6096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String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条件等价于前缀为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，后缀为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，且长度</a:t>
            </a:r>
            <a:r>
              <a:rPr lang="en-US" altLang="zh-CN" dirty="0" smtClean="0"/>
              <a:t>&gt;=|a|+|b|</a:t>
            </a:r>
            <a:r>
              <a:rPr lang="zh-CN" altLang="en-US" dirty="0" smtClean="0"/>
              <a:t>的个数。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考虑长度的情况下，将正串和反串分别按字典序编号，一个询问对应了编号的一个区间，用字典树或排序</a:t>
            </a:r>
            <a:r>
              <a:rPr lang="en-US" altLang="zh-CN" dirty="0" smtClean="0"/>
              <a:t>+</a:t>
            </a:r>
            <a:r>
              <a:rPr lang="zh-CN" altLang="en-US" dirty="0" smtClean="0"/>
              <a:t>二分</a:t>
            </a:r>
            <a:r>
              <a:rPr lang="en-US" altLang="zh-CN" dirty="0" smtClean="0"/>
              <a:t>+hash</a:t>
            </a:r>
            <a:r>
              <a:rPr lang="zh-CN" altLang="en-US" dirty="0" smtClean="0"/>
              <a:t>求出区间，然后主席树求答案。</a:t>
            </a:r>
            <a:endParaRPr lang="en-US" altLang="zh-CN" dirty="0" smtClean="0"/>
          </a:p>
          <a:p>
            <a:r>
              <a:rPr lang="zh-CN" altLang="en-US" dirty="0" smtClean="0"/>
              <a:t>然后考虑减掉长度不足的。直接枚举长度就可以确定出字符串。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O(slogs)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可持久化线段树（主席树）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支持询问历史版本或者在历史版本上进行修改。</a:t>
            </a:r>
            <a:endParaRPr lang="en-US" altLang="zh-CN" dirty="0" smtClean="0"/>
          </a:p>
          <a:p>
            <a:r>
              <a:rPr lang="zh-CN" altLang="en-US" dirty="0"/>
              <a:t>开</a:t>
            </a:r>
            <a:r>
              <a:rPr lang="zh-CN" altLang="en-US" dirty="0" smtClean="0"/>
              <a:t>个数组存下每个版本的根。</a:t>
            </a:r>
            <a:endParaRPr lang="en-US" altLang="zh-CN" dirty="0" smtClean="0"/>
          </a:p>
          <a:p>
            <a:r>
              <a:rPr lang="zh-CN" altLang="en-US" dirty="0" smtClean="0"/>
              <a:t>修改时对于需要修改的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个点，每个点建一个对应的新点存储修改后的信息。</a:t>
            </a:r>
            <a:endParaRPr lang="en-US" altLang="zh-CN" dirty="0"/>
          </a:p>
          <a:p>
            <a:r>
              <a:rPr lang="zh-CN" altLang="en-US" dirty="0" smtClean="0"/>
              <a:t>时空复杂度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n+mlogn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K-</a:t>
            </a:r>
            <a:r>
              <a:rPr lang="en-US" altLang="zh-CN" b="1" dirty="0" err="1"/>
              <a:t>th</a:t>
            </a:r>
            <a:r>
              <a:rPr lang="en-US" altLang="zh-CN" b="1" dirty="0"/>
              <a:t> Number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有一个长度为</a:t>
            </a:r>
            <a:r>
              <a:rPr lang="en-US" altLang="zh-CN" dirty="0"/>
              <a:t>n</a:t>
            </a:r>
            <a:r>
              <a:rPr lang="zh-CN" altLang="en-US" dirty="0"/>
              <a:t>的序列，有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次询问，每次问一个区间的第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小的数。</a:t>
            </a:r>
            <a:endParaRPr lang="en-US" altLang="zh-CN" dirty="0" smtClean="0"/>
          </a:p>
          <a:p>
            <a:r>
              <a:rPr lang="en-US" altLang="zh-CN" dirty="0" err="1" smtClean="0"/>
              <a:t>n,m</a:t>
            </a:r>
            <a:r>
              <a:rPr lang="en-US" altLang="zh-CN" dirty="0" smtClean="0"/>
              <a:t>&lt;=100000</a:t>
            </a:r>
            <a:endParaRPr lang="en-US" altLang="zh-CN" dirty="0" smtClean="0"/>
          </a:p>
          <a:p>
            <a:r>
              <a:rPr lang="zh-CN" altLang="en-US" dirty="0"/>
              <a:t>题目</a:t>
            </a:r>
            <a:r>
              <a:rPr lang="zh-CN" altLang="en-US" dirty="0" smtClean="0"/>
              <a:t>来源：</a:t>
            </a:r>
            <a:r>
              <a:rPr lang="en-US" altLang="zh-CN" dirty="0" smtClean="0"/>
              <a:t>poj2104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K-</a:t>
            </a:r>
            <a:r>
              <a:rPr lang="en-US" altLang="zh-CN" b="1" dirty="0" err="1"/>
              <a:t>th</a:t>
            </a:r>
            <a:r>
              <a:rPr lang="en-US" altLang="zh-CN" b="1" dirty="0"/>
              <a:t> Number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对权值线段树进行可持久化。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a[1]</a:t>
            </a:r>
            <a:r>
              <a:rPr lang="zh-CN" altLang="en-US" dirty="0" smtClean="0"/>
              <a:t>到</a:t>
            </a:r>
            <a:r>
              <a:rPr lang="en-US" altLang="zh-CN" dirty="0" smtClean="0"/>
              <a:t>a[n]</a:t>
            </a:r>
            <a:r>
              <a:rPr lang="zh-CN" altLang="en-US" dirty="0" smtClean="0"/>
              <a:t>加入每个数，询问时用第</a:t>
            </a:r>
            <a:r>
              <a:rPr lang="en-US" altLang="zh-CN" dirty="0" smtClean="0"/>
              <a:t>r</a:t>
            </a:r>
            <a:r>
              <a:rPr lang="zh-CN" altLang="en-US" dirty="0" smtClean="0"/>
              <a:t>棵线段树上减去第</a:t>
            </a:r>
            <a:r>
              <a:rPr lang="en-US" altLang="zh-CN" dirty="0" smtClean="0"/>
              <a:t>l-1</a:t>
            </a:r>
            <a:r>
              <a:rPr lang="zh-CN" altLang="en-US" dirty="0" smtClean="0"/>
              <a:t>棵线段树就能得到值域在一个区间内的数的个数。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O((</a:t>
            </a:r>
            <a:r>
              <a:rPr lang="en-US" altLang="zh-CN" dirty="0" err="1" smtClean="0"/>
              <a:t>n+m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Snow Boots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把询问按照</a:t>
            </a:r>
            <a:r>
              <a:rPr lang="en-US" altLang="zh-CN" dirty="0" err="1" smtClean="0"/>
              <a:t>si</a:t>
            </a:r>
            <a:r>
              <a:rPr lang="zh-CN" altLang="en-US" dirty="0" smtClean="0"/>
              <a:t>从小到大排序。</a:t>
            </a:r>
            <a:endParaRPr lang="en-US" altLang="zh-CN" dirty="0" smtClean="0"/>
          </a:p>
          <a:p>
            <a:r>
              <a:rPr lang="zh-CN" altLang="en-US" dirty="0" smtClean="0"/>
              <a:t>每次会多一些能走的位置。</a:t>
            </a:r>
            <a:endParaRPr lang="en-US" altLang="zh-CN" dirty="0" smtClean="0"/>
          </a:p>
          <a:p>
            <a:r>
              <a:rPr lang="zh-CN" altLang="en-US" dirty="0"/>
              <a:t>用线段</a:t>
            </a:r>
            <a:r>
              <a:rPr lang="zh-CN" altLang="en-US" dirty="0" smtClean="0"/>
              <a:t>树维护不能走的位置的最长连续长度。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O((</a:t>
            </a:r>
            <a:r>
              <a:rPr lang="en-US" altLang="zh-CN" dirty="0" err="1" smtClean="0"/>
              <a:t>n+m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砖块</a:t>
            </a:r>
            <a:r>
              <a:rPr lang="en-US" altLang="zh-CN" b="1" dirty="0" err="1"/>
              <a:t>Klo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柱砖，每次你可以将一柱砖的高度</a:t>
            </a:r>
            <a:r>
              <a:rPr lang="en-US" altLang="zh-CN" dirty="0" smtClean="0"/>
              <a:t>+1/-1</a:t>
            </a:r>
            <a:r>
              <a:rPr lang="zh-CN" altLang="en-US" dirty="0" smtClean="0"/>
              <a:t>。你希望用最少的次数使得有连续</a:t>
            </a:r>
            <a:r>
              <a:rPr lang="en-US" altLang="zh-CN" dirty="0" smtClean="0"/>
              <a:t>k</a:t>
            </a:r>
            <a:r>
              <a:rPr lang="zh-CN" altLang="en-US" dirty="0" smtClean="0"/>
              <a:t>柱砖高度相同。</a:t>
            </a:r>
            <a:endParaRPr lang="en-US" altLang="zh-CN" dirty="0"/>
          </a:p>
          <a:p>
            <a:r>
              <a:rPr lang="en-US" altLang="zh-CN" dirty="0" smtClean="0"/>
              <a:t>n&lt;=100000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hi&lt;=1000000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题目</a:t>
            </a:r>
            <a:r>
              <a:rPr lang="zh-CN" altLang="en-US" dirty="0" smtClean="0"/>
              <a:t>来源：</a:t>
            </a:r>
            <a:r>
              <a:rPr lang="en-US" altLang="zh-CN" dirty="0" smtClean="0"/>
              <a:t>bzoj1112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砖块</a:t>
            </a:r>
            <a:r>
              <a:rPr lang="en-US" altLang="zh-CN" b="1" dirty="0" err="1"/>
              <a:t>Klo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需要求若干段的中位数</a:t>
            </a:r>
            <a:r>
              <a:rPr lang="zh-CN" altLang="en-US" dirty="0"/>
              <a:t>以及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/</a:t>
            </a:r>
            <a:r>
              <a:rPr lang="zh-CN" altLang="en-US" dirty="0" smtClean="0"/>
              <a:t>小于中位数的数的和。</a:t>
            </a:r>
            <a:endParaRPr lang="en-US" altLang="zh-CN" dirty="0" smtClean="0"/>
          </a:p>
          <a:p>
            <a:r>
              <a:rPr lang="zh-CN" altLang="en-US" dirty="0" smtClean="0"/>
              <a:t>同样可持久化权值线段树。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(hi))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作业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https://vjudge.net/contest/283722</a:t>
            </a:r>
            <a:endParaRPr lang="en-US" altLang="zh-CN" dirty="0"/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owrevqeonfiqon</a:t>
            </a:r>
            <a:endParaRPr lang="en-US" altLang="zh-CN" dirty="0" smtClean="0"/>
          </a:p>
          <a:p>
            <a:r>
              <a:rPr lang="zh-CN" altLang="en-US" dirty="0"/>
              <a:t>课件</a:t>
            </a:r>
            <a:r>
              <a:rPr lang="zh-CN" altLang="en-US" dirty="0" smtClean="0"/>
              <a:t>中的大多数题目都在这里。</a:t>
            </a:r>
            <a:endParaRPr lang="en-US" altLang="zh-CN" dirty="0" smtClean="0"/>
          </a:p>
          <a:p>
            <a:r>
              <a:rPr lang="en-US" altLang="zh-CN" dirty="0"/>
              <a:t>[</a:t>
            </a:r>
            <a:r>
              <a:rPr lang="en-US" altLang="zh-CN" dirty="0" smtClean="0"/>
              <a:t>bzoj3165]Segment</a:t>
            </a:r>
            <a:r>
              <a:rPr lang="zh-CN" altLang="en-US" dirty="0" smtClean="0"/>
              <a:t>建议写一下去</a:t>
            </a:r>
            <a:r>
              <a:rPr lang="en-US" altLang="zh-CN" dirty="0" err="1" smtClean="0"/>
              <a:t>bzoj</a:t>
            </a:r>
            <a:r>
              <a:rPr lang="zh-CN" altLang="en-US" dirty="0" smtClean="0"/>
              <a:t>交。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序列操作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的序列。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次操作，操作分为：区间加；区间取负；询问区间中选</a:t>
            </a:r>
            <a:r>
              <a:rPr lang="en-US" altLang="zh-CN" dirty="0" smtClean="0"/>
              <a:t>c</a:t>
            </a:r>
            <a:r>
              <a:rPr lang="zh-CN" altLang="en-US" dirty="0" smtClean="0"/>
              <a:t>个数乘积的和。</a:t>
            </a:r>
            <a:endParaRPr lang="en-US" altLang="zh-CN" dirty="0" smtClean="0"/>
          </a:p>
          <a:p>
            <a:r>
              <a:rPr lang="en-US" altLang="zh-CN" dirty="0" err="1" smtClean="0"/>
              <a:t>n,m</a:t>
            </a:r>
            <a:r>
              <a:rPr lang="en-US" altLang="zh-CN" dirty="0" smtClean="0"/>
              <a:t>&lt;=50000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c&lt;=10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题目</a:t>
            </a:r>
            <a:r>
              <a:rPr lang="zh-CN" altLang="en-US" dirty="0" smtClean="0"/>
              <a:t>来源：</a:t>
            </a:r>
            <a:r>
              <a:rPr lang="en-US" altLang="zh-CN" dirty="0" smtClean="0"/>
              <a:t>bzoj2962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序列操作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维护区间选</a:t>
            </a:r>
            <a:r>
              <a:rPr lang="en-US" altLang="zh-CN" dirty="0" smtClean="0"/>
              <a:t>0~c</a:t>
            </a:r>
            <a:r>
              <a:rPr lang="zh-CN" altLang="en-US" dirty="0" smtClean="0"/>
              <a:t>个数的答案。</a:t>
            </a:r>
            <a:endParaRPr lang="en-US" altLang="zh-CN" dirty="0" smtClean="0"/>
          </a:p>
          <a:p>
            <a:r>
              <a:rPr lang="zh-CN" altLang="en-US" dirty="0" smtClean="0"/>
              <a:t>合并时枚举两边各选几个数。</a:t>
            </a:r>
            <a:endParaRPr lang="en-US" altLang="zh-CN" dirty="0" smtClean="0"/>
          </a:p>
          <a:p>
            <a:r>
              <a:rPr lang="zh-CN" altLang="en-US" dirty="0"/>
              <a:t>区间</a:t>
            </a:r>
            <a:r>
              <a:rPr lang="zh-CN" altLang="en-US" dirty="0" smtClean="0"/>
              <a:t>加和区间取反都可以打标记。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O(mc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logn)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/>
              <a:t>The Child and Sequence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给定一个长度为</a:t>
            </a:r>
            <a:r>
              <a:rPr lang="en-US" altLang="zh-CN" dirty="0"/>
              <a:t>n</a:t>
            </a:r>
            <a:r>
              <a:rPr lang="zh-CN" altLang="zh-CN" dirty="0"/>
              <a:t>的非负整数序列</a:t>
            </a:r>
            <a:r>
              <a:rPr lang="en-US" altLang="zh-CN" dirty="0"/>
              <a:t>a</a:t>
            </a:r>
            <a:r>
              <a:rPr lang="zh-CN" altLang="zh-CN" dirty="0"/>
              <a:t>，你需要支持以下操作：</a:t>
            </a:r>
            <a:endParaRPr lang="zh-CN" altLang="zh-CN" dirty="0"/>
          </a:p>
          <a:p>
            <a:r>
              <a:rPr lang="en-US" altLang="zh-CN" dirty="0"/>
              <a:t>1</a:t>
            </a:r>
            <a:r>
              <a:rPr lang="zh-CN" altLang="zh-CN" dirty="0"/>
              <a:t>：给定</a:t>
            </a:r>
            <a:r>
              <a:rPr lang="en-US" altLang="zh-CN" dirty="0" err="1"/>
              <a:t>l,r</a:t>
            </a:r>
            <a:r>
              <a:rPr lang="zh-CN" altLang="zh-CN" dirty="0"/>
              <a:t>，输出</a:t>
            </a:r>
            <a:r>
              <a:rPr lang="en-US" altLang="zh-CN" dirty="0"/>
              <a:t>a[l]+a[l+1]+…+a[r]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：给定</a:t>
            </a:r>
            <a:r>
              <a:rPr lang="en-US" altLang="zh-CN" dirty="0" err="1"/>
              <a:t>l,r,x</a:t>
            </a:r>
            <a:r>
              <a:rPr lang="zh-CN" altLang="zh-CN" dirty="0"/>
              <a:t>，将</a:t>
            </a:r>
            <a:r>
              <a:rPr lang="en-US" altLang="zh-CN" dirty="0"/>
              <a:t>a[l],a[l+1],…,a[r]</a:t>
            </a:r>
            <a:r>
              <a:rPr lang="zh-CN" altLang="zh-CN" dirty="0"/>
              <a:t>对</a:t>
            </a:r>
            <a:r>
              <a:rPr lang="en-US" altLang="zh-CN" dirty="0"/>
              <a:t>x</a:t>
            </a:r>
            <a:r>
              <a:rPr lang="zh-CN" altLang="zh-CN" dirty="0"/>
              <a:t>取模。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：给定</a:t>
            </a:r>
            <a:r>
              <a:rPr lang="en-US" altLang="zh-CN" dirty="0" err="1"/>
              <a:t>k,y</a:t>
            </a:r>
            <a:r>
              <a:rPr lang="zh-CN" altLang="zh-CN" dirty="0"/>
              <a:t>，将</a:t>
            </a:r>
            <a:r>
              <a:rPr lang="en-US" altLang="zh-CN" dirty="0"/>
              <a:t>a[k]</a:t>
            </a:r>
            <a:r>
              <a:rPr lang="zh-CN" altLang="zh-CN" dirty="0"/>
              <a:t>修改为</a:t>
            </a:r>
            <a:r>
              <a:rPr lang="en-US" altLang="zh-CN" dirty="0"/>
              <a:t>y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</a:t>
            </a:r>
            <a:r>
              <a:rPr lang="en-US" altLang="zh-CN" dirty="0" smtClean="0"/>
              <a:t>100000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&lt;=10</a:t>
            </a:r>
            <a:r>
              <a:rPr lang="en-US" altLang="zh-CN" baseline="30000" dirty="0" smtClean="0"/>
              <a:t>9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题目</a:t>
            </a:r>
            <a:r>
              <a:rPr lang="zh-CN" altLang="en-US" dirty="0" smtClean="0"/>
              <a:t>来源：</a:t>
            </a:r>
            <a:r>
              <a:rPr lang="en-US" altLang="zh-CN" dirty="0" smtClean="0"/>
              <a:t>CF438D</a:t>
            </a:r>
            <a:endParaRPr lang="zh-CN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 smtClean="0"/>
              <a:t>The </a:t>
            </a:r>
            <a:r>
              <a:rPr lang="en-US" altLang="zh-CN" b="1" dirty="0"/>
              <a:t>Child and </a:t>
            </a:r>
            <a:r>
              <a:rPr lang="en-US" altLang="zh-CN" b="1" dirty="0" smtClean="0"/>
              <a:t>Sequence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用线段树维护区间最大值以及区间和。</a:t>
            </a:r>
            <a:endParaRPr lang="zh-CN" altLang="zh-CN" dirty="0"/>
          </a:p>
          <a:p>
            <a:r>
              <a:rPr lang="zh-CN" altLang="zh-CN" dirty="0"/>
              <a:t>进行取模操作时，如果</a:t>
            </a:r>
            <a:r>
              <a:rPr lang="en-US" altLang="zh-CN" dirty="0"/>
              <a:t>x&gt;</a:t>
            </a:r>
            <a:r>
              <a:rPr lang="zh-CN" altLang="zh-CN" dirty="0"/>
              <a:t>区间最大值那么退出，否则两边都递归下去。</a:t>
            </a:r>
            <a:endParaRPr lang="zh-CN" altLang="zh-CN" dirty="0"/>
          </a:p>
          <a:p>
            <a:r>
              <a:rPr lang="zh-CN" altLang="zh-CN" dirty="0"/>
              <a:t>单个数被有效地取模一次只会花费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zh-CN" dirty="0"/>
              <a:t>的时间，并且数值至少减半，因此每次修改至多使时间复杂度</a:t>
            </a:r>
            <a:r>
              <a:rPr lang="zh-CN" altLang="zh-CN" dirty="0" smtClean="0"/>
              <a:t>增加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lognlogW</a:t>
            </a:r>
            <a:r>
              <a:rPr lang="en-US" altLang="zh-CN" dirty="0" smtClean="0"/>
              <a:t>)</a:t>
            </a:r>
            <a:r>
              <a:rPr lang="zh-CN" altLang="zh-CN" dirty="0"/>
              <a:t>。</a:t>
            </a:r>
            <a:endParaRPr lang="zh-CN" altLang="zh-CN" dirty="0"/>
          </a:p>
          <a:p>
            <a:r>
              <a:rPr lang="zh-CN" altLang="zh-CN" dirty="0"/>
              <a:t>时间复杂度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mlognlogW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endParaRPr lang="zh-CN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/>
              <a:t>A Simple Task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给定一个由小写字母组成的字符串</a:t>
            </a:r>
            <a:r>
              <a:rPr lang="en-US" altLang="zh-CN" dirty="0"/>
              <a:t>s</a:t>
            </a:r>
            <a:r>
              <a:rPr lang="zh-CN" altLang="zh-CN" dirty="0"/>
              <a:t>。有</a:t>
            </a:r>
            <a:r>
              <a:rPr lang="en-US" altLang="zh-CN" dirty="0"/>
              <a:t>m</a:t>
            </a:r>
            <a:r>
              <a:rPr lang="zh-CN" altLang="zh-CN" dirty="0"/>
              <a:t>次操作，每次</a:t>
            </a:r>
            <a:r>
              <a:rPr lang="zh-CN" altLang="zh-CN" dirty="0" smtClean="0"/>
              <a:t>操作</a:t>
            </a:r>
            <a:r>
              <a:rPr lang="zh-CN" altLang="en-US" dirty="0" smtClean="0"/>
              <a:t>将一个区间升序</a:t>
            </a:r>
            <a:r>
              <a:rPr lang="en-US" altLang="zh-CN" dirty="0" smtClean="0"/>
              <a:t>/</a:t>
            </a:r>
            <a:r>
              <a:rPr lang="zh-CN" altLang="en-US" dirty="0" smtClean="0"/>
              <a:t>降序排序。</a:t>
            </a:r>
            <a:endParaRPr lang="en-US" altLang="zh-CN" dirty="0" smtClean="0"/>
          </a:p>
          <a:p>
            <a:r>
              <a:rPr lang="zh-CN" altLang="zh-CN" dirty="0" smtClean="0"/>
              <a:t>你</a:t>
            </a:r>
            <a:r>
              <a:rPr lang="zh-CN" altLang="zh-CN" dirty="0"/>
              <a:t>需要求出最终序列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n,m</a:t>
            </a:r>
            <a:r>
              <a:rPr lang="en-US" altLang="zh-CN" dirty="0" smtClean="0"/>
              <a:t>&lt;=100000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题目</a:t>
            </a:r>
            <a:r>
              <a:rPr lang="zh-CN" altLang="en-US" dirty="0" smtClean="0"/>
              <a:t>来源：</a:t>
            </a:r>
            <a:r>
              <a:rPr lang="en-US" altLang="zh-CN" dirty="0" smtClean="0"/>
              <a:t>CF558E</a:t>
            </a:r>
            <a:endParaRPr lang="zh-CN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/>
              <a:t>A Simple Task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用线段树维护区间内</a:t>
            </a:r>
            <a:r>
              <a:rPr lang="en-US" altLang="zh-CN" dirty="0" err="1"/>
              <a:t>a~z</a:t>
            </a:r>
            <a:r>
              <a:rPr lang="zh-CN" altLang="zh-CN" dirty="0"/>
              <a:t>的个数，每次询问拆</a:t>
            </a:r>
            <a:r>
              <a:rPr lang="zh-CN" altLang="zh-CN" dirty="0" smtClean="0"/>
              <a:t>成区间</a:t>
            </a:r>
            <a:r>
              <a:rPr lang="zh-CN" altLang="en-US" dirty="0" smtClean="0"/>
              <a:t>询问和</a:t>
            </a:r>
            <a:r>
              <a:rPr lang="en-US" altLang="zh-CN" dirty="0"/>
              <a:t>26</a:t>
            </a:r>
            <a:r>
              <a:rPr lang="zh-CN" altLang="zh-CN" dirty="0"/>
              <a:t>个</a:t>
            </a:r>
            <a:r>
              <a:rPr lang="zh-CN" altLang="en-US" dirty="0" smtClean="0"/>
              <a:t>区间</a:t>
            </a:r>
            <a:r>
              <a:rPr lang="zh-CN" altLang="zh-CN" dirty="0" smtClean="0"/>
              <a:t>修改</a:t>
            </a:r>
            <a:r>
              <a:rPr lang="zh-CN" altLang="zh-CN" dirty="0"/>
              <a:t>操作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*26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3165</Words>
  <Application>WPS 演示</Application>
  <PresentationFormat>全屏显示(4:3)</PresentationFormat>
  <Paragraphs>216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线段树进阶</vt:lpstr>
      <vt:lpstr>Snow Boots</vt:lpstr>
      <vt:lpstr>Snow Boots</vt:lpstr>
      <vt:lpstr>序列操作</vt:lpstr>
      <vt:lpstr>序列操作</vt:lpstr>
      <vt:lpstr>The Child and Sequence</vt:lpstr>
      <vt:lpstr>The Child and Sequence</vt:lpstr>
      <vt:lpstr>A Simple Task</vt:lpstr>
      <vt:lpstr>A Simple Task</vt:lpstr>
      <vt:lpstr>A Simple Task</vt:lpstr>
      <vt:lpstr>Two Permutations</vt:lpstr>
      <vt:lpstr>Two Permutations</vt:lpstr>
      <vt:lpstr>宝石</vt:lpstr>
      <vt:lpstr>宝石</vt:lpstr>
      <vt:lpstr>楼房重建</vt:lpstr>
      <vt:lpstr>楼房重建</vt:lpstr>
      <vt:lpstr>Election </vt:lpstr>
      <vt:lpstr>Election </vt:lpstr>
      <vt:lpstr>Tanie linie</vt:lpstr>
      <vt:lpstr>Tanie linie</vt:lpstr>
      <vt:lpstr>Snuke Line </vt:lpstr>
      <vt:lpstr>Snuke Line </vt:lpstr>
      <vt:lpstr>Segment</vt:lpstr>
      <vt:lpstr>Segment</vt:lpstr>
      <vt:lpstr>String</vt:lpstr>
      <vt:lpstr>String</vt:lpstr>
      <vt:lpstr>可持久化线段树（主席树）</vt:lpstr>
      <vt:lpstr>K-th Number</vt:lpstr>
      <vt:lpstr>K-th Number</vt:lpstr>
      <vt:lpstr>砖块Klo</vt:lpstr>
      <vt:lpstr>砖块Klo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概率与期望</dc:title>
  <dc:creator>Administrator</dc:creator>
  <cp:lastModifiedBy>黄志刚</cp:lastModifiedBy>
  <cp:revision>253</cp:revision>
  <dcterms:created xsi:type="dcterms:W3CDTF">2016-02-05T11:47:00Z</dcterms:created>
  <dcterms:modified xsi:type="dcterms:W3CDTF">2019-02-16T03:05:51Z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