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2" r:id="rId3"/>
    <p:sldId id="294" r:id="rId4"/>
    <p:sldId id="295" r:id="rId5"/>
    <p:sldId id="296" r:id="rId6"/>
    <p:sldId id="297" r:id="rId7"/>
    <p:sldId id="299" r:id="rId8"/>
    <p:sldId id="300" r:id="rId9"/>
    <p:sldId id="301" r:id="rId10"/>
    <p:sldId id="293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5" autoAdjust="0"/>
    <p:restoredTop sz="87028" autoAdjust="0"/>
  </p:normalViewPr>
  <p:slideViewPr>
    <p:cSldViewPr snapToGrid="0">
      <p:cViewPr varScale="1">
        <p:scale>
          <a:sx n="99" d="100"/>
          <a:sy n="99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7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4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압축＇ 기술이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암호화와 복호화가 이루어지는게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암호화＇ 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해시는 데이터 검증에 이뤄진다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번째블록이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블록의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갖고 있는 이유가 이것이다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블록의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검증＇하여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데이터가 원본인지 판단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변조를 감지하기 위해서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2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7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ffectLst/>
              </a:rPr>
              <a:t>+,</a:t>
            </a:r>
            <a:r>
              <a:rPr lang="en-US" altLang="ko-KR" dirty="0" err="1">
                <a:effectLst/>
              </a:rPr>
              <a:t>and,or,xor,shr,rotr</a:t>
            </a:r>
            <a:br>
              <a:rPr lang="en-US" altLang="ko-KR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4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8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4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SHA-256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B3B27-5B54-4403-8D1E-75E85403C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70" y="1647771"/>
            <a:ext cx="3821631" cy="39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1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SHA256? SHA?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6B73A-C2D7-49F1-9022-78D94643C050}"/>
              </a:ext>
            </a:extLst>
          </p:cNvPr>
          <p:cNvSpPr txBox="1"/>
          <p:nvPr/>
        </p:nvSpPr>
        <p:spPr>
          <a:xfrm>
            <a:off x="4467627" y="3243701"/>
            <a:ext cx="350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S</a:t>
            </a:r>
            <a:r>
              <a:rPr lang="en-US" altLang="ko-KR" sz="2800" dirty="0"/>
              <a:t>ecure </a:t>
            </a:r>
            <a:r>
              <a:rPr lang="en-US" altLang="ko-KR" sz="2800" dirty="0">
                <a:solidFill>
                  <a:srgbClr val="FF0000"/>
                </a:solidFill>
              </a:rPr>
              <a:t>H</a:t>
            </a:r>
            <a:r>
              <a:rPr lang="en-US" altLang="ko-KR" sz="2800" dirty="0"/>
              <a:t>ash </a:t>
            </a:r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/>
              <a:t>lgorithm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E25FF-5B19-413A-9A5E-F012CED28B00}"/>
              </a:ext>
            </a:extLst>
          </p:cNvPr>
          <p:cNvSpPr txBox="1"/>
          <p:nvPr/>
        </p:nvSpPr>
        <p:spPr>
          <a:xfrm>
            <a:off x="5345634" y="2344087"/>
            <a:ext cx="1500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SHA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71454-3C74-4F0A-AF00-C97559BEDC9E}"/>
              </a:ext>
            </a:extLst>
          </p:cNvPr>
          <p:cNvSpPr txBox="1"/>
          <p:nvPr/>
        </p:nvSpPr>
        <p:spPr>
          <a:xfrm>
            <a:off x="1704513" y="4667278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해시 함수들의 모음이며 </a:t>
            </a:r>
            <a:r>
              <a:rPr lang="en-US" altLang="ko-KR" dirty="0">
                <a:latin typeface="+mn-ea"/>
              </a:rPr>
              <a:t>SHA-256</a:t>
            </a:r>
            <a:r>
              <a:rPr lang="ko-KR" altLang="en-US" dirty="0">
                <a:latin typeface="+mn-ea"/>
              </a:rPr>
              <a:t>은 해시 알고리즘의 한 종류이면서 </a:t>
            </a:r>
            <a:r>
              <a:rPr lang="en-US" altLang="ko-KR" dirty="0">
                <a:latin typeface="+mn-ea"/>
              </a:rPr>
              <a:t>SHA-2</a:t>
            </a:r>
            <a:r>
              <a:rPr lang="ko-KR" altLang="en-US" dirty="0">
                <a:latin typeface="+mn-ea"/>
              </a:rPr>
              <a:t>로 구분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1D2B3B-C3B2-4987-BF40-E412EAC25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52" y="2578197"/>
            <a:ext cx="7644485" cy="126100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18A62A-3A86-4140-8A6C-3A32F6755BFB}"/>
              </a:ext>
            </a:extLst>
          </p:cNvPr>
          <p:cNvCxnSpPr>
            <a:cxnSpLocks/>
          </p:cNvCxnSpPr>
          <p:nvPr/>
        </p:nvCxnSpPr>
        <p:spPr>
          <a:xfrm flipH="1">
            <a:off x="2916497" y="4467833"/>
            <a:ext cx="626604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B40A95EC-3CE7-4596-B9F6-FC71CAECF773}"/>
              </a:ext>
            </a:extLst>
          </p:cNvPr>
          <p:cNvSpPr/>
          <p:nvPr/>
        </p:nvSpPr>
        <p:spPr>
          <a:xfrm>
            <a:off x="5266860" y="3775294"/>
            <a:ext cx="1441947" cy="144194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66498C-3F63-4BB9-91EF-5CC9DA94E94E}"/>
              </a:ext>
            </a:extLst>
          </p:cNvPr>
          <p:cNvSpPr/>
          <p:nvPr/>
        </p:nvSpPr>
        <p:spPr>
          <a:xfrm>
            <a:off x="3455470" y="2283138"/>
            <a:ext cx="3965608" cy="171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50EB24-3EB1-4C8F-A820-ED51FF226944}"/>
              </a:ext>
            </a:extLst>
          </p:cNvPr>
          <p:cNvSpPr/>
          <p:nvPr/>
        </p:nvSpPr>
        <p:spPr>
          <a:xfrm>
            <a:off x="7421078" y="2284969"/>
            <a:ext cx="3965608" cy="171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259D01-E1FF-4486-BEA9-0EFB79FE36C7}"/>
              </a:ext>
            </a:extLst>
          </p:cNvPr>
          <p:cNvSpPr/>
          <p:nvPr/>
        </p:nvSpPr>
        <p:spPr>
          <a:xfrm>
            <a:off x="2598821" y="5177017"/>
            <a:ext cx="7247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는 단방향으로 암호화된다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1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4CE73-89F5-4F64-A380-D4EA0ECB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41" y="1466761"/>
            <a:ext cx="3626718" cy="272003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625A80-1EA4-4D2D-BEE2-D2F22526C77F}"/>
              </a:ext>
            </a:extLst>
          </p:cNvPr>
          <p:cNvSpPr/>
          <p:nvPr/>
        </p:nvSpPr>
        <p:spPr>
          <a:xfrm>
            <a:off x="5323953" y="4263718"/>
            <a:ext cx="1544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눈사태 효과</a:t>
            </a:r>
            <a:r>
              <a:rPr lang="en-US" altLang="ko-KR" dirty="0"/>
              <a:t>’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438BDD-E9E9-4385-A3D6-9334F2D7CFA0}"/>
              </a:ext>
            </a:extLst>
          </p:cNvPr>
          <p:cNvSpPr/>
          <p:nvPr/>
        </p:nvSpPr>
        <p:spPr>
          <a:xfrm>
            <a:off x="1896177" y="5267067"/>
            <a:ext cx="8958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아주 작은 변화에도 값이 완전히 달라진다</a:t>
            </a:r>
            <a:r>
              <a:rPr lang="en-US" altLang="ko-KR" dirty="0"/>
              <a:t>. (</a:t>
            </a:r>
            <a:r>
              <a:rPr lang="ko-KR" altLang="en-US" dirty="0"/>
              <a:t>같은 값에 대한 </a:t>
            </a:r>
            <a:r>
              <a:rPr lang="en-US" altLang="ko-KR" dirty="0"/>
              <a:t>Digest</a:t>
            </a:r>
            <a:r>
              <a:rPr lang="ko-KR" altLang="en-US" dirty="0"/>
              <a:t>는 대부분 같다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 : SHA-256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C5C6FB-8396-4995-AA6E-9712DED36E77}"/>
              </a:ext>
            </a:extLst>
          </p:cNvPr>
          <p:cNvSpPr/>
          <p:nvPr/>
        </p:nvSpPr>
        <p:spPr>
          <a:xfrm>
            <a:off x="2226644" y="4964753"/>
            <a:ext cx="773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메시지의 오류나 변조를 탐지할 수 있음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무결성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E2480-2B3E-463B-B3C1-EE362406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86" y="1523915"/>
            <a:ext cx="5687219" cy="2200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DE7D31-521E-49EF-B727-663067D0C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534515"/>
            <a:ext cx="568721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 : SHA-256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E1E93-CEB0-48A9-8D6F-B4D8593D4264}"/>
              </a:ext>
            </a:extLst>
          </p:cNvPr>
          <p:cNvSpPr/>
          <p:nvPr/>
        </p:nvSpPr>
        <p:spPr>
          <a:xfrm>
            <a:off x="2531444" y="5156548"/>
            <a:ext cx="7218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어떤 입력 값에도 항상 고정된 길이의 해시 값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(Digest)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을 반환한다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BD6FD-80FC-435A-B0AB-B664EB31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1" y="1643605"/>
            <a:ext cx="5668166" cy="2238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A3937-2C46-432A-B683-82FFEE525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77" y="1643605"/>
            <a:ext cx="568721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51A6EA-9703-4943-98FD-9DACDD60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351015"/>
            <a:ext cx="4514850" cy="25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721D8-A463-4DF0-99AE-79EA37BB636E}"/>
              </a:ext>
            </a:extLst>
          </p:cNvPr>
          <p:cNvSpPr/>
          <p:nvPr/>
        </p:nvSpPr>
        <p:spPr>
          <a:xfrm>
            <a:off x="2021305" y="2165684"/>
            <a:ext cx="8643487" cy="27913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SHA-256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E1E93-CEB0-48A9-8D6F-B4D8593D4264}"/>
              </a:ext>
            </a:extLst>
          </p:cNvPr>
          <p:cNvSpPr/>
          <p:nvPr/>
        </p:nvSpPr>
        <p:spPr>
          <a:xfrm>
            <a:off x="2714325" y="1306304"/>
            <a:ext cx="7045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SHA-256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에서는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512bit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가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개의 패딩 메시지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블록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B7C4F5-7C3D-4482-B3ED-41D6D954CE9A}"/>
              </a:ext>
            </a:extLst>
          </p:cNvPr>
          <p:cNvSpPr/>
          <p:nvPr/>
        </p:nvSpPr>
        <p:spPr>
          <a:xfrm>
            <a:off x="3154975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01101101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45227A-8628-46D2-ACE1-237B2F812EE8}"/>
              </a:ext>
            </a:extLst>
          </p:cNvPr>
          <p:cNvSpPr/>
          <p:nvPr/>
        </p:nvSpPr>
        <p:spPr>
          <a:xfrm>
            <a:off x="3395198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“m”</a:t>
            </a:r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36B2445-9730-4C85-B509-46B785D0E3BF}"/>
              </a:ext>
            </a:extLst>
          </p:cNvPr>
          <p:cNvSpPr/>
          <p:nvPr/>
        </p:nvSpPr>
        <p:spPr>
          <a:xfrm rot="16200000">
            <a:off x="3656200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9A11AD-5A5E-451F-8532-87F81872422A}"/>
              </a:ext>
            </a:extLst>
          </p:cNvPr>
          <p:cNvSpPr/>
          <p:nvPr/>
        </p:nvSpPr>
        <p:spPr>
          <a:xfrm>
            <a:off x="4549034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1101111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30C122-39D9-4AEF-AA6B-E82894C1F5A0}"/>
              </a:ext>
            </a:extLst>
          </p:cNvPr>
          <p:cNvSpPr/>
          <p:nvPr/>
        </p:nvSpPr>
        <p:spPr>
          <a:xfrm>
            <a:off x="4789257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“o”</a:t>
            </a:r>
            <a:endParaRPr lang="ko-KR" altLang="en-US" dirty="0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58476CC4-0502-487E-B51F-0F3FB4D6F6E8}"/>
              </a:ext>
            </a:extLst>
          </p:cNvPr>
          <p:cNvSpPr/>
          <p:nvPr/>
        </p:nvSpPr>
        <p:spPr>
          <a:xfrm rot="16200000">
            <a:off x="5050259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EE87C-C606-444E-AECD-3DC095390909}"/>
              </a:ext>
            </a:extLst>
          </p:cNvPr>
          <p:cNvSpPr/>
          <p:nvPr/>
        </p:nvSpPr>
        <p:spPr>
          <a:xfrm>
            <a:off x="5851079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1100110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2C0EB6-DD96-4F00-BAA1-0C1E098A73D4}"/>
              </a:ext>
            </a:extLst>
          </p:cNvPr>
          <p:cNvSpPr/>
          <p:nvPr/>
        </p:nvSpPr>
        <p:spPr>
          <a:xfrm>
            <a:off x="6091302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“f”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0D8398CB-9AB7-4C70-83F6-1617B558DAB8}"/>
              </a:ext>
            </a:extLst>
          </p:cNvPr>
          <p:cNvSpPr/>
          <p:nvPr/>
        </p:nvSpPr>
        <p:spPr>
          <a:xfrm rot="16200000">
            <a:off x="6352304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E7214B-B541-4417-A3C5-5855E3C529B6}"/>
              </a:ext>
            </a:extLst>
          </p:cNvPr>
          <p:cNvSpPr/>
          <p:nvPr/>
        </p:nvSpPr>
        <p:spPr>
          <a:xfrm>
            <a:off x="7245138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1100001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F22596-06E2-447D-B4F3-B6E1CB8F81B9}"/>
              </a:ext>
            </a:extLst>
          </p:cNvPr>
          <p:cNvSpPr/>
          <p:nvPr/>
        </p:nvSpPr>
        <p:spPr>
          <a:xfrm>
            <a:off x="7485361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BEFE4DF0-68E2-4633-8976-59B4D9387458}"/>
              </a:ext>
            </a:extLst>
          </p:cNvPr>
          <p:cNvSpPr/>
          <p:nvPr/>
        </p:nvSpPr>
        <p:spPr>
          <a:xfrm rot="16200000">
            <a:off x="7746363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C9A3D0-D4E1-49F4-83A2-63041352D6B6}"/>
              </a:ext>
            </a:extLst>
          </p:cNvPr>
          <p:cNvSpPr/>
          <p:nvPr/>
        </p:nvSpPr>
        <p:spPr>
          <a:xfrm>
            <a:off x="8639197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01110011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F9F1C-9601-4E6C-AD78-D577CFA52639}"/>
              </a:ext>
            </a:extLst>
          </p:cNvPr>
          <p:cNvSpPr/>
          <p:nvPr/>
        </p:nvSpPr>
        <p:spPr>
          <a:xfrm>
            <a:off x="8879420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“s”</a:t>
            </a:r>
            <a:endParaRPr lang="ko-KR" altLang="en-US" dirty="0"/>
          </a:p>
        </p:txBody>
      </p:sp>
      <p:sp>
        <p:nvSpPr>
          <p:cNvPr id="25" name="왼쪽 대괄호 24">
            <a:extLst>
              <a:ext uri="{FF2B5EF4-FFF2-40B4-BE49-F238E27FC236}">
                <a16:creationId xmlns:a16="http://schemas.microsoft.com/office/drawing/2014/main" id="{C50A89D2-3A11-4CD6-BF00-EA67AC08F5E9}"/>
              </a:ext>
            </a:extLst>
          </p:cNvPr>
          <p:cNvSpPr/>
          <p:nvPr/>
        </p:nvSpPr>
        <p:spPr>
          <a:xfrm rot="16200000">
            <a:off x="9140422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E2F57BE-7192-4629-8E15-FF59D3B10ACB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2528869" y="2491058"/>
            <a:ext cx="7231148" cy="892897"/>
          </a:xfrm>
          <a:prstGeom prst="bentConnector3">
            <a:avLst>
              <a:gd name="adj1" fmla="val -31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12377A-F396-4A34-ADFC-BD55F4212446}"/>
              </a:ext>
            </a:extLst>
          </p:cNvPr>
          <p:cNvCxnSpPr/>
          <p:nvPr/>
        </p:nvCxnSpPr>
        <p:spPr>
          <a:xfrm>
            <a:off x="2528869" y="3383955"/>
            <a:ext cx="0" cy="80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9175ABC-1144-48F1-A7A8-7197D9E10241}"/>
              </a:ext>
            </a:extLst>
          </p:cNvPr>
          <p:cNvCxnSpPr>
            <a:cxnSpLocks/>
          </p:cNvCxnSpPr>
          <p:nvPr/>
        </p:nvCxnSpPr>
        <p:spPr>
          <a:xfrm>
            <a:off x="2528869" y="4184895"/>
            <a:ext cx="247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8BE542-8783-4590-836B-4B18ED91F1B3}"/>
              </a:ext>
            </a:extLst>
          </p:cNvPr>
          <p:cNvSpPr/>
          <p:nvPr/>
        </p:nvSpPr>
        <p:spPr>
          <a:xfrm>
            <a:off x="4275796" y="3216676"/>
            <a:ext cx="4242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패딩 메시지에 </a:t>
            </a:r>
            <a:r>
              <a:rPr lang="en-US" altLang="ko-KR" sz="1400" dirty="0"/>
              <a:t>2</a:t>
            </a:r>
            <a:r>
              <a:rPr lang="ko-KR" altLang="en-US" sz="1400" dirty="0"/>
              <a:t>진수</a:t>
            </a:r>
            <a:r>
              <a:rPr lang="en-US" altLang="ko-KR" sz="1400" dirty="0"/>
              <a:t>[</a:t>
            </a:r>
            <a:r>
              <a:rPr lang="ko-KR" altLang="en-US" sz="1400" dirty="0"/>
              <a:t> </a:t>
            </a:r>
            <a:r>
              <a:rPr lang="en-US" altLang="ko-KR" sz="1400" dirty="0"/>
              <a:t>1 ] </a:t>
            </a:r>
            <a:r>
              <a:rPr lang="ko-KR" altLang="en-US" sz="1400" dirty="0"/>
              <a:t>을 추가</a:t>
            </a:r>
            <a:r>
              <a:rPr lang="en-US" altLang="ko-KR" sz="1400" dirty="0"/>
              <a:t> (</a:t>
            </a:r>
            <a:r>
              <a:rPr lang="ko-KR" altLang="en-US" sz="1400" dirty="0"/>
              <a:t>메시지의 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A8AE54-25EF-432B-9877-AB9E6D2A028C}"/>
              </a:ext>
            </a:extLst>
          </p:cNvPr>
          <p:cNvSpPr/>
          <p:nvPr/>
        </p:nvSpPr>
        <p:spPr>
          <a:xfrm>
            <a:off x="5224768" y="4051074"/>
            <a:ext cx="2367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0000…00101000</a:t>
            </a:r>
            <a:endParaRPr lang="ko-KR" altLang="en-US" dirty="0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FAC1869E-F6ED-43CE-BEB0-9F096CB5B8A0}"/>
              </a:ext>
            </a:extLst>
          </p:cNvPr>
          <p:cNvSpPr/>
          <p:nvPr/>
        </p:nvSpPr>
        <p:spPr>
          <a:xfrm rot="5400000">
            <a:off x="5513059" y="3812936"/>
            <a:ext cx="88628" cy="5405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3265C43E-5FC0-4160-A1EA-938046F81322}"/>
              </a:ext>
            </a:extLst>
          </p:cNvPr>
          <p:cNvSpPr/>
          <p:nvPr/>
        </p:nvSpPr>
        <p:spPr>
          <a:xfrm rot="16200000">
            <a:off x="6353792" y="3957962"/>
            <a:ext cx="108987" cy="91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D9E642-7F77-4DCA-ABB2-AB629B005292}"/>
              </a:ext>
            </a:extLst>
          </p:cNvPr>
          <p:cNvSpPr/>
          <p:nvPr/>
        </p:nvSpPr>
        <p:spPr>
          <a:xfrm>
            <a:off x="5409531" y="4536026"/>
            <a:ext cx="2058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메시지의 길이</a:t>
            </a:r>
            <a:r>
              <a:rPr lang="en-US" altLang="ko-KR" sz="1400" dirty="0"/>
              <a:t>(40bit)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06E653-16B5-4B12-9865-AC946FBA7E6C}"/>
              </a:ext>
            </a:extLst>
          </p:cNvPr>
          <p:cNvSpPr/>
          <p:nvPr/>
        </p:nvSpPr>
        <p:spPr>
          <a:xfrm>
            <a:off x="4394371" y="5388619"/>
            <a:ext cx="3393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이 영역이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개의 블록이다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76C989-30BB-44B4-87E5-2ED57A60354C}"/>
              </a:ext>
            </a:extLst>
          </p:cNvPr>
          <p:cNvSpPr/>
          <p:nvPr/>
        </p:nvSpPr>
        <p:spPr>
          <a:xfrm>
            <a:off x="3801889" y="1599605"/>
            <a:ext cx="4870564" cy="462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=&gt;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만약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“</a:t>
            </a:r>
            <a:r>
              <a:rPr lang="en-US" altLang="ko-KR" dirty="0" err="1">
                <a:solidFill>
                  <a:srgbClr val="333333"/>
                </a:solidFill>
                <a:latin typeface="Source Serif Pro"/>
              </a:rPr>
              <a:t>mofas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”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라는 문자열이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되었다면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5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" grpId="0"/>
      <p:bldP spid="12" grpId="0"/>
      <p:bldP spid="7" grpId="0" animBg="1"/>
      <p:bldP spid="13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42" grpId="0" animBg="1"/>
      <p:bldP spid="43" grpId="0"/>
      <p:bldP spid="45" grpId="0" animBg="1"/>
      <p:bldP spid="48" grpId="0" animBg="1"/>
      <p:bldP spid="49" grpId="0"/>
      <p:bldP spid="3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SHA-256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06E653-16B5-4B12-9865-AC946FBA7E6C}"/>
              </a:ext>
            </a:extLst>
          </p:cNvPr>
          <p:cNvSpPr/>
          <p:nvPr/>
        </p:nvSpPr>
        <p:spPr>
          <a:xfrm>
            <a:off x="2008507" y="5422017"/>
            <a:ext cx="8749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각각의 블록들에 압축 함수가 적용되어 최종적으로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64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비트의 해시 값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(Digest)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가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Output.</a:t>
            </a:r>
          </a:p>
        </p:txBody>
      </p:sp>
      <p:pic>
        <p:nvPicPr>
          <p:cNvPr id="2050" name="Picture 2" descr="https://postfiles.pstatic.net/20111019_54/tpinlab_1319019453404asaHE_PNG/SHA-512.png?type=w3">
            <a:extLst>
              <a:ext uri="{FF2B5EF4-FFF2-40B4-BE49-F238E27FC236}">
                <a16:creationId xmlns:a16="http://schemas.microsoft.com/office/drawing/2014/main" id="{2C6C30B1-DA28-42A9-97BA-04F82A3F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07" y="1781036"/>
            <a:ext cx="8165589" cy="32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1EE048-E03E-431B-91EB-26466B95CED8}"/>
              </a:ext>
            </a:extLst>
          </p:cNvPr>
          <p:cNvSpPr/>
          <p:nvPr/>
        </p:nvSpPr>
        <p:spPr>
          <a:xfrm>
            <a:off x="2004479" y="4197850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A9EFA6-91CD-4A9D-A14D-95E4687ECB33}"/>
              </a:ext>
            </a:extLst>
          </p:cNvPr>
          <p:cNvSpPr/>
          <p:nvPr/>
        </p:nvSpPr>
        <p:spPr>
          <a:xfrm>
            <a:off x="3588546" y="4197850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46FF20-22B7-4441-A9E6-B8858335B5A4}"/>
              </a:ext>
            </a:extLst>
          </p:cNvPr>
          <p:cNvSpPr/>
          <p:nvPr/>
        </p:nvSpPr>
        <p:spPr>
          <a:xfrm>
            <a:off x="5374922" y="4201827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E2656C-3453-4F73-93B7-DFC1925F884D}"/>
              </a:ext>
            </a:extLst>
          </p:cNvPr>
          <p:cNvSpPr/>
          <p:nvPr/>
        </p:nvSpPr>
        <p:spPr>
          <a:xfrm>
            <a:off x="8153626" y="4165549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28FA05-EB8E-43E9-8690-F4A51608A5D2}"/>
              </a:ext>
            </a:extLst>
          </p:cNvPr>
          <p:cNvSpPr/>
          <p:nvPr/>
        </p:nvSpPr>
        <p:spPr>
          <a:xfrm>
            <a:off x="9440605" y="4165549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178F9F-C4FF-46D5-BF46-B950845A9BBB}"/>
              </a:ext>
            </a:extLst>
          </p:cNvPr>
          <p:cNvSpPr/>
          <p:nvPr/>
        </p:nvSpPr>
        <p:spPr>
          <a:xfrm>
            <a:off x="3020865" y="2393950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E239CC-F465-4428-BE95-1174FC4A10F3}"/>
              </a:ext>
            </a:extLst>
          </p:cNvPr>
          <p:cNvSpPr/>
          <p:nvPr/>
        </p:nvSpPr>
        <p:spPr>
          <a:xfrm>
            <a:off x="4856678" y="2393949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29CFF5-FD87-4753-8CF4-239C0EB7E356}"/>
              </a:ext>
            </a:extLst>
          </p:cNvPr>
          <p:cNvSpPr/>
          <p:nvPr/>
        </p:nvSpPr>
        <p:spPr>
          <a:xfrm>
            <a:off x="7610070" y="2393949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7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252</Words>
  <Application>Microsoft Office PowerPoint</Application>
  <PresentationFormat>와이드스크린</PresentationFormat>
  <Paragraphs>61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Source Serif Pro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610</cp:revision>
  <cp:lastPrinted>2018-12-24T00:38:46Z</cp:lastPrinted>
  <dcterms:created xsi:type="dcterms:W3CDTF">2018-12-05T05:39:29Z</dcterms:created>
  <dcterms:modified xsi:type="dcterms:W3CDTF">2019-01-02T09:26:48Z</dcterms:modified>
</cp:coreProperties>
</file>