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1" r:id="rId3"/>
    <p:sldId id="296" r:id="rId4"/>
    <p:sldId id="299" r:id="rId5"/>
    <p:sldId id="294" r:id="rId6"/>
    <p:sldId id="295" r:id="rId7"/>
    <p:sldId id="298" r:id="rId8"/>
    <p:sldId id="293" r:id="rId9"/>
    <p:sldId id="297" r:id="rId10"/>
    <p:sldId id="300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88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DE6C-A8D2-4454-96CE-D55F41ADDCF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D4964-FABA-4227-A795-B28C8B21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0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3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4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역사가 굉장히 깊다</a:t>
            </a:r>
            <a:r>
              <a:rPr lang="en-US" altLang="ko-KR" sz="1200" dirty="0"/>
              <a:t>. UML</a:t>
            </a:r>
            <a:r>
              <a:rPr lang="ko-KR" altLang="en-US" sz="1200" dirty="0"/>
              <a:t>의 등장과 동시에 탄생함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IBM</a:t>
            </a:r>
            <a:r>
              <a:rPr lang="ko-KR" altLang="en-US" sz="1200" dirty="0"/>
              <a:t>에 인수되어 </a:t>
            </a:r>
            <a:r>
              <a:rPr lang="en-US" altLang="ko-KR" sz="1200" dirty="0"/>
              <a:t>Rational rose</a:t>
            </a:r>
            <a:r>
              <a:rPr lang="ko-KR" altLang="en-US" sz="1200" dirty="0"/>
              <a:t>의 업데이트는 중단되었으나</a:t>
            </a:r>
            <a:r>
              <a:rPr lang="en-US" altLang="ko-KR" sz="1200" dirty="0"/>
              <a:t>,</a:t>
            </a:r>
          </a:p>
          <a:p>
            <a:pPr algn="l"/>
            <a:r>
              <a:rPr lang="en-US" altLang="ko-KR" sz="1200" dirty="0"/>
              <a:t>IBM</a:t>
            </a:r>
            <a:r>
              <a:rPr lang="ko-KR" altLang="en-US" sz="1200" dirty="0"/>
              <a:t> </a:t>
            </a:r>
            <a:r>
              <a:rPr lang="en-US" altLang="ko-KR" sz="1200" dirty="0"/>
              <a:t>Rational</a:t>
            </a:r>
            <a:r>
              <a:rPr lang="ko-KR" altLang="en-US" sz="1200" dirty="0"/>
              <a:t> </a:t>
            </a:r>
            <a:r>
              <a:rPr lang="en-US" altLang="ko-KR" sz="1200" dirty="0"/>
              <a:t>Software Architect(RSA)</a:t>
            </a:r>
            <a:r>
              <a:rPr lang="ko-KR" altLang="en-US" sz="1200" dirty="0"/>
              <a:t>라는 이름으로 새롭게 발전하는 중이다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REST API Modeling </a:t>
            </a:r>
            <a:r>
              <a:rPr lang="ko-KR" altLang="en-US" sz="1200" dirty="0"/>
              <a:t>기능이 따로 있음</a:t>
            </a:r>
            <a:r>
              <a:rPr lang="en-US" altLang="ko-KR" sz="1200" dirty="0"/>
              <a:t>.</a:t>
            </a:r>
          </a:p>
          <a:p>
            <a:pPr algn="l"/>
            <a:r>
              <a:rPr lang="ko-KR" altLang="en-US" sz="1200" dirty="0"/>
              <a:t>호환성 좋음</a:t>
            </a:r>
            <a:r>
              <a:rPr lang="en-US" altLang="ko-KR" sz="1200" dirty="0"/>
              <a:t>.</a:t>
            </a:r>
          </a:p>
          <a:p>
            <a:pPr algn="l"/>
            <a:endParaRPr lang="ko-KR" altLang="en-US" sz="1200" dirty="0"/>
          </a:p>
          <a:p>
            <a:pPr marL="0" indent="0" algn="l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굉장히 직관적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1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8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코드의 실시간 생성을 최초로 지원한 툴이나</a:t>
            </a:r>
            <a:endParaRPr lang="en-US" altLang="ko-KR" sz="1200" dirty="0"/>
          </a:p>
          <a:p>
            <a:pPr algn="l"/>
            <a:r>
              <a:rPr lang="en-US" altLang="ko-KR" sz="1200" dirty="0"/>
              <a:t>Micro</a:t>
            </a:r>
            <a:r>
              <a:rPr lang="ko-KR" altLang="en-US" sz="1200" dirty="0"/>
              <a:t> </a:t>
            </a:r>
            <a:r>
              <a:rPr lang="en-US" altLang="ko-KR" sz="1200" dirty="0"/>
              <a:t>focus</a:t>
            </a:r>
            <a:r>
              <a:rPr lang="ko-KR" altLang="en-US" sz="1200" dirty="0"/>
              <a:t> 라는 회사에 인수되어 현재는 </a:t>
            </a:r>
            <a:r>
              <a:rPr lang="en-US" altLang="ko-KR" sz="1200" dirty="0"/>
              <a:t>Micro focus </a:t>
            </a:r>
            <a:r>
              <a:rPr lang="en-US" altLang="ko-KR" sz="1200" dirty="0" err="1"/>
              <a:t>togethe</a:t>
            </a:r>
            <a:r>
              <a:rPr lang="ko-KR" altLang="en-US" sz="1200" dirty="0"/>
              <a:t>로 개발이 이어지고있다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Borland together</a:t>
            </a:r>
            <a:r>
              <a:rPr lang="ko-KR" altLang="en-US" sz="1200" dirty="0"/>
              <a:t>라는 이름으로는 더 이상 업데이트</a:t>
            </a:r>
            <a:r>
              <a:rPr lang="en-US" altLang="ko-KR" sz="1200" dirty="0"/>
              <a:t>x</a:t>
            </a:r>
          </a:p>
          <a:p>
            <a:pPr algn="l"/>
            <a:endParaRPr lang="en-US" altLang="ko-KR" sz="1200" dirty="0"/>
          </a:p>
          <a:p>
            <a:pPr algn="l"/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2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53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7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1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9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0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743E-9D20-4AAC-8931-B6F70214228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3429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UML Tools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FFDA2-490B-4704-B1A0-0FFC9399021A}"/>
              </a:ext>
            </a:extLst>
          </p:cNvPr>
          <p:cNvSpPr txBox="1"/>
          <p:nvPr/>
        </p:nvSpPr>
        <p:spPr>
          <a:xfrm>
            <a:off x="6095999" y="3542566"/>
            <a:ext cx="231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Rational rose</a:t>
            </a:r>
          </a:p>
          <a:p>
            <a:r>
              <a:rPr lang="en-US" altLang="ko-KR" sz="2400" dirty="0"/>
              <a:t>Borland together</a:t>
            </a:r>
          </a:p>
          <a:p>
            <a:r>
              <a:rPr lang="en-US" altLang="ko-KR" sz="2400" dirty="0" err="1"/>
              <a:t>StarUML</a:t>
            </a:r>
            <a:endParaRPr lang="ko-KR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E3A6FE-7CA3-42E9-AB0F-CE7F8B5D3E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196378" y="4129921"/>
            <a:ext cx="899621" cy="1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7565CD-74BB-4383-B3FA-C0640DD703A5}"/>
              </a:ext>
            </a:extLst>
          </p:cNvPr>
          <p:cNvCxnSpPr>
            <a:cxnSpLocks/>
          </p:cNvCxnSpPr>
          <p:nvPr/>
        </p:nvCxnSpPr>
        <p:spPr>
          <a:xfrm>
            <a:off x="5770486" y="3781887"/>
            <a:ext cx="0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A35BDD-3AA0-4CE8-8AEE-01D75DC75EA3}"/>
              </a:ext>
            </a:extLst>
          </p:cNvPr>
          <p:cNvCxnSpPr>
            <a:cxnSpLocks/>
          </p:cNvCxnSpPr>
          <p:nvPr/>
        </p:nvCxnSpPr>
        <p:spPr>
          <a:xfrm>
            <a:off x="5770486" y="3781887"/>
            <a:ext cx="32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9E2E9D0-6448-43D3-AE59-5921B95D874F}"/>
              </a:ext>
            </a:extLst>
          </p:cNvPr>
          <p:cNvCxnSpPr>
            <a:cxnSpLocks/>
          </p:cNvCxnSpPr>
          <p:nvPr/>
        </p:nvCxnSpPr>
        <p:spPr>
          <a:xfrm>
            <a:off x="5770486" y="4502458"/>
            <a:ext cx="32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‘</a:t>
            </a:r>
            <a:r>
              <a:rPr lang="ko-KR" altLang="en-US" sz="2000" dirty="0"/>
              <a:t>개인적</a:t>
            </a:r>
            <a:r>
              <a:rPr lang="en-US" altLang="ko-KR" sz="2000" dirty="0"/>
              <a:t>’ </a:t>
            </a:r>
            <a:r>
              <a:rPr lang="ko-KR" altLang="en-US" sz="2000" dirty="0"/>
              <a:t>인 생각</a:t>
            </a:r>
            <a:endParaRPr lang="en-US" altLang="ko-KR" sz="2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F8D94EB-BF83-4CAA-B603-E2909389D7C1}"/>
              </a:ext>
            </a:extLst>
          </p:cNvPr>
          <p:cNvCxnSpPr>
            <a:cxnSpLocks/>
          </p:cNvCxnSpPr>
          <p:nvPr/>
        </p:nvCxnSpPr>
        <p:spPr>
          <a:xfrm flipH="1">
            <a:off x="2175636" y="5199962"/>
            <a:ext cx="8003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C13EAE-7A0D-4A25-915E-32A07F9903D8}"/>
              </a:ext>
            </a:extLst>
          </p:cNvPr>
          <p:cNvSpPr txBox="1"/>
          <p:nvPr/>
        </p:nvSpPr>
        <p:spPr>
          <a:xfrm>
            <a:off x="2437830" y="5318140"/>
            <a:ext cx="7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DD286-641D-48E4-9A4F-93D2A0E76C83}"/>
              </a:ext>
            </a:extLst>
          </p:cNvPr>
          <p:cNvSpPr txBox="1"/>
          <p:nvPr/>
        </p:nvSpPr>
        <p:spPr>
          <a:xfrm>
            <a:off x="9518890" y="5318140"/>
            <a:ext cx="7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63642-B229-4278-9396-B2D56B545478}"/>
              </a:ext>
            </a:extLst>
          </p:cNvPr>
          <p:cNvSpPr txBox="1"/>
          <p:nvPr/>
        </p:nvSpPr>
        <p:spPr>
          <a:xfrm>
            <a:off x="5409807" y="53455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진입장벽</a:t>
            </a:r>
          </a:p>
        </p:txBody>
      </p:sp>
    </p:spTree>
    <p:extLst>
      <p:ext uri="{BB962C8B-B14F-4D97-AF65-F5344CB8AC3E}">
        <p14:creationId xmlns:p14="http://schemas.microsoft.com/office/powerpoint/2010/main" val="8008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A09FEF-765A-47DF-9F8B-F8B0EF79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52" y="2817972"/>
            <a:ext cx="1263168" cy="1263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4CF79F-98FA-4726-A7B7-F2150EAD4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98" y="2789684"/>
            <a:ext cx="1263168" cy="3208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BD4A03-1771-4CB2-93F9-CED19395A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77" y="3605573"/>
            <a:ext cx="1800663" cy="6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66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 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4220335" y="3167390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UML</a:t>
            </a:r>
            <a:r>
              <a:rPr lang="ko-KR" altLang="en-US" sz="2400" dirty="0"/>
              <a:t> 설계를 도와주는 도구</a:t>
            </a:r>
          </a:p>
        </p:txBody>
      </p:sp>
    </p:spTree>
    <p:extLst>
      <p:ext uri="{BB962C8B-B14F-4D97-AF65-F5344CB8AC3E}">
        <p14:creationId xmlns:p14="http://schemas.microsoft.com/office/powerpoint/2010/main" val="11311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550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676331" y="4888089"/>
            <a:ext cx="483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IBM</a:t>
            </a:r>
            <a:r>
              <a:rPr lang="ko-KR" altLang="en-US" sz="2400" dirty="0"/>
              <a:t> </a:t>
            </a:r>
            <a:r>
              <a:rPr lang="en-US" altLang="ko-KR" sz="2400" dirty="0"/>
              <a:t>Rational</a:t>
            </a:r>
            <a:r>
              <a:rPr lang="ko-KR" altLang="en-US" sz="2400" dirty="0"/>
              <a:t> </a:t>
            </a:r>
            <a:r>
              <a:rPr lang="en-US" altLang="ko-KR" sz="2400" dirty="0"/>
              <a:t>Software Architect(RSA)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46A50-5831-4DD4-A2CD-EE8DFD9A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2333472"/>
            <a:ext cx="219105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CC1D6D-E90B-4E9A-937F-D010B7AF2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3" y="1149321"/>
            <a:ext cx="8956713" cy="48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1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Borland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4699341" y="4767590"/>
            <a:ext cx="279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Micro focus together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D04CD-1DE8-4AC5-B1CB-0B2865ED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79" y="3013501"/>
            <a:ext cx="3271642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5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StarUML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2117858" y="4819174"/>
            <a:ext cx="7956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과거에는 오픈소스였으나 현재는 상용으로</a:t>
            </a:r>
            <a:r>
              <a:rPr lang="en-US" altLang="ko-KR" sz="2400" dirty="0"/>
              <a:t>(Version 2) </a:t>
            </a:r>
            <a:r>
              <a:rPr lang="ko-KR" altLang="en-US" sz="2400" dirty="0"/>
              <a:t>변경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8621A-BCAE-4CF3-B4AB-A590546A4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7" y="2819476"/>
            <a:ext cx="3174603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D73A9A-8A74-4256-AB62-CC983236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57" y="1204893"/>
            <a:ext cx="9573658" cy="48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공통 사항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2309807" y="1466761"/>
            <a:ext cx="808929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전체 공통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 지향적인 소프트웨어 설계에 맞게 </a:t>
            </a:r>
            <a:r>
              <a:rPr lang="en-US" altLang="ko-KR" dirty="0"/>
              <a:t>UML</a:t>
            </a:r>
            <a:r>
              <a:rPr lang="ko-KR" altLang="en-US" dirty="0"/>
              <a:t>을 디자인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화이트박스의 성격을 띈 </a:t>
            </a:r>
            <a:r>
              <a:rPr lang="en-US" altLang="ko-KR" dirty="0"/>
              <a:t>UML </a:t>
            </a:r>
            <a:r>
              <a:rPr lang="ko-KR" altLang="en-US" dirty="0"/>
              <a:t>다이어그램은 소스코드로 변환 가능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4114-0D06-4B28-BB3E-A1811D5979EE}"/>
              </a:ext>
            </a:extLst>
          </p:cNvPr>
          <p:cNvSpPr txBox="1"/>
          <p:nvPr/>
        </p:nvSpPr>
        <p:spPr>
          <a:xfrm>
            <a:off x="2309806" y="3429000"/>
            <a:ext cx="808929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Borland together / Rational rose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실시간 소스코드 변환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설계와 개발을 동시에 진행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리버스</a:t>
            </a:r>
            <a:r>
              <a:rPr lang="ko-KR" altLang="en-US" dirty="0"/>
              <a:t> 엔지니어링 지원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82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라이선스</a:t>
            </a:r>
            <a:endParaRPr lang="en-US" altLang="ko-KR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994270-84EC-4045-98E2-F82B4163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17639"/>
              </p:ext>
            </p:extLst>
          </p:nvPr>
        </p:nvGraphicFramePr>
        <p:xfrm>
          <a:off x="3074052" y="2600110"/>
          <a:ext cx="6292467" cy="165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89">
                  <a:extLst>
                    <a:ext uri="{9D8B030D-6E8A-4147-A177-3AD203B41FA5}">
                      <a16:colId xmlns:a16="http://schemas.microsoft.com/office/drawing/2014/main" val="2048373882"/>
                    </a:ext>
                  </a:extLst>
                </a:gridCol>
                <a:gridCol w="2097489">
                  <a:extLst>
                    <a:ext uri="{9D8B030D-6E8A-4147-A177-3AD203B41FA5}">
                      <a16:colId xmlns:a16="http://schemas.microsoft.com/office/drawing/2014/main" val="3245532662"/>
                    </a:ext>
                  </a:extLst>
                </a:gridCol>
                <a:gridCol w="2097489">
                  <a:extLst>
                    <a:ext uri="{9D8B030D-6E8A-4147-A177-3AD203B41FA5}">
                      <a16:colId xmlns:a16="http://schemas.microsoft.com/office/drawing/2014/main" val="2674965907"/>
                    </a:ext>
                  </a:extLst>
                </a:gridCol>
              </a:tblGrid>
              <a:tr h="788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Rational Rose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Borland Together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/>
                        <a:t>StarUML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31187"/>
                  </a:ext>
                </a:extLst>
              </a:tr>
              <a:tr h="788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/>
                        <a:t>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/>
                        <a:t>상용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구 버전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GPLv2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신 버전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2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13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193</Words>
  <Application>Microsoft Office PowerPoint</Application>
  <PresentationFormat>와이드스크린</PresentationFormat>
  <Paragraphs>58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준수 김</dc:creator>
  <cp:lastModifiedBy>김 준수</cp:lastModifiedBy>
  <cp:revision>47</cp:revision>
  <dcterms:created xsi:type="dcterms:W3CDTF">2018-12-20T00:48:14Z</dcterms:created>
  <dcterms:modified xsi:type="dcterms:W3CDTF">2018-12-20T08:50:30Z</dcterms:modified>
</cp:coreProperties>
</file>