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89" r:id="rId4"/>
    <p:sldId id="293" r:id="rId5"/>
    <p:sldId id="296" r:id="rId6"/>
    <p:sldId id="297" r:id="rId7"/>
    <p:sldId id="295" r:id="rId8"/>
    <p:sldId id="300" r:id="rId9"/>
    <p:sldId id="301" r:id="rId10"/>
    <p:sldId id="294" r:id="rId11"/>
    <p:sldId id="298" r:id="rId12"/>
    <p:sldId id="299" r:id="rId13"/>
    <p:sldId id="302" r:id="rId14"/>
    <p:sldId id="292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61874" autoAdjust="0"/>
  </p:normalViewPr>
  <p:slideViewPr>
    <p:cSldViewPr snapToGrid="0">
      <p:cViewPr varScale="1">
        <p:scale>
          <a:sx n="51" d="100"/>
          <a:sy n="51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7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0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78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5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4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0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3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8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0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1798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4CEB7-4205-4018-B7FA-875F4B609464}"/>
              </a:ext>
            </a:extLst>
          </p:cNvPr>
          <p:cNvSpPr txBox="1"/>
          <p:nvPr/>
        </p:nvSpPr>
        <p:spPr>
          <a:xfrm>
            <a:off x="1067480" y="3251484"/>
            <a:ext cx="102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개발자 관점</a:t>
            </a:r>
            <a:r>
              <a:rPr lang="en-US" altLang="ko-KR" dirty="0"/>
              <a:t>’ </a:t>
            </a:r>
            <a:r>
              <a:rPr lang="ko-KR" altLang="en-US" dirty="0"/>
              <a:t>에서 시스템의 내부 동작을 시간의 흐름에 따라 표기하는 대표적인 동적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67992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161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08980-D429-46FE-8651-CCBF7C2E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37"/>
          <a:stretch/>
        </p:blipFill>
        <p:spPr>
          <a:xfrm>
            <a:off x="5477232" y="1709187"/>
            <a:ext cx="1486107" cy="3240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6751E-6975-4515-94FF-7B3B32CC4FA4}"/>
              </a:ext>
            </a:extLst>
          </p:cNvPr>
          <p:cNvSpPr txBox="1"/>
          <p:nvPr/>
        </p:nvSpPr>
        <p:spPr>
          <a:xfrm>
            <a:off x="5719188" y="504089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Lifeline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13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4DE54AB-7CA1-4DE0-9F7D-AB76E9DEDC62}"/>
              </a:ext>
            </a:extLst>
          </p:cNvPr>
          <p:cNvSpPr txBox="1"/>
          <p:nvPr/>
        </p:nvSpPr>
        <p:spPr>
          <a:xfrm>
            <a:off x="4697244" y="4144810"/>
            <a:ext cx="14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 201(Created)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Dynamic diagram – Sequence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E432AC-38E5-4E91-82D2-98995428F5B0}"/>
              </a:ext>
            </a:extLst>
          </p:cNvPr>
          <p:cNvSpPr/>
          <p:nvPr/>
        </p:nvSpPr>
        <p:spPr>
          <a:xfrm>
            <a:off x="4037556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117D9-2C2C-4C0E-9B8B-C5B1800EBB54}"/>
              </a:ext>
            </a:extLst>
          </p:cNvPr>
          <p:cNvSpPr/>
          <p:nvPr/>
        </p:nvSpPr>
        <p:spPr>
          <a:xfrm>
            <a:off x="5668027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3CB5D7-76A7-432E-92D5-3F8D24CD01DC}"/>
              </a:ext>
            </a:extLst>
          </p:cNvPr>
          <p:cNvSpPr/>
          <p:nvPr/>
        </p:nvSpPr>
        <p:spPr>
          <a:xfrm>
            <a:off x="7298498" y="1682315"/>
            <a:ext cx="1114817" cy="55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C368C1-85BB-4A5A-996D-D50E58D4710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94965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4FACB0-3D40-4C59-9D3C-51D69343F2F7}"/>
              </a:ext>
            </a:extLst>
          </p:cNvPr>
          <p:cNvCxnSpPr>
            <a:cxnSpLocks/>
          </p:cNvCxnSpPr>
          <p:nvPr/>
        </p:nvCxnSpPr>
        <p:spPr>
          <a:xfrm>
            <a:off x="6225437" y="2233460"/>
            <a:ext cx="0" cy="3037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06CEBD-D826-45BE-8D29-9DB7BADC9B88}"/>
              </a:ext>
            </a:extLst>
          </p:cNvPr>
          <p:cNvCxnSpPr>
            <a:cxnSpLocks/>
          </p:cNvCxnSpPr>
          <p:nvPr/>
        </p:nvCxnSpPr>
        <p:spPr>
          <a:xfrm flipH="1">
            <a:off x="7855909" y="2233459"/>
            <a:ext cx="1" cy="30370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FC66D1-EAC5-4236-812B-A7919FD134CE}"/>
              </a:ext>
            </a:extLst>
          </p:cNvPr>
          <p:cNvSpPr/>
          <p:nvPr/>
        </p:nvSpPr>
        <p:spPr>
          <a:xfrm>
            <a:off x="4463456" y="2617892"/>
            <a:ext cx="263016" cy="2387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4E768-190E-4E94-8A58-92F0EA6C0FD1}"/>
              </a:ext>
            </a:extLst>
          </p:cNvPr>
          <p:cNvSpPr txBox="1"/>
          <p:nvPr/>
        </p:nvSpPr>
        <p:spPr>
          <a:xfrm>
            <a:off x="4861818" y="2706566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POST /user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6314CF-65C3-4DC5-9E3C-266719578CC5}"/>
              </a:ext>
            </a:extLst>
          </p:cNvPr>
          <p:cNvSpPr/>
          <p:nvPr/>
        </p:nvSpPr>
        <p:spPr>
          <a:xfrm>
            <a:off x="6105788" y="3014342"/>
            <a:ext cx="263016" cy="138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285750-F03E-453B-B5CA-1361A6258813}"/>
              </a:ext>
            </a:extLst>
          </p:cNvPr>
          <p:cNvCxnSpPr>
            <a:cxnSpLocks/>
          </p:cNvCxnSpPr>
          <p:nvPr/>
        </p:nvCxnSpPr>
        <p:spPr>
          <a:xfrm>
            <a:off x="4726472" y="3014344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8D580B-1227-4D3E-8A5B-F1B407CD04FC}"/>
              </a:ext>
            </a:extLst>
          </p:cNvPr>
          <p:cNvSpPr txBox="1"/>
          <p:nvPr/>
        </p:nvSpPr>
        <p:spPr>
          <a:xfrm>
            <a:off x="6515999" y="2999115"/>
            <a:ext cx="1049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 user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A4CAEF-336A-4283-9D75-2F89EE403BE2}"/>
              </a:ext>
            </a:extLst>
          </p:cNvPr>
          <p:cNvSpPr/>
          <p:nvPr/>
        </p:nvSpPr>
        <p:spPr>
          <a:xfrm>
            <a:off x="7736259" y="3326403"/>
            <a:ext cx="263016" cy="551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258DE1-F96B-4621-9C6E-8E0D507ACA95}"/>
              </a:ext>
            </a:extLst>
          </p:cNvPr>
          <p:cNvCxnSpPr>
            <a:cxnSpLocks/>
          </p:cNvCxnSpPr>
          <p:nvPr/>
        </p:nvCxnSpPr>
        <p:spPr>
          <a:xfrm>
            <a:off x="6380653" y="3306892"/>
            <a:ext cx="1413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8D71ED-E325-4668-8628-5699302ED674}"/>
              </a:ext>
            </a:extLst>
          </p:cNvPr>
          <p:cNvGrpSpPr/>
          <p:nvPr/>
        </p:nvGrpSpPr>
        <p:grpSpPr>
          <a:xfrm>
            <a:off x="6368804" y="3831155"/>
            <a:ext cx="1344768" cy="93191"/>
            <a:chOff x="6211027" y="4099824"/>
            <a:chExt cx="1364865" cy="93191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5111DB7-6B83-4D42-AC49-08C1F9E8B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079151-4029-4F30-8064-752DE0DD60B2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469004C-341C-4431-9500-3C11C7185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191369-3741-49B3-8377-A90F871FFA4C}"/>
              </a:ext>
            </a:extLst>
          </p:cNvPr>
          <p:cNvGrpSpPr/>
          <p:nvPr/>
        </p:nvGrpSpPr>
        <p:grpSpPr>
          <a:xfrm>
            <a:off x="4747246" y="4354630"/>
            <a:ext cx="1344768" cy="93191"/>
            <a:chOff x="6211027" y="4099824"/>
            <a:chExt cx="1364865" cy="93191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1B71A3E-E213-4860-963E-04E647F35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286" y="4149725"/>
              <a:ext cx="135560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F0DB064-ED50-4962-B6AE-10A42F3F57FD}"/>
                </a:ext>
              </a:extLst>
            </p:cNvPr>
            <p:cNvCxnSpPr/>
            <p:nvPr/>
          </p:nvCxnSpPr>
          <p:spPr>
            <a:xfrm flipV="1">
              <a:off x="6211199" y="4099824"/>
              <a:ext cx="49901" cy="4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27C4D08-1919-464D-A72C-98B54F8D4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027" y="4149726"/>
              <a:ext cx="50073" cy="4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1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 animBg="1"/>
      <p:bldP spid="8" grpId="0" animBg="1"/>
      <p:bldP spid="12" grpId="0" animBg="1"/>
      <p:bldP spid="6" grpId="0" animBg="1"/>
      <p:bldP spid="23" grpId="0"/>
      <p:bldP spid="25" grpId="0" animBg="1"/>
      <p:bldP spid="28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</a:t>
            </a:r>
            <a:r>
              <a:rPr lang="ko-KR" altLang="en-US" sz="2000" dirty="0"/>
              <a:t>의 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F10DE-0481-4A05-A405-B933A8548A03}"/>
              </a:ext>
            </a:extLst>
          </p:cNvPr>
          <p:cNvSpPr txBox="1"/>
          <p:nvPr/>
        </p:nvSpPr>
        <p:spPr>
          <a:xfrm>
            <a:off x="1704513" y="14781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A2F95-AA8C-4AE8-A8C8-BEB1EA5EAA52}"/>
              </a:ext>
            </a:extLst>
          </p:cNvPr>
          <p:cNvSpPr txBox="1"/>
          <p:nvPr/>
        </p:nvSpPr>
        <p:spPr>
          <a:xfrm>
            <a:off x="2296822" y="2120387"/>
            <a:ext cx="865493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국적을 불문하고 협업에서의 의사소통 능력의 향상을 기대할 수 있음</a:t>
            </a:r>
            <a:r>
              <a:rPr lang="en-US" altLang="ko-KR" dirty="0"/>
              <a:t>.(</a:t>
            </a:r>
            <a:r>
              <a:rPr lang="ko-KR" altLang="en-US" dirty="0"/>
              <a:t>국제표준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문서화가 쉬움</a:t>
            </a:r>
            <a:r>
              <a:rPr lang="en-US" altLang="ko-KR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0B95AB-2FFF-497F-A05E-9E6B1DADB465}"/>
              </a:ext>
            </a:extLst>
          </p:cNvPr>
          <p:cNvSpPr txBox="1"/>
          <p:nvPr/>
        </p:nvSpPr>
        <p:spPr>
          <a:xfrm>
            <a:off x="1704513" y="3512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단점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8A5A-C48E-41F0-89ED-CD0637C0F697}"/>
              </a:ext>
            </a:extLst>
          </p:cNvPr>
          <p:cNvSpPr txBox="1"/>
          <p:nvPr/>
        </p:nvSpPr>
        <p:spPr>
          <a:xfrm>
            <a:off x="2296822" y="4321369"/>
            <a:ext cx="795442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프로젝트를 진행할 때보다 더 많은 금액이 소요될 수도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참여자들 모두 </a:t>
            </a:r>
            <a:r>
              <a:rPr lang="en-US" altLang="ko-KR" dirty="0"/>
              <a:t>UML</a:t>
            </a:r>
            <a:r>
              <a:rPr lang="ko-KR" altLang="en-US" dirty="0"/>
              <a:t>을 알고 있어야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6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EE5D975-6F98-4A2A-A8E8-FA85D29D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26" y="1989306"/>
            <a:ext cx="3957919" cy="28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727403" y="2607862"/>
            <a:ext cx="473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U</a:t>
            </a:r>
            <a:r>
              <a:rPr lang="en-US" altLang="ko-KR" sz="2800" dirty="0"/>
              <a:t>nified </a:t>
            </a:r>
            <a:r>
              <a:rPr lang="en-US" altLang="ko-KR" sz="2800" dirty="0">
                <a:solidFill>
                  <a:srgbClr val="FF0000"/>
                </a:solidFill>
              </a:rPr>
              <a:t>M</a:t>
            </a:r>
            <a:r>
              <a:rPr lang="en-US" altLang="ko-KR" sz="2800" dirty="0"/>
              <a:t>odeling </a:t>
            </a:r>
            <a:r>
              <a:rPr lang="en-US" altLang="ko-KR" sz="2800" dirty="0">
                <a:solidFill>
                  <a:srgbClr val="FF0000"/>
                </a:solidFill>
              </a:rPr>
              <a:t>L</a:t>
            </a:r>
            <a:r>
              <a:rPr lang="en-US" altLang="ko-KR" sz="2800" dirty="0"/>
              <a:t>anguage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6AC5-1D40-4F69-ACCD-AB6EF6753639}"/>
              </a:ext>
            </a:extLst>
          </p:cNvPr>
          <p:cNvSpPr txBox="1"/>
          <p:nvPr/>
        </p:nvSpPr>
        <p:spPr>
          <a:xfrm>
            <a:off x="5154075" y="1466761"/>
            <a:ext cx="1883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UML</a:t>
            </a:r>
            <a:endParaRPr lang="ko-KR" altLang="en-US" sz="6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834F67-04AB-4CED-B03B-CA54B290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34" y="3624289"/>
            <a:ext cx="3664732" cy="20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20229C9D-C95E-40FA-BC37-D68B81D09C81}"/>
              </a:ext>
            </a:extLst>
          </p:cNvPr>
          <p:cNvSpPr/>
          <p:nvPr/>
        </p:nvSpPr>
        <p:spPr>
          <a:xfrm>
            <a:off x="2189162" y="1876548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Static diagram</a:t>
            </a:r>
            <a:endParaRPr lang="ko-KR" altLang="en-US" sz="2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21C9D6-7A70-43D1-A174-1E7962DFBDA8}"/>
              </a:ext>
            </a:extLst>
          </p:cNvPr>
          <p:cNvSpPr/>
          <p:nvPr/>
        </p:nvSpPr>
        <p:spPr>
          <a:xfrm>
            <a:off x="7366451" y="1878953"/>
            <a:ext cx="2625276" cy="26252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Dynamic diagram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61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10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</a:t>
            </a:r>
            <a:r>
              <a:rPr lang="ko-KR" altLang="en-US" sz="2000" dirty="0"/>
              <a:t> </a:t>
            </a:r>
            <a:r>
              <a:rPr lang="en-US" altLang="ko-KR" sz="2000" dirty="0"/>
              <a:t>diagram –  Use case 1. Info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4FE5F-FDAE-45D9-B1B3-61A14E2D9EED}"/>
              </a:ext>
            </a:extLst>
          </p:cNvPr>
          <p:cNvSpPr txBox="1"/>
          <p:nvPr/>
        </p:nvSpPr>
        <p:spPr>
          <a:xfrm>
            <a:off x="3041338" y="3167390"/>
            <a:ext cx="610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대표적인 블랙박스 테스트 성격의 정적 시스템 분석</a:t>
            </a:r>
          </a:p>
        </p:txBody>
      </p:sp>
    </p:spTree>
    <p:extLst>
      <p:ext uri="{BB962C8B-B14F-4D97-AF65-F5344CB8AC3E}">
        <p14:creationId xmlns:p14="http://schemas.microsoft.com/office/powerpoint/2010/main" val="12651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76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</a:t>
            </a:r>
            <a:r>
              <a:rPr lang="ko-KR" altLang="en-US" sz="2000" dirty="0"/>
              <a:t> </a:t>
            </a:r>
            <a:r>
              <a:rPr lang="en-US" altLang="ko-KR" sz="2000" dirty="0"/>
              <a:t>diagram –  Use case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7D07E-B6F5-449B-BC14-E6DCF70BD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3709091" y="2505323"/>
            <a:ext cx="698832" cy="1379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ACBBF-FF9C-4B2A-82CD-660406CE5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8" y="3049839"/>
            <a:ext cx="2295845" cy="1038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9D970D-7883-45E6-AC2D-81DFD030DE17}"/>
              </a:ext>
            </a:extLst>
          </p:cNvPr>
          <p:cNvSpPr txBox="1"/>
          <p:nvPr/>
        </p:nvSpPr>
        <p:spPr>
          <a:xfrm>
            <a:off x="3641101" y="4088209"/>
            <a:ext cx="80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Actor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3E0B8-40FE-476A-9C58-396A904E80FE}"/>
              </a:ext>
            </a:extLst>
          </p:cNvPr>
          <p:cNvSpPr txBox="1"/>
          <p:nvPr/>
        </p:nvSpPr>
        <p:spPr>
          <a:xfrm>
            <a:off x="7744782" y="4088209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Use case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82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B4A611-BAED-4A9D-8577-E85B3601AF34}"/>
              </a:ext>
            </a:extLst>
          </p:cNvPr>
          <p:cNvGrpSpPr/>
          <p:nvPr/>
        </p:nvGrpSpPr>
        <p:grpSpPr>
          <a:xfrm rot="6621692">
            <a:off x="7476165" y="4483855"/>
            <a:ext cx="102972" cy="1602879"/>
            <a:chOff x="7449671" y="2188807"/>
            <a:chExt cx="215152" cy="801736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4F262FC-25E7-4336-9D57-9541CC23A1D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DCCF7D0-71C5-4802-8B45-304D426925E2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E80A7E4-B60D-420B-8B20-85B131DBA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298F66-7AE5-478D-A0C3-3028DE51CACA}"/>
              </a:ext>
            </a:extLst>
          </p:cNvPr>
          <p:cNvSpPr txBox="1"/>
          <p:nvPr/>
        </p:nvSpPr>
        <p:spPr>
          <a:xfrm flipH="1">
            <a:off x="5910875" y="2269121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E2C569F-A86B-4C0C-92F9-8F63C745306B}"/>
              </a:ext>
            </a:extLst>
          </p:cNvPr>
          <p:cNvGrpSpPr/>
          <p:nvPr/>
        </p:nvGrpSpPr>
        <p:grpSpPr>
          <a:xfrm>
            <a:off x="5885132" y="1949485"/>
            <a:ext cx="102972" cy="605868"/>
            <a:chOff x="7449671" y="2188807"/>
            <a:chExt cx="215152" cy="801736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858EEB9-8E5E-4033-A81E-D40197721CA0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070F9F-B22E-4DE6-B318-E50CEA92242B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36D5640-C197-40FB-8F38-7F7970021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378275E-05B8-492F-BEC3-A145D04C6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05" y="3292797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53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</a:t>
            </a:r>
            <a:r>
              <a:rPr lang="ko-KR" altLang="en-US" sz="2000" dirty="0"/>
              <a:t> </a:t>
            </a:r>
            <a:r>
              <a:rPr lang="en-US" altLang="ko-KR" sz="2000" dirty="0"/>
              <a:t>diagram –  Use case 3. E</a:t>
            </a:r>
            <a:r>
              <a:rPr lang="en-US" altLang="ko-KR" dirty="0"/>
              <a:t>xample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9FA252-88DD-487F-A714-C133270109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1949485"/>
            <a:ext cx="441193" cy="8710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978B98-4640-4CF4-8BA0-003FB1E00A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2677368" y="4318894"/>
            <a:ext cx="441193" cy="871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F707F8-43DB-4355-B4DF-E8D2C47963BB}"/>
              </a:ext>
            </a:extLst>
          </p:cNvPr>
          <p:cNvSpPr txBox="1"/>
          <p:nvPr/>
        </p:nvSpPr>
        <p:spPr>
          <a:xfrm>
            <a:off x="2572394" y="286273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54AD5-7809-4D91-94A6-863858D39A63}"/>
              </a:ext>
            </a:extLst>
          </p:cNvPr>
          <p:cNvSpPr txBox="1"/>
          <p:nvPr/>
        </p:nvSpPr>
        <p:spPr>
          <a:xfrm>
            <a:off x="2463389" y="525158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3A93EF-BAE0-4F05-9ED0-45A4B3859D9F}"/>
              </a:ext>
            </a:extLst>
          </p:cNvPr>
          <p:cNvSpPr/>
          <p:nvPr/>
        </p:nvSpPr>
        <p:spPr>
          <a:xfrm>
            <a:off x="3625927" y="1227404"/>
            <a:ext cx="6836899" cy="474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6DB5C3-1027-4518-BC0B-1FC2324A6F91}"/>
              </a:ext>
            </a:extLst>
          </p:cNvPr>
          <p:cNvSpPr/>
          <p:nvPr/>
        </p:nvSpPr>
        <p:spPr>
          <a:xfrm>
            <a:off x="4982306" y="3441742"/>
            <a:ext cx="1908624" cy="605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4993C0-0FD1-4FB3-A991-122FA1AECC5A}"/>
              </a:ext>
            </a:extLst>
          </p:cNvPr>
          <p:cNvSpPr/>
          <p:nvPr/>
        </p:nvSpPr>
        <p:spPr>
          <a:xfrm>
            <a:off x="4982306" y="1689652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게시판 조회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55574B-7871-4A39-8C7F-A0CEF5055B79}"/>
              </a:ext>
            </a:extLst>
          </p:cNvPr>
          <p:cNvSpPr/>
          <p:nvPr/>
        </p:nvSpPr>
        <p:spPr>
          <a:xfrm>
            <a:off x="4982306" y="258089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EA0D5-BE7B-477F-9E1C-D0198AF7B3A4}"/>
              </a:ext>
            </a:extLst>
          </p:cNvPr>
          <p:cNvCxnSpPr>
            <a:stCxn id="7" idx="3"/>
            <a:endCxn id="16" idx="2"/>
          </p:cNvCxnSpPr>
          <p:nvPr/>
        </p:nvCxnSpPr>
        <p:spPr>
          <a:xfrm>
            <a:off x="3118561" y="2385028"/>
            <a:ext cx="1863745" cy="135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0163AD6-E143-4F40-970D-95F429C624BC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3118561" y="2385028"/>
            <a:ext cx="1863745" cy="498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0A3E4E-0007-454A-A3F2-321D8CAC1FA7}"/>
              </a:ext>
            </a:extLst>
          </p:cNvPr>
          <p:cNvGrpSpPr/>
          <p:nvPr/>
        </p:nvGrpSpPr>
        <p:grpSpPr>
          <a:xfrm rot="5400000">
            <a:off x="7413010" y="2375905"/>
            <a:ext cx="102972" cy="1041257"/>
            <a:chOff x="7449671" y="2188807"/>
            <a:chExt cx="215152" cy="801736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C93D1C3-FBE7-41CE-9623-9C1049FA9AAC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09E20E4-C0BF-4DB5-ADF8-B4603784547E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E2E9CF3-6771-47BC-931E-2A3A67D1D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7EDD3AE-1568-45EF-8D14-15297550DFC4}"/>
              </a:ext>
            </a:extLst>
          </p:cNvPr>
          <p:cNvSpPr/>
          <p:nvPr/>
        </p:nvSpPr>
        <p:spPr>
          <a:xfrm>
            <a:off x="7949164" y="2559799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 로그인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1C23C-E982-45AC-B817-B41C3D9B985A}"/>
              </a:ext>
            </a:extLst>
          </p:cNvPr>
          <p:cNvSpPr txBox="1"/>
          <p:nvPr/>
        </p:nvSpPr>
        <p:spPr>
          <a:xfrm flipH="1">
            <a:off x="6930020" y="2896533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53BB883-8644-41EE-9189-B638489EBA5E}"/>
              </a:ext>
            </a:extLst>
          </p:cNvPr>
          <p:cNvSpPr/>
          <p:nvPr/>
        </p:nvSpPr>
        <p:spPr>
          <a:xfrm>
            <a:off x="4982306" y="4437865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 로그인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3945C0-03FC-4AED-A901-1C9A485F1621}"/>
              </a:ext>
            </a:extLst>
          </p:cNvPr>
          <p:cNvSpPr/>
          <p:nvPr/>
        </p:nvSpPr>
        <p:spPr>
          <a:xfrm>
            <a:off x="7949164" y="4446921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BB5144E-903A-4E2F-B38E-1D0DFDD84803}"/>
              </a:ext>
            </a:extLst>
          </p:cNvPr>
          <p:cNvSpPr/>
          <p:nvPr/>
        </p:nvSpPr>
        <p:spPr>
          <a:xfrm>
            <a:off x="7949164" y="5209030"/>
            <a:ext cx="1908624" cy="605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90CC3C3-66E5-4548-B730-D6571B3C73C3}"/>
              </a:ext>
            </a:extLst>
          </p:cNvPr>
          <p:cNvCxnSpPr>
            <a:stCxn id="12" idx="3"/>
            <a:endCxn id="43" idx="2"/>
          </p:cNvCxnSpPr>
          <p:nvPr/>
        </p:nvCxnSpPr>
        <p:spPr>
          <a:xfrm flipV="1">
            <a:off x="3118561" y="4740799"/>
            <a:ext cx="1863745" cy="1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27BF577-3F8E-40B4-858E-7DED81639973}"/>
              </a:ext>
            </a:extLst>
          </p:cNvPr>
          <p:cNvGrpSpPr/>
          <p:nvPr/>
        </p:nvGrpSpPr>
        <p:grpSpPr>
          <a:xfrm rot="5400000">
            <a:off x="7373920" y="4220171"/>
            <a:ext cx="102972" cy="1041257"/>
            <a:chOff x="7449671" y="2188807"/>
            <a:chExt cx="215152" cy="801736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6081003-40B2-44A3-9CC1-96701E45923F}"/>
                </a:ext>
              </a:extLst>
            </p:cNvPr>
            <p:cNvCxnSpPr/>
            <p:nvPr/>
          </p:nvCxnSpPr>
          <p:spPr>
            <a:xfrm>
              <a:off x="7557247" y="2188807"/>
              <a:ext cx="0" cy="80173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23DAA53-8233-48ED-83EB-64EC26DBE290}"/>
                </a:ext>
              </a:extLst>
            </p:cNvPr>
            <p:cNvCxnSpPr/>
            <p:nvPr/>
          </p:nvCxnSpPr>
          <p:spPr>
            <a:xfrm flipH="1" flipV="1">
              <a:off x="7449671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A9EF1E-00C3-4A4F-8E44-142608511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247" y="2883829"/>
              <a:ext cx="107576" cy="97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B1858BA-59CF-40A5-9740-16705CF8903B}"/>
              </a:ext>
            </a:extLst>
          </p:cNvPr>
          <p:cNvSpPr txBox="1"/>
          <p:nvPr/>
        </p:nvSpPr>
        <p:spPr>
          <a:xfrm flipH="1">
            <a:off x="6890930" y="4740799"/>
            <a:ext cx="12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20DF4A-34B7-4336-9D7C-EA428C065BDE}"/>
              </a:ext>
            </a:extLst>
          </p:cNvPr>
          <p:cNvSpPr txBox="1"/>
          <p:nvPr/>
        </p:nvSpPr>
        <p:spPr>
          <a:xfrm flipH="1">
            <a:off x="6268922" y="5183722"/>
            <a:ext cx="14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&lt;&lt; include &gt;&gt;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8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13" grpId="0"/>
      <p:bldP spid="4" grpId="0" animBg="1"/>
      <p:bldP spid="16" grpId="0" animBg="1"/>
      <p:bldP spid="17" grpId="0" animBg="1"/>
      <p:bldP spid="18" grpId="0" animBg="1"/>
      <p:bldP spid="37" grpId="0" animBg="1"/>
      <p:bldP spid="42" grpId="0"/>
      <p:bldP spid="43" grpId="0" animBg="1"/>
      <p:bldP spid="44" grpId="0" animBg="1"/>
      <p:bldP spid="45" grpId="0" animBg="1"/>
      <p:bldP spid="62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57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1.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9375-63B2-4C73-BBA5-890389494FEB}"/>
              </a:ext>
            </a:extLst>
          </p:cNvPr>
          <p:cNvSpPr txBox="1"/>
          <p:nvPr/>
        </p:nvSpPr>
        <p:spPr>
          <a:xfrm>
            <a:off x="1004727" y="3167390"/>
            <a:ext cx="1018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시스템의 정적인 상태 즉</a:t>
            </a:r>
            <a:r>
              <a:rPr lang="en-US" altLang="ko-KR" sz="2000" dirty="0"/>
              <a:t>, </a:t>
            </a:r>
            <a:r>
              <a:rPr lang="ko-KR" altLang="en-US" sz="2000" dirty="0"/>
              <a:t>논리적인 구조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  <a:r>
              <a:rPr lang="ko-KR" altLang="en-US" sz="2000" dirty="0"/>
              <a:t>를 표현하는 대표적인 정적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4361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236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2. </a:t>
            </a:r>
            <a:r>
              <a:rPr lang="ko-KR" altLang="en-US" sz="2000" dirty="0"/>
              <a:t>구성 요소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378606-5941-4BD9-B66F-A13F76576A47}"/>
              </a:ext>
            </a:extLst>
          </p:cNvPr>
          <p:cNvGrpSpPr/>
          <p:nvPr/>
        </p:nvGrpSpPr>
        <p:grpSpPr>
          <a:xfrm>
            <a:off x="4955916" y="2010707"/>
            <a:ext cx="1969514" cy="2620736"/>
            <a:chOff x="5111243" y="2118632"/>
            <a:chExt cx="1969514" cy="26207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19987F-D66D-439F-BC78-1096F241ABF3}"/>
                </a:ext>
              </a:extLst>
            </p:cNvPr>
            <p:cNvSpPr/>
            <p:nvPr/>
          </p:nvSpPr>
          <p:spPr>
            <a:xfrm>
              <a:off x="5111243" y="2118632"/>
              <a:ext cx="1969514" cy="2620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AC11EA-0DF1-4305-894D-3ADA049E829C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259588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42A4C9-1756-4272-89B6-F2BE52C5C808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43" y="3685549"/>
              <a:ext cx="19695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CFA807-233F-48AF-B6DC-C515AEDFEFEC}"/>
              </a:ext>
            </a:extLst>
          </p:cNvPr>
          <p:cNvSpPr txBox="1"/>
          <p:nvPr/>
        </p:nvSpPr>
        <p:spPr>
          <a:xfrm>
            <a:off x="5386675" y="2102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3E59A-6DDB-456B-8F88-162CE216E6DB}"/>
              </a:ext>
            </a:extLst>
          </p:cNvPr>
          <p:cNvSpPr txBox="1"/>
          <p:nvPr/>
        </p:nvSpPr>
        <p:spPr>
          <a:xfrm>
            <a:off x="5617507" y="2795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속성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46537-7B40-4578-8D7F-8814CD011B07}"/>
              </a:ext>
            </a:extLst>
          </p:cNvPr>
          <p:cNvSpPr txBox="1"/>
          <p:nvPr/>
        </p:nvSpPr>
        <p:spPr>
          <a:xfrm>
            <a:off x="5617505" y="399027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7657D-55FA-41B3-8BD3-E825FF2C6E92}"/>
              </a:ext>
            </a:extLst>
          </p:cNvPr>
          <p:cNvSpPr txBox="1"/>
          <p:nvPr/>
        </p:nvSpPr>
        <p:spPr>
          <a:xfrm>
            <a:off x="5587853" y="484729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42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C9DBECDB-F9EB-4FFE-ADA3-C37C3636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92" y="3528824"/>
            <a:ext cx="295316" cy="1448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08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Static diagram – Class 3. Example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549402-12FF-4C23-AF6C-A6B7775DF949}"/>
              </a:ext>
            </a:extLst>
          </p:cNvPr>
          <p:cNvSpPr/>
          <p:nvPr/>
        </p:nvSpPr>
        <p:spPr>
          <a:xfrm>
            <a:off x="2927013" y="2063779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4821C1-81E0-4841-B22B-519D0FD76C9C}"/>
              </a:ext>
            </a:extLst>
          </p:cNvPr>
          <p:cNvCxnSpPr>
            <a:cxnSpLocks/>
          </p:cNvCxnSpPr>
          <p:nvPr/>
        </p:nvCxnSpPr>
        <p:spPr>
          <a:xfrm>
            <a:off x="2927013" y="2351323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E296A8-9C12-4308-8A13-389257E4317F}"/>
              </a:ext>
            </a:extLst>
          </p:cNvPr>
          <p:cNvSpPr txBox="1"/>
          <p:nvPr/>
        </p:nvSpPr>
        <p:spPr>
          <a:xfrm>
            <a:off x="3487762" y="2058142"/>
            <a:ext cx="5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User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798CD0-D684-49C7-A82A-5A1B63F18E3E}"/>
              </a:ext>
            </a:extLst>
          </p:cNvPr>
          <p:cNvSpPr/>
          <p:nvPr/>
        </p:nvSpPr>
        <p:spPr>
          <a:xfrm>
            <a:off x="6828302" y="1612851"/>
            <a:ext cx="1468558" cy="1468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E3B35C-BC24-42F8-AE2F-28B14E44DE7F}"/>
              </a:ext>
            </a:extLst>
          </p:cNvPr>
          <p:cNvCxnSpPr>
            <a:cxnSpLocks/>
          </p:cNvCxnSpPr>
          <p:nvPr/>
        </p:nvCxnSpPr>
        <p:spPr>
          <a:xfrm>
            <a:off x="2939745" y="3059966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9E6B5-81AE-4B40-A72C-439A55DB3C9E}"/>
              </a:ext>
            </a:extLst>
          </p:cNvPr>
          <p:cNvSpPr txBox="1"/>
          <p:nvPr/>
        </p:nvSpPr>
        <p:spPr>
          <a:xfrm>
            <a:off x="2867610" y="2370778"/>
            <a:ext cx="14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email : String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8E03D-514C-4591-9CB6-12972FE4AAEF}"/>
              </a:ext>
            </a:extLst>
          </p:cNvPr>
          <p:cNvSpPr txBox="1"/>
          <p:nvPr/>
        </p:nvSpPr>
        <p:spPr>
          <a:xfrm>
            <a:off x="2873574" y="2684241"/>
            <a:ext cx="177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password : String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E15F1-3FAD-4AC8-B7F8-BA07C880EB07}"/>
              </a:ext>
            </a:extLst>
          </p:cNvPr>
          <p:cNvSpPr/>
          <p:nvPr/>
        </p:nvSpPr>
        <p:spPr>
          <a:xfrm>
            <a:off x="2927013" y="4066800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isAdmin</a:t>
            </a:r>
            <a:r>
              <a:rPr lang="en-US" altLang="ko-KR" sz="1400" dirty="0">
                <a:solidFill>
                  <a:schemeClr val="tx1"/>
                </a:solidFill>
              </a:rPr>
              <a:t> : Boolean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A5D0CE1-C106-495F-B80B-F761C55E816A}"/>
              </a:ext>
            </a:extLst>
          </p:cNvPr>
          <p:cNvCxnSpPr>
            <a:cxnSpLocks/>
          </p:cNvCxnSpPr>
          <p:nvPr/>
        </p:nvCxnSpPr>
        <p:spPr>
          <a:xfrm>
            <a:off x="2927013" y="4354344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4CC587-292D-4F47-A5AF-A84C3211BFEB}"/>
              </a:ext>
            </a:extLst>
          </p:cNvPr>
          <p:cNvCxnSpPr>
            <a:cxnSpLocks/>
          </p:cNvCxnSpPr>
          <p:nvPr/>
        </p:nvCxnSpPr>
        <p:spPr>
          <a:xfrm>
            <a:off x="2939745" y="5062987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4F1303-21C6-4EFB-AB3C-1C89F8B1009C}"/>
              </a:ext>
            </a:extLst>
          </p:cNvPr>
          <p:cNvSpPr txBox="1"/>
          <p:nvPr/>
        </p:nvSpPr>
        <p:spPr>
          <a:xfrm>
            <a:off x="3390779" y="4052616"/>
            <a:ext cx="793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Admin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2B0F53-3A32-4BB5-8A29-D8A2DCAA1CED}"/>
              </a:ext>
            </a:extLst>
          </p:cNvPr>
          <p:cNvSpPr/>
          <p:nvPr/>
        </p:nvSpPr>
        <p:spPr>
          <a:xfrm>
            <a:off x="5789990" y="4080984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passwordChange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E2609-490E-48BC-AB2E-9D71A60F4333}"/>
              </a:ext>
            </a:extLst>
          </p:cNvPr>
          <p:cNvCxnSpPr>
            <a:cxnSpLocks/>
          </p:cNvCxnSpPr>
          <p:nvPr/>
        </p:nvCxnSpPr>
        <p:spPr>
          <a:xfrm>
            <a:off x="5789990" y="4368528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1F3AEC8-0ADC-4A49-AA1E-4E81F2FA9133}"/>
              </a:ext>
            </a:extLst>
          </p:cNvPr>
          <p:cNvCxnSpPr>
            <a:cxnSpLocks/>
          </p:cNvCxnSpPr>
          <p:nvPr/>
        </p:nvCxnSpPr>
        <p:spPr>
          <a:xfrm>
            <a:off x="5789990" y="4828693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227F1D-904F-4DE1-876E-F706A8D2B6CB}"/>
              </a:ext>
            </a:extLst>
          </p:cNvPr>
          <p:cNvSpPr txBox="1"/>
          <p:nvPr/>
        </p:nvSpPr>
        <p:spPr>
          <a:xfrm>
            <a:off x="5738748" y="4066800"/>
            <a:ext cx="1823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PwChangeService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5F7466-641D-42A7-A7DF-A6683196ADC1}"/>
              </a:ext>
            </a:extLst>
          </p:cNvPr>
          <p:cNvSpPr/>
          <p:nvPr/>
        </p:nvSpPr>
        <p:spPr>
          <a:xfrm>
            <a:off x="7819997" y="4084953"/>
            <a:ext cx="1721342" cy="142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join()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passwordCheck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7FCF52-0AD9-4993-947B-B47BE77339C1}"/>
              </a:ext>
            </a:extLst>
          </p:cNvPr>
          <p:cNvCxnSpPr>
            <a:cxnSpLocks/>
          </p:cNvCxnSpPr>
          <p:nvPr/>
        </p:nvCxnSpPr>
        <p:spPr>
          <a:xfrm>
            <a:off x="7819997" y="4372497"/>
            <a:ext cx="1721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67BDCF-96A5-4A5B-A33A-51149EE29370}"/>
              </a:ext>
            </a:extLst>
          </p:cNvPr>
          <p:cNvCxnSpPr>
            <a:cxnSpLocks/>
          </p:cNvCxnSpPr>
          <p:nvPr/>
        </p:nvCxnSpPr>
        <p:spPr>
          <a:xfrm>
            <a:off x="7819997" y="4832662"/>
            <a:ext cx="17086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B05F3E-7FD7-493F-888F-06E8B3EFF6FA}"/>
              </a:ext>
            </a:extLst>
          </p:cNvPr>
          <p:cNvSpPr txBox="1"/>
          <p:nvPr/>
        </p:nvSpPr>
        <p:spPr>
          <a:xfrm>
            <a:off x="7884942" y="4070769"/>
            <a:ext cx="15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/>
              <a:t>RegisterService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FBF877F-B994-4965-8107-939A4016C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553"/>
          <a:stretch/>
        </p:blipFill>
        <p:spPr>
          <a:xfrm rot="2188196">
            <a:off x="7083280" y="3111400"/>
            <a:ext cx="257631" cy="2381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2C10D98-0683-4280-8D17-34E4B07F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1" b="83012"/>
          <a:stretch/>
        </p:blipFill>
        <p:spPr>
          <a:xfrm rot="19944548">
            <a:off x="7931305" y="3066651"/>
            <a:ext cx="257631" cy="245977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F2488D2-2C5F-4C5B-9E8C-55B6187AB7C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117084" y="3298641"/>
            <a:ext cx="406980" cy="7494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E9DE2C-FF1A-4881-83ED-720CC5D67624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 flipH="1">
            <a:off x="6650665" y="3326236"/>
            <a:ext cx="490651" cy="7405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6ED6266-0448-43F0-95FA-A090BE80035E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4648355" y="2777716"/>
            <a:ext cx="1141635" cy="201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9" grpId="0"/>
      <p:bldP spid="20" grpId="0"/>
      <p:bldP spid="26" grpId="0" animBg="1"/>
      <p:bldP spid="29" grpId="0"/>
      <p:bldP spid="31" grpId="0" animBg="1"/>
      <p:bldP spid="34" grpId="0"/>
      <p:bldP spid="39" grpId="0" animBg="1"/>
      <p:bldP spid="42" grpId="0"/>
    </p:bldLst>
  </p:timing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1830</TotalTime>
  <Words>245</Words>
  <Application>Microsoft Office PowerPoint</Application>
  <PresentationFormat>와이드스크린</PresentationFormat>
  <Paragraphs>86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437</cp:revision>
  <cp:lastPrinted>2018-12-24T00:38:46Z</cp:lastPrinted>
  <dcterms:created xsi:type="dcterms:W3CDTF">2018-12-05T05:39:29Z</dcterms:created>
  <dcterms:modified xsi:type="dcterms:W3CDTF">2018-12-28T07:19:46Z</dcterms:modified>
</cp:coreProperties>
</file>