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308" r:id="rId3"/>
    <p:sldId id="307" r:id="rId4"/>
    <p:sldId id="296" r:id="rId5"/>
    <p:sldId id="299" r:id="rId6"/>
    <p:sldId id="301" r:id="rId7"/>
    <p:sldId id="302" r:id="rId8"/>
    <p:sldId id="294" r:id="rId9"/>
    <p:sldId id="303" r:id="rId10"/>
    <p:sldId id="304" r:id="rId11"/>
    <p:sldId id="305" r:id="rId12"/>
    <p:sldId id="295" r:id="rId13"/>
    <p:sldId id="298" r:id="rId14"/>
    <p:sldId id="306" r:id="rId15"/>
    <p:sldId id="293" r:id="rId16"/>
    <p:sldId id="297" r:id="rId17"/>
    <p:sldId id="29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588" autoAdjust="0"/>
  </p:normalViewPr>
  <p:slideViewPr>
    <p:cSldViewPr snapToGrid="0">
      <p:cViewPr varScale="1">
        <p:scale>
          <a:sx n="63" d="100"/>
          <a:sy n="63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1DE6C-A8D2-4454-96CE-D55F41ADDCF3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D4964-FABA-4227-A795-B28C8B21F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0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263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018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13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353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16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274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119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12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07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618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483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23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14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821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45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5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69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79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8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9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3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60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2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6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35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743E-9D20-4AAC-8931-B6F7021422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48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34297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UML Tools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FFDA2-490B-4704-B1A0-0FFC9399021A}"/>
              </a:ext>
            </a:extLst>
          </p:cNvPr>
          <p:cNvSpPr txBox="1"/>
          <p:nvPr/>
        </p:nvSpPr>
        <p:spPr>
          <a:xfrm>
            <a:off x="6095999" y="3542566"/>
            <a:ext cx="2312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Rational rose</a:t>
            </a:r>
          </a:p>
          <a:p>
            <a:r>
              <a:rPr lang="en-US" altLang="ko-KR" sz="2400" dirty="0"/>
              <a:t>Borland together</a:t>
            </a:r>
          </a:p>
          <a:p>
            <a:r>
              <a:rPr lang="en-US" altLang="ko-KR" sz="2400" dirty="0" err="1"/>
              <a:t>StarUML</a:t>
            </a:r>
            <a:endParaRPr lang="ko-KR" altLang="en-US" sz="2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E3A6FE-7CA3-42E9-AB0F-CE7F8B5D3E3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196378" y="4129921"/>
            <a:ext cx="899621" cy="1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D7565CD-74BB-4383-B3FA-C0640DD703A5}"/>
              </a:ext>
            </a:extLst>
          </p:cNvPr>
          <p:cNvCxnSpPr>
            <a:cxnSpLocks/>
          </p:cNvCxnSpPr>
          <p:nvPr/>
        </p:nvCxnSpPr>
        <p:spPr>
          <a:xfrm>
            <a:off x="5770486" y="3781887"/>
            <a:ext cx="0" cy="719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5A35BDD-3AA0-4CE8-8AEE-01D75DC75EA3}"/>
              </a:ext>
            </a:extLst>
          </p:cNvPr>
          <p:cNvCxnSpPr>
            <a:cxnSpLocks/>
          </p:cNvCxnSpPr>
          <p:nvPr/>
        </p:nvCxnSpPr>
        <p:spPr>
          <a:xfrm>
            <a:off x="5770486" y="3781887"/>
            <a:ext cx="325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9E2E9D0-6448-43D3-AE59-5921B95D874F}"/>
              </a:ext>
            </a:extLst>
          </p:cNvPr>
          <p:cNvCxnSpPr>
            <a:cxnSpLocks/>
          </p:cNvCxnSpPr>
          <p:nvPr/>
        </p:nvCxnSpPr>
        <p:spPr>
          <a:xfrm>
            <a:off x="5770486" y="4502458"/>
            <a:ext cx="325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827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Borland together – Exam 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4F2638-797D-4E01-9D04-E991CFFC9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549" y="1218891"/>
            <a:ext cx="4486901" cy="442021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33EB51-A400-4147-9F3F-00C63B2422F7}"/>
              </a:ext>
            </a:extLst>
          </p:cNvPr>
          <p:cNvSpPr/>
          <p:nvPr/>
        </p:nvSpPr>
        <p:spPr>
          <a:xfrm>
            <a:off x="3852549" y="1218891"/>
            <a:ext cx="4486901" cy="437449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1BADA-A6CA-450C-9BFE-2676382FD449}"/>
              </a:ext>
            </a:extLst>
          </p:cNvPr>
          <p:cNvSpPr txBox="1"/>
          <p:nvPr/>
        </p:nvSpPr>
        <p:spPr>
          <a:xfrm>
            <a:off x="5532120" y="5453241"/>
            <a:ext cx="108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Click!</a:t>
            </a:r>
            <a:endParaRPr lang="ko-KR" altLang="en-US" sz="3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4E9B7A-0385-4989-A113-C3FC3E9E8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814" y="1169811"/>
            <a:ext cx="7524266" cy="490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9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827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Borland together – Exam 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73DE47-3E18-437D-90A9-3F74B1FD0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754" y="1158378"/>
            <a:ext cx="6316492" cy="492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4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9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StarUML</a:t>
            </a: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A7E0-07CD-4ED9-86BC-EA199523F4E6}"/>
              </a:ext>
            </a:extLst>
          </p:cNvPr>
          <p:cNvSpPr txBox="1"/>
          <p:nvPr/>
        </p:nvSpPr>
        <p:spPr>
          <a:xfrm>
            <a:off x="2117858" y="4819174"/>
            <a:ext cx="7956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과거에는 오픈소스였으나 현재는 상용으로</a:t>
            </a:r>
            <a:r>
              <a:rPr lang="en-US" altLang="ko-KR" sz="2400" dirty="0"/>
              <a:t>(Version 2) </a:t>
            </a:r>
            <a:r>
              <a:rPr lang="ko-KR" altLang="en-US" sz="2400" dirty="0"/>
              <a:t>변경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68621A-BCAE-4CF3-B4AB-A590546A4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97" y="2819476"/>
            <a:ext cx="3174603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7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744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Exam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D73A9A-8A74-4256-AB62-CC983236B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57" y="1204893"/>
            <a:ext cx="9573658" cy="483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7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744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Exam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EBD908-B91B-4D10-A718-06DB035B8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426" y="1464281"/>
            <a:ext cx="7017502" cy="456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4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특징</a:t>
            </a: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A7E0-07CD-4ED9-86BC-EA199523F4E6}"/>
              </a:ext>
            </a:extLst>
          </p:cNvPr>
          <p:cNvSpPr txBox="1"/>
          <p:nvPr/>
        </p:nvSpPr>
        <p:spPr>
          <a:xfrm>
            <a:off x="2309807" y="1281956"/>
            <a:ext cx="8089299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전체 공통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객체 지향적인 소프트웨어 설계에 맞게 </a:t>
            </a:r>
            <a:r>
              <a:rPr lang="en-US" altLang="ko-KR" dirty="0"/>
              <a:t>UML</a:t>
            </a:r>
            <a:r>
              <a:rPr lang="ko-KR" altLang="en-US" dirty="0"/>
              <a:t>을 디자인 가능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일부 </a:t>
            </a:r>
            <a:r>
              <a:rPr lang="en-US" altLang="ko-KR" dirty="0"/>
              <a:t>UML </a:t>
            </a:r>
            <a:r>
              <a:rPr lang="ko-KR" altLang="en-US" dirty="0"/>
              <a:t>다이어그램을 소스코드로 변환 가능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리버스</a:t>
            </a:r>
            <a:r>
              <a:rPr lang="ko-KR" altLang="en-US" dirty="0"/>
              <a:t> 엔지니어링 지원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64114-0D06-4B28-BB3E-A1811D5979EE}"/>
              </a:ext>
            </a:extLst>
          </p:cNvPr>
          <p:cNvSpPr txBox="1"/>
          <p:nvPr/>
        </p:nvSpPr>
        <p:spPr>
          <a:xfrm>
            <a:off x="2309807" y="3728938"/>
            <a:ext cx="8089299" cy="222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Borland together / Rational rose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실시간 소스코드 변환 가능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IDE</a:t>
            </a:r>
            <a:r>
              <a:rPr lang="ko-KR" altLang="en-US" dirty="0"/>
              <a:t>에 플러그인 형식으로 추가된 툴이기에 개발과 설계를 동시에 할 수 있고 </a:t>
            </a:r>
            <a:r>
              <a:rPr lang="en-US" altLang="ko-KR" dirty="0"/>
              <a:t>OOP </a:t>
            </a:r>
            <a:r>
              <a:rPr lang="ko-KR" altLang="en-US" dirty="0"/>
              <a:t>프로젝트를 </a:t>
            </a:r>
            <a:r>
              <a:rPr lang="en-US" altLang="ko-KR" dirty="0"/>
              <a:t>UML</a:t>
            </a:r>
            <a:r>
              <a:rPr lang="ko-KR" altLang="en-US" dirty="0"/>
              <a:t>툴에서 함께 관리할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182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라이선스</a:t>
            </a:r>
            <a:endParaRPr lang="en-US" altLang="ko-KR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994270-84EC-4045-98E2-F82B4163E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117639"/>
              </p:ext>
            </p:extLst>
          </p:nvPr>
        </p:nvGraphicFramePr>
        <p:xfrm>
          <a:off x="3074052" y="2600110"/>
          <a:ext cx="6292467" cy="165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489">
                  <a:extLst>
                    <a:ext uri="{9D8B030D-6E8A-4147-A177-3AD203B41FA5}">
                      <a16:colId xmlns:a16="http://schemas.microsoft.com/office/drawing/2014/main" val="2048373882"/>
                    </a:ext>
                  </a:extLst>
                </a:gridCol>
                <a:gridCol w="2097489">
                  <a:extLst>
                    <a:ext uri="{9D8B030D-6E8A-4147-A177-3AD203B41FA5}">
                      <a16:colId xmlns:a16="http://schemas.microsoft.com/office/drawing/2014/main" val="3245532662"/>
                    </a:ext>
                  </a:extLst>
                </a:gridCol>
                <a:gridCol w="2097489">
                  <a:extLst>
                    <a:ext uri="{9D8B030D-6E8A-4147-A177-3AD203B41FA5}">
                      <a16:colId xmlns:a16="http://schemas.microsoft.com/office/drawing/2014/main" val="2674965907"/>
                    </a:ext>
                  </a:extLst>
                </a:gridCol>
              </a:tblGrid>
              <a:tr h="7881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Rational Rose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Borland Together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/>
                        <a:t>StarUML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31187"/>
                  </a:ext>
                </a:extLst>
              </a:tr>
              <a:tr h="7881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dirty="0"/>
                        <a:t>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/>
                        <a:t>상용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구 버전 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GPLv2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신 버전 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 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725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134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A09FEF-765A-47DF-9F8B-F8B0EF79F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152" y="2817972"/>
            <a:ext cx="1263168" cy="12631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4CF79F-98FA-4726-A7B7-F2150EAD4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98" y="2789684"/>
            <a:ext cx="1263168" cy="3208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4BD4A03-1771-4CB2-93F9-CED19395A4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77" y="3605573"/>
            <a:ext cx="1800663" cy="69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9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6AC76EF-B6DE-4B93-BF81-00667872E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258" y="1888953"/>
            <a:ext cx="2514927" cy="282806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451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(</a:t>
            </a:r>
            <a:r>
              <a:rPr lang="ko-KR" altLang="en-US" sz="2000" dirty="0"/>
              <a:t>추가</a:t>
            </a:r>
            <a:r>
              <a:rPr lang="en-US" altLang="ko-KR" sz="2000" dirty="0"/>
              <a:t>)</a:t>
            </a:r>
            <a:r>
              <a:rPr lang="ko-KR" altLang="en-US" sz="2000" dirty="0"/>
              <a:t>클래스의 표현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1AC2B4-3011-48AF-81FF-21E64A0FC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185" y="1756132"/>
            <a:ext cx="2514927" cy="300205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F0A1A6D-0647-4B50-8DED-B9CE6C5C69CA}"/>
              </a:ext>
            </a:extLst>
          </p:cNvPr>
          <p:cNvSpPr/>
          <p:nvPr/>
        </p:nvSpPr>
        <p:spPr>
          <a:xfrm>
            <a:off x="9397317" y="3085823"/>
            <a:ext cx="1005840" cy="3810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832598-F21C-4C28-8773-B175FFEEA18C}"/>
              </a:ext>
            </a:extLst>
          </p:cNvPr>
          <p:cNvCxnSpPr>
            <a:cxnSpLocks/>
          </p:cNvCxnSpPr>
          <p:nvPr/>
        </p:nvCxnSpPr>
        <p:spPr>
          <a:xfrm flipH="1">
            <a:off x="4098274" y="2704884"/>
            <a:ext cx="798940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11E340-3B40-40CC-A563-59D2FE2062BE}"/>
              </a:ext>
            </a:extLst>
          </p:cNvPr>
          <p:cNvSpPr txBox="1"/>
          <p:nvPr/>
        </p:nvSpPr>
        <p:spPr>
          <a:xfrm>
            <a:off x="2518501" y="2266496"/>
            <a:ext cx="1826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default : ~</a:t>
            </a:r>
          </a:p>
          <a:p>
            <a:r>
              <a:rPr lang="en-US" altLang="ko-KR" dirty="0"/>
              <a:t>private : -</a:t>
            </a:r>
          </a:p>
          <a:p>
            <a:r>
              <a:rPr lang="en-US" altLang="ko-KR" dirty="0"/>
              <a:t>public : +</a:t>
            </a:r>
          </a:p>
          <a:p>
            <a:r>
              <a:rPr lang="en-US" altLang="ko-KR" dirty="0"/>
              <a:t>protected : 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09DF68-62D8-4448-BC05-8163211BD8A6}"/>
              </a:ext>
            </a:extLst>
          </p:cNvPr>
          <p:cNvSpPr txBox="1"/>
          <p:nvPr/>
        </p:nvSpPr>
        <p:spPr>
          <a:xfrm>
            <a:off x="2653882" y="5408889"/>
            <a:ext cx="6190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메소드의 정보나 표현할 주석들을 </a:t>
            </a:r>
            <a:r>
              <a:rPr lang="en-US" altLang="ko-KR" dirty="0"/>
              <a:t>Note</a:t>
            </a:r>
            <a:r>
              <a:rPr lang="ko-KR" altLang="en-US" dirty="0"/>
              <a:t>로 작성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대개 선행조건</a:t>
            </a:r>
            <a:r>
              <a:rPr lang="en-US" altLang="ko-KR" dirty="0"/>
              <a:t>, </a:t>
            </a:r>
            <a:r>
              <a:rPr lang="ko-KR" altLang="en-US" dirty="0"/>
              <a:t>후행조건을 표현하는 방식으로 작성한다</a:t>
            </a:r>
            <a:r>
              <a:rPr lang="en-US" altLang="ko-KR" dirty="0"/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350A6F9-EA36-48FE-B1BA-43621AB5A6D8}"/>
              </a:ext>
            </a:extLst>
          </p:cNvPr>
          <p:cNvCxnSpPr>
            <a:cxnSpLocks/>
          </p:cNvCxnSpPr>
          <p:nvPr/>
        </p:nvCxnSpPr>
        <p:spPr>
          <a:xfrm flipV="1">
            <a:off x="5748968" y="4758185"/>
            <a:ext cx="0" cy="60954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266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UML Tools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A7E0-07CD-4ED9-86BC-EA199523F4E6}"/>
              </a:ext>
            </a:extLst>
          </p:cNvPr>
          <p:cNvSpPr txBox="1"/>
          <p:nvPr/>
        </p:nvSpPr>
        <p:spPr>
          <a:xfrm>
            <a:off x="4220335" y="3167390"/>
            <a:ext cx="3751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UML</a:t>
            </a:r>
            <a:r>
              <a:rPr lang="ko-KR" altLang="en-US" sz="2400" dirty="0"/>
              <a:t> 설계를 도와주는 도구</a:t>
            </a:r>
          </a:p>
        </p:txBody>
      </p:sp>
    </p:spTree>
    <p:extLst>
      <p:ext uri="{BB962C8B-B14F-4D97-AF65-F5344CB8AC3E}">
        <p14:creationId xmlns:p14="http://schemas.microsoft.com/office/powerpoint/2010/main" val="1250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550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Rational rose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A7E0-07CD-4ED9-86BC-EA199523F4E6}"/>
              </a:ext>
            </a:extLst>
          </p:cNvPr>
          <p:cNvSpPr txBox="1"/>
          <p:nvPr/>
        </p:nvSpPr>
        <p:spPr>
          <a:xfrm>
            <a:off x="3676331" y="4888089"/>
            <a:ext cx="483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IBM</a:t>
            </a:r>
            <a:r>
              <a:rPr lang="ko-KR" altLang="en-US" sz="2400" dirty="0"/>
              <a:t> </a:t>
            </a:r>
            <a:r>
              <a:rPr lang="en-US" altLang="ko-KR" sz="2400" dirty="0"/>
              <a:t>Rational</a:t>
            </a:r>
            <a:r>
              <a:rPr lang="ko-KR" altLang="en-US" sz="2400" dirty="0"/>
              <a:t> </a:t>
            </a:r>
            <a:r>
              <a:rPr lang="en-US" altLang="ko-KR" sz="2400" dirty="0"/>
              <a:t>Software Architect(RSA)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246A50-5831-4DD4-A2CD-EE8DFD9AD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72" y="2333472"/>
            <a:ext cx="2191056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6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541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Rational rose – Exam 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A1EB40-9504-4DF2-A058-8FC66308A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40" y="1287509"/>
            <a:ext cx="8900160" cy="470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1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541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Rational rose – Exam 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6D9F6C-39AC-43D1-81B3-970294EF3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794" y="1481301"/>
            <a:ext cx="6460412" cy="435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6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541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Rational rose – Exam 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1E854-0634-4000-85D0-239BE0DAE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627" y="2017542"/>
            <a:ext cx="9335803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7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961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Borland together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A7E0-07CD-4ED9-86BC-EA199523F4E6}"/>
              </a:ext>
            </a:extLst>
          </p:cNvPr>
          <p:cNvSpPr txBox="1"/>
          <p:nvPr/>
        </p:nvSpPr>
        <p:spPr>
          <a:xfrm>
            <a:off x="4699341" y="4767590"/>
            <a:ext cx="2793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Micro focus together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5D04CD-1DE8-4AC5-B1CB-0B2865ED2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179" y="3013501"/>
            <a:ext cx="3271642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5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827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Borland together – Exam 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2802C7-424D-4A1F-A2A2-5C100CFDA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42" y="1113768"/>
            <a:ext cx="9268287" cy="50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7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황록색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643</TotalTime>
  <Words>194</Words>
  <Application>Microsoft Office PowerPoint</Application>
  <PresentationFormat>와이드스크린</PresentationFormat>
  <Paragraphs>63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준수 김</dc:creator>
  <cp:lastModifiedBy>준수 김</cp:lastModifiedBy>
  <cp:revision>116</cp:revision>
  <dcterms:created xsi:type="dcterms:W3CDTF">2018-12-20T00:48:14Z</dcterms:created>
  <dcterms:modified xsi:type="dcterms:W3CDTF">2018-12-28T07:18:55Z</dcterms:modified>
</cp:coreProperties>
</file>