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3" r:id="rId3"/>
    <p:sldId id="304" r:id="rId4"/>
    <p:sldId id="305" r:id="rId5"/>
    <p:sldId id="306" r:id="rId6"/>
    <p:sldId id="293" r:id="rId7"/>
    <p:sldId id="298" r:id="rId8"/>
    <p:sldId id="295" r:id="rId9"/>
    <p:sldId id="296" r:id="rId10"/>
    <p:sldId id="297" r:id="rId11"/>
    <p:sldId id="299" r:id="rId12"/>
    <p:sldId id="300" r:id="rId13"/>
    <p:sldId id="301" r:id="rId14"/>
    <p:sldId id="294" r:id="rId1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7" autoAdjust="0"/>
    <p:restoredTop sz="95845" autoAdjust="0"/>
  </p:normalViewPr>
  <p:slideViewPr>
    <p:cSldViewPr snapToGrid="0">
      <p:cViewPr varScale="1">
        <p:scale>
          <a:sx n="63" d="100"/>
          <a:sy n="63" d="100"/>
        </p:scale>
        <p:origin x="10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외부값을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참조하는 함수들은 일반적으로 순수 함수가 아니다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24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dirty="0"/>
              <a:t>한번 선언한 작업을 메모리에 </a:t>
            </a:r>
            <a:r>
              <a:rPr lang="ko-KR" altLang="en-US" sz="1200" dirty="0" err="1"/>
              <a:t>캐싱함</a:t>
            </a:r>
            <a:r>
              <a:rPr lang="en-US" altLang="ko-KR" sz="1200" dirty="0"/>
              <a:t>.</a:t>
            </a:r>
          </a:p>
          <a:p>
            <a:pPr algn="l"/>
            <a:r>
              <a:rPr lang="ko-KR" altLang="en-US" sz="1200" dirty="0" err="1"/>
              <a:t>메모이제이션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31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인풋값에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아웃풋은 전부 새로 만들어서 리턴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57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레이스 컨디션과 같은 문제를 배제시키고 프로그래밍가능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함수들을 블랙박스처럼 이용가능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83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5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그림이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뭔지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알고계신가요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흔히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색정리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색증명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이라고들 하는 문제인데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지도에서 인접한 나라를 서로 다른 색으로 칠하려면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색을 쓰면 충분하다는 정리입니다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설명하는데 왜 이게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나오냐구요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색정리는 컴퓨터가 최초로 명제의 증명을 인정받은 사례이기 때문입니다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증명보조기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증명을 보조하기 위한 언어입니다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증명 보조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이름만 들어선 무슨 말인지 이해하기 힘드시겠죠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말하는 증명이란 수학적 명제의 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거짓을 판별하는 증명입니다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규칙을 정하여 추론할 수 있는 모든 영역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반복적인 모든 작업을 컴퓨터가 처리하게 하여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 그대로 증명을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보조＇해줄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있는 도구입니다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보여드린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색정리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역시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증명한 사례가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5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7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함수기반언어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함수형프로그래밍이란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극단적으로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최소화시킨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프로그래밍의 형태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직관성이 개차반임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datastructure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불변객체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function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참조투명성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 evaluation 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함수기반언어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함수형프로그래밍이란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극단적으로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최소화시킨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프로그래밍의 형태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직관성이 개차반임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datastructure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불변객체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function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참조투명성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 evaluation 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86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함수기반언어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함수형프로그래밍이란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극단적으로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최소화시킨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프로그래밍의 형태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직관성이 개차반임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datastructure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불변객체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function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참조투명성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 evaluation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95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함수기반언어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함수형프로그래밍이란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극단적으로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최소화시킨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프로그래밍의 형태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직관성이 개차반임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datastructure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불변객체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function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참조투명성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 evaluation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9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954067"/>
            <a:ext cx="5341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함수형 언어와 </a:t>
            </a:r>
            <a:r>
              <a:rPr lang="en-US" altLang="ko-KR" sz="4800" dirty="0"/>
              <a:t>coq</a:t>
            </a:r>
            <a:endParaRPr lang="ko-KR" alt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96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Pure Function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2291166" y="5371454"/>
            <a:ext cx="785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같은 </a:t>
            </a:r>
            <a:r>
              <a:rPr lang="en-US" altLang="ko-KR" sz="2400" dirty="0"/>
              <a:t>Input</a:t>
            </a:r>
            <a:r>
              <a:rPr lang="ko-KR" altLang="en-US" sz="2400" dirty="0"/>
              <a:t>에 대해서는 무조건 같은 </a:t>
            </a:r>
            <a:r>
              <a:rPr lang="en-US" altLang="ko-KR" sz="2400" dirty="0"/>
              <a:t>Output</a:t>
            </a:r>
            <a:r>
              <a:rPr lang="ko-KR" altLang="en-US" sz="2400" dirty="0"/>
              <a:t>을 반환한다</a:t>
            </a:r>
            <a:r>
              <a:rPr lang="en-US" altLang="ko-KR" sz="2400" dirty="0"/>
              <a:t>.</a:t>
            </a:r>
          </a:p>
        </p:txBody>
      </p:sp>
      <p:pic>
        <p:nvPicPr>
          <p:cNvPr id="1026" name="Picture 2" descr="pure function에 대한 이미지 검색결과">
            <a:extLst>
              <a:ext uri="{FF2B5EF4-FFF2-40B4-BE49-F238E27FC236}">
                <a16:creationId xmlns:a16="http://schemas.microsoft.com/office/drawing/2014/main" id="{6BA407E9-F35C-4CDF-A147-9A84FBFB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82" y="1649869"/>
            <a:ext cx="3031236" cy="300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65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Lazy evaluation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22F98-F08F-43F7-810F-A0895D69459E}"/>
              </a:ext>
            </a:extLst>
          </p:cNvPr>
          <p:cNvSpPr txBox="1"/>
          <p:nvPr/>
        </p:nvSpPr>
        <p:spPr>
          <a:xfrm>
            <a:off x="3930240" y="5257635"/>
            <a:ext cx="4580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불필요한 계산을 최대한 줄인다</a:t>
            </a:r>
            <a:r>
              <a:rPr lang="en-US" altLang="ko-KR" sz="2400"/>
              <a:t>.</a:t>
            </a:r>
            <a:endParaRPr lang="en-US" altLang="ko-KR" sz="2400" dirty="0"/>
          </a:p>
        </p:txBody>
      </p:sp>
      <p:pic>
        <p:nvPicPr>
          <p:cNvPr id="1026" name="Picture 2" descr="Lodash naïve approach">
            <a:extLst>
              <a:ext uri="{FF2B5EF4-FFF2-40B4-BE49-F238E27FC236}">
                <a16:creationId xmlns:a16="http://schemas.microsoft.com/office/drawing/2014/main" id="{EBD943AE-7DD9-4A54-BB4D-FE234332E3E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60" y="1836362"/>
            <a:ext cx="381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-Dash regular approach">
            <a:extLst>
              <a:ext uri="{FF2B5EF4-FFF2-40B4-BE49-F238E27FC236}">
                <a16:creationId xmlns:a16="http://schemas.microsoft.com/office/drawing/2014/main" id="{54635DA3-C805-4718-A88E-080F902B02B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42" y="1820924"/>
            <a:ext cx="381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E2F61C-34D1-46B4-8A24-5A7E7A290311}"/>
              </a:ext>
            </a:extLst>
          </p:cNvPr>
          <p:cNvSpPr txBox="1"/>
          <p:nvPr/>
        </p:nvSpPr>
        <p:spPr>
          <a:xfrm>
            <a:off x="3868164" y="4648100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보다 작은 수 </a:t>
            </a:r>
            <a:r>
              <a:rPr lang="en-US" altLang="ko-KR" dirty="0"/>
              <a:t>3</a:t>
            </a:r>
            <a:r>
              <a:rPr lang="ko-KR" altLang="en-US" dirty="0"/>
              <a:t>개를 고르고 싶을 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93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46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Share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8237EF-9439-4330-BF27-3A6E3C93B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66" y="1322891"/>
            <a:ext cx="3493268" cy="246457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9EE0AFF-239A-4DC9-B0AB-004B94107A4C}"/>
              </a:ext>
            </a:extLst>
          </p:cNvPr>
          <p:cNvSpPr/>
          <p:nvPr/>
        </p:nvSpPr>
        <p:spPr>
          <a:xfrm>
            <a:off x="2120900" y="4563499"/>
            <a:ext cx="6261100" cy="12202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28A218-F7C9-438D-BB69-B0DD3B93BAF7}"/>
              </a:ext>
            </a:extLst>
          </p:cNvPr>
          <p:cNvCxnSpPr>
            <a:cxnSpLocks/>
          </p:cNvCxnSpPr>
          <p:nvPr/>
        </p:nvCxnSpPr>
        <p:spPr>
          <a:xfrm>
            <a:off x="3869258" y="5210014"/>
            <a:ext cx="7029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82D3EAE-16ED-4C9E-96B0-070D482DF666}"/>
              </a:ext>
            </a:extLst>
          </p:cNvPr>
          <p:cNvGrpSpPr/>
          <p:nvPr/>
        </p:nvGrpSpPr>
        <p:grpSpPr>
          <a:xfrm>
            <a:off x="2463332" y="4563499"/>
            <a:ext cx="1439926" cy="1029859"/>
            <a:chOff x="2228829" y="4660247"/>
            <a:chExt cx="1439926" cy="102985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564A767-EC5C-4A94-A7C4-9775B551BE6C}"/>
                </a:ext>
              </a:extLst>
            </p:cNvPr>
            <p:cNvGrpSpPr/>
            <p:nvPr/>
          </p:nvGrpSpPr>
          <p:grpSpPr>
            <a:xfrm>
              <a:off x="2228829" y="4923419"/>
              <a:ext cx="1405925" cy="766687"/>
              <a:chOff x="2073545" y="4785268"/>
              <a:chExt cx="1754840" cy="92155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87A64A2-1CC4-43A9-B7B9-44D9B60D7A23}"/>
                  </a:ext>
                </a:extLst>
              </p:cNvPr>
              <p:cNvSpPr/>
              <p:nvPr/>
            </p:nvSpPr>
            <p:spPr>
              <a:xfrm>
                <a:off x="207354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8720FFB-9824-4B43-A08A-239E8586E9F7}"/>
                  </a:ext>
                </a:extLst>
              </p:cNvPr>
              <p:cNvSpPr/>
              <p:nvPr/>
            </p:nvSpPr>
            <p:spPr>
              <a:xfrm>
                <a:off x="295096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D9927A-7812-4BC2-89FD-7C9F91E47545}"/>
                </a:ext>
              </a:extLst>
            </p:cNvPr>
            <p:cNvSpPr txBox="1"/>
            <p:nvPr/>
          </p:nvSpPr>
          <p:spPr>
            <a:xfrm>
              <a:off x="2251631" y="4660247"/>
              <a:ext cx="657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head</a:t>
              </a:r>
              <a:endParaRPr lang="ko-KR" alt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F8690C-9BBC-464D-A225-7EFEE638AEE6}"/>
                </a:ext>
              </a:extLst>
            </p:cNvPr>
            <p:cNvSpPr txBox="1"/>
            <p:nvPr/>
          </p:nvSpPr>
          <p:spPr>
            <a:xfrm>
              <a:off x="3101554" y="4660247"/>
              <a:ext cx="567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tail</a:t>
              </a:r>
              <a:endParaRPr lang="ko-KR" altLang="en-US" sz="16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21B1F13-A0FE-4689-A132-BA1593757239}"/>
              </a:ext>
            </a:extLst>
          </p:cNvPr>
          <p:cNvGrpSpPr/>
          <p:nvPr/>
        </p:nvGrpSpPr>
        <p:grpSpPr>
          <a:xfrm>
            <a:off x="4572221" y="4563499"/>
            <a:ext cx="1439926" cy="1029859"/>
            <a:chOff x="2228829" y="4660247"/>
            <a:chExt cx="1439926" cy="102985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63E0B77-305A-42A2-B040-35202DA857DD}"/>
                </a:ext>
              </a:extLst>
            </p:cNvPr>
            <p:cNvGrpSpPr/>
            <p:nvPr/>
          </p:nvGrpSpPr>
          <p:grpSpPr>
            <a:xfrm>
              <a:off x="2228829" y="4923419"/>
              <a:ext cx="1405925" cy="766687"/>
              <a:chOff x="2073545" y="4785268"/>
              <a:chExt cx="1754840" cy="921554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C8C1FF6-9696-44DE-900F-C9C5E593ECBD}"/>
                  </a:ext>
                </a:extLst>
              </p:cNvPr>
              <p:cNvSpPr/>
              <p:nvPr/>
            </p:nvSpPr>
            <p:spPr>
              <a:xfrm>
                <a:off x="207354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ABF9FB7-AE95-4A24-A05F-E442F39140A0}"/>
                  </a:ext>
                </a:extLst>
              </p:cNvPr>
              <p:cNvSpPr/>
              <p:nvPr/>
            </p:nvSpPr>
            <p:spPr>
              <a:xfrm>
                <a:off x="295096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C31CFE-5239-4876-8BCC-B44E6064341D}"/>
                </a:ext>
              </a:extLst>
            </p:cNvPr>
            <p:cNvSpPr txBox="1"/>
            <p:nvPr/>
          </p:nvSpPr>
          <p:spPr>
            <a:xfrm>
              <a:off x="2251631" y="4660247"/>
              <a:ext cx="657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head</a:t>
              </a:r>
              <a:endParaRPr lang="ko-KR" altLang="en-US" sz="1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400345-AE74-4F4A-A215-DB3E5692FF62}"/>
                </a:ext>
              </a:extLst>
            </p:cNvPr>
            <p:cNvSpPr txBox="1"/>
            <p:nvPr/>
          </p:nvSpPr>
          <p:spPr>
            <a:xfrm>
              <a:off x="3101554" y="4660247"/>
              <a:ext cx="567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tail</a:t>
              </a:r>
              <a:endParaRPr lang="ko-KR" altLang="en-US" sz="16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AF5907F-89BA-477E-AD00-430B1C4772E1}"/>
              </a:ext>
            </a:extLst>
          </p:cNvPr>
          <p:cNvSpPr txBox="1"/>
          <p:nvPr/>
        </p:nvSpPr>
        <p:spPr>
          <a:xfrm>
            <a:off x="5009724" y="420987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AF9180-5CE6-4698-BD83-35D4E09E56E4}"/>
              </a:ext>
            </a:extLst>
          </p:cNvPr>
          <p:cNvSpPr txBox="1"/>
          <p:nvPr/>
        </p:nvSpPr>
        <p:spPr>
          <a:xfrm>
            <a:off x="2685229" y="502534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E1F54D-FA48-4A62-A2A1-986D342005B1}"/>
              </a:ext>
            </a:extLst>
          </p:cNvPr>
          <p:cNvSpPr txBox="1"/>
          <p:nvPr/>
        </p:nvSpPr>
        <p:spPr>
          <a:xfrm>
            <a:off x="4776338" y="502534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671E9A9-577F-4A4D-AF2E-1A088B4C1612}"/>
              </a:ext>
            </a:extLst>
          </p:cNvPr>
          <p:cNvCxnSpPr>
            <a:cxnSpLocks/>
          </p:cNvCxnSpPr>
          <p:nvPr/>
        </p:nvCxnSpPr>
        <p:spPr>
          <a:xfrm>
            <a:off x="5977347" y="5210014"/>
            <a:ext cx="7029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ECDFFB4-BB31-4697-9051-AB4FBA683ADF}"/>
              </a:ext>
            </a:extLst>
          </p:cNvPr>
          <p:cNvGrpSpPr/>
          <p:nvPr/>
        </p:nvGrpSpPr>
        <p:grpSpPr>
          <a:xfrm>
            <a:off x="6680310" y="4563499"/>
            <a:ext cx="1439926" cy="1029859"/>
            <a:chOff x="2228829" y="4660247"/>
            <a:chExt cx="1439926" cy="102985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44569A8-12F7-4280-9850-489D4C02110B}"/>
                </a:ext>
              </a:extLst>
            </p:cNvPr>
            <p:cNvGrpSpPr/>
            <p:nvPr/>
          </p:nvGrpSpPr>
          <p:grpSpPr>
            <a:xfrm>
              <a:off x="2228829" y="4923419"/>
              <a:ext cx="1405925" cy="766687"/>
              <a:chOff x="2073545" y="4785268"/>
              <a:chExt cx="1754840" cy="921554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DAB6F23-2E4A-44AD-B9B9-A8646758BBA4}"/>
                  </a:ext>
                </a:extLst>
              </p:cNvPr>
              <p:cNvSpPr/>
              <p:nvPr/>
            </p:nvSpPr>
            <p:spPr>
              <a:xfrm>
                <a:off x="207354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E042D35-CC51-44D7-93DC-BDEA58754581}"/>
                  </a:ext>
                </a:extLst>
              </p:cNvPr>
              <p:cNvSpPr/>
              <p:nvPr/>
            </p:nvSpPr>
            <p:spPr>
              <a:xfrm>
                <a:off x="295096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1F6C01F-9523-45B6-878F-5E82E1C320D3}"/>
                </a:ext>
              </a:extLst>
            </p:cNvPr>
            <p:cNvSpPr txBox="1"/>
            <p:nvPr/>
          </p:nvSpPr>
          <p:spPr>
            <a:xfrm>
              <a:off x="2251631" y="4660247"/>
              <a:ext cx="657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head</a:t>
              </a:r>
              <a:endParaRPr lang="ko-KR" altLang="en-US" sz="1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E26D64-9A3A-4BEF-9547-F9895649AAE8}"/>
                </a:ext>
              </a:extLst>
            </p:cNvPr>
            <p:cNvSpPr txBox="1"/>
            <p:nvPr/>
          </p:nvSpPr>
          <p:spPr>
            <a:xfrm>
              <a:off x="3101554" y="4660247"/>
              <a:ext cx="567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tail</a:t>
              </a:r>
              <a:endParaRPr lang="ko-KR" altLang="en-US" sz="16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6DA172A-5C57-40F3-A61F-3BC3B79C2623}"/>
              </a:ext>
            </a:extLst>
          </p:cNvPr>
          <p:cNvSpPr txBox="1"/>
          <p:nvPr/>
        </p:nvSpPr>
        <p:spPr>
          <a:xfrm>
            <a:off x="6884427" y="502534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B4002CE-5272-488E-9584-B5D93D64534B}"/>
              </a:ext>
            </a:extLst>
          </p:cNvPr>
          <p:cNvSpPr/>
          <p:nvPr/>
        </p:nvSpPr>
        <p:spPr>
          <a:xfrm>
            <a:off x="1879174" y="4254920"/>
            <a:ext cx="8674526" cy="17149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E79EB53-6513-486D-93F1-95619D9B1B7E}"/>
              </a:ext>
            </a:extLst>
          </p:cNvPr>
          <p:cNvCxnSpPr>
            <a:cxnSpLocks/>
          </p:cNvCxnSpPr>
          <p:nvPr/>
        </p:nvCxnSpPr>
        <p:spPr>
          <a:xfrm>
            <a:off x="8086236" y="5210014"/>
            <a:ext cx="7029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4BB8D31-647C-493B-BAC3-6D71462A21E7}"/>
              </a:ext>
            </a:extLst>
          </p:cNvPr>
          <p:cNvSpPr txBox="1"/>
          <p:nvPr/>
        </p:nvSpPr>
        <p:spPr>
          <a:xfrm>
            <a:off x="8766562" y="5025348"/>
            <a:ext cx="567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NIL</a:t>
            </a:r>
            <a:endParaRPr lang="ko-KR" altLang="en-US" sz="16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28397B-A1F1-419B-BEE7-B8245089F8B2}"/>
              </a:ext>
            </a:extLst>
          </p:cNvPr>
          <p:cNvGrpSpPr/>
          <p:nvPr/>
        </p:nvGrpSpPr>
        <p:grpSpPr>
          <a:xfrm>
            <a:off x="8815597" y="4563499"/>
            <a:ext cx="1439926" cy="1029859"/>
            <a:chOff x="2228829" y="4660247"/>
            <a:chExt cx="1439926" cy="102985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67BA6FB-8832-4A6E-B30F-AB8D5A1E8F43}"/>
                </a:ext>
              </a:extLst>
            </p:cNvPr>
            <p:cNvGrpSpPr/>
            <p:nvPr/>
          </p:nvGrpSpPr>
          <p:grpSpPr>
            <a:xfrm>
              <a:off x="2228829" y="4923419"/>
              <a:ext cx="1405925" cy="766687"/>
              <a:chOff x="2073545" y="4785268"/>
              <a:chExt cx="1754840" cy="92155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8324292-2D95-4462-BC4E-D39298D6F3E2}"/>
                  </a:ext>
                </a:extLst>
              </p:cNvPr>
              <p:cNvSpPr/>
              <p:nvPr/>
            </p:nvSpPr>
            <p:spPr>
              <a:xfrm>
                <a:off x="207354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BD55D50-8891-489A-B245-BE4D878B7693}"/>
                  </a:ext>
                </a:extLst>
              </p:cNvPr>
              <p:cNvSpPr/>
              <p:nvPr/>
            </p:nvSpPr>
            <p:spPr>
              <a:xfrm>
                <a:off x="295096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934E80-B053-484B-AAFF-6932393E06AD}"/>
                </a:ext>
              </a:extLst>
            </p:cNvPr>
            <p:cNvSpPr txBox="1"/>
            <p:nvPr/>
          </p:nvSpPr>
          <p:spPr>
            <a:xfrm>
              <a:off x="2251631" y="4660247"/>
              <a:ext cx="657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head</a:t>
              </a:r>
              <a:endParaRPr lang="ko-KR" altLang="en-US" sz="16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394D98-F742-4094-8100-59D163551C41}"/>
                </a:ext>
              </a:extLst>
            </p:cNvPr>
            <p:cNvSpPr txBox="1"/>
            <p:nvPr/>
          </p:nvSpPr>
          <p:spPr>
            <a:xfrm>
              <a:off x="3101554" y="4660247"/>
              <a:ext cx="567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tail</a:t>
              </a:r>
              <a:endParaRPr lang="ko-KR" altLang="en-US" sz="16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4D6F0D9-0E18-42EE-9224-E9A58C22A8FE}"/>
              </a:ext>
            </a:extLst>
          </p:cNvPr>
          <p:cNvSpPr txBox="1"/>
          <p:nvPr/>
        </p:nvSpPr>
        <p:spPr>
          <a:xfrm>
            <a:off x="9008230" y="502534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B8E67D-CEFB-4769-97E0-9F4715FB6A38}"/>
              </a:ext>
            </a:extLst>
          </p:cNvPr>
          <p:cNvSpPr txBox="1"/>
          <p:nvPr/>
        </p:nvSpPr>
        <p:spPr>
          <a:xfrm>
            <a:off x="5661137" y="3910762"/>
            <a:ext cx="86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11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  <p:bldP spid="26" grpId="0"/>
      <p:bldP spid="27" grpId="0"/>
      <p:bldP spid="42" grpId="0"/>
      <p:bldP spid="43" grpId="0" animBg="1"/>
      <p:bldP spid="52" grpId="0"/>
      <p:bldP spid="52" grpId="1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03509-A36C-4A0D-858C-88E21BD44150}"/>
              </a:ext>
            </a:extLst>
          </p:cNvPr>
          <p:cNvSpPr txBox="1"/>
          <p:nvPr/>
        </p:nvSpPr>
        <p:spPr>
          <a:xfrm>
            <a:off x="2163293" y="2637427"/>
            <a:ext cx="82221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함수는 </a:t>
            </a:r>
            <a:r>
              <a:rPr lang="en-US" altLang="ko-KR" dirty="0"/>
              <a:t>input</a:t>
            </a:r>
            <a:r>
              <a:rPr lang="ko-KR" altLang="en-US" dirty="0"/>
              <a:t>값에 대한 </a:t>
            </a:r>
            <a:r>
              <a:rPr lang="en-US" altLang="ko-KR" dirty="0"/>
              <a:t>output</a:t>
            </a:r>
            <a:r>
              <a:rPr lang="ko-KR" altLang="en-US" dirty="0"/>
              <a:t>을 </a:t>
            </a:r>
            <a:r>
              <a:rPr lang="ko-KR" altLang="en-US" dirty="0" err="1"/>
              <a:t>리턴할</a:t>
            </a:r>
            <a:r>
              <a:rPr lang="ko-KR" altLang="en-US" dirty="0"/>
              <a:t> 뿐이기 때문에 재사용이 용이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위와 같은 이유로 수학적인 증명에 적합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코드를 간결하여 구현할 로직에 보다 집중적인 프로그래밍 가능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멀티스레딩을</a:t>
            </a:r>
            <a:r>
              <a:rPr lang="ko-KR" altLang="en-US" dirty="0"/>
              <a:t> 보다 쉽게 구현 가능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207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60BBCC7A-D38B-4D21-B23E-1CD4FAF89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2068241"/>
            <a:ext cx="69913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01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679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coq?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9A1572-6940-431E-9FDF-8D62A0531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11" y="1397119"/>
            <a:ext cx="3333750" cy="443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9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679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coq?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4905610" y="5430353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증명 보조기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D173A5-09F5-4BAD-9A12-4AF4636AB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587500"/>
            <a:ext cx="55245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5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61663" y="620822"/>
            <a:ext cx="23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Coq</a:t>
            </a:r>
            <a:r>
              <a:rPr lang="ko-KR" altLang="en-US" sz="2000"/>
              <a:t>와 함수형 언어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B36D65-12AE-4EF6-9C9E-2E9305B48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08" y="2209800"/>
            <a:ext cx="2438400" cy="2438400"/>
          </a:xfrm>
          <a:prstGeom prst="rect">
            <a:avLst/>
          </a:prstGeom>
        </p:spPr>
      </p:pic>
      <p:pic>
        <p:nvPicPr>
          <p:cNvPr id="1026" name="Picture 2" descr="functional programming에 대한 이미지 검색결과">
            <a:extLst>
              <a:ext uri="{FF2B5EF4-FFF2-40B4-BE49-F238E27FC236}">
                <a16:creationId xmlns:a16="http://schemas.microsoft.com/office/drawing/2014/main" id="{6954116C-9581-4401-8317-9AEF0DF64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9" r="72108"/>
          <a:stretch/>
        </p:blipFill>
        <p:spPr bwMode="auto">
          <a:xfrm>
            <a:off x="7382337" y="1537448"/>
            <a:ext cx="1475914" cy="325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37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61663" y="620822"/>
            <a:ext cx="233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함수형 언어와 </a:t>
            </a:r>
            <a:r>
              <a:rPr lang="en-US" altLang="ko-KR" sz="2000" dirty="0"/>
              <a:t>coq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0486D-D3E5-491D-BCB4-CC541E921698}"/>
              </a:ext>
            </a:extLst>
          </p:cNvPr>
          <p:cNvSpPr txBox="1"/>
          <p:nvPr/>
        </p:nvSpPr>
        <p:spPr>
          <a:xfrm>
            <a:off x="2757591" y="2348240"/>
            <a:ext cx="6676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함수형 프로그래밍은 </a:t>
            </a:r>
            <a:r>
              <a:rPr lang="en-US" altLang="ko-KR" sz="2400" dirty="0"/>
              <a:t>‘</a:t>
            </a:r>
            <a:r>
              <a:rPr lang="ko-KR" altLang="en-US" sz="2400" dirty="0"/>
              <a:t>증명</a:t>
            </a:r>
            <a:r>
              <a:rPr lang="en-US" altLang="ko-KR" sz="2400" dirty="0"/>
              <a:t>’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최적화되어있다</a:t>
            </a:r>
            <a:r>
              <a:rPr lang="en-US" altLang="ko-KR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6E3004-500E-4746-AEEF-1468EF3F3EBF}"/>
              </a:ext>
            </a:extLst>
          </p:cNvPr>
          <p:cNvSpPr txBox="1"/>
          <p:nvPr/>
        </p:nvSpPr>
        <p:spPr>
          <a:xfrm>
            <a:off x="3830795" y="3958582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Coq</a:t>
            </a:r>
            <a:r>
              <a:rPr lang="ko-KR" altLang="en-US" sz="2400" dirty="0"/>
              <a:t>은 완전한 함수형 언어이다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000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42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함수형 언어</a:t>
            </a:r>
            <a:r>
              <a:rPr lang="en-US" altLang="ko-KR" sz="2000" dirty="0"/>
              <a:t>, </a:t>
            </a:r>
            <a:r>
              <a:rPr lang="ko-KR" altLang="en-US" sz="2000" dirty="0"/>
              <a:t>함수 기반 언어</a:t>
            </a:r>
            <a:endParaRPr lang="en-US" altLang="ko-K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1480795" y="3167390"/>
            <a:ext cx="923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부작용</a:t>
            </a:r>
            <a:r>
              <a:rPr lang="en-US" altLang="ko-KR" sz="2400" dirty="0"/>
              <a:t>(Side Effect)</a:t>
            </a:r>
            <a:r>
              <a:rPr lang="ko-KR" altLang="en-US" sz="2400" dirty="0"/>
              <a:t>을 극단적으로 최소화 시킨 프로그래밍의 형태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241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함수형 프로그래밍의 특징</a:t>
            </a:r>
            <a:endParaRPr lang="en-US" altLang="ko-K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2365751" y="3402862"/>
            <a:ext cx="3214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Immutable 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E2A73-61FF-44C3-9665-FA9F8512AA73}"/>
              </a:ext>
            </a:extLst>
          </p:cNvPr>
          <p:cNvSpPr txBox="1"/>
          <p:nvPr/>
        </p:nvSpPr>
        <p:spPr>
          <a:xfrm>
            <a:off x="4946106" y="1953774"/>
            <a:ext cx="2374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Pure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A9199-B1C0-46FE-95D9-5A916F2CC00C}"/>
              </a:ext>
            </a:extLst>
          </p:cNvPr>
          <p:cNvSpPr txBox="1"/>
          <p:nvPr/>
        </p:nvSpPr>
        <p:spPr>
          <a:xfrm>
            <a:off x="7805130" y="3429000"/>
            <a:ext cx="2801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Lazy evaluation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CC704E-FC81-47D2-832D-F4E53ACC195F}"/>
              </a:ext>
            </a:extLst>
          </p:cNvPr>
          <p:cNvSpPr txBox="1"/>
          <p:nvPr/>
        </p:nvSpPr>
        <p:spPr>
          <a:xfrm>
            <a:off x="5148885" y="4851950"/>
            <a:ext cx="1968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Data Share</a:t>
            </a:r>
          </a:p>
        </p:txBody>
      </p:sp>
    </p:spTree>
    <p:extLst>
      <p:ext uri="{BB962C8B-B14F-4D97-AF65-F5344CB8AC3E}">
        <p14:creationId xmlns:p14="http://schemas.microsoft.com/office/powerpoint/2010/main" val="34400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Immutable objects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C24A16-145F-4A51-A7B2-EFAF08E40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3" y="3334717"/>
            <a:ext cx="8347690" cy="1343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1299CF-3DEA-4EF4-AE08-C45725C00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3" y="1468809"/>
            <a:ext cx="2135967" cy="117133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07F772-99DF-40C8-950E-B9B48FC2D861}"/>
              </a:ext>
            </a:extLst>
          </p:cNvPr>
          <p:cNvCxnSpPr>
            <a:cxnSpLocks/>
          </p:cNvCxnSpPr>
          <p:nvPr/>
        </p:nvCxnSpPr>
        <p:spPr>
          <a:xfrm>
            <a:off x="1901861" y="2936552"/>
            <a:ext cx="8636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0C166E-BC52-4A9C-90F7-C8354048BEFE}"/>
              </a:ext>
            </a:extLst>
          </p:cNvPr>
          <p:cNvSpPr txBox="1"/>
          <p:nvPr/>
        </p:nvSpPr>
        <p:spPr>
          <a:xfrm>
            <a:off x="2674230" y="5195904"/>
            <a:ext cx="684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함수형 프로그래밍에서는 모든 변수가 상수이다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504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E5DBDB-12B7-4A27-825D-6CCBCC96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71" y="1321449"/>
            <a:ext cx="6116655" cy="431543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Immutable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2223784" y="5606235"/>
            <a:ext cx="774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함수형 프로그래밍에서는 데이터를 수정할 수 없다</a:t>
            </a:r>
            <a:r>
              <a:rPr lang="en-US" altLang="ko-KR" sz="24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16ECFD-DD58-4210-806E-B44F20B41137}"/>
              </a:ext>
            </a:extLst>
          </p:cNvPr>
          <p:cNvSpPr/>
          <p:nvPr/>
        </p:nvSpPr>
        <p:spPr>
          <a:xfrm>
            <a:off x="3037671" y="2481943"/>
            <a:ext cx="4296190" cy="106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ED41C2-93E6-4684-BF94-A952DB7E66E1}"/>
              </a:ext>
            </a:extLst>
          </p:cNvPr>
          <p:cNvSpPr/>
          <p:nvPr/>
        </p:nvSpPr>
        <p:spPr>
          <a:xfrm>
            <a:off x="3037671" y="3652715"/>
            <a:ext cx="4296190" cy="95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6ED4C7-DB14-4888-80FC-1B4E5E8C1FBE}"/>
              </a:ext>
            </a:extLst>
          </p:cNvPr>
          <p:cNvSpPr/>
          <p:nvPr/>
        </p:nvSpPr>
        <p:spPr>
          <a:xfrm>
            <a:off x="3059441" y="4629475"/>
            <a:ext cx="5981921" cy="95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5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2581</TotalTime>
  <Words>431</Words>
  <Application>Microsoft Office PowerPoint</Application>
  <PresentationFormat>와이드스크린</PresentationFormat>
  <Paragraphs>130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564</cp:revision>
  <cp:lastPrinted>2018-12-24T00:38:46Z</cp:lastPrinted>
  <dcterms:created xsi:type="dcterms:W3CDTF">2018-12-05T05:39:29Z</dcterms:created>
  <dcterms:modified xsi:type="dcterms:W3CDTF">2019-01-07T06:10:47Z</dcterms:modified>
</cp:coreProperties>
</file>