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Fredoka" charset="1" panose="02000000000000000000"/>
      <p:regular r:id="rId29"/>
    </p:embeddedFont>
    <p:embeddedFont>
      <p:font typeface="Capriola" charset="1" panose="02010603030502060004"/>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FF0F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7BA0D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7BA0D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6FFF6"/>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6FFF6"/>
            </a:solidFill>
          </p:spPr>
        </p:sp>
      </p:grpSp>
      <p:grpSp>
        <p:nvGrpSpPr>
          <p:cNvPr name="Group 8" id="8"/>
          <p:cNvGrpSpPr/>
          <p:nvPr/>
        </p:nvGrpSpPr>
        <p:grpSpPr>
          <a:xfrm rot="0">
            <a:off x="3817023" y="6030501"/>
            <a:ext cx="5131554" cy="1137742"/>
            <a:chOff x="0" y="0"/>
            <a:chExt cx="225135412" cy="49915862"/>
          </a:xfrm>
        </p:grpSpPr>
        <p:sp>
          <p:nvSpPr>
            <p:cNvPr name="Freeform 9" id="9"/>
            <p:cNvSpPr/>
            <p:nvPr/>
          </p:nvSpPr>
          <p:spPr>
            <a:xfrm flipH="false" flipV="false" rot="0">
              <a:off x="72390" y="72390"/>
              <a:ext cx="224990635" cy="49771082"/>
            </a:xfrm>
            <a:custGeom>
              <a:avLst/>
              <a:gdLst/>
              <a:ahLst/>
              <a:cxnLst/>
              <a:rect r="r" b="b" t="t" l="l"/>
              <a:pathLst>
                <a:path h="49771082" w="224990635">
                  <a:moveTo>
                    <a:pt x="0" y="0"/>
                  </a:moveTo>
                  <a:lnTo>
                    <a:pt x="224990635" y="0"/>
                  </a:lnTo>
                  <a:lnTo>
                    <a:pt x="224990635" y="49771082"/>
                  </a:lnTo>
                  <a:lnTo>
                    <a:pt x="0" y="49771082"/>
                  </a:lnTo>
                  <a:lnTo>
                    <a:pt x="0" y="0"/>
                  </a:lnTo>
                  <a:close/>
                </a:path>
              </a:pathLst>
            </a:custGeom>
            <a:solidFill>
              <a:srgbClr val="CFF0F1"/>
            </a:solidFill>
          </p:spPr>
        </p:sp>
        <p:sp>
          <p:nvSpPr>
            <p:cNvPr name="Freeform 10" id="10"/>
            <p:cNvSpPr/>
            <p:nvPr/>
          </p:nvSpPr>
          <p:spPr>
            <a:xfrm flipH="false" flipV="false" rot="0">
              <a:off x="0" y="0"/>
              <a:ext cx="225135405" cy="49915862"/>
            </a:xfrm>
            <a:custGeom>
              <a:avLst/>
              <a:gdLst/>
              <a:ahLst/>
              <a:cxnLst/>
              <a:rect r="r" b="b" t="t" l="l"/>
              <a:pathLst>
                <a:path h="49915862" w="225135405">
                  <a:moveTo>
                    <a:pt x="224990645" y="49771083"/>
                  </a:moveTo>
                  <a:lnTo>
                    <a:pt x="225135405" y="49771083"/>
                  </a:lnTo>
                  <a:lnTo>
                    <a:pt x="225135405" y="49915862"/>
                  </a:lnTo>
                  <a:lnTo>
                    <a:pt x="224990645" y="49915862"/>
                  </a:lnTo>
                  <a:lnTo>
                    <a:pt x="224990645" y="49771083"/>
                  </a:lnTo>
                  <a:close/>
                  <a:moveTo>
                    <a:pt x="0" y="144780"/>
                  </a:moveTo>
                  <a:lnTo>
                    <a:pt x="144780" y="144780"/>
                  </a:lnTo>
                  <a:lnTo>
                    <a:pt x="144780" y="49771083"/>
                  </a:lnTo>
                  <a:lnTo>
                    <a:pt x="0" y="49771083"/>
                  </a:lnTo>
                  <a:lnTo>
                    <a:pt x="0" y="144780"/>
                  </a:lnTo>
                  <a:close/>
                  <a:moveTo>
                    <a:pt x="0" y="49771083"/>
                  </a:moveTo>
                  <a:lnTo>
                    <a:pt x="144780" y="49771083"/>
                  </a:lnTo>
                  <a:lnTo>
                    <a:pt x="144780" y="49915862"/>
                  </a:lnTo>
                  <a:lnTo>
                    <a:pt x="0" y="49915862"/>
                  </a:lnTo>
                  <a:lnTo>
                    <a:pt x="0" y="49771083"/>
                  </a:lnTo>
                  <a:close/>
                  <a:moveTo>
                    <a:pt x="224990645" y="144780"/>
                  </a:moveTo>
                  <a:lnTo>
                    <a:pt x="225135405" y="144780"/>
                  </a:lnTo>
                  <a:lnTo>
                    <a:pt x="225135405" y="49771083"/>
                  </a:lnTo>
                  <a:lnTo>
                    <a:pt x="224990645" y="49771083"/>
                  </a:lnTo>
                  <a:lnTo>
                    <a:pt x="224990645" y="144780"/>
                  </a:lnTo>
                  <a:close/>
                  <a:moveTo>
                    <a:pt x="144780" y="49771083"/>
                  </a:moveTo>
                  <a:lnTo>
                    <a:pt x="224990645" y="49771083"/>
                  </a:lnTo>
                  <a:lnTo>
                    <a:pt x="224990645" y="49915862"/>
                  </a:lnTo>
                  <a:lnTo>
                    <a:pt x="144780" y="49915862"/>
                  </a:lnTo>
                  <a:lnTo>
                    <a:pt x="144780" y="49771083"/>
                  </a:lnTo>
                  <a:close/>
                  <a:moveTo>
                    <a:pt x="224990645" y="0"/>
                  </a:moveTo>
                  <a:lnTo>
                    <a:pt x="225135405" y="0"/>
                  </a:lnTo>
                  <a:lnTo>
                    <a:pt x="225135405" y="144780"/>
                  </a:lnTo>
                  <a:lnTo>
                    <a:pt x="224990645" y="144780"/>
                  </a:lnTo>
                  <a:lnTo>
                    <a:pt x="224990645" y="0"/>
                  </a:lnTo>
                  <a:close/>
                  <a:moveTo>
                    <a:pt x="0" y="0"/>
                  </a:moveTo>
                  <a:lnTo>
                    <a:pt x="144780" y="0"/>
                  </a:lnTo>
                  <a:lnTo>
                    <a:pt x="144780" y="144780"/>
                  </a:lnTo>
                  <a:lnTo>
                    <a:pt x="0" y="144780"/>
                  </a:lnTo>
                  <a:lnTo>
                    <a:pt x="0" y="0"/>
                  </a:lnTo>
                  <a:close/>
                  <a:moveTo>
                    <a:pt x="144780" y="0"/>
                  </a:moveTo>
                  <a:lnTo>
                    <a:pt x="224990645" y="0"/>
                  </a:lnTo>
                  <a:lnTo>
                    <a:pt x="224990645" y="144780"/>
                  </a:lnTo>
                  <a:lnTo>
                    <a:pt x="144780" y="144780"/>
                  </a:lnTo>
                  <a:lnTo>
                    <a:pt x="144780" y="0"/>
                  </a:lnTo>
                  <a:close/>
                </a:path>
              </a:pathLst>
            </a:custGeom>
            <a:solidFill>
              <a:srgbClr val="CFF0F1"/>
            </a:solidFill>
          </p:spPr>
        </p:sp>
      </p:grpSp>
      <p:sp>
        <p:nvSpPr>
          <p:cNvPr name="Freeform 11" id="11"/>
          <p:cNvSpPr/>
          <p:nvPr/>
        </p:nvSpPr>
        <p:spPr>
          <a:xfrm flipH="false" flipV="false" rot="0">
            <a:off x="9656509" y="5154179"/>
            <a:ext cx="6055518" cy="3512200"/>
          </a:xfrm>
          <a:custGeom>
            <a:avLst/>
            <a:gdLst/>
            <a:ahLst/>
            <a:cxnLst/>
            <a:rect r="r" b="b" t="t" l="l"/>
            <a:pathLst>
              <a:path h="3512200" w="6055518">
                <a:moveTo>
                  <a:pt x="0" y="0"/>
                </a:moveTo>
                <a:lnTo>
                  <a:pt x="6055518" y="0"/>
                </a:lnTo>
                <a:lnTo>
                  <a:pt x="6055518" y="3512200"/>
                </a:lnTo>
                <a:lnTo>
                  <a:pt x="0" y="3512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2865632" y="1483720"/>
            <a:ext cx="12556735" cy="3670459"/>
          </a:xfrm>
          <a:prstGeom prst="rect">
            <a:avLst/>
          </a:prstGeom>
        </p:spPr>
        <p:txBody>
          <a:bodyPr anchor="t" rtlCol="false" tIns="0" lIns="0" bIns="0" rIns="0">
            <a:spAutoFit/>
          </a:bodyPr>
          <a:lstStyle/>
          <a:p>
            <a:pPr algn="ctr">
              <a:lnSpc>
                <a:spcPts val="9747"/>
              </a:lnSpc>
            </a:pPr>
            <a:r>
              <a:rPr lang="en-US" sz="6962">
                <a:solidFill>
                  <a:srgbClr val="004AAD"/>
                </a:solidFill>
                <a:latin typeface="Fredoka"/>
                <a:ea typeface="Fredoka"/>
                <a:cs typeface="Fredoka"/>
                <a:sym typeface="Fredoka"/>
              </a:rPr>
              <a:t>METHODS FOR AUTOMATIC LICENSE PLATE RECOGNITION </a:t>
            </a:r>
          </a:p>
        </p:txBody>
      </p:sp>
      <p:sp>
        <p:nvSpPr>
          <p:cNvPr name="TextBox 13" id="13"/>
          <p:cNvSpPr txBox="true"/>
          <p:nvPr/>
        </p:nvSpPr>
        <p:spPr>
          <a:xfrm rot="0">
            <a:off x="3817023" y="6107323"/>
            <a:ext cx="5131554" cy="926947"/>
          </a:xfrm>
          <a:prstGeom prst="rect">
            <a:avLst/>
          </a:prstGeom>
        </p:spPr>
        <p:txBody>
          <a:bodyPr anchor="t" rtlCol="false" tIns="0" lIns="0" bIns="0" rIns="0">
            <a:spAutoFit/>
          </a:bodyPr>
          <a:lstStyle/>
          <a:p>
            <a:pPr algn="ctr">
              <a:lnSpc>
                <a:spcPts val="3723"/>
              </a:lnSpc>
            </a:pPr>
            <a:r>
              <a:rPr lang="en-US" sz="2659">
                <a:solidFill>
                  <a:srgbClr val="000000"/>
                </a:solidFill>
                <a:latin typeface="Capriola"/>
                <a:ea typeface="Capriola"/>
                <a:cs typeface="Capriola"/>
                <a:sym typeface="Capriola"/>
              </a:rPr>
              <a:t>Ho Sy Hieu - 20224271,    Pham Huu Cuong - 20224303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FF0F1"/>
        </a:solidFill>
      </p:bgPr>
    </p:bg>
    <p:spTree>
      <p:nvGrpSpPr>
        <p:cNvPr id="1" name=""/>
        <p:cNvGrpSpPr/>
        <p:nvPr/>
      </p:nvGrpSpPr>
      <p:grpSpPr>
        <a:xfrm>
          <a:off x="0" y="0"/>
          <a:ext cx="0" cy="0"/>
          <a:chOff x="0" y="0"/>
          <a:chExt cx="0" cy="0"/>
        </a:xfrm>
      </p:grpSpPr>
      <p:sp>
        <p:nvSpPr>
          <p:cNvPr name="Freeform 2" id="2"/>
          <p:cNvSpPr/>
          <p:nvPr/>
        </p:nvSpPr>
        <p:spPr>
          <a:xfrm flipH="false" flipV="false" rot="0">
            <a:off x="7409384" y="2695794"/>
            <a:ext cx="9849916" cy="6562506"/>
          </a:xfrm>
          <a:custGeom>
            <a:avLst/>
            <a:gdLst/>
            <a:ahLst/>
            <a:cxnLst/>
            <a:rect r="r" b="b" t="t" l="l"/>
            <a:pathLst>
              <a:path h="6562506" w="9849916">
                <a:moveTo>
                  <a:pt x="0" y="0"/>
                </a:moveTo>
                <a:lnTo>
                  <a:pt x="9849916" y="0"/>
                </a:lnTo>
                <a:lnTo>
                  <a:pt x="9849916" y="6562506"/>
                </a:lnTo>
                <a:lnTo>
                  <a:pt x="0" y="6562506"/>
                </a:lnTo>
                <a:lnTo>
                  <a:pt x="0" y="0"/>
                </a:lnTo>
                <a:close/>
              </a:path>
            </a:pathLst>
          </a:custGeom>
          <a:blipFill>
            <a:blip r:embed="rId2"/>
            <a:stretch>
              <a:fillRect l="0" t="0" r="0" b="0"/>
            </a:stretch>
          </a:blipFill>
        </p:spPr>
      </p:sp>
      <p:sp>
        <p:nvSpPr>
          <p:cNvPr name="TextBox 3" id="3"/>
          <p:cNvSpPr txBox="true"/>
          <p:nvPr/>
        </p:nvSpPr>
        <p:spPr>
          <a:xfrm rot="0">
            <a:off x="1028700" y="180975"/>
            <a:ext cx="16230600" cy="1533525"/>
          </a:xfrm>
          <a:prstGeom prst="rect">
            <a:avLst/>
          </a:prstGeom>
        </p:spPr>
        <p:txBody>
          <a:bodyPr anchor="t" rtlCol="false" tIns="0" lIns="0" bIns="0" rIns="0">
            <a:spAutoFit/>
          </a:bodyPr>
          <a:lstStyle/>
          <a:p>
            <a:pPr algn="ctr">
              <a:lnSpc>
                <a:spcPts val="12599"/>
              </a:lnSpc>
            </a:pPr>
            <a:r>
              <a:rPr lang="en-US" sz="9000">
                <a:solidFill>
                  <a:srgbClr val="004AAD"/>
                </a:solidFill>
                <a:latin typeface="Fredoka"/>
                <a:ea typeface="Fredoka"/>
                <a:cs typeface="Fredoka"/>
                <a:sym typeface="Fredoka"/>
              </a:rPr>
              <a:t>RESULT: DETECTION</a:t>
            </a:r>
          </a:p>
        </p:txBody>
      </p:sp>
      <p:sp>
        <p:nvSpPr>
          <p:cNvPr name="TextBox 4" id="4"/>
          <p:cNvSpPr txBox="true"/>
          <p:nvPr/>
        </p:nvSpPr>
        <p:spPr>
          <a:xfrm rot="0">
            <a:off x="1028700" y="2471048"/>
            <a:ext cx="5187495" cy="6787252"/>
          </a:xfrm>
          <a:prstGeom prst="rect">
            <a:avLst/>
          </a:prstGeom>
        </p:spPr>
        <p:txBody>
          <a:bodyPr anchor="t" rtlCol="false" tIns="0" lIns="0" bIns="0" rIns="0">
            <a:spAutoFit/>
          </a:bodyPr>
          <a:lstStyle/>
          <a:p>
            <a:pPr algn="l">
              <a:lnSpc>
                <a:spcPts val="4179"/>
              </a:lnSpc>
            </a:pPr>
            <a:r>
              <a:rPr lang="en-US" sz="2985">
                <a:solidFill>
                  <a:srgbClr val="000000"/>
                </a:solidFill>
                <a:latin typeface="Capriola"/>
                <a:ea typeface="Capriola"/>
                <a:cs typeface="Capriola"/>
                <a:sym typeface="Capriola"/>
              </a:rPr>
              <a:t>Just like the training results, the model accurately detects license plates in the test images, demonstrating its robustness and reliability. These results confirm that the model effectively translates its training performance to real-world scenarios, making it suitable for practical applications.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FF0F1"/>
        </a:solidFill>
      </p:bgPr>
    </p:bg>
    <p:spTree>
      <p:nvGrpSpPr>
        <p:cNvPr id="1" name=""/>
        <p:cNvGrpSpPr/>
        <p:nvPr/>
      </p:nvGrpSpPr>
      <p:grpSpPr>
        <a:xfrm>
          <a:off x="0" y="0"/>
          <a:ext cx="0" cy="0"/>
          <a:chOff x="0" y="0"/>
          <a:chExt cx="0" cy="0"/>
        </a:xfrm>
      </p:grpSpPr>
      <p:sp>
        <p:nvSpPr>
          <p:cNvPr name="Freeform 2" id="2"/>
          <p:cNvSpPr/>
          <p:nvPr/>
        </p:nvSpPr>
        <p:spPr>
          <a:xfrm flipH="false" flipV="false" rot="0">
            <a:off x="6186913" y="3278563"/>
            <a:ext cx="3471323" cy="2376046"/>
          </a:xfrm>
          <a:custGeom>
            <a:avLst/>
            <a:gdLst/>
            <a:ahLst/>
            <a:cxnLst/>
            <a:rect r="r" b="b" t="t" l="l"/>
            <a:pathLst>
              <a:path h="2376046" w="3471323">
                <a:moveTo>
                  <a:pt x="0" y="0"/>
                </a:moveTo>
                <a:lnTo>
                  <a:pt x="3471323" y="0"/>
                </a:lnTo>
                <a:lnTo>
                  <a:pt x="3471323" y="2376047"/>
                </a:lnTo>
                <a:lnTo>
                  <a:pt x="0" y="2376047"/>
                </a:lnTo>
                <a:lnTo>
                  <a:pt x="0" y="0"/>
                </a:lnTo>
                <a:close/>
              </a:path>
            </a:pathLst>
          </a:custGeom>
          <a:blipFill>
            <a:blip r:embed="rId2"/>
            <a:stretch>
              <a:fillRect l="-5167" t="-5481" r="-5167" b="0"/>
            </a:stretch>
          </a:blipFill>
        </p:spPr>
      </p:sp>
      <p:sp>
        <p:nvSpPr>
          <p:cNvPr name="Freeform 3" id="3"/>
          <p:cNvSpPr/>
          <p:nvPr/>
        </p:nvSpPr>
        <p:spPr>
          <a:xfrm flipH="false" flipV="false" rot="0">
            <a:off x="13787977" y="3244782"/>
            <a:ext cx="3471323" cy="2443608"/>
          </a:xfrm>
          <a:custGeom>
            <a:avLst/>
            <a:gdLst/>
            <a:ahLst/>
            <a:cxnLst/>
            <a:rect r="r" b="b" t="t" l="l"/>
            <a:pathLst>
              <a:path h="2443608" w="3471323">
                <a:moveTo>
                  <a:pt x="0" y="0"/>
                </a:moveTo>
                <a:lnTo>
                  <a:pt x="3471323" y="0"/>
                </a:lnTo>
                <a:lnTo>
                  <a:pt x="3471323" y="2443608"/>
                </a:lnTo>
                <a:lnTo>
                  <a:pt x="0" y="2443608"/>
                </a:lnTo>
                <a:lnTo>
                  <a:pt x="0" y="0"/>
                </a:lnTo>
                <a:close/>
              </a:path>
            </a:pathLst>
          </a:custGeom>
          <a:blipFill>
            <a:blip r:embed="rId3"/>
            <a:stretch>
              <a:fillRect l="-3787" t="0" r="-3787" b="0"/>
            </a:stretch>
          </a:blipFill>
        </p:spPr>
      </p:sp>
      <p:sp>
        <p:nvSpPr>
          <p:cNvPr name="Freeform 4" id="4"/>
          <p:cNvSpPr/>
          <p:nvPr/>
        </p:nvSpPr>
        <p:spPr>
          <a:xfrm flipH="false" flipV="false" rot="0">
            <a:off x="9987445" y="3244782"/>
            <a:ext cx="3471323" cy="2443608"/>
          </a:xfrm>
          <a:custGeom>
            <a:avLst/>
            <a:gdLst/>
            <a:ahLst/>
            <a:cxnLst/>
            <a:rect r="r" b="b" t="t" l="l"/>
            <a:pathLst>
              <a:path h="2443608" w="3471323">
                <a:moveTo>
                  <a:pt x="0" y="0"/>
                </a:moveTo>
                <a:lnTo>
                  <a:pt x="3471323" y="0"/>
                </a:lnTo>
                <a:lnTo>
                  <a:pt x="3471323" y="2443608"/>
                </a:lnTo>
                <a:lnTo>
                  <a:pt x="0" y="2443608"/>
                </a:lnTo>
                <a:lnTo>
                  <a:pt x="0" y="0"/>
                </a:lnTo>
                <a:close/>
              </a:path>
            </a:pathLst>
          </a:custGeom>
          <a:blipFill>
            <a:blip r:embed="rId4"/>
            <a:stretch>
              <a:fillRect l="-3787" t="0" r="-3787" b="0"/>
            </a:stretch>
          </a:blipFill>
        </p:spPr>
      </p:sp>
      <p:sp>
        <p:nvSpPr>
          <p:cNvPr name="Freeform 5" id="5"/>
          <p:cNvSpPr/>
          <p:nvPr/>
        </p:nvSpPr>
        <p:spPr>
          <a:xfrm flipH="false" flipV="false" rot="0">
            <a:off x="13787977" y="5856563"/>
            <a:ext cx="3471323" cy="2443608"/>
          </a:xfrm>
          <a:custGeom>
            <a:avLst/>
            <a:gdLst/>
            <a:ahLst/>
            <a:cxnLst/>
            <a:rect r="r" b="b" t="t" l="l"/>
            <a:pathLst>
              <a:path h="2443608" w="3471323">
                <a:moveTo>
                  <a:pt x="0" y="0"/>
                </a:moveTo>
                <a:lnTo>
                  <a:pt x="3471323" y="0"/>
                </a:lnTo>
                <a:lnTo>
                  <a:pt x="3471323" y="2443608"/>
                </a:lnTo>
                <a:lnTo>
                  <a:pt x="0" y="2443608"/>
                </a:lnTo>
                <a:lnTo>
                  <a:pt x="0" y="0"/>
                </a:lnTo>
                <a:close/>
              </a:path>
            </a:pathLst>
          </a:custGeom>
          <a:blipFill>
            <a:blip r:embed="rId5"/>
            <a:stretch>
              <a:fillRect l="-3787" t="0" r="-3787" b="0"/>
            </a:stretch>
          </a:blipFill>
        </p:spPr>
      </p:sp>
      <p:sp>
        <p:nvSpPr>
          <p:cNvPr name="Freeform 6" id="6"/>
          <p:cNvSpPr/>
          <p:nvPr/>
        </p:nvSpPr>
        <p:spPr>
          <a:xfrm flipH="false" flipV="false" rot="0">
            <a:off x="9987445" y="5856563"/>
            <a:ext cx="3471323" cy="2443608"/>
          </a:xfrm>
          <a:custGeom>
            <a:avLst/>
            <a:gdLst/>
            <a:ahLst/>
            <a:cxnLst/>
            <a:rect r="r" b="b" t="t" l="l"/>
            <a:pathLst>
              <a:path h="2443608" w="3471323">
                <a:moveTo>
                  <a:pt x="0" y="0"/>
                </a:moveTo>
                <a:lnTo>
                  <a:pt x="3471323" y="0"/>
                </a:lnTo>
                <a:lnTo>
                  <a:pt x="3471323" y="2443608"/>
                </a:lnTo>
                <a:lnTo>
                  <a:pt x="0" y="2443608"/>
                </a:lnTo>
                <a:lnTo>
                  <a:pt x="0" y="0"/>
                </a:lnTo>
                <a:close/>
              </a:path>
            </a:pathLst>
          </a:custGeom>
          <a:blipFill>
            <a:blip r:embed="rId6"/>
            <a:stretch>
              <a:fillRect l="-3787" t="0" r="-3787" b="0"/>
            </a:stretch>
          </a:blipFill>
        </p:spPr>
      </p:sp>
      <p:sp>
        <p:nvSpPr>
          <p:cNvPr name="Freeform 7" id="7"/>
          <p:cNvSpPr/>
          <p:nvPr/>
        </p:nvSpPr>
        <p:spPr>
          <a:xfrm flipH="false" flipV="false" rot="0">
            <a:off x="6183281" y="5856563"/>
            <a:ext cx="3471323" cy="2443608"/>
          </a:xfrm>
          <a:custGeom>
            <a:avLst/>
            <a:gdLst/>
            <a:ahLst/>
            <a:cxnLst/>
            <a:rect r="r" b="b" t="t" l="l"/>
            <a:pathLst>
              <a:path h="2443608" w="3471323">
                <a:moveTo>
                  <a:pt x="0" y="0"/>
                </a:moveTo>
                <a:lnTo>
                  <a:pt x="3471322" y="0"/>
                </a:lnTo>
                <a:lnTo>
                  <a:pt x="3471322" y="2443608"/>
                </a:lnTo>
                <a:lnTo>
                  <a:pt x="0" y="2443608"/>
                </a:lnTo>
                <a:lnTo>
                  <a:pt x="0" y="0"/>
                </a:lnTo>
                <a:close/>
              </a:path>
            </a:pathLst>
          </a:custGeom>
          <a:blipFill>
            <a:blip r:embed="rId7"/>
            <a:stretch>
              <a:fillRect l="-3787" t="0" r="-3787" b="0"/>
            </a:stretch>
          </a:blipFill>
        </p:spPr>
      </p:sp>
      <p:sp>
        <p:nvSpPr>
          <p:cNvPr name="TextBox 8" id="8"/>
          <p:cNvSpPr txBox="true"/>
          <p:nvPr/>
        </p:nvSpPr>
        <p:spPr>
          <a:xfrm rot="0">
            <a:off x="1028700" y="180975"/>
            <a:ext cx="16230600" cy="1533525"/>
          </a:xfrm>
          <a:prstGeom prst="rect">
            <a:avLst/>
          </a:prstGeom>
        </p:spPr>
        <p:txBody>
          <a:bodyPr anchor="t" rtlCol="false" tIns="0" lIns="0" bIns="0" rIns="0">
            <a:spAutoFit/>
          </a:bodyPr>
          <a:lstStyle/>
          <a:p>
            <a:pPr algn="ctr">
              <a:lnSpc>
                <a:spcPts val="12599"/>
              </a:lnSpc>
            </a:pPr>
            <a:r>
              <a:rPr lang="en-US" sz="9000">
                <a:solidFill>
                  <a:srgbClr val="004AAD"/>
                </a:solidFill>
                <a:latin typeface="Fredoka"/>
                <a:ea typeface="Fredoka"/>
                <a:cs typeface="Fredoka"/>
                <a:sym typeface="Fredoka"/>
              </a:rPr>
              <a:t>RESULT: OCR</a:t>
            </a:r>
          </a:p>
        </p:txBody>
      </p:sp>
      <p:sp>
        <p:nvSpPr>
          <p:cNvPr name="TextBox 9" id="9"/>
          <p:cNvSpPr txBox="true"/>
          <p:nvPr/>
        </p:nvSpPr>
        <p:spPr>
          <a:xfrm rot="0">
            <a:off x="662411" y="3197157"/>
            <a:ext cx="4768064" cy="4690190"/>
          </a:xfrm>
          <a:prstGeom prst="rect">
            <a:avLst/>
          </a:prstGeom>
        </p:spPr>
        <p:txBody>
          <a:bodyPr anchor="t" rtlCol="false" tIns="0" lIns="0" bIns="0" rIns="0">
            <a:spAutoFit/>
          </a:bodyPr>
          <a:lstStyle/>
          <a:p>
            <a:pPr algn="l">
              <a:lnSpc>
                <a:spcPts val="4179"/>
              </a:lnSpc>
            </a:pPr>
            <a:r>
              <a:rPr lang="en-US" sz="2985">
                <a:solidFill>
                  <a:srgbClr val="000000"/>
                </a:solidFill>
                <a:latin typeface="Capriola"/>
                <a:ea typeface="Capriola"/>
                <a:cs typeface="Capriola"/>
                <a:sym typeface="Capriola"/>
              </a:rPr>
              <a:t>PaddleOCR also seems to perform very well in recognizing the characters within the detected license plate regions, making it a valuable tool for automated license plate recognition systems.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CFF0F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CFF0F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8" id="8"/>
          <p:cNvGrpSpPr/>
          <p:nvPr/>
        </p:nvGrpSpPr>
        <p:grpSpPr>
          <a:xfrm rot="0">
            <a:off x="2047513" y="2919188"/>
            <a:ext cx="7096487" cy="6072231"/>
            <a:chOff x="0" y="0"/>
            <a:chExt cx="311342394" cy="266405481"/>
          </a:xfrm>
        </p:grpSpPr>
        <p:sp>
          <p:nvSpPr>
            <p:cNvPr name="Freeform 9" id="9"/>
            <p:cNvSpPr/>
            <p:nvPr/>
          </p:nvSpPr>
          <p:spPr>
            <a:xfrm flipH="false" flipV="false" rot="0">
              <a:off x="72390" y="72390"/>
              <a:ext cx="311197615" cy="266260699"/>
            </a:xfrm>
            <a:custGeom>
              <a:avLst/>
              <a:gdLst/>
              <a:ahLst/>
              <a:cxnLst/>
              <a:rect r="r" b="b" t="t" l="l"/>
              <a:pathLst>
                <a:path h="266260699" w="311197615">
                  <a:moveTo>
                    <a:pt x="0" y="0"/>
                  </a:moveTo>
                  <a:lnTo>
                    <a:pt x="311197615" y="0"/>
                  </a:lnTo>
                  <a:lnTo>
                    <a:pt x="311197615" y="266260699"/>
                  </a:lnTo>
                  <a:lnTo>
                    <a:pt x="0" y="266260699"/>
                  </a:lnTo>
                  <a:lnTo>
                    <a:pt x="0" y="0"/>
                  </a:lnTo>
                  <a:close/>
                </a:path>
              </a:pathLst>
            </a:custGeom>
            <a:solidFill>
              <a:srgbClr val="CFF0F1">
                <a:alpha val="28627"/>
              </a:srgbClr>
            </a:solidFill>
          </p:spPr>
        </p:sp>
        <p:sp>
          <p:nvSpPr>
            <p:cNvPr name="Freeform 10" id="10"/>
            <p:cNvSpPr/>
            <p:nvPr/>
          </p:nvSpPr>
          <p:spPr>
            <a:xfrm flipH="false" flipV="false" rot="0">
              <a:off x="0" y="0"/>
              <a:ext cx="311342385" cy="266405469"/>
            </a:xfrm>
            <a:custGeom>
              <a:avLst/>
              <a:gdLst/>
              <a:ahLst/>
              <a:cxnLst/>
              <a:rect r="r" b="b" t="t" l="l"/>
              <a:pathLst>
                <a:path h="266405469" w="311342385">
                  <a:moveTo>
                    <a:pt x="311197625" y="266260709"/>
                  </a:moveTo>
                  <a:lnTo>
                    <a:pt x="311342385" y="266260709"/>
                  </a:lnTo>
                  <a:lnTo>
                    <a:pt x="311342385" y="266405469"/>
                  </a:lnTo>
                  <a:lnTo>
                    <a:pt x="311197625" y="266405469"/>
                  </a:lnTo>
                  <a:lnTo>
                    <a:pt x="311197625" y="266260709"/>
                  </a:lnTo>
                  <a:close/>
                  <a:moveTo>
                    <a:pt x="0" y="144780"/>
                  </a:moveTo>
                  <a:lnTo>
                    <a:pt x="144780" y="144780"/>
                  </a:lnTo>
                  <a:lnTo>
                    <a:pt x="144780" y="266260709"/>
                  </a:lnTo>
                  <a:lnTo>
                    <a:pt x="0" y="266260709"/>
                  </a:lnTo>
                  <a:lnTo>
                    <a:pt x="0" y="144780"/>
                  </a:lnTo>
                  <a:close/>
                  <a:moveTo>
                    <a:pt x="0" y="266260709"/>
                  </a:moveTo>
                  <a:lnTo>
                    <a:pt x="144780" y="266260709"/>
                  </a:lnTo>
                  <a:lnTo>
                    <a:pt x="144780" y="266405469"/>
                  </a:lnTo>
                  <a:lnTo>
                    <a:pt x="0" y="266405469"/>
                  </a:lnTo>
                  <a:lnTo>
                    <a:pt x="0" y="266260709"/>
                  </a:lnTo>
                  <a:close/>
                  <a:moveTo>
                    <a:pt x="311197625" y="144780"/>
                  </a:moveTo>
                  <a:lnTo>
                    <a:pt x="311342385" y="144780"/>
                  </a:lnTo>
                  <a:lnTo>
                    <a:pt x="311342385" y="266260709"/>
                  </a:lnTo>
                  <a:lnTo>
                    <a:pt x="311197625" y="266260709"/>
                  </a:lnTo>
                  <a:lnTo>
                    <a:pt x="311197625" y="144780"/>
                  </a:lnTo>
                  <a:close/>
                  <a:moveTo>
                    <a:pt x="144780" y="266260709"/>
                  </a:moveTo>
                  <a:lnTo>
                    <a:pt x="311197625" y="266260709"/>
                  </a:lnTo>
                  <a:lnTo>
                    <a:pt x="311197625" y="266405469"/>
                  </a:lnTo>
                  <a:lnTo>
                    <a:pt x="144780" y="266405469"/>
                  </a:lnTo>
                  <a:lnTo>
                    <a:pt x="144780" y="266260709"/>
                  </a:lnTo>
                  <a:close/>
                  <a:moveTo>
                    <a:pt x="311197625" y="0"/>
                  </a:moveTo>
                  <a:lnTo>
                    <a:pt x="311342385" y="0"/>
                  </a:lnTo>
                  <a:lnTo>
                    <a:pt x="311342385" y="144780"/>
                  </a:lnTo>
                  <a:lnTo>
                    <a:pt x="311197625" y="144780"/>
                  </a:lnTo>
                  <a:lnTo>
                    <a:pt x="311197625" y="0"/>
                  </a:lnTo>
                  <a:close/>
                  <a:moveTo>
                    <a:pt x="0" y="0"/>
                  </a:moveTo>
                  <a:lnTo>
                    <a:pt x="144780" y="0"/>
                  </a:lnTo>
                  <a:lnTo>
                    <a:pt x="144780" y="144780"/>
                  </a:lnTo>
                  <a:lnTo>
                    <a:pt x="0" y="144780"/>
                  </a:lnTo>
                  <a:lnTo>
                    <a:pt x="0" y="0"/>
                  </a:lnTo>
                  <a:close/>
                  <a:moveTo>
                    <a:pt x="144780" y="0"/>
                  </a:moveTo>
                  <a:lnTo>
                    <a:pt x="311197625" y="0"/>
                  </a:lnTo>
                  <a:lnTo>
                    <a:pt x="311197625" y="144780"/>
                  </a:lnTo>
                  <a:lnTo>
                    <a:pt x="144780" y="144780"/>
                  </a:lnTo>
                  <a:lnTo>
                    <a:pt x="144780" y="0"/>
                  </a:lnTo>
                  <a:close/>
                </a:path>
              </a:pathLst>
            </a:custGeom>
            <a:solidFill>
              <a:srgbClr val="CFF0F1">
                <a:alpha val="28627"/>
              </a:srgbClr>
            </a:solidFill>
          </p:spPr>
        </p:sp>
      </p:grpSp>
      <p:sp>
        <p:nvSpPr>
          <p:cNvPr name="Freeform 11" id="11"/>
          <p:cNvSpPr/>
          <p:nvPr/>
        </p:nvSpPr>
        <p:spPr>
          <a:xfrm flipH="false" flipV="false" rot="0">
            <a:off x="9144000" y="2865906"/>
            <a:ext cx="8115300" cy="4777883"/>
          </a:xfrm>
          <a:custGeom>
            <a:avLst/>
            <a:gdLst/>
            <a:ahLst/>
            <a:cxnLst/>
            <a:rect r="r" b="b" t="t" l="l"/>
            <a:pathLst>
              <a:path h="4777883" w="8115300">
                <a:moveTo>
                  <a:pt x="0" y="0"/>
                </a:moveTo>
                <a:lnTo>
                  <a:pt x="8115300" y="0"/>
                </a:lnTo>
                <a:lnTo>
                  <a:pt x="8115300" y="4777883"/>
                </a:lnTo>
                <a:lnTo>
                  <a:pt x="0" y="4777883"/>
                </a:lnTo>
                <a:lnTo>
                  <a:pt x="0" y="0"/>
                </a:lnTo>
                <a:close/>
              </a:path>
            </a:pathLst>
          </a:custGeom>
          <a:blipFill>
            <a:blip r:embed="rId2"/>
            <a:stretch>
              <a:fillRect l="0" t="0" r="0" b="0"/>
            </a:stretch>
          </a:blipFill>
        </p:spPr>
      </p:sp>
      <p:sp>
        <p:nvSpPr>
          <p:cNvPr name="TextBox 12" id="12"/>
          <p:cNvSpPr txBox="true"/>
          <p:nvPr/>
        </p:nvSpPr>
        <p:spPr>
          <a:xfrm rot="0">
            <a:off x="2510156" y="3138444"/>
            <a:ext cx="7007652" cy="6119856"/>
          </a:xfrm>
          <a:prstGeom prst="rect">
            <a:avLst/>
          </a:prstGeom>
        </p:spPr>
        <p:txBody>
          <a:bodyPr anchor="t" rtlCol="false" tIns="0" lIns="0" bIns="0" rIns="0">
            <a:spAutoFit/>
          </a:bodyPr>
          <a:lstStyle/>
          <a:p>
            <a:pPr algn="l">
              <a:lnSpc>
                <a:spcPts val="4083"/>
              </a:lnSpc>
            </a:pPr>
            <a:r>
              <a:rPr lang="en-US" sz="2916">
                <a:solidFill>
                  <a:srgbClr val="000000"/>
                </a:solidFill>
                <a:latin typeface="Capriola"/>
                <a:ea typeface="Capriola"/>
                <a:cs typeface="Capriola"/>
                <a:sym typeface="Capriola"/>
              </a:rPr>
              <a:t>Overview</a:t>
            </a:r>
          </a:p>
          <a:p>
            <a:pPr algn="l" marL="629679" indent="-314840" lvl="1">
              <a:lnSpc>
                <a:spcPts val="4083"/>
              </a:lnSpc>
              <a:buFont typeface="Arial"/>
              <a:buChar char="•"/>
            </a:pPr>
            <a:r>
              <a:rPr lang="en-US" sz="2916">
                <a:solidFill>
                  <a:srgbClr val="000000"/>
                </a:solidFill>
                <a:latin typeface="Capriola"/>
                <a:ea typeface="Capriola"/>
                <a:cs typeface="Capriola"/>
                <a:sym typeface="Capriola"/>
              </a:rPr>
              <a:t>Objective: Present a computationally efficient alternative to deep learning by leveraging traditional image processing techniques.</a:t>
            </a:r>
          </a:p>
          <a:p>
            <a:pPr algn="l" marL="629679" indent="-314840" lvl="1">
              <a:lnSpc>
                <a:spcPts val="4083"/>
              </a:lnSpc>
              <a:buFont typeface="Arial"/>
              <a:buChar char="•"/>
            </a:pPr>
            <a:r>
              <a:rPr lang="en-US" sz="2916">
                <a:solidFill>
                  <a:srgbClr val="000000"/>
                </a:solidFill>
                <a:latin typeface="Capriola"/>
                <a:ea typeface="Capriola"/>
                <a:cs typeface="Capriola"/>
                <a:sym typeface="Capriola"/>
              </a:rPr>
              <a:t>Approach:</a:t>
            </a:r>
          </a:p>
          <a:p>
            <a:pPr algn="l" marL="1259358" indent="-419786" lvl="2">
              <a:lnSpc>
                <a:spcPts val="4083"/>
              </a:lnSpc>
              <a:buFont typeface="Arial"/>
              <a:buChar char="⚬"/>
            </a:pPr>
            <a:r>
              <a:rPr lang="en-US" sz="2916">
                <a:solidFill>
                  <a:srgbClr val="000000"/>
                </a:solidFill>
                <a:latin typeface="Capriola"/>
                <a:ea typeface="Capriola"/>
                <a:cs typeface="Capriola"/>
                <a:sym typeface="Capriola"/>
              </a:rPr>
              <a:t>Focus on simplicity and speed, targeting scenarios where computational resources are limited.</a:t>
            </a:r>
          </a:p>
          <a:p>
            <a:pPr algn="l">
              <a:lnSpc>
                <a:spcPts val="4083"/>
              </a:lnSpc>
            </a:pPr>
          </a:p>
        </p:txBody>
      </p:sp>
      <p:sp>
        <p:nvSpPr>
          <p:cNvPr name="TextBox 13" id="13"/>
          <p:cNvSpPr txBox="true"/>
          <p:nvPr/>
        </p:nvSpPr>
        <p:spPr>
          <a:xfrm rot="0">
            <a:off x="795651" y="1238331"/>
            <a:ext cx="16675994" cy="970248"/>
          </a:xfrm>
          <a:prstGeom prst="rect">
            <a:avLst/>
          </a:prstGeom>
        </p:spPr>
        <p:txBody>
          <a:bodyPr anchor="t" rtlCol="false" tIns="0" lIns="0" bIns="0" rIns="0">
            <a:spAutoFit/>
          </a:bodyPr>
          <a:lstStyle/>
          <a:p>
            <a:pPr algn="ctr">
              <a:lnSpc>
                <a:spcPts val="7950"/>
              </a:lnSpc>
            </a:pPr>
            <a:r>
              <a:rPr lang="en-US" sz="5678">
                <a:solidFill>
                  <a:srgbClr val="004AAD"/>
                </a:solidFill>
                <a:latin typeface="Fredoka"/>
                <a:ea typeface="Fredoka"/>
                <a:cs typeface="Fredoka"/>
                <a:sym typeface="Fredoka"/>
              </a:rPr>
              <a:t>ANOTHER APPROACH: SIMPLE ALGORITHM</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CFF0F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CFF0F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8" id="8"/>
          <p:cNvGrpSpPr/>
          <p:nvPr/>
        </p:nvGrpSpPr>
        <p:grpSpPr>
          <a:xfrm rot="0">
            <a:off x="2047513" y="2919188"/>
            <a:ext cx="7096487" cy="6072231"/>
            <a:chOff x="0" y="0"/>
            <a:chExt cx="311342394" cy="266405481"/>
          </a:xfrm>
        </p:grpSpPr>
        <p:sp>
          <p:nvSpPr>
            <p:cNvPr name="Freeform 9" id="9"/>
            <p:cNvSpPr/>
            <p:nvPr/>
          </p:nvSpPr>
          <p:spPr>
            <a:xfrm flipH="false" flipV="false" rot="0">
              <a:off x="72390" y="72390"/>
              <a:ext cx="311197615" cy="266260699"/>
            </a:xfrm>
            <a:custGeom>
              <a:avLst/>
              <a:gdLst/>
              <a:ahLst/>
              <a:cxnLst/>
              <a:rect r="r" b="b" t="t" l="l"/>
              <a:pathLst>
                <a:path h="266260699" w="311197615">
                  <a:moveTo>
                    <a:pt x="0" y="0"/>
                  </a:moveTo>
                  <a:lnTo>
                    <a:pt x="311197615" y="0"/>
                  </a:lnTo>
                  <a:lnTo>
                    <a:pt x="311197615" y="266260699"/>
                  </a:lnTo>
                  <a:lnTo>
                    <a:pt x="0" y="266260699"/>
                  </a:lnTo>
                  <a:lnTo>
                    <a:pt x="0" y="0"/>
                  </a:lnTo>
                  <a:close/>
                </a:path>
              </a:pathLst>
            </a:custGeom>
            <a:solidFill>
              <a:srgbClr val="CFF0F1">
                <a:alpha val="28627"/>
              </a:srgbClr>
            </a:solidFill>
          </p:spPr>
        </p:sp>
        <p:sp>
          <p:nvSpPr>
            <p:cNvPr name="Freeform 10" id="10"/>
            <p:cNvSpPr/>
            <p:nvPr/>
          </p:nvSpPr>
          <p:spPr>
            <a:xfrm flipH="false" flipV="false" rot="0">
              <a:off x="0" y="0"/>
              <a:ext cx="311342385" cy="266405469"/>
            </a:xfrm>
            <a:custGeom>
              <a:avLst/>
              <a:gdLst/>
              <a:ahLst/>
              <a:cxnLst/>
              <a:rect r="r" b="b" t="t" l="l"/>
              <a:pathLst>
                <a:path h="266405469" w="311342385">
                  <a:moveTo>
                    <a:pt x="311197625" y="266260709"/>
                  </a:moveTo>
                  <a:lnTo>
                    <a:pt x="311342385" y="266260709"/>
                  </a:lnTo>
                  <a:lnTo>
                    <a:pt x="311342385" y="266405469"/>
                  </a:lnTo>
                  <a:lnTo>
                    <a:pt x="311197625" y="266405469"/>
                  </a:lnTo>
                  <a:lnTo>
                    <a:pt x="311197625" y="266260709"/>
                  </a:lnTo>
                  <a:close/>
                  <a:moveTo>
                    <a:pt x="0" y="144780"/>
                  </a:moveTo>
                  <a:lnTo>
                    <a:pt x="144780" y="144780"/>
                  </a:lnTo>
                  <a:lnTo>
                    <a:pt x="144780" y="266260709"/>
                  </a:lnTo>
                  <a:lnTo>
                    <a:pt x="0" y="266260709"/>
                  </a:lnTo>
                  <a:lnTo>
                    <a:pt x="0" y="144780"/>
                  </a:lnTo>
                  <a:close/>
                  <a:moveTo>
                    <a:pt x="0" y="266260709"/>
                  </a:moveTo>
                  <a:lnTo>
                    <a:pt x="144780" y="266260709"/>
                  </a:lnTo>
                  <a:lnTo>
                    <a:pt x="144780" y="266405469"/>
                  </a:lnTo>
                  <a:lnTo>
                    <a:pt x="0" y="266405469"/>
                  </a:lnTo>
                  <a:lnTo>
                    <a:pt x="0" y="266260709"/>
                  </a:lnTo>
                  <a:close/>
                  <a:moveTo>
                    <a:pt x="311197625" y="144780"/>
                  </a:moveTo>
                  <a:lnTo>
                    <a:pt x="311342385" y="144780"/>
                  </a:lnTo>
                  <a:lnTo>
                    <a:pt x="311342385" y="266260709"/>
                  </a:lnTo>
                  <a:lnTo>
                    <a:pt x="311197625" y="266260709"/>
                  </a:lnTo>
                  <a:lnTo>
                    <a:pt x="311197625" y="144780"/>
                  </a:lnTo>
                  <a:close/>
                  <a:moveTo>
                    <a:pt x="144780" y="266260709"/>
                  </a:moveTo>
                  <a:lnTo>
                    <a:pt x="311197625" y="266260709"/>
                  </a:lnTo>
                  <a:lnTo>
                    <a:pt x="311197625" y="266405469"/>
                  </a:lnTo>
                  <a:lnTo>
                    <a:pt x="144780" y="266405469"/>
                  </a:lnTo>
                  <a:lnTo>
                    <a:pt x="144780" y="266260709"/>
                  </a:lnTo>
                  <a:close/>
                  <a:moveTo>
                    <a:pt x="311197625" y="0"/>
                  </a:moveTo>
                  <a:lnTo>
                    <a:pt x="311342385" y="0"/>
                  </a:lnTo>
                  <a:lnTo>
                    <a:pt x="311342385" y="144780"/>
                  </a:lnTo>
                  <a:lnTo>
                    <a:pt x="311197625" y="144780"/>
                  </a:lnTo>
                  <a:lnTo>
                    <a:pt x="311197625" y="0"/>
                  </a:lnTo>
                  <a:close/>
                  <a:moveTo>
                    <a:pt x="0" y="0"/>
                  </a:moveTo>
                  <a:lnTo>
                    <a:pt x="144780" y="0"/>
                  </a:lnTo>
                  <a:lnTo>
                    <a:pt x="144780" y="144780"/>
                  </a:lnTo>
                  <a:lnTo>
                    <a:pt x="0" y="144780"/>
                  </a:lnTo>
                  <a:lnTo>
                    <a:pt x="0" y="0"/>
                  </a:lnTo>
                  <a:close/>
                  <a:moveTo>
                    <a:pt x="144780" y="0"/>
                  </a:moveTo>
                  <a:lnTo>
                    <a:pt x="311197625" y="0"/>
                  </a:lnTo>
                  <a:lnTo>
                    <a:pt x="311197625" y="144780"/>
                  </a:lnTo>
                  <a:lnTo>
                    <a:pt x="144780" y="144780"/>
                  </a:lnTo>
                  <a:lnTo>
                    <a:pt x="144780" y="0"/>
                  </a:lnTo>
                  <a:close/>
                </a:path>
              </a:pathLst>
            </a:custGeom>
            <a:solidFill>
              <a:srgbClr val="CFF0F1">
                <a:alpha val="28627"/>
              </a:srgbClr>
            </a:solidFill>
          </p:spPr>
        </p:sp>
      </p:grpSp>
      <p:sp>
        <p:nvSpPr>
          <p:cNvPr name="TextBox 11" id="11"/>
          <p:cNvSpPr txBox="true"/>
          <p:nvPr/>
        </p:nvSpPr>
        <p:spPr>
          <a:xfrm rot="0">
            <a:off x="2136348" y="3138444"/>
            <a:ext cx="7007652" cy="6119856"/>
          </a:xfrm>
          <a:prstGeom prst="rect">
            <a:avLst/>
          </a:prstGeom>
        </p:spPr>
        <p:txBody>
          <a:bodyPr anchor="t" rtlCol="false" tIns="0" lIns="0" bIns="0" rIns="0">
            <a:spAutoFit/>
          </a:bodyPr>
          <a:lstStyle/>
          <a:p>
            <a:pPr algn="l">
              <a:lnSpc>
                <a:spcPts val="4083"/>
              </a:lnSpc>
            </a:pPr>
            <a:r>
              <a:rPr lang="en-US" sz="2916">
                <a:solidFill>
                  <a:srgbClr val="000000"/>
                </a:solidFill>
                <a:latin typeface="Capriola"/>
                <a:ea typeface="Capriola"/>
                <a:cs typeface="Capriola"/>
                <a:sym typeface="Capriola"/>
              </a:rPr>
              <a:t>Steps:</a:t>
            </a:r>
          </a:p>
          <a:p>
            <a:pPr algn="l" marL="629679" indent="-314840" lvl="1">
              <a:lnSpc>
                <a:spcPts val="4083"/>
              </a:lnSpc>
              <a:buFont typeface="Arial"/>
              <a:buChar char="•"/>
            </a:pPr>
            <a:r>
              <a:rPr lang="en-US" sz="2916">
                <a:solidFill>
                  <a:srgbClr val="000000"/>
                </a:solidFill>
                <a:latin typeface="Capriola"/>
                <a:ea typeface="Capriola"/>
                <a:cs typeface="Capriola"/>
                <a:sym typeface="Capriola"/>
              </a:rPr>
              <a:t>Con</a:t>
            </a:r>
            <a:r>
              <a:rPr lang="en-US" sz="2916">
                <a:solidFill>
                  <a:srgbClr val="000000"/>
                </a:solidFill>
                <a:latin typeface="Capriola"/>
                <a:ea typeface="Capriola"/>
                <a:cs typeface="Capriola"/>
                <a:sym typeface="Capriola"/>
              </a:rPr>
              <a:t>vert input images to grayscale to reduce computational complexity.</a:t>
            </a:r>
          </a:p>
          <a:p>
            <a:pPr algn="l" marL="629679" indent="-314840" lvl="1">
              <a:lnSpc>
                <a:spcPts val="4083"/>
              </a:lnSpc>
              <a:buFont typeface="Arial"/>
              <a:buChar char="•"/>
            </a:pPr>
            <a:r>
              <a:rPr lang="en-US" sz="2916">
                <a:solidFill>
                  <a:srgbClr val="000000"/>
                </a:solidFill>
                <a:latin typeface="Capriola"/>
                <a:ea typeface="Capriola"/>
                <a:cs typeface="Capriola"/>
                <a:sym typeface="Capriola"/>
              </a:rPr>
              <a:t>Apply bilateral filtering to reduce noise while preserving edge sharpness.</a:t>
            </a:r>
          </a:p>
          <a:p>
            <a:pPr algn="l">
              <a:lnSpc>
                <a:spcPts val="4083"/>
              </a:lnSpc>
            </a:pPr>
            <a:r>
              <a:rPr lang="en-US" sz="2916">
                <a:solidFill>
                  <a:srgbClr val="000000"/>
                </a:solidFill>
                <a:latin typeface="Capriola"/>
                <a:ea typeface="Capriola"/>
                <a:cs typeface="Capriola"/>
                <a:sym typeface="Capriola"/>
              </a:rPr>
              <a:t>Pur</a:t>
            </a:r>
            <a:r>
              <a:rPr lang="en-US" sz="2916">
                <a:solidFill>
                  <a:srgbClr val="000000"/>
                </a:solidFill>
                <a:latin typeface="Capriola"/>
                <a:ea typeface="Capriola"/>
                <a:cs typeface="Capriola"/>
                <a:sym typeface="Capriola"/>
              </a:rPr>
              <a:t>pose:</a:t>
            </a:r>
          </a:p>
          <a:p>
            <a:pPr algn="l" marL="629679" indent="-314840" lvl="1">
              <a:lnSpc>
                <a:spcPts val="4083"/>
              </a:lnSpc>
              <a:buFont typeface="Arial"/>
              <a:buChar char="•"/>
            </a:pPr>
            <a:r>
              <a:rPr lang="en-US" sz="2916">
                <a:solidFill>
                  <a:srgbClr val="000000"/>
                </a:solidFill>
                <a:latin typeface="Capriola"/>
                <a:ea typeface="Capriola"/>
                <a:cs typeface="Capriola"/>
                <a:sym typeface="Capriola"/>
              </a:rPr>
              <a:t>Enhan</a:t>
            </a:r>
            <a:r>
              <a:rPr lang="en-US" sz="2916">
                <a:solidFill>
                  <a:srgbClr val="000000"/>
                </a:solidFill>
                <a:latin typeface="Capriola"/>
                <a:ea typeface="Capriola"/>
                <a:cs typeface="Capriola"/>
                <a:sym typeface="Capriola"/>
              </a:rPr>
              <a:t>ce the clarity of features critical for subsequent edge detection and contour analysis.</a:t>
            </a:r>
          </a:p>
          <a:p>
            <a:pPr algn="l">
              <a:lnSpc>
                <a:spcPts val="4083"/>
              </a:lnSpc>
            </a:pPr>
          </a:p>
        </p:txBody>
      </p:sp>
      <p:sp>
        <p:nvSpPr>
          <p:cNvPr name="TextBox 12" id="12"/>
          <p:cNvSpPr txBox="true"/>
          <p:nvPr/>
        </p:nvSpPr>
        <p:spPr>
          <a:xfrm rot="0">
            <a:off x="-1965141" y="1262591"/>
            <a:ext cx="22197577" cy="2638961"/>
          </a:xfrm>
          <a:prstGeom prst="rect">
            <a:avLst/>
          </a:prstGeom>
        </p:spPr>
        <p:txBody>
          <a:bodyPr anchor="t" rtlCol="false" tIns="0" lIns="0" bIns="0" rIns="0">
            <a:spAutoFit/>
          </a:bodyPr>
          <a:lstStyle/>
          <a:p>
            <a:pPr algn="ctr">
              <a:lnSpc>
                <a:spcPts val="10583"/>
              </a:lnSpc>
            </a:pPr>
            <a:r>
              <a:rPr lang="en-US" sz="7559">
                <a:solidFill>
                  <a:srgbClr val="004AAD"/>
                </a:solidFill>
                <a:latin typeface="Fredoka"/>
                <a:ea typeface="Fredoka"/>
                <a:cs typeface="Fredoka"/>
                <a:sym typeface="Fredoka"/>
              </a:rPr>
              <a:t>IMAGE PREPROCESSING</a:t>
            </a:r>
          </a:p>
          <a:p>
            <a:pPr algn="ctr">
              <a:lnSpc>
                <a:spcPts val="10583"/>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CFF0F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CFF0F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8" id="8"/>
          <p:cNvGrpSpPr/>
          <p:nvPr/>
        </p:nvGrpSpPr>
        <p:grpSpPr>
          <a:xfrm rot="0">
            <a:off x="2047513" y="2919188"/>
            <a:ext cx="7096487" cy="6072231"/>
            <a:chOff x="0" y="0"/>
            <a:chExt cx="311342394" cy="266405481"/>
          </a:xfrm>
        </p:grpSpPr>
        <p:sp>
          <p:nvSpPr>
            <p:cNvPr name="Freeform 9" id="9"/>
            <p:cNvSpPr/>
            <p:nvPr/>
          </p:nvSpPr>
          <p:spPr>
            <a:xfrm flipH="false" flipV="false" rot="0">
              <a:off x="72390" y="72390"/>
              <a:ext cx="311197615" cy="266260699"/>
            </a:xfrm>
            <a:custGeom>
              <a:avLst/>
              <a:gdLst/>
              <a:ahLst/>
              <a:cxnLst/>
              <a:rect r="r" b="b" t="t" l="l"/>
              <a:pathLst>
                <a:path h="266260699" w="311197615">
                  <a:moveTo>
                    <a:pt x="0" y="0"/>
                  </a:moveTo>
                  <a:lnTo>
                    <a:pt x="311197615" y="0"/>
                  </a:lnTo>
                  <a:lnTo>
                    <a:pt x="311197615" y="266260699"/>
                  </a:lnTo>
                  <a:lnTo>
                    <a:pt x="0" y="266260699"/>
                  </a:lnTo>
                  <a:lnTo>
                    <a:pt x="0" y="0"/>
                  </a:lnTo>
                  <a:close/>
                </a:path>
              </a:pathLst>
            </a:custGeom>
            <a:solidFill>
              <a:srgbClr val="CFF0F1">
                <a:alpha val="28627"/>
              </a:srgbClr>
            </a:solidFill>
          </p:spPr>
        </p:sp>
        <p:sp>
          <p:nvSpPr>
            <p:cNvPr name="Freeform 10" id="10"/>
            <p:cNvSpPr/>
            <p:nvPr/>
          </p:nvSpPr>
          <p:spPr>
            <a:xfrm flipH="false" flipV="false" rot="0">
              <a:off x="0" y="0"/>
              <a:ext cx="311342385" cy="266405469"/>
            </a:xfrm>
            <a:custGeom>
              <a:avLst/>
              <a:gdLst/>
              <a:ahLst/>
              <a:cxnLst/>
              <a:rect r="r" b="b" t="t" l="l"/>
              <a:pathLst>
                <a:path h="266405469" w="311342385">
                  <a:moveTo>
                    <a:pt x="311197625" y="266260709"/>
                  </a:moveTo>
                  <a:lnTo>
                    <a:pt x="311342385" y="266260709"/>
                  </a:lnTo>
                  <a:lnTo>
                    <a:pt x="311342385" y="266405469"/>
                  </a:lnTo>
                  <a:lnTo>
                    <a:pt x="311197625" y="266405469"/>
                  </a:lnTo>
                  <a:lnTo>
                    <a:pt x="311197625" y="266260709"/>
                  </a:lnTo>
                  <a:close/>
                  <a:moveTo>
                    <a:pt x="0" y="144780"/>
                  </a:moveTo>
                  <a:lnTo>
                    <a:pt x="144780" y="144780"/>
                  </a:lnTo>
                  <a:lnTo>
                    <a:pt x="144780" y="266260709"/>
                  </a:lnTo>
                  <a:lnTo>
                    <a:pt x="0" y="266260709"/>
                  </a:lnTo>
                  <a:lnTo>
                    <a:pt x="0" y="144780"/>
                  </a:lnTo>
                  <a:close/>
                  <a:moveTo>
                    <a:pt x="0" y="266260709"/>
                  </a:moveTo>
                  <a:lnTo>
                    <a:pt x="144780" y="266260709"/>
                  </a:lnTo>
                  <a:lnTo>
                    <a:pt x="144780" y="266405469"/>
                  </a:lnTo>
                  <a:lnTo>
                    <a:pt x="0" y="266405469"/>
                  </a:lnTo>
                  <a:lnTo>
                    <a:pt x="0" y="266260709"/>
                  </a:lnTo>
                  <a:close/>
                  <a:moveTo>
                    <a:pt x="311197625" y="144780"/>
                  </a:moveTo>
                  <a:lnTo>
                    <a:pt x="311342385" y="144780"/>
                  </a:lnTo>
                  <a:lnTo>
                    <a:pt x="311342385" y="266260709"/>
                  </a:lnTo>
                  <a:lnTo>
                    <a:pt x="311197625" y="266260709"/>
                  </a:lnTo>
                  <a:lnTo>
                    <a:pt x="311197625" y="144780"/>
                  </a:lnTo>
                  <a:close/>
                  <a:moveTo>
                    <a:pt x="144780" y="266260709"/>
                  </a:moveTo>
                  <a:lnTo>
                    <a:pt x="311197625" y="266260709"/>
                  </a:lnTo>
                  <a:lnTo>
                    <a:pt x="311197625" y="266405469"/>
                  </a:lnTo>
                  <a:lnTo>
                    <a:pt x="144780" y="266405469"/>
                  </a:lnTo>
                  <a:lnTo>
                    <a:pt x="144780" y="266260709"/>
                  </a:lnTo>
                  <a:close/>
                  <a:moveTo>
                    <a:pt x="311197625" y="0"/>
                  </a:moveTo>
                  <a:lnTo>
                    <a:pt x="311342385" y="0"/>
                  </a:lnTo>
                  <a:lnTo>
                    <a:pt x="311342385" y="144780"/>
                  </a:lnTo>
                  <a:lnTo>
                    <a:pt x="311197625" y="144780"/>
                  </a:lnTo>
                  <a:lnTo>
                    <a:pt x="311197625" y="0"/>
                  </a:lnTo>
                  <a:close/>
                  <a:moveTo>
                    <a:pt x="0" y="0"/>
                  </a:moveTo>
                  <a:lnTo>
                    <a:pt x="144780" y="0"/>
                  </a:lnTo>
                  <a:lnTo>
                    <a:pt x="144780" y="144780"/>
                  </a:lnTo>
                  <a:lnTo>
                    <a:pt x="0" y="144780"/>
                  </a:lnTo>
                  <a:lnTo>
                    <a:pt x="0" y="0"/>
                  </a:lnTo>
                  <a:close/>
                  <a:moveTo>
                    <a:pt x="144780" y="0"/>
                  </a:moveTo>
                  <a:lnTo>
                    <a:pt x="311197625" y="0"/>
                  </a:lnTo>
                  <a:lnTo>
                    <a:pt x="311197625" y="144780"/>
                  </a:lnTo>
                  <a:lnTo>
                    <a:pt x="144780" y="144780"/>
                  </a:lnTo>
                  <a:lnTo>
                    <a:pt x="144780" y="0"/>
                  </a:lnTo>
                  <a:close/>
                </a:path>
              </a:pathLst>
            </a:custGeom>
            <a:solidFill>
              <a:srgbClr val="CFF0F1">
                <a:alpha val="28627"/>
              </a:srgbClr>
            </a:solidFill>
          </p:spPr>
        </p:sp>
      </p:grpSp>
      <p:sp>
        <p:nvSpPr>
          <p:cNvPr name="Freeform 11" id="11"/>
          <p:cNvSpPr/>
          <p:nvPr/>
        </p:nvSpPr>
        <p:spPr>
          <a:xfrm flipH="false" flipV="false" rot="0">
            <a:off x="9940736" y="2290625"/>
            <a:ext cx="6777420" cy="6700795"/>
          </a:xfrm>
          <a:custGeom>
            <a:avLst/>
            <a:gdLst/>
            <a:ahLst/>
            <a:cxnLst/>
            <a:rect r="r" b="b" t="t" l="l"/>
            <a:pathLst>
              <a:path h="6700795" w="6777420">
                <a:moveTo>
                  <a:pt x="0" y="0"/>
                </a:moveTo>
                <a:lnTo>
                  <a:pt x="6777420" y="0"/>
                </a:lnTo>
                <a:lnTo>
                  <a:pt x="6777420" y="6700794"/>
                </a:lnTo>
                <a:lnTo>
                  <a:pt x="0" y="6700794"/>
                </a:lnTo>
                <a:lnTo>
                  <a:pt x="0" y="0"/>
                </a:lnTo>
                <a:close/>
              </a:path>
            </a:pathLst>
          </a:custGeom>
          <a:blipFill>
            <a:blip r:embed="rId2"/>
            <a:stretch>
              <a:fillRect l="0" t="-5357" r="0" b="0"/>
            </a:stretch>
          </a:blipFill>
        </p:spPr>
      </p:sp>
      <p:sp>
        <p:nvSpPr>
          <p:cNvPr name="TextBox 12" id="12"/>
          <p:cNvSpPr txBox="true"/>
          <p:nvPr/>
        </p:nvSpPr>
        <p:spPr>
          <a:xfrm rot="0">
            <a:off x="2136348" y="3895949"/>
            <a:ext cx="7007652" cy="4071086"/>
          </a:xfrm>
          <a:prstGeom prst="rect">
            <a:avLst/>
          </a:prstGeom>
        </p:spPr>
        <p:txBody>
          <a:bodyPr anchor="t" rtlCol="false" tIns="0" lIns="0" bIns="0" rIns="0">
            <a:spAutoFit/>
          </a:bodyPr>
          <a:lstStyle/>
          <a:p>
            <a:pPr algn="l">
              <a:lnSpc>
                <a:spcPts val="4083"/>
              </a:lnSpc>
            </a:pPr>
          </a:p>
          <a:p>
            <a:pPr algn="l" marL="629679" indent="-314840" lvl="1">
              <a:lnSpc>
                <a:spcPts val="4083"/>
              </a:lnSpc>
              <a:buFont typeface="Arial"/>
              <a:buChar char="•"/>
            </a:pPr>
            <a:r>
              <a:rPr lang="en-US" sz="2916">
                <a:solidFill>
                  <a:srgbClr val="000000"/>
                </a:solidFill>
                <a:latin typeface="Capriola"/>
                <a:ea typeface="Capriola"/>
                <a:cs typeface="Capriola"/>
                <a:sym typeface="Capriola"/>
              </a:rPr>
              <a:t>Use </a:t>
            </a:r>
            <a:r>
              <a:rPr lang="en-US" sz="2916">
                <a:solidFill>
                  <a:srgbClr val="000000"/>
                </a:solidFill>
                <a:latin typeface="Capriola"/>
                <a:ea typeface="Capriola"/>
                <a:cs typeface="Capriola"/>
                <a:sym typeface="Capriola"/>
              </a:rPr>
              <a:t>Canny </a:t>
            </a:r>
            <a:r>
              <a:rPr lang="en-US" sz="2916">
                <a:solidFill>
                  <a:srgbClr val="000000"/>
                </a:solidFill>
                <a:latin typeface="Capriola"/>
                <a:ea typeface="Capriola"/>
                <a:cs typeface="Capriola"/>
                <a:sym typeface="Capriola"/>
              </a:rPr>
              <a:t>edge detection to highlight regions with significant intensity changes.</a:t>
            </a:r>
          </a:p>
          <a:p>
            <a:pPr algn="l" marL="629679" indent="-314840" lvl="1">
              <a:lnSpc>
                <a:spcPts val="4083"/>
              </a:lnSpc>
              <a:buFont typeface="Arial"/>
              <a:buChar char="•"/>
            </a:pPr>
            <a:r>
              <a:rPr lang="en-US" sz="2916">
                <a:solidFill>
                  <a:srgbClr val="000000"/>
                </a:solidFill>
                <a:latin typeface="Capriola"/>
                <a:ea typeface="Capriola"/>
                <a:cs typeface="Capriola"/>
                <a:sym typeface="Capriola"/>
              </a:rPr>
              <a:t>Convert the image into a binary format where edges are represented as white lines.</a:t>
            </a:r>
          </a:p>
          <a:p>
            <a:pPr algn="l">
              <a:lnSpc>
                <a:spcPts val="4083"/>
              </a:lnSpc>
            </a:pPr>
          </a:p>
        </p:txBody>
      </p:sp>
      <p:sp>
        <p:nvSpPr>
          <p:cNvPr name="TextBox 13" id="13"/>
          <p:cNvSpPr txBox="true"/>
          <p:nvPr/>
        </p:nvSpPr>
        <p:spPr>
          <a:xfrm rot="0">
            <a:off x="-1965141" y="1262591"/>
            <a:ext cx="22197577" cy="1294915"/>
          </a:xfrm>
          <a:prstGeom prst="rect">
            <a:avLst/>
          </a:prstGeom>
        </p:spPr>
        <p:txBody>
          <a:bodyPr anchor="t" rtlCol="false" tIns="0" lIns="0" bIns="0" rIns="0">
            <a:spAutoFit/>
          </a:bodyPr>
          <a:lstStyle/>
          <a:p>
            <a:pPr algn="ctr">
              <a:lnSpc>
                <a:spcPts val="10583"/>
              </a:lnSpc>
            </a:pPr>
            <a:r>
              <a:rPr lang="en-US" sz="7559">
                <a:solidFill>
                  <a:srgbClr val="004AAD"/>
                </a:solidFill>
                <a:latin typeface="Fredoka"/>
                <a:ea typeface="Fredoka"/>
                <a:cs typeface="Fredoka"/>
                <a:sym typeface="Fredoka"/>
              </a:rPr>
              <a:t>GRAYSCALE CONVERSION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CFF0F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CFF0F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8" id="8"/>
          <p:cNvGrpSpPr/>
          <p:nvPr/>
        </p:nvGrpSpPr>
        <p:grpSpPr>
          <a:xfrm rot="0">
            <a:off x="2047513" y="2919188"/>
            <a:ext cx="7096487" cy="6072231"/>
            <a:chOff x="0" y="0"/>
            <a:chExt cx="311342394" cy="266405481"/>
          </a:xfrm>
        </p:grpSpPr>
        <p:sp>
          <p:nvSpPr>
            <p:cNvPr name="Freeform 9" id="9"/>
            <p:cNvSpPr/>
            <p:nvPr/>
          </p:nvSpPr>
          <p:spPr>
            <a:xfrm flipH="false" flipV="false" rot="0">
              <a:off x="72390" y="72390"/>
              <a:ext cx="311197615" cy="266260699"/>
            </a:xfrm>
            <a:custGeom>
              <a:avLst/>
              <a:gdLst/>
              <a:ahLst/>
              <a:cxnLst/>
              <a:rect r="r" b="b" t="t" l="l"/>
              <a:pathLst>
                <a:path h="266260699" w="311197615">
                  <a:moveTo>
                    <a:pt x="0" y="0"/>
                  </a:moveTo>
                  <a:lnTo>
                    <a:pt x="311197615" y="0"/>
                  </a:lnTo>
                  <a:lnTo>
                    <a:pt x="311197615" y="266260699"/>
                  </a:lnTo>
                  <a:lnTo>
                    <a:pt x="0" y="266260699"/>
                  </a:lnTo>
                  <a:lnTo>
                    <a:pt x="0" y="0"/>
                  </a:lnTo>
                  <a:close/>
                </a:path>
              </a:pathLst>
            </a:custGeom>
            <a:solidFill>
              <a:srgbClr val="CFF0F1">
                <a:alpha val="28627"/>
              </a:srgbClr>
            </a:solidFill>
          </p:spPr>
        </p:sp>
        <p:sp>
          <p:nvSpPr>
            <p:cNvPr name="Freeform 10" id="10"/>
            <p:cNvSpPr/>
            <p:nvPr/>
          </p:nvSpPr>
          <p:spPr>
            <a:xfrm flipH="false" flipV="false" rot="0">
              <a:off x="0" y="0"/>
              <a:ext cx="311342385" cy="266405469"/>
            </a:xfrm>
            <a:custGeom>
              <a:avLst/>
              <a:gdLst/>
              <a:ahLst/>
              <a:cxnLst/>
              <a:rect r="r" b="b" t="t" l="l"/>
              <a:pathLst>
                <a:path h="266405469" w="311342385">
                  <a:moveTo>
                    <a:pt x="311197625" y="266260709"/>
                  </a:moveTo>
                  <a:lnTo>
                    <a:pt x="311342385" y="266260709"/>
                  </a:lnTo>
                  <a:lnTo>
                    <a:pt x="311342385" y="266405469"/>
                  </a:lnTo>
                  <a:lnTo>
                    <a:pt x="311197625" y="266405469"/>
                  </a:lnTo>
                  <a:lnTo>
                    <a:pt x="311197625" y="266260709"/>
                  </a:lnTo>
                  <a:close/>
                  <a:moveTo>
                    <a:pt x="0" y="144780"/>
                  </a:moveTo>
                  <a:lnTo>
                    <a:pt x="144780" y="144780"/>
                  </a:lnTo>
                  <a:lnTo>
                    <a:pt x="144780" y="266260709"/>
                  </a:lnTo>
                  <a:lnTo>
                    <a:pt x="0" y="266260709"/>
                  </a:lnTo>
                  <a:lnTo>
                    <a:pt x="0" y="144780"/>
                  </a:lnTo>
                  <a:close/>
                  <a:moveTo>
                    <a:pt x="0" y="266260709"/>
                  </a:moveTo>
                  <a:lnTo>
                    <a:pt x="144780" y="266260709"/>
                  </a:lnTo>
                  <a:lnTo>
                    <a:pt x="144780" y="266405469"/>
                  </a:lnTo>
                  <a:lnTo>
                    <a:pt x="0" y="266405469"/>
                  </a:lnTo>
                  <a:lnTo>
                    <a:pt x="0" y="266260709"/>
                  </a:lnTo>
                  <a:close/>
                  <a:moveTo>
                    <a:pt x="311197625" y="144780"/>
                  </a:moveTo>
                  <a:lnTo>
                    <a:pt x="311342385" y="144780"/>
                  </a:lnTo>
                  <a:lnTo>
                    <a:pt x="311342385" y="266260709"/>
                  </a:lnTo>
                  <a:lnTo>
                    <a:pt x="311197625" y="266260709"/>
                  </a:lnTo>
                  <a:lnTo>
                    <a:pt x="311197625" y="144780"/>
                  </a:lnTo>
                  <a:close/>
                  <a:moveTo>
                    <a:pt x="144780" y="266260709"/>
                  </a:moveTo>
                  <a:lnTo>
                    <a:pt x="311197625" y="266260709"/>
                  </a:lnTo>
                  <a:lnTo>
                    <a:pt x="311197625" y="266405469"/>
                  </a:lnTo>
                  <a:lnTo>
                    <a:pt x="144780" y="266405469"/>
                  </a:lnTo>
                  <a:lnTo>
                    <a:pt x="144780" y="266260709"/>
                  </a:lnTo>
                  <a:close/>
                  <a:moveTo>
                    <a:pt x="311197625" y="0"/>
                  </a:moveTo>
                  <a:lnTo>
                    <a:pt x="311342385" y="0"/>
                  </a:lnTo>
                  <a:lnTo>
                    <a:pt x="311342385" y="144780"/>
                  </a:lnTo>
                  <a:lnTo>
                    <a:pt x="311197625" y="144780"/>
                  </a:lnTo>
                  <a:lnTo>
                    <a:pt x="311197625" y="0"/>
                  </a:lnTo>
                  <a:close/>
                  <a:moveTo>
                    <a:pt x="0" y="0"/>
                  </a:moveTo>
                  <a:lnTo>
                    <a:pt x="144780" y="0"/>
                  </a:lnTo>
                  <a:lnTo>
                    <a:pt x="144780" y="144780"/>
                  </a:lnTo>
                  <a:lnTo>
                    <a:pt x="0" y="144780"/>
                  </a:lnTo>
                  <a:lnTo>
                    <a:pt x="0" y="0"/>
                  </a:lnTo>
                  <a:close/>
                  <a:moveTo>
                    <a:pt x="144780" y="0"/>
                  </a:moveTo>
                  <a:lnTo>
                    <a:pt x="311197625" y="0"/>
                  </a:lnTo>
                  <a:lnTo>
                    <a:pt x="311197625" y="144780"/>
                  </a:lnTo>
                  <a:lnTo>
                    <a:pt x="144780" y="144780"/>
                  </a:lnTo>
                  <a:lnTo>
                    <a:pt x="144780" y="0"/>
                  </a:lnTo>
                  <a:close/>
                </a:path>
              </a:pathLst>
            </a:custGeom>
            <a:solidFill>
              <a:srgbClr val="CFF0F1">
                <a:alpha val="28627"/>
              </a:srgbClr>
            </a:solidFill>
          </p:spPr>
        </p:sp>
      </p:grpSp>
      <p:sp>
        <p:nvSpPr>
          <p:cNvPr name="Freeform 11" id="11"/>
          <p:cNvSpPr/>
          <p:nvPr/>
        </p:nvSpPr>
        <p:spPr>
          <a:xfrm flipH="false" flipV="false" rot="0">
            <a:off x="9479980" y="2919188"/>
            <a:ext cx="7480017" cy="5234244"/>
          </a:xfrm>
          <a:custGeom>
            <a:avLst/>
            <a:gdLst/>
            <a:ahLst/>
            <a:cxnLst/>
            <a:rect r="r" b="b" t="t" l="l"/>
            <a:pathLst>
              <a:path h="5234244" w="7480017">
                <a:moveTo>
                  <a:pt x="0" y="0"/>
                </a:moveTo>
                <a:lnTo>
                  <a:pt x="7480017" y="0"/>
                </a:lnTo>
                <a:lnTo>
                  <a:pt x="7480017" y="5234244"/>
                </a:lnTo>
                <a:lnTo>
                  <a:pt x="0" y="5234244"/>
                </a:lnTo>
                <a:lnTo>
                  <a:pt x="0" y="0"/>
                </a:lnTo>
                <a:close/>
              </a:path>
            </a:pathLst>
          </a:custGeom>
          <a:blipFill>
            <a:blip r:embed="rId2"/>
            <a:stretch>
              <a:fillRect l="0" t="0" r="0" b="0"/>
            </a:stretch>
          </a:blipFill>
        </p:spPr>
      </p:sp>
      <p:sp>
        <p:nvSpPr>
          <p:cNvPr name="TextBox 12" id="12"/>
          <p:cNvSpPr txBox="true"/>
          <p:nvPr/>
        </p:nvSpPr>
        <p:spPr>
          <a:xfrm rot="0">
            <a:off x="2136348" y="3895949"/>
            <a:ext cx="7007652" cy="3046701"/>
          </a:xfrm>
          <a:prstGeom prst="rect">
            <a:avLst/>
          </a:prstGeom>
        </p:spPr>
        <p:txBody>
          <a:bodyPr anchor="t" rtlCol="false" tIns="0" lIns="0" bIns="0" rIns="0">
            <a:spAutoFit/>
          </a:bodyPr>
          <a:lstStyle/>
          <a:p>
            <a:pPr algn="l">
              <a:lnSpc>
                <a:spcPts val="4083"/>
              </a:lnSpc>
            </a:pPr>
            <a:r>
              <a:rPr lang="en-US" sz="2916">
                <a:solidFill>
                  <a:srgbClr val="000000"/>
                </a:solidFill>
                <a:latin typeface="Capriola"/>
                <a:ea typeface="Capriola"/>
                <a:cs typeface="Capriola"/>
                <a:sym typeface="Capriola"/>
              </a:rPr>
              <a:t>Significance:</a:t>
            </a:r>
          </a:p>
          <a:p>
            <a:pPr algn="l" marL="629679" indent="-314840" lvl="1">
              <a:lnSpc>
                <a:spcPts val="4083"/>
              </a:lnSpc>
              <a:buFont typeface="Arial"/>
              <a:buChar char="•"/>
            </a:pPr>
            <a:r>
              <a:rPr lang="en-US" sz="2916">
                <a:solidFill>
                  <a:srgbClr val="000000"/>
                </a:solidFill>
                <a:latin typeface="Capriola"/>
                <a:ea typeface="Capriola"/>
                <a:cs typeface="Capriola"/>
                <a:sym typeface="Capriola"/>
              </a:rPr>
              <a:t>Simplifies</a:t>
            </a:r>
            <a:r>
              <a:rPr lang="en-US" sz="2916">
                <a:solidFill>
                  <a:srgbClr val="000000"/>
                </a:solidFill>
                <a:latin typeface="Capriola"/>
                <a:ea typeface="Capriola"/>
                <a:cs typeface="Capriola"/>
                <a:sym typeface="Capriola"/>
              </a:rPr>
              <a:t> th</a:t>
            </a:r>
            <a:r>
              <a:rPr lang="en-US" sz="2916">
                <a:solidFill>
                  <a:srgbClr val="000000"/>
                </a:solidFill>
                <a:latin typeface="Capriola"/>
                <a:ea typeface="Capriola"/>
                <a:cs typeface="Capriola"/>
                <a:sym typeface="Capriola"/>
              </a:rPr>
              <a:t>e detection of structural boundaries, aiding in contour analysis for license plate localization.</a:t>
            </a:r>
          </a:p>
          <a:p>
            <a:pPr algn="l">
              <a:lnSpc>
                <a:spcPts val="4083"/>
              </a:lnSpc>
            </a:pPr>
          </a:p>
        </p:txBody>
      </p:sp>
      <p:sp>
        <p:nvSpPr>
          <p:cNvPr name="TextBox 13" id="13"/>
          <p:cNvSpPr txBox="true"/>
          <p:nvPr/>
        </p:nvSpPr>
        <p:spPr>
          <a:xfrm rot="0">
            <a:off x="-1965141" y="1262591"/>
            <a:ext cx="22197577" cy="1294915"/>
          </a:xfrm>
          <a:prstGeom prst="rect">
            <a:avLst/>
          </a:prstGeom>
        </p:spPr>
        <p:txBody>
          <a:bodyPr anchor="t" rtlCol="false" tIns="0" lIns="0" bIns="0" rIns="0">
            <a:spAutoFit/>
          </a:bodyPr>
          <a:lstStyle/>
          <a:p>
            <a:pPr algn="ctr">
              <a:lnSpc>
                <a:spcPts val="10583"/>
              </a:lnSpc>
            </a:pPr>
            <a:r>
              <a:rPr lang="en-US" sz="7559">
                <a:solidFill>
                  <a:srgbClr val="004AAD"/>
                </a:solidFill>
                <a:latin typeface="Fredoka"/>
                <a:ea typeface="Fredoka"/>
                <a:cs typeface="Fredoka"/>
                <a:sym typeface="Fredoka"/>
              </a:rPr>
              <a:t>EDGE DETECTION</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CFF0F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CFF0F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sp>
        <p:nvSpPr>
          <p:cNvPr name="TextBox 8" id="8"/>
          <p:cNvSpPr txBox="true"/>
          <p:nvPr/>
        </p:nvSpPr>
        <p:spPr>
          <a:xfrm rot="0">
            <a:off x="1295907" y="2862038"/>
            <a:ext cx="16398435" cy="5057686"/>
          </a:xfrm>
          <a:prstGeom prst="rect">
            <a:avLst/>
          </a:prstGeom>
        </p:spPr>
        <p:txBody>
          <a:bodyPr anchor="t" rtlCol="false" tIns="0" lIns="0" bIns="0" rIns="0">
            <a:spAutoFit/>
          </a:bodyPr>
          <a:lstStyle/>
          <a:p>
            <a:pPr algn="l">
              <a:lnSpc>
                <a:spcPts val="5074"/>
              </a:lnSpc>
            </a:pPr>
            <a:r>
              <a:rPr lang="en-US" sz="3624">
                <a:solidFill>
                  <a:srgbClr val="000000"/>
                </a:solidFill>
                <a:latin typeface="Capriola"/>
                <a:ea typeface="Capriola"/>
                <a:cs typeface="Capriola"/>
                <a:sym typeface="Capriola"/>
              </a:rPr>
              <a:t>Steps:</a:t>
            </a:r>
          </a:p>
          <a:p>
            <a:pPr algn="l" marL="782593" indent="-391297" lvl="1">
              <a:lnSpc>
                <a:spcPts val="5074"/>
              </a:lnSpc>
              <a:buAutoNum type="arabicPeriod" startAt="1"/>
            </a:pPr>
            <a:r>
              <a:rPr lang="en-US" sz="3624">
                <a:solidFill>
                  <a:srgbClr val="000000"/>
                </a:solidFill>
                <a:latin typeface="Capriola"/>
                <a:ea typeface="Capriola"/>
                <a:cs typeface="Capriola"/>
                <a:sym typeface="Capriola"/>
              </a:rPr>
              <a:t>Perform</a:t>
            </a:r>
            <a:r>
              <a:rPr lang="en-US" sz="3624">
                <a:solidFill>
                  <a:srgbClr val="000000"/>
                </a:solidFill>
                <a:latin typeface="Capriola"/>
                <a:ea typeface="Capriola"/>
                <a:cs typeface="Capriola"/>
                <a:sym typeface="Capriola"/>
              </a:rPr>
              <a:t> contour</a:t>
            </a:r>
            <a:r>
              <a:rPr lang="en-US" sz="3624">
                <a:solidFill>
                  <a:srgbClr val="000000"/>
                </a:solidFill>
                <a:latin typeface="Capriola"/>
                <a:ea typeface="Capriola"/>
                <a:cs typeface="Capriola"/>
                <a:sym typeface="Capriola"/>
              </a:rPr>
              <a:t> detection on the edge-detected image.</a:t>
            </a:r>
          </a:p>
          <a:p>
            <a:pPr algn="l" marL="782593" indent="-391297" lvl="1">
              <a:lnSpc>
                <a:spcPts val="5074"/>
              </a:lnSpc>
              <a:buAutoNum type="arabicPeriod" startAt="1"/>
            </a:pPr>
            <a:r>
              <a:rPr lang="en-US" sz="3624">
                <a:solidFill>
                  <a:srgbClr val="000000"/>
                </a:solidFill>
                <a:latin typeface="Capriola"/>
                <a:ea typeface="Capriola"/>
                <a:cs typeface="Capriola"/>
                <a:sym typeface="Capriola"/>
              </a:rPr>
              <a:t>Sort contours by area and prioritize larger regions.</a:t>
            </a:r>
          </a:p>
          <a:p>
            <a:pPr algn="l" marL="782593" indent="-391297" lvl="1">
              <a:lnSpc>
                <a:spcPts val="5074"/>
              </a:lnSpc>
              <a:buAutoNum type="arabicPeriod" startAt="1"/>
            </a:pPr>
            <a:r>
              <a:rPr lang="en-US" sz="3624">
                <a:solidFill>
                  <a:srgbClr val="000000"/>
                </a:solidFill>
                <a:latin typeface="Capriola"/>
                <a:ea typeface="Capriola"/>
                <a:cs typeface="Capriola"/>
                <a:sym typeface="Capriola"/>
              </a:rPr>
              <a:t>Approximate quadrilateral shapes using contour approximation methods (e.g., Douglas-Peucker algorithm).</a:t>
            </a:r>
          </a:p>
          <a:p>
            <a:pPr algn="l" marL="782593" indent="-391297" lvl="1">
              <a:lnSpc>
                <a:spcPts val="5074"/>
              </a:lnSpc>
              <a:buAutoNum type="arabicPeriod" startAt="1"/>
            </a:pPr>
            <a:r>
              <a:rPr lang="en-US" sz="3624">
                <a:solidFill>
                  <a:srgbClr val="000000"/>
                </a:solidFill>
                <a:latin typeface="Capriola"/>
                <a:ea typeface="Capriola"/>
                <a:cs typeface="Capriola"/>
                <a:sym typeface="Capriola"/>
              </a:rPr>
              <a:t>Validate contours based on their geometry (e.g., four-sided shapes) and area thresholds.</a:t>
            </a:r>
          </a:p>
          <a:p>
            <a:pPr algn="l">
              <a:lnSpc>
                <a:spcPts val="5074"/>
              </a:lnSpc>
            </a:pPr>
          </a:p>
        </p:txBody>
      </p:sp>
      <p:sp>
        <p:nvSpPr>
          <p:cNvPr name="TextBox 9" id="9"/>
          <p:cNvSpPr txBox="true"/>
          <p:nvPr/>
        </p:nvSpPr>
        <p:spPr>
          <a:xfrm rot="0">
            <a:off x="-1965141" y="1262591"/>
            <a:ext cx="22197577" cy="1294915"/>
          </a:xfrm>
          <a:prstGeom prst="rect">
            <a:avLst/>
          </a:prstGeom>
        </p:spPr>
        <p:txBody>
          <a:bodyPr anchor="t" rtlCol="false" tIns="0" lIns="0" bIns="0" rIns="0">
            <a:spAutoFit/>
          </a:bodyPr>
          <a:lstStyle/>
          <a:p>
            <a:pPr algn="ctr">
              <a:lnSpc>
                <a:spcPts val="10583"/>
              </a:lnSpc>
            </a:pPr>
            <a:r>
              <a:rPr lang="en-US" sz="7559">
                <a:solidFill>
                  <a:srgbClr val="004AAD"/>
                </a:solidFill>
                <a:latin typeface="Fredoka"/>
                <a:ea typeface="Fredoka"/>
                <a:cs typeface="Fredoka"/>
                <a:sym typeface="Fredoka"/>
              </a:rPr>
              <a:t>DETECTION ALGORITHM</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CFF0F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CFF0F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sp>
        <p:nvSpPr>
          <p:cNvPr name="TextBox 8" id="8"/>
          <p:cNvSpPr txBox="true"/>
          <p:nvPr/>
        </p:nvSpPr>
        <p:spPr>
          <a:xfrm rot="0">
            <a:off x="2289691" y="2346465"/>
            <a:ext cx="14126843" cy="7284765"/>
          </a:xfrm>
          <a:prstGeom prst="rect">
            <a:avLst/>
          </a:prstGeom>
        </p:spPr>
        <p:txBody>
          <a:bodyPr anchor="t" rtlCol="false" tIns="0" lIns="0" bIns="0" rIns="0">
            <a:spAutoFit/>
          </a:bodyPr>
          <a:lstStyle/>
          <a:p>
            <a:pPr algn="l">
              <a:lnSpc>
                <a:spcPts val="3878"/>
              </a:lnSpc>
            </a:pPr>
            <a:r>
              <a:rPr lang="en-US" sz="2770">
                <a:solidFill>
                  <a:srgbClr val="000000"/>
                </a:solidFill>
                <a:latin typeface="Capriola"/>
                <a:ea typeface="Capriola"/>
                <a:cs typeface="Capriola"/>
                <a:sym typeface="Capriola"/>
              </a:rPr>
              <a:t>Steps:</a:t>
            </a:r>
          </a:p>
          <a:p>
            <a:pPr algn="l" marL="598133" indent="-299066" lvl="1">
              <a:lnSpc>
                <a:spcPts val="3878"/>
              </a:lnSpc>
              <a:buAutoNum type="arabicPeriod" startAt="1"/>
            </a:pPr>
            <a:r>
              <a:rPr lang="en-US" sz="2770">
                <a:solidFill>
                  <a:srgbClr val="000000"/>
                </a:solidFill>
                <a:latin typeface="Capriola"/>
                <a:ea typeface="Capriola"/>
                <a:cs typeface="Capriola"/>
                <a:sym typeface="Capriola"/>
              </a:rPr>
              <a:t>Contour Extraction:</a:t>
            </a:r>
          </a:p>
          <a:p>
            <a:pPr algn="l" marL="1196265" indent="-398755" lvl="2">
              <a:lnSpc>
                <a:spcPts val="3878"/>
              </a:lnSpc>
              <a:buFont typeface="Arial"/>
              <a:buChar char="⚬"/>
            </a:pPr>
            <a:r>
              <a:rPr lang="en-US" sz="2770">
                <a:solidFill>
                  <a:srgbClr val="000000"/>
                </a:solidFill>
                <a:latin typeface="Capriola"/>
                <a:ea typeface="Capriola"/>
                <a:cs typeface="Capriola"/>
                <a:sym typeface="Capriola"/>
              </a:rPr>
              <a:t>Us</a:t>
            </a:r>
            <a:r>
              <a:rPr lang="en-US" sz="2770">
                <a:solidFill>
                  <a:srgbClr val="000000"/>
                </a:solidFill>
                <a:latin typeface="Capriola"/>
                <a:ea typeface="Capriola"/>
                <a:cs typeface="Capriola"/>
                <a:sym typeface="Capriola"/>
              </a:rPr>
              <a:t>e cv2.findContours to identify contours in the edge-detected image.</a:t>
            </a:r>
          </a:p>
          <a:p>
            <a:pPr algn="l" marL="598133" indent="-299066" lvl="1">
              <a:lnSpc>
                <a:spcPts val="3878"/>
              </a:lnSpc>
              <a:buAutoNum type="arabicPeriod" startAt="1"/>
            </a:pPr>
            <a:r>
              <a:rPr lang="en-US" sz="2770">
                <a:solidFill>
                  <a:srgbClr val="000000"/>
                </a:solidFill>
                <a:latin typeface="Capriola"/>
                <a:ea typeface="Capriola"/>
                <a:cs typeface="Capriola"/>
                <a:sym typeface="Capriola"/>
              </a:rPr>
              <a:t>Sorting by Area:</a:t>
            </a:r>
          </a:p>
          <a:p>
            <a:pPr algn="l" marL="1196265" indent="-398755" lvl="2">
              <a:lnSpc>
                <a:spcPts val="3878"/>
              </a:lnSpc>
              <a:buFont typeface="Arial"/>
              <a:buChar char="⚬"/>
            </a:pPr>
            <a:r>
              <a:rPr lang="en-US" sz="2770">
                <a:solidFill>
                  <a:srgbClr val="000000"/>
                </a:solidFill>
                <a:latin typeface="Capriola"/>
                <a:ea typeface="Capriola"/>
                <a:cs typeface="Capriola"/>
                <a:sym typeface="Capriola"/>
              </a:rPr>
              <a:t>Contours are sorted in descending order of area to prioritize larger regions.</a:t>
            </a:r>
          </a:p>
          <a:p>
            <a:pPr algn="l" marL="598133" indent="-299066" lvl="1">
              <a:lnSpc>
                <a:spcPts val="3878"/>
              </a:lnSpc>
              <a:buAutoNum type="arabicPeriod" startAt="1"/>
            </a:pPr>
            <a:r>
              <a:rPr lang="en-US" sz="2770">
                <a:solidFill>
                  <a:srgbClr val="000000"/>
                </a:solidFill>
                <a:latin typeface="Capriola"/>
                <a:ea typeface="Capriola"/>
                <a:cs typeface="Capriola"/>
                <a:sym typeface="Capriola"/>
              </a:rPr>
              <a:t>Contour </a:t>
            </a:r>
            <a:r>
              <a:rPr lang="en-US" sz="2770">
                <a:solidFill>
                  <a:srgbClr val="000000"/>
                </a:solidFill>
                <a:latin typeface="Capriola"/>
                <a:ea typeface="Capriola"/>
                <a:cs typeface="Capriola"/>
                <a:sym typeface="Capriola"/>
              </a:rPr>
              <a:t>Approximation:</a:t>
            </a:r>
          </a:p>
          <a:p>
            <a:pPr algn="l" marL="1196265" indent="-398755" lvl="2">
              <a:lnSpc>
                <a:spcPts val="3878"/>
              </a:lnSpc>
              <a:buFont typeface="Arial"/>
              <a:buChar char="⚬"/>
            </a:pPr>
            <a:r>
              <a:rPr lang="en-US" sz="2770">
                <a:solidFill>
                  <a:srgbClr val="000000"/>
                </a:solidFill>
                <a:latin typeface="Capriola"/>
                <a:ea typeface="Capriola"/>
                <a:cs typeface="Capriola"/>
                <a:sym typeface="Capriola"/>
              </a:rPr>
              <a:t>Simplify contours using cv2.approxPolyDP to reduce the number of points while preserving shape.</a:t>
            </a:r>
          </a:p>
          <a:p>
            <a:pPr algn="l" marL="1196265" indent="-398755" lvl="2">
              <a:lnSpc>
                <a:spcPts val="3878"/>
              </a:lnSpc>
              <a:buFont typeface="Arial"/>
              <a:buChar char="⚬"/>
            </a:pPr>
            <a:r>
              <a:rPr lang="en-US" sz="2770">
                <a:solidFill>
                  <a:srgbClr val="000000"/>
                </a:solidFill>
                <a:latin typeface="Capriola"/>
                <a:ea typeface="Capriola"/>
                <a:cs typeface="Capriola"/>
                <a:sym typeface="Capriola"/>
              </a:rPr>
              <a:t>The Douglas-Peucker alg</a:t>
            </a:r>
            <a:r>
              <a:rPr lang="en-US" sz="2770">
                <a:solidFill>
                  <a:srgbClr val="000000"/>
                </a:solidFill>
                <a:latin typeface="Capriola"/>
                <a:ea typeface="Capriola"/>
                <a:cs typeface="Capriola"/>
                <a:sym typeface="Capriola"/>
              </a:rPr>
              <a:t>orithm is employed to approxim</a:t>
            </a:r>
            <a:r>
              <a:rPr lang="en-US" sz="2770">
                <a:solidFill>
                  <a:srgbClr val="000000"/>
                </a:solidFill>
                <a:latin typeface="Capriola"/>
                <a:ea typeface="Capriola"/>
                <a:cs typeface="Capriola"/>
                <a:sym typeface="Capriola"/>
              </a:rPr>
              <a:t>at</a:t>
            </a:r>
            <a:r>
              <a:rPr lang="en-US" sz="2770">
                <a:solidFill>
                  <a:srgbClr val="000000"/>
                </a:solidFill>
                <a:latin typeface="Capriola"/>
                <a:ea typeface="Capriola"/>
                <a:cs typeface="Capriola"/>
                <a:sym typeface="Capriola"/>
              </a:rPr>
              <a:t>e quadrilaterals resembling license plates.</a:t>
            </a:r>
          </a:p>
          <a:p>
            <a:pPr algn="l" marL="598133" indent="-299066" lvl="1">
              <a:lnSpc>
                <a:spcPts val="3878"/>
              </a:lnSpc>
              <a:buAutoNum type="arabicPeriod" startAt="1"/>
            </a:pPr>
            <a:r>
              <a:rPr lang="en-US" sz="2770">
                <a:solidFill>
                  <a:srgbClr val="000000"/>
                </a:solidFill>
                <a:latin typeface="Capriola"/>
                <a:ea typeface="Capriola"/>
                <a:cs typeface="Capriola"/>
                <a:sym typeface="Capriola"/>
              </a:rPr>
              <a:t>Filtering:</a:t>
            </a:r>
          </a:p>
          <a:p>
            <a:pPr algn="l" marL="1196265" indent="-398755" lvl="2">
              <a:lnSpc>
                <a:spcPts val="3878"/>
              </a:lnSpc>
              <a:buFont typeface="Arial"/>
              <a:buChar char="⚬"/>
            </a:pPr>
            <a:r>
              <a:rPr lang="en-US" sz="2770">
                <a:solidFill>
                  <a:srgbClr val="000000"/>
                </a:solidFill>
                <a:latin typeface="Capriola"/>
                <a:ea typeface="Capriola"/>
                <a:cs typeface="Capriola"/>
                <a:sym typeface="Capriola"/>
              </a:rPr>
              <a:t>Only contours with exactly four vertices and areas above a minimum threshold are considered as candidates for license plates.</a:t>
            </a:r>
          </a:p>
          <a:p>
            <a:pPr algn="l">
              <a:lnSpc>
                <a:spcPts val="3878"/>
              </a:lnSpc>
            </a:pPr>
          </a:p>
        </p:txBody>
      </p:sp>
      <p:sp>
        <p:nvSpPr>
          <p:cNvPr name="TextBox 9" id="9"/>
          <p:cNvSpPr txBox="true"/>
          <p:nvPr/>
        </p:nvSpPr>
        <p:spPr>
          <a:xfrm rot="0">
            <a:off x="2322753" y="1286239"/>
            <a:ext cx="14060719" cy="824992"/>
          </a:xfrm>
          <a:prstGeom prst="rect">
            <a:avLst/>
          </a:prstGeom>
        </p:spPr>
        <p:txBody>
          <a:bodyPr anchor="t" rtlCol="false" tIns="0" lIns="0" bIns="0" rIns="0">
            <a:spAutoFit/>
          </a:bodyPr>
          <a:lstStyle/>
          <a:p>
            <a:pPr algn="ctr">
              <a:lnSpc>
                <a:spcPts val="6703"/>
              </a:lnSpc>
            </a:pPr>
            <a:r>
              <a:rPr lang="en-US" sz="4788">
                <a:solidFill>
                  <a:srgbClr val="004AAD"/>
                </a:solidFill>
                <a:latin typeface="Fredoka"/>
                <a:ea typeface="Fredoka"/>
                <a:cs typeface="Fredoka"/>
                <a:sym typeface="Fredoka"/>
              </a:rPr>
              <a:t>CONTOUR DETECTION AND APPROXIMATION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CFF0F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CFF0F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sp>
        <p:nvSpPr>
          <p:cNvPr name="Freeform 8" id="8"/>
          <p:cNvSpPr/>
          <p:nvPr/>
        </p:nvSpPr>
        <p:spPr>
          <a:xfrm flipH="false" flipV="false" rot="0">
            <a:off x="2060354" y="4574651"/>
            <a:ext cx="14585517" cy="3609915"/>
          </a:xfrm>
          <a:custGeom>
            <a:avLst/>
            <a:gdLst/>
            <a:ahLst/>
            <a:cxnLst/>
            <a:rect r="r" b="b" t="t" l="l"/>
            <a:pathLst>
              <a:path h="3609915" w="14585517">
                <a:moveTo>
                  <a:pt x="0" y="0"/>
                </a:moveTo>
                <a:lnTo>
                  <a:pt x="14585517" y="0"/>
                </a:lnTo>
                <a:lnTo>
                  <a:pt x="14585517" y="3609915"/>
                </a:lnTo>
                <a:lnTo>
                  <a:pt x="0" y="3609915"/>
                </a:lnTo>
                <a:lnTo>
                  <a:pt x="0" y="0"/>
                </a:lnTo>
                <a:close/>
              </a:path>
            </a:pathLst>
          </a:custGeom>
          <a:blipFill>
            <a:blip r:embed="rId2"/>
            <a:stretch>
              <a:fillRect l="0" t="0" r="0" b="0"/>
            </a:stretch>
          </a:blipFill>
        </p:spPr>
      </p:sp>
      <p:sp>
        <p:nvSpPr>
          <p:cNvPr name="TextBox 9" id="9"/>
          <p:cNvSpPr txBox="true"/>
          <p:nvPr/>
        </p:nvSpPr>
        <p:spPr>
          <a:xfrm rot="0">
            <a:off x="2289691" y="2346465"/>
            <a:ext cx="14126843" cy="1932910"/>
          </a:xfrm>
          <a:prstGeom prst="rect">
            <a:avLst/>
          </a:prstGeom>
        </p:spPr>
        <p:txBody>
          <a:bodyPr anchor="t" rtlCol="false" tIns="0" lIns="0" bIns="0" rIns="0">
            <a:spAutoFit/>
          </a:bodyPr>
          <a:lstStyle/>
          <a:p>
            <a:pPr algn="l">
              <a:lnSpc>
                <a:spcPts val="3878"/>
              </a:lnSpc>
            </a:pPr>
            <a:r>
              <a:rPr lang="en-US" sz="2770">
                <a:solidFill>
                  <a:srgbClr val="000000"/>
                </a:solidFill>
                <a:latin typeface="Capriola"/>
                <a:ea typeface="Capriola"/>
                <a:cs typeface="Capriola"/>
                <a:sym typeface="Capriola"/>
              </a:rPr>
              <a:t>O</a:t>
            </a:r>
            <a:r>
              <a:rPr lang="en-US" sz="2770">
                <a:solidFill>
                  <a:srgbClr val="000000"/>
                </a:solidFill>
                <a:latin typeface="Capriola"/>
                <a:ea typeface="Capriola"/>
                <a:cs typeface="Capriola"/>
                <a:sym typeface="Capriola"/>
              </a:rPr>
              <a:t>utcome:</a:t>
            </a:r>
          </a:p>
          <a:p>
            <a:pPr algn="l" marL="598133" indent="-299066" lvl="1">
              <a:lnSpc>
                <a:spcPts val="3878"/>
              </a:lnSpc>
              <a:buFont typeface="Arial"/>
              <a:buChar char="•"/>
            </a:pPr>
            <a:r>
              <a:rPr lang="en-US" sz="2770">
                <a:solidFill>
                  <a:srgbClr val="000000"/>
                </a:solidFill>
                <a:latin typeface="Capriola"/>
                <a:ea typeface="Capriola"/>
                <a:cs typeface="Capriola"/>
                <a:sym typeface="Capriola"/>
              </a:rPr>
              <a:t>I</a:t>
            </a:r>
            <a:r>
              <a:rPr lang="en-US" sz="2770">
                <a:solidFill>
                  <a:srgbClr val="000000"/>
                </a:solidFill>
                <a:latin typeface="Capriola"/>
                <a:ea typeface="Capriola"/>
                <a:cs typeface="Capriola"/>
                <a:sym typeface="Capriola"/>
              </a:rPr>
              <a:t>dentifies potential license plate regions</a:t>
            </a:r>
            <a:r>
              <a:rPr lang="en-US" sz="2770">
                <a:solidFill>
                  <a:srgbClr val="000000"/>
                </a:solidFill>
                <a:latin typeface="Capriola"/>
                <a:ea typeface="Capriola"/>
                <a:cs typeface="Capriola"/>
                <a:sym typeface="Capriola"/>
              </a:rPr>
              <a:t> b</a:t>
            </a:r>
            <a:r>
              <a:rPr lang="en-US" sz="2770">
                <a:solidFill>
                  <a:srgbClr val="000000"/>
                </a:solidFill>
                <a:latin typeface="Capriola"/>
                <a:ea typeface="Capriola"/>
                <a:cs typeface="Capriola"/>
                <a:sym typeface="Capriola"/>
              </a:rPr>
              <a:t>ased on ge</a:t>
            </a:r>
            <a:r>
              <a:rPr lang="en-US" sz="2770">
                <a:solidFill>
                  <a:srgbClr val="000000"/>
                </a:solidFill>
                <a:latin typeface="Capriola"/>
                <a:ea typeface="Capriola"/>
                <a:cs typeface="Capriola"/>
                <a:sym typeface="Capriola"/>
              </a:rPr>
              <a:t>o</a:t>
            </a:r>
            <a:r>
              <a:rPr lang="en-US" sz="2770">
                <a:solidFill>
                  <a:srgbClr val="000000"/>
                </a:solidFill>
                <a:latin typeface="Capriola"/>
                <a:ea typeface="Capriola"/>
                <a:cs typeface="Capriola"/>
                <a:sym typeface="Capriola"/>
              </a:rPr>
              <a:t>metry and area, ensuring irrelevant regions are excluded.</a:t>
            </a:r>
          </a:p>
          <a:p>
            <a:pPr algn="l">
              <a:lnSpc>
                <a:spcPts val="3878"/>
              </a:lnSpc>
            </a:pPr>
          </a:p>
        </p:txBody>
      </p:sp>
      <p:sp>
        <p:nvSpPr>
          <p:cNvPr name="TextBox 10" id="10"/>
          <p:cNvSpPr txBox="true"/>
          <p:nvPr/>
        </p:nvSpPr>
        <p:spPr>
          <a:xfrm rot="0">
            <a:off x="2322753" y="1286239"/>
            <a:ext cx="14060719" cy="824992"/>
          </a:xfrm>
          <a:prstGeom prst="rect">
            <a:avLst/>
          </a:prstGeom>
        </p:spPr>
        <p:txBody>
          <a:bodyPr anchor="t" rtlCol="false" tIns="0" lIns="0" bIns="0" rIns="0">
            <a:spAutoFit/>
          </a:bodyPr>
          <a:lstStyle/>
          <a:p>
            <a:pPr algn="ctr">
              <a:lnSpc>
                <a:spcPts val="6703"/>
              </a:lnSpc>
            </a:pPr>
            <a:r>
              <a:rPr lang="en-US" sz="4788">
                <a:solidFill>
                  <a:srgbClr val="004AAD"/>
                </a:solidFill>
                <a:latin typeface="Fredoka"/>
                <a:ea typeface="Fredoka"/>
                <a:cs typeface="Fredoka"/>
                <a:sym typeface="Fredoka"/>
              </a:rPr>
              <a:t>CONTOUR DETECTION AND APPROXIMATION</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CFF0F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CFF0F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sp>
        <p:nvSpPr>
          <p:cNvPr name="TextBox 8" id="8"/>
          <p:cNvSpPr txBox="true"/>
          <p:nvPr/>
        </p:nvSpPr>
        <p:spPr>
          <a:xfrm rot="0">
            <a:off x="1701181" y="2486989"/>
            <a:ext cx="7432466" cy="7144241"/>
          </a:xfrm>
          <a:prstGeom prst="rect">
            <a:avLst/>
          </a:prstGeom>
        </p:spPr>
        <p:txBody>
          <a:bodyPr anchor="t" rtlCol="false" tIns="0" lIns="0" bIns="0" rIns="0">
            <a:spAutoFit/>
          </a:bodyPr>
          <a:lstStyle/>
          <a:p>
            <a:pPr algn="l">
              <a:lnSpc>
                <a:spcPts val="4083"/>
              </a:lnSpc>
            </a:pPr>
            <a:r>
              <a:rPr lang="en-US" sz="2916">
                <a:solidFill>
                  <a:srgbClr val="000000"/>
                </a:solidFill>
                <a:latin typeface="Capriola"/>
                <a:ea typeface="Capriola"/>
                <a:cs typeface="Capriola"/>
                <a:sym typeface="Capriola"/>
              </a:rPr>
              <a:t>Procedure:</a:t>
            </a:r>
          </a:p>
          <a:p>
            <a:pPr algn="l" marL="629679" indent="-314840" lvl="1">
              <a:lnSpc>
                <a:spcPts val="4083"/>
              </a:lnSpc>
              <a:buFont typeface="Arial"/>
              <a:buChar char="•"/>
            </a:pPr>
            <a:r>
              <a:rPr lang="en-US" sz="2916">
                <a:solidFill>
                  <a:srgbClr val="000000"/>
                </a:solidFill>
                <a:latin typeface="Capriola"/>
                <a:ea typeface="Capriola"/>
                <a:cs typeface="Capriola"/>
                <a:sym typeface="Capriola"/>
              </a:rPr>
              <a:t>Once a valid quadrilateral contour is </a:t>
            </a:r>
            <a:r>
              <a:rPr lang="en-US" sz="2916">
                <a:solidFill>
                  <a:srgbClr val="000000"/>
                </a:solidFill>
                <a:latin typeface="Capriola"/>
                <a:ea typeface="Capriola"/>
                <a:cs typeface="Capriola"/>
                <a:sym typeface="Capriola"/>
              </a:rPr>
              <a:t>identified, a binary mask is created to isolate the corresponding region.</a:t>
            </a:r>
          </a:p>
          <a:p>
            <a:pPr algn="l" marL="629679" indent="-314840" lvl="1">
              <a:lnSpc>
                <a:spcPts val="4083"/>
              </a:lnSpc>
              <a:buFont typeface="Arial"/>
              <a:buChar char="•"/>
            </a:pPr>
            <a:r>
              <a:rPr lang="en-US" sz="2916">
                <a:solidFill>
                  <a:srgbClr val="000000"/>
                </a:solidFill>
                <a:latin typeface="Capriola"/>
                <a:ea typeface="Capriola"/>
                <a:cs typeface="Capriola"/>
                <a:sym typeface="Capriola"/>
              </a:rPr>
              <a:t>A bitwise operation (cv2.bitwise_and) is</a:t>
            </a:r>
            <a:r>
              <a:rPr lang="en-US" sz="2916">
                <a:solidFill>
                  <a:srgbClr val="000000"/>
                </a:solidFill>
                <a:latin typeface="Capriola"/>
                <a:ea typeface="Capriola"/>
                <a:cs typeface="Capriola"/>
                <a:sym typeface="Capriola"/>
              </a:rPr>
              <a:t> applied to highlight th</a:t>
            </a:r>
            <a:r>
              <a:rPr lang="en-US" sz="2916">
                <a:solidFill>
                  <a:srgbClr val="000000"/>
                </a:solidFill>
                <a:latin typeface="Capriola"/>
                <a:ea typeface="Capriola"/>
                <a:cs typeface="Capriola"/>
                <a:sym typeface="Capriola"/>
              </a:rPr>
              <a:t>e detected license plate and suppress other areas.</a:t>
            </a:r>
          </a:p>
          <a:p>
            <a:pPr algn="l" marL="629679" indent="-314840" lvl="1">
              <a:lnSpc>
                <a:spcPts val="4083"/>
              </a:lnSpc>
              <a:buFont typeface="Arial"/>
              <a:buChar char="•"/>
            </a:pPr>
            <a:r>
              <a:rPr lang="en-US" sz="2916">
                <a:solidFill>
                  <a:srgbClr val="000000"/>
                </a:solidFill>
                <a:latin typeface="Capriola"/>
                <a:ea typeface="Capriola"/>
                <a:cs typeface="Capriola"/>
                <a:sym typeface="Capriola"/>
              </a:rPr>
              <a:t>Bounding box coordinates of the contour are calculated to crop the license plate region from the grayscale image</a:t>
            </a:r>
          </a:p>
          <a:p>
            <a:pPr algn="l">
              <a:lnSpc>
                <a:spcPts val="4083"/>
              </a:lnSpc>
            </a:pPr>
          </a:p>
        </p:txBody>
      </p:sp>
      <p:sp>
        <p:nvSpPr>
          <p:cNvPr name="TextBox 9" id="9"/>
          <p:cNvSpPr txBox="true"/>
          <p:nvPr/>
        </p:nvSpPr>
        <p:spPr>
          <a:xfrm rot="0">
            <a:off x="-1965141" y="1262591"/>
            <a:ext cx="22197577" cy="1294915"/>
          </a:xfrm>
          <a:prstGeom prst="rect">
            <a:avLst/>
          </a:prstGeom>
        </p:spPr>
        <p:txBody>
          <a:bodyPr anchor="t" rtlCol="false" tIns="0" lIns="0" bIns="0" rIns="0">
            <a:spAutoFit/>
          </a:bodyPr>
          <a:lstStyle/>
          <a:p>
            <a:pPr algn="ctr">
              <a:lnSpc>
                <a:spcPts val="10583"/>
              </a:lnSpc>
            </a:pPr>
            <a:r>
              <a:rPr lang="en-US" sz="7559">
                <a:solidFill>
                  <a:srgbClr val="004AAD"/>
                </a:solidFill>
                <a:latin typeface="Fredoka"/>
                <a:ea typeface="Fredoka"/>
                <a:cs typeface="Fredoka"/>
                <a:sym typeface="Fredoka"/>
              </a:rPr>
              <a:t>PLATE LOCALIZATION</a:t>
            </a:r>
          </a:p>
        </p:txBody>
      </p:sp>
      <p:sp>
        <p:nvSpPr>
          <p:cNvPr name="TextBox 10" id="10"/>
          <p:cNvSpPr txBox="true"/>
          <p:nvPr/>
        </p:nvSpPr>
        <p:spPr>
          <a:xfrm rot="0">
            <a:off x="9419235" y="3511374"/>
            <a:ext cx="7432466" cy="5095471"/>
          </a:xfrm>
          <a:prstGeom prst="rect">
            <a:avLst/>
          </a:prstGeom>
        </p:spPr>
        <p:txBody>
          <a:bodyPr anchor="t" rtlCol="false" tIns="0" lIns="0" bIns="0" rIns="0">
            <a:spAutoFit/>
          </a:bodyPr>
          <a:lstStyle/>
          <a:p>
            <a:pPr algn="l" marL="629679" indent="-314840" lvl="1">
              <a:lnSpc>
                <a:spcPts val="4083"/>
              </a:lnSpc>
              <a:buFont typeface="Arial"/>
              <a:buChar char="•"/>
            </a:pPr>
            <a:r>
              <a:rPr lang="en-US" sz="2916">
                <a:solidFill>
                  <a:srgbClr val="000000"/>
                </a:solidFill>
                <a:latin typeface="Capriola"/>
                <a:ea typeface="Capriola"/>
                <a:cs typeface="Capriola"/>
                <a:sym typeface="Capriola"/>
              </a:rPr>
              <a:t>Output:</a:t>
            </a:r>
          </a:p>
          <a:p>
            <a:pPr algn="l" marL="629679" indent="-314840" lvl="1">
              <a:lnSpc>
                <a:spcPts val="4083"/>
              </a:lnSpc>
              <a:buFont typeface="Arial"/>
              <a:buChar char="•"/>
            </a:pPr>
            <a:r>
              <a:rPr lang="en-US" sz="2916">
                <a:solidFill>
                  <a:srgbClr val="000000"/>
                </a:solidFill>
                <a:latin typeface="Capriola"/>
                <a:ea typeface="Capriola"/>
                <a:cs typeface="Capriola"/>
                <a:sym typeface="Capriola"/>
              </a:rPr>
              <a:t>A lo</a:t>
            </a:r>
            <a:r>
              <a:rPr lang="en-US" sz="2916">
                <a:solidFill>
                  <a:srgbClr val="000000"/>
                </a:solidFill>
                <a:latin typeface="Capriola"/>
                <a:ea typeface="Capriola"/>
                <a:cs typeface="Capriola"/>
                <a:sym typeface="Capriola"/>
              </a:rPr>
              <a:t>calized, cropped licens</a:t>
            </a:r>
            <a:r>
              <a:rPr lang="en-US" sz="2916">
                <a:solidFill>
                  <a:srgbClr val="000000"/>
                </a:solidFill>
                <a:latin typeface="Capriola"/>
                <a:ea typeface="Capriola"/>
                <a:cs typeface="Capriola"/>
                <a:sym typeface="Capriola"/>
              </a:rPr>
              <a:t>e plate region, ready for further processing (e.g., OCR).</a:t>
            </a:r>
          </a:p>
          <a:p>
            <a:pPr algn="l" marL="629679" indent="-314840" lvl="1">
              <a:lnSpc>
                <a:spcPts val="4083"/>
              </a:lnSpc>
              <a:buFont typeface="Arial"/>
              <a:buChar char="•"/>
            </a:pPr>
            <a:r>
              <a:rPr lang="en-US" sz="2916">
                <a:solidFill>
                  <a:srgbClr val="000000"/>
                </a:solidFill>
                <a:latin typeface="Capriola"/>
                <a:ea typeface="Capriola"/>
                <a:cs typeface="Capriola"/>
                <a:sym typeface="Capriola"/>
              </a:rPr>
              <a:t>F</a:t>
            </a:r>
            <a:r>
              <a:rPr lang="en-US" sz="2916">
                <a:solidFill>
                  <a:srgbClr val="000000"/>
                </a:solidFill>
                <a:latin typeface="Capriola"/>
                <a:ea typeface="Capriola"/>
                <a:cs typeface="Capriola"/>
                <a:sym typeface="Capriola"/>
              </a:rPr>
              <a:t>allback:</a:t>
            </a:r>
          </a:p>
          <a:p>
            <a:pPr algn="l" marL="629679" indent="-314840" lvl="1">
              <a:lnSpc>
                <a:spcPts val="4083"/>
              </a:lnSpc>
              <a:buFont typeface="Arial"/>
              <a:buChar char="•"/>
            </a:pPr>
            <a:r>
              <a:rPr lang="en-US" sz="2916">
                <a:solidFill>
                  <a:srgbClr val="000000"/>
                </a:solidFill>
                <a:latin typeface="Capriola"/>
                <a:ea typeface="Capriola"/>
                <a:cs typeface="Capriola"/>
                <a:sym typeface="Capriola"/>
              </a:rPr>
              <a:t>If no</a:t>
            </a:r>
            <a:r>
              <a:rPr lang="en-US" sz="2916">
                <a:solidFill>
                  <a:srgbClr val="000000"/>
                </a:solidFill>
                <a:latin typeface="Capriola"/>
                <a:ea typeface="Capriola"/>
                <a:cs typeface="Capriola"/>
                <a:sym typeface="Capriola"/>
              </a:rPr>
              <a:t> valid contour is</a:t>
            </a:r>
            <a:r>
              <a:rPr lang="en-US" sz="2916">
                <a:solidFill>
                  <a:srgbClr val="000000"/>
                </a:solidFill>
                <a:latin typeface="Capriola"/>
                <a:ea typeface="Capriola"/>
                <a:cs typeface="Capriola"/>
                <a:sym typeface="Capriola"/>
              </a:rPr>
              <a:t> detected, the algorithm concludes that no license plate is present, ensuring robustness in error handling.</a:t>
            </a:r>
          </a:p>
          <a:p>
            <a:pPr algn="l">
              <a:lnSpc>
                <a:spcPts val="4083"/>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CFF0F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CFF0F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sp>
        <p:nvSpPr>
          <p:cNvPr name="TextBox 8" id="8"/>
          <p:cNvSpPr txBox="true"/>
          <p:nvPr/>
        </p:nvSpPr>
        <p:spPr>
          <a:xfrm rot="0">
            <a:off x="1018348" y="1514475"/>
            <a:ext cx="16230600" cy="1533525"/>
          </a:xfrm>
          <a:prstGeom prst="rect">
            <a:avLst/>
          </a:prstGeom>
        </p:spPr>
        <p:txBody>
          <a:bodyPr anchor="t" rtlCol="false" tIns="0" lIns="0" bIns="0" rIns="0">
            <a:spAutoFit/>
          </a:bodyPr>
          <a:lstStyle/>
          <a:p>
            <a:pPr algn="ctr">
              <a:lnSpc>
                <a:spcPts val="12599"/>
              </a:lnSpc>
            </a:pPr>
            <a:r>
              <a:rPr lang="en-US" sz="9000">
                <a:solidFill>
                  <a:srgbClr val="004AAD"/>
                </a:solidFill>
                <a:latin typeface="Fredoka"/>
                <a:ea typeface="Fredoka"/>
                <a:cs typeface="Fredoka"/>
                <a:sym typeface="Fredoka"/>
              </a:rPr>
              <a:t>OBJECTIVE</a:t>
            </a:r>
          </a:p>
        </p:txBody>
      </p:sp>
      <p:grpSp>
        <p:nvGrpSpPr>
          <p:cNvPr name="Group 9" id="9"/>
          <p:cNvGrpSpPr/>
          <p:nvPr/>
        </p:nvGrpSpPr>
        <p:grpSpPr>
          <a:xfrm rot="0">
            <a:off x="2309304" y="3659865"/>
            <a:ext cx="13648688" cy="4294599"/>
            <a:chOff x="0" y="0"/>
            <a:chExt cx="598805476" cy="188415870"/>
          </a:xfrm>
        </p:grpSpPr>
        <p:sp>
          <p:nvSpPr>
            <p:cNvPr name="Freeform 10" id="10"/>
            <p:cNvSpPr/>
            <p:nvPr/>
          </p:nvSpPr>
          <p:spPr>
            <a:xfrm flipH="false" flipV="false" rot="0">
              <a:off x="72390" y="72390"/>
              <a:ext cx="598660676" cy="188271090"/>
            </a:xfrm>
            <a:custGeom>
              <a:avLst/>
              <a:gdLst/>
              <a:ahLst/>
              <a:cxnLst/>
              <a:rect r="r" b="b" t="t" l="l"/>
              <a:pathLst>
                <a:path h="188271090" w="598660676">
                  <a:moveTo>
                    <a:pt x="0" y="0"/>
                  </a:moveTo>
                  <a:lnTo>
                    <a:pt x="598660676" y="0"/>
                  </a:lnTo>
                  <a:lnTo>
                    <a:pt x="598660676" y="188271090"/>
                  </a:lnTo>
                  <a:lnTo>
                    <a:pt x="0" y="188271090"/>
                  </a:lnTo>
                  <a:lnTo>
                    <a:pt x="0" y="0"/>
                  </a:lnTo>
                  <a:close/>
                </a:path>
              </a:pathLst>
            </a:custGeom>
            <a:solidFill>
              <a:srgbClr val="CFF0F1"/>
            </a:solidFill>
          </p:spPr>
        </p:sp>
        <p:sp>
          <p:nvSpPr>
            <p:cNvPr name="Freeform 11" id="11"/>
            <p:cNvSpPr/>
            <p:nvPr/>
          </p:nvSpPr>
          <p:spPr>
            <a:xfrm flipH="false" flipV="false" rot="0">
              <a:off x="0" y="0"/>
              <a:ext cx="598805496" cy="188415873"/>
            </a:xfrm>
            <a:custGeom>
              <a:avLst/>
              <a:gdLst/>
              <a:ahLst/>
              <a:cxnLst/>
              <a:rect r="r" b="b" t="t" l="l"/>
              <a:pathLst>
                <a:path h="188415873" w="598805496">
                  <a:moveTo>
                    <a:pt x="598660686" y="188271088"/>
                  </a:moveTo>
                  <a:lnTo>
                    <a:pt x="598805496" y="188271088"/>
                  </a:lnTo>
                  <a:lnTo>
                    <a:pt x="598805496" y="188415873"/>
                  </a:lnTo>
                  <a:lnTo>
                    <a:pt x="598660686" y="188415873"/>
                  </a:lnTo>
                  <a:lnTo>
                    <a:pt x="598660686" y="188271088"/>
                  </a:lnTo>
                  <a:close/>
                  <a:moveTo>
                    <a:pt x="0" y="144780"/>
                  </a:moveTo>
                  <a:lnTo>
                    <a:pt x="144780" y="144780"/>
                  </a:lnTo>
                  <a:lnTo>
                    <a:pt x="144780" y="188271088"/>
                  </a:lnTo>
                  <a:lnTo>
                    <a:pt x="0" y="188271088"/>
                  </a:lnTo>
                  <a:lnTo>
                    <a:pt x="0" y="144780"/>
                  </a:lnTo>
                  <a:close/>
                  <a:moveTo>
                    <a:pt x="0" y="188271088"/>
                  </a:moveTo>
                  <a:lnTo>
                    <a:pt x="144780" y="188271088"/>
                  </a:lnTo>
                  <a:lnTo>
                    <a:pt x="144780" y="188415873"/>
                  </a:lnTo>
                  <a:lnTo>
                    <a:pt x="0" y="188415873"/>
                  </a:lnTo>
                  <a:lnTo>
                    <a:pt x="0" y="188271088"/>
                  </a:lnTo>
                  <a:close/>
                  <a:moveTo>
                    <a:pt x="598660686" y="144780"/>
                  </a:moveTo>
                  <a:lnTo>
                    <a:pt x="598805496" y="144780"/>
                  </a:lnTo>
                  <a:lnTo>
                    <a:pt x="598805496" y="188271088"/>
                  </a:lnTo>
                  <a:lnTo>
                    <a:pt x="598660686" y="188271088"/>
                  </a:lnTo>
                  <a:lnTo>
                    <a:pt x="598660686" y="144780"/>
                  </a:lnTo>
                  <a:close/>
                  <a:moveTo>
                    <a:pt x="144780" y="188271088"/>
                  </a:moveTo>
                  <a:lnTo>
                    <a:pt x="598660686" y="188271088"/>
                  </a:lnTo>
                  <a:lnTo>
                    <a:pt x="598660686" y="188415873"/>
                  </a:lnTo>
                  <a:lnTo>
                    <a:pt x="144780" y="188415873"/>
                  </a:lnTo>
                  <a:lnTo>
                    <a:pt x="144780" y="188271088"/>
                  </a:lnTo>
                  <a:close/>
                  <a:moveTo>
                    <a:pt x="598660686" y="0"/>
                  </a:moveTo>
                  <a:lnTo>
                    <a:pt x="598805496" y="0"/>
                  </a:lnTo>
                  <a:lnTo>
                    <a:pt x="598805496" y="144780"/>
                  </a:lnTo>
                  <a:lnTo>
                    <a:pt x="598660686" y="144780"/>
                  </a:lnTo>
                  <a:lnTo>
                    <a:pt x="598660686" y="0"/>
                  </a:lnTo>
                  <a:close/>
                  <a:moveTo>
                    <a:pt x="0" y="0"/>
                  </a:moveTo>
                  <a:lnTo>
                    <a:pt x="144780" y="0"/>
                  </a:lnTo>
                  <a:lnTo>
                    <a:pt x="144780" y="144780"/>
                  </a:lnTo>
                  <a:lnTo>
                    <a:pt x="0" y="144780"/>
                  </a:lnTo>
                  <a:lnTo>
                    <a:pt x="0" y="0"/>
                  </a:lnTo>
                  <a:close/>
                  <a:moveTo>
                    <a:pt x="144780" y="0"/>
                  </a:moveTo>
                  <a:lnTo>
                    <a:pt x="598660686" y="0"/>
                  </a:lnTo>
                  <a:lnTo>
                    <a:pt x="598660686" y="144780"/>
                  </a:lnTo>
                  <a:lnTo>
                    <a:pt x="144780" y="144780"/>
                  </a:lnTo>
                  <a:lnTo>
                    <a:pt x="144780" y="0"/>
                  </a:lnTo>
                  <a:close/>
                </a:path>
              </a:pathLst>
            </a:custGeom>
            <a:solidFill>
              <a:srgbClr val="CFF0F1"/>
            </a:solidFill>
          </p:spPr>
        </p:sp>
      </p:grpSp>
      <p:sp>
        <p:nvSpPr>
          <p:cNvPr name="TextBox 12" id="12"/>
          <p:cNvSpPr txBox="true"/>
          <p:nvPr/>
        </p:nvSpPr>
        <p:spPr>
          <a:xfrm rot="0">
            <a:off x="2591799" y="4385717"/>
            <a:ext cx="13104402" cy="222377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Capriola"/>
                <a:ea typeface="Capriola"/>
                <a:cs typeface="Capriola"/>
                <a:sym typeface="Capriola"/>
              </a:rPr>
              <a:t>Enhance the accuracy and efficiency of ALPR systems.</a:t>
            </a:r>
          </a:p>
          <a:p>
            <a:pPr algn="l" marL="690881" indent="-345440" lvl="1">
              <a:lnSpc>
                <a:spcPts val="4480"/>
              </a:lnSpc>
              <a:buFont typeface="Arial"/>
              <a:buChar char="•"/>
            </a:pPr>
            <a:r>
              <a:rPr lang="en-US" sz="3200">
                <a:solidFill>
                  <a:srgbClr val="000000"/>
                </a:solidFill>
                <a:latin typeface="Capriola"/>
                <a:ea typeface="Capriola"/>
                <a:cs typeface="Capriola"/>
                <a:sym typeface="Capriola"/>
              </a:rPr>
              <a:t>Applications in intelligent transportation, security, and parking management.</a:t>
            </a:r>
          </a:p>
          <a:p>
            <a:pPr algn="l">
              <a:lnSpc>
                <a:spcPts val="4480"/>
              </a:lnSpc>
            </a:pPr>
          </a:p>
        </p:txBody>
      </p:sp>
      <p:pic>
        <p:nvPicPr>
          <p:cNvPr name="Picture 13" id="13"/>
          <p:cNvPicPr>
            <a:picLocks noChangeAspect="true"/>
          </p:cNvPicPr>
          <p:nvPr/>
        </p:nvPicPr>
        <p:blipFill>
          <a:blip r:embed="rId2"/>
          <a:stretch>
            <a:fillRect/>
          </a:stretch>
        </p:blipFill>
        <p:spPr>
          <a:xfrm rot="0">
            <a:off x="6909707" y="6399937"/>
            <a:ext cx="9258300" cy="2855586"/>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4AAD"/>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41B8D5"/>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41B8D5"/>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sp>
        <p:nvSpPr>
          <p:cNvPr name="Freeform 8" id="8"/>
          <p:cNvSpPr/>
          <p:nvPr/>
        </p:nvSpPr>
        <p:spPr>
          <a:xfrm flipH="false" flipV="false" rot="0">
            <a:off x="9133648" y="2741831"/>
            <a:ext cx="7927171" cy="2240288"/>
          </a:xfrm>
          <a:custGeom>
            <a:avLst/>
            <a:gdLst/>
            <a:ahLst/>
            <a:cxnLst/>
            <a:rect r="r" b="b" t="t" l="l"/>
            <a:pathLst>
              <a:path h="2240288" w="7927171">
                <a:moveTo>
                  <a:pt x="0" y="0"/>
                </a:moveTo>
                <a:lnTo>
                  <a:pt x="7927171" y="0"/>
                </a:lnTo>
                <a:lnTo>
                  <a:pt x="7927171" y="2240287"/>
                </a:lnTo>
                <a:lnTo>
                  <a:pt x="0" y="2240287"/>
                </a:lnTo>
                <a:lnTo>
                  <a:pt x="0" y="0"/>
                </a:lnTo>
                <a:close/>
              </a:path>
            </a:pathLst>
          </a:custGeom>
          <a:blipFill>
            <a:blip r:embed="rId2"/>
            <a:stretch>
              <a:fillRect l="0" t="0" r="0" b="0"/>
            </a:stretch>
          </a:blipFill>
        </p:spPr>
      </p:sp>
      <p:sp>
        <p:nvSpPr>
          <p:cNvPr name="Freeform 9" id="9"/>
          <p:cNvSpPr/>
          <p:nvPr/>
        </p:nvSpPr>
        <p:spPr>
          <a:xfrm flipH="false" flipV="false" rot="0">
            <a:off x="9322544" y="5953018"/>
            <a:ext cx="7549379" cy="2066883"/>
          </a:xfrm>
          <a:custGeom>
            <a:avLst/>
            <a:gdLst/>
            <a:ahLst/>
            <a:cxnLst/>
            <a:rect r="r" b="b" t="t" l="l"/>
            <a:pathLst>
              <a:path h="2066883" w="7549379">
                <a:moveTo>
                  <a:pt x="0" y="0"/>
                </a:moveTo>
                <a:lnTo>
                  <a:pt x="7549379" y="0"/>
                </a:lnTo>
                <a:lnTo>
                  <a:pt x="7549379" y="2066883"/>
                </a:lnTo>
                <a:lnTo>
                  <a:pt x="0" y="2066883"/>
                </a:lnTo>
                <a:lnTo>
                  <a:pt x="0" y="0"/>
                </a:lnTo>
                <a:close/>
              </a:path>
            </a:pathLst>
          </a:custGeom>
          <a:blipFill>
            <a:blip r:embed="rId3"/>
            <a:stretch>
              <a:fillRect l="0" t="0" r="0" b="0"/>
            </a:stretch>
          </a:blipFill>
        </p:spPr>
      </p:sp>
      <p:sp>
        <p:nvSpPr>
          <p:cNvPr name="TextBox 10" id="10"/>
          <p:cNvSpPr txBox="true"/>
          <p:nvPr/>
        </p:nvSpPr>
        <p:spPr>
          <a:xfrm rot="0">
            <a:off x="1018348" y="1099457"/>
            <a:ext cx="16230600" cy="1052185"/>
          </a:xfrm>
          <a:prstGeom prst="rect">
            <a:avLst/>
          </a:prstGeom>
        </p:spPr>
        <p:txBody>
          <a:bodyPr anchor="t" rtlCol="false" tIns="0" lIns="0" bIns="0" rIns="0">
            <a:spAutoFit/>
          </a:bodyPr>
          <a:lstStyle/>
          <a:p>
            <a:pPr algn="ctr">
              <a:lnSpc>
                <a:spcPts val="8680"/>
              </a:lnSpc>
            </a:pPr>
            <a:r>
              <a:rPr lang="en-US" sz="6200">
                <a:solidFill>
                  <a:srgbClr val="004AAD"/>
                </a:solidFill>
                <a:latin typeface="Fredoka"/>
                <a:ea typeface="Fredoka"/>
                <a:cs typeface="Fredoka"/>
                <a:sym typeface="Fredoka"/>
              </a:rPr>
              <a:t>CHARACTER RECOGNITION</a:t>
            </a:r>
          </a:p>
        </p:txBody>
      </p:sp>
      <p:sp>
        <p:nvSpPr>
          <p:cNvPr name="TextBox 11" id="11"/>
          <p:cNvSpPr txBox="true"/>
          <p:nvPr/>
        </p:nvSpPr>
        <p:spPr>
          <a:xfrm rot="0">
            <a:off x="1615747" y="2430161"/>
            <a:ext cx="7517900" cy="6424930"/>
          </a:xfrm>
          <a:prstGeom prst="rect">
            <a:avLst/>
          </a:prstGeom>
        </p:spPr>
        <p:txBody>
          <a:bodyPr anchor="t" rtlCol="false" tIns="0" lIns="0" bIns="0" rIns="0">
            <a:spAutoFit/>
          </a:bodyPr>
          <a:lstStyle/>
          <a:p>
            <a:pPr algn="l" marL="604523" indent="-302261" lvl="1">
              <a:lnSpc>
                <a:spcPts val="3920"/>
              </a:lnSpc>
              <a:buFont typeface="Arial"/>
              <a:buChar char="•"/>
            </a:pPr>
            <a:r>
              <a:rPr lang="en-US" sz="2800">
                <a:solidFill>
                  <a:srgbClr val="000000"/>
                </a:solidFill>
                <a:latin typeface="Capriola"/>
                <a:ea typeface="Capriola"/>
                <a:cs typeface="Capriola"/>
                <a:sym typeface="Capriola"/>
              </a:rPr>
              <a:t>PaddleOCR Process:</a:t>
            </a:r>
          </a:p>
          <a:p>
            <a:pPr algn="l" marL="1209045" indent="-403015" lvl="2">
              <a:lnSpc>
                <a:spcPts val="3920"/>
              </a:lnSpc>
              <a:buFont typeface="Arial"/>
              <a:buChar char="⚬"/>
            </a:pPr>
            <a:r>
              <a:rPr lang="en-US" sz="2800">
                <a:solidFill>
                  <a:srgbClr val="000000"/>
                </a:solidFill>
                <a:latin typeface="Capriola"/>
                <a:ea typeface="Capriola"/>
                <a:cs typeface="Capriola"/>
                <a:sym typeface="Capriola"/>
              </a:rPr>
              <a:t>Optical Character Recognition</a:t>
            </a:r>
            <a:r>
              <a:rPr lang="en-US" sz="2800">
                <a:solidFill>
                  <a:srgbClr val="000000"/>
                </a:solidFill>
                <a:latin typeface="Capriola"/>
                <a:ea typeface="Capriola"/>
                <a:cs typeface="Capriola"/>
                <a:sym typeface="Capriola"/>
              </a:rPr>
              <a:t> (OCR) is performed on the extracted ROIs.</a:t>
            </a:r>
          </a:p>
          <a:p>
            <a:pPr algn="l" marL="1209045" indent="-403015" lvl="2">
              <a:lnSpc>
                <a:spcPts val="3920"/>
              </a:lnSpc>
              <a:buFont typeface="Arial"/>
              <a:buChar char="⚬"/>
            </a:pPr>
            <a:r>
              <a:rPr lang="en-US" sz="2800">
                <a:solidFill>
                  <a:srgbClr val="000000"/>
                </a:solidFill>
                <a:latin typeface="Capriola"/>
                <a:ea typeface="Capriola"/>
                <a:cs typeface="Capriola"/>
                <a:sym typeface="Capriola"/>
              </a:rPr>
              <a:t>H</a:t>
            </a:r>
            <a:r>
              <a:rPr lang="en-US" sz="2800">
                <a:solidFill>
                  <a:srgbClr val="000000"/>
                </a:solidFill>
                <a:latin typeface="Capriola"/>
                <a:ea typeface="Capriola"/>
                <a:cs typeface="Capriola"/>
                <a:sym typeface="Capriola"/>
              </a:rPr>
              <a:t>andles diverse text orientations and provides confidence scores for detected characters.</a:t>
            </a:r>
          </a:p>
          <a:p>
            <a:pPr algn="l" marL="604523" indent="-302261" lvl="1">
              <a:lnSpc>
                <a:spcPts val="3920"/>
              </a:lnSpc>
              <a:buFont typeface="Arial"/>
              <a:buChar char="•"/>
            </a:pPr>
            <a:r>
              <a:rPr lang="en-US" sz="2800">
                <a:solidFill>
                  <a:srgbClr val="000000"/>
                </a:solidFill>
                <a:latin typeface="Capriola"/>
                <a:ea typeface="Capriola"/>
                <a:cs typeface="Capriola"/>
                <a:sym typeface="Capriola"/>
              </a:rPr>
              <a:t>Output:</a:t>
            </a:r>
          </a:p>
          <a:p>
            <a:pPr algn="l" marL="1209045" indent="-403015" lvl="2">
              <a:lnSpc>
                <a:spcPts val="3920"/>
              </a:lnSpc>
              <a:buFont typeface="Arial"/>
              <a:buChar char="⚬"/>
            </a:pPr>
            <a:r>
              <a:rPr lang="en-US" sz="2800">
                <a:solidFill>
                  <a:srgbClr val="000000"/>
                </a:solidFill>
                <a:latin typeface="Capriola"/>
                <a:ea typeface="Capriola"/>
                <a:cs typeface="Capriola"/>
                <a:sym typeface="Capriola"/>
              </a:rPr>
              <a:t>Recognized license plate num</a:t>
            </a:r>
            <a:r>
              <a:rPr lang="en-US" sz="2800">
                <a:solidFill>
                  <a:srgbClr val="000000"/>
                </a:solidFill>
                <a:latin typeface="Capriola"/>
                <a:ea typeface="Capriola"/>
                <a:cs typeface="Capriola"/>
                <a:sym typeface="Capriola"/>
              </a:rPr>
              <a:t>bers with confidence metrics, facilitating reliable use in real-world applications.</a:t>
            </a:r>
          </a:p>
          <a:p>
            <a:pPr algn="l">
              <a:lnSpc>
                <a:spcPts val="392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CFF0F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7BA0D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7BA0D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6FFF6"/>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6FFF6"/>
            </a:solidFill>
          </p:spPr>
        </p:sp>
      </p:grpSp>
      <p:grpSp>
        <p:nvGrpSpPr>
          <p:cNvPr name="Group 8" id="8"/>
          <p:cNvGrpSpPr/>
          <p:nvPr/>
        </p:nvGrpSpPr>
        <p:grpSpPr>
          <a:xfrm rot="0">
            <a:off x="8680587" y="2482032"/>
            <a:ext cx="7996632" cy="4648385"/>
            <a:chOff x="0" y="0"/>
            <a:chExt cx="350834234" cy="203937422"/>
          </a:xfrm>
        </p:grpSpPr>
        <p:sp>
          <p:nvSpPr>
            <p:cNvPr name="Freeform 9" id="9"/>
            <p:cNvSpPr/>
            <p:nvPr/>
          </p:nvSpPr>
          <p:spPr>
            <a:xfrm flipH="false" flipV="false" rot="0">
              <a:off x="72390" y="72390"/>
              <a:ext cx="350689456" cy="203792648"/>
            </a:xfrm>
            <a:custGeom>
              <a:avLst/>
              <a:gdLst/>
              <a:ahLst/>
              <a:cxnLst/>
              <a:rect r="r" b="b" t="t" l="l"/>
              <a:pathLst>
                <a:path h="203792648" w="350689456">
                  <a:moveTo>
                    <a:pt x="0" y="0"/>
                  </a:moveTo>
                  <a:lnTo>
                    <a:pt x="350689456" y="0"/>
                  </a:lnTo>
                  <a:lnTo>
                    <a:pt x="350689456" y="203792648"/>
                  </a:lnTo>
                  <a:lnTo>
                    <a:pt x="0" y="203792648"/>
                  </a:lnTo>
                  <a:lnTo>
                    <a:pt x="0" y="0"/>
                  </a:lnTo>
                  <a:close/>
                </a:path>
              </a:pathLst>
            </a:custGeom>
            <a:solidFill>
              <a:srgbClr val="CFF0F1">
                <a:alpha val="26667"/>
              </a:srgbClr>
            </a:solidFill>
          </p:spPr>
        </p:sp>
        <p:sp>
          <p:nvSpPr>
            <p:cNvPr name="Freeform 10" id="10"/>
            <p:cNvSpPr/>
            <p:nvPr/>
          </p:nvSpPr>
          <p:spPr>
            <a:xfrm flipH="false" flipV="false" rot="0">
              <a:off x="0" y="0"/>
              <a:ext cx="350834226" cy="203937419"/>
            </a:xfrm>
            <a:custGeom>
              <a:avLst/>
              <a:gdLst/>
              <a:ahLst/>
              <a:cxnLst/>
              <a:rect r="r" b="b" t="t" l="l"/>
              <a:pathLst>
                <a:path h="203937419" w="350834226">
                  <a:moveTo>
                    <a:pt x="350689466" y="203792646"/>
                  </a:moveTo>
                  <a:lnTo>
                    <a:pt x="350834226" y="203792646"/>
                  </a:lnTo>
                  <a:lnTo>
                    <a:pt x="350834226" y="203937419"/>
                  </a:lnTo>
                  <a:lnTo>
                    <a:pt x="350689466" y="203937419"/>
                  </a:lnTo>
                  <a:lnTo>
                    <a:pt x="350689466" y="203792646"/>
                  </a:lnTo>
                  <a:close/>
                  <a:moveTo>
                    <a:pt x="0" y="144780"/>
                  </a:moveTo>
                  <a:lnTo>
                    <a:pt x="144780" y="144780"/>
                  </a:lnTo>
                  <a:lnTo>
                    <a:pt x="144780" y="203792646"/>
                  </a:lnTo>
                  <a:lnTo>
                    <a:pt x="0" y="203792646"/>
                  </a:lnTo>
                  <a:lnTo>
                    <a:pt x="0" y="144780"/>
                  </a:lnTo>
                  <a:close/>
                  <a:moveTo>
                    <a:pt x="0" y="203792646"/>
                  </a:moveTo>
                  <a:lnTo>
                    <a:pt x="144780" y="203792646"/>
                  </a:lnTo>
                  <a:lnTo>
                    <a:pt x="144780" y="203937419"/>
                  </a:lnTo>
                  <a:lnTo>
                    <a:pt x="0" y="203937419"/>
                  </a:lnTo>
                  <a:lnTo>
                    <a:pt x="0" y="203792646"/>
                  </a:lnTo>
                  <a:close/>
                  <a:moveTo>
                    <a:pt x="350689466" y="144780"/>
                  </a:moveTo>
                  <a:lnTo>
                    <a:pt x="350834226" y="144780"/>
                  </a:lnTo>
                  <a:lnTo>
                    <a:pt x="350834226" y="203792646"/>
                  </a:lnTo>
                  <a:lnTo>
                    <a:pt x="350689466" y="203792646"/>
                  </a:lnTo>
                  <a:lnTo>
                    <a:pt x="350689466" y="144780"/>
                  </a:lnTo>
                  <a:close/>
                  <a:moveTo>
                    <a:pt x="144780" y="203792646"/>
                  </a:moveTo>
                  <a:lnTo>
                    <a:pt x="350689466" y="203792646"/>
                  </a:lnTo>
                  <a:lnTo>
                    <a:pt x="350689466" y="203937419"/>
                  </a:lnTo>
                  <a:lnTo>
                    <a:pt x="144780" y="203937419"/>
                  </a:lnTo>
                  <a:lnTo>
                    <a:pt x="144780" y="203792646"/>
                  </a:lnTo>
                  <a:close/>
                  <a:moveTo>
                    <a:pt x="350689466" y="0"/>
                  </a:moveTo>
                  <a:lnTo>
                    <a:pt x="350834226" y="0"/>
                  </a:lnTo>
                  <a:lnTo>
                    <a:pt x="350834226" y="144780"/>
                  </a:lnTo>
                  <a:lnTo>
                    <a:pt x="350689466" y="144780"/>
                  </a:lnTo>
                  <a:lnTo>
                    <a:pt x="350689466" y="0"/>
                  </a:lnTo>
                  <a:close/>
                  <a:moveTo>
                    <a:pt x="0" y="0"/>
                  </a:moveTo>
                  <a:lnTo>
                    <a:pt x="144780" y="0"/>
                  </a:lnTo>
                  <a:lnTo>
                    <a:pt x="144780" y="144780"/>
                  </a:lnTo>
                  <a:lnTo>
                    <a:pt x="0" y="144780"/>
                  </a:lnTo>
                  <a:lnTo>
                    <a:pt x="0" y="0"/>
                  </a:lnTo>
                  <a:close/>
                  <a:moveTo>
                    <a:pt x="144780" y="0"/>
                  </a:moveTo>
                  <a:lnTo>
                    <a:pt x="350689466" y="0"/>
                  </a:lnTo>
                  <a:lnTo>
                    <a:pt x="350689466" y="144780"/>
                  </a:lnTo>
                  <a:lnTo>
                    <a:pt x="144780" y="144780"/>
                  </a:lnTo>
                  <a:lnTo>
                    <a:pt x="144780" y="0"/>
                  </a:lnTo>
                  <a:close/>
                </a:path>
              </a:pathLst>
            </a:custGeom>
            <a:solidFill>
              <a:srgbClr val="CFF0F1">
                <a:alpha val="26667"/>
              </a:srgbClr>
            </a:solidFill>
          </p:spPr>
        </p:sp>
      </p:grpSp>
      <p:sp>
        <p:nvSpPr>
          <p:cNvPr name="TextBox 11" id="11"/>
          <p:cNvSpPr txBox="true"/>
          <p:nvPr/>
        </p:nvSpPr>
        <p:spPr>
          <a:xfrm rot="0">
            <a:off x="2128386" y="2424882"/>
            <a:ext cx="13104402" cy="6424930"/>
          </a:xfrm>
          <a:prstGeom prst="rect">
            <a:avLst/>
          </a:prstGeom>
        </p:spPr>
        <p:txBody>
          <a:bodyPr anchor="t" rtlCol="false" tIns="0" lIns="0" bIns="0" rIns="0">
            <a:spAutoFit/>
          </a:bodyPr>
          <a:lstStyle/>
          <a:p>
            <a:pPr algn="l">
              <a:lnSpc>
                <a:spcPts val="3920"/>
              </a:lnSpc>
            </a:pPr>
            <a:r>
              <a:rPr lang="en-US" sz="2800">
                <a:solidFill>
                  <a:srgbClr val="000000"/>
                </a:solidFill>
                <a:latin typeface="Capriola"/>
                <a:ea typeface="Capriola"/>
                <a:cs typeface="Capriola"/>
                <a:sym typeface="Capriola"/>
              </a:rPr>
              <a:t>While the proposed license plate detection and recognition method is simple and efficient, it has several limitations:</a:t>
            </a:r>
          </a:p>
          <a:p>
            <a:pPr algn="l" marL="604523" indent="-302261" lvl="1">
              <a:lnSpc>
                <a:spcPts val="3920"/>
              </a:lnSpc>
              <a:buFont typeface="Arial"/>
              <a:buChar char="•"/>
            </a:pPr>
            <a:r>
              <a:rPr lang="en-US" sz="2800">
                <a:solidFill>
                  <a:srgbClr val="000000"/>
                </a:solidFill>
                <a:latin typeface="Capriola"/>
                <a:ea typeface="Capriola"/>
                <a:cs typeface="Capriola"/>
                <a:sym typeface="Capriola"/>
              </a:rPr>
              <a:t>Inaccuracy in Complex Scenarios: The approach relies on edge detection and contour analysis, which can fail under conditions like poor lighting, motion blur, or complex backgrounds.</a:t>
            </a:r>
          </a:p>
          <a:p>
            <a:pPr algn="l" marL="604523" indent="-302261" lvl="1">
              <a:lnSpc>
                <a:spcPts val="3920"/>
              </a:lnSpc>
              <a:buFont typeface="Arial"/>
              <a:buChar char="•"/>
            </a:pPr>
            <a:r>
              <a:rPr lang="en-US" sz="2800">
                <a:solidFill>
                  <a:srgbClr val="000000"/>
                </a:solidFill>
                <a:latin typeface="Capriola"/>
                <a:ea typeface="Capriola"/>
                <a:cs typeface="Capriola"/>
                <a:sym typeface="Capriola"/>
              </a:rPr>
              <a:t>Lack of Machine Learning Integration: This method does not incorporate machine learning or deep learning, which offer better accuracy and robustness in dynamic environments.</a:t>
            </a:r>
          </a:p>
          <a:p>
            <a:pPr algn="l" marL="604523" indent="-302261" lvl="1">
              <a:lnSpc>
                <a:spcPts val="3920"/>
              </a:lnSpc>
              <a:buFont typeface="Arial"/>
              <a:buChar char="•"/>
            </a:pPr>
            <a:r>
              <a:rPr lang="en-US" sz="2800">
                <a:solidFill>
                  <a:srgbClr val="000000"/>
                </a:solidFill>
                <a:latin typeface="Capriola"/>
                <a:ea typeface="Capriola"/>
                <a:cs typeface="Capriola"/>
                <a:sym typeface="Capriola"/>
              </a:rPr>
              <a:t>Sensitivity to Noise: The method is prone to errors due to noise and image artifacts, leading to potential false positives or missed detections.</a:t>
            </a:r>
          </a:p>
          <a:p>
            <a:pPr algn="l" marL="604523" indent="-302261" lvl="1">
              <a:lnSpc>
                <a:spcPts val="3920"/>
              </a:lnSpc>
              <a:buFont typeface="Arial"/>
              <a:buChar char="•"/>
            </a:pPr>
            <a:r>
              <a:rPr lang="en-US" sz="2800">
                <a:solidFill>
                  <a:srgbClr val="000000"/>
                </a:solidFill>
                <a:latin typeface="Capriola"/>
                <a:ea typeface="Capriola"/>
                <a:cs typeface="Capriola"/>
                <a:sym typeface="Capriola"/>
              </a:rPr>
              <a:t>Limited Generalization: It may not perform well across different vehicle types, countries, or license plate formats.</a:t>
            </a:r>
          </a:p>
        </p:txBody>
      </p:sp>
      <p:sp>
        <p:nvSpPr>
          <p:cNvPr name="Freeform 12" id="12"/>
          <p:cNvSpPr/>
          <p:nvPr/>
        </p:nvSpPr>
        <p:spPr>
          <a:xfrm flipH="false" flipV="false" rot="0">
            <a:off x="14875372" y="7670449"/>
            <a:ext cx="2383928" cy="1960781"/>
          </a:xfrm>
          <a:custGeom>
            <a:avLst/>
            <a:gdLst/>
            <a:ahLst/>
            <a:cxnLst/>
            <a:rect r="r" b="b" t="t" l="l"/>
            <a:pathLst>
              <a:path h="1960781" w="2383928">
                <a:moveTo>
                  <a:pt x="0" y="0"/>
                </a:moveTo>
                <a:lnTo>
                  <a:pt x="2383928" y="0"/>
                </a:lnTo>
                <a:lnTo>
                  <a:pt x="2383928" y="1960781"/>
                </a:lnTo>
                <a:lnTo>
                  <a:pt x="0" y="1960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274973" y="876300"/>
            <a:ext cx="17738054" cy="1376526"/>
          </a:xfrm>
          <a:prstGeom prst="rect">
            <a:avLst/>
          </a:prstGeom>
        </p:spPr>
        <p:txBody>
          <a:bodyPr anchor="t" rtlCol="false" tIns="0" lIns="0" bIns="0" rIns="0">
            <a:spAutoFit/>
          </a:bodyPr>
          <a:lstStyle/>
          <a:p>
            <a:pPr algn="ctr">
              <a:lnSpc>
                <a:spcPts val="11245"/>
              </a:lnSpc>
            </a:pPr>
            <a:r>
              <a:rPr lang="en-US" sz="8032">
                <a:solidFill>
                  <a:srgbClr val="004AAD"/>
                </a:solidFill>
                <a:latin typeface="Fredoka"/>
                <a:ea typeface="Fredoka"/>
                <a:cs typeface="Fredoka"/>
                <a:sym typeface="Fredoka"/>
              </a:rPr>
              <a:t>DOWNSIDES OF THE METHOD</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CFF0F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CFF0F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sp>
        <p:nvSpPr>
          <p:cNvPr name="TextBox 8" id="8"/>
          <p:cNvSpPr txBox="true"/>
          <p:nvPr/>
        </p:nvSpPr>
        <p:spPr>
          <a:xfrm rot="0">
            <a:off x="1018348" y="1514475"/>
            <a:ext cx="16230600" cy="1533525"/>
          </a:xfrm>
          <a:prstGeom prst="rect">
            <a:avLst/>
          </a:prstGeom>
        </p:spPr>
        <p:txBody>
          <a:bodyPr anchor="t" rtlCol="false" tIns="0" lIns="0" bIns="0" rIns="0">
            <a:spAutoFit/>
          </a:bodyPr>
          <a:lstStyle/>
          <a:p>
            <a:pPr algn="ctr">
              <a:lnSpc>
                <a:spcPts val="12599"/>
              </a:lnSpc>
            </a:pPr>
            <a:r>
              <a:rPr lang="en-US" sz="9000">
                <a:solidFill>
                  <a:srgbClr val="004AAD"/>
                </a:solidFill>
                <a:latin typeface="Fredoka"/>
                <a:ea typeface="Fredoka"/>
                <a:cs typeface="Fredoka"/>
                <a:sym typeface="Fredoka"/>
              </a:rPr>
              <a:t>REFERENCES</a:t>
            </a:r>
          </a:p>
        </p:txBody>
      </p:sp>
      <p:grpSp>
        <p:nvGrpSpPr>
          <p:cNvPr name="Group 9" id="9"/>
          <p:cNvGrpSpPr/>
          <p:nvPr/>
        </p:nvGrpSpPr>
        <p:grpSpPr>
          <a:xfrm rot="0">
            <a:off x="2309304" y="3252266"/>
            <a:ext cx="13648688" cy="5770015"/>
            <a:chOff x="0" y="0"/>
            <a:chExt cx="598805476" cy="253146419"/>
          </a:xfrm>
        </p:grpSpPr>
        <p:sp>
          <p:nvSpPr>
            <p:cNvPr name="Freeform 10" id="10"/>
            <p:cNvSpPr/>
            <p:nvPr/>
          </p:nvSpPr>
          <p:spPr>
            <a:xfrm flipH="false" flipV="false" rot="0">
              <a:off x="72390" y="72390"/>
              <a:ext cx="598660676" cy="253001651"/>
            </a:xfrm>
            <a:custGeom>
              <a:avLst/>
              <a:gdLst/>
              <a:ahLst/>
              <a:cxnLst/>
              <a:rect r="r" b="b" t="t" l="l"/>
              <a:pathLst>
                <a:path h="253001651" w="598660676">
                  <a:moveTo>
                    <a:pt x="0" y="0"/>
                  </a:moveTo>
                  <a:lnTo>
                    <a:pt x="598660676" y="0"/>
                  </a:lnTo>
                  <a:lnTo>
                    <a:pt x="598660676" y="253001651"/>
                  </a:lnTo>
                  <a:lnTo>
                    <a:pt x="0" y="253001651"/>
                  </a:lnTo>
                  <a:lnTo>
                    <a:pt x="0" y="0"/>
                  </a:lnTo>
                  <a:close/>
                </a:path>
              </a:pathLst>
            </a:custGeom>
            <a:solidFill>
              <a:srgbClr val="CFF0F1"/>
            </a:solidFill>
          </p:spPr>
        </p:sp>
        <p:sp>
          <p:nvSpPr>
            <p:cNvPr name="Freeform 11" id="11"/>
            <p:cNvSpPr/>
            <p:nvPr/>
          </p:nvSpPr>
          <p:spPr>
            <a:xfrm flipH="false" flipV="false" rot="0">
              <a:off x="0" y="0"/>
              <a:ext cx="598805496" cy="253146421"/>
            </a:xfrm>
            <a:custGeom>
              <a:avLst/>
              <a:gdLst/>
              <a:ahLst/>
              <a:cxnLst/>
              <a:rect r="r" b="b" t="t" l="l"/>
              <a:pathLst>
                <a:path h="253146421" w="598805496">
                  <a:moveTo>
                    <a:pt x="598660686" y="253001636"/>
                  </a:moveTo>
                  <a:lnTo>
                    <a:pt x="598805496" y="253001636"/>
                  </a:lnTo>
                  <a:lnTo>
                    <a:pt x="598805496" y="253146421"/>
                  </a:lnTo>
                  <a:lnTo>
                    <a:pt x="598660686" y="253146421"/>
                  </a:lnTo>
                  <a:lnTo>
                    <a:pt x="598660686" y="253001636"/>
                  </a:lnTo>
                  <a:close/>
                  <a:moveTo>
                    <a:pt x="0" y="144780"/>
                  </a:moveTo>
                  <a:lnTo>
                    <a:pt x="144780" y="144780"/>
                  </a:lnTo>
                  <a:lnTo>
                    <a:pt x="144780" y="253001636"/>
                  </a:lnTo>
                  <a:lnTo>
                    <a:pt x="0" y="253001636"/>
                  </a:lnTo>
                  <a:lnTo>
                    <a:pt x="0" y="144780"/>
                  </a:lnTo>
                  <a:close/>
                  <a:moveTo>
                    <a:pt x="0" y="253001636"/>
                  </a:moveTo>
                  <a:lnTo>
                    <a:pt x="144780" y="253001636"/>
                  </a:lnTo>
                  <a:lnTo>
                    <a:pt x="144780" y="253146421"/>
                  </a:lnTo>
                  <a:lnTo>
                    <a:pt x="0" y="253146421"/>
                  </a:lnTo>
                  <a:lnTo>
                    <a:pt x="0" y="253001636"/>
                  </a:lnTo>
                  <a:close/>
                  <a:moveTo>
                    <a:pt x="598660686" y="144780"/>
                  </a:moveTo>
                  <a:lnTo>
                    <a:pt x="598805496" y="144780"/>
                  </a:lnTo>
                  <a:lnTo>
                    <a:pt x="598805496" y="253001636"/>
                  </a:lnTo>
                  <a:lnTo>
                    <a:pt x="598660686" y="253001636"/>
                  </a:lnTo>
                  <a:lnTo>
                    <a:pt x="598660686" y="144780"/>
                  </a:lnTo>
                  <a:close/>
                  <a:moveTo>
                    <a:pt x="144780" y="253001636"/>
                  </a:moveTo>
                  <a:lnTo>
                    <a:pt x="598660686" y="253001636"/>
                  </a:lnTo>
                  <a:lnTo>
                    <a:pt x="598660686" y="253146421"/>
                  </a:lnTo>
                  <a:lnTo>
                    <a:pt x="144780" y="253146421"/>
                  </a:lnTo>
                  <a:lnTo>
                    <a:pt x="144780" y="253001636"/>
                  </a:lnTo>
                  <a:close/>
                  <a:moveTo>
                    <a:pt x="598660686" y="0"/>
                  </a:moveTo>
                  <a:lnTo>
                    <a:pt x="598805496" y="0"/>
                  </a:lnTo>
                  <a:lnTo>
                    <a:pt x="598805496" y="144780"/>
                  </a:lnTo>
                  <a:lnTo>
                    <a:pt x="598660686" y="144780"/>
                  </a:lnTo>
                  <a:lnTo>
                    <a:pt x="598660686" y="0"/>
                  </a:lnTo>
                  <a:close/>
                  <a:moveTo>
                    <a:pt x="0" y="0"/>
                  </a:moveTo>
                  <a:lnTo>
                    <a:pt x="144780" y="0"/>
                  </a:lnTo>
                  <a:lnTo>
                    <a:pt x="144780" y="144780"/>
                  </a:lnTo>
                  <a:lnTo>
                    <a:pt x="0" y="144780"/>
                  </a:lnTo>
                  <a:lnTo>
                    <a:pt x="0" y="0"/>
                  </a:lnTo>
                  <a:close/>
                  <a:moveTo>
                    <a:pt x="144780" y="0"/>
                  </a:moveTo>
                  <a:lnTo>
                    <a:pt x="598660686" y="0"/>
                  </a:lnTo>
                  <a:lnTo>
                    <a:pt x="598660686" y="144780"/>
                  </a:lnTo>
                  <a:lnTo>
                    <a:pt x="144780" y="144780"/>
                  </a:lnTo>
                  <a:lnTo>
                    <a:pt x="144780" y="0"/>
                  </a:lnTo>
                  <a:close/>
                </a:path>
              </a:pathLst>
            </a:custGeom>
            <a:solidFill>
              <a:srgbClr val="CFF0F1"/>
            </a:solidFill>
          </p:spPr>
        </p:sp>
      </p:grpSp>
      <p:sp>
        <p:nvSpPr>
          <p:cNvPr name="TextBox 12" id="12"/>
          <p:cNvSpPr txBox="true"/>
          <p:nvPr/>
        </p:nvSpPr>
        <p:spPr>
          <a:xfrm rot="0">
            <a:off x="2309304" y="3426661"/>
            <a:ext cx="13104402" cy="559562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Capriola"/>
                <a:ea typeface="Capriola"/>
                <a:cs typeface="Capriola"/>
                <a:sym typeface="Capriola"/>
              </a:rPr>
              <a:t>[1] Redmon, J., Divvala, S., Girshick, R., Farhadi, A. (2016). You Only Look Once: Unified, Real-Time Object Detection. In Proceedings of the IEEE conference on computer vision and pattern recognition (pp. 779- 788). </a:t>
            </a:r>
          </a:p>
          <a:p>
            <a:pPr algn="l" marL="690881" indent="-345440" lvl="1">
              <a:lnSpc>
                <a:spcPts val="4480"/>
              </a:lnSpc>
              <a:buFont typeface="Arial"/>
              <a:buChar char="•"/>
            </a:pPr>
            <a:r>
              <a:rPr lang="en-US" sz="3200">
                <a:solidFill>
                  <a:srgbClr val="000000"/>
                </a:solidFill>
                <a:latin typeface="Capriola"/>
                <a:ea typeface="Capriola"/>
                <a:cs typeface="Capriola"/>
                <a:sym typeface="Capriola"/>
              </a:rPr>
              <a:t>[2] Joseph, J., Berthold, P. (2015). Image Processing and Computer Vision: Principles and Applications. Springer. </a:t>
            </a:r>
          </a:p>
          <a:p>
            <a:pPr algn="l" marL="690881" indent="-345440" lvl="1">
              <a:lnSpc>
                <a:spcPts val="4480"/>
              </a:lnSpc>
              <a:buFont typeface="Arial"/>
              <a:buChar char="•"/>
            </a:pPr>
            <a:r>
              <a:rPr lang="en-US" sz="3200">
                <a:solidFill>
                  <a:srgbClr val="000000"/>
                </a:solidFill>
                <a:latin typeface="Capriola"/>
                <a:ea typeface="Capriola"/>
                <a:cs typeface="Capriola"/>
                <a:sym typeface="Capriola"/>
              </a:rPr>
              <a:t>[3] Sun, S., Wang, Z., Wang, J. (2018). A comprehensive review of optical character recognition. In Journal of Computer Science and Technology, 33(6), 1060- 1075</a:t>
            </a:r>
          </a:p>
          <a:p>
            <a:pPr algn="l">
              <a:lnSpc>
                <a:spcPts val="4480"/>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CFF0F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7BA0D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7BA0D1"/>
            </a:solidFill>
          </p:spPr>
        </p:sp>
      </p:grpSp>
      <p:grpSp>
        <p:nvGrpSpPr>
          <p:cNvPr name="Group 5" id="5"/>
          <p:cNvGrpSpPr/>
          <p:nvPr/>
        </p:nvGrpSpPr>
        <p:grpSpPr>
          <a:xfrm rot="0">
            <a:off x="1210159"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6FFF6"/>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6FFF6"/>
            </a:solidFill>
          </p:spPr>
        </p:sp>
      </p:grpSp>
      <p:sp>
        <p:nvSpPr>
          <p:cNvPr name="Freeform 8" id="8"/>
          <p:cNvSpPr/>
          <p:nvPr/>
        </p:nvSpPr>
        <p:spPr>
          <a:xfrm flipH="false" flipV="false" rot="0">
            <a:off x="13673390" y="5154179"/>
            <a:ext cx="3332263" cy="3314087"/>
          </a:xfrm>
          <a:custGeom>
            <a:avLst/>
            <a:gdLst/>
            <a:ahLst/>
            <a:cxnLst/>
            <a:rect r="r" b="b" t="t" l="l"/>
            <a:pathLst>
              <a:path h="3314087" w="3332263">
                <a:moveTo>
                  <a:pt x="0" y="0"/>
                </a:moveTo>
                <a:lnTo>
                  <a:pt x="3332263" y="0"/>
                </a:lnTo>
                <a:lnTo>
                  <a:pt x="3332263" y="3314087"/>
                </a:lnTo>
                <a:lnTo>
                  <a:pt x="0" y="3314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73324" y="1255729"/>
            <a:ext cx="9487378" cy="7796900"/>
          </a:xfrm>
          <a:custGeom>
            <a:avLst/>
            <a:gdLst/>
            <a:ahLst/>
            <a:cxnLst/>
            <a:rect r="r" b="b" t="t" l="l"/>
            <a:pathLst>
              <a:path h="7796900" w="9487378">
                <a:moveTo>
                  <a:pt x="0" y="0"/>
                </a:moveTo>
                <a:lnTo>
                  <a:pt x="9487378" y="0"/>
                </a:lnTo>
                <a:lnTo>
                  <a:pt x="9487378" y="7796900"/>
                </a:lnTo>
                <a:lnTo>
                  <a:pt x="0" y="7796900"/>
                </a:lnTo>
                <a:lnTo>
                  <a:pt x="0" y="0"/>
                </a:lnTo>
                <a:close/>
              </a:path>
            </a:pathLst>
          </a:custGeom>
          <a:blipFill>
            <a:blip r:embed="rId4">
              <a:alphaModFix amt="13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030336" y="2073661"/>
            <a:ext cx="16590246" cy="3988257"/>
          </a:xfrm>
          <a:prstGeom prst="rect">
            <a:avLst/>
          </a:prstGeom>
        </p:spPr>
        <p:txBody>
          <a:bodyPr anchor="t" rtlCol="false" tIns="0" lIns="0" bIns="0" rIns="0">
            <a:spAutoFit/>
          </a:bodyPr>
          <a:lstStyle/>
          <a:p>
            <a:pPr algn="ctr">
              <a:lnSpc>
                <a:spcPts val="15940"/>
              </a:lnSpc>
            </a:pPr>
            <a:r>
              <a:rPr lang="en-US" sz="11385">
                <a:solidFill>
                  <a:srgbClr val="004AAD"/>
                </a:solidFill>
                <a:latin typeface="Fredoka"/>
                <a:ea typeface="Fredoka"/>
                <a:cs typeface="Fredoka"/>
                <a:sym typeface="Fredoka"/>
              </a:rPr>
              <a:t>THANK YOU FOR LISTENING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4AAD"/>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41B8D5"/>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41B8D5"/>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sp>
        <p:nvSpPr>
          <p:cNvPr name="TextBox 8" id="8"/>
          <p:cNvSpPr txBox="true"/>
          <p:nvPr/>
        </p:nvSpPr>
        <p:spPr>
          <a:xfrm rot="0">
            <a:off x="1018348" y="1514475"/>
            <a:ext cx="16230600" cy="1533525"/>
          </a:xfrm>
          <a:prstGeom prst="rect">
            <a:avLst/>
          </a:prstGeom>
        </p:spPr>
        <p:txBody>
          <a:bodyPr anchor="t" rtlCol="false" tIns="0" lIns="0" bIns="0" rIns="0">
            <a:spAutoFit/>
          </a:bodyPr>
          <a:lstStyle/>
          <a:p>
            <a:pPr algn="ctr">
              <a:lnSpc>
                <a:spcPts val="12599"/>
              </a:lnSpc>
            </a:pPr>
            <a:r>
              <a:rPr lang="en-US" sz="9000">
                <a:solidFill>
                  <a:srgbClr val="004AAD"/>
                </a:solidFill>
                <a:latin typeface="Fredoka"/>
                <a:ea typeface="Fredoka"/>
                <a:cs typeface="Fredoka"/>
                <a:sym typeface="Fredoka"/>
              </a:rPr>
              <a:t>BACKGROUND</a:t>
            </a:r>
          </a:p>
        </p:txBody>
      </p:sp>
      <p:grpSp>
        <p:nvGrpSpPr>
          <p:cNvPr name="Group 9" id="9"/>
          <p:cNvGrpSpPr/>
          <p:nvPr/>
        </p:nvGrpSpPr>
        <p:grpSpPr>
          <a:xfrm rot="0">
            <a:off x="2309304" y="3659865"/>
            <a:ext cx="13648688" cy="4294599"/>
            <a:chOff x="0" y="0"/>
            <a:chExt cx="598805476" cy="188415870"/>
          </a:xfrm>
        </p:grpSpPr>
        <p:sp>
          <p:nvSpPr>
            <p:cNvPr name="Freeform 10" id="10"/>
            <p:cNvSpPr/>
            <p:nvPr/>
          </p:nvSpPr>
          <p:spPr>
            <a:xfrm flipH="false" flipV="false" rot="0">
              <a:off x="72390" y="72390"/>
              <a:ext cx="598660676" cy="188271090"/>
            </a:xfrm>
            <a:custGeom>
              <a:avLst/>
              <a:gdLst/>
              <a:ahLst/>
              <a:cxnLst/>
              <a:rect r="r" b="b" t="t" l="l"/>
              <a:pathLst>
                <a:path h="188271090" w="598660676">
                  <a:moveTo>
                    <a:pt x="0" y="0"/>
                  </a:moveTo>
                  <a:lnTo>
                    <a:pt x="598660676" y="0"/>
                  </a:lnTo>
                  <a:lnTo>
                    <a:pt x="598660676" y="188271090"/>
                  </a:lnTo>
                  <a:lnTo>
                    <a:pt x="0" y="188271090"/>
                  </a:lnTo>
                  <a:lnTo>
                    <a:pt x="0" y="0"/>
                  </a:lnTo>
                  <a:close/>
                </a:path>
              </a:pathLst>
            </a:custGeom>
            <a:solidFill>
              <a:srgbClr val="004AAD"/>
            </a:solidFill>
          </p:spPr>
        </p:sp>
        <p:sp>
          <p:nvSpPr>
            <p:cNvPr name="Freeform 11" id="11"/>
            <p:cNvSpPr/>
            <p:nvPr/>
          </p:nvSpPr>
          <p:spPr>
            <a:xfrm flipH="false" flipV="false" rot="0">
              <a:off x="0" y="0"/>
              <a:ext cx="598805496" cy="188415873"/>
            </a:xfrm>
            <a:custGeom>
              <a:avLst/>
              <a:gdLst/>
              <a:ahLst/>
              <a:cxnLst/>
              <a:rect r="r" b="b" t="t" l="l"/>
              <a:pathLst>
                <a:path h="188415873" w="598805496">
                  <a:moveTo>
                    <a:pt x="598660686" y="188271088"/>
                  </a:moveTo>
                  <a:lnTo>
                    <a:pt x="598805496" y="188271088"/>
                  </a:lnTo>
                  <a:lnTo>
                    <a:pt x="598805496" y="188415873"/>
                  </a:lnTo>
                  <a:lnTo>
                    <a:pt x="598660686" y="188415873"/>
                  </a:lnTo>
                  <a:lnTo>
                    <a:pt x="598660686" y="188271088"/>
                  </a:lnTo>
                  <a:close/>
                  <a:moveTo>
                    <a:pt x="0" y="144780"/>
                  </a:moveTo>
                  <a:lnTo>
                    <a:pt x="144780" y="144780"/>
                  </a:lnTo>
                  <a:lnTo>
                    <a:pt x="144780" y="188271088"/>
                  </a:lnTo>
                  <a:lnTo>
                    <a:pt x="0" y="188271088"/>
                  </a:lnTo>
                  <a:lnTo>
                    <a:pt x="0" y="144780"/>
                  </a:lnTo>
                  <a:close/>
                  <a:moveTo>
                    <a:pt x="0" y="188271088"/>
                  </a:moveTo>
                  <a:lnTo>
                    <a:pt x="144780" y="188271088"/>
                  </a:lnTo>
                  <a:lnTo>
                    <a:pt x="144780" y="188415873"/>
                  </a:lnTo>
                  <a:lnTo>
                    <a:pt x="0" y="188415873"/>
                  </a:lnTo>
                  <a:lnTo>
                    <a:pt x="0" y="188271088"/>
                  </a:lnTo>
                  <a:close/>
                  <a:moveTo>
                    <a:pt x="598660686" y="144780"/>
                  </a:moveTo>
                  <a:lnTo>
                    <a:pt x="598805496" y="144780"/>
                  </a:lnTo>
                  <a:lnTo>
                    <a:pt x="598805496" y="188271088"/>
                  </a:lnTo>
                  <a:lnTo>
                    <a:pt x="598660686" y="188271088"/>
                  </a:lnTo>
                  <a:lnTo>
                    <a:pt x="598660686" y="144780"/>
                  </a:lnTo>
                  <a:close/>
                  <a:moveTo>
                    <a:pt x="144780" y="188271088"/>
                  </a:moveTo>
                  <a:lnTo>
                    <a:pt x="598660686" y="188271088"/>
                  </a:lnTo>
                  <a:lnTo>
                    <a:pt x="598660686" y="188415873"/>
                  </a:lnTo>
                  <a:lnTo>
                    <a:pt x="144780" y="188415873"/>
                  </a:lnTo>
                  <a:lnTo>
                    <a:pt x="144780" y="188271088"/>
                  </a:lnTo>
                  <a:close/>
                  <a:moveTo>
                    <a:pt x="598660686" y="0"/>
                  </a:moveTo>
                  <a:lnTo>
                    <a:pt x="598805496" y="0"/>
                  </a:lnTo>
                  <a:lnTo>
                    <a:pt x="598805496" y="144780"/>
                  </a:lnTo>
                  <a:lnTo>
                    <a:pt x="598660686" y="144780"/>
                  </a:lnTo>
                  <a:lnTo>
                    <a:pt x="598660686" y="0"/>
                  </a:lnTo>
                  <a:close/>
                  <a:moveTo>
                    <a:pt x="0" y="0"/>
                  </a:moveTo>
                  <a:lnTo>
                    <a:pt x="144780" y="0"/>
                  </a:lnTo>
                  <a:lnTo>
                    <a:pt x="144780" y="144780"/>
                  </a:lnTo>
                  <a:lnTo>
                    <a:pt x="0" y="144780"/>
                  </a:lnTo>
                  <a:lnTo>
                    <a:pt x="0" y="0"/>
                  </a:lnTo>
                  <a:close/>
                  <a:moveTo>
                    <a:pt x="144780" y="0"/>
                  </a:moveTo>
                  <a:lnTo>
                    <a:pt x="598660686" y="0"/>
                  </a:lnTo>
                  <a:lnTo>
                    <a:pt x="598660686" y="144780"/>
                  </a:lnTo>
                  <a:lnTo>
                    <a:pt x="144780" y="144780"/>
                  </a:lnTo>
                  <a:lnTo>
                    <a:pt x="144780" y="0"/>
                  </a:lnTo>
                  <a:close/>
                </a:path>
              </a:pathLst>
            </a:custGeom>
            <a:solidFill>
              <a:srgbClr val="004AAD"/>
            </a:solidFill>
          </p:spPr>
        </p:sp>
      </p:grpSp>
      <p:sp>
        <p:nvSpPr>
          <p:cNvPr name="TextBox 12" id="12"/>
          <p:cNvSpPr txBox="true"/>
          <p:nvPr/>
        </p:nvSpPr>
        <p:spPr>
          <a:xfrm rot="0">
            <a:off x="2309304" y="4085311"/>
            <a:ext cx="13648688" cy="4655025"/>
          </a:xfrm>
          <a:prstGeom prst="rect">
            <a:avLst/>
          </a:prstGeom>
        </p:spPr>
        <p:txBody>
          <a:bodyPr anchor="t" rtlCol="false" tIns="0" lIns="0" bIns="0" rIns="0">
            <a:spAutoFit/>
          </a:bodyPr>
          <a:lstStyle/>
          <a:p>
            <a:pPr algn="l" marL="719576" indent="-359788" lvl="1">
              <a:lnSpc>
                <a:spcPts val="4666"/>
              </a:lnSpc>
              <a:buFont typeface="Arial"/>
              <a:buChar char="•"/>
            </a:pPr>
            <a:r>
              <a:rPr lang="en-US" sz="3332">
                <a:solidFill>
                  <a:srgbClr val="FFFFFF"/>
                </a:solidFill>
                <a:latin typeface="Capriola"/>
                <a:ea typeface="Capriola"/>
                <a:cs typeface="Capriola"/>
                <a:sym typeface="Capriola"/>
              </a:rPr>
              <a:t>Problem Statement:  Increasing vehicular traffic results in congestion, traffic violations, and vehicle theft.</a:t>
            </a:r>
          </a:p>
          <a:p>
            <a:pPr algn="l" marL="719576" indent="-359788" lvl="1">
              <a:lnSpc>
                <a:spcPts val="4666"/>
              </a:lnSpc>
              <a:buFont typeface="Arial"/>
              <a:buChar char="•"/>
            </a:pPr>
            <a:r>
              <a:rPr lang="en-US" sz="3332">
                <a:solidFill>
                  <a:srgbClr val="FFFFFF"/>
                </a:solidFill>
                <a:latin typeface="Capriola"/>
                <a:ea typeface="Capriola"/>
                <a:cs typeface="Capriola"/>
                <a:sym typeface="Capriola"/>
              </a:rPr>
              <a:t>Challenges: Variations in lighting, noise, motion blur, and font diversity.</a:t>
            </a:r>
          </a:p>
          <a:p>
            <a:pPr algn="l" marL="719576" indent="-359788" lvl="1">
              <a:lnSpc>
                <a:spcPts val="4666"/>
              </a:lnSpc>
              <a:buFont typeface="Arial"/>
              <a:buChar char="•"/>
            </a:pPr>
            <a:r>
              <a:rPr lang="en-US" sz="3332">
                <a:solidFill>
                  <a:srgbClr val="FFFFFF"/>
                </a:solidFill>
                <a:latin typeface="Capriola"/>
                <a:ea typeface="Capriola"/>
                <a:cs typeface="Capriola"/>
                <a:sym typeface="Capriola"/>
              </a:rPr>
              <a:t>Proposal:Employ YOLOv8 and PaddleOCR to improve accuracy and processing capability.</a:t>
            </a:r>
          </a:p>
          <a:p>
            <a:pPr algn="l">
              <a:lnSpc>
                <a:spcPts val="4666"/>
              </a:lnSpc>
            </a:pPr>
          </a:p>
          <a:p>
            <a:pPr algn="l">
              <a:lnSpc>
                <a:spcPts val="4666"/>
              </a:lnSpc>
            </a:pPr>
          </a:p>
        </p:txBody>
      </p:sp>
      <p:pic>
        <p:nvPicPr>
          <p:cNvPr name="Picture 13" id="13"/>
          <p:cNvPicPr>
            <a:picLocks noChangeAspect="true"/>
          </p:cNvPicPr>
          <p:nvPr/>
        </p:nvPicPr>
        <p:blipFill>
          <a:blip r:embed="rId2"/>
          <a:stretch>
            <a:fillRect/>
          </a:stretch>
        </p:blipFill>
        <p:spPr>
          <a:xfrm rot="0">
            <a:off x="10157460" y="7191103"/>
            <a:ext cx="4134395" cy="241173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p:cSld>
    <p:bg>
      <p:bgPr>
        <a:solidFill>
          <a:srgbClr val="004AAD"/>
        </a:solidFill>
      </p:bgPr>
    </p:bg>
    <p:spTree>
      <p:nvGrpSpPr>
        <p:cNvPr id="1" name=""/>
        <p:cNvGrpSpPr/>
        <p:nvPr/>
      </p:nvGrpSpPr>
      <p:grpSpPr>
        <a:xfrm>
          <a:off x="0" y="0"/>
          <a:ext cx="0" cy="0"/>
          <a:chOff x="0" y="0"/>
          <a:chExt cx="0" cy="0"/>
        </a:xfrm>
      </p:grpSpPr>
      <p:sp>
        <p:nvSpPr>
          <p:cNvPr name="TextBox 2" id="2"/>
          <p:cNvSpPr txBox="true"/>
          <p:nvPr/>
        </p:nvSpPr>
        <p:spPr>
          <a:xfrm rot="0">
            <a:off x="1028700" y="1630256"/>
            <a:ext cx="7093847" cy="2279366"/>
          </a:xfrm>
          <a:prstGeom prst="rect">
            <a:avLst/>
          </a:prstGeom>
        </p:spPr>
        <p:txBody>
          <a:bodyPr anchor="t" rtlCol="false" tIns="0" lIns="0" bIns="0" rIns="0">
            <a:spAutoFit/>
          </a:bodyPr>
          <a:lstStyle/>
          <a:p>
            <a:pPr algn="l">
              <a:lnSpc>
                <a:spcPts val="2815"/>
              </a:lnSpc>
            </a:pPr>
            <a:r>
              <a:rPr lang="en-US" sz="2011">
                <a:solidFill>
                  <a:srgbClr val="FFFFFF"/>
                </a:solidFill>
                <a:latin typeface="Capriola"/>
                <a:ea typeface="Capriola"/>
                <a:cs typeface="Capriola"/>
                <a:sym typeface="Capriola"/>
              </a:rPr>
              <a:t>X. Ascar et al.</a:t>
            </a:r>
          </a:p>
          <a:p>
            <a:pPr algn="l" marL="434215" indent="-217107" lvl="1">
              <a:lnSpc>
                <a:spcPts val="2815"/>
              </a:lnSpc>
              <a:buFont typeface="Arial"/>
              <a:buChar char="•"/>
            </a:pPr>
            <a:r>
              <a:rPr lang="en-US" sz="2011">
                <a:solidFill>
                  <a:srgbClr val="FFFFFF"/>
                </a:solidFill>
                <a:latin typeface="Capriola"/>
                <a:ea typeface="Capriola"/>
                <a:cs typeface="Capriola"/>
                <a:sym typeface="Capriola"/>
              </a:rPr>
              <a:t>Us</a:t>
            </a:r>
            <a:r>
              <a:rPr lang="en-US" sz="2011">
                <a:solidFill>
                  <a:srgbClr val="FFFFFF"/>
                </a:solidFill>
                <a:latin typeface="Capriola"/>
                <a:ea typeface="Capriola"/>
                <a:cs typeface="Capriola"/>
                <a:sym typeface="Capriola"/>
              </a:rPr>
              <a:t>ed kernel density functions and binary techniques for license plate detection.</a:t>
            </a:r>
          </a:p>
          <a:p>
            <a:pPr algn="l" marL="434215" indent="-217107" lvl="1">
              <a:lnSpc>
                <a:spcPts val="2815"/>
              </a:lnSpc>
              <a:buFont typeface="Arial"/>
              <a:buChar char="•"/>
            </a:pPr>
            <a:r>
              <a:rPr lang="en-US" sz="2011">
                <a:solidFill>
                  <a:srgbClr val="FFFFFF"/>
                </a:solidFill>
                <a:latin typeface="Capriola"/>
                <a:ea typeface="Capriola"/>
                <a:cs typeface="Capriola"/>
                <a:sym typeface="Capriola"/>
              </a:rPr>
              <a:t>Multiplied binary and original image values for localization, followed by filtered binary processing.</a:t>
            </a:r>
          </a:p>
          <a:p>
            <a:pPr algn="l">
              <a:lnSpc>
                <a:spcPts val="4215"/>
              </a:lnSpc>
            </a:pPr>
          </a:p>
        </p:txBody>
      </p:sp>
      <p:sp>
        <p:nvSpPr>
          <p:cNvPr name="TextBox 3" id="3"/>
          <p:cNvSpPr txBox="true"/>
          <p:nvPr/>
        </p:nvSpPr>
        <p:spPr>
          <a:xfrm rot="0">
            <a:off x="1028700" y="4038600"/>
            <a:ext cx="7093847" cy="2815941"/>
          </a:xfrm>
          <a:prstGeom prst="rect">
            <a:avLst/>
          </a:prstGeom>
        </p:spPr>
        <p:txBody>
          <a:bodyPr anchor="t" rtlCol="false" tIns="0" lIns="0" bIns="0" rIns="0">
            <a:spAutoFit/>
          </a:bodyPr>
          <a:lstStyle/>
          <a:p>
            <a:pPr algn="l">
              <a:lnSpc>
                <a:spcPts val="2815"/>
              </a:lnSpc>
            </a:pPr>
            <a:r>
              <a:rPr lang="en-US" sz="2011">
                <a:solidFill>
                  <a:srgbClr val="FFFFFF"/>
                </a:solidFill>
                <a:latin typeface="Capriola"/>
                <a:ea typeface="Capriola"/>
                <a:cs typeface="Capriola"/>
                <a:sym typeface="Capriola"/>
              </a:rPr>
              <a:t>Ravi Kiran et al.</a:t>
            </a:r>
          </a:p>
          <a:p>
            <a:pPr algn="l" marL="434215" indent="-217107" lvl="1">
              <a:lnSpc>
                <a:spcPts val="2815"/>
              </a:lnSpc>
              <a:buFont typeface="Arial"/>
              <a:buChar char="•"/>
            </a:pPr>
            <a:r>
              <a:rPr lang="en-US" sz="2011">
                <a:solidFill>
                  <a:srgbClr val="FFFFFF"/>
                </a:solidFill>
                <a:latin typeface="Capriola"/>
                <a:ea typeface="Capriola"/>
                <a:cs typeface="Capriola"/>
                <a:sym typeface="Capriola"/>
              </a:rPr>
              <a:t>Focus</a:t>
            </a:r>
            <a:r>
              <a:rPr lang="en-US" sz="2011">
                <a:solidFill>
                  <a:srgbClr val="FFFFFF"/>
                </a:solidFill>
                <a:latin typeface="Capriola"/>
                <a:ea typeface="Capriola"/>
                <a:cs typeface="Capriola"/>
                <a:sym typeface="Capriola"/>
              </a:rPr>
              <a:t>ed on Indian license plates under challenging conditions like low light and noisy environments.</a:t>
            </a:r>
          </a:p>
          <a:p>
            <a:pPr algn="l" marL="434215" indent="-217107" lvl="1">
              <a:lnSpc>
                <a:spcPts val="2815"/>
              </a:lnSpc>
              <a:buFont typeface="Arial"/>
              <a:buChar char="•"/>
            </a:pPr>
            <a:r>
              <a:rPr lang="en-US" sz="2011">
                <a:solidFill>
                  <a:srgbClr val="FFFFFF"/>
                </a:solidFill>
                <a:latin typeface="Capriola"/>
                <a:ea typeface="Capriola"/>
                <a:cs typeface="Capriola"/>
                <a:sym typeface="Capriola"/>
              </a:rPr>
              <a:t>Applied Gaussian smoothing, morphological transforms, and contours for segmentation.</a:t>
            </a:r>
          </a:p>
          <a:p>
            <a:pPr algn="l" marL="434215" indent="-217107" lvl="1">
              <a:lnSpc>
                <a:spcPts val="2815"/>
              </a:lnSpc>
              <a:buFont typeface="Arial"/>
              <a:buChar char="•"/>
            </a:pPr>
            <a:r>
              <a:rPr lang="en-US" sz="2011">
                <a:solidFill>
                  <a:srgbClr val="FFFFFF"/>
                </a:solidFill>
                <a:latin typeface="Capriola"/>
                <a:ea typeface="Capriola"/>
                <a:cs typeface="Capriola"/>
                <a:sym typeface="Capriola"/>
              </a:rPr>
              <a:t>Used K-Nearest Neighbor (KNN) for character recognition.</a:t>
            </a:r>
          </a:p>
          <a:p>
            <a:pPr algn="l">
              <a:lnSpc>
                <a:spcPts val="2815"/>
              </a:lnSpc>
            </a:pPr>
          </a:p>
        </p:txBody>
      </p:sp>
      <p:sp>
        <p:nvSpPr>
          <p:cNvPr name="TextBox 4" id="4"/>
          <p:cNvSpPr txBox="true"/>
          <p:nvPr/>
        </p:nvSpPr>
        <p:spPr>
          <a:xfrm rot="0">
            <a:off x="1028700" y="7169028"/>
            <a:ext cx="7093847" cy="2279366"/>
          </a:xfrm>
          <a:prstGeom prst="rect">
            <a:avLst/>
          </a:prstGeom>
        </p:spPr>
        <p:txBody>
          <a:bodyPr anchor="t" rtlCol="false" tIns="0" lIns="0" bIns="0" rIns="0">
            <a:spAutoFit/>
          </a:bodyPr>
          <a:lstStyle/>
          <a:p>
            <a:pPr algn="l">
              <a:lnSpc>
                <a:spcPts val="2815"/>
              </a:lnSpc>
            </a:pPr>
            <a:r>
              <a:rPr lang="en-US" sz="2011">
                <a:solidFill>
                  <a:srgbClr val="FFFFFF"/>
                </a:solidFill>
                <a:latin typeface="Capriola"/>
                <a:ea typeface="Capriola"/>
                <a:cs typeface="Capriola"/>
                <a:sym typeface="Capriola"/>
              </a:rPr>
              <a:t>X. Ascar et al.</a:t>
            </a:r>
          </a:p>
          <a:p>
            <a:pPr algn="l">
              <a:lnSpc>
                <a:spcPts val="2815"/>
              </a:lnSpc>
            </a:pPr>
            <a:r>
              <a:rPr lang="en-US" sz="2011">
                <a:solidFill>
                  <a:srgbClr val="FFFFFF"/>
                </a:solidFill>
                <a:latin typeface="Capriola"/>
                <a:ea typeface="Capriola"/>
                <a:cs typeface="Capriola"/>
                <a:sym typeface="Capriola"/>
              </a:rPr>
              <a:t> Used kernel density functions and binary techniques for license plate detection.</a:t>
            </a:r>
          </a:p>
          <a:p>
            <a:pPr algn="l">
              <a:lnSpc>
                <a:spcPts val="2815"/>
              </a:lnSpc>
            </a:pPr>
            <a:r>
              <a:rPr lang="en-US" sz="2011">
                <a:solidFill>
                  <a:srgbClr val="FFFFFF"/>
                </a:solidFill>
                <a:latin typeface="Capriola"/>
                <a:ea typeface="Capriola"/>
                <a:cs typeface="Capriola"/>
                <a:sym typeface="Capriola"/>
              </a:rPr>
              <a:t> Multiplied binary and original image values for localization, followed by filtered binary processing.</a:t>
            </a:r>
          </a:p>
          <a:p>
            <a:pPr algn="l">
              <a:lnSpc>
                <a:spcPts val="4215"/>
              </a:lnSpc>
            </a:pPr>
          </a:p>
        </p:txBody>
      </p:sp>
      <p:grpSp>
        <p:nvGrpSpPr>
          <p:cNvPr name="Group 5" id="5"/>
          <p:cNvGrpSpPr/>
          <p:nvPr/>
        </p:nvGrpSpPr>
        <p:grpSpPr>
          <a:xfrm rot="0">
            <a:off x="8543467" y="1677881"/>
            <a:ext cx="8715833" cy="7580419"/>
            <a:chOff x="0" y="0"/>
            <a:chExt cx="382387571" cy="332573818"/>
          </a:xfrm>
        </p:grpSpPr>
        <p:sp>
          <p:nvSpPr>
            <p:cNvPr name="Freeform 6" id="6"/>
            <p:cNvSpPr/>
            <p:nvPr/>
          </p:nvSpPr>
          <p:spPr>
            <a:xfrm flipH="false" flipV="false" rot="0">
              <a:off x="72390" y="72390"/>
              <a:ext cx="382242779" cy="332429039"/>
            </a:xfrm>
            <a:custGeom>
              <a:avLst/>
              <a:gdLst/>
              <a:ahLst/>
              <a:cxnLst/>
              <a:rect r="r" b="b" t="t" l="l"/>
              <a:pathLst>
                <a:path h="332429039" w="382242779">
                  <a:moveTo>
                    <a:pt x="0" y="0"/>
                  </a:moveTo>
                  <a:lnTo>
                    <a:pt x="382242779" y="0"/>
                  </a:lnTo>
                  <a:lnTo>
                    <a:pt x="382242779" y="332429039"/>
                  </a:lnTo>
                  <a:lnTo>
                    <a:pt x="0" y="332429039"/>
                  </a:lnTo>
                  <a:lnTo>
                    <a:pt x="0" y="0"/>
                  </a:lnTo>
                  <a:close/>
                </a:path>
              </a:pathLst>
            </a:custGeom>
            <a:solidFill>
              <a:srgbClr val="CFF0F1"/>
            </a:solidFill>
          </p:spPr>
        </p:sp>
        <p:sp>
          <p:nvSpPr>
            <p:cNvPr name="Freeform 7" id="7"/>
            <p:cNvSpPr/>
            <p:nvPr/>
          </p:nvSpPr>
          <p:spPr>
            <a:xfrm flipH="false" flipV="false" rot="0">
              <a:off x="0" y="0"/>
              <a:ext cx="382387574" cy="332573809"/>
            </a:xfrm>
            <a:custGeom>
              <a:avLst/>
              <a:gdLst/>
              <a:ahLst/>
              <a:cxnLst/>
              <a:rect r="r" b="b" t="t" l="l"/>
              <a:pathLst>
                <a:path h="332573809" w="382387574">
                  <a:moveTo>
                    <a:pt x="382242789" y="332429048"/>
                  </a:moveTo>
                  <a:lnTo>
                    <a:pt x="382387574" y="332429048"/>
                  </a:lnTo>
                  <a:lnTo>
                    <a:pt x="382387574" y="332573809"/>
                  </a:lnTo>
                  <a:lnTo>
                    <a:pt x="382242789" y="332573809"/>
                  </a:lnTo>
                  <a:lnTo>
                    <a:pt x="382242789" y="332429048"/>
                  </a:lnTo>
                  <a:close/>
                  <a:moveTo>
                    <a:pt x="0" y="144780"/>
                  </a:moveTo>
                  <a:lnTo>
                    <a:pt x="144780" y="144780"/>
                  </a:lnTo>
                  <a:lnTo>
                    <a:pt x="144780" y="332429048"/>
                  </a:lnTo>
                  <a:lnTo>
                    <a:pt x="0" y="332429048"/>
                  </a:lnTo>
                  <a:lnTo>
                    <a:pt x="0" y="144780"/>
                  </a:lnTo>
                  <a:close/>
                  <a:moveTo>
                    <a:pt x="0" y="332429048"/>
                  </a:moveTo>
                  <a:lnTo>
                    <a:pt x="144780" y="332429048"/>
                  </a:lnTo>
                  <a:lnTo>
                    <a:pt x="144780" y="332573809"/>
                  </a:lnTo>
                  <a:lnTo>
                    <a:pt x="0" y="332573809"/>
                  </a:lnTo>
                  <a:lnTo>
                    <a:pt x="0" y="332429048"/>
                  </a:lnTo>
                  <a:close/>
                  <a:moveTo>
                    <a:pt x="382242789" y="144780"/>
                  </a:moveTo>
                  <a:lnTo>
                    <a:pt x="382387574" y="144780"/>
                  </a:lnTo>
                  <a:lnTo>
                    <a:pt x="382387574" y="332429048"/>
                  </a:lnTo>
                  <a:lnTo>
                    <a:pt x="382242789" y="332429048"/>
                  </a:lnTo>
                  <a:lnTo>
                    <a:pt x="382242789" y="144780"/>
                  </a:lnTo>
                  <a:close/>
                  <a:moveTo>
                    <a:pt x="144780" y="332429048"/>
                  </a:moveTo>
                  <a:lnTo>
                    <a:pt x="382242789" y="332429048"/>
                  </a:lnTo>
                  <a:lnTo>
                    <a:pt x="382242789" y="332573809"/>
                  </a:lnTo>
                  <a:lnTo>
                    <a:pt x="144780" y="332573809"/>
                  </a:lnTo>
                  <a:lnTo>
                    <a:pt x="144780" y="332429048"/>
                  </a:lnTo>
                  <a:close/>
                  <a:moveTo>
                    <a:pt x="382242789" y="0"/>
                  </a:moveTo>
                  <a:lnTo>
                    <a:pt x="382387574" y="0"/>
                  </a:lnTo>
                  <a:lnTo>
                    <a:pt x="382387574" y="144780"/>
                  </a:lnTo>
                  <a:lnTo>
                    <a:pt x="382242789" y="144780"/>
                  </a:lnTo>
                  <a:lnTo>
                    <a:pt x="382242789" y="0"/>
                  </a:lnTo>
                  <a:close/>
                  <a:moveTo>
                    <a:pt x="0" y="0"/>
                  </a:moveTo>
                  <a:lnTo>
                    <a:pt x="144780" y="0"/>
                  </a:lnTo>
                  <a:lnTo>
                    <a:pt x="144780" y="144780"/>
                  </a:lnTo>
                  <a:lnTo>
                    <a:pt x="0" y="144780"/>
                  </a:lnTo>
                  <a:lnTo>
                    <a:pt x="0" y="0"/>
                  </a:lnTo>
                  <a:close/>
                  <a:moveTo>
                    <a:pt x="144780" y="0"/>
                  </a:moveTo>
                  <a:lnTo>
                    <a:pt x="382242789" y="0"/>
                  </a:lnTo>
                  <a:lnTo>
                    <a:pt x="382242789" y="144780"/>
                  </a:lnTo>
                  <a:lnTo>
                    <a:pt x="144780" y="144780"/>
                  </a:lnTo>
                  <a:lnTo>
                    <a:pt x="144780" y="0"/>
                  </a:lnTo>
                  <a:close/>
                </a:path>
              </a:pathLst>
            </a:custGeom>
            <a:solidFill>
              <a:srgbClr val="CFF0F1"/>
            </a:solidFill>
          </p:spPr>
        </p:sp>
      </p:grpSp>
      <p:sp>
        <p:nvSpPr>
          <p:cNvPr name="TextBox 8" id="8"/>
          <p:cNvSpPr txBox="true"/>
          <p:nvPr/>
        </p:nvSpPr>
        <p:spPr>
          <a:xfrm rot="0">
            <a:off x="4341560" y="208623"/>
            <a:ext cx="9972888" cy="1554429"/>
          </a:xfrm>
          <a:prstGeom prst="rect">
            <a:avLst/>
          </a:prstGeom>
        </p:spPr>
        <p:txBody>
          <a:bodyPr anchor="t" rtlCol="false" tIns="0" lIns="0" bIns="0" rIns="0">
            <a:spAutoFit/>
          </a:bodyPr>
          <a:lstStyle/>
          <a:p>
            <a:pPr algn="ctr">
              <a:lnSpc>
                <a:spcPts val="6227"/>
              </a:lnSpc>
            </a:pPr>
            <a:r>
              <a:rPr lang="en-US" sz="4447">
                <a:solidFill>
                  <a:srgbClr val="FFFFFF"/>
                </a:solidFill>
                <a:latin typeface="Fredoka"/>
                <a:ea typeface="Fredoka"/>
                <a:cs typeface="Fredoka"/>
                <a:sym typeface="Fredoka"/>
              </a:rPr>
              <a:t>RELATED WORKS</a:t>
            </a:r>
          </a:p>
          <a:p>
            <a:pPr algn="ctr">
              <a:lnSpc>
                <a:spcPts val="622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4AAD"/>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41B8D5"/>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41B8D5"/>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sp>
        <p:nvSpPr>
          <p:cNvPr name="Freeform 8" id="8"/>
          <p:cNvSpPr/>
          <p:nvPr/>
        </p:nvSpPr>
        <p:spPr>
          <a:xfrm flipH="false" flipV="false" rot="0">
            <a:off x="14395043" y="4597901"/>
            <a:ext cx="2581612" cy="2558143"/>
          </a:xfrm>
          <a:custGeom>
            <a:avLst/>
            <a:gdLst/>
            <a:ahLst/>
            <a:cxnLst/>
            <a:rect r="r" b="b" t="t" l="l"/>
            <a:pathLst>
              <a:path h="2558143" w="2581612">
                <a:moveTo>
                  <a:pt x="0" y="0"/>
                </a:moveTo>
                <a:lnTo>
                  <a:pt x="2581612" y="0"/>
                </a:lnTo>
                <a:lnTo>
                  <a:pt x="2581612" y="2558143"/>
                </a:lnTo>
                <a:lnTo>
                  <a:pt x="0" y="25581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18348" y="1099457"/>
            <a:ext cx="16230600" cy="1052185"/>
          </a:xfrm>
          <a:prstGeom prst="rect">
            <a:avLst/>
          </a:prstGeom>
        </p:spPr>
        <p:txBody>
          <a:bodyPr anchor="t" rtlCol="false" tIns="0" lIns="0" bIns="0" rIns="0">
            <a:spAutoFit/>
          </a:bodyPr>
          <a:lstStyle/>
          <a:p>
            <a:pPr algn="ctr">
              <a:lnSpc>
                <a:spcPts val="8680"/>
              </a:lnSpc>
            </a:pPr>
            <a:r>
              <a:rPr lang="en-US" sz="6200">
                <a:solidFill>
                  <a:srgbClr val="004AAD"/>
                </a:solidFill>
                <a:latin typeface="Fredoka"/>
                <a:ea typeface="Fredoka"/>
                <a:cs typeface="Fredoka"/>
                <a:sym typeface="Fredoka"/>
              </a:rPr>
              <a:t>OVERVIEW</a:t>
            </a:r>
          </a:p>
        </p:txBody>
      </p:sp>
      <p:sp>
        <p:nvSpPr>
          <p:cNvPr name="TextBox 10" id="10"/>
          <p:cNvSpPr txBox="true"/>
          <p:nvPr/>
        </p:nvSpPr>
        <p:spPr>
          <a:xfrm rot="0">
            <a:off x="1341775" y="2424882"/>
            <a:ext cx="13104402" cy="6920230"/>
          </a:xfrm>
          <a:prstGeom prst="rect">
            <a:avLst/>
          </a:prstGeom>
        </p:spPr>
        <p:txBody>
          <a:bodyPr anchor="t" rtlCol="false" tIns="0" lIns="0" bIns="0" rIns="0">
            <a:spAutoFit/>
          </a:bodyPr>
          <a:lstStyle/>
          <a:p>
            <a:pPr algn="l">
              <a:lnSpc>
                <a:spcPts val="3920"/>
              </a:lnSpc>
            </a:pPr>
            <a:r>
              <a:rPr lang="en-US" sz="2800">
                <a:solidFill>
                  <a:srgbClr val="000000"/>
                </a:solidFill>
                <a:latin typeface="Capriola"/>
                <a:ea typeface="Capriola"/>
                <a:cs typeface="Capriola"/>
                <a:sym typeface="Capriola"/>
              </a:rPr>
              <a:t>Approaches:</a:t>
            </a:r>
          </a:p>
          <a:p>
            <a:pPr algn="l" marL="604523" indent="-302261" lvl="1">
              <a:lnSpc>
                <a:spcPts val="3920"/>
              </a:lnSpc>
              <a:buAutoNum type="arabicPeriod" startAt="1"/>
            </a:pPr>
            <a:r>
              <a:rPr lang="en-US" sz="2800">
                <a:solidFill>
                  <a:srgbClr val="000000"/>
                </a:solidFill>
                <a:latin typeface="Capriola"/>
                <a:ea typeface="Capriola"/>
                <a:cs typeface="Capriola"/>
                <a:sym typeface="Capriola"/>
              </a:rPr>
              <a:t>Deep Learning Approach:</a:t>
            </a:r>
          </a:p>
          <a:p>
            <a:pPr algn="l" marL="1209045" indent="-403015" lvl="2">
              <a:lnSpc>
                <a:spcPts val="3920"/>
              </a:lnSpc>
              <a:buFont typeface="Arial"/>
              <a:buChar char="⚬"/>
            </a:pPr>
            <a:r>
              <a:rPr lang="en-US" sz="2800">
                <a:solidFill>
                  <a:srgbClr val="000000"/>
                </a:solidFill>
                <a:latin typeface="Capriola"/>
                <a:ea typeface="Capriola"/>
                <a:cs typeface="Capriola"/>
                <a:sym typeface="Capriola"/>
              </a:rPr>
              <a:t>Use of YOLOv8 for precise license plate detection.</a:t>
            </a:r>
          </a:p>
          <a:p>
            <a:pPr algn="l" marL="1209045" indent="-403015" lvl="2">
              <a:lnSpc>
                <a:spcPts val="3920"/>
              </a:lnSpc>
              <a:buFont typeface="Arial"/>
              <a:buChar char="⚬"/>
            </a:pPr>
            <a:r>
              <a:rPr lang="en-US" sz="2800">
                <a:solidFill>
                  <a:srgbClr val="000000"/>
                </a:solidFill>
                <a:latin typeface="Capriola"/>
                <a:ea typeface="Capriola"/>
                <a:cs typeface="Capriola"/>
                <a:sym typeface="Capriola"/>
              </a:rPr>
              <a:t>Integration</a:t>
            </a:r>
            <a:r>
              <a:rPr lang="en-US" sz="2800">
                <a:solidFill>
                  <a:srgbClr val="000000"/>
                </a:solidFill>
                <a:latin typeface="Capriola"/>
                <a:ea typeface="Capriola"/>
                <a:cs typeface="Capriola"/>
                <a:sym typeface="Capriola"/>
              </a:rPr>
              <a:t> with PaddleOCR for robust recognition of alphanumeric characters.</a:t>
            </a:r>
          </a:p>
          <a:p>
            <a:pPr algn="l" marL="604523" indent="-302261" lvl="1">
              <a:lnSpc>
                <a:spcPts val="3920"/>
              </a:lnSpc>
              <a:buAutoNum type="arabicPeriod" startAt="1"/>
            </a:pPr>
            <a:r>
              <a:rPr lang="en-US" sz="2800">
                <a:solidFill>
                  <a:srgbClr val="000000"/>
                </a:solidFill>
                <a:latin typeface="Capriola"/>
                <a:ea typeface="Capriola"/>
                <a:cs typeface="Capriola"/>
                <a:sym typeface="Capriola"/>
              </a:rPr>
              <a:t>Traditional Image Processing Approach:</a:t>
            </a:r>
          </a:p>
          <a:p>
            <a:pPr algn="l" marL="1209045" indent="-403015" lvl="2">
              <a:lnSpc>
                <a:spcPts val="3920"/>
              </a:lnSpc>
              <a:buFont typeface="Arial"/>
              <a:buChar char="⚬"/>
            </a:pPr>
            <a:r>
              <a:rPr lang="en-US" sz="2800">
                <a:solidFill>
                  <a:srgbClr val="000000"/>
                </a:solidFill>
                <a:latin typeface="Capriola"/>
                <a:ea typeface="Capriola"/>
                <a:cs typeface="Capriola"/>
                <a:sym typeface="Capriola"/>
              </a:rPr>
              <a:t>Edge detection, contour analysis, and optical character recognition (OCR).</a:t>
            </a:r>
          </a:p>
          <a:p>
            <a:pPr algn="l" marL="1209045" indent="-403015" lvl="2">
              <a:lnSpc>
                <a:spcPts val="3920"/>
              </a:lnSpc>
              <a:buFont typeface="Arial"/>
              <a:buChar char="⚬"/>
            </a:pPr>
            <a:r>
              <a:rPr lang="en-US" sz="2800">
                <a:solidFill>
                  <a:srgbClr val="000000"/>
                </a:solidFill>
                <a:latin typeface="Capriola"/>
                <a:ea typeface="Capriola"/>
                <a:cs typeface="Capriola"/>
                <a:sym typeface="Capriola"/>
              </a:rPr>
              <a:t>Emphasis on computational simplicity.</a:t>
            </a:r>
          </a:p>
          <a:p>
            <a:pPr algn="l">
              <a:lnSpc>
                <a:spcPts val="3920"/>
              </a:lnSpc>
            </a:pPr>
            <a:r>
              <a:rPr lang="en-US" sz="2800">
                <a:solidFill>
                  <a:srgbClr val="000000"/>
                </a:solidFill>
                <a:latin typeface="Capriola"/>
                <a:ea typeface="Capriola"/>
                <a:cs typeface="Capriola"/>
                <a:sym typeface="Capriola"/>
              </a:rPr>
              <a:t>Objectives:</a:t>
            </a:r>
          </a:p>
          <a:p>
            <a:pPr algn="l" marL="604523" indent="-302261" lvl="1">
              <a:lnSpc>
                <a:spcPts val="3920"/>
              </a:lnSpc>
              <a:buFont typeface="Arial"/>
              <a:buChar char="•"/>
            </a:pPr>
            <a:r>
              <a:rPr lang="en-US" sz="2800">
                <a:solidFill>
                  <a:srgbClr val="000000"/>
                </a:solidFill>
                <a:latin typeface="Capriola"/>
                <a:ea typeface="Capriola"/>
                <a:cs typeface="Capriola"/>
                <a:sym typeface="Capriola"/>
              </a:rPr>
              <a:t>Highlight the trade-offs between accuracy and computational efficiency of the two approaches.</a:t>
            </a:r>
          </a:p>
          <a:p>
            <a:pPr algn="l">
              <a:lnSpc>
                <a:spcPts val="3920"/>
              </a:lnSpc>
            </a:pPr>
          </a:p>
          <a:p>
            <a:pPr algn="l">
              <a:lnSpc>
                <a:spcPts val="39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CFF0F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CFF0F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8" id="8"/>
          <p:cNvGrpSpPr/>
          <p:nvPr/>
        </p:nvGrpSpPr>
        <p:grpSpPr>
          <a:xfrm rot="0">
            <a:off x="1547304" y="3231624"/>
            <a:ext cx="11444330" cy="5524093"/>
            <a:chOff x="0" y="0"/>
            <a:chExt cx="502094263" cy="242357173"/>
          </a:xfrm>
        </p:grpSpPr>
        <p:sp>
          <p:nvSpPr>
            <p:cNvPr name="Freeform 9" id="9"/>
            <p:cNvSpPr/>
            <p:nvPr/>
          </p:nvSpPr>
          <p:spPr>
            <a:xfrm flipH="false" flipV="false" rot="0">
              <a:off x="72390" y="72390"/>
              <a:ext cx="501949482" cy="242212406"/>
            </a:xfrm>
            <a:custGeom>
              <a:avLst/>
              <a:gdLst/>
              <a:ahLst/>
              <a:cxnLst/>
              <a:rect r="r" b="b" t="t" l="l"/>
              <a:pathLst>
                <a:path h="242212406" w="501949482">
                  <a:moveTo>
                    <a:pt x="0" y="0"/>
                  </a:moveTo>
                  <a:lnTo>
                    <a:pt x="501949482" y="0"/>
                  </a:lnTo>
                  <a:lnTo>
                    <a:pt x="501949482" y="242212406"/>
                  </a:lnTo>
                  <a:lnTo>
                    <a:pt x="0" y="242212406"/>
                  </a:lnTo>
                  <a:lnTo>
                    <a:pt x="0" y="0"/>
                  </a:lnTo>
                  <a:close/>
                </a:path>
              </a:pathLst>
            </a:custGeom>
            <a:solidFill>
              <a:srgbClr val="CFF0F1"/>
            </a:solidFill>
          </p:spPr>
        </p:sp>
        <p:sp>
          <p:nvSpPr>
            <p:cNvPr name="Freeform 10" id="10"/>
            <p:cNvSpPr/>
            <p:nvPr/>
          </p:nvSpPr>
          <p:spPr>
            <a:xfrm flipH="false" flipV="false" rot="0">
              <a:off x="0" y="0"/>
              <a:ext cx="502094252" cy="242357176"/>
            </a:xfrm>
            <a:custGeom>
              <a:avLst/>
              <a:gdLst/>
              <a:ahLst/>
              <a:cxnLst/>
              <a:rect r="r" b="b" t="t" l="l"/>
              <a:pathLst>
                <a:path h="242357176" w="502094252">
                  <a:moveTo>
                    <a:pt x="501949492" y="242212391"/>
                  </a:moveTo>
                  <a:lnTo>
                    <a:pt x="502094252" y="242212391"/>
                  </a:lnTo>
                  <a:lnTo>
                    <a:pt x="502094252" y="242357176"/>
                  </a:lnTo>
                  <a:lnTo>
                    <a:pt x="501949492" y="242357176"/>
                  </a:lnTo>
                  <a:lnTo>
                    <a:pt x="501949492" y="242212391"/>
                  </a:lnTo>
                  <a:close/>
                  <a:moveTo>
                    <a:pt x="0" y="144780"/>
                  </a:moveTo>
                  <a:lnTo>
                    <a:pt x="144780" y="144780"/>
                  </a:lnTo>
                  <a:lnTo>
                    <a:pt x="144780" y="242212391"/>
                  </a:lnTo>
                  <a:lnTo>
                    <a:pt x="0" y="242212391"/>
                  </a:lnTo>
                  <a:lnTo>
                    <a:pt x="0" y="144780"/>
                  </a:lnTo>
                  <a:close/>
                  <a:moveTo>
                    <a:pt x="0" y="242212391"/>
                  </a:moveTo>
                  <a:lnTo>
                    <a:pt x="144780" y="242212391"/>
                  </a:lnTo>
                  <a:lnTo>
                    <a:pt x="144780" y="242357176"/>
                  </a:lnTo>
                  <a:lnTo>
                    <a:pt x="0" y="242357176"/>
                  </a:lnTo>
                  <a:lnTo>
                    <a:pt x="0" y="242212391"/>
                  </a:lnTo>
                  <a:close/>
                  <a:moveTo>
                    <a:pt x="501949492" y="144780"/>
                  </a:moveTo>
                  <a:lnTo>
                    <a:pt x="502094252" y="144780"/>
                  </a:lnTo>
                  <a:lnTo>
                    <a:pt x="502094252" y="242212391"/>
                  </a:lnTo>
                  <a:lnTo>
                    <a:pt x="501949492" y="242212391"/>
                  </a:lnTo>
                  <a:lnTo>
                    <a:pt x="501949492" y="144780"/>
                  </a:lnTo>
                  <a:close/>
                  <a:moveTo>
                    <a:pt x="144780" y="242212391"/>
                  </a:moveTo>
                  <a:lnTo>
                    <a:pt x="501949492" y="242212391"/>
                  </a:lnTo>
                  <a:lnTo>
                    <a:pt x="501949492" y="242357176"/>
                  </a:lnTo>
                  <a:lnTo>
                    <a:pt x="144780" y="242357176"/>
                  </a:lnTo>
                  <a:lnTo>
                    <a:pt x="144780" y="242212391"/>
                  </a:lnTo>
                  <a:close/>
                  <a:moveTo>
                    <a:pt x="501949492" y="0"/>
                  </a:moveTo>
                  <a:lnTo>
                    <a:pt x="502094252" y="0"/>
                  </a:lnTo>
                  <a:lnTo>
                    <a:pt x="502094252" y="144780"/>
                  </a:lnTo>
                  <a:lnTo>
                    <a:pt x="501949492" y="144780"/>
                  </a:lnTo>
                  <a:lnTo>
                    <a:pt x="501949492" y="0"/>
                  </a:lnTo>
                  <a:close/>
                  <a:moveTo>
                    <a:pt x="0" y="0"/>
                  </a:moveTo>
                  <a:lnTo>
                    <a:pt x="144780" y="0"/>
                  </a:lnTo>
                  <a:lnTo>
                    <a:pt x="144780" y="144780"/>
                  </a:lnTo>
                  <a:lnTo>
                    <a:pt x="0" y="144780"/>
                  </a:lnTo>
                  <a:lnTo>
                    <a:pt x="0" y="0"/>
                  </a:lnTo>
                  <a:close/>
                  <a:moveTo>
                    <a:pt x="144780" y="0"/>
                  </a:moveTo>
                  <a:lnTo>
                    <a:pt x="501949492" y="0"/>
                  </a:lnTo>
                  <a:lnTo>
                    <a:pt x="501949492" y="144780"/>
                  </a:lnTo>
                  <a:lnTo>
                    <a:pt x="144780" y="144780"/>
                  </a:lnTo>
                  <a:lnTo>
                    <a:pt x="144780" y="0"/>
                  </a:lnTo>
                  <a:close/>
                </a:path>
              </a:pathLst>
            </a:custGeom>
            <a:solidFill>
              <a:srgbClr val="CFF0F1"/>
            </a:solidFill>
          </p:spPr>
        </p:sp>
      </p:grpSp>
      <p:sp>
        <p:nvSpPr>
          <p:cNvPr name="Freeform 11" id="11"/>
          <p:cNvSpPr/>
          <p:nvPr/>
        </p:nvSpPr>
        <p:spPr>
          <a:xfrm flipH="false" flipV="false" rot="0">
            <a:off x="11683964" y="2496525"/>
            <a:ext cx="5575336" cy="3305698"/>
          </a:xfrm>
          <a:custGeom>
            <a:avLst/>
            <a:gdLst/>
            <a:ahLst/>
            <a:cxnLst/>
            <a:rect r="r" b="b" t="t" l="l"/>
            <a:pathLst>
              <a:path h="3305698" w="5575336">
                <a:moveTo>
                  <a:pt x="0" y="0"/>
                </a:moveTo>
                <a:lnTo>
                  <a:pt x="5575336" y="0"/>
                </a:lnTo>
                <a:lnTo>
                  <a:pt x="5575336" y="3305698"/>
                </a:lnTo>
                <a:lnTo>
                  <a:pt x="0" y="3305698"/>
                </a:lnTo>
                <a:lnTo>
                  <a:pt x="0" y="0"/>
                </a:lnTo>
                <a:close/>
              </a:path>
            </a:pathLst>
          </a:custGeom>
          <a:blipFill>
            <a:blip r:embed="rId2"/>
            <a:stretch>
              <a:fillRect l="-2609" t="0" r="-2609" b="0"/>
            </a:stretch>
          </a:blipFill>
        </p:spPr>
      </p:sp>
      <p:sp>
        <p:nvSpPr>
          <p:cNvPr name="Freeform 12" id="12"/>
          <p:cNvSpPr/>
          <p:nvPr/>
        </p:nvSpPr>
        <p:spPr>
          <a:xfrm flipH="false" flipV="false" rot="0">
            <a:off x="11683964" y="5802223"/>
            <a:ext cx="5575336" cy="3413194"/>
          </a:xfrm>
          <a:custGeom>
            <a:avLst/>
            <a:gdLst/>
            <a:ahLst/>
            <a:cxnLst/>
            <a:rect r="r" b="b" t="t" l="l"/>
            <a:pathLst>
              <a:path h="3413194" w="5575336">
                <a:moveTo>
                  <a:pt x="0" y="0"/>
                </a:moveTo>
                <a:lnTo>
                  <a:pt x="5575336" y="0"/>
                </a:lnTo>
                <a:lnTo>
                  <a:pt x="5575336" y="3413193"/>
                </a:lnTo>
                <a:lnTo>
                  <a:pt x="0" y="3413193"/>
                </a:lnTo>
                <a:lnTo>
                  <a:pt x="0" y="0"/>
                </a:lnTo>
                <a:close/>
              </a:path>
            </a:pathLst>
          </a:custGeom>
          <a:blipFill>
            <a:blip r:embed="rId3"/>
            <a:stretch>
              <a:fillRect l="0" t="0" r="0" b="0"/>
            </a:stretch>
          </a:blipFill>
        </p:spPr>
      </p:sp>
      <p:sp>
        <p:nvSpPr>
          <p:cNvPr name="TextBox 13" id="13"/>
          <p:cNvSpPr txBox="true"/>
          <p:nvPr/>
        </p:nvSpPr>
        <p:spPr>
          <a:xfrm rot="0">
            <a:off x="1632028" y="3304828"/>
            <a:ext cx="10051936" cy="6326402"/>
          </a:xfrm>
          <a:prstGeom prst="rect">
            <a:avLst/>
          </a:prstGeom>
        </p:spPr>
        <p:txBody>
          <a:bodyPr anchor="t" rtlCol="false" tIns="0" lIns="0" bIns="0" rIns="0">
            <a:spAutoFit/>
          </a:bodyPr>
          <a:lstStyle/>
          <a:p>
            <a:pPr algn="l">
              <a:lnSpc>
                <a:spcPts val="4215"/>
              </a:lnSpc>
            </a:pPr>
            <a:r>
              <a:rPr lang="en-US" sz="3011">
                <a:solidFill>
                  <a:srgbClr val="000000"/>
                </a:solidFill>
                <a:latin typeface="Capriola"/>
                <a:ea typeface="Capriola"/>
                <a:cs typeface="Capriola"/>
                <a:sym typeface="Capriola"/>
              </a:rPr>
              <a:t>Dataset:</a:t>
            </a:r>
          </a:p>
          <a:p>
            <a:pPr algn="l" marL="650110" indent="-325055" lvl="1">
              <a:lnSpc>
                <a:spcPts val="4215"/>
              </a:lnSpc>
              <a:buFont typeface="Arial"/>
              <a:buChar char="•"/>
            </a:pPr>
            <a:r>
              <a:rPr lang="en-US" sz="3011">
                <a:solidFill>
                  <a:srgbClr val="000000"/>
                </a:solidFill>
                <a:latin typeface="Capriola"/>
                <a:ea typeface="Capriola"/>
                <a:cs typeface="Capriola"/>
                <a:sym typeface="Capriola"/>
              </a:rPr>
              <a:t>Collected from Roboflow, containing diverse license plate styles, lighting, and backgrounds.</a:t>
            </a:r>
          </a:p>
          <a:p>
            <a:pPr algn="l">
              <a:lnSpc>
                <a:spcPts val="4215"/>
              </a:lnSpc>
            </a:pPr>
            <a:r>
              <a:rPr lang="en-US" sz="3011">
                <a:solidFill>
                  <a:srgbClr val="000000"/>
                </a:solidFill>
                <a:latin typeface="Capriola"/>
                <a:ea typeface="Capriola"/>
                <a:cs typeface="Capriola"/>
                <a:sym typeface="Capriola"/>
              </a:rPr>
              <a:t>Model Training:</a:t>
            </a:r>
          </a:p>
          <a:p>
            <a:pPr algn="l" marL="650110" indent="-325055" lvl="1">
              <a:lnSpc>
                <a:spcPts val="4215"/>
              </a:lnSpc>
              <a:buFont typeface="Arial"/>
              <a:buChar char="•"/>
            </a:pPr>
            <a:r>
              <a:rPr lang="en-US" sz="3011">
                <a:solidFill>
                  <a:srgbClr val="000000"/>
                </a:solidFill>
                <a:latin typeface="Capriola"/>
                <a:ea typeface="Capriola"/>
                <a:cs typeface="Capriola"/>
                <a:sym typeface="Capriola"/>
              </a:rPr>
              <a:t>YOLOv8 trained over 50 epochs with notable trends:</a:t>
            </a:r>
          </a:p>
          <a:p>
            <a:pPr algn="l" marL="650110" indent="-325055" lvl="1">
              <a:lnSpc>
                <a:spcPts val="4215"/>
              </a:lnSpc>
              <a:buFont typeface="Arial"/>
              <a:buChar char="•"/>
            </a:pPr>
            <a:r>
              <a:rPr lang="en-US" sz="3011">
                <a:solidFill>
                  <a:srgbClr val="000000"/>
                </a:solidFill>
                <a:latin typeface="Capriola"/>
                <a:ea typeface="Capriola"/>
                <a:cs typeface="Capriola"/>
                <a:sym typeface="Capriola"/>
              </a:rPr>
              <a:t>Initial high loss metrics (box loss, cls loss, dfl loss) that reduced steadily over epochs.</a:t>
            </a:r>
          </a:p>
          <a:p>
            <a:pPr algn="l" marL="650110" indent="-325055" lvl="1">
              <a:lnSpc>
                <a:spcPts val="4215"/>
              </a:lnSpc>
              <a:buFont typeface="Arial"/>
              <a:buChar char="•"/>
            </a:pPr>
            <a:r>
              <a:rPr lang="en-US" sz="3011">
                <a:solidFill>
                  <a:srgbClr val="000000"/>
                </a:solidFill>
                <a:latin typeface="Capriola"/>
                <a:ea typeface="Capriola"/>
                <a:cs typeface="Capriola"/>
                <a:sym typeface="Capriola"/>
              </a:rPr>
              <a:t>Precision and recall surpassed 99% by the final epochs.</a:t>
            </a:r>
          </a:p>
          <a:p>
            <a:pPr algn="l">
              <a:lnSpc>
                <a:spcPts val="4215"/>
              </a:lnSpc>
            </a:pPr>
          </a:p>
          <a:p>
            <a:pPr algn="l">
              <a:lnSpc>
                <a:spcPts val="4215"/>
              </a:lnSpc>
            </a:pPr>
          </a:p>
        </p:txBody>
      </p:sp>
      <p:sp>
        <p:nvSpPr>
          <p:cNvPr name="TextBox 14" id="14"/>
          <p:cNvSpPr txBox="true"/>
          <p:nvPr/>
        </p:nvSpPr>
        <p:spPr>
          <a:xfrm rot="0">
            <a:off x="-2951" y="1215745"/>
            <a:ext cx="18273198" cy="763588"/>
          </a:xfrm>
          <a:prstGeom prst="rect">
            <a:avLst/>
          </a:prstGeom>
        </p:spPr>
        <p:txBody>
          <a:bodyPr anchor="t" rtlCol="false" tIns="0" lIns="0" bIns="0" rIns="0">
            <a:spAutoFit/>
          </a:bodyPr>
          <a:lstStyle/>
          <a:p>
            <a:pPr algn="ctr">
              <a:lnSpc>
                <a:spcPts val="6227"/>
              </a:lnSpc>
            </a:pPr>
            <a:r>
              <a:rPr lang="en-US" sz="4447">
                <a:solidFill>
                  <a:srgbClr val="004AAD"/>
                </a:solidFill>
                <a:latin typeface="Fredoka"/>
                <a:ea typeface="Fredoka"/>
                <a:cs typeface="Fredoka"/>
                <a:sym typeface="Fredoka"/>
              </a:rPr>
              <a:t>DEEP LEARNING APPROACH: DETECTION TRAINING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BA0D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CFF0F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CFF0F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FFFFF"/>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FFFFF"/>
            </a:solidFill>
          </p:spPr>
        </p:sp>
      </p:grpSp>
      <p:grpSp>
        <p:nvGrpSpPr>
          <p:cNvPr name="Group 8" id="8"/>
          <p:cNvGrpSpPr/>
          <p:nvPr/>
        </p:nvGrpSpPr>
        <p:grpSpPr>
          <a:xfrm rot="0">
            <a:off x="1547304" y="3231624"/>
            <a:ext cx="11444330" cy="5524093"/>
            <a:chOff x="0" y="0"/>
            <a:chExt cx="502094263" cy="242357173"/>
          </a:xfrm>
        </p:grpSpPr>
        <p:sp>
          <p:nvSpPr>
            <p:cNvPr name="Freeform 9" id="9"/>
            <p:cNvSpPr/>
            <p:nvPr/>
          </p:nvSpPr>
          <p:spPr>
            <a:xfrm flipH="false" flipV="false" rot="0">
              <a:off x="72390" y="72390"/>
              <a:ext cx="501949482" cy="242212406"/>
            </a:xfrm>
            <a:custGeom>
              <a:avLst/>
              <a:gdLst/>
              <a:ahLst/>
              <a:cxnLst/>
              <a:rect r="r" b="b" t="t" l="l"/>
              <a:pathLst>
                <a:path h="242212406" w="501949482">
                  <a:moveTo>
                    <a:pt x="0" y="0"/>
                  </a:moveTo>
                  <a:lnTo>
                    <a:pt x="501949482" y="0"/>
                  </a:lnTo>
                  <a:lnTo>
                    <a:pt x="501949482" y="242212406"/>
                  </a:lnTo>
                  <a:lnTo>
                    <a:pt x="0" y="242212406"/>
                  </a:lnTo>
                  <a:lnTo>
                    <a:pt x="0" y="0"/>
                  </a:lnTo>
                  <a:close/>
                </a:path>
              </a:pathLst>
            </a:custGeom>
            <a:solidFill>
              <a:srgbClr val="CFF0F1"/>
            </a:solidFill>
          </p:spPr>
        </p:sp>
        <p:sp>
          <p:nvSpPr>
            <p:cNvPr name="Freeform 10" id="10"/>
            <p:cNvSpPr/>
            <p:nvPr/>
          </p:nvSpPr>
          <p:spPr>
            <a:xfrm flipH="false" flipV="false" rot="0">
              <a:off x="0" y="0"/>
              <a:ext cx="502094252" cy="242357176"/>
            </a:xfrm>
            <a:custGeom>
              <a:avLst/>
              <a:gdLst/>
              <a:ahLst/>
              <a:cxnLst/>
              <a:rect r="r" b="b" t="t" l="l"/>
              <a:pathLst>
                <a:path h="242357176" w="502094252">
                  <a:moveTo>
                    <a:pt x="501949492" y="242212391"/>
                  </a:moveTo>
                  <a:lnTo>
                    <a:pt x="502094252" y="242212391"/>
                  </a:lnTo>
                  <a:lnTo>
                    <a:pt x="502094252" y="242357176"/>
                  </a:lnTo>
                  <a:lnTo>
                    <a:pt x="501949492" y="242357176"/>
                  </a:lnTo>
                  <a:lnTo>
                    <a:pt x="501949492" y="242212391"/>
                  </a:lnTo>
                  <a:close/>
                  <a:moveTo>
                    <a:pt x="0" y="144780"/>
                  </a:moveTo>
                  <a:lnTo>
                    <a:pt x="144780" y="144780"/>
                  </a:lnTo>
                  <a:lnTo>
                    <a:pt x="144780" y="242212391"/>
                  </a:lnTo>
                  <a:lnTo>
                    <a:pt x="0" y="242212391"/>
                  </a:lnTo>
                  <a:lnTo>
                    <a:pt x="0" y="144780"/>
                  </a:lnTo>
                  <a:close/>
                  <a:moveTo>
                    <a:pt x="0" y="242212391"/>
                  </a:moveTo>
                  <a:lnTo>
                    <a:pt x="144780" y="242212391"/>
                  </a:lnTo>
                  <a:lnTo>
                    <a:pt x="144780" y="242357176"/>
                  </a:lnTo>
                  <a:lnTo>
                    <a:pt x="0" y="242357176"/>
                  </a:lnTo>
                  <a:lnTo>
                    <a:pt x="0" y="242212391"/>
                  </a:lnTo>
                  <a:close/>
                  <a:moveTo>
                    <a:pt x="501949492" y="144780"/>
                  </a:moveTo>
                  <a:lnTo>
                    <a:pt x="502094252" y="144780"/>
                  </a:lnTo>
                  <a:lnTo>
                    <a:pt x="502094252" y="242212391"/>
                  </a:lnTo>
                  <a:lnTo>
                    <a:pt x="501949492" y="242212391"/>
                  </a:lnTo>
                  <a:lnTo>
                    <a:pt x="501949492" y="144780"/>
                  </a:lnTo>
                  <a:close/>
                  <a:moveTo>
                    <a:pt x="144780" y="242212391"/>
                  </a:moveTo>
                  <a:lnTo>
                    <a:pt x="501949492" y="242212391"/>
                  </a:lnTo>
                  <a:lnTo>
                    <a:pt x="501949492" y="242357176"/>
                  </a:lnTo>
                  <a:lnTo>
                    <a:pt x="144780" y="242357176"/>
                  </a:lnTo>
                  <a:lnTo>
                    <a:pt x="144780" y="242212391"/>
                  </a:lnTo>
                  <a:close/>
                  <a:moveTo>
                    <a:pt x="501949492" y="0"/>
                  </a:moveTo>
                  <a:lnTo>
                    <a:pt x="502094252" y="0"/>
                  </a:lnTo>
                  <a:lnTo>
                    <a:pt x="502094252" y="144780"/>
                  </a:lnTo>
                  <a:lnTo>
                    <a:pt x="501949492" y="144780"/>
                  </a:lnTo>
                  <a:lnTo>
                    <a:pt x="501949492" y="0"/>
                  </a:lnTo>
                  <a:close/>
                  <a:moveTo>
                    <a:pt x="0" y="0"/>
                  </a:moveTo>
                  <a:lnTo>
                    <a:pt x="144780" y="0"/>
                  </a:lnTo>
                  <a:lnTo>
                    <a:pt x="144780" y="144780"/>
                  </a:lnTo>
                  <a:lnTo>
                    <a:pt x="0" y="144780"/>
                  </a:lnTo>
                  <a:lnTo>
                    <a:pt x="0" y="0"/>
                  </a:lnTo>
                  <a:close/>
                  <a:moveTo>
                    <a:pt x="144780" y="0"/>
                  </a:moveTo>
                  <a:lnTo>
                    <a:pt x="501949492" y="0"/>
                  </a:lnTo>
                  <a:lnTo>
                    <a:pt x="501949492" y="144780"/>
                  </a:lnTo>
                  <a:lnTo>
                    <a:pt x="144780" y="144780"/>
                  </a:lnTo>
                  <a:lnTo>
                    <a:pt x="144780" y="0"/>
                  </a:lnTo>
                  <a:close/>
                </a:path>
              </a:pathLst>
            </a:custGeom>
            <a:solidFill>
              <a:srgbClr val="CFF0F1"/>
            </a:solidFill>
          </p:spPr>
        </p:sp>
      </p:grpSp>
      <p:sp>
        <p:nvSpPr>
          <p:cNvPr name="Freeform 11" id="11"/>
          <p:cNvSpPr/>
          <p:nvPr/>
        </p:nvSpPr>
        <p:spPr>
          <a:xfrm flipH="false" flipV="false" rot="0">
            <a:off x="11683964" y="2496525"/>
            <a:ext cx="5575336" cy="3305698"/>
          </a:xfrm>
          <a:custGeom>
            <a:avLst/>
            <a:gdLst/>
            <a:ahLst/>
            <a:cxnLst/>
            <a:rect r="r" b="b" t="t" l="l"/>
            <a:pathLst>
              <a:path h="3305698" w="5575336">
                <a:moveTo>
                  <a:pt x="0" y="0"/>
                </a:moveTo>
                <a:lnTo>
                  <a:pt x="5575336" y="0"/>
                </a:lnTo>
                <a:lnTo>
                  <a:pt x="5575336" y="3305698"/>
                </a:lnTo>
                <a:lnTo>
                  <a:pt x="0" y="3305698"/>
                </a:lnTo>
                <a:lnTo>
                  <a:pt x="0" y="0"/>
                </a:lnTo>
                <a:close/>
              </a:path>
            </a:pathLst>
          </a:custGeom>
          <a:blipFill>
            <a:blip r:embed="rId2"/>
            <a:stretch>
              <a:fillRect l="-2609" t="0" r="-2609" b="0"/>
            </a:stretch>
          </a:blipFill>
        </p:spPr>
      </p:sp>
      <p:sp>
        <p:nvSpPr>
          <p:cNvPr name="Freeform 12" id="12"/>
          <p:cNvSpPr/>
          <p:nvPr/>
        </p:nvSpPr>
        <p:spPr>
          <a:xfrm flipH="false" flipV="false" rot="0">
            <a:off x="11683964" y="5802223"/>
            <a:ext cx="5575336" cy="3413194"/>
          </a:xfrm>
          <a:custGeom>
            <a:avLst/>
            <a:gdLst/>
            <a:ahLst/>
            <a:cxnLst/>
            <a:rect r="r" b="b" t="t" l="l"/>
            <a:pathLst>
              <a:path h="3413194" w="5575336">
                <a:moveTo>
                  <a:pt x="0" y="0"/>
                </a:moveTo>
                <a:lnTo>
                  <a:pt x="5575336" y="0"/>
                </a:lnTo>
                <a:lnTo>
                  <a:pt x="5575336" y="3413193"/>
                </a:lnTo>
                <a:lnTo>
                  <a:pt x="0" y="3413193"/>
                </a:lnTo>
                <a:lnTo>
                  <a:pt x="0" y="0"/>
                </a:lnTo>
                <a:close/>
              </a:path>
            </a:pathLst>
          </a:custGeom>
          <a:blipFill>
            <a:blip r:embed="rId3"/>
            <a:stretch>
              <a:fillRect l="0" t="0" r="0" b="0"/>
            </a:stretch>
          </a:blipFill>
        </p:spPr>
      </p:sp>
      <p:sp>
        <p:nvSpPr>
          <p:cNvPr name="TextBox 13" id="13"/>
          <p:cNvSpPr txBox="true"/>
          <p:nvPr/>
        </p:nvSpPr>
        <p:spPr>
          <a:xfrm rot="0">
            <a:off x="1632028" y="3304828"/>
            <a:ext cx="10051936" cy="4211157"/>
          </a:xfrm>
          <a:prstGeom prst="rect">
            <a:avLst/>
          </a:prstGeom>
        </p:spPr>
        <p:txBody>
          <a:bodyPr anchor="t" rtlCol="false" tIns="0" lIns="0" bIns="0" rIns="0">
            <a:spAutoFit/>
          </a:bodyPr>
          <a:lstStyle/>
          <a:p>
            <a:pPr algn="l">
              <a:lnSpc>
                <a:spcPts val="4215"/>
              </a:lnSpc>
            </a:pPr>
            <a:r>
              <a:rPr lang="en-US" sz="3011">
                <a:solidFill>
                  <a:srgbClr val="000000"/>
                </a:solidFill>
                <a:latin typeface="Capriola"/>
                <a:ea typeface="Capriola"/>
                <a:cs typeface="Capriola"/>
                <a:sym typeface="Capriola"/>
              </a:rPr>
              <a:t>Key Outcomes:</a:t>
            </a:r>
          </a:p>
          <a:p>
            <a:pPr algn="l" marL="650110" indent="-325055" lvl="1">
              <a:lnSpc>
                <a:spcPts val="4215"/>
              </a:lnSpc>
              <a:buFont typeface="Arial"/>
              <a:buChar char="•"/>
            </a:pPr>
            <a:r>
              <a:rPr lang="en-US" sz="3011">
                <a:solidFill>
                  <a:srgbClr val="000000"/>
                </a:solidFill>
                <a:latin typeface="Capriola"/>
                <a:ea typeface="Capriola"/>
                <a:cs typeface="Capriola"/>
                <a:sym typeface="Capriola"/>
              </a:rPr>
              <a:t>High generalization to unseen data, minimizing false positives and n</a:t>
            </a:r>
            <a:r>
              <a:rPr lang="en-US" sz="3011">
                <a:solidFill>
                  <a:srgbClr val="000000"/>
                </a:solidFill>
                <a:latin typeface="Capriola"/>
                <a:ea typeface="Capriola"/>
                <a:cs typeface="Capriola"/>
                <a:sym typeface="Capriola"/>
              </a:rPr>
              <a:t>egatives.</a:t>
            </a:r>
          </a:p>
          <a:p>
            <a:pPr algn="l" marL="650110" indent="-325055" lvl="1">
              <a:lnSpc>
                <a:spcPts val="4215"/>
              </a:lnSpc>
              <a:buFont typeface="Arial"/>
              <a:buChar char="•"/>
            </a:pPr>
            <a:r>
              <a:rPr lang="en-US" sz="3011">
                <a:solidFill>
                  <a:srgbClr val="000000"/>
                </a:solidFill>
                <a:latin typeface="Capriola"/>
                <a:ea typeface="Capriola"/>
                <a:cs typeface="Capriola"/>
                <a:sym typeface="Capriola"/>
              </a:rPr>
              <a:t>Robustness to variations such as motion blur and diverse license plate designs.</a:t>
            </a:r>
          </a:p>
          <a:p>
            <a:pPr algn="l">
              <a:lnSpc>
                <a:spcPts val="4215"/>
              </a:lnSpc>
            </a:pPr>
          </a:p>
          <a:p>
            <a:pPr algn="l">
              <a:lnSpc>
                <a:spcPts val="4215"/>
              </a:lnSpc>
            </a:pPr>
          </a:p>
          <a:p>
            <a:pPr algn="l">
              <a:lnSpc>
                <a:spcPts val="4215"/>
              </a:lnSpc>
            </a:pPr>
          </a:p>
        </p:txBody>
      </p:sp>
      <p:sp>
        <p:nvSpPr>
          <p:cNvPr name="TextBox 14" id="14"/>
          <p:cNvSpPr txBox="true"/>
          <p:nvPr/>
        </p:nvSpPr>
        <p:spPr>
          <a:xfrm rot="0">
            <a:off x="-2951" y="1215745"/>
            <a:ext cx="18273198" cy="763588"/>
          </a:xfrm>
          <a:prstGeom prst="rect">
            <a:avLst/>
          </a:prstGeom>
        </p:spPr>
        <p:txBody>
          <a:bodyPr anchor="t" rtlCol="false" tIns="0" lIns="0" bIns="0" rIns="0">
            <a:spAutoFit/>
          </a:bodyPr>
          <a:lstStyle/>
          <a:p>
            <a:pPr algn="ctr">
              <a:lnSpc>
                <a:spcPts val="6227"/>
              </a:lnSpc>
            </a:pPr>
            <a:r>
              <a:rPr lang="en-US" sz="4447">
                <a:solidFill>
                  <a:srgbClr val="004AAD"/>
                </a:solidFill>
                <a:latin typeface="Fredoka"/>
                <a:ea typeface="Fredoka"/>
                <a:cs typeface="Fredoka"/>
                <a:sym typeface="Fredoka"/>
              </a:rPr>
              <a:t>DEEP LEARNING APPROACH: DETECTION TRAINING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FF0F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7BA0D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7BA0D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6FFF6"/>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6FFF6"/>
            </a:solidFill>
          </p:spPr>
        </p:sp>
      </p:grpSp>
      <p:sp>
        <p:nvSpPr>
          <p:cNvPr name="TextBox 8" id="8"/>
          <p:cNvSpPr txBox="true"/>
          <p:nvPr/>
        </p:nvSpPr>
        <p:spPr>
          <a:xfrm rot="0">
            <a:off x="1018348" y="1036107"/>
            <a:ext cx="16230600" cy="3133725"/>
          </a:xfrm>
          <a:prstGeom prst="rect">
            <a:avLst/>
          </a:prstGeom>
        </p:spPr>
        <p:txBody>
          <a:bodyPr anchor="t" rtlCol="false" tIns="0" lIns="0" bIns="0" rIns="0">
            <a:spAutoFit/>
          </a:bodyPr>
          <a:lstStyle/>
          <a:p>
            <a:pPr algn="ctr">
              <a:lnSpc>
                <a:spcPts val="12599"/>
              </a:lnSpc>
            </a:pPr>
            <a:r>
              <a:rPr lang="en-US" sz="9000">
                <a:solidFill>
                  <a:srgbClr val="004AAD"/>
                </a:solidFill>
                <a:latin typeface="Fredoka"/>
                <a:ea typeface="Fredoka"/>
                <a:cs typeface="Fredoka"/>
                <a:sym typeface="Fredoka"/>
              </a:rPr>
              <a:t>PLATE DETECTION</a:t>
            </a:r>
          </a:p>
          <a:p>
            <a:pPr algn="ctr">
              <a:lnSpc>
                <a:spcPts val="12599"/>
              </a:lnSpc>
            </a:pPr>
          </a:p>
        </p:txBody>
      </p:sp>
      <p:grpSp>
        <p:nvGrpSpPr>
          <p:cNvPr name="Group 9" id="9"/>
          <p:cNvGrpSpPr/>
          <p:nvPr/>
        </p:nvGrpSpPr>
        <p:grpSpPr>
          <a:xfrm rot="0">
            <a:off x="5234840" y="3356035"/>
            <a:ext cx="11471545" cy="4783563"/>
            <a:chOff x="0" y="0"/>
            <a:chExt cx="503288229" cy="209868081"/>
          </a:xfrm>
        </p:grpSpPr>
        <p:sp>
          <p:nvSpPr>
            <p:cNvPr name="Freeform 10" id="10"/>
            <p:cNvSpPr/>
            <p:nvPr/>
          </p:nvSpPr>
          <p:spPr>
            <a:xfrm flipH="false" flipV="false" rot="0">
              <a:off x="72390" y="72390"/>
              <a:ext cx="503143431" cy="209723300"/>
            </a:xfrm>
            <a:custGeom>
              <a:avLst/>
              <a:gdLst/>
              <a:ahLst/>
              <a:cxnLst/>
              <a:rect r="r" b="b" t="t" l="l"/>
              <a:pathLst>
                <a:path h="209723300" w="503143431">
                  <a:moveTo>
                    <a:pt x="0" y="0"/>
                  </a:moveTo>
                  <a:lnTo>
                    <a:pt x="503143431" y="0"/>
                  </a:lnTo>
                  <a:lnTo>
                    <a:pt x="503143431" y="209723300"/>
                  </a:lnTo>
                  <a:lnTo>
                    <a:pt x="0" y="209723300"/>
                  </a:lnTo>
                  <a:lnTo>
                    <a:pt x="0" y="0"/>
                  </a:lnTo>
                  <a:close/>
                </a:path>
              </a:pathLst>
            </a:custGeom>
            <a:solidFill>
              <a:srgbClr val="CFF0F1">
                <a:alpha val="42745"/>
              </a:srgbClr>
            </a:solidFill>
          </p:spPr>
        </p:sp>
        <p:sp>
          <p:nvSpPr>
            <p:cNvPr name="Freeform 11" id="11"/>
            <p:cNvSpPr/>
            <p:nvPr/>
          </p:nvSpPr>
          <p:spPr>
            <a:xfrm flipH="false" flipV="false" rot="0">
              <a:off x="0" y="0"/>
              <a:ext cx="503288250" cy="209868071"/>
            </a:xfrm>
            <a:custGeom>
              <a:avLst/>
              <a:gdLst/>
              <a:ahLst/>
              <a:cxnLst/>
              <a:rect r="r" b="b" t="t" l="l"/>
              <a:pathLst>
                <a:path h="209868071" w="503288250">
                  <a:moveTo>
                    <a:pt x="503143441" y="209723310"/>
                  </a:moveTo>
                  <a:lnTo>
                    <a:pt x="503288250" y="209723310"/>
                  </a:lnTo>
                  <a:lnTo>
                    <a:pt x="503288250" y="209868071"/>
                  </a:lnTo>
                  <a:lnTo>
                    <a:pt x="503143441" y="209868071"/>
                  </a:lnTo>
                  <a:lnTo>
                    <a:pt x="503143441" y="209723310"/>
                  </a:lnTo>
                  <a:close/>
                  <a:moveTo>
                    <a:pt x="0" y="144780"/>
                  </a:moveTo>
                  <a:lnTo>
                    <a:pt x="144780" y="144780"/>
                  </a:lnTo>
                  <a:lnTo>
                    <a:pt x="144780" y="209723310"/>
                  </a:lnTo>
                  <a:lnTo>
                    <a:pt x="0" y="209723310"/>
                  </a:lnTo>
                  <a:lnTo>
                    <a:pt x="0" y="144780"/>
                  </a:lnTo>
                  <a:close/>
                  <a:moveTo>
                    <a:pt x="0" y="209723310"/>
                  </a:moveTo>
                  <a:lnTo>
                    <a:pt x="144780" y="209723310"/>
                  </a:lnTo>
                  <a:lnTo>
                    <a:pt x="144780" y="209868071"/>
                  </a:lnTo>
                  <a:lnTo>
                    <a:pt x="0" y="209868071"/>
                  </a:lnTo>
                  <a:lnTo>
                    <a:pt x="0" y="209723310"/>
                  </a:lnTo>
                  <a:close/>
                  <a:moveTo>
                    <a:pt x="503143441" y="144780"/>
                  </a:moveTo>
                  <a:lnTo>
                    <a:pt x="503288250" y="144780"/>
                  </a:lnTo>
                  <a:lnTo>
                    <a:pt x="503288250" y="209723310"/>
                  </a:lnTo>
                  <a:lnTo>
                    <a:pt x="503143441" y="209723310"/>
                  </a:lnTo>
                  <a:lnTo>
                    <a:pt x="503143441" y="144780"/>
                  </a:lnTo>
                  <a:close/>
                  <a:moveTo>
                    <a:pt x="144780" y="209723310"/>
                  </a:moveTo>
                  <a:lnTo>
                    <a:pt x="503143441" y="209723310"/>
                  </a:lnTo>
                  <a:lnTo>
                    <a:pt x="503143441" y="209868071"/>
                  </a:lnTo>
                  <a:lnTo>
                    <a:pt x="144780" y="209868071"/>
                  </a:lnTo>
                  <a:lnTo>
                    <a:pt x="144780" y="209723310"/>
                  </a:lnTo>
                  <a:close/>
                  <a:moveTo>
                    <a:pt x="503143441" y="0"/>
                  </a:moveTo>
                  <a:lnTo>
                    <a:pt x="503288250" y="0"/>
                  </a:lnTo>
                  <a:lnTo>
                    <a:pt x="503288250" y="144780"/>
                  </a:lnTo>
                  <a:lnTo>
                    <a:pt x="503143441" y="144780"/>
                  </a:lnTo>
                  <a:lnTo>
                    <a:pt x="503143441" y="0"/>
                  </a:lnTo>
                  <a:close/>
                  <a:moveTo>
                    <a:pt x="0" y="0"/>
                  </a:moveTo>
                  <a:lnTo>
                    <a:pt x="144780" y="0"/>
                  </a:lnTo>
                  <a:lnTo>
                    <a:pt x="144780" y="144780"/>
                  </a:lnTo>
                  <a:lnTo>
                    <a:pt x="0" y="144780"/>
                  </a:lnTo>
                  <a:lnTo>
                    <a:pt x="0" y="0"/>
                  </a:lnTo>
                  <a:close/>
                  <a:moveTo>
                    <a:pt x="144780" y="0"/>
                  </a:moveTo>
                  <a:lnTo>
                    <a:pt x="503143441" y="0"/>
                  </a:lnTo>
                  <a:lnTo>
                    <a:pt x="503143441" y="144780"/>
                  </a:lnTo>
                  <a:lnTo>
                    <a:pt x="144780" y="144780"/>
                  </a:lnTo>
                  <a:lnTo>
                    <a:pt x="144780" y="0"/>
                  </a:lnTo>
                  <a:close/>
                </a:path>
              </a:pathLst>
            </a:custGeom>
            <a:solidFill>
              <a:srgbClr val="CFF0F1">
                <a:alpha val="42745"/>
              </a:srgbClr>
            </a:solidFill>
          </p:spPr>
        </p:sp>
      </p:grpSp>
      <p:sp>
        <p:nvSpPr>
          <p:cNvPr name="TextBox 12" id="12"/>
          <p:cNvSpPr txBox="true"/>
          <p:nvPr/>
        </p:nvSpPr>
        <p:spPr>
          <a:xfrm rot="0">
            <a:off x="6024054" y="2626782"/>
            <a:ext cx="10682330" cy="6719570"/>
          </a:xfrm>
          <a:prstGeom prst="rect">
            <a:avLst/>
          </a:prstGeom>
        </p:spPr>
        <p:txBody>
          <a:bodyPr anchor="t" rtlCol="false" tIns="0" lIns="0" bIns="0" rIns="0">
            <a:spAutoFit/>
          </a:bodyPr>
          <a:lstStyle/>
          <a:p>
            <a:pPr algn="l">
              <a:lnSpc>
                <a:spcPts val="4480"/>
              </a:lnSpc>
            </a:pPr>
            <a:r>
              <a:rPr lang="en-US" sz="3200">
                <a:solidFill>
                  <a:srgbClr val="000000"/>
                </a:solidFill>
                <a:latin typeface="Capriola"/>
                <a:ea typeface="Capriola"/>
                <a:cs typeface="Capriola"/>
                <a:sym typeface="Capriola"/>
              </a:rPr>
              <a:t>Process:</a:t>
            </a:r>
          </a:p>
          <a:p>
            <a:pPr algn="l" marL="690881" indent="-345440" lvl="1">
              <a:lnSpc>
                <a:spcPts val="4480"/>
              </a:lnSpc>
              <a:buFont typeface="Arial"/>
              <a:buChar char="•"/>
            </a:pPr>
            <a:r>
              <a:rPr lang="en-US" sz="3200">
                <a:solidFill>
                  <a:srgbClr val="000000"/>
                </a:solidFill>
                <a:latin typeface="Capriola"/>
                <a:ea typeface="Capriola"/>
                <a:cs typeface="Capriola"/>
                <a:sym typeface="Capriola"/>
              </a:rPr>
              <a:t>Load the trained YOLOv8 model and input images.</a:t>
            </a:r>
          </a:p>
          <a:p>
            <a:pPr algn="l" marL="690881" indent="-345440" lvl="1">
              <a:lnSpc>
                <a:spcPts val="4480"/>
              </a:lnSpc>
              <a:buFont typeface="Arial"/>
              <a:buChar char="•"/>
            </a:pPr>
            <a:r>
              <a:rPr lang="en-US" sz="3200">
                <a:solidFill>
                  <a:srgbClr val="000000"/>
                </a:solidFill>
                <a:latin typeface="Capriola"/>
                <a:ea typeface="Capriola"/>
                <a:cs typeface="Capriola"/>
                <a:sym typeface="Capriola"/>
              </a:rPr>
              <a:t>Detect license plate regions, drawing bounding boxes to highlight them.</a:t>
            </a:r>
          </a:p>
          <a:p>
            <a:pPr algn="l" marL="690881" indent="-345440" lvl="1">
              <a:lnSpc>
                <a:spcPts val="4480"/>
              </a:lnSpc>
              <a:buFont typeface="Arial"/>
              <a:buChar char="•"/>
            </a:pPr>
            <a:r>
              <a:rPr lang="en-US" sz="3200">
                <a:solidFill>
                  <a:srgbClr val="000000"/>
                </a:solidFill>
                <a:latin typeface="Capriola"/>
                <a:ea typeface="Capriola"/>
                <a:cs typeface="Capriola"/>
                <a:sym typeface="Capriola"/>
              </a:rPr>
              <a:t>Extract Regions of Interest (ROI) for further processing.</a:t>
            </a:r>
          </a:p>
          <a:p>
            <a:pPr algn="l">
              <a:lnSpc>
                <a:spcPts val="4480"/>
              </a:lnSpc>
            </a:pPr>
            <a:r>
              <a:rPr lang="en-US" sz="3200">
                <a:solidFill>
                  <a:srgbClr val="000000"/>
                </a:solidFill>
                <a:latin typeface="Capriola"/>
                <a:ea typeface="Capriola"/>
                <a:cs typeface="Capriola"/>
                <a:sym typeface="Capriola"/>
              </a:rPr>
              <a:t>Outcome:</a:t>
            </a:r>
          </a:p>
          <a:p>
            <a:pPr algn="l" marL="690881" indent="-345440" lvl="1">
              <a:lnSpc>
                <a:spcPts val="4480"/>
              </a:lnSpc>
              <a:buFont typeface="Arial"/>
              <a:buChar char="•"/>
            </a:pPr>
            <a:r>
              <a:rPr lang="en-US" sz="3200">
                <a:solidFill>
                  <a:srgbClr val="000000"/>
                </a:solidFill>
                <a:latin typeface="Capriola"/>
                <a:ea typeface="Capriola"/>
                <a:cs typeface="Capriola"/>
                <a:sym typeface="Capriola"/>
              </a:rPr>
              <a:t>The method effectively isolates license plates from complex backgrounds, preparing them for OCR processing</a:t>
            </a:r>
          </a:p>
          <a:p>
            <a:pPr algn="l">
              <a:lnSpc>
                <a:spcPts val="4480"/>
              </a:lnSpc>
            </a:pPr>
          </a:p>
        </p:txBody>
      </p:sp>
      <p:sp>
        <p:nvSpPr>
          <p:cNvPr name="Freeform 13" id="13"/>
          <p:cNvSpPr/>
          <p:nvPr/>
        </p:nvSpPr>
        <p:spPr>
          <a:xfrm flipH="false" flipV="false" rot="0">
            <a:off x="1018348" y="3011807"/>
            <a:ext cx="4672633" cy="3287299"/>
          </a:xfrm>
          <a:custGeom>
            <a:avLst/>
            <a:gdLst/>
            <a:ahLst/>
            <a:cxnLst/>
            <a:rect r="r" b="b" t="t" l="l"/>
            <a:pathLst>
              <a:path h="3287299" w="4672633">
                <a:moveTo>
                  <a:pt x="0" y="0"/>
                </a:moveTo>
                <a:lnTo>
                  <a:pt x="4672633" y="0"/>
                </a:lnTo>
                <a:lnTo>
                  <a:pt x="4672633" y="3287298"/>
                </a:lnTo>
                <a:lnTo>
                  <a:pt x="0" y="3287298"/>
                </a:lnTo>
                <a:lnTo>
                  <a:pt x="0" y="0"/>
                </a:lnTo>
                <a:close/>
              </a:path>
            </a:pathLst>
          </a:custGeom>
          <a:blipFill>
            <a:blip r:embed="rId2"/>
            <a:stretch>
              <a:fillRect l="-3069" t="0" r="-107987" b="-28675"/>
            </a:stretch>
          </a:blipFill>
        </p:spPr>
      </p:sp>
      <p:sp>
        <p:nvSpPr>
          <p:cNvPr name="Freeform 14" id="14"/>
          <p:cNvSpPr/>
          <p:nvPr/>
        </p:nvSpPr>
        <p:spPr>
          <a:xfrm flipH="false" flipV="false" rot="0">
            <a:off x="1018348" y="6015142"/>
            <a:ext cx="4672633" cy="2129623"/>
          </a:xfrm>
          <a:custGeom>
            <a:avLst/>
            <a:gdLst/>
            <a:ahLst/>
            <a:cxnLst/>
            <a:rect r="r" b="b" t="t" l="l"/>
            <a:pathLst>
              <a:path h="2129623" w="4672633">
                <a:moveTo>
                  <a:pt x="0" y="0"/>
                </a:moveTo>
                <a:lnTo>
                  <a:pt x="4672633" y="0"/>
                </a:lnTo>
                <a:lnTo>
                  <a:pt x="4672633" y="2129623"/>
                </a:lnTo>
                <a:lnTo>
                  <a:pt x="0" y="2129623"/>
                </a:lnTo>
                <a:lnTo>
                  <a:pt x="0" y="0"/>
                </a:lnTo>
                <a:close/>
              </a:path>
            </a:pathLst>
          </a:custGeom>
          <a:blipFill>
            <a:blip r:embed="rId2"/>
            <a:stretch>
              <a:fillRect l="-93077" t="-26408" r="0" b="-55295"/>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FF0F1"/>
        </a:solidFill>
      </p:bgPr>
    </p:bg>
    <p:spTree>
      <p:nvGrpSpPr>
        <p:cNvPr id="1" name=""/>
        <p:cNvGrpSpPr/>
        <p:nvPr/>
      </p:nvGrpSpPr>
      <p:grpSpPr>
        <a:xfrm>
          <a:off x="0" y="0"/>
          <a:ext cx="0" cy="0"/>
          <a:chOff x="0" y="0"/>
          <a:chExt cx="0" cy="0"/>
        </a:xfrm>
      </p:grpSpPr>
      <p:grpSp>
        <p:nvGrpSpPr>
          <p:cNvPr name="Group 2" id="2"/>
          <p:cNvGrpSpPr/>
          <p:nvPr/>
        </p:nvGrpSpPr>
        <p:grpSpPr>
          <a:xfrm rot="0">
            <a:off x="572954" y="677127"/>
            <a:ext cx="17121388" cy="8954103"/>
            <a:chOff x="0" y="0"/>
            <a:chExt cx="285972152" cy="149557035"/>
          </a:xfrm>
        </p:grpSpPr>
        <p:sp>
          <p:nvSpPr>
            <p:cNvPr name="Freeform 3" id="3"/>
            <p:cNvSpPr/>
            <p:nvPr/>
          </p:nvSpPr>
          <p:spPr>
            <a:xfrm flipH="false" flipV="false" rot="0">
              <a:off x="72390" y="72390"/>
              <a:ext cx="285827381" cy="149412253"/>
            </a:xfrm>
            <a:custGeom>
              <a:avLst/>
              <a:gdLst/>
              <a:ahLst/>
              <a:cxnLst/>
              <a:rect r="r" b="b" t="t" l="l"/>
              <a:pathLst>
                <a:path h="149412253" w="285827381">
                  <a:moveTo>
                    <a:pt x="0" y="0"/>
                  </a:moveTo>
                  <a:lnTo>
                    <a:pt x="285827381" y="0"/>
                  </a:lnTo>
                  <a:lnTo>
                    <a:pt x="285827381" y="149412253"/>
                  </a:lnTo>
                  <a:lnTo>
                    <a:pt x="0" y="149412253"/>
                  </a:lnTo>
                  <a:lnTo>
                    <a:pt x="0" y="0"/>
                  </a:lnTo>
                  <a:close/>
                </a:path>
              </a:pathLst>
            </a:custGeom>
            <a:solidFill>
              <a:srgbClr val="7BA0D1"/>
            </a:solidFill>
          </p:spPr>
        </p:sp>
        <p:sp>
          <p:nvSpPr>
            <p:cNvPr name="Freeform 4" id="4"/>
            <p:cNvSpPr/>
            <p:nvPr/>
          </p:nvSpPr>
          <p:spPr>
            <a:xfrm flipH="false" flipV="false" rot="0">
              <a:off x="0" y="0"/>
              <a:ext cx="285972151" cy="149557036"/>
            </a:xfrm>
            <a:custGeom>
              <a:avLst/>
              <a:gdLst/>
              <a:ahLst/>
              <a:cxnLst/>
              <a:rect r="r" b="b" t="t" l="l"/>
              <a:pathLst>
                <a:path h="149557036" w="285972151">
                  <a:moveTo>
                    <a:pt x="285827366" y="149412251"/>
                  </a:moveTo>
                  <a:lnTo>
                    <a:pt x="285972151" y="149412251"/>
                  </a:lnTo>
                  <a:lnTo>
                    <a:pt x="285972151" y="149557036"/>
                  </a:lnTo>
                  <a:lnTo>
                    <a:pt x="285827366" y="149557036"/>
                  </a:lnTo>
                  <a:lnTo>
                    <a:pt x="285827366" y="149412251"/>
                  </a:lnTo>
                  <a:close/>
                  <a:moveTo>
                    <a:pt x="0" y="144780"/>
                  </a:moveTo>
                  <a:lnTo>
                    <a:pt x="144780" y="144780"/>
                  </a:lnTo>
                  <a:lnTo>
                    <a:pt x="144780" y="149412251"/>
                  </a:lnTo>
                  <a:lnTo>
                    <a:pt x="0" y="149412251"/>
                  </a:lnTo>
                  <a:lnTo>
                    <a:pt x="0" y="144780"/>
                  </a:lnTo>
                  <a:close/>
                  <a:moveTo>
                    <a:pt x="0" y="149412251"/>
                  </a:moveTo>
                  <a:lnTo>
                    <a:pt x="144780" y="149412251"/>
                  </a:lnTo>
                  <a:lnTo>
                    <a:pt x="144780" y="149557036"/>
                  </a:lnTo>
                  <a:lnTo>
                    <a:pt x="0" y="149557036"/>
                  </a:lnTo>
                  <a:lnTo>
                    <a:pt x="0" y="149412251"/>
                  </a:lnTo>
                  <a:close/>
                  <a:moveTo>
                    <a:pt x="285827366" y="144780"/>
                  </a:moveTo>
                  <a:lnTo>
                    <a:pt x="285972151" y="144780"/>
                  </a:lnTo>
                  <a:lnTo>
                    <a:pt x="285972151" y="149412251"/>
                  </a:lnTo>
                  <a:lnTo>
                    <a:pt x="285827366" y="149412251"/>
                  </a:lnTo>
                  <a:lnTo>
                    <a:pt x="285827366" y="144780"/>
                  </a:lnTo>
                  <a:close/>
                  <a:moveTo>
                    <a:pt x="144780" y="149412251"/>
                  </a:moveTo>
                  <a:lnTo>
                    <a:pt x="285827366" y="149412251"/>
                  </a:lnTo>
                  <a:lnTo>
                    <a:pt x="285827366" y="149557036"/>
                  </a:lnTo>
                  <a:lnTo>
                    <a:pt x="144780" y="149557036"/>
                  </a:lnTo>
                  <a:lnTo>
                    <a:pt x="144780" y="149412251"/>
                  </a:lnTo>
                  <a:close/>
                  <a:moveTo>
                    <a:pt x="285827366" y="0"/>
                  </a:moveTo>
                  <a:lnTo>
                    <a:pt x="285972151" y="0"/>
                  </a:lnTo>
                  <a:lnTo>
                    <a:pt x="285972151" y="144780"/>
                  </a:lnTo>
                  <a:lnTo>
                    <a:pt x="285827366" y="144780"/>
                  </a:lnTo>
                  <a:lnTo>
                    <a:pt x="285827366" y="0"/>
                  </a:lnTo>
                  <a:close/>
                  <a:moveTo>
                    <a:pt x="0" y="0"/>
                  </a:moveTo>
                  <a:lnTo>
                    <a:pt x="144780" y="0"/>
                  </a:lnTo>
                  <a:lnTo>
                    <a:pt x="144780" y="144780"/>
                  </a:lnTo>
                  <a:lnTo>
                    <a:pt x="0" y="144780"/>
                  </a:lnTo>
                  <a:lnTo>
                    <a:pt x="0" y="0"/>
                  </a:lnTo>
                  <a:close/>
                  <a:moveTo>
                    <a:pt x="144780" y="0"/>
                  </a:moveTo>
                  <a:lnTo>
                    <a:pt x="285827366" y="0"/>
                  </a:lnTo>
                  <a:lnTo>
                    <a:pt x="285827366" y="144780"/>
                  </a:lnTo>
                  <a:lnTo>
                    <a:pt x="144780" y="144780"/>
                  </a:lnTo>
                  <a:lnTo>
                    <a:pt x="144780" y="0"/>
                  </a:lnTo>
                  <a:close/>
                </a:path>
              </a:pathLst>
            </a:custGeom>
            <a:solidFill>
              <a:srgbClr val="7BA0D1"/>
            </a:solidFill>
          </p:spPr>
        </p:sp>
      </p:grpSp>
      <p:grpSp>
        <p:nvGrpSpPr>
          <p:cNvPr name="Group 5" id="5"/>
          <p:cNvGrpSpPr/>
          <p:nvPr/>
        </p:nvGrpSpPr>
        <p:grpSpPr>
          <a:xfrm rot="0">
            <a:off x="1028700" y="1028700"/>
            <a:ext cx="16230600" cy="8229600"/>
            <a:chOff x="0" y="0"/>
            <a:chExt cx="271093656" cy="137455938"/>
          </a:xfrm>
        </p:grpSpPr>
        <p:sp>
          <p:nvSpPr>
            <p:cNvPr name="Freeform 6" id="6"/>
            <p:cNvSpPr/>
            <p:nvPr/>
          </p:nvSpPr>
          <p:spPr>
            <a:xfrm flipH="false" flipV="false" rot="0">
              <a:off x="72390" y="72390"/>
              <a:ext cx="270948884" cy="137311162"/>
            </a:xfrm>
            <a:custGeom>
              <a:avLst/>
              <a:gdLst/>
              <a:ahLst/>
              <a:cxnLst/>
              <a:rect r="r" b="b" t="t" l="l"/>
              <a:pathLst>
                <a:path h="137311162" w="270948884">
                  <a:moveTo>
                    <a:pt x="0" y="0"/>
                  </a:moveTo>
                  <a:lnTo>
                    <a:pt x="270948884" y="0"/>
                  </a:lnTo>
                  <a:lnTo>
                    <a:pt x="270948884" y="137311162"/>
                  </a:lnTo>
                  <a:lnTo>
                    <a:pt x="0" y="137311162"/>
                  </a:lnTo>
                  <a:lnTo>
                    <a:pt x="0" y="0"/>
                  </a:lnTo>
                  <a:close/>
                </a:path>
              </a:pathLst>
            </a:custGeom>
            <a:solidFill>
              <a:srgbClr val="F6FFF6"/>
            </a:solidFill>
          </p:spPr>
        </p:sp>
        <p:sp>
          <p:nvSpPr>
            <p:cNvPr name="Freeform 7" id="7"/>
            <p:cNvSpPr/>
            <p:nvPr/>
          </p:nvSpPr>
          <p:spPr>
            <a:xfrm flipH="false" flipV="false" rot="0">
              <a:off x="0" y="0"/>
              <a:ext cx="271093654" cy="137455945"/>
            </a:xfrm>
            <a:custGeom>
              <a:avLst/>
              <a:gdLst/>
              <a:ahLst/>
              <a:cxnLst/>
              <a:rect r="r" b="b" t="t" l="l"/>
              <a:pathLst>
                <a:path h="137455945" w="271093654">
                  <a:moveTo>
                    <a:pt x="270948869" y="137311160"/>
                  </a:moveTo>
                  <a:lnTo>
                    <a:pt x="271093654" y="137311160"/>
                  </a:lnTo>
                  <a:lnTo>
                    <a:pt x="271093654" y="137455945"/>
                  </a:lnTo>
                  <a:lnTo>
                    <a:pt x="270948869" y="137455945"/>
                  </a:lnTo>
                  <a:lnTo>
                    <a:pt x="270948869" y="137311160"/>
                  </a:lnTo>
                  <a:close/>
                  <a:moveTo>
                    <a:pt x="0" y="144780"/>
                  </a:moveTo>
                  <a:lnTo>
                    <a:pt x="144780" y="144780"/>
                  </a:lnTo>
                  <a:lnTo>
                    <a:pt x="144780" y="137311160"/>
                  </a:lnTo>
                  <a:lnTo>
                    <a:pt x="0" y="137311160"/>
                  </a:lnTo>
                  <a:lnTo>
                    <a:pt x="0" y="144780"/>
                  </a:lnTo>
                  <a:close/>
                  <a:moveTo>
                    <a:pt x="0" y="137311160"/>
                  </a:moveTo>
                  <a:lnTo>
                    <a:pt x="144780" y="137311160"/>
                  </a:lnTo>
                  <a:lnTo>
                    <a:pt x="144780" y="137455945"/>
                  </a:lnTo>
                  <a:lnTo>
                    <a:pt x="0" y="137455945"/>
                  </a:lnTo>
                  <a:lnTo>
                    <a:pt x="0" y="137311160"/>
                  </a:lnTo>
                  <a:close/>
                  <a:moveTo>
                    <a:pt x="270948869" y="144780"/>
                  </a:moveTo>
                  <a:lnTo>
                    <a:pt x="271093654" y="144780"/>
                  </a:lnTo>
                  <a:lnTo>
                    <a:pt x="271093654" y="137311160"/>
                  </a:lnTo>
                  <a:lnTo>
                    <a:pt x="270948869" y="137311160"/>
                  </a:lnTo>
                  <a:lnTo>
                    <a:pt x="270948869" y="144780"/>
                  </a:lnTo>
                  <a:close/>
                  <a:moveTo>
                    <a:pt x="144780" y="137311160"/>
                  </a:moveTo>
                  <a:lnTo>
                    <a:pt x="270948869" y="137311160"/>
                  </a:lnTo>
                  <a:lnTo>
                    <a:pt x="270948869" y="137455945"/>
                  </a:lnTo>
                  <a:lnTo>
                    <a:pt x="144780" y="137455945"/>
                  </a:lnTo>
                  <a:lnTo>
                    <a:pt x="144780" y="137311160"/>
                  </a:lnTo>
                  <a:close/>
                  <a:moveTo>
                    <a:pt x="270948869" y="0"/>
                  </a:moveTo>
                  <a:lnTo>
                    <a:pt x="271093654" y="0"/>
                  </a:lnTo>
                  <a:lnTo>
                    <a:pt x="271093654" y="144780"/>
                  </a:lnTo>
                  <a:lnTo>
                    <a:pt x="270948869" y="144780"/>
                  </a:lnTo>
                  <a:lnTo>
                    <a:pt x="270948869" y="0"/>
                  </a:lnTo>
                  <a:close/>
                  <a:moveTo>
                    <a:pt x="0" y="0"/>
                  </a:moveTo>
                  <a:lnTo>
                    <a:pt x="144780" y="0"/>
                  </a:lnTo>
                  <a:lnTo>
                    <a:pt x="144780" y="144780"/>
                  </a:lnTo>
                  <a:lnTo>
                    <a:pt x="0" y="144780"/>
                  </a:lnTo>
                  <a:lnTo>
                    <a:pt x="0" y="0"/>
                  </a:lnTo>
                  <a:close/>
                  <a:moveTo>
                    <a:pt x="144780" y="0"/>
                  </a:moveTo>
                  <a:lnTo>
                    <a:pt x="270948869" y="0"/>
                  </a:lnTo>
                  <a:lnTo>
                    <a:pt x="270948869" y="144780"/>
                  </a:lnTo>
                  <a:lnTo>
                    <a:pt x="144780" y="144780"/>
                  </a:lnTo>
                  <a:lnTo>
                    <a:pt x="144780" y="0"/>
                  </a:lnTo>
                  <a:close/>
                </a:path>
              </a:pathLst>
            </a:custGeom>
            <a:solidFill>
              <a:srgbClr val="F6FFF6"/>
            </a:solidFill>
          </p:spPr>
        </p:sp>
      </p:grpSp>
      <p:grpSp>
        <p:nvGrpSpPr>
          <p:cNvPr name="Group 8" id="8"/>
          <p:cNvGrpSpPr/>
          <p:nvPr/>
        </p:nvGrpSpPr>
        <p:grpSpPr>
          <a:xfrm rot="0">
            <a:off x="1914697" y="3356035"/>
            <a:ext cx="11471545" cy="5115879"/>
            <a:chOff x="0" y="0"/>
            <a:chExt cx="503288229" cy="224447690"/>
          </a:xfrm>
        </p:grpSpPr>
        <p:sp>
          <p:nvSpPr>
            <p:cNvPr name="Freeform 9" id="9"/>
            <p:cNvSpPr/>
            <p:nvPr/>
          </p:nvSpPr>
          <p:spPr>
            <a:xfrm flipH="false" flipV="false" rot="0">
              <a:off x="72390" y="72390"/>
              <a:ext cx="503143431" cy="224302900"/>
            </a:xfrm>
            <a:custGeom>
              <a:avLst/>
              <a:gdLst/>
              <a:ahLst/>
              <a:cxnLst/>
              <a:rect r="r" b="b" t="t" l="l"/>
              <a:pathLst>
                <a:path h="224302900" w="503143431">
                  <a:moveTo>
                    <a:pt x="0" y="0"/>
                  </a:moveTo>
                  <a:lnTo>
                    <a:pt x="503143431" y="0"/>
                  </a:lnTo>
                  <a:lnTo>
                    <a:pt x="503143431" y="224302900"/>
                  </a:lnTo>
                  <a:lnTo>
                    <a:pt x="0" y="224302900"/>
                  </a:lnTo>
                  <a:lnTo>
                    <a:pt x="0" y="0"/>
                  </a:lnTo>
                  <a:close/>
                </a:path>
              </a:pathLst>
            </a:custGeom>
            <a:solidFill>
              <a:srgbClr val="CFF0F1"/>
            </a:solidFill>
          </p:spPr>
        </p:sp>
        <p:sp>
          <p:nvSpPr>
            <p:cNvPr name="Freeform 10" id="10"/>
            <p:cNvSpPr/>
            <p:nvPr/>
          </p:nvSpPr>
          <p:spPr>
            <a:xfrm flipH="false" flipV="false" rot="0">
              <a:off x="0" y="0"/>
              <a:ext cx="503288250" cy="224447695"/>
            </a:xfrm>
            <a:custGeom>
              <a:avLst/>
              <a:gdLst/>
              <a:ahLst/>
              <a:cxnLst/>
              <a:rect r="r" b="b" t="t" l="l"/>
              <a:pathLst>
                <a:path h="224447695" w="503288250">
                  <a:moveTo>
                    <a:pt x="503143441" y="224302910"/>
                  </a:moveTo>
                  <a:lnTo>
                    <a:pt x="503288250" y="224302910"/>
                  </a:lnTo>
                  <a:lnTo>
                    <a:pt x="503288250" y="224447695"/>
                  </a:lnTo>
                  <a:lnTo>
                    <a:pt x="503143441" y="224447695"/>
                  </a:lnTo>
                  <a:lnTo>
                    <a:pt x="503143441" y="224302910"/>
                  </a:lnTo>
                  <a:close/>
                  <a:moveTo>
                    <a:pt x="0" y="144780"/>
                  </a:moveTo>
                  <a:lnTo>
                    <a:pt x="144780" y="144780"/>
                  </a:lnTo>
                  <a:lnTo>
                    <a:pt x="144780" y="224302910"/>
                  </a:lnTo>
                  <a:lnTo>
                    <a:pt x="0" y="224302910"/>
                  </a:lnTo>
                  <a:lnTo>
                    <a:pt x="0" y="144780"/>
                  </a:lnTo>
                  <a:close/>
                  <a:moveTo>
                    <a:pt x="0" y="224302910"/>
                  </a:moveTo>
                  <a:lnTo>
                    <a:pt x="144780" y="224302910"/>
                  </a:lnTo>
                  <a:lnTo>
                    <a:pt x="144780" y="224447695"/>
                  </a:lnTo>
                  <a:lnTo>
                    <a:pt x="0" y="224447695"/>
                  </a:lnTo>
                  <a:lnTo>
                    <a:pt x="0" y="224302910"/>
                  </a:lnTo>
                  <a:close/>
                  <a:moveTo>
                    <a:pt x="503143441" y="144780"/>
                  </a:moveTo>
                  <a:lnTo>
                    <a:pt x="503288250" y="144780"/>
                  </a:lnTo>
                  <a:lnTo>
                    <a:pt x="503288250" y="224302910"/>
                  </a:lnTo>
                  <a:lnTo>
                    <a:pt x="503143441" y="224302910"/>
                  </a:lnTo>
                  <a:lnTo>
                    <a:pt x="503143441" y="144780"/>
                  </a:lnTo>
                  <a:close/>
                  <a:moveTo>
                    <a:pt x="144780" y="224302910"/>
                  </a:moveTo>
                  <a:lnTo>
                    <a:pt x="503143441" y="224302910"/>
                  </a:lnTo>
                  <a:lnTo>
                    <a:pt x="503143441" y="224447695"/>
                  </a:lnTo>
                  <a:lnTo>
                    <a:pt x="144780" y="224447695"/>
                  </a:lnTo>
                  <a:lnTo>
                    <a:pt x="144780" y="224302910"/>
                  </a:lnTo>
                  <a:close/>
                  <a:moveTo>
                    <a:pt x="503143441" y="0"/>
                  </a:moveTo>
                  <a:lnTo>
                    <a:pt x="503288250" y="0"/>
                  </a:lnTo>
                  <a:lnTo>
                    <a:pt x="503288250" y="144780"/>
                  </a:lnTo>
                  <a:lnTo>
                    <a:pt x="503143441" y="144780"/>
                  </a:lnTo>
                  <a:lnTo>
                    <a:pt x="503143441" y="0"/>
                  </a:lnTo>
                  <a:close/>
                  <a:moveTo>
                    <a:pt x="0" y="0"/>
                  </a:moveTo>
                  <a:lnTo>
                    <a:pt x="144780" y="0"/>
                  </a:lnTo>
                  <a:lnTo>
                    <a:pt x="144780" y="144780"/>
                  </a:lnTo>
                  <a:lnTo>
                    <a:pt x="0" y="144780"/>
                  </a:lnTo>
                  <a:lnTo>
                    <a:pt x="0" y="0"/>
                  </a:lnTo>
                  <a:close/>
                  <a:moveTo>
                    <a:pt x="144780" y="0"/>
                  </a:moveTo>
                  <a:lnTo>
                    <a:pt x="503143441" y="0"/>
                  </a:lnTo>
                  <a:lnTo>
                    <a:pt x="503143441" y="144780"/>
                  </a:lnTo>
                  <a:lnTo>
                    <a:pt x="144780" y="144780"/>
                  </a:lnTo>
                  <a:lnTo>
                    <a:pt x="144780" y="0"/>
                  </a:lnTo>
                  <a:close/>
                </a:path>
              </a:pathLst>
            </a:custGeom>
            <a:solidFill>
              <a:srgbClr val="CFF0F1"/>
            </a:solidFill>
          </p:spPr>
        </p:sp>
      </p:grpSp>
      <p:sp>
        <p:nvSpPr>
          <p:cNvPr name="Freeform 11" id="11"/>
          <p:cNvSpPr/>
          <p:nvPr/>
        </p:nvSpPr>
        <p:spPr>
          <a:xfrm flipH="false" flipV="false" rot="0">
            <a:off x="11462619" y="3739115"/>
            <a:ext cx="5460838" cy="3444697"/>
          </a:xfrm>
          <a:custGeom>
            <a:avLst/>
            <a:gdLst/>
            <a:ahLst/>
            <a:cxnLst/>
            <a:rect r="r" b="b" t="t" l="l"/>
            <a:pathLst>
              <a:path h="3444697" w="5460838">
                <a:moveTo>
                  <a:pt x="0" y="0"/>
                </a:moveTo>
                <a:lnTo>
                  <a:pt x="5460839" y="0"/>
                </a:lnTo>
                <a:lnTo>
                  <a:pt x="5460839" y="3444697"/>
                </a:lnTo>
                <a:lnTo>
                  <a:pt x="0" y="3444697"/>
                </a:lnTo>
                <a:lnTo>
                  <a:pt x="0" y="0"/>
                </a:lnTo>
                <a:close/>
              </a:path>
            </a:pathLst>
          </a:custGeom>
          <a:blipFill>
            <a:blip r:embed="rId2"/>
            <a:stretch>
              <a:fillRect l="0" t="-4164" r="0" b="0"/>
            </a:stretch>
          </a:blipFill>
        </p:spPr>
      </p:sp>
      <p:sp>
        <p:nvSpPr>
          <p:cNvPr name="TextBox 12" id="12"/>
          <p:cNvSpPr txBox="true"/>
          <p:nvPr/>
        </p:nvSpPr>
        <p:spPr>
          <a:xfrm rot="0">
            <a:off x="1715030" y="3447026"/>
            <a:ext cx="9563159" cy="5024888"/>
          </a:xfrm>
          <a:prstGeom prst="rect">
            <a:avLst/>
          </a:prstGeom>
        </p:spPr>
        <p:txBody>
          <a:bodyPr anchor="t" rtlCol="false" tIns="0" lIns="0" bIns="0" rIns="0">
            <a:spAutoFit/>
          </a:bodyPr>
          <a:lstStyle/>
          <a:p>
            <a:pPr algn="l" marL="618498" indent="-309249" lvl="1">
              <a:lnSpc>
                <a:spcPts val="4010"/>
              </a:lnSpc>
              <a:buFont typeface="Arial"/>
              <a:buChar char="•"/>
            </a:pPr>
            <a:r>
              <a:rPr lang="en-US" sz="2864">
                <a:solidFill>
                  <a:srgbClr val="000000"/>
                </a:solidFill>
                <a:latin typeface="Capriola"/>
                <a:ea typeface="Capriola"/>
                <a:cs typeface="Capriola"/>
                <a:sym typeface="Capriola"/>
              </a:rPr>
              <a:t>PaddleOCR:</a:t>
            </a:r>
          </a:p>
          <a:p>
            <a:pPr algn="l" marL="618498" indent="-309249" lvl="1">
              <a:lnSpc>
                <a:spcPts val="4010"/>
              </a:lnSpc>
              <a:buFont typeface="Arial"/>
              <a:buChar char="•"/>
            </a:pPr>
            <a:r>
              <a:rPr lang="en-US" sz="2864">
                <a:solidFill>
                  <a:srgbClr val="000000"/>
                </a:solidFill>
                <a:latin typeface="Capriola"/>
                <a:ea typeface="Capriola"/>
                <a:cs typeface="Capriola"/>
                <a:sym typeface="Capriola"/>
              </a:rPr>
              <a:t>Rec</a:t>
            </a:r>
            <a:r>
              <a:rPr lang="en-US" sz="2864">
                <a:solidFill>
                  <a:srgbClr val="000000"/>
                </a:solidFill>
                <a:latin typeface="Capriola"/>
                <a:ea typeface="Capriola"/>
                <a:cs typeface="Capriola"/>
                <a:sym typeface="Capriola"/>
              </a:rPr>
              <a:t>ognizes alphanumeric characters in the cropped ROI.</a:t>
            </a:r>
          </a:p>
          <a:p>
            <a:pPr algn="l" marL="618498" indent="-309249" lvl="1">
              <a:lnSpc>
                <a:spcPts val="4010"/>
              </a:lnSpc>
              <a:buFont typeface="Arial"/>
              <a:buChar char="•"/>
            </a:pPr>
            <a:r>
              <a:rPr lang="en-US" sz="2864">
                <a:solidFill>
                  <a:srgbClr val="000000"/>
                </a:solidFill>
                <a:latin typeface="Capriola"/>
                <a:ea typeface="Capriola"/>
                <a:cs typeface="Capriola"/>
                <a:sym typeface="Capriola"/>
              </a:rPr>
              <a:t>Handles varying text orientations and provides confidence scores for each detected character.</a:t>
            </a:r>
          </a:p>
          <a:p>
            <a:pPr algn="l" marL="618498" indent="-309249" lvl="1">
              <a:lnSpc>
                <a:spcPts val="4010"/>
              </a:lnSpc>
              <a:buFont typeface="Arial"/>
              <a:buChar char="•"/>
            </a:pPr>
            <a:r>
              <a:rPr lang="en-US" sz="2864">
                <a:solidFill>
                  <a:srgbClr val="000000"/>
                </a:solidFill>
                <a:latin typeface="Capriola"/>
                <a:ea typeface="Capriola"/>
                <a:cs typeface="Capriola"/>
                <a:sym typeface="Capriola"/>
              </a:rPr>
              <a:t>Result:</a:t>
            </a:r>
          </a:p>
          <a:p>
            <a:pPr algn="l" marL="618498" indent="-309249" lvl="1">
              <a:lnSpc>
                <a:spcPts val="4010"/>
              </a:lnSpc>
              <a:buFont typeface="Arial"/>
              <a:buChar char="•"/>
            </a:pPr>
            <a:r>
              <a:rPr lang="en-US" sz="2864">
                <a:solidFill>
                  <a:srgbClr val="000000"/>
                </a:solidFill>
                <a:latin typeface="Capriola"/>
                <a:ea typeface="Capriola"/>
                <a:cs typeface="Capriola"/>
                <a:sym typeface="Capriola"/>
              </a:rPr>
              <a:t>High accuracy in extracting license plate text, even under suboptimal conditions like motion blur or uneven lighting.</a:t>
            </a:r>
          </a:p>
          <a:p>
            <a:pPr algn="l">
              <a:lnSpc>
                <a:spcPts val="4010"/>
              </a:lnSpc>
            </a:pPr>
          </a:p>
        </p:txBody>
      </p:sp>
      <p:sp>
        <p:nvSpPr>
          <p:cNvPr name="TextBox 13" id="13"/>
          <p:cNvSpPr txBox="true"/>
          <p:nvPr/>
        </p:nvSpPr>
        <p:spPr>
          <a:xfrm rot="0">
            <a:off x="1028700" y="1568904"/>
            <a:ext cx="16230600" cy="1533525"/>
          </a:xfrm>
          <a:prstGeom prst="rect">
            <a:avLst/>
          </a:prstGeom>
        </p:spPr>
        <p:txBody>
          <a:bodyPr anchor="t" rtlCol="false" tIns="0" lIns="0" bIns="0" rIns="0">
            <a:spAutoFit/>
          </a:bodyPr>
          <a:lstStyle/>
          <a:p>
            <a:pPr algn="ctr">
              <a:lnSpc>
                <a:spcPts val="12599"/>
              </a:lnSpc>
            </a:pPr>
            <a:r>
              <a:rPr lang="en-US" sz="9000">
                <a:solidFill>
                  <a:srgbClr val="004AAD"/>
                </a:solidFill>
                <a:latin typeface="Fredoka"/>
                <a:ea typeface="Fredoka"/>
                <a:cs typeface="Fredoka"/>
                <a:sym typeface="Fredoka"/>
              </a:rPr>
              <a:t>CHARACTER RECOGNITION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DAGbUy0e7oQ</dc:identifier>
  <dcterms:modified xsi:type="dcterms:W3CDTF">2011-08-01T06:04:30Z</dcterms:modified>
  <cp:revision>1</cp:revision>
  <dc:title>Sources Of Error In Data Collection Science Presentation in Blue Minimalist Style</dc:title>
</cp:coreProperties>
</file>