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65" r:id="rId2"/>
    <p:sldId id="267" r:id="rId3"/>
    <p:sldId id="268" r:id="rId4"/>
    <p:sldId id="271" r:id="rId5"/>
    <p:sldId id="269" r:id="rId6"/>
    <p:sldId id="270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9" r:id="rId23"/>
    <p:sldId id="290" r:id="rId24"/>
    <p:sldId id="286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29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1E"/>
    <a:srgbClr val="EB4C1A"/>
    <a:srgbClr val="39A1F3"/>
    <a:srgbClr val="F8B910"/>
    <a:srgbClr val="5184F3"/>
    <a:srgbClr val="44A958"/>
    <a:srgbClr val="F5BC14"/>
    <a:srgbClr val="E2402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700" autoAdjust="0"/>
  </p:normalViewPr>
  <p:slideViewPr>
    <p:cSldViewPr snapToGrid="0" showGuides="1">
      <p:cViewPr varScale="1">
        <p:scale>
          <a:sx n="61" d="100"/>
          <a:sy n="61" d="100"/>
        </p:scale>
        <p:origin x="-91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-160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EEEF-D05B-457C-81C4-A35724B522A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5E789-07BB-4D3F-B20A-7E7B5DDD3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9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4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4321" y="619973"/>
            <a:ext cx="10619479" cy="55569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9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21359"/>
            <a:ext cx="2628900" cy="54556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21359"/>
            <a:ext cx="7734300" cy="54556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34321" y="111126"/>
            <a:ext cx="10515600" cy="508848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 anchor="ctr"/>
          <a:lstStyle>
            <a:lvl1pPr>
              <a:lnSpc>
                <a:spcPct val="120000"/>
              </a:lnSpc>
              <a:spcBef>
                <a:spcPts val="600"/>
              </a:spcBef>
              <a:defRPr/>
            </a:lvl1pPr>
            <a:lvl2pPr>
              <a:lnSpc>
                <a:spcPct val="120000"/>
              </a:lnSpc>
              <a:spcBef>
                <a:spcPts val="600"/>
              </a:spcBef>
              <a:defRPr/>
            </a:lvl2pPr>
            <a:lvl3pPr>
              <a:lnSpc>
                <a:spcPct val="120000"/>
              </a:lnSpc>
              <a:spcBef>
                <a:spcPts val="600"/>
              </a:spcBef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746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6080760" y="650240"/>
            <a:ext cx="5328920" cy="552672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3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738188" y="1"/>
            <a:ext cx="105156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58508" y="644843"/>
            <a:ext cx="52926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내용 개체 틀 3"/>
          <p:cNvSpPr>
            <a:spLocks noGrp="1"/>
          </p:cNvSpPr>
          <p:nvPr>
            <p:ph sz="half" idx="2"/>
          </p:nvPr>
        </p:nvSpPr>
        <p:spPr>
          <a:xfrm>
            <a:off x="758508" y="1468754"/>
            <a:ext cx="5292695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90920" y="644843"/>
            <a:ext cx="53187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내용 개체 틀 5"/>
          <p:cNvSpPr>
            <a:spLocks noGrp="1"/>
          </p:cNvSpPr>
          <p:nvPr>
            <p:ph sz="quarter" idx="4"/>
          </p:nvPr>
        </p:nvSpPr>
        <p:spPr>
          <a:xfrm>
            <a:off x="6090920" y="1468754"/>
            <a:ext cx="5318760" cy="4749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6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1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1244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6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9788" y="751840"/>
            <a:ext cx="3932237" cy="1305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294F4849-5A77-48C2-B877-3D253EF6C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1"/>
          <p:cNvSpPr>
            <a:spLocks noGrp="1"/>
          </p:cNvSpPr>
          <p:nvPr>
            <p:ph type="title"/>
          </p:nvPr>
        </p:nvSpPr>
        <p:spPr>
          <a:xfrm>
            <a:off x="734321" y="0"/>
            <a:ext cx="10515600" cy="619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734321" y="619973"/>
            <a:ext cx="10619479" cy="555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fld id="{294F4849-5A77-48C2-B877-3D253EF6CA1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Dropbox (개인용)\2018원칙자료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" y="6545263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392920" y="6468110"/>
            <a:ext cx="2788920" cy="365125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altLang="ko-KR" dirty="0" smtClean="0"/>
              <a:t>Python for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734321" y="6233373"/>
            <a:ext cx="10682979" cy="0"/>
          </a:xfrm>
          <a:prstGeom prst="line">
            <a:avLst/>
          </a:prstGeom>
          <a:ln w="28575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34321" y="619973"/>
            <a:ext cx="10682979" cy="0"/>
          </a:xfrm>
          <a:prstGeom prst="line">
            <a:avLst/>
          </a:prstGeom>
          <a:ln w="57150" cap="rnd" cmpd="sng">
            <a:solidFill>
              <a:schemeClr val="tx1">
                <a:lumMod val="75000"/>
                <a:lumOff val="2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0812" y="2646144"/>
            <a:ext cx="5700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Chap 3 </a:t>
            </a:r>
            <a:r>
              <a:rPr lang="en-US" altLang="ko-KR" sz="4000" b="1" dirty="0" err="1" smtClean="0">
                <a:latin typeface="+mj-lt"/>
                <a:ea typeface="나눔스퀘어 Bold" panose="020B0600000101010101" pitchFamily="50" charset="-127"/>
              </a:rPr>
              <a:t>NumPy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기본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: </a:t>
            </a:r>
          </a:p>
          <a:p>
            <a:r>
              <a:rPr lang="en-US" altLang="ko-KR" sz="4000" b="1" dirty="0">
                <a:latin typeface="+mj-lt"/>
                <a:ea typeface="나눔스퀘어 Bold" panose="020B0600000101010101" pitchFamily="50" charset="-127"/>
              </a:rPr>
              <a:t> </a:t>
            </a:r>
            <a:r>
              <a:rPr lang="en-US" altLang="ko-KR" sz="4000" b="1" dirty="0" smtClean="0">
                <a:latin typeface="+mj-lt"/>
                <a:ea typeface="나눔스퀘어 Bold" panose="020B0600000101010101" pitchFamily="50" charset="-127"/>
              </a:rPr>
              <a:t>         </a:t>
            </a:r>
            <a:r>
              <a:rPr lang="ko-KR" altLang="en-US" sz="4000" b="1" dirty="0" smtClean="0">
                <a:latin typeface="+mj-lt"/>
                <a:ea typeface="나눔스퀘어 Bold" panose="020B0600000101010101" pitchFamily="50" charset="-127"/>
              </a:rPr>
              <a:t>배열과 벡터계산</a:t>
            </a:r>
            <a:endParaRPr lang="en-US" altLang="ko-KR" sz="4000" b="1" dirty="0" smtClean="0">
              <a:latin typeface="+mj-lt"/>
              <a:ea typeface="나눔스퀘어 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13311" y="2239605"/>
            <a:ext cx="2857501" cy="2003629"/>
            <a:chOff x="2255551" y="2290405"/>
            <a:chExt cx="2857501" cy="2003629"/>
          </a:xfrm>
        </p:grpSpPr>
        <p:pic>
          <p:nvPicPr>
            <p:cNvPr id="1026" name="Picture 2" descr="Image result for íì´ì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551" y="3027208"/>
              <a:ext cx="2857501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44" y="2290405"/>
              <a:ext cx="1647825" cy="1114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447784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smtClean="0"/>
              <a:t>배열 개별요소는 재귀적 접근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편의상 콤마</a:t>
            </a:r>
            <a:r>
              <a:rPr lang="en-US" altLang="ko-KR" sz="2400" dirty="0" smtClean="0"/>
              <a:t>(,)</a:t>
            </a:r>
            <a:r>
              <a:rPr lang="ko-KR" altLang="en-US" sz="2400" dirty="0" smtClean="0"/>
              <a:t>로 구분하여 접근 허용</a:t>
            </a:r>
            <a:endParaRPr lang="en-US" altLang="ko-KR" sz="2400" dirty="0" smtClean="0"/>
          </a:p>
          <a:p>
            <a:r>
              <a:rPr lang="ko-KR" altLang="en-US" sz="2400" dirty="0" smtClean="0"/>
              <a:t>배열의 색인생략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입력된 색인은 상위색인으로 해석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984" y="864579"/>
            <a:ext cx="6766433" cy="399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34" y="3607496"/>
            <a:ext cx="5061750" cy="23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69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색인과 </a:t>
            </a:r>
            <a:r>
              <a:rPr lang="ko-KR" altLang="en-US" dirty="0" err="1"/>
              <a:t>슬라이싱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360101" cy="5394643"/>
          </a:xfrm>
        </p:spPr>
        <p:txBody>
          <a:bodyPr anchor="t">
            <a:normAutofit/>
          </a:bodyPr>
          <a:lstStyle/>
          <a:p>
            <a:r>
              <a:rPr lang="ko-KR" altLang="en-US" sz="2400" dirty="0" err="1"/>
              <a:t>슬라이스</a:t>
            </a:r>
            <a:r>
              <a:rPr lang="ko-KR" altLang="en-US" sz="2400" dirty="0"/>
              <a:t> 색인</a:t>
            </a:r>
            <a:endParaRPr lang="en-US" altLang="ko-KR" sz="2400" dirty="0"/>
          </a:p>
          <a:p>
            <a:pPr lvl="1"/>
            <a:r>
              <a:rPr lang="ko-KR" altLang="en-US" sz="2000" dirty="0"/>
              <a:t>다차원 </a:t>
            </a:r>
            <a:r>
              <a:rPr lang="ko-KR" altLang="en-US" sz="2000" dirty="0" err="1"/>
              <a:t>슬라이싱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슬라이싱하면</a:t>
            </a:r>
            <a:r>
              <a:rPr lang="ko-KR" altLang="en-US" sz="2000" dirty="0"/>
              <a:t> 항상 같은 차원에 배열에 대한 </a:t>
            </a:r>
            <a:r>
              <a:rPr lang="ko-KR" altLang="en-US" sz="2000" dirty="0" err="1"/>
              <a:t>뷰를</a:t>
            </a:r>
            <a:r>
              <a:rPr lang="ko-KR" altLang="en-US" sz="2000" dirty="0"/>
              <a:t> 얻게 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정수 색인과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함께 사용하면 한 차원 낮은 </a:t>
            </a:r>
            <a:r>
              <a:rPr lang="ko-KR" altLang="en-US" sz="2000" dirty="0" err="1"/>
              <a:t>슬라이스를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얻게됨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슬라이싱</a:t>
            </a:r>
            <a:r>
              <a:rPr lang="ko-KR" altLang="en-US" sz="2000" dirty="0"/>
              <a:t> 구문에 값을 대입하면 선택 영역 전체에 값이 할당됨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2511" y="736370"/>
            <a:ext cx="2721829" cy="54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0970" y="736370"/>
            <a:ext cx="2821811" cy="1831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5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불리언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838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randn</a:t>
            </a:r>
            <a:r>
              <a:rPr lang="ko-KR" altLang="en-US" dirty="0"/>
              <a:t>함수를 이용해서 임의의 표준정규분포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슬라이싱에</a:t>
            </a:r>
            <a:r>
              <a:rPr lang="ko-KR" altLang="en-US" dirty="0"/>
              <a:t> 관련된 그림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674" y="1911738"/>
            <a:ext cx="7653220" cy="400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545" y="1886933"/>
            <a:ext cx="3289110" cy="375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18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2267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배열에 대한 비교연산도 벡터화 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불리언</a:t>
            </a:r>
            <a:r>
              <a:rPr lang="ko-KR" altLang="en-US" dirty="0"/>
              <a:t> 배열은 배열의 색인으로 사용가능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반드시 </a:t>
            </a:r>
            <a:r>
              <a:rPr lang="ko-KR" altLang="en-US" dirty="0" err="1"/>
              <a:t>색인하려는</a:t>
            </a:r>
            <a:r>
              <a:rPr lang="ko-KR" altLang="en-US" dirty="0"/>
              <a:t> 축의 길이와 동일한 길이를 </a:t>
            </a:r>
            <a:r>
              <a:rPr lang="ko-KR" altLang="en-US" dirty="0" err="1"/>
              <a:t>가져야함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색인도 </a:t>
            </a:r>
            <a:r>
              <a:rPr lang="ko-KR" altLang="en-US" dirty="0" err="1"/>
              <a:t>슬라이스</a:t>
            </a:r>
            <a:r>
              <a:rPr lang="ko-KR" altLang="en-US" dirty="0"/>
              <a:t> 또는 숫자 색인과 함께 혼용가능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1731" y="2325274"/>
            <a:ext cx="7808543" cy="425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7714" y="3231665"/>
            <a:ext cx="2225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‘Bob’</a:t>
            </a:r>
            <a:r>
              <a:rPr lang="ko-KR" altLang="en-US" dirty="0" smtClean="0"/>
              <a:t>이 아닌 요소를 선택하려면 </a:t>
            </a:r>
            <a:r>
              <a:rPr lang="en-US" altLang="ko-KR" dirty="0" smtClean="0"/>
              <a:t>!=</a:t>
            </a:r>
            <a:r>
              <a:rPr lang="ko-KR" altLang="en-US" dirty="0" smtClean="0"/>
              <a:t>연산자를 사용하거나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사용해서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부정하면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9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9963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ko-KR" altLang="en-US" dirty="0" err="1"/>
              <a:t>불리언</a:t>
            </a:r>
            <a:r>
              <a:rPr lang="ko-KR" altLang="en-US" dirty="0"/>
              <a:t> 배열을 사용해서 전체 </a:t>
            </a:r>
            <a:r>
              <a:rPr lang="ko-KR" altLang="en-US" dirty="0" err="1"/>
              <a:t>로우나</a:t>
            </a:r>
            <a:r>
              <a:rPr lang="ko-KR" altLang="en-US" dirty="0"/>
              <a:t> 칼럼을 선택하는 것은 쉽게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320" y="2179745"/>
            <a:ext cx="9739879" cy="346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49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팬시</a:t>
            </a:r>
            <a:r>
              <a:rPr lang="ko-KR" altLang="en-US" dirty="0"/>
              <a:t> 색인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5637756" cy="539464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팬시색인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정수 배열을 사용한 색인을 설명하기 위해 </a:t>
            </a:r>
            <a:r>
              <a:rPr lang="en-US" altLang="ko-KR" dirty="0" err="1"/>
              <a:t>numpy</a:t>
            </a:r>
            <a:r>
              <a:rPr lang="ko-KR" altLang="en-US" dirty="0"/>
              <a:t>에서 차용한 단어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팬시색인은</a:t>
            </a:r>
            <a:r>
              <a:rPr lang="ko-KR" altLang="en-US" dirty="0" smtClean="0"/>
              <a:t> 데이터를 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ndarray</a:t>
            </a:r>
            <a:r>
              <a:rPr lang="ko-KR" altLang="en-US" dirty="0" smtClean="0"/>
              <a:t>나 리스트로 색인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ndarray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안의 값의 다수 </a:t>
            </a:r>
            <a:r>
              <a:rPr lang="ko-KR" altLang="en-US" dirty="0" err="1" smtClean="0"/>
              <a:t>색인값으로</a:t>
            </a:r>
            <a:r>
              <a:rPr lang="ko-KR" altLang="en-US" dirty="0" smtClean="0"/>
              <a:t> 해석</a:t>
            </a:r>
            <a:endParaRPr lang="en-US" altLang="ko-KR" dirty="0"/>
          </a:p>
          <a:p>
            <a:r>
              <a:rPr lang="ko-KR" altLang="en-US" dirty="0" smtClean="0"/>
              <a:t>음수색인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뒤에서부터 위치 색인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782" y="708171"/>
            <a:ext cx="4130909" cy="605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237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94835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은 </a:t>
            </a:r>
            <a:r>
              <a:rPr lang="en-US" altLang="ko-KR" dirty="0"/>
              <a:t>8x4</a:t>
            </a:r>
            <a:r>
              <a:rPr lang="ko-KR" altLang="en-US" dirty="0"/>
              <a:t>의 배열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31</a:t>
            </a:r>
            <a:r>
              <a:rPr lang="ko-KR" altLang="en-US" dirty="0"/>
              <a:t>까지 채움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(1.0),(5.3),(7.1), (2.2)</a:t>
            </a:r>
            <a:r>
              <a:rPr lang="ko-KR" altLang="en-US" dirty="0"/>
              <a:t>에 대응하는 요소를 뽑음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np.ix</a:t>
            </a:r>
            <a:r>
              <a:rPr lang="en-US" altLang="ko-KR" dirty="0"/>
              <a:t>_</a:t>
            </a:r>
            <a:r>
              <a:rPr lang="ko-KR" altLang="en-US" dirty="0"/>
              <a:t>함수 </a:t>
            </a:r>
            <a:r>
              <a:rPr lang="en-US" altLang="ko-KR" dirty="0"/>
              <a:t>: 1</a:t>
            </a:r>
            <a:r>
              <a:rPr lang="ko-KR" altLang="en-US" dirty="0"/>
              <a:t>차원 정수 배열 </a:t>
            </a:r>
            <a:r>
              <a:rPr lang="en-US" altLang="ko-KR" dirty="0"/>
              <a:t>2</a:t>
            </a:r>
            <a:r>
              <a:rPr lang="ko-KR" altLang="en-US" dirty="0"/>
              <a:t>개를 사각형 영역에서 사용할 색인으로 변환</a:t>
            </a:r>
          </a:p>
          <a:p>
            <a:r>
              <a:rPr lang="en-US" altLang="ko-KR" dirty="0"/>
              <a:t>125</a:t>
            </a:r>
            <a:r>
              <a:rPr lang="ko-KR" altLang="en-US" dirty="0" err="1"/>
              <a:t>번줄과</a:t>
            </a:r>
            <a:r>
              <a:rPr lang="ko-KR" altLang="en-US" dirty="0"/>
              <a:t> </a:t>
            </a:r>
            <a:r>
              <a:rPr lang="en-US" altLang="ko-KR" dirty="0"/>
              <a:t>126</a:t>
            </a:r>
            <a:r>
              <a:rPr lang="ko-KR" altLang="en-US" dirty="0" err="1"/>
              <a:t>번줄의</a:t>
            </a:r>
            <a:r>
              <a:rPr lang="ko-KR" altLang="en-US" dirty="0"/>
              <a:t> 함수는 같은 내용이다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328" y="2735065"/>
            <a:ext cx="4459945" cy="251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8740" y="2735065"/>
            <a:ext cx="4897108" cy="143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6115" y="5357415"/>
            <a:ext cx="4722313" cy="6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8740" y="4385865"/>
            <a:ext cx="4897108" cy="162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7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전치와 축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560518" cy="5394643"/>
          </a:xfrm>
        </p:spPr>
        <p:txBody>
          <a:bodyPr/>
          <a:lstStyle/>
          <a:p>
            <a:r>
              <a:rPr lang="ko-KR" altLang="en-US" dirty="0"/>
              <a:t>배열 전치 </a:t>
            </a:r>
            <a:r>
              <a:rPr lang="en-US" altLang="ko-KR" dirty="0"/>
              <a:t>: </a:t>
            </a:r>
            <a:r>
              <a:rPr lang="ko-KR" altLang="en-US" dirty="0"/>
              <a:t>데이터를 복사하지 않고 데이터 모양이 바뀐 </a:t>
            </a:r>
            <a:r>
              <a:rPr lang="ko-KR" altLang="en-US" dirty="0" err="1"/>
              <a:t>뷰를</a:t>
            </a:r>
            <a:r>
              <a:rPr lang="ko-KR" altLang="en-US" dirty="0"/>
              <a:t> 반환하는 특별한 기능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transpose </a:t>
            </a:r>
            <a:r>
              <a:rPr lang="ko-KR" altLang="en-US" dirty="0" err="1"/>
              <a:t>메서드와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라는 이름의 특수한 속성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행렬의 내적 </a:t>
            </a:r>
            <a:r>
              <a:rPr lang="en-US" altLang="ko-KR" dirty="0"/>
              <a:t>= X</a:t>
            </a:r>
            <a:r>
              <a:rPr lang="en-US" altLang="ko-KR" baseline="30000" dirty="0"/>
              <a:t>T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smtClean="0"/>
              <a:t>np.dot()</a:t>
            </a:r>
            <a:r>
              <a:rPr lang="ko-KR" altLang="en-US" dirty="0" smtClean="0"/>
              <a:t>을 이용하여 </a:t>
            </a:r>
            <a:r>
              <a:rPr lang="ko-KR" altLang="en-US" dirty="0"/>
              <a:t>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2149" y="657733"/>
            <a:ext cx="6193578" cy="589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874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782320"/>
            <a:ext cx="3808956" cy="5394643"/>
          </a:xfrm>
        </p:spPr>
        <p:txBody>
          <a:bodyPr/>
          <a:lstStyle/>
          <a:p>
            <a:r>
              <a:rPr lang="ko-KR" altLang="en-US" sz="2400" dirty="0" err="1"/>
              <a:t>튜플로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축번호를</a:t>
            </a:r>
            <a:r>
              <a:rPr lang="ko-KR" altLang="en-US" sz="2400" dirty="0"/>
              <a:t> 받아서 치환하는 함수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transpose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transpose((1,0,2))</a:t>
            </a:r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번째 행과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행을 바꿈</a:t>
            </a:r>
            <a:r>
              <a:rPr lang="en-US" altLang="ko-KR" sz="2000" dirty="0"/>
              <a:t>.</a:t>
            </a:r>
          </a:p>
          <a:p>
            <a:r>
              <a:rPr lang="en-US" altLang="ko-KR" sz="2400" dirty="0"/>
              <a:t>T</a:t>
            </a:r>
            <a:r>
              <a:rPr lang="ko-KR" altLang="en-US" sz="2400" dirty="0"/>
              <a:t>속성을 이용하는 간단한 전치는 축을 뒤바꾸는 특별한 경우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swapaxes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1"/>
            <a:r>
              <a:rPr lang="ko-KR" altLang="en-US" sz="2000" dirty="0"/>
              <a:t>사용법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swapaxes</a:t>
            </a:r>
            <a:r>
              <a:rPr lang="en-US" altLang="ko-KR" sz="2000" dirty="0"/>
              <a:t>(1,2)</a:t>
            </a:r>
          </a:p>
          <a:p>
            <a:pPr lvl="1"/>
            <a:r>
              <a:rPr lang="ko-KR" altLang="en-US" sz="2000" dirty="0"/>
              <a:t>행과 열을 뒤바꿈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38" y="783392"/>
            <a:ext cx="5029565" cy="544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1803" y="3504413"/>
            <a:ext cx="2985484" cy="240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54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유니버설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3708748" cy="539464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유니버설 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 </a:t>
            </a:r>
            <a:r>
              <a:rPr lang="ko-KR" altLang="en-US" sz="2000" dirty="0" err="1"/>
              <a:t>원소별로</a:t>
            </a:r>
            <a:r>
              <a:rPr lang="ko-KR" altLang="en-US" sz="2000" dirty="0"/>
              <a:t> 연산을 수행하는 함수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sqrt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exp</a:t>
            </a:r>
            <a:r>
              <a:rPr lang="ko-KR" altLang="en-US" sz="2000" dirty="0"/>
              <a:t>같은 간단한 변형을 전체 원소에 적용할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이항 유니버설 함수  </a:t>
            </a:r>
            <a:endParaRPr lang="en-US" altLang="ko-KR" sz="2400" dirty="0"/>
          </a:p>
          <a:p>
            <a:pPr lvl="1"/>
            <a:r>
              <a:rPr lang="en-US" altLang="ko-KR" sz="2000" dirty="0"/>
              <a:t>add</a:t>
            </a:r>
            <a:r>
              <a:rPr lang="ko-KR" altLang="en-US" sz="2000" dirty="0"/>
              <a:t>나 </a:t>
            </a:r>
            <a:r>
              <a:rPr lang="en-US" altLang="ko-KR" sz="2000" dirty="0"/>
              <a:t>maximum</a:t>
            </a:r>
            <a:r>
              <a:rPr lang="ko-KR" altLang="en-US" sz="2000" dirty="0"/>
              <a:t>처럼 </a:t>
            </a:r>
            <a:r>
              <a:rPr lang="en-US" altLang="ko-KR" sz="2000" dirty="0"/>
              <a:t>2</a:t>
            </a:r>
            <a:r>
              <a:rPr lang="ko-KR" altLang="en-US" sz="2000" dirty="0"/>
              <a:t>개의 인자를 취해서 단일 배열을 반환하는 함수</a:t>
            </a:r>
            <a:endParaRPr lang="en-US" altLang="ko-KR" sz="2000" dirty="0"/>
          </a:p>
          <a:p>
            <a:r>
              <a:rPr lang="ko-KR" altLang="en-US" sz="2400" dirty="0"/>
              <a:t>배열 여러 개를 반환하는 유니버설 함수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modf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divmod</a:t>
            </a:r>
            <a:r>
              <a:rPr lang="ko-KR" altLang="en-US" sz="2000" dirty="0"/>
              <a:t>의 벡터화 버전</a:t>
            </a:r>
            <a:r>
              <a:rPr lang="en-US" altLang="ko-KR" sz="2000" dirty="0"/>
              <a:t>. </a:t>
            </a:r>
            <a:r>
              <a:rPr lang="ko-KR" altLang="en-US" sz="2000" dirty="0"/>
              <a:t>분수를 받아 몫과 나머지를 함께 반환하는 함수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003" y="748921"/>
            <a:ext cx="6677416" cy="5934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744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7372"/>
            <a:ext cx="10515600" cy="535543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</a:p>
          <a:p>
            <a:pPr lvl="1"/>
            <a:r>
              <a:rPr lang="en-US" altLang="ko-KR" dirty="0" smtClean="0"/>
              <a:t>Numerical Python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고성능의 과학계산 컴퓨팅과 데이터분석에 필요한 기본패키지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다차원배열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표준수학함수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배열데이터의 디스크 </a:t>
            </a:r>
            <a:r>
              <a:rPr lang="en-US" altLang="ko-KR" dirty="0" smtClean="0"/>
              <a:t>Read/Write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난수발생기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C, C++, Fortran </a:t>
            </a:r>
            <a:r>
              <a:rPr lang="ko-KR" altLang="en-US" dirty="0" smtClean="0"/>
              <a:t>코드 통합도구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47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</a:t>
            </a:r>
            <a:r>
              <a:rPr lang="ko-KR" altLang="en-US" dirty="0"/>
              <a:t> </a:t>
            </a:r>
            <a:r>
              <a:rPr lang="ko-KR" altLang="en-US" dirty="0" err="1"/>
              <a:t>단항</a:t>
            </a:r>
            <a:r>
              <a:rPr lang="ko-KR" altLang="en-US" dirty="0"/>
              <a:t> 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629201"/>
              </p:ext>
            </p:extLst>
          </p:nvPr>
        </p:nvGraphicFramePr>
        <p:xfrm>
          <a:off x="780761" y="726596"/>
          <a:ext cx="10630451" cy="544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32"/>
                <a:gridCol w="697079"/>
                <a:gridCol w="174270"/>
                <a:gridCol w="2091236"/>
                <a:gridCol w="5838034"/>
              </a:tblGrid>
              <a:tr h="33576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abs, fabs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절대값을 구함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복소수가 아닌경우에는 </a:t>
                      </a:r>
                      <a:r>
                        <a:rPr lang="en-US" altLang="ko-KR" sz="1400" smtClean="0"/>
                        <a:t>fabs</a:t>
                      </a:r>
                      <a:r>
                        <a:rPr lang="ko-KR" altLang="en-US" sz="1400" smtClean="0"/>
                        <a:t>를 사용</a:t>
                      </a:r>
                      <a:r>
                        <a:rPr lang="en-US" altLang="ko-KR" sz="1400" smtClean="0"/>
                        <a:t>.(</a:t>
                      </a:r>
                      <a:r>
                        <a:rPr lang="ko-KR" altLang="en-US" sz="1400" smtClean="0"/>
                        <a:t>연산속도가 빠름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sqrt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제곱근을 계산함</a:t>
                      </a:r>
                      <a:r>
                        <a:rPr lang="en-US" altLang="ko-KR" sz="1400" smtClean="0"/>
                        <a:t>. arr ** 0.5</a:t>
                      </a:r>
                      <a:r>
                        <a:rPr lang="ko-KR" altLang="en-US" sz="140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square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</a:t>
                      </a:r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원소의 제곱을 계산함</a:t>
                      </a:r>
                      <a:r>
                        <a:rPr lang="en-US" altLang="ko-KR" sz="1400" smtClean="0"/>
                        <a:t>.</a:t>
                      </a:r>
                      <a:r>
                        <a:rPr lang="en-US" altLang="ko-KR" sz="1400" baseline="0" smtClean="0"/>
                        <a:t> arr ** 2</a:t>
                      </a:r>
                      <a:r>
                        <a:rPr lang="ko-KR" altLang="en-US" sz="1400" baseline="0" smtClean="0"/>
                        <a:t>와 동일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Exp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원소에서 지수 </a:t>
                      </a:r>
                      <a:r>
                        <a:rPr lang="en-US" altLang="ko-KR" sz="1400" smtClean="0"/>
                        <a:t>e</a:t>
                      </a:r>
                      <a:r>
                        <a:rPr lang="en-US" altLang="ko-KR" sz="1400" baseline="30000" smtClean="0"/>
                        <a:t>x</a:t>
                      </a:r>
                      <a:r>
                        <a:rPr lang="ko-KR" altLang="en-US" sz="1400" smtClean="0"/>
                        <a:t>를 계산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Log, log10, log2, log1p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자연로그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로그 </a:t>
                      </a:r>
                      <a:r>
                        <a:rPr lang="en-US" altLang="ko-KR" sz="1400" smtClean="0"/>
                        <a:t>10,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2, </a:t>
                      </a:r>
                      <a:r>
                        <a:rPr lang="ko-KR" altLang="en-US" sz="1400" smtClean="0"/>
                        <a:t>로그</a:t>
                      </a:r>
                      <a:r>
                        <a:rPr lang="en-US" altLang="ko-KR" sz="1400" smtClean="0"/>
                        <a:t>(1+x)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Sign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부호를 계산</a:t>
                      </a:r>
                      <a:r>
                        <a:rPr lang="en-US" altLang="ko-KR" sz="1400" smtClean="0"/>
                        <a:t>. 1(</a:t>
                      </a:r>
                      <a:r>
                        <a:rPr lang="ko-KR" altLang="en-US" sz="1400" smtClean="0"/>
                        <a:t>양수</a:t>
                      </a:r>
                      <a:r>
                        <a:rPr lang="en-US" altLang="ko-KR" sz="1400" smtClean="0"/>
                        <a:t>), 0(</a:t>
                      </a:r>
                      <a:r>
                        <a:rPr lang="ko-KR" altLang="en-US" sz="1400" smtClean="0"/>
                        <a:t>영</a:t>
                      </a:r>
                      <a:r>
                        <a:rPr lang="en-US" altLang="ko-KR" sz="1400" smtClean="0"/>
                        <a:t>), -1(</a:t>
                      </a:r>
                      <a:r>
                        <a:rPr lang="ko-KR" altLang="en-US" sz="1400" smtClean="0"/>
                        <a:t>음수</a:t>
                      </a:r>
                      <a:r>
                        <a:rPr lang="en-US" altLang="ko-KR" sz="1400" smtClean="0"/>
                        <a:t>)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ceil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올림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 같거나 큰 정수 중 가장 작은 수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floor</a:t>
                      </a:r>
                      <a:endParaRPr lang="ko-KR" altLang="en-US" sz="140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내림</a:t>
                      </a:r>
                      <a:r>
                        <a:rPr lang="en-US" altLang="ko-KR" sz="1400" smtClean="0"/>
                        <a:t>. </a:t>
                      </a:r>
                      <a:r>
                        <a:rPr lang="ko-KR" altLang="en-US" sz="1400" smtClean="0"/>
                        <a:t>각 원소의 값보다</a:t>
                      </a:r>
                      <a:r>
                        <a:rPr lang="ko-KR" altLang="en-US" sz="1400" baseline="0" smtClean="0"/>
                        <a:t> 작거나 같은 정수 중 가장 작은 수를 반환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rint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소수자리를 반올림</a:t>
                      </a:r>
                      <a:r>
                        <a:rPr lang="en-US" altLang="ko-KR" sz="1400" smtClean="0"/>
                        <a:t>. dtype</a:t>
                      </a:r>
                      <a:r>
                        <a:rPr lang="ko-KR" altLang="en-US" sz="1400" smtClean="0"/>
                        <a:t>은 유지됨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modf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 원소의 몫과 나머지를 각각의 배열로 반환함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isnan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각각의 원소가 숫자인지 아닌지를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isfinite,isinf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배열의 각 원소가 유한한지 무한한지 나타내는 불리언 배열 반환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cos,cosh,sin,sinh,tan,tanh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일반 삼각함수와 쌍곡삼각 함수</a:t>
                      </a:r>
                      <a:endParaRPr lang="ko-KR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2318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arccos, arccosh, arcsin, arcsinh,</a:t>
                      </a:r>
                      <a:r>
                        <a:rPr lang="en-US" altLang="ko-KR" sz="1400" baseline="0" smtClean="0"/>
                        <a:t> arctan, arctanh 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역삼각함수</a:t>
                      </a:r>
                    </a:p>
                  </a:txBody>
                  <a:tcPr/>
                </a:tc>
              </a:tr>
              <a:tr h="335761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logical_not</a:t>
                      </a:r>
                      <a:endParaRPr lang="ko-KR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원소의 논리 부정 값을 계산</a:t>
                      </a:r>
                      <a:r>
                        <a:rPr lang="en-US" altLang="ko-KR" sz="1400" dirty="0" smtClean="0"/>
                        <a:t>. –</a:t>
                      </a:r>
                      <a:r>
                        <a:rPr lang="en-US" altLang="ko-KR" sz="1400" dirty="0" err="1" smtClean="0"/>
                        <a:t>arr</a:t>
                      </a:r>
                      <a:r>
                        <a:rPr lang="ko-KR" altLang="en-US" sz="1400" dirty="0" smtClean="0"/>
                        <a:t>과 동일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23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이항 </a:t>
            </a:r>
            <a:r>
              <a:rPr lang="ko-KR" altLang="en-US" dirty="0"/>
              <a:t>유니버설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48179"/>
              </p:ext>
            </p:extLst>
          </p:nvPr>
        </p:nvGraphicFramePr>
        <p:xfrm>
          <a:off x="768235" y="681150"/>
          <a:ext cx="10668028" cy="554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932"/>
                <a:gridCol w="7265096"/>
              </a:tblGrid>
              <a:tr h="3718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add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배열에서 같은 위치의 원소끼리 더함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subtract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원소를 뺌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multiply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배열의 원소끼리 곱함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divide,</a:t>
                      </a:r>
                      <a:r>
                        <a:rPr lang="en-US" altLang="ko-KR" sz="1600" baseline="0" smtClean="0"/>
                        <a:t> floor_divide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배월의 원소를 나눔</a:t>
                      </a:r>
                      <a:r>
                        <a:rPr lang="en-US" altLang="ko-KR" sz="1600" smtClean="0"/>
                        <a:t>. floor_divide</a:t>
                      </a:r>
                      <a:r>
                        <a:rPr lang="ko-KR" altLang="en-US" sz="1600" smtClean="0"/>
                        <a:t>는 몫만 취함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power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원소에서 두번째 배열의 원소만큼 제곱한다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maximum, fmax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두 원소 중 큰 값을 반환</a:t>
                      </a:r>
                      <a:r>
                        <a:rPr lang="en-US" altLang="ko-KR" sz="1600" smtClean="0"/>
                        <a:t>.</a:t>
                      </a:r>
                      <a:r>
                        <a:rPr lang="ko-KR" altLang="en-US" sz="1600" smtClean="0"/>
                        <a:t> </a:t>
                      </a:r>
                      <a:r>
                        <a:rPr lang="en-US" altLang="ko-KR" sz="1600" smtClean="0"/>
                        <a:t>fmax</a:t>
                      </a:r>
                      <a:r>
                        <a:rPr lang="ko-KR" altLang="en-US" sz="1600" smtClean="0"/>
                        <a:t>는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minimum, fmin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 배열의 두 원소 중 작은 값을 반환</a:t>
                      </a:r>
                      <a:r>
                        <a:rPr lang="en-US" altLang="ko-KR" sz="1600" smtClean="0"/>
                        <a:t>. fmin</a:t>
                      </a:r>
                      <a:r>
                        <a:rPr lang="ko-KR" altLang="en-US" sz="1600" smtClean="0"/>
                        <a:t>은 </a:t>
                      </a:r>
                      <a:r>
                        <a:rPr lang="en-US" altLang="ko-KR" sz="1600" smtClean="0"/>
                        <a:t>NaN</a:t>
                      </a:r>
                      <a:r>
                        <a:rPr lang="ko-KR" altLang="en-US" sz="1600" smtClean="0"/>
                        <a:t>을 무시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mod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배열의 원소에 두번째 배열의 원소를 나눈 나머지를 구함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37187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copysign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첫번째 배열 원소의 기호를 두번째 배열의 원소 기호로 바꿈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greater,</a:t>
                      </a:r>
                      <a:r>
                        <a:rPr lang="en-US" altLang="ko-KR" sz="1600" baseline="0" smtClean="0"/>
                        <a:t> greater_equal, less, less_equal, equal, not_equal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각각 두 원소 간의 </a:t>
                      </a:r>
                      <a:r>
                        <a:rPr lang="en-US" altLang="ko-KR" sz="1600" smtClean="0"/>
                        <a:t>&gt;,&gt;=,&lt;,&lt;=,==,!=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비교연산 결과를 불리언 배열로 반환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 anchor="ctr"/>
                </a:tc>
              </a:tr>
              <a:tr h="642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logical_and,</a:t>
                      </a:r>
                      <a:r>
                        <a:rPr lang="en-US" altLang="ko-KR" sz="1600" baseline="0" smtClean="0"/>
                        <a:t> logical_or, logical_xor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각각 두 원소 간의 논리연산 </a:t>
                      </a:r>
                      <a:r>
                        <a:rPr lang="en-US" altLang="ko-KR" sz="1600" dirty="0" smtClean="0"/>
                        <a:t>&amp;,|,^ </a:t>
                      </a:r>
                      <a:r>
                        <a:rPr lang="ko-KR" altLang="en-US" sz="1600" dirty="0" smtClean="0"/>
                        <a:t>결과를 반환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2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배열을 사용한 데이터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배열연산을 사용해서 </a:t>
            </a:r>
            <a:r>
              <a:rPr lang="ko-KR" altLang="en-US" dirty="0" err="1"/>
              <a:t>반복문을</a:t>
            </a:r>
            <a:r>
              <a:rPr lang="ko-KR" altLang="en-US" dirty="0"/>
              <a:t> 명시적으로 제거하는 기법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값이 놓여있는 </a:t>
            </a:r>
            <a:r>
              <a:rPr lang="ko-KR" altLang="en-US" dirty="0" err="1"/>
              <a:t>그리드에서</a:t>
            </a:r>
            <a:r>
              <a:rPr lang="ko-KR" altLang="en-US" dirty="0"/>
              <a:t> </a:t>
            </a:r>
            <a:r>
              <a:rPr lang="en-US" altLang="ko-KR" dirty="0" err="1"/>
              <a:t>sqrt</a:t>
            </a:r>
            <a:r>
              <a:rPr lang="en-US" altLang="ko-KR" dirty="0"/>
              <a:t>(x^2 + y^2)</a:t>
            </a:r>
            <a:r>
              <a:rPr lang="ko-KR" altLang="en-US" dirty="0"/>
              <a:t>를 계산하는 예제</a:t>
            </a:r>
            <a:endParaRPr lang="en-US" altLang="ko-KR" dirty="0"/>
          </a:p>
          <a:p>
            <a:r>
              <a:rPr lang="en-US" altLang="ko-KR" dirty="0" err="1"/>
              <a:t>np.meshgrid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차원 배열을 받아 가능한 한 모든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짝을 만들 수 잇는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2</a:t>
            </a:r>
            <a:r>
              <a:rPr lang="ko-KR" altLang="en-US" dirty="0"/>
              <a:t>개를 반환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그래프의 눈금포인트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838" y="2858898"/>
            <a:ext cx="7705758" cy="364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260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63" y="826933"/>
            <a:ext cx="7753283" cy="511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suhuyun\Desktop\figure_1.png"/>
          <p:cNvPicPr>
            <a:picLocks noChangeAspect="1" noChangeArrowheads="1"/>
          </p:cNvPicPr>
          <p:nvPr/>
        </p:nvPicPr>
        <p:blipFill>
          <a:blip r:embed="rId3" cstate="print"/>
          <a:srcRect r="10394"/>
          <a:stretch>
            <a:fillRect/>
          </a:stretch>
        </p:blipFill>
        <p:spPr bwMode="auto">
          <a:xfrm>
            <a:off x="7866976" y="1555400"/>
            <a:ext cx="3724830" cy="3102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914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4.3.1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배열연산으로 </a:t>
            </a:r>
            <a:r>
              <a:rPr lang="ko-KR" altLang="en-US" dirty="0" err="1"/>
              <a:t>조건절</a:t>
            </a:r>
            <a:r>
              <a:rPr lang="ko-KR" altLang="en-US" dirty="0"/>
              <a:t> 표현하기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70359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np.where</a:t>
            </a:r>
            <a:r>
              <a:rPr lang="ko-KR" altLang="en-US" dirty="0"/>
              <a:t>함수는 </a:t>
            </a:r>
            <a:r>
              <a:rPr lang="en-US" altLang="ko-KR" dirty="0"/>
              <a:t>‘x if </a:t>
            </a:r>
            <a:r>
              <a:rPr lang="ko-KR" altLang="en-US" dirty="0"/>
              <a:t>조건 </a:t>
            </a:r>
            <a:r>
              <a:rPr lang="en-US" altLang="ko-KR" dirty="0"/>
              <a:t>else y’</a:t>
            </a:r>
            <a:r>
              <a:rPr lang="ko-KR" altLang="en-US" dirty="0"/>
              <a:t>같은 삼항식의 벡터화된 버전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cond</a:t>
            </a:r>
            <a:r>
              <a:rPr lang="ko-KR" altLang="en-US" dirty="0"/>
              <a:t>의 값이 </a:t>
            </a:r>
            <a:r>
              <a:rPr lang="en-US" altLang="ko-KR" dirty="0"/>
              <a:t>True</a:t>
            </a:r>
            <a:r>
              <a:rPr lang="ko-KR" altLang="en-US" dirty="0" err="1"/>
              <a:t>일때</a:t>
            </a:r>
            <a:r>
              <a:rPr lang="en-US" altLang="ko-KR" dirty="0"/>
              <a:t>, </a:t>
            </a:r>
            <a:r>
              <a:rPr lang="en-US" altLang="ko-KR" dirty="0" err="1"/>
              <a:t>xarr</a:t>
            </a:r>
            <a:r>
              <a:rPr lang="ko-KR" altLang="en-US" dirty="0"/>
              <a:t>의 값이나 </a:t>
            </a:r>
            <a:r>
              <a:rPr lang="en-US" altLang="ko-KR" dirty="0" err="1"/>
              <a:t>yarr</a:t>
            </a:r>
            <a:r>
              <a:rPr lang="ko-KR" altLang="en-US" dirty="0"/>
              <a:t>의 값을 취하고 싶다면 리스트 내포를 이용하자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np.where</a:t>
            </a:r>
            <a:r>
              <a:rPr lang="ko-KR" altLang="en-US" dirty="0"/>
              <a:t>의 </a:t>
            </a:r>
            <a:r>
              <a:rPr lang="ko-KR" altLang="en-US" dirty="0" err="1"/>
              <a:t>두번째와</a:t>
            </a:r>
            <a:r>
              <a:rPr lang="ko-KR" altLang="en-US" dirty="0"/>
              <a:t> </a:t>
            </a:r>
            <a:r>
              <a:rPr lang="ko-KR" altLang="en-US" dirty="0" err="1"/>
              <a:t>세번째</a:t>
            </a:r>
            <a:r>
              <a:rPr lang="ko-KR" altLang="en-US" dirty="0"/>
              <a:t> 인자는 배열이 아니라도 둘 중 하나 혹은 둘 다 스칼라 값이라도 동작한다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432" y="2172760"/>
            <a:ext cx="7913725" cy="437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0591" y="264294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165</a:t>
            </a:r>
            <a:r>
              <a:rPr lang="ko-KR" altLang="en-US" dirty="0" err="1" smtClean="0"/>
              <a:t>번줄의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조건절을</a:t>
            </a:r>
            <a:r>
              <a:rPr lang="ko-KR" altLang="en-US" dirty="0" smtClean="0"/>
              <a:t> 보면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&gt;0</a:t>
            </a:r>
            <a:r>
              <a:rPr lang="ko-KR" altLang="en-US" dirty="0" smtClean="0"/>
              <a:t>이 참이면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거짓이면 </a:t>
            </a:r>
            <a:r>
              <a:rPr lang="en-US" altLang="ko-KR" dirty="0" smtClean="0"/>
              <a:t>-2</a:t>
            </a:r>
            <a:r>
              <a:rPr lang="ko-KR" altLang="en-US" dirty="0" smtClean="0"/>
              <a:t>를  넣으라는 </a:t>
            </a:r>
            <a:r>
              <a:rPr lang="ko-KR" altLang="en-US" dirty="0" err="1" smtClean="0"/>
              <a:t>조건절이다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33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4.3.2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수학 </a:t>
            </a:r>
            <a:r>
              <a:rPr lang="ko-KR" altLang="en-US" dirty="0" err="1" smtClean="0"/>
              <a:t>메쏘드</a:t>
            </a:r>
            <a:r>
              <a:rPr lang="en-US" altLang="ko-KR" dirty="0"/>
              <a:t>, </a:t>
            </a:r>
            <a:r>
              <a:rPr lang="ko-KR" altLang="en-US" dirty="0"/>
              <a:t>통계 </a:t>
            </a:r>
            <a:r>
              <a:rPr lang="ko-KR" altLang="en-US" dirty="0" err="1" smtClean="0"/>
              <a:t>메</a:t>
            </a:r>
            <a:r>
              <a:rPr lang="ko-KR" altLang="en-US" dirty="0" err="1"/>
              <a:t>쏘</a:t>
            </a:r>
            <a:r>
              <a:rPr lang="ko-KR" altLang="en-US" dirty="0" err="1" smtClean="0"/>
              <a:t>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782321"/>
            <a:ext cx="10635641" cy="3710944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sum,mean,std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Numpy</a:t>
            </a:r>
            <a:r>
              <a:rPr lang="ko-KR" altLang="en-US" sz="2400" dirty="0"/>
              <a:t>의 최상위 함수를 이용하거나 배열의 </a:t>
            </a:r>
            <a:r>
              <a:rPr lang="ko-KR" altLang="en-US" sz="2400" dirty="0" err="1"/>
              <a:t>인스턴스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메서드를</a:t>
            </a:r>
            <a:r>
              <a:rPr lang="ko-KR" altLang="en-US" sz="2400" dirty="0"/>
              <a:t> 사용해서 구할 수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mean</a:t>
            </a:r>
            <a:r>
              <a:rPr lang="ko-KR" altLang="en-US" sz="2400" dirty="0"/>
              <a:t>이나 </a:t>
            </a:r>
            <a:r>
              <a:rPr lang="en-US" altLang="ko-KR" sz="2400" dirty="0"/>
              <a:t>sum </a:t>
            </a:r>
            <a:r>
              <a:rPr lang="ko-KR" altLang="en-US" sz="2400" dirty="0"/>
              <a:t>같은 함수는 선택적으로 </a:t>
            </a:r>
            <a:r>
              <a:rPr lang="en-US" altLang="ko-KR" sz="2400" dirty="0"/>
              <a:t>axis </a:t>
            </a:r>
            <a:r>
              <a:rPr lang="ko-KR" altLang="en-US" sz="2400" dirty="0"/>
              <a:t>인자를 받아 계산한 뒤 한 차수 낮은 배열을 반환함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cumsum</a:t>
            </a:r>
            <a:r>
              <a:rPr lang="ko-KR" altLang="en-US" sz="2400" dirty="0"/>
              <a:t>과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cumprod</a:t>
            </a:r>
            <a:r>
              <a:rPr lang="ko-KR" altLang="en-US" sz="2400" dirty="0"/>
              <a:t>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중간 </a:t>
            </a:r>
            <a:r>
              <a:rPr lang="ko-KR" altLang="en-US" sz="2400" dirty="0" err="1"/>
              <a:t>계산값을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담고 있는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배열을 </a:t>
            </a:r>
            <a:r>
              <a:rPr lang="ko-KR" altLang="en-US" sz="2400" dirty="0" smtClean="0"/>
              <a:t>반환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6219" y="2357897"/>
            <a:ext cx="7887183" cy="427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681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65655"/>
              </p:ext>
            </p:extLst>
          </p:nvPr>
        </p:nvGraphicFramePr>
        <p:xfrm>
          <a:off x="771317" y="902224"/>
          <a:ext cx="10589790" cy="5273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54"/>
                <a:gridCol w="8167336"/>
              </a:tblGrid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전체 혹은 특정 축에 대한 모든 원소의 합을 계산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sum</a:t>
                      </a:r>
                      <a:r>
                        <a:rPr lang="ko-KR" altLang="en-US" smtClean="0"/>
                        <a:t>의 결과는 </a:t>
                      </a:r>
                      <a:r>
                        <a:rPr lang="en-US" altLang="ko-KR" smtClean="0"/>
                        <a:t>0.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mean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산술 평균을 구함</a:t>
                      </a:r>
                      <a:r>
                        <a:rPr lang="en-US" altLang="ko-KR" smtClean="0"/>
                        <a:t>. </a:t>
                      </a:r>
                    </a:p>
                    <a:p>
                      <a:pPr latinLnBrk="1"/>
                      <a:r>
                        <a:rPr lang="ko-KR" altLang="en-US" smtClean="0"/>
                        <a:t>크기가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인 배열에 대한 </a:t>
                      </a:r>
                      <a:r>
                        <a:rPr lang="en-US" altLang="ko-KR" smtClean="0"/>
                        <a:t>mean </a:t>
                      </a:r>
                      <a:r>
                        <a:rPr lang="ko-KR" altLang="en-US" smtClean="0"/>
                        <a:t>결과는 </a:t>
                      </a:r>
                      <a:r>
                        <a:rPr lang="en-US" altLang="ko-KR" smtClean="0"/>
                        <a:t>NaN</a:t>
                      </a:r>
                      <a:endParaRPr lang="ko-KR" altLang="en-US"/>
                    </a:p>
                  </a:txBody>
                  <a:tcPr anchor="ctr"/>
                </a:tc>
              </a:tr>
              <a:tr h="894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std, var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각각 표준편차</a:t>
                      </a:r>
                      <a:r>
                        <a:rPr lang="en-US" altLang="ko-KR" smtClean="0"/>
                        <a:t>(std)</a:t>
                      </a:r>
                      <a:r>
                        <a:rPr lang="ko-KR" altLang="en-US" smtClean="0"/>
                        <a:t>와 분산</a:t>
                      </a:r>
                      <a:r>
                        <a:rPr lang="en-US" altLang="ko-KR" smtClean="0"/>
                        <a:t>(var)</a:t>
                      </a:r>
                      <a:r>
                        <a:rPr lang="ko-KR" altLang="en-US" smtClean="0"/>
                        <a:t>을 구함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선택적으로 자유도를 줄 수 있으며 분모의 기본값은 </a:t>
                      </a:r>
                      <a:r>
                        <a:rPr lang="en-US" altLang="ko-KR" smtClean="0"/>
                        <a:t>n.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min, 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argmin, argmax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최소 원소의 색인 값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최대 원소의 색인 값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cumsum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각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원소의 누적 합</a:t>
                      </a:r>
                      <a:endParaRPr lang="ko-KR" altLang="en-US"/>
                    </a:p>
                  </a:txBody>
                  <a:tcPr anchor="ctr"/>
                </a:tc>
              </a:tr>
              <a:tr h="51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cumprod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 원소의 누적 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2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4.3.3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ko-KR" altLang="en-US" dirty="0"/>
              <a:t>배열을 위한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1309527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불리언</a:t>
            </a:r>
            <a:r>
              <a:rPr lang="ko-KR" altLang="en-US" sz="1800" dirty="0" smtClean="0"/>
              <a:t> 값은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</a:t>
            </a:r>
            <a:r>
              <a:rPr lang="en-US" altLang="ko-KR" sz="1800" dirty="0" smtClean="0"/>
              <a:t>True, 0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로 취급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dirty="0" smtClean="0"/>
              <a:t>sum</a:t>
            </a:r>
            <a:r>
              <a:rPr lang="ko-KR" altLang="en-US" sz="1800" dirty="0" smtClean="0"/>
              <a:t>을 실행하면 원소의 개수를 반환함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any,:  </a:t>
            </a:r>
            <a:r>
              <a:rPr lang="ko-KR" altLang="en-US" sz="1800" dirty="0"/>
              <a:t>하나 이상의 </a:t>
            </a:r>
            <a:r>
              <a:rPr lang="en-US" altLang="ko-KR" sz="1800" dirty="0"/>
              <a:t>True </a:t>
            </a:r>
            <a:r>
              <a:rPr lang="ko-KR" altLang="en-US" sz="1800" dirty="0"/>
              <a:t>값이 </a:t>
            </a:r>
            <a:r>
              <a:rPr lang="ko-KR" altLang="en-US" sz="1800" dirty="0" smtClean="0"/>
              <a:t>있으면 </a:t>
            </a:r>
            <a:r>
              <a:rPr lang="en-US" altLang="ko-KR" sz="1800" dirty="0" smtClean="0"/>
              <a:t>TRUE</a:t>
            </a:r>
          </a:p>
          <a:p>
            <a:r>
              <a:rPr lang="en-US" altLang="ko-KR" sz="1800" dirty="0" smtClean="0"/>
              <a:t>all </a:t>
            </a:r>
            <a:r>
              <a:rPr lang="ko-KR" altLang="en-US" sz="1800" dirty="0" err="1" smtClean="0"/>
              <a:t>메서드는</a:t>
            </a:r>
            <a:r>
              <a:rPr lang="ko-KR" altLang="en-US" sz="1800" dirty="0" smtClean="0"/>
              <a:t> 모든 원소가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TRUE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6750" y="2166671"/>
            <a:ext cx="7808674" cy="402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0354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4.3.4 </a:t>
            </a:r>
            <a:r>
              <a:rPr lang="ko-KR" altLang="en-US" dirty="0" smtClean="0"/>
              <a:t>정</a:t>
            </a:r>
            <a:r>
              <a:rPr lang="ko-KR" altLang="en-US" dirty="0"/>
              <a:t>렬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608069"/>
          </a:xfrm>
        </p:spPr>
        <p:txBody>
          <a:bodyPr>
            <a:noAutofit/>
          </a:bodyPr>
          <a:lstStyle/>
          <a:p>
            <a:r>
              <a:rPr lang="en-US" altLang="ko-KR" sz="1600" dirty="0" err="1"/>
              <a:t>np.sort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배열을 </a:t>
            </a:r>
            <a:r>
              <a:rPr lang="ko-KR" altLang="en-US" sz="1600" dirty="0"/>
              <a:t>직접 변경하지 </a:t>
            </a:r>
            <a:r>
              <a:rPr lang="ko-KR" altLang="en-US" sz="1600" dirty="0" smtClean="0"/>
              <a:t>않고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정렬결과 복사본 </a:t>
            </a:r>
            <a:r>
              <a:rPr lang="ko-KR" altLang="en-US" sz="1600" dirty="0"/>
              <a:t>반환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np.sort</a:t>
            </a:r>
            <a:r>
              <a:rPr lang="en-US" altLang="ko-KR" sz="1600" dirty="0" smtClean="0"/>
              <a:t>(axis) : </a:t>
            </a:r>
            <a:r>
              <a:rPr lang="ko-KR" altLang="en-US" sz="1600" dirty="0" smtClean="0"/>
              <a:t>그 축에 대해서 정렬 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69205" y="1637909"/>
            <a:ext cx="8070294" cy="4886456"/>
            <a:chOff x="1369205" y="1637909"/>
            <a:chExt cx="8070294" cy="488645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 r="6441"/>
            <a:stretch>
              <a:fillRect/>
            </a:stretch>
          </p:blipFill>
          <p:spPr bwMode="auto">
            <a:xfrm>
              <a:off x="1369205" y="1637909"/>
              <a:ext cx="5595265" cy="4886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7315200" y="5887233"/>
              <a:ext cx="2124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# 5% </a:t>
              </a:r>
              <a:r>
                <a:rPr lang="ko-KR" altLang="en-US" dirty="0" err="1" smtClean="0"/>
                <a:t>뷘위</a:t>
              </a:r>
              <a:r>
                <a:rPr lang="ko-KR" altLang="en-US" dirty="0" smtClean="0"/>
                <a:t> 지점 값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373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집합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20001"/>
              </p:ext>
            </p:extLst>
          </p:nvPr>
        </p:nvGraphicFramePr>
        <p:xfrm>
          <a:off x="768169" y="811395"/>
          <a:ext cx="10668094" cy="535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711"/>
                <a:gridCol w="8134383"/>
              </a:tblGrid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메서드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unique(x)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에서 중복된 원소를 제거한 후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intersect1d(x,y)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배열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와 </a:t>
                      </a:r>
                      <a:r>
                        <a:rPr lang="en-US" altLang="ko-KR" smtClean="0"/>
                        <a:t>y</a:t>
                      </a:r>
                      <a:r>
                        <a:rPr lang="ko-KR" altLang="en-US" smtClean="0"/>
                        <a:t>에 공동적으로 존재하는 원소를 정렬하여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union1d(x,y)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두 배열의 합집합을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in1d(x,y)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의 원소가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에 포함되지를 나타내는 </a:t>
                      </a:r>
                      <a:r>
                        <a:rPr lang="ko-KR" altLang="en-US" dirty="0" err="1" smtClean="0"/>
                        <a:t>불리언</a:t>
                      </a:r>
                      <a:r>
                        <a:rPr lang="ko-KR" altLang="en-US" dirty="0" smtClean="0"/>
                        <a:t> 배열을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331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setdiff1d(x,y)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ko-KR" altLang="en-US" dirty="0" err="1" smtClean="0"/>
                        <a:t>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92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setxor1d(x,y)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한 배열에는 포함되지만 두 배열 모두에는 포함되지 않는 원소들의 집합인 </a:t>
                      </a:r>
                      <a:r>
                        <a:rPr lang="ko-KR" altLang="en-US" dirty="0" err="1" smtClean="0"/>
                        <a:t>대칭차집합을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82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다차원 배열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 smtClean="0"/>
              <a:t>Ndarray</a:t>
            </a: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같은 종류의 데이터를 저장하는 포괄적 다차원 배열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shape : </a:t>
            </a:r>
            <a:r>
              <a:rPr lang="ko-KR" altLang="en-US" sz="2000" dirty="0" smtClean="0"/>
              <a:t>차원을 알려주는 </a:t>
            </a:r>
            <a:r>
              <a:rPr lang="ko-KR" altLang="en-US" sz="2000" dirty="0" err="1" smtClean="0"/>
              <a:t>튜플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배열에 저장된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차원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endParaRPr lang="en-US" altLang="ko-KR" sz="2400" dirty="0" smtClean="0"/>
          </a:p>
          <a:p>
            <a:pPr lvl="1">
              <a:lnSpc>
                <a:spcPct val="100000"/>
              </a:lnSpc>
            </a:pP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4744" y="2967855"/>
            <a:ext cx="5228554" cy="197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576" y="2867646"/>
            <a:ext cx="5643179" cy="330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430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390" y="1070824"/>
            <a:ext cx="11025383" cy="358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2371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 파일 입</a:t>
            </a:r>
            <a:r>
              <a:rPr lang="en-US" altLang="ko-KR" dirty="0"/>
              <a:t>,</a:t>
            </a:r>
            <a:r>
              <a:rPr lang="ko-KR" altLang="en-US" dirty="0"/>
              <a:t>출력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38617" y="1238372"/>
            <a:ext cx="10515600" cy="2524551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save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배열 데이터를 효과적으로 디스크에 로드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배열은</a:t>
            </a:r>
            <a:r>
              <a:rPr lang="en-US" altLang="ko-KR" dirty="0"/>
              <a:t> </a:t>
            </a:r>
            <a:r>
              <a:rPr lang="ko-KR" altLang="en-US" dirty="0"/>
              <a:t>기본적으로 압축되지 않은 </a:t>
            </a:r>
            <a:r>
              <a:rPr lang="en-US" altLang="ko-KR" dirty="0"/>
              <a:t>raw </a:t>
            </a:r>
            <a:r>
              <a:rPr lang="ko-KR" altLang="en-US" dirty="0"/>
              <a:t>바이너리 형식의 </a:t>
            </a:r>
            <a:r>
              <a:rPr lang="en-US" altLang="ko-KR" dirty="0"/>
              <a:t>.</a:t>
            </a:r>
            <a:r>
              <a:rPr lang="en-US" altLang="ko-KR" dirty="0" err="1"/>
              <a:t>npy</a:t>
            </a:r>
            <a:r>
              <a:rPr lang="en-US" altLang="ko-KR" dirty="0"/>
              <a:t> </a:t>
            </a:r>
            <a:r>
              <a:rPr lang="ko-KR" altLang="en-US" dirty="0"/>
              <a:t>파일로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[.</a:t>
            </a:r>
            <a:r>
              <a:rPr lang="en-US" altLang="ko-KR" dirty="0" err="1"/>
              <a:t>npy</a:t>
            </a:r>
            <a:r>
              <a:rPr lang="ko-KR" altLang="en-US" dirty="0"/>
              <a:t>로 끝나지 않으면 자동으로 </a:t>
            </a:r>
            <a:r>
              <a:rPr lang="ko-KR" altLang="en-US" dirty="0" err="1"/>
              <a:t>확장자</a:t>
            </a:r>
            <a:r>
              <a:rPr lang="ko-KR" altLang="en-US" dirty="0"/>
              <a:t> 추가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savez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배열을 압축된 형식으로 저장할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저장하려는 배열을 </a:t>
            </a:r>
            <a:r>
              <a:rPr lang="ko-KR" altLang="en-US" dirty="0"/>
              <a:t>키워드 인자 형태로 </a:t>
            </a:r>
            <a:r>
              <a:rPr lang="ko-KR" altLang="en-US" dirty="0" smtClean="0"/>
              <a:t>전달하여 선택적으로 접근 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22132" y="776707"/>
            <a:ext cx="7221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4.4.1 </a:t>
            </a:r>
            <a:r>
              <a:rPr lang="ko-KR" altLang="en-US" sz="2400" dirty="0"/>
              <a:t>배열을 바이너리 형식으로 디스크에 저장하기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8314" y="3716707"/>
            <a:ext cx="8322296" cy="283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59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4.4.2 </a:t>
            </a:r>
            <a:r>
              <a:rPr lang="ko-KR" altLang="en-US" dirty="0"/>
              <a:t>텍스트 파일 불러오기 저장하기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201098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dirty="0" err="1"/>
              <a:t>read_csv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read_table</a:t>
            </a:r>
            <a:r>
              <a:rPr lang="en-US" altLang="ko-KR" sz="2400" dirty="0"/>
              <a:t> </a:t>
            </a:r>
            <a:r>
              <a:rPr lang="ko-KR" altLang="en-US" sz="2400" dirty="0"/>
              <a:t>함수는 </a:t>
            </a:r>
            <a:r>
              <a:rPr lang="en-US" altLang="ko-KR" sz="2400" dirty="0"/>
              <a:t>pandas</a:t>
            </a:r>
            <a:r>
              <a:rPr lang="ko-KR" altLang="en-US" sz="2400" dirty="0"/>
              <a:t>에서 쓰인다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np.loadtxt</a:t>
            </a:r>
            <a:r>
              <a:rPr lang="ko-KR" altLang="en-US" sz="2400" dirty="0"/>
              <a:t>나 </a:t>
            </a:r>
            <a:r>
              <a:rPr lang="en-US" altLang="ko-KR" sz="2400" dirty="0" err="1"/>
              <a:t>np.getfromtxt</a:t>
            </a:r>
            <a:r>
              <a:rPr lang="ko-KR" altLang="en-US" sz="2400" dirty="0"/>
              <a:t>를 이용해서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배열로 불러올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savetxt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en-US" altLang="ko-KR" sz="2400" dirty="0" err="1"/>
              <a:t>loadtxt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예제</a:t>
            </a:r>
            <a:endParaRPr lang="en-US" altLang="ko-KR" sz="2400" dirty="0"/>
          </a:p>
          <a:p>
            <a:r>
              <a:rPr lang="en-US" altLang="ko-KR" sz="2400" dirty="0" err="1"/>
              <a:t>getfromtxt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loadtxt</a:t>
            </a:r>
            <a:r>
              <a:rPr lang="ko-KR" altLang="en-US" sz="2400" dirty="0"/>
              <a:t>와 유사하지만 구조화된 배열과 누락된 데이터 처리를 위해 설계되었음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/>
              <a:t>구조화된 배열에 대한 </a:t>
            </a:r>
            <a:r>
              <a:rPr lang="ko-KR" altLang="en-US" sz="2000" dirty="0" smtClean="0"/>
              <a:t>자세한 </a:t>
            </a:r>
            <a:r>
              <a:rPr lang="ko-KR" altLang="en-US" sz="2000" dirty="0"/>
              <a:t>내용은 </a:t>
            </a:r>
            <a:r>
              <a:rPr lang="en-US" altLang="ko-KR" sz="2000" dirty="0"/>
              <a:t>12</a:t>
            </a:r>
            <a:r>
              <a:rPr lang="ko-KR" altLang="en-US" sz="2000" dirty="0"/>
              <a:t>장을 참고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4266" y="2949782"/>
            <a:ext cx="7562572" cy="330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798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선형대수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827" y="807609"/>
            <a:ext cx="4033381" cy="5261990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행렬 </a:t>
            </a:r>
            <a:r>
              <a:rPr lang="ko-KR" altLang="en-US" dirty="0"/>
              <a:t>곱셈은 배열 </a:t>
            </a:r>
            <a:r>
              <a:rPr lang="ko-KR" altLang="en-US" dirty="0" err="1"/>
              <a:t>메서드이자</a:t>
            </a:r>
            <a:r>
              <a:rPr lang="ko-KR" altLang="en-US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네임스페이스 안에 있는 함수인 </a:t>
            </a:r>
            <a:r>
              <a:rPr lang="en-US" altLang="ko-KR" dirty="0"/>
              <a:t>dot </a:t>
            </a:r>
            <a:r>
              <a:rPr lang="ko-KR" altLang="en-US" dirty="0"/>
              <a:t>함수를 사용해서 계산함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386" y="832898"/>
            <a:ext cx="7027235" cy="52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17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13986"/>
              </p:ext>
            </p:extLst>
          </p:nvPr>
        </p:nvGraphicFramePr>
        <p:xfrm>
          <a:off x="745299" y="691998"/>
          <a:ext cx="10690964" cy="55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964"/>
                <a:gridCol w="8526000"/>
              </a:tblGrid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62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numpy.diag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정사각행렬의 대각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비대각 원소를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배열로 반환하거나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차원 배열을 대각선 원소로 하고 나머지는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으로 채운 단위행렬을 반환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numpy.dot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 곱셈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numpy.trace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대각선 원소의 합을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numpy.linalg.det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행렬식을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numpy.linalg.eig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고유값과 고유벡터를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정사각 행렬의 역행렬을 계산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numpy.linalg.pinv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행렬의 무어</a:t>
                      </a:r>
                      <a:r>
                        <a:rPr lang="en-US" altLang="ko-KR" sz="1400" smtClean="0"/>
                        <a:t>-</a:t>
                      </a:r>
                      <a:r>
                        <a:rPr lang="ko-KR" altLang="en-US" sz="1400" smtClean="0"/>
                        <a:t>펜로즈 유사역원 역행렬을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numpy.linalg.qr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QR </a:t>
                      </a:r>
                      <a:r>
                        <a:rPr lang="ko-KR" altLang="en-US" sz="1400" smtClean="0"/>
                        <a:t>분해를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numpy.linalg.svd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특이값 분해</a:t>
                      </a:r>
                      <a:r>
                        <a:rPr lang="en-US" altLang="ko-KR" sz="1400" smtClean="0"/>
                        <a:t>(SVD)</a:t>
                      </a:r>
                      <a:r>
                        <a:rPr lang="ko-KR" altLang="en-US" sz="1400" smtClean="0"/>
                        <a:t>를 계산한다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numpy.linalg.solve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A</a:t>
                      </a:r>
                      <a:r>
                        <a:rPr lang="ko-KR" altLang="en-US" sz="1400" smtClean="0"/>
                        <a:t>가 정사각 행렬일 때</a:t>
                      </a:r>
                      <a:r>
                        <a:rPr lang="en-US" altLang="ko-KR" sz="1400" smtClean="0"/>
                        <a:t>, Ax=b</a:t>
                      </a:r>
                      <a:r>
                        <a:rPr lang="ko-KR" altLang="en-US" sz="1400" smtClean="0"/>
                        <a:t>를 만족하는 </a:t>
                      </a:r>
                      <a:r>
                        <a:rPr lang="en-US" altLang="ko-KR" sz="1400" smtClean="0"/>
                        <a:t>x</a:t>
                      </a:r>
                      <a:r>
                        <a:rPr lang="ko-KR" altLang="en-US" sz="1400" smtClean="0"/>
                        <a:t>를 구한다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450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numpy.linalg.lstsq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y=</a:t>
                      </a:r>
                      <a:r>
                        <a:rPr lang="en-US" altLang="ko-KR" sz="1400" dirty="0" err="1" smtClean="0"/>
                        <a:t>xb</a:t>
                      </a:r>
                      <a:r>
                        <a:rPr lang="ko-KR" altLang="en-US" sz="1400" dirty="0" smtClean="0"/>
                        <a:t>를 만족하는 </a:t>
                      </a:r>
                      <a:r>
                        <a:rPr lang="ko-KR" altLang="en-US" sz="1400" dirty="0" err="1" smtClean="0"/>
                        <a:t>최소제곱해를</a:t>
                      </a:r>
                      <a:r>
                        <a:rPr lang="ko-KR" altLang="en-US" sz="1400" dirty="0" smtClean="0"/>
                        <a:t> 구한다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7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969" y="112734"/>
            <a:ext cx="6506633" cy="661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7412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896168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sz="2400" dirty="0" err="1"/>
              <a:t>numpy.random</a:t>
            </a:r>
            <a:r>
              <a:rPr lang="ko-KR" altLang="en-US" sz="2400" dirty="0"/>
              <a:t>은 매우 큰 표본을 생성함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000" dirty="0" err="1"/>
              <a:t>파이썬</a:t>
            </a:r>
            <a:r>
              <a:rPr lang="ko-KR" altLang="en-US" sz="2000" dirty="0"/>
              <a:t> 내장모듈보다 수십 배 이상 빠름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99189"/>
              </p:ext>
            </p:extLst>
          </p:nvPr>
        </p:nvGraphicFramePr>
        <p:xfrm>
          <a:off x="795403" y="1683497"/>
          <a:ext cx="1056570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599"/>
                <a:gridCol w="8426105"/>
              </a:tblGrid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난수 발생기의 시드를 지정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permutation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순서를 임의로 바꾸거나 임의의 순열을 반환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shuffle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리스트나 배열의 순서를 뒤섞음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균등분포에서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주어진 최소</a:t>
                      </a:r>
                      <a:r>
                        <a:rPr lang="en-US" altLang="ko-KR" smtClean="0"/>
                        <a:t>/</a:t>
                      </a:r>
                      <a:r>
                        <a:rPr lang="ko-KR" altLang="en-US" smtClean="0"/>
                        <a:t>최대 범위 안에서 임의의 난수를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randn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표준편차가 </a:t>
                      </a:r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이고 평균 값이 </a:t>
                      </a:r>
                      <a:r>
                        <a:rPr lang="en-US" altLang="ko-KR" smtClean="0"/>
                        <a:t>0</a:t>
                      </a:r>
                      <a:r>
                        <a:rPr lang="ko-KR" altLang="en-US" smtClean="0"/>
                        <a:t>이 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binomial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이항분포에서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normal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정규분포에서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beta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베타분포에서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chisquare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카이제곱분포에서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gamma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감마분포에서 표본을 추출함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</a:tr>
              <a:tr h="3198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uniform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균등</a:t>
                      </a:r>
                      <a:r>
                        <a:rPr lang="en-US" altLang="ko-KR" dirty="0" smtClean="0"/>
                        <a:t>(0.1)</a:t>
                      </a:r>
                      <a:r>
                        <a:rPr lang="ko-KR" altLang="en-US" dirty="0" smtClean="0"/>
                        <a:t>분포에서 표본을 추출함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59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계단 오르내리기 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3"/>
          <p:cNvSpPr>
            <a:spLocks noGrp="1"/>
          </p:cNvSpPr>
          <p:nvPr>
            <p:ph idx="1"/>
          </p:nvPr>
        </p:nvSpPr>
        <p:spPr>
          <a:xfrm>
            <a:off x="714982" y="1211894"/>
            <a:ext cx="4536504" cy="45259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배열연산의 활용을 </a:t>
            </a:r>
            <a:r>
              <a:rPr lang="ko-KR" altLang="en-US" sz="2400" dirty="0" err="1" smtClean="0"/>
              <a:t>보여줄수</a:t>
            </a:r>
            <a:r>
              <a:rPr lang="ko-KR" altLang="en-US" sz="2400" dirty="0" smtClean="0"/>
              <a:t> 있는 간단한 어플리케이션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계단의 중간에서 같은 확률로 한 계단을 올라가거나 내려간다고 가정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/>
              <a:t>random</a:t>
            </a:r>
            <a:r>
              <a:rPr lang="ko-KR" altLang="en-US" sz="2400" dirty="0" smtClean="0"/>
              <a:t>모듈을 사용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계단오르내리기를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번 수행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통계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최소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최대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함수 사용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5259" y="1171567"/>
            <a:ext cx="5956160" cy="4784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12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다음과 같이 한번에 </a:t>
            </a:r>
            <a:r>
              <a:rPr lang="en-US" altLang="ko-KR" dirty="0" smtClean="0"/>
              <a:t>(-2~+2)</a:t>
            </a:r>
            <a:r>
              <a:rPr lang="ko-KR" altLang="en-US" dirty="0" smtClean="0"/>
              <a:t>의 계단을 동일한 확률로 움직인다</a:t>
            </a:r>
            <a:r>
              <a:rPr lang="en-US" altLang="ko-KR" dirty="0" smtClean="0"/>
              <a:t>. 0 </a:t>
            </a:r>
            <a:r>
              <a:rPr lang="ko-KR" altLang="en-US" dirty="0" smtClean="0"/>
              <a:t>에서 시작하여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회의 계단 오르내리기를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질문에 답하라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</a:p>
          <a:p>
            <a:pPr lvl="2"/>
            <a:r>
              <a:rPr lang="ko-KR" altLang="en-US" dirty="0" err="1" smtClean="0"/>
              <a:t>두계단상승</a:t>
            </a:r>
            <a:r>
              <a:rPr lang="en-US" altLang="ko-KR" dirty="0"/>
              <a:t>(+2), </a:t>
            </a:r>
            <a:r>
              <a:rPr lang="ko-KR" altLang="en-US" dirty="0" err="1"/>
              <a:t>한계단상승</a:t>
            </a:r>
            <a:r>
              <a:rPr lang="en-US" altLang="ko-KR" dirty="0"/>
              <a:t>(+1), </a:t>
            </a:r>
            <a:r>
              <a:rPr lang="ko-KR" altLang="en-US" dirty="0"/>
              <a:t>제자리</a:t>
            </a:r>
            <a:r>
              <a:rPr lang="en-US" altLang="ko-KR" dirty="0"/>
              <a:t>(0), </a:t>
            </a:r>
            <a:r>
              <a:rPr lang="ko-KR" altLang="en-US" dirty="0" err="1"/>
              <a:t>한계단하락</a:t>
            </a:r>
            <a:r>
              <a:rPr lang="en-US" altLang="ko-KR" dirty="0"/>
              <a:t>(-1), </a:t>
            </a:r>
            <a:r>
              <a:rPr lang="ko-KR" altLang="en-US" dirty="0" err="1"/>
              <a:t>두계단하락</a:t>
            </a:r>
            <a:r>
              <a:rPr lang="en-US" altLang="ko-KR" dirty="0"/>
              <a:t>(-2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seed</a:t>
            </a:r>
            <a:r>
              <a:rPr lang="ko-KR" altLang="en-US" dirty="0"/>
              <a:t>함수를 이용하여</a:t>
            </a:r>
            <a:r>
              <a:rPr lang="en-US" altLang="ko-KR" dirty="0"/>
              <a:t>,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(-2,+2)</a:t>
            </a:r>
            <a:r>
              <a:rPr lang="ko-KR" altLang="en-US" dirty="0"/>
              <a:t>함수의 값을 동일하게 만들라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 smtClean="0"/>
              <a:t>np.random.seed</a:t>
            </a:r>
            <a:r>
              <a:rPr lang="en-US" altLang="ko-KR" dirty="0" smtClean="0"/>
              <a:t>(50)</a:t>
            </a:r>
          </a:p>
          <a:p>
            <a:pPr lvl="2"/>
            <a:r>
              <a:rPr lang="ko-KR" altLang="en-US" dirty="0" smtClean="0"/>
              <a:t>각 문제에 대해 다음과 같이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방법으로 풀라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방문하는 </a:t>
            </a:r>
            <a:r>
              <a:rPr lang="ko-KR" altLang="en-US" dirty="0" err="1" smtClean="0"/>
              <a:t>최저층과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최고층은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  </a:t>
            </a:r>
          </a:p>
          <a:p>
            <a:pPr lvl="1"/>
            <a:r>
              <a:rPr lang="en-US" altLang="ko-KR" dirty="0" smtClean="0"/>
              <a:t>2.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를 활용하여 교재의 </a:t>
            </a:r>
            <a:r>
              <a:rPr lang="ko-KR" altLang="en-US" dirty="0" smtClean="0"/>
              <a:t>그래프와 같이 회수</a:t>
            </a:r>
            <a:r>
              <a:rPr lang="en-US" altLang="ko-KR" dirty="0" smtClean="0"/>
              <a:t>(x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층</a:t>
            </a:r>
            <a:r>
              <a:rPr lang="en-US" altLang="ko-KR" dirty="0" smtClean="0"/>
              <a:t>(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차트로 출력하라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숙제로 연결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4.1.1 </a:t>
            </a:r>
            <a:r>
              <a:rPr lang="en-US" altLang="ko-KR" dirty="0" err="1" smtClean="0"/>
              <a:t>ndarray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2000" dirty="0" smtClean="0"/>
              <a:t>array</a:t>
            </a:r>
            <a:r>
              <a:rPr lang="ko-KR" altLang="en-US" sz="2000" dirty="0" smtClean="0"/>
              <a:t>를 이용한 생성</a:t>
            </a:r>
            <a:endParaRPr lang="en-US" altLang="ko-KR" sz="2000" dirty="0" smtClean="0"/>
          </a:p>
          <a:p>
            <a:r>
              <a:rPr lang="ko-KR" altLang="en-US" sz="2000" dirty="0" smtClean="0"/>
              <a:t>적절한 </a:t>
            </a:r>
            <a:r>
              <a:rPr lang="ko-KR" altLang="en-US" sz="2000" dirty="0" err="1" smtClean="0"/>
              <a:t>자료형을</a:t>
            </a:r>
            <a:r>
              <a:rPr lang="ko-KR" altLang="en-US" sz="2000" dirty="0" smtClean="0"/>
              <a:t> 추정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np.zeors</a:t>
            </a:r>
            <a:r>
              <a:rPr lang="en-US" altLang="ko-KR" sz="2000" dirty="0" smtClean="0"/>
              <a:t>(10) : 1x10 </a:t>
            </a:r>
            <a:r>
              <a:rPr lang="en-US" altLang="ko-KR" sz="2000" dirty="0"/>
              <a:t>0 </a:t>
            </a:r>
            <a:r>
              <a:rPr lang="ko-KR" altLang="en-US" sz="2000" dirty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np.zeors</a:t>
            </a:r>
            <a:r>
              <a:rPr lang="en-US" altLang="ko-KR" sz="2000" dirty="0" smtClean="0"/>
              <a:t>((3,6)) : 3x6 0 </a:t>
            </a:r>
            <a:r>
              <a:rPr lang="ko-KR" altLang="en-US" sz="2000" dirty="0" smtClean="0"/>
              <a:t>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np.empty</a:t>
            </a:r>
            <a:r>
              <a:rPr lang="en-US" altLang="ko-KR" sz="2000" dirty="0" smtClean="0"/>
              <a:t>((2,3,2)):2x3x2 </a:t>
            </a:r>
            <a:r>
              <a:rPr lang="ko-KR" altLang="en-US" sz="2000" dirty="0" err="1" smtClean="0"/>
              <a:t>가비지</a:t>
            </a:r>
            <a:r>
              <a:rPr lang="ko-KR" altLang="en-US" sz="2000" dirty="0" smtClean="0"/>
              <a:t> 배열생성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np.arrange</a:t>
            </a:r>
            <a:r>
              <a:rPr lang="en-US" altLang="ko-KR" sz="2000" dirty="0" smtClean="0"/>
              <a:t>(15): range()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np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4879" y="779644"/>
            <a:ext cx="4678337" cy="348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45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86721" y="46680"/>
            <a:ext cx="10515600" cy="508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graphicFrame>
        <p:nvGraphicFramePr>
          <p:cNvPr id="7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168158"/>
              </p:ext>
            </p:extLst>
          </p:nvPr>
        </p:nvGraphicFramePr>
        <p:xfrm>
          <a:off x="886721" y="961373"/>
          <a:ext cx="10515600" cy="5069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515"/>
                <a:gridCol w="7834085"/>
              </a:tblGrid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설명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데이터를 </a:t>
                      </a:r>
                      <a:r>
                        <a:rPr lang="en-US" altLang="ko-KR" sz="1600" dirty="0" err="1" smtClean="0"/>
                        <a:t>ndarray</a:t>
                      </a:r>
                      <a:r>
                        <a:rPr lang="ko-KR" altLang="en-US" sz="1600" dirty="0" smtClean="0"/>
                        <a:t>로 변환하며 </a:t>
                      </a:r>
                      <a:r>
                        <a:rPr lang="en-US" altLang="ko-KR" sz="1600" dirty="0" err="1" smtClean="0"/>
                        <a:t>dtype</a:t>
                      </a:r>
                      <a:r>
                        <a:rPr lang="ko-KR" altLang="en-US" sz="1600" dirty="0" smtClean="0"/>
                        <a:t>이 명시되지 않은 경우에는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추론하여 저장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기본적으로 입력데이터는 복사된다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asarray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입력 데이터를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로 변환하지만 입력 데이터가 이미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일 경우 복사가 되지 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arange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내장 </a:t>
                      </a:r>
                      <a:r>
                        <a:rPr lang="en-US" altLang="ko-KR" sz="1600" smtClean="0"/>
                        <a:t>range </a:t>
                      </a:r>
                      <a:r>
                        <a:rPr lang="ko-KR" altLang="en-US" sz="1600" smtClean="0"/>
                        <a:t>함수와 유사하지만 리스트 대신 </a:t>
                      </a:r>
                      <a:r>
                        <a:rPr lang="en-US" altLang="ko-KR" sz="1600" smtClean="0"/>
                        <a:t>ndarray</a:t>
                      </a:r>
                      <a:r>
                        <a:rPr lang="ko-KR" altLang="en-US" sz="1600" smtClean="0"/>
                        <a:t>를 반환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12028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ones,</a:t>
                      </a:r>
                      <a:r>
                        <a:rPr lang="en-US" altLang="ko-KR" sz="1600" baseline="0" smtClean="0"/>
                        <a:t> ones_like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주어진 </a:t>
                      </a:r>
                      <a:r>
                        <a:rPr lang="en-US" altLang="ko-KR" sz="1600" smtClean="0"/>
                        <a:t>dtype</a:t>
                      </a:r>
                      <a:r>
                        <a:rPr lang="ko-KR" altLang="en-US" sz="1600" smtClean="0"/>
                        <a:t>과 주어진 모양을 가지는 배열을 생성하고 내용을 모두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로 초기화</a:t>
                      </a:r>
                      <a:r>
                        <a:rPr lang="en-US" altLang="ko-KR" sz="1600" smtClean="0"/>
                        <a:t>.</a:t>
                      </a:r>
                    </a:p>
                    <a:p>
                      <a:pPr latinLnBrk="1"/>
                      <a:r>
                        <a:rPr lang="en-US" altLang="ko-KR" sz="1600" smtClean="0"/>
                        <a:t>ones_like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주어진 배열과 동일한 모양과 </a:t>
                      </a:r>
                      <a:r>
                        <a:rPr lang="en-US" altLang="ko-KR" sz="1600" baseline="0" smtClean="0"/>
                        <a:t>dtype</a:t>
                      </a:r>
                      <a:r>
                        <a:rPr lang="ko-KR" altLang="en-US" sz="1600" baseline="0" smtClean="0"/>
                        <a:t>을 가지는 배열을 새로 생성하여 내용을 모두 </a:t>
                      </a:r>
                      <a:r>
                        <a:rPr lang="en-US" altLang="ko-KR" sz="1600" baseline="0" smtClean="0"/>
                        <a:t>1</a:t>
                      </a:r>
                      <a:r>
                        <a:rPr lang="ko-KR" altLang="en-US" sz="1600" baseline="0" smtClean="0"/>
                        <a:t>로 초기화</a:t>
                      </a:r>
                      <a:r>
                        <a:rPr lang="en-US" altLang="ko-KR" sz="1600" baseline="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41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zeros, zeros_like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위와 동일하지만 </a:t>
                      </a:r>
                      <a:r>
                        <a:rPr lang="en-US" altLang="ko-KR" sz="1600" smtClean="0"/>
                        <a:t>1</a:t>
                      </a:r>
                      <a:r>
                        <a:rPr lang="ko-KR" altLang="en-US" sz="1600" smtClean="0"/>
                        <a:t>이 아닌 </a:t>
                      </a:r>
                      <a:r>
                        <a:rPr lang="en-US" altLang="ko-KR" sz="1600" smtClean="0"/>
                        <a:t>0</a:t>
                      </a:r>
                      <a:r>
                        <a:rPr lang="ko-KR" altLang="en-US" sz="1600" smtClean="0"/>
                        <a:t>으로 초기화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empty, empty_like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메모리를 할당하여 새로운 배열을 생성하지만 </a:t>
                      </a:r>
                      <a:r>
                        <a:rPr lang="en-US" altLang="ko-KR" sz="1600" smtClean="0"/>
                        <a:t>ones</a:t>
                      </a:r>
                      <a:r>
                        <a:rPr lang="ko-KR" altLang="en-US" sz="1600" smtClean="0"/>
                        <a:t>나 </a:t>
                      </a:r>
                      <a:r>
                        <a:rPr lang="en-US" altLang="ko-KR" sz="1600" smtClean="0"/>
                        <a:t>zeros</a:t>
                      </a:r>
                      <a:r>
                        <a:rPr lang="ko-KR" altLang="en-US" sz="1600" smtClean="0"/>
                        <a:t>처럼 값을 초기화 하지않는다</a:t>
                      </a:r>
                      <a:r>
                        <a:rPr lang="en-US" altLang="ko-KR" sz="1600" smtClean="0"/>
                        <a:t>.</a:t>
                      </a:r>
                      <a:endParaRPr lang="ko-KR" altLang="en-US" sz="1600"/>
                    </a:p>
                  </a:txBody>
                  <a:tcPr/>
                </a:tc>
              </a:tr>
              <a:tr h="652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eye, identity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 x N </a:t>
                      </a:r>
                      <a:r>
                        <a:rPr lang="ko-KR" altLang="en-US" sz="1600" dirty="0" smtClean="0"/>
                        <a:t>크기의 단위 행렬을 생성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err="1" smtClean="0"/>
                        <a:t>좌상단부터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우하단을</a:t>
                      </a:r>
                      <a:r>
                        <a:rPr lang="ko-KR" altLang="en-US" sz="1600" dirty="0" smtClean="0"/>
                        <a:t> 잇는 대각선은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로 채워지고 나머지는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으로 채워짐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99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/>
              <a:t>4.2.2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 (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38324"/>
              </p:ext>
            </p:extLst>
          </p:nvPr>
        </p:nvGraphicFramePr>
        <p:xfrm>
          <a:off x="755708" y="852187"/>
          <a:ext cx="10718133" cy="533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98"/>
                <a:gridCol w="1323519"/>
                <a:gridCol w="7326616"/>
              </a:tblGrid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종류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Type Code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설명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int8, uint8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i1,u1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</a:t>
                      </a:r>
                      <a:r>
                        <a:rPr lang="en-US" altLang="ko-KR" sz="1400" smtClean="0"/>
                        <a:t>(1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정수형과 부호가 없는 </a:t>
                      </a:r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int16,</a:t>
                      </a:r>
                      <a:r>
                        <a:rPr lang="en-US" altLang="ko-KR" sz="1400" baseline="0" smtClean="0"/>
                        <a:t> uint16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i2,u2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16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r>
                        <a:rPr lang="en-US" altLang="ko-KR" sz="1400" baseline="0" smtClean="0"/>
                        <a:t>32, uint32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i4,u4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32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int64,</a:t>
                      </a:r>
                      <a:r>
                        <a:rPr lang="en-US" altLang="ko-KR" sz="1400" baseline="0" smtClean="0"/>
                        <a:t> uint64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i8,u8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부호가 있는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정수형과 부호가 없는 </a:t>
                      </a:r>
                      <a:r>
                        <a:rPr lang="en-US" altLang="ko-KR" sz="1400" smtClean="0"/>
                        <a:t>64</a:t>
                      </a:r>
                      <a:r>
                        <a:rPr lang="ko-KR" altLang="en-US" sz="1400" smtClean="0"/>
                        <a:t>비트 정수형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반정밀도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f4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f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단정밀도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형과 호환됨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float64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f8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d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배정밀도 부동소수점</a:t>
                      </a:r>
                      <a:r>
                        <a:rPr lang="en-US" altLang="ko-KR" sz="1400" smtClean="0"/>
                        <a:t>, C</a:t>
                      </a:r>
                      <a:r>
                        <a:rPr lang="ko-KR" altLang="en-US" sz="1400" smtClean="0"/>
                        <a:t>언어의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ko-KR" altLang="en-US" sz="1400" smtClean="0"/>
                        <a:t>형과 파이썬의 </a:t>
                      </a:r>
                      <a:r>
                        <a:rPr lang="en-US" altLang="ko-KR" sz="1400" smtClean="0"/>
                        <a:t>float </a:t>
                      </a:r>
                      <a:r>
                        <a:rPr lang="ko-KR" altLang="en-US" sz="1400" smtClean="0"/>
                        <a:t>객체와 호환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float128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f16 </a:t>
                      </a:r>
                      <a:r>
                        <a:rPr lang="ko-KR" altLang="en-US" sz="1400" smtClean="0"/>
                        <a:t>또는 </a:t>
                      </a:r>
                      <a:r>
                        <a:rPr lang="en-US" altLang="ko-KR" sz="1400" smtClean="0"/>
                        <a:t>g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확장 정밀도 부동소수점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complex64,128,256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c8,c16,c32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각각 </a:t>
                      </a:r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개의 </a:t>
                      </a:r>
                      <a:r>
                        <a:rPr lang="en-US" altLang="ko-KR" sz="1400" smtClean="0"/>
                        <a:t>32,64,128</a:t>
                      </a:r>
                      <a:r>
                        <a:rPr lang="ko-KR" altLang="en-US" sz="1400" smtClean="0"/>
                        <a:t>비트 부동소수점형을 가지는 복소수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bool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?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True, False </a:t>
                      </a:r>
                      <a:r>
                        <a:rPr lang="ko-KR" altLang="en-US" sz="1400" smtClean="0"/>
                        <a:t>값을 저장하는 불리언형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347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object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0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파이썬 객체형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string_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고정 길이 문자열형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각 글자는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바이트</a:t>
                      </a:r>
                      <a:r>
                        <a:rPr lang="en-US" altLang="ko-KR" sz="1400" smtClean="0"/>
                        <a:t>). </a:t>
                      </a:r>
                      <a:r>
                        <a:rPr lang="ko-KR" altLang="en-US" sz="1400" smtClean="0"/>
                        <a:t>길이가 </a:t>
                      </a:r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인 문자열의 </a:t>
                      </a:r>
                      <a:r>
                        <a:rPr lang="en-US" altLang="ko-KR" sz="1400" smtClean="0"/>
                        <a:t>dtype</a:t>
                      </a:r>
                      <a:r>
                        <a:rPr lang="ko-KR" altLang="en-US" sz="1400" smtClean="0"/>
                        <a:t>은 </a:t>
                      </a:r>
                      <a:r>
                        <a:rPr lang="en-US" altLang="ko-KR" sz="1400" smtClean="0"/>
                        <a:t>S10</a:t>
                      </a:r>
                      <a:r>
                        <a:rPr lang="ko-KR" altLang="en-US" sz="1400" smtClean="0"/>
                        <a:t>이 된다</a:t>
                      </a:r>
                      <a:r>
                        <a:rPr lang="en-US" altLang="ko-KR" sz="1400" smtClean="0"/>
                        <a:t>.</a:t>
                      </a:r>
                      <a:endParaRPr lang="ko-KR" altLang="en-US" sz="1400"/>
                    </a:p>
                  </a:txBody>
                  <a:tcPr anchor="ctr"/>
                </a:tc>
              </a:tr>
              <a:tr h="581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unicode_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</a:t>
                      </a:r>
                      <a:r>
                        <a:rPr lang="ko-KR" altLang="en-US" sz="1400" dirty="0" err="1" smtClean="0"/>
                        <a:t>유니코드형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플랫폼에 따라 </a:t>
                      </a:r>
                      <a:r>
                        <a:rPr lang="ko-KR" altLang="en-US" sz="1400" dirty="0" err="1" smtClean="0"/>
                        <a:t>글자별</a:t>
                      </a:r>
                      <a:r>
                        <a:rPr lang="ko-KR" altLang="en-US" sz="1400" dirty="0" smtClean="0"/>
                        <a:t> 바이트 수는 다르다</a:t>
                      </a:r>
                      <a:r>
                        <a:rPr lang="en-US" altLang="ko-KR" sz="1400" dirty="0" smtClean="0"/>
                        <a:t>.)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string_</a:t>
                      </a:r>
                      <a:r>
                        <a:rPr lang="ko-KR" altLang="en-US" sz="1400" dirty="0" smtClean="0"/>
                        <a:t>형과 같은 형식을 쓴다</a:t>
                      </a:r>
                      <a:r>
                        <a:rPr lang="en-US" altLang="ko-KR" sz="1400" dirty="0" smtClean="0"/>
                        <a:t>. (</a:t>
                      </a:r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U10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12261"/>
            <a:ext cx="10515600" cy="58301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np.astype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np.dtype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자료를 </a:t>
            </a:r>
            <a:r>
              <a:rPr lang="en-US" altLang="ko-KR" sz="2400" dirty="0" err="1" smtClean="0"/>
              <a:t>dtype</a:t>
            </a:r>
            <a:r>
              <a:rPr lang="ko-KR" altLang="en-US" sz="2400" dirty="0" smtClean="0"/>
              <a:t>으로 변환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89764" y="1095278"/>
            <a:ext cx="6513536" cy="25732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64" y="3643475"/>
            <a:ext cx="7803715" cy="2564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89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4.1.3 </a:t>
            </a:r>
            <a:r>
              <a:rPr lang="en-US" altLang="ko-KR" dirty="0" err="1"/>
              <a:t>NumPy</a:t>
            </a:r>
            <a:r>
              <a:rPr lang="en-US" altLang="ko-KR" dirty="0"/>
              <a:t> : </a:t>
            </a:r>
            <a:r>
              <a:rPr lang="ko-KR" altLang="en-US" dirty="0"/>
              <a:t>배열과 스칼라 간의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0"/>
            <a:ext cx="4967646" cy="53946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벡터화 </a:t>
            </a:r>
            <a:r>
              <a:rPr lang="en-US" altLang="ko-KR" dirty="0"/>
              <a:t>: </a:t>
            </a:r>
            <a:r>
              <a:rPr lang="ko-KR" altLang="en-US" dirty="0"/>
              <a:t>배열은 </a:t>
            </a:r>
            <a:r>
              <a:rPr lang="en-US" altLang="ko-KR" dirty="0"/>
              <a:t>for</a:t>
            </a:r>
            <a:r>
              <a:rPr lang="ko-KR" altLang="en-US" dirty="0"/>
              <a:t>문을 작성하지 않고 데이터를 </a:t>
            </a:r>
            <a:r>
              <a:rPr lang="ko-KR" altLang="en-US" dirty="0" err="1"/>
              <a:t>일괄처리할</a:t>
            </a:r>
            <a:r>
              <a:rPr lang="ko-KR" altLang="en-US" dirty="0"/>
              <a:t> 수 있게 만드는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크기의 배열 간 산술연산은 배열의 각 요소 단위로 적용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/>
              <a:t>arr</a:t>
            </a:r>
            <a:r>
              <a:rPr lang="en-US" altLang="ko-KR" dirty="0"/>
              <a:t>*</a:t>
            </a:r>
            <a:r>
              <a:rPr lang="en-US" altLang="ko-KR" dirty="0" err="1"/>
              <a:t>arr</a:t>
            </a:r>
            <a:r>
              <a:rPr lang="ko-KR" altLang="en-US" dirty="0"/>
              <a:t>같은 경우는 </a:t>
            </a:r>
            <a:r>
              <a:rPr lang="ko-KR" altLang="en-US" dirty="0" smtClean="0"/>
              <a:t>같은 </a:t>
            </a:r>
            <a:r>
              <a:rPr lang="ko-KR" altLang="en-US" dirty="0"/>
              <a:t>위치에 있는 </a:t>
            </a:r>
            <a:r>
              <a:rPr lang="ko-KR" altLang="en-US" dirty="0" smtClean="0"/>
              <a:t>요소끼리의 </a:t>
            </a:r>
            <a:r>
              <a:rPr lang="ko-KR" altLang="en-US" dirty="0"/>
              <a:t>곱셈을 </a:t>
            </a:r>
            <a:r>
              <a:rPr lang="ko-KR" altLang="en-US" dirty="0" smtClean="0"/>
              <a:t>이야기함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크기가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다른 배열간의 연산은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</a:rPr>
              <a:t>브로드캐스팅이라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 함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(12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장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참고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</a:rPr>
              <a:t>스칼라 값에 대한 산술연산은 각 요소에 전달된다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3736" y="820503"/>
            <a:ext cx="5868411" cy="522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98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2321"/>
            <a:ext cx="10515600" cy="1647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차원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유사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슬라이스는</a:t>
            </a:r>
            <a:r>
              <a:rPr lang="ko-KR" altLang="en-US" dirty="0" smtClean="0"/>
              <a:t> 원본의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데이터가 복사되지 않고 원본에 그대로 반영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리스트와 다름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복사본을 </a:t>
            </a:r>
            <a:r>
              <a:rPr lang="ko-KR" altLang="en-US" dirty="0" err="1"/>
              <a:t>얻고싶다면</a:t>
            </a:r>
            <a:r>
              <a:rPr lang="ko-KR" altLang="en-US" dirty="0"/>
              <a:t> </a:t>
            </a:r>
            <a:r>
              <a:rPr lang="en-US" altLang="ko-KR" dirty="0" err="1" smtClean="0"/>
              <a:t>np.copy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[5:8</a:t>
            </a:r>
            <a:r>
              <a:rPr lang="en-US" altLang="ko-KR" dirty="0"/>
              <a:t>].copy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4849-5A77-48C2-B877-3D253EF6CA1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075" y="2518571"/>
            <a:ext cx="6276062" cy="37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19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2167</Words>
  <Application>Microsoft Office PowerPoint</Application>
  <PresentationFormat>사용자 지정</PresentationFormat>
  <Paragraphs>376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개요</vt:lpstr>
      <vt:lpstr>4.1 NumPy ndarray: 다차원 배열 객체</vt:lpstr>
      <vt:lpstr>4.1.1 ndarray 생성</vt:lpstr>
      <vt:lpstr>PowerPoint 프레젠테이션</vt:lpstr>
      <vt:lpstr>4.2.2 NumPy dtype (자료형)</vt:lpstr>
      <vt:lpstr>PowerPoint 프레젠테이션</vt:lpstr>
      <vt:lpstr>4.1.3 NumPy : 배열과 스칼라 간의 연산</vt:lpstr>
      <vt:lpstr>PowerPoint 프레젠테이션</vt:lpstr>
      <vt:lpstr>PowerPoint 프레젠테이션</vt:lpstr>
      <vt:lpstr>4.1.4 NumPy : 색인과 슬라이싱 기초</vt:lpstr>
      <vt:lpstr>4.1.5 NumPy : 불리언 색인</vt:lpstr>
      <vt:lpstr>PowerPoint 프레젠테이션</vt:lpstr>
      <vt:lpstr>PowerPoint 프레젠테이션</vt:lpstr>
      <vt:lpstr>4.1.6 NumPy : 팬시 색인</vt:lpstr>
      <vt:lpstr>PowerPoint 프레젠테이션</vt:lpstr>
      <vt:lpstr>4.1.7 NumPy : 배열 전치와 축 바꾸기</vt:lpstr>
      <vt:lpstr>PowerPoint 프레젠테이션</vt:lpstr>
      <vt:lpstr>4.2 NumPy : 유니버설 함수</vt:lpstr>
      <vt:lpstr>(1) 단항 유니버설 함수</vt:lpstr>
      <vt:lpstr>(2) 이항 유니버설 함수</vt:lpstr>
      <vt:lpstr>4.3 NumPy : 배열을 사용한 데이터 처리</vt:lpstr>
      <vt:lpstr>PowerPoint 프레젠테이션</vt:lpstr>
      <vt:lpstr>4.3.1 NumPy : 배열연산으로 조건절 표현하기</vt:lpstr>
      <vt:lpstr>4.3.2 NumPy : 수학 메쏘드, 통계 메쏘드</vt:lpstr>
      <vt:lpstr>PowerPoint 프레젠테이션</vt:lpstr>
      <vt:lpstr>4.3.3 불리언 배열을 위한 메서드</vt:lpstr>
      <vt:lpstr>4.3.4 정렬</vt:lpstr>
      <vt:lpstr>4.3.5 NumPy : 집합 함수</vt:lpstr>
      <vt:lpstr>PowerPoint 프레젠테이션</vt:lpstr>
      <vt:lpstr>4.4 NumPy : 배열 파일 입,출력</vt:lpstr>
      <vt:lpstr>4.4.2 텍스트 파일 불러오기 저장하기.</vt:lpstr>
      <vt:lpstr>4.5 NumPy : 선형대수</vt:lpstr>
      <vt:lpstr>PowerPoint 프레젠테이션</vt:lpstr>
      <vt:lpstr>PowerPoint 프레젠테이션</vt:lpstr>
      <vt:lpstr>4.6 NumPy : 난수 생성</vt:lpstr>
      <vt:lpstr>4.7 NumPy : 계단 오르내리기 예제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배수용</dc:creator>
  <cp:lastModifiedBy>jjlee</cp:lastModifiedBy>
  <cp:revision>127</cp:revision>
  <dcterms:created xsi:type="dcterms:W3CDTF">2018-01-08T06:30:18Z</dcterms:created>
  <dcterms:modified xsi:type="dcterms:W3CDTF">2018-04-02T01:32:01Z</dcterms:modified>
</cp:coreProperties>
</file>