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65" r:id="rId2"/>
    <p:sldId id="267" r:id="rId3"/>
    <p:sldId id="268" r:id="rId4"/>
    <p:sldId id="271" r:id="rId5"/>
    <p:sldId id="269" r:id="rId6"/>
    <p:sldId id="270" r:id="rId7"/>
    <p:sldId id="266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9" r:id="rId23"/>
    <p:sldId id="290" r:id="rId24"/>
    <p:sldId id="286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301" r:id="rId37"/>
    <p:sldId id="302" r:id="rId38"/>
    <p:sldId id="304" r:id="rId39"/>
    <p:sldId id="303" r:id="rId40"/>
    <p:sldId id="299" r:id="rId41"/>
    <p:sldId id="306" r:id="rId42"/>
    <p:sldId id="30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4700" autoAdjust="0"/>
  </p:normalViewPr>
  <p:slideViewPr>
    <p:cSldViewPr snapToGrid="0" showGuides="1">
      <p:cViewPr varScale="1">
        <p:scale>
          <a:sx n="105" d="100"/>
          <a:sy n="105" d="100"/>
        </p:scale>
        <p:origin x="-86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160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활용 병행</a:t>
            </a:r>
            <a:endParaRPr lang="en-US" altLang="ko-KR" dirty="0" smtClean="0"/>
          </a:p>
          <a:p>
            <a:r>
              <a:rPr lang="en-US" altLang="ko-KR" dirty="0" smtClean="0"/>
              <a:t>o copy</a:t>
            </a:r>
            <a:r>
              <a:rPr lang="ko-KR" altLang="en-US" dirty="0" smtClean="0"/>
              <a:t>에 서식문자 들어가는</a:t>
            </a:r>
            <a:r>
              <a:rPr lang="ko-KR" altLang="en-US" baseline="0" dirty="0" smtClean="0"/>
              <a:t> 문제 해결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워드에 </a:t>
            </a:r>
            <a:r>
              <a:rPr lang="en-US" altLang="ko-KR" baseline="0" dirty="0" smtClean="0"/>
              <a:t>text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paste </a:t>
            </a:r>
            <a:r>
              <a:rPr lang="ko-KR" altLang="en-US" baseline="0" dirty="0" smtClean="0"/>
              <a:t>하는 방식으로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6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1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4321" y="619973"/>
            <a:ext cx="10619479" cy="555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21359"/>
            <a:ext cx="2628900" cy="5455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21359"/>
            <a:ext cx="7734300" cy="54556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111126"/>
            <a:ext cx="10515600" cy="5088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 anchor="ctr"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746760" y="650240"/>
            <a:ext cx="5328920" cy="552672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내용 개체 틀 3"/>
          <p:cNvSpPr>
            <a:spLocks noGrp="1"/>
          </p:cNvSpPr>
          <p:nvPr>
            <p:ph sz="half" idx="2"/>
          </p:nvPr>
        </p:nvSpPr>
        <p:spPr>
          <a:xfrm>
            <a:off x="6080760" y="650240"/>
            <a:ext cx="5328920" cy="55267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38188" y="1"/>
            <a:ext cx="105156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58508" y="644843"/>
            <a:ext cx="52926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758508" y="1468754"/>
            <a:ext cx="5292695" cy="4749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0920" y="644843"/>
            <a:ext cx="53187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내용 개체 틀 5"/>
          <p:cNvSpPr>
            <a:spLocks noGrp="1"/>
          </p:cNvSpPr>
          <p:nvPr>
            <p:ph sz="quarter" idx="4"/>
          </p:nvPr>
        </p:nvSpPr>
        <p:spPr>
          <a:xfrm>
            <a:off x="6090920" y="1468754"/>
            <a:ext cx="5318760" cy="4749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1244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751840"/>
            <a:ext cx="3932237" cy="1305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734321" y="619973"/>
            <a:ext cx="10619479" cy="555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392920" y="6468110"/>
            <a:ext cx="2788920" cy="365125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en-US" altLang="ko-KR" dirty="0" smtClean="0"/>
              <a:t>Python for Data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chinelearningplus.com/python/101-numpy-exercises-python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0812" y="2646144"/>
            <a:ext cx="5700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Chap 4 </a:t>
            </a:r>
            <a:r>
              <a:rPr lang="en-US" altLang="ko-KR" sz="4000" b="1" dirty="0" err="1" smtClean="0">
                <a:latin typeface="+mj-lt"/>
                <a:ea typeface="나눔스퀘어 Bold" panose="020B0600000101010101" pitchFamily="50" charset="-127"/>
              </a:rPr>
              <a:t>NumPy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기본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: </a:t>
            </a:r>
          </a:p>
          <a:p>
            <a:r>
              <a:rPr lang="en-US" altLang="ko-KR" sz="4000" b="1" dirty="0">
                <a:latin typeface="+mj-lt"/>
                <a:ea typeface="나눔스퀘어 Bold" panose="020B0600000101010101" pitchFamily="50" charset="-127"/>
              </a:rPr>
              <a:t> 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         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배열과 벡터계산</a:t>
            </a:r>
            <a:endParaRPr lang="en-US" altLang="ko-KR" sz="4000" b="1" dirty="0" smtClean="0">
              <a:latin typeface="+mj-lt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13311" y="2239605"/>
            <a:ext cx="2857501" cy="2003629"/>
            <a:chOff x="2255551" y="2290405"/>
            <a:chExt cx="2857501" cy="2003629"/>
          </a:xfrm>
        </p:grpSpPr>
        <p:pic>
          <p:nvPicPr>
            <p:cNvPr id="1026" name="Picture 2" descr="Image result for íì´ì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551" y="3027208"/>
              <a:ext cx="2857501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4" y="2290405"/>
              <a:ext cx="1647825" cy="111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447784" cy="5394643"/>
          </a:xfrm>
        </p:spPr>
        <p:txBody>
          <a:bodyPr anchor="t">
            <a:normAutofit/>
          </a:bodyPr>
          <a:lstStyle/>
          <a:p>
            <a:r>
              <a:rPr lang="ko-KR" altLang="en-US" sz="2400" dirty="0" smtClean="0"/>
              <a:t>배열 개별요소는 재귀적 접근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편의상 콤마</a:t>
            </a:r>
            <a:r>
              <a:rPr lang="en-US" altLang="ko-KR" sz="2400" dirty="0" smtClean="0"/>
              <a:t>(,)</a:t>
            </a:r>
            <a:r>
              <a:rPr lang="ko-KR" altLang="en-US" sz="2400" dirty="0" smtClean="0"/>
              <a:t>로 구분하여 접근 허용</a:t>
            </a:r>
            <a:endParaRPr lang="en-US" altLang="ko-KR" sz="2400" dirty="0" smtClean="0"/>
          </a:p>
          <a:p>
            <a:r>
              <a:rPr lang="ko-KR" altLang="en-US" sz="2400" dirty="0" smtClean="0"/>
              <a:t>배열의 색인생략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입력된 색인은 상위색인으로 해석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984" y="864579"/>
            <a:ext cx="6766433" cy="399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34" y="3607496"/>
            <a:ext cx="5061750" cy="23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6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4.1.4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색인과 </a:t>
            </a:r>
            <a:r>
              <a:rPr lang="ko-KR" altLang="en-US" dirty="0" err="1"/>
              <a:t>슬라이싱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360101" cy="5394643"/>
          </a:xfrm>
        </p:spPr>
        <p:txBody>
          <a:bodyPr anchor="t">
            <a:normAutofit/>
          </a:bodyPr>
          <a:lstStyle/>
          <a:p>
            <a:r>
              <a:rPr lang="ko-KR" altLang="en-US" sz="2400" dirty="0" err="1"/>
              <a:t>슬라이스</a:t>
            </a:r>
            <a:r>
              <a:rPr lang="ko-KR" altLang="en-US" sz="2400" dirty="0"/>
              <a:t> 색인</a:t>
            </a:r>
            <a:endParaRPr lang="en-US" altLang="ko-KR" sz="2400" dirty="0"/>
          </a:p>
          <a:p>
            <a:pPr lvl="1"/>
            <a:r>
              <a:rPr lang="ko-KR" altLang="en-US" sz="2000" dirty="0"/>
              <a:t>다차원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슬라이싱하면</a:t>
            </a:r>
            <a:r>
              <a:rPr lang="ko-KR" altLang="en-US" sz="2000" dirty="0"/>
              <a:t> 항상 같은 차원에 배열에 대한 </a:t>
            </a:r>
            <a:r>
              <a:rPr lang="ko-KR" altLang="en-US" sz="2000" dirty="0" err="1"/>
              <a:t>뷰를</a:t>
            </a:r>
            <a:r>
              <a:rPr lang="ko-KR" altLang="en-US" sz="2000" dirty="0"/>
              <a:t> 얻게 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정수 색인과 </a:t>
            </a:r>
            <a:r>
              <a:rPr lang="ko-KR" altLang="en-US" sz="2000" dirty="0" err="1"/>
              <a:t>슬라이스를</a:t>
            </a:r>
            <a:r>
              <a:rPr lang="ko-KR" altLang="en-US" sz="2000" dirty="0"/>
              <a:t> 함께 사용하면 한 차원 낮은 </a:t>
            </a:r>
            <a:r>
              <a:rPr lang="ko-KR" altLang="en-US" sz="2000" dirty="0" err="1"/>
              <a:t>슬라이스를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얻게됨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err="1"/>
              <a:t>슬라이싱</a:t>
            </a:r>
            <a:r>
              <a:rPr lang="ko-KR" altLang="en-US" sz="2000" dirty="0"/>
              <a:t> 구문에 값을 대입하면 선택 영역 전체에 값이 할당됨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2511" y="736370"/>
            <a:ext cx="2721829" cy="547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0970" y="736370"/>
            <a:ext cx="2821811" cy="183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55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9838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randn</a:t>
            </a:r>
            <a:r>
              <a:rPr lang="ko-KR" altLang="en-US" dirty="0"/>
              <a:t>함수를 이용해서 임의의 표준정규분포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ko-KR" altLang="en-US" dirty="0" err="1"/>
              <a:t>슬라이싱에</a:t>
            </a:r>
            <a:r>
              <a:rPr lang="ko-KR" altLang="en-US" dirty="0"/>
              <a:t> 관련된 그림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674" y="1911738"/>
            <a:ext cx="7653220" cy="400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545" y="1886933"/>
            <a:ext cx="3289110" cy="375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61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62267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배열에 대한 비교연산도 벡터화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불리언</a:t>
            </a:r>
            <a:r>
              <a:rPr lang="ko-KR" altLang="en-US" dirty="0"/>
              <a:t> 배열은 배열의 색인으로 사용가능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반드시 </a:t>
            </a:r>
            <a:r>
              <a:rPr lang="ko-KR" altLang="en-US" dirty="0" err="1"/>
              <a:t>색인하려는</a:t>
            </a:r>
            <a:r>
              <a:rPr lang="ko-KR" altLang="en-US" dirty="0"/>
              <a:t> 축의 길이와 동일한 길이를 </a:t>
            </a:r>
            <a:r>
              <a:rPr lang="ko-KR" altLang="en-US" dirty="0" err="1"/>
              <a:t>가져야함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색인도 </a:t>
            </a:r>
            <a:r>
              <a:rPr lang="ko-KR" altLang="en-US" dirty="0" err="1"/>
              <a:t>슬라이스</a:t>
            </a:r>
            <a:r>
              <a:rPr lang="ko-KR" altLang="en-US" dirty="0"/>
              <a:t> 또는 숫자 색인과 함께 혼용가능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1731" y="2325274"/>
            <a:ext cx="7808543" cy="425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7714" y="3231665"/>
            <a:ext cx="222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‘Bob’</a:t>
            </a:r>
            <a:r>
              <a:rPr lang="ko-KR" altLang="en-US" dirty="0" smtClean="0"/>
              <a:t>이 아닌 요소를 선택하려면 </a:t>
            </a:r>
            <a:r>
              <a:rPr lang="en-US" altLang="ko-KR" dirty="0" smtClean="0"/>
              <a:t>!=</a:t>
            </a:r>
            <a:r>
              <a:rPr lang="ko-KR" altLang="en-US" dirty="0" smtClean="0"/>
              <a:t>연산자를 사용하거나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를 사용해서 </a:t>
            </a:r>
            <a:r>
              <a:rPr lang="ko-KR" altLang="en-US" dirty="0" err="1" smtClean="0"/>
              <a:t>조건절을</a:t>
            </a:r>
            <a:r>
              <a:rPr lang="ko-KR" altLang="en-US" dirty="0" smtClean="0"/>
              <a:t> 부정하면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9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9963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불리언</a:t>
            </a:r>
            <a:r>
              <a:rPr lang="ko-KR" altLang="en-US" dirty="0"/>
              <a:t> 배열을 사용해서 전체 </a:t>
            </a:r>
            <a:r>
              <a:rPr lang="ko-KR" altLang="en-US" dirty="0" err="1"/>
              <a:t>로우나</a:t>
            </a:r>
            <a:r>
              <a:rPr lang="ko-KR" altLang="en-US" dirty="0"/>
              <a:t> 칼럼을 선택하는 것은 쉽게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320" y="2179745"/>
            <a:ext cx="9739879" cy="34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4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4.1.6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팬시</a:t>
            </a:r>
            <a:r>
              <a:rPr lang="ko-KR" altLang="en-US" dirty="0"/>
              <a:t> 색인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5637756" cy="539464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팬시색인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정수 배열을 사용한 색인을 설명하기 위해 </a:t>
            </a:r>
            <a:r>
              <a:rPr lang="en-US" altLang="ko-KR" dirty="0" err="1"/>
              <a:t>numpy</a:t>
            </a:r>
            <a:r>
              <a:rPr lang="ko-KR" altLang="en-US" dirty="0"/>
              <a:t>에서 차용한 단어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팬시색인은</a:t>
            </a:r>
            <a:r>
              <a:rPr lang="ko-KR" altLang="en-US" dirty="0" smtClean="0"/>
              <a:t> 데이터를 복사한다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ndarray</a:t>
            </a:r>
            <a:r>
              <a:rPr lang="ko-KR" altLang="en-US" dirty="0" smtClean="0"/>
              <a:t>나 리스트로 색인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안의 값의 다수 </a:t>
            </a:r>
            <a:r>
              <a:rPr lang="ko-KR" altLang="en-US" dirty="0" err="1" smtClean="0"/>
              <a:t>색인값으로</a:t>
            </a:r>
            <a:r>
              <a:rPr lang="ko-KR" altLang="en-US" dirty="0" smtClean="0"/>
              <a:t> 해석</a:t>
            </a:r>
            <a:endParaRPr lang="en-US" altLang="ko-KR" dirty="0"/>
          </a:p>
          <a:p>
            <a:r>
              <a:rPr lang="ko-KR" altLang="en-US" dirty="0" smtClean="0"/>
              <a:t>음수색인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뒤에서부터 위치 색인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782" y="708171"/>
            <a:ext cx="4130909" cy="605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23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94835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arr</a:t>
            </a:r>
            <a:r>
              <a:rPr lang="ko-KR" altLang="en-US" dirty="0"/>
              <a:t>은 </a:t>
            </a:r>
            <a:r>
              <a:rPr lang="en-US" altLang="ko-KR" dirty="0"/>
              <a:t>8x4</a:t>
            </a:r>
            <a:r>
              <a:rPr lang="ko-KR" altLang="en-US" dirty="0"/>
              <a:t>의 배열</a:t>
            </a:r>
            <a:r>
              <a:rPr lang="en-US" altLang="ko-KR" dirty="0"/>
              <a:t>(0</a:t>
            </a:r>
            <a:r>
              <a:rPr lang="ko-KR" altLang="en-US" dirty="0"/>
              <a:t>부터 </a:t>
            </a:r>
            <a:r>
              <a:rPr lang="en-US" altLang="ko-KR" dirty="0"/>
              <a:t>31</a:t>
            </a:r>
            <a:r>
              <a:rPr lang="ko-KR" altLang="en-US" dirty="0"/>
              <a:t>까지 채움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(1.0),(5.3),(7.1), (2.2)</a:t>
            </a:r>
            <a:r>
              <a:rPr lang="ko-KR" altLang="en-US" dirty="0"/>
              <a:t>에 대응하는 요소를 뽑음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np.ix</a:t>
            </a:r>
            <a:r>
              <a:rPr lang="en-US" altLang="ko-KR" dirty="0"/>
              <a:t>_</a:t>
            </a:r>
            <a:r>
              <a:rPr lang="ko-KR" altLang="en-US" dirty="0"/>
              <a:t>함수 </a:t>
            </a:r>
            <a:r>
              <a:rPr lang="en-US" altLang="ko-KR" dirty="0"/>
              <a:t>: 1</a:t>
            </a:r>
            <a:r>
              <a:rPr lang="ko-KR" altLang="en-US" dirty="0"/>
              <a:t>차원 정수 배열 </a:t>
            </a:r>
            <a:r>
              <a:rPr lang="en-US" altLang="ko-KR" dirty="0"/>
              <a:t>2</a:t>
            </a:r>
            <a:r>
              <a:rPr lang="ko-KR" altLang="en-US" dirty="0"/>
              <a:t>개를 사각형 영역에서 사용할 색인으로 변환</a:t>
            </a:r>
          </a:p>
          <a:p>
            <a:r>
              <a:rPr lang="en-US" altLang="ko-KR" dirty="0"/>
              <a:t>125</a:t>
            </a:r>
            <a:r>
              <a:rPr lang="ko-KR" altLang="en-US" dirty="0" err="1"/>
              <a:t>번줄과</a:t>
            </a:r>
            <a:r>
              <a:rPr lang="ko-KR" altLang="en-US" dirty="0"/>
              <a:t> </a:t>
            </a:r>
            <a:r>
              <a:rPr lang="en-US" altLang="ko-KR" dirty="0"/>
              <a:t>126</a:t>
            </a:r>
            <a:r>
              <a:rPr lang="ko-KR" altLang="en-US" dirty="0" err="1"/>
              <a:t>번줄의</a:t>
            </a:r>
            <a:r>
              <a:rPr lang="ko-KR" altLang="en-US" dirty="0"/>
              <a:t> 함수는 같은 내용이다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328" y="2735065"/>
            <a:ext cx="4459945" cy="251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740" y="2735065"/>
            <a:ext cx="4897108" cy="143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6115" y="5357415"/>
            <a:ext cx="4722313" cy="6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8740" y="4385865"/>
            <a:ext cx="4897108" cy="162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4.1.7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 전치와 축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560518" cy="5394643"/>
          </a:xfrm>
        </p:spPr>
        <p:txBody>
          <a:bodyPr/>
          <a:lstStyle/>
          <a:p>
            <a:r>
              <a:rPr lang="ko-KR" altLang="en-US" dirty="0"/>
              <a:t>배열 전치 </a:t>
            </a:r>
            <a:r>
              <a:rPr lang="en-US" altLang="ko-KR" dirty="0"/>
              <a:t>: </a:t>
            </a:r>
            <a:r>
              <a:rPr lang="ko-KR" altLang="en-US" dirty="0"/>
              <a:t>데이터를 복사하지 않고 데이터 모양이 바뀐 </a:t>
            </a:r>
            <a:r>
              <a:rPr lang="ko-KR" altLang="en-US" dirty="0" err="1"/>
              <a:t>뷰를</a:t>
            </a:r>
            <a:r>
              <a:rPr lang="ko-KR" altLang="en-US" dirty="0"/>
              <a:t> 반환하는 특별한 기능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transpose </a:t>
            </a:r>
            <a:r>
              <a:rPr lang="ko-KR" altLang="en-US" dirty="0" err="1"/>
              <a:t>메서드와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라는 이름의 특수한 속성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행렬의 내적 </a:t>
            </a:r>
            <a:r>
              <a:rPr lang="en-US" altLang="ko-KR" dirty="0"/>
              <a:t>= X</a:t>
            </a:r>
            <a:r>
              <a:rPr lang="en-US" altLang="ko-KR" baseline="30000" dirty="0"/>
              <a:t>T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</a:t>
            </a:r>
            <a:r>
              <a:rPr lang="ko-KR" altLang="en-US" dirty="0"/>
              <a:t>구할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2149" y="657733"/>
            <a:ext cx="6193578" cy="589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87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782320"/>
            <a:ext cx="3808956" cy="5394643"/>
          </a:xfrm>
        </p:spPr>
        <p:txBody>
          <a:bodyPr/>
          <a:lstStyle/>
          <a:p>
            <a:r>
              <a:rPr lang="ko-KR" altLang="en-US" sz="2400" dirty="0" err="1"/>
              <a:t>튜플로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축번호를</a:t>
            </a:r>
            <a:r>
              <a:rPr lang="ko-KR" altLang="en-US" sz="2400" dirty="0"/>
              <a:t> 받아서 치환하는 함수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transpose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사용법 </a:t>
            </a:r>
            <a:r>
              <a:rPr lang="en-US" altLang="ko-KR" sz="2000" dirty="0"/>
              <a:t>: transpose((1,0,2))</a:t>
            </a:r>
          </a:p>
          <a:p>
            <a:pPr lvl="1"/>
            <a:r>
              <a:rPr lang="en-US" altLang="ko-KR" sz="2000" dirty="0"/>
              <a:t>1</a:t>
            </a:r>
            <a:r>
              <a:rPr lang="ko-KR" altLang="en-US" sz="2000" dirty="0"/>
              <a:t>번째 행과 </a:t>
            </a:r>
            <a:r>
              <a:rPr lang="en-US" altLang="ko-KR" sz="2000" dirty="0"/>
              <a:t>2</a:t>
            </a:r>
            <a:r>
              <a:rPr lang="ko-KR" altLang="en-US" sz="2000" dirty="0"/>
              <a:t>번째 행을 바꿈</a:t>
            </a:r>
            <a:r>
              <a:rPr lang="en-US" altLang="ko-KR" sz="2000" dirty="0"/>
              <a:t>.</a:t>
            </a:r>
          </a:p>
          <a:p>
            <a:r>
              <a:rPr lang="en-US" altLang="ko-KR" sz="2400" dirty="0"/>
              <a:t>T</a:t>
            </a:r>
            <a:r>
              <a:rPr lang="ko-KR" altLang="en-US" sz="2400" dirty="0"/>
              <a:t>속성을 이용하는 간단한 전치는 축을 뒤바꾸는 특별한 경우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swapaxes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사용법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swapaxes</a:t>
            </a:r>
            <a:r>
              <a:rPr lang="en-US" altLang="ko-KR" sz="2000" dirty="0"/>
              <a:t>(1,2)</a:t>
            </a:r>
          </a:p>
          <a:p>
            <a:pPr lvl="1"/>
            <a:r>
              <a:rPr lang="ko-KR" altLang="en-US" sz="2000" dirty="0"/>
              <a:t>행과 열을 뒤바꿈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38" y="783392"/>
            <a:ext cx="5029565" cy="544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1803" y="3504413"/>
            <a:ext cx="2985484" cy="240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65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유니버설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3708748" cy="539464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유니버설 함수</a:t>
            </a:r>
            <a:endParaRPr lang="en-US" altLang="ko-KR" sz="2400" dirty="0"/>
          </a:p>
          <a:p>
            <a:pPr lvl="1"/>
            <a:r>
              <a:rPr lang="ko-KR" altLang="en-US" sz="2000" dirty="0"/>
              <a:t>데이터 </a:t>
            </a:r>
            <a:r>
              <a:rPr lang="ko-KR" altLang="en-US" sz="2000" dirty="0" err="1"/>
              <a:t>원소별로</a:t>
            </a:r>
            <a:r>
              <a:rPr lang="ko-KR" altLang="en-US" sz="2000" dirty="0"/>
              <a:t> 연산을 수행하는 함수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sqrt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exp</a:t>
            </a:r>
            <a:r>
              <a:rPr lang="ko-KR" altLang="en-US" sz="2000" dirty="0"/>
              <a:t>같은 간단한 변형을 전체 원소에 적용할 수 있음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이항 유니버설 함수  </a:t>
            </a:r>
            <a:endParaRPr lang="en-US" altLang="ko-KR" sz="2400" dirty="0"/>
          </a:p>
          <a:p>
            <a:pPr lvl="1"/>
            <a:r>
              <a:rPr lang="en-US" altLang="ko-KR" sz="2000" dirty="0"/>
              <a:t>add</a:t>
            </a:r>
            <a:r>
              <a:rPr lang="ko-KR" altLang="en-US" sz="2000" dirty="0"/>
              <a:t>나 </a:t>
            </a:r>
            <a:r>
              <a:rPr lang="en-US" altLang="ko-KR" sz="2000" dirty="0"/>
              <a:t>maximum</a:t>
            </a:r>
            <a:r>
              <a:rPr lang="ko-KR" altLang="en-US" sz="2000" dirty="0"/>
              <a:t>처럼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인자를 취해서 단일 배열을 반환하는 함수</a:t>
            </a:r>
            <a:endParaRPr lang="en-US" altLang="ko-KR" sz="2000" dirty="0"/>
          </a:p>
          <a:p>
            <a:r>
              <a:rPr lang="ko-KR" altLang="en-US" sz="2400" dirty="0"/>
              <a:t>배열 여러 개를 반환하는 유니버설 함수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modf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divmod</a:t>
            </a:r>
            <a:r>
              <a:rPr lang="ko-KR" altLang="en-US" sz="2000" dirty="0"/>
              <a:t>의 벡터화 버전</a:t>
            </a:r>
            <a:r>
              <a:rPr lang="en-US" altLang="ko-KR" sz="2000" dirty="0"/>
              <a:t>. </a:t>
            </a:r>
            <a:r>
              <a:rPr lang="ko-KR" altLang="en-US" sz="2000" dirty="0"/>
              <a:t>분수를 받아 몫과 나머지를 함께 반환하는 함수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003" y="748921"/>
            <a:ext cx="6677416" cy="593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74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07372"/>
            <a:ext cx="10515600" cy="535543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Numerical Python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고성능의 과학계산 컴퓨팅과 데이터분석에 필요한 기본패키지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다차원배열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표준수학함수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배열데이터의 디스크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변환기능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Fortran </a:t>
            </a:r>
            <a:r>
              <a:rPr lang="ko-KR" altLang="en-US" dirty="0" smtClean="0"/>
              <a:t>코드 통합도구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</a:t>
            </a:r>
            <a:r>
              <a:rPr lang="ko-KR" altLang="en-US" dirty="0"/>
              <a:t> </a:t>
            </a:r>
            <a:r>
              <a:rPr lang="ko-KR" altLang="en-US" dirty="0" err="1"/>
              <a:t>단항</a:t>
            </a:r>
            <a:r>
              <a:rPr lang="ko-KR" altLang="en-US" dirty="0"/>
              <a:t> 유니버설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29201"/>
              </p:ext>
            </p:extLst>
          </p:nvPr>
        </p:nvGraphicFramePr>
        <p:xfrm>
          <a:off x="780761" y="726596"/>
          <a:ext cx="10630451" cy="544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832"/>
                <a:gridCol w="697079"/>
                <a:gridCol w="174270"/>
                <a:gridCol w="2091236"/>
                <a:gridCol w="5838034"/>
              </a:tblGrid>
              <a:tr h="33576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abs, fabs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</a:t>
                      </a:r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원소의 절대값을 구함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복소수가 아닌경우에는 </a:t>
                      </a:r>
                      <a:r>
                        <a:rPr lang="en-US" altLang="ko-KR" sz="1400" smtClean="0"/>
                        <a:t>fabs</a:t>
                      </a:r>
                      <a:r>
                        <a:rPr lang="ko-KR" altLang="en-US" sz="1400" smtClean="0"/>
                        <a:t>를 사용</a:t>
                      </a:r>
                      <a:r>
                        <a:rPr lang="en-US" altLang="ko-KR" sz="1400" smtClean="0"/>
                        <a:t>.(</a:t>
                      </a:r>
                      <a:r>
                        <a:rPr lang="ko-KR" altLang="en-US" sz="1400" smtClean="0"/>
                        <a:t>연산속도가 빠름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sqrt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제곱근을 계산함</a:t>
                      </a:r>
                      <a:r>
                        <a:rPr lang="en-US" altLang="ko-KR" sz="1400" smtClean="0"/>
                        <a:t>. arr ** 0.5</a:t>
                      </a:r>
                      <a:r>
                        <a:rPr lang="ko-KR" altLang="en-US" sz="1400" smtClean="0"/>
                        <a:t>와 동일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square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</a:t>
                      </a:r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원소의 제곱을 계산함</a:t>
                      </a:r>
                      <a:r>
                        <a:rPr lang="en-US" altLang="ko-KR" sz="1400" smtClean="0"/>
                        <a:t>.</a:t>
                      </a:r>
                      <a:r>
                        <a:rPr lang="en-US" altLang="ko-KR" sz="1400" baseline="0" smtClean="0"/>
                        <a:t> arr ** 2</a:t>
                      </a:r>
                      <a:r>
                        <a:rPr lang="ko-KR" altLang="en-US" sz="1400" baseline="0" smtClean="0"/>
                        <a:t>와 동일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Exp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원소에서 지수 </a:t>
                      </a:r>
                      <a:r>
                        <a:rPr lang="en-US" altLang="ko-KR" sz="1400" smtClean="0"/>
                        <a:t>e</a:t>
                      </a:r>
                      <a:r>
                        <a:rPr lang="en-US" altLang="ko-KR" sz="1400" baseline="30000" smtClean="0"/>
                        <a:t>x</a:t>
                      </a:r>
                      <a:r>
                        <a:rPr lang="ko-KR" altLang="en-US" sz="1400" smtClean="0"/>
                        <a:t>를 계산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Log, log10, log2, log1p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 자연로그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로그 </a:t>
                      </a:r>
                      <a:r>
                        <a:rPr lang="en-US" altLang="ko-KR" sz="1400" smtClean="0"/>
                        <a:t>10, </a:t>
                      </a:r>
                      <a:r>
                        <a:rPr lang="ko-KR" altLang="en-US" sz="1400" smtClean="0"/>
                        <a:t>로그</a:t>
                      </a:r>
                      <a:r>
                        <a:rPr lang="en-US" altLang="ko-KR" sz="1400" smtClean="0"/>
                        <a:t>2, </a:t>
                      </a:r>
                      <a:r>
                        <a:rPr lang="ko-KR" altLang="en-US" sz="1400" smtClean="0"/>
                        <a:t>로그</a:t>
                      </a:r>
                      <a:r>
                        <a:rPr lang="en-US" altLang="ko-KR" sz="1400" smtClean="0"/>
                        <a:t>(1+x)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Sign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부호를 계산</a:t>
                      </a:r>
                      <a:r>
                        <a:rPr lang="en-US" altLang="ko-KR" sz="1400" smtClean="0"/>
                        <a:t>. 1(</a:t>
                      </a:r>
                      <a:r>
                        <a:rPr lang="ko-KR" altLang="en-US" sz="1400" smtClean="0"/>
                        <a:t>양수</a:t>
                      </a:r>
                      <a:r>
                        <a:rPr lang="en-US" altLang="ko-KR" sz="1400" smtClean="0"/>
                        <a:t>), 0(</a:t>
                      </a:r>
                      <a:r>
                        <a:rPr lang="ko-KR" altLang="en-US" sz="1400" smtClean="0"/>
                        <a:t>영</a:t>
                      </a:r>
                      <a:r>
                        <a:rPr lang="en-US" altLang="ko-KR" sz="1400" smtClean="0"/>
                        <a:t>), -1(</a:t>
                      </a:r>
                      <a:r>
                        <a:rPr lang="ko-KR" altLang="en-US" sz="1400" smtClean="0"/>
                        <a:t>음수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ceil</a:t>
                      </a:r>
                      <a:endParaRPr lang="ko-KR" altLang="en-US" sz="140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올림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각 원소의 값보다 같거나 큰 정수 중 가장 작은 수 반환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floor</a:t>
                      </a:r>
                      <a:endParaRPr lang="ko-KR" altLang="en-US" sz="140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내림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각 원소의 값보다</a:t>
                      </a:r>
                      <a:r>
                        <a:rPr lang="ko-KR" altLang="en-US" sz="1400" baseline="0" smtClean="0"/>
                        <a:t> 작거나 같은 정수 중 가장 작은 수를 반환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rint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반올림</a:t>
                      </a:r>
                      <a:r>
                        <a:rPr lang="en-US" altLang="ko-KR" sz="1400" smtClean="0"/>
                        <a:t>. dtype</a:t>
                      </a:r>
                      <a:r>
                        <a:rPr lang="ko-KR" altLang="en-US" sz="1400" smtClean="0"/>
                        <a:t>은 유지됨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modf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몫과 나머지를 각각의 배열로 반환함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isnan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각각의 원소가 숫자인지 아닌지를 나타내는 불리언 배열 반환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isfinite,isinf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배열의 각 원소가 유한한지 무한한지 나타내는 불리언 배열 반환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cos,cosh,sin,sinh,tan,tanh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일반 삼각함수와 쌍곡삼각 함수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31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arccos, arccosh, arcsin, arcsinh,</a:t>
                      </a:r>
                      <a:r>
                        <a:rPr lang="en-US" altLang="ko-KR" sz="1400" baseline="0" smtClean="0"/>
                        <a:t> arctan, arctanh 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역삼각함수</a:t>
                      </a:r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logical_not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원소의 논리 부정 값을 계산</a:t>
                      </a:r>
                      <a:r>
                        <a:rPr lang="en-US" altLang="ko-KR" sz="1400" dirty="0" smtClean="0"/>
                        <a:t>. –</a:t>
                      </a:r>
                      <a:r>
                        <a:rPr lang="en-US" altLang="ko-KR" sz="1400" dirty="0" err="1" smtClean="0"/>
                        <a:t>arr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2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이항 </a:t>
            </a:r>
            <a:r>
              <a:rPr lang="ko-KR" altLang="en-US" dirty="0"/>
              <a:t>유니버설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448179"/>
              </p:ext>
            </p:extLst>
          </p:nvPr>
        </p:nvGraphicFramePr>
        <p:xfrm>
          <a:off x="768235" y="681150"/>
          <a:ext cx="10668028" cy="554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932"/>
                <a:gridCol w="7265096"/>
              </a:tblGrid>
              <a:tr h="371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add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배열에서 같은 위치의 원소끼리 더함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subtract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배열의 원소를 뺌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multiply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배열의 원소끼리 곱함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divide,</a:t>
                      </a:r>
                      <a:r>
                        <a:rPr lang="en-US" altLang="ko-KR" sz="1600" baseline="0" smtClean="0"/>
                        <a:t> floor_divide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배월의 원소를 나눔</a:t>
                      </a:r>
                      <a:r>
                        <a:rPr lang="en-US" altLang="ko-KR" sz="1600" smtClean="0"/>
                        <a:t>. floor_divide</a:t>
                      </a:r>
                      <a:r>
                        <a:rPr lang="ko-KR" altLang="en-US" sz="1600" smtClean="0"/>
                        <a:t>는 몫만 취함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power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배열의 원소만큼 제곱한다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maximum, fmax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원소 중 큰 값을 반환</a:t>
                      </a:r>
                      <a:r>
                        <a:rPr lang="en-US" altLang="ko-KR" sz="1600" smtClean="0"/>
                        <a:t>.</a:t>
                      </a:r>
                      <a:r>
                        <a:rPr lang="ko-KR" altLang="en-US" sz="1600" smtClean="0"/>
                        <a:t> </a:t>
                      </a:r>
                      <a:r>
                        <a:rPr lang="en-US" altLang="ko-KR" sz="1600" smtClean="0"/>
                        <a:t>fmax</a:t>
                      </a:r>
                      <a:r>
                        <a:rPr lang="ko-KR" altLang="en-US" sz="1600" smtClean="0"/>
                        <a:t>는 </a:t>
                      </a:r>
                      <a:r>
                        <a:rPr lang="en-US" altLang="ko-KR" sz="1600" smtClean="0"/>
                        <a:t>NaN</a:t>
                      </a:r>
                      <a:r>
                        <a:rPr lang="ko-KR" altLang="en-US" sz="1600" smtClean="0"/>
                        <a:t>을 무시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minimum, fmin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각 배열의 두 원소 중 작은 값을 반환</a:t>
                      </a:r>
                      <a:r>
                        <a:rPr lang="en-US" altLang="ko-KR" sz="1600" smtClean="0"/>
                        <a:t>. fmin</a:t>
                      </a:r>
                      <a:r>
                        <a:rPr lang="ko-KR" altLang="en-US" sz="1600" smtClean="0"/>
                        <a:t>은 </a:t>
                      </a:r>
                      <a:r>
                        <a:rPr lang="en-US" altLang="ko-KR" sz="1600" smtClean="0"/>
                        <a:t>NaN</a:t>
                      </a:r>
                      <a:r>
                        <a:rPr lang="ko-KR" altLang="en-US" sz="1600" smtClean="0"/>
                        <a:t>을 무시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mod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 두번째 배열의 원소를 나눈 나머지를 구함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copysign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 원소의 기호를 두번째 배열의 원소 기호로 바꿈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greater,</a:t>
                      </a:r>
                      <a:r>
                        <a:rPr lang="en-US" altLang="ko-KR" sz="1600" baseline="0" smtClean="0"/>
                        <a:t> greater_equal, less, less_equal, equal, not_equal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각각 두 원소 간의 </a:t>
                      </a:r>
                      <a:r>
                        <a:rPr lang="en-US" altLang="ko-KR" sz="1600" smtClean="0"/>
                        <a:t>&gt;,&gt;=,&lt;,&lt;=,==,!=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비교연산 결과를 불리언 배열로 반환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logical_and,</a:t>
                      </a:r>
                      <a:r>
                        <a:rPr lang="en-US" altLang="ko-KR" sz="1600" baseline="0" smtClean="0"/>
                        <a:t> logical_or, logical_xor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각각 두 원소 간의 논리연산 </a:t>
                      </a:r>
                      <a:r>
                        <a:rPr lang="en-US" altLang="ko-KR" sz="1600" dirty="0" smtClean="0"/>
                        <a:t>&amp;,|,^ </a:t>
                      </a:r>
                      <a:r>
                        <a:rPr lang="ko-KR" altLang="en-US" sz="1600" dirty="0" smtClean="0"/>
                        <a:t>결과를 반환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배열을 사용한 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20109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벡터화 </a:t>
            </a:r>
            <a:r>
              <a:rPr lang="en-US" altLang="ko-KR" dirty="0"/>
              <a:t>: </a:t>
            </a:r>
            <a:r>
              <a:rPr lang="ko-KR" altLang="en-US" dirty="0"/>
              <a:t>배열연산을 사용해서 </a:t>
            </a:r>
            <a:r>
              <a:rPr lang="ko-KR" altLang="en-US" dirty="0" err="1"/>
              <a:t>반복문을</a:t>
            </a:r>
            <a:r>
              <a:rPr lang="ko-KR" altLang="en-US" dirty="0"/>
              <a:t> 명시적으로 제거하는 기법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값이 놓여있는 </a:t>
            </a:r>
            <a:r>
              <a:rPr lang="ko-KR" altLang="en-US" dirty="0" err="1"/>
              <a:t>그리드에서</a:t>
            </a:r>
            <a:r>
              <a:rPr lang="ko-KR" altLang="en-US" dirty="0"/>
              <a:t> </a:t>
            </a:r>
            <a:r>
              <a:rPr lang="en-US" altLang="ko-KR" dirty="0" err="1"/>
              <a:t>sqrt</a:t>
            </a:r>
            <a:r>
              <a:rPr lang="en-US" altLang="ko-KR" dirty="0"/>
              <a:t>(x^2 + y^2)</a:t>
            </a:r>
            <a:r>
              <a:rPr lang="ko-KR" altLang="en-US" dirty="0"/>
              <a:t>를 계산하는 예제</a:t>
            </a:r>
            <a:endParaRPr lang="en-US" altLang="ko-KR" dirty="0"/>
          </a:p>
          <a:p>
            <a:r>
              <a:rPr lang="en-US" altLang="ko-KR" dirty="0" err="1"/>
              <a:t>np.meshgrid</a:t>
            </a:r>
            <a:r>
              <a:rPr lang="ko-KR" altLang="en-US" dirty="0"/>
              <a:t>함수는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1</a:t>
            </a:r>
            <a:r>
              <a:rPr lang="ko-KR" altLang="en-US" dirty="0"/>
              <a:t>차원 배열을 받아 가능한 한 모든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짝을 만들 수 잇는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2</a:t>
            </a:r>
            <a:r>
              <a:rPr lang="ko-KR" altLang="en-US" dirty="0"/>
              <a:t>개를 반환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그래프의 눈금포인트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838" y="2858898"/>
            <a:ext cx="7705758" cy="364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26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63" y="826933"/>
            <a:ext cx="7753283" cy="511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uhuyun\Desktop\figure_1.png"/>
          <p:cNvPicPr>
            <a:picLocks noChangeAspect="1" noChangeArrowheads="1"/>
          </p:cNvPicPr>
          <p:nvPr/>
        </p:nvPicPr>
        <p:blipFill>
          <a:blip r:embed="rId3" cstate="print"/>
          <a:srcRect r="10394"/>
          <a:stretch>
            <a:fillRect/>
          </a:stretch>
        </p:blipFill>
        <p:spPr bwMode="auto">
          <a:xfrm>
            <a:off x="7866976" y="1555400"/>
            <a:ext cx="3724830" cy="3102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91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배열연산으로 </a:t>
            </a:r>
            <a:r>
              <a:rPr lang="ko-KR" altLang="en-US" dirty="0" err="1"/>
              <a:t>조건절</a:t>
            </a:r>
            <a:r>
              <a:rPr lang="ko-KR" altLang="en-US" dirty="0"/>
              <a:t> 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170359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np.where</a:t>
            </a:r>
            <a:r>
              <a:rPr lang="ko-KR" altLang="en-US" dirty="0"/>
              <a:t>함수는 </a:t>
            </a:r>
            <a:r>
              <a:rPr lang="en-US" altLang="ko-KR" dirty="0"/>
              <a:t>‘x if </a:t>
            </a:r>
            <a:r>
              <a:rPr lang="ko-KR" altLang="en-US" dirty="0"/>
              <a:t>조건 </a:t>
            </a:r>
            <a:r>
              <a:rPr lang="en-US" altLang="ko-KR" dirty="0"/>
              <a:t>else y’</a:t>
            </a:r>
            <a:r>
              <a:rPr lang="ko-KR" altLang="en-US" dirty="0"/>
              <a:t>같은 삼항식의 벡터화된 버전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cond</a:t>
            </a:r>
            <a:r>
              <a:rPr lang="ko-KR" altLang="en-US" dirty="0"/>
              <a:t>의 값이 </a:t>
            </a:r>
            <a:r>
              <a:rPr lang="en-US" altLang="ko-KR" dirty="0"/>
              <a:t>True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en-US" altLang="ko-KR" dirty="0" err="1"/>
              <a:t>xarr</a:t>
            </a:r>
            <a:r>
              <a:rPr lang="ko-KR" altLang="en-US" dirty="0"/>
              <a:t>의 값이나 </a:t>
            </a:r>
            <a:r>
              <a:rPr lang="en-US" altLang="ko-KR" dirty="0" err="1"/>
              <a:t>yarr</a:t>
            </a:r>
            <a:r>
              <a:rPr lang="ko-KR" altLang="en-US" dirty="0"/>
              <a:t>의 값을 취하고 싶다면 리스트 내포를 이용하자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np.where</a:t>
            </a:r>
            <a:r>
              <a:rPr lang="ko-KR" altLang="en-US" dirty="0"/>
              <a:t>의 </a:t>
            </a:r>
            <a:r>
              <a:rPr lang="ko-KR" altLang="en-US" dirty="0" err="1"/>
              <a:t>두번째와</a:t>
            </a:r>
            <a:r>
              <a:rPr lang="ko-KR" altLang="en-US" dirty="0"/>
              <a:t> </a:t>
            </a:r>
            <a:r>
              <a:rPr lang="ko-KR" altLang="en-US" dirty="0" err="1"/>
              <a:t>세번째</a:t>
            </a:r>
            <a:r>
              <a:rPr lang="ko-KR" altLang="en-US" dirty="0"/>
              <a:t> 인자는 배열이 아니라도 둘 중 하나 혹은 둘 다 스칼라 값이라도 동작한다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4432" y="2172760"/>
            <a:ext cx="7913725" cy="437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0591" y="264294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165</a:t>
            </a:r>
            <a:r>
              <a:rPr lang="ko-KR" altLang="en-US" dirty="0" err="1" smtClean="0"/>
              <a:t>번줄의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조건절을</a:t>
            </a:r>
            <a:r>
              <a:rPr lang="ko-KR" altLang="en-US" dirty="0" smtClean="0"/>
              <a:t> 보면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&gt;0</a:t>
            </a:r>
            <a:r>
              <a:rPr lang="ko-KR" altLang="en-US" dirty="0" smtClean="0"/>
              <a:t>이 참이면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거짓이면 </a:t>
            </a:r>
            <a:r>
              <a:rPr lang="en-US" altLang="ko-KR" dirty="0" smtClean="0"/>
              <a:t>-2</a:t>
            </a:r>
            <a:r>
              <a:rPr lang="ko-KR" altLang="en-US" dirty="0" smtClean="0"/>
              <a:t>를  넣으라는 </a:t>
            </a:r>
            <a:r>
              <a:rPr lang="ko-KR" altLang="en-US" dirty="0" err="1" smtClean="0"/>
              <a:t>조건절이다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3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수학 </a:t>
            </a:r>
            <a:r>
              <a:rPr lang="ko-KR" altLang="en-US" dirty="0" err="1" smtClean="0"/>
              <a:t>메쏘드</a:t>
            </a:r>
            <a:r>
              <a:rPr lang="en-US" altLang="ko-KR" dirty="0"/>
              <a:t>, </a:t>
            </a:r>
            <a:r>
              <a:rPr lang="ko-KR" altLang="en-US" dirty="0"/>
              <a:t>통계 </a:t>
            </a:r>
            <a:r>
              <a:rPr lang="ko-KR" altLang="en-US" dirty="0" err="1" smtClean="0"/>
              <a:t>메</a:t>
            </a:r>
            <a:r>
              <a:rPr lang="ko-KR" altLang="en-US" dirty="0" err="1"/>
              <a:t>쏘</a:t>
            </a:r>
            <a:r>
              <a:rPr lang="ko-KR" altLang="en-US" dirty="0" err="1" smtClean="0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782321"/>
            <a:ext cx="10635641" cy="3710944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sz="2400" dirty="0" err="1"/>
              <a:t>sum,mean,std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의 최상위 함수를 이용하거나 배열의 </a:t>
            </a:r>
            <a:r>
              <a:rPr lang="ko-KR" altLang="en-US" sz="2400" dirty="0" err="1"/>
              <a:t>인스턴스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사용해서 구할 수 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mean</a:t>
            </a:r>
            <a:r>
              <a:rPr lang="ko-KR" altLang="en-US" sz="2400" dirty="0"/>
              <a:t>이나 </a:t>
            </a:r>
            <a:r>
              <a:rPr lang="en-US" altLang="ko-KR" sz="2400" dirty="0"/>
              <a:t>sum </a:t>
            </a:r>
            <a:r>
              <a:rPr lang="ko-KR" altLang="en-US" sz="2400" dirty="0"/>
              <a:t>같은 함수는 선택적으로 </a:t>
            </a:r>
            <a:r>
              <a:rPr lang="en-US" altLang="ko-KR" sz="2400" dirty="0"/>
              <a:t>axis </a:t>
            </a:r>
            <a:r>
              <a:rPr lang="ko-KR" altLang="en-US" sz="2400" dirty="0"/>
              <a:t>인자를 받아 계산한 뒤 한 차수 낮은 배열을 반환함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cumsum</a:t>
            </a:r>
            <a:r>
              <a:rPr lang="ko-KR" altLang="en-US" sz="2400" dirty="0"/>
              <a:t>과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/>
              <a:t>cumprod</a:t>
            </a:r>
            <a:r>
              <a:rPr lang="ko-KR" altLang="en-US" sz="2400" dirty="0"/>
              <a:t>는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중간 </a:t>
            </a:r>
            <a:r>
              <a:rPr lang="ko-KR" altLang="en-US" sz="2400" dirty="0" err="1"/>
              <a:t>계산값을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담고 있는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배열을 </a:t>
            </a:r>
            <a:r>
              <a:rPr lang="ko-KR" altLang="en-US" sz="2400" dirty="0" smtClean="0"/>
              <a:t>반환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219" y="2357897"/>
            <a:ext cx="7887183" cy="427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365655"/>
              </p:ext>
            </p:extLst>
          </p:nvPr>
        </p:nvGraphicFramePr>
        <p:xfrm>
          <a:off x="771317" y="902224"/>
          <a:ext cx="10589790" cy="527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54"/>
                <a:gridCol w="8167336"/>
              </a:tblGrid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전체 혹은 특정 축에 대한 모든 원소의 합을 계산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크기가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인 배열에 대한 </a:t>
                      </a:r>
                      <a:r>
                        <a:rPr lang="en-US" altLang="ko-KR" smtClean="0"/>
                        <a:t>sum</a:t>
                      </a:r>
                      <a:r>
                        <a:rPr lang="ko-KR" altLang="en-US" smtClean="0"/>
                        <a:t>의 결과는 </a:t>
                      </a:r>
                      <a:r>
                        <a:rPr lang="en-US" altLang="ko-KR" smtClean="0"/>
                        <a:t>0.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산술 평균을 구함</a:t>
                      </a:r>
                      <a:r>
                        <a:rPr lang="en-US" altLang="ko-KR" smtClean="0"/>
                        <a:t>. </a:t>
                      </a:r>
                    </a:p>
                    <a:p>
                      <a:pPr latinLnBrk="1"/>
                      <a:r>
                        <a:rPr lang="ko-KR" altLang="en-US" smtClean="0"/>
                        <a:t>크기가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인 배열에 대한 </a:t>
                      </a:r>
                      <a:r>
                        <a:rPr lang="en-US" altLang="ko-KR" smtClean="0"/>
                        <a:t>mean </a:t>
                      </a:r>
                      <a:r>
                        <a:rPr lang="ko-KR" altLang="en-US" smtClean="0"/>
                        <a:t>결과는 </a:t>
                      </a:r>
                      <a:r>
                        <a:rPr lang="en-US" altLang="ko-KR" smtClean="0"/>
                        <a:t>NaN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std, var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각각 표준편차</a:t>
                      </a:r>
                      <a:r>
                        <a:rPr lang="en-US" altLang="ko-KR" smtClean="0"/>
                        <a:t>(std)</a:t>
                      </a:r>
                      <a:r>
                        <a:rPr lang="ko-KR" altLang="en-US" smtClean="0"/>
                        <a:t>와 분산</a:t>
                      </a:r>
                      <a:r>
                        <a:rPr lang="en-US" altLang="ko-KR" smtClean="0"/>
                        <a:t>(var)</a:t>
                      </a:r>
                      <a:r>
                        <a:rPr lang="ko-KR" altLang="en-US" smtClean="0"/>
                        <a:t>을 구함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선택적으로 자유도를 줄 수 있으며 분모의 기본값은 </a:t>
                      </a:r>
                      <a:r>
                        <a:rPr lang="en-US" altLang="ko-KR" smtClean="0"/>
                        <a:t>n.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min, max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최소값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최대값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argmin, argmax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최소 원소의 색인 값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최대 원소의 색인 값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cumsum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각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원소의 누적 합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cumprod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 원소의 누적 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8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4.3.3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</a:t>
            </a:r>
            <a:r>
              <a:rPr lang="ko-KR" altLang="en-US" dirty="0"/>
              <a:t>배열을 위한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1309527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불리언</a:t>
            </a:r>
            <a:r>
              <a:rPr lang="ko-KR" altLang="en-US" sz="1800" dirty="0" smtClean="0"/>
              <a:t> 값은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True, 0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로 취급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en-US" altLang="ko-KR" sz="1800" dirty="0" smtClean="0"/>
              <a:t>sum</a:t>
            </a:r>
            <a:r>
              <a:rPr lang="ko-KR" altLang="en-US" sz="1800" dirty="0" smtClean="0"/>
              <a:t>을 실행하면 원소의 개수를 반환함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any,:  </a:t>
            </a:r>
            <a:r>
              <a:rPr lang="ko-KR" altLang="en-US" sz="1800" dirty="0"/>
              <a:t>하나 이상의 </a:t>
            </a:r>
            <a:r>
              <a:rPr lang="en-US" altLang="ko-KR" sz="1800" dirty="0"/>
              <a:t>True </a:t>
            </a:r>
            <a:r>
              <a:rPr lang="ko-KR" altLang="en-US" sz="1800" dirty="0"/>
              <a:t>값이 </a:t>
            </a:r>
            <a:r>
              <a:rPr lang="ko-KR" altLang="en-US" sz="1800" dirty="0" smtClean="0"/>
              <a:t>있으면 </a:t>
            </a:r>
            <a:r>
              <a:rPr lang="en-US" altLang="ko-KR" sz="1800" dirty="0" smtClean="0"/>
              <a:t>TRUE</a:t>
            </a:r>
          </a:p>
          <a:p>
            <a:r>
              <a:rPr lang="en-US" altLang="ko-KR" sz="1800" dirty="0" smtClean="0"/>
              <a:t>all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모든 원소가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TRUE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50" y="2166671"/>
            <a:ext cx="7808674" cy="402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3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4.3.4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608069"/>
          </a:xfrm>
        </p:spPr>
        <p:txBody>
          <a:bodyPr>
            <a:noAutofit/>
          </a:bodyPr>
          <a:lstStyle/>
          <a:p>
            <a:r>
              <a:rPr lang="en-US" altLang="ko-KR" sz="1600" dirty="0" err="1"/>
              <a:t>np.sort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배열을 </a:t>
            </a:r>
            <a:r>
              <a:rPr lang="ko-KR" altLang="en-US" sz="1600" dirty="0"/>
              <a:t>직접 변경하지 </a:t>
            </a:r>
            <a:r>
              <a:rPr lang="ko-KR" altLang="en-US" sz="1600" dirty="0" smtClean="0"/>
              <a:t>않고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정렬결과 복사본 </a:t>
            </a:r>
            <a:r>
              <a:rPr lang="ko-KR" altLang="en-US" sz="1600" dirty="0"/>
              <a:t>반환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np.sort</a:t>
            </a:r>
            <a:r>
              <a:rPr lang="en-US" altLang="ko-KR" sz="1600" dirty="0" smtClean="0"/>
              <a:t>(axis) : </a:t>
            </a:r>
            <a:r>
              <a:rPr lang="ko-KR" altLang="en-US" sz="1600" dirty="0" smtClean="0"/>
              <a:t>그 축에 대해서 정렬 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69205" y="1637909"/>
            <a:ext cx="8070294" cy="4886456"/>
            <a:chOff x="1369205" y="1637909"/>
            <a:chExt cx="8070294" cy="488645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r="6441"/>
            <a:stretch>
              <a:fillRect/>
            </a:stretch>
          </p:blipFill>
          <p:spPr bwMode="auto">
            <a:xfrm>
              <a:off x="1369205" y="1637909"/>
              <a:ext cx="5595265" cy="4886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7315200" y="5887233"/>
              <a:ext cx="2124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# 5% </a:t>
              </a:r>
              <a:r>
                <a:rPr lang="ko-KR" altLang="en-US" dirty="0" err="1" smtClean="0"/>
                <a:t>뷘위</a:t>
              </a:r>
              <a:r>
                <a:rPr lang="ko-KR" altLang="en-US" dirty="0" smtClean="0"/>
                <a:t> 지점 값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3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집합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20001"/>
              </p:ext>
            </p:extLst>
          </p:nvPr>
        </p:nvGraphicFramePr>
        <p:xfrm>
          <a:off x="768169" y="811395"/>
          <a:ext cx="10668094" cy="535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11"/>
                <a:gridCol w="8134383"/>
              </a:tblGrid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에서 중복된 원소를 제거한 후 정렬하여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intersect1d(x,y)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와 </a:t>
                      </a:r>
                      <a:r>
                        <a:rPr lang="en-US" altLang="ko-KR" smtClean="0"/>
                        <a:t>y</a:t>
                      </a:r>
                      <a:r>
                        <a:rPr lang="ko-KR" altLang="en-US" smtClean="0"/>
                        <a:t>에 공동적으로 존재하는 원소를 정렬하여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union1d(x,y)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두 배열의 합집합을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1092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in1d(x,y)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의 원소가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에 포함되지를 나타내는 </a:t>
                      </a:r>
                      <a:r>
                        <a:rPr lang="ko-KR" altLang="en-US" dirty="0" err="1" smtClean="0"/>
                        <a:t>불리언</a:t>
                      </a:r>
                      <a:r>
                        <a:rPr lang="ko-KR" altLang="en-US" dirty="0" smtClean="0"/>
                        <a:t> 배열을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setdiff1d(x,y)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ko-KR" altLang="en-US" dirty="0" err="1" smtClean="0"/>
                        <a:t>차집합을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92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setxor1d(x,y)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 배열에는 포함되지만 두 배열 모두에는 포함되지 않는 원소들의 집합인 </a:t>
                      </a:r>
                      <a:r>
                        <a:rPr lang="ko-KR" altLang="en-US" dirty="0" err="1" smtClean="0"/>
                        <a:t>대칭차집합을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8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다차원 배열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err="1" smtClean="0"/>
              <a:t>Ndarray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같은 종류의 데이터를 저장하는 포괄적 다차원 배열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shape : </a:t>
            </a:r>
            <a:r>
              <a:rPr lang="ko-KR" altLang="en-US" sz="2000" dirty="0" smtClean="0"/>
              <a:t>차원을 알려주는 </a:t>
            </a:r>
            <a:r>
              <a:rPr lang="ko-KR" altLang="en-US" sz="2000" dirty="0" err="1" smtClean="0"/>
              <a:t>튜플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배열에 저장된 </a:t>
            </a:r>
            <a:r>
              <a:rPr lang="ko-KR" altLang="en-US" sz="2000" dirty="0" err="1" smtClean="0"/>
              <a:t>자료형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ndim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차원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4744" y="2967855"/>
            <a:ext cx="5228554" cy="197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576" y="2867646"/>
            <a:ext cx="5643179" cy="330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43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390" y="1070824"/>
            <a:ext cx="11025383" cy="358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23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 파일 입</a:t>
            </a:r>
            <a:r>
              <a:rPr lang="en-US" altLang="ko-KR" dirty="0"/>
              <a:t>,</a:t>
            </a:r>
            <a:r>
              <a:rPr lang="ko-KR" altLang="en-US" dirty="0"/>
              <a:t>출력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38617" y="1238372"/>
            <a:ext cx="10515600" cy="252455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save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배열 데이터를 효과적으로 디스크에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배열 데이터를 효과적으로 디스크에 로드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배열은</a:t>
            </a:r>
            <a:r>
              <a:rPr lang="en-US" altLang="ko-KR" dirty="0"/>
              <a:t> </a:t>
            </a:r>
            <a:r>
              <a:rPr lang="ko-KR" altLang="en-US" dirty="0"/>
              <a:t>기본적으로 압축되지 않은 </a:t>
            </a:r>
            <a:r>
              <a:rPr lang="en-US" altLang="ko-KR" dirty="0"/>
              <a:t>raw </a:t>
            </a:r>
            <a:r>
              <a:rPr lang="ko-KR" altLang="en-US" dirty="0"/>
              <a:t>바이너리 형식의 </a:t>
            </a:r>
            <a:r>
              <a:rPr lang="en-US" altLang="ko-KR" dirty="0"/>
              <a:t>.</a:t>
            </a:r>
            <a:r>
              <a:rPr lang="en-US" altLang="ko-KR" dirty="0" err="1"/>
              <a:t>npy</a:t>
            </a:r>
            <a:r>
              <a:rPr lang="en-US" altLang="ko-KR" dirty="0"/>
              <a:t> </a:t>
            </a:r>
            <a:r>
              <a:rPr lang="ko-KR" altLang="en-US" dirty="0"/>
              <a:t>파일로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[.</a:t>
            </a:r>
            <a:r>
              <a:rPr lang="en-US" altLang="ko-KR" dirty="0" err="1"/>
              <a:t>npy</a:t>
            </a:r>
            <a:r>
              <a:rPr lang="ko-KR" altLang="en-US" dirty="0"/>
              <a:t>로 끝나지 않으면 자동으로 </a:t>
            </a:r>
            <a:r>
              <a:rPr lang="ko-KR" altLang="en-US" dirty="0" err="1"/>
              <a:t>확장자</a:t>
            </a:r>
            <a:r>
              <a:rPr lang="ko-KR" altLang="en-US" dirty="0"/>
              <a:t> 추가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savez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개의 배열을 압축된 형식으로 저장할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저장하려는 배열을 </a:t>
            </a:r>
            <a:r>
              <a:rPr lang="ko-KR" altLang="en-US" dirty="0"/>
              <a:t>키워드 인자 형태로 </a:t>
            </a:r>
            <a:r>
              <a:rPr lang="ko-KR" altLang="en-US" dirty="0" smtClean="0"/>
              <a:t>전달하여 선택적으로 접근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22132" y="776707"/>
            <a:ext cx="7221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4.4.1 </a:t>
            </a:r>
            <a:r>
              <a:rPr lang="ko-KR" altLang="en-US" sz="2400" dirty="0"/>
              <a:t>배열을 바이너리 형식으로 디스크에 저장하기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314" y="3716707"/>
            <a:ext cx="8322296" cy="283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75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4.4.2 </a:t>
            </a:r>
            <a:r>
              <a:rPr lang="ko-KR" altLang="en-US" dirty="0"/>
              <a:t>텍스트 파일 불러오기 저장하기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201098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dirty="0" err="1"/>
              <a:t>read_csv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read_table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</a:t>
            </a:r>
            <a:r>
              <a:rPr lang="en-US" altLang="ko-KR" sz="2400" dirty="0"/>
              <a:t>pandas</a:t>
            </a:r>
            <a:r>
              <a:rPr lang="ko-KR" altLang="en-US" sz="2400" dirty="0"/>
              <a:t>에서 쓰인다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np.loadtxt</a:t>
            </a:r>
            <a:r>
              <a:rPr lang="ko-KR" altLang="en-US" sz="2400" dirty="0"/>
              <a:t>나 </a:t>
            </a:r>
            <a:r>
              <a:rPr lang="en-US" altLang="ko-KR" sz="2400" dirty="0" err="1"/>
              <a:t>np.getfromtxt</a:t>
            </a:r>
            <a:r>
              <a:rPr lang="ko-KR" altLang="en-US" sz="2400" dirty="0"/>
              <a:t>를 이용해서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배열로 불러올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savetxt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예제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 err="1"/>
              <a:t>loadtxt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예제</a:t>
            </a:r>
            <a:endParaRPr lang="en-US" altLang="ko-KR" sz="2400" dirty="0"/>
          </a:p>
          <a:p>
            <a:r>
              <a:rPr lang="en-US" altLang="ko-KR" sz="2400" dirty="0" err="1"/>
              <a:t>getfromtxt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loadtxt</a:t>
            </a:r>
            <a:r>
              <a:rPr lang="ko-KR" altLang="en-US" sz="2400" dirty="0"/>
              <a:t>와 유사하지만 구조화된 배열과 누락된 데이터 처리를 위해 설계되었음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구조화된 배열에 대한 </a:t>
            </a:r>
            <a:r>
              <a:rPr lang="ko-KR" altLang="en-US" sz="2000" dirty="0" smtClean="0"/>
              <a:t>자세한 </a:t>
            </a:r>
            <a:r>
              <a:rPr lang="ko-KR" altLang="en-US" sz="2000" dirty="0"/>
              <a:t>내용은 </a:t>
            </a:r>
            <a:r>
              <a:rPr lang="en-US" altLang="ko-KR" sz="2000" dirty="0"/>
              <a:t>12</a:t>
            </a:r>
            <a:r>
              <a:rPr lang="ko-KR" altLang="en-US" sz="2000" dirty="0"/>
              <a:t>장을 참고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266" y="2949782"/>
            <a:ext cx="7562572" cy="330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7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선형대수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827" y="807609"/>
            <a:ext cx="4033381" cy="5261990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행렬 </a:t>
            </a:r>
            <a:r>
              <a:rPr lang="ko-KR" altLang="en-US" dirty="0"/>
              <a:t>곱셈은 배열 </a:t>
            </a:r>
            <a:r>
              <a:rPr lang="ko-KR" altLang="en-US" dirty="0" err="1"/>
              <a:t>메서드이자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네임스페이스 안에 있는 함수인 </a:t>
            </a:r>
            <a:r>
              <a:rPr lang="en-US" altLang="ko-KR" dirty="0"/>
              <a:t>dot </a:t>
            </a:r>
            <a:r>
              <a:rPr lang="ko-KR" altLang="en-US" dirty="0"/>
              <a:t>함수를 사용해서 계산함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386" y="832898"/>
            <a:ext cx="7027235" cy="52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213986"/>
              </p:ext>
            </p:extLst>
          </p:nvPr>
        </p:nvGraphicFramePr>
        <p:xfrm>
          <a:off x="745299" y="691998"/>
          <a:ext cx="10690964" cy="558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64"/>
                <a:gridCol w="8526000"/>
              </a:tblGrid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62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numpy.diag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정사각행렬의 대각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비대각 원소를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차원 배열로 반환하거나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차원 배열을 대각선 원소로 하고 나머지는 </a:t>
                      </a:r>
                      <a:r>
                        <a:rPr lang="en-US" altLang="ko-KR" sz="1400" smtClean="0"/>
                        <a:t>0</a:t>
                      </a:r>
                      <a:r>
                        <a:rPr lang="ko-KR" altLang="en-US" sz="1400" smtClean="0"/>
                        <a:t>으로 채운 단위행렬을 반환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numpy.dot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 곱셈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numpy.trace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행렬의 대각선 원소의 합을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numpy.linalg.det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행렬식을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numpy.linalg.eig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 행렬의 고유값과 고유벡터를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numpy.linalg.inv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 행렬의 역행렬을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numpy.linalg.pinv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행렬의 무어</a:t>
                      </a:r>
                      <a:r>
                        <a:rPr lang="en-US" altLang="ko-KR" sz="1400" smtClean="0"/>
                        <a:t>-</a:t>
                      </a:r>
                      <a:r>
                        <a:rPr lang="ko-KR" altLang="en-US" sz="1400" smtClean="0"/>
                        <a:t>펜로즈 유사역원 역행렬을 구한다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numpy.linalg.qr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QR </a:t>
                      </a:r>
                      <a:r>
                        <a:rPr lang="ko-KR" altLang="en-US" sz="1400" smtClean="0"/>
                        <a:t>분해를 계산한다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numpy.linalg.svd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특이값 분해</a:t>
                      </a:r>
                      <a:r>
                        <a:rPr lang="en-US" altLang="ko-KR" sz="1400" smtClean="0"/>
                        <a:t>(SVD)</a:t>
                      </a:r>
                      <a:r>
                        <a:rPr lang="ko-KR" altLang="en-US" sz="1400" smtClean="0"/>
                        <a:t>를 계산한다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numpy.linalg.solve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</a:t>
                      </a:r>
                      <a:r>
                        <a:rPr lang="ko-KR" altLang="en-US" sz="1400" smtClean="0"/>
                        <a:t>가 정사각 행렬일 때</a:t>
                      </a:r>
                      <a:r>
                        <a:rPr lang="en-US" altLang="ko-KR" sz="1400" smtClean="0"/>
                        <a:t>, Ax=b</a:t>
                      </a:r>
                      <a:r>
                        <a:rPr lang="ko-KR" altLang="en-US" sz="1400" smtClean="0"/>
                        <a:t>를 만족하는 </a:t>
                      </a:r>
                      <a:r>
                        <a:rPr lang="en-US" altLang="ko-KR" sz="1400" smtClean="0"/>
                        <a:t>x</a:t>
                      </a:r>
                      <a:r>
                        <a:rPr lang="ko-KR" altLang="en-US" sz="1400" smtClean="0"/>
                        <a:t>를 구한다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numpy.linalg.lstsq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y=</a:t>
                      </a:r>
                      <a:r>
                        <a:rPr lang="en-US" altLang="ko-KR" sz="1400" dirty="0" err="1" smtClean="0"/>
                        <a:t>xb</a:t>
                      </a:r>
                      <a:r>
                        <a:rPr lang="ko-KR" altLang="en-US" sz="1400" dirty="0" smtClean="0"/>
                        <a:t>를 만족하는 </a:t>
                      </a:r>
                      <a:r>
                        <a:rPr lang="ko-KR" altLang="en-US" sz="1400" dirty="0" err="1" smtClean="0"/>
                        <a:t>최소제곱해를</a:t>
                      </a:r>
                      <a:r>
                        <a:rPr lang="ko-KR" altLang="en-US" sz="1400" dirty="0" smtClean="0"/>
                        <a:t>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969" y="112734"/>
            <a:ext cx="6506633" cy="661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74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896168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sz="2400" dirty="0" err="1"/>
              <a:t>numpy.random</a:t>
            </a:r>
            <a:r>
              <a:rPr lang="ko-KR" altLang="en-US" sz="2400" dirty="0"/>
              <a:t>은 매우 큰 표본을 생성함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 err="1"/>
              <a:t>파이썬</a:t>
            </a:r>
            <a:r>
              <a:rPr lang="ko-KR" altLang="en-US" sz="2000" dirty="0"/>
              <a:t> 내장모듈보다 수십 배 이상 빠름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36</a:t>
            </a:fld>
            <a:endParaRPr lang="ko-KR" altLang="en-US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99189"/>
              </p:ext>
            </p:extLst>
          </p:nvPr>
        </p:nvGraphicFramePr>
        <p:xfrm>
          <a:off x="795403" y="1683497"/>
          <a:ext cx="1056570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99"/>
                <a:gridCol w="8426105"/>
              </a:tblGrid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난수 발생기의 시드를 지정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permutation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순서를 임의로 바꾸거나 임의의 순열을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shuffle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리스트나 배열의 순서를 뒤섞음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균등분포에서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주어진 최소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최대 범위 안에서 임의의 난수를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표준편차가 </a:t>
                      </a: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이고 평균 값이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이 정규분포에서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binomial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이항분포에서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normal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정규분포에서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beta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베타분포에서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chisquare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카이제곱분포에서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gamma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감마분포에서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균등</a:t>
                      </a:r>
                      <a:r>
                        <a:rPr lang="en-US" altLang="ko-KR" dirty="0" smtClean="0"/>
                        <a:t>(0.1)</a:t>
                      </a:r>
                      <a:r>
                        <a:rPr lang="ko-KR" altLang="en-US" dirty="0" smtClean="0"/>
                        <a:t>분포에서 표본을 추출함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계단 오르내리기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714982" y="1088525"/>
            <a:ext cx="4415818" cy="452596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같은 확률로 한 계단씩 이동</a:t>
            </a:r>
            <a:endParaRPr lang="en-US" altLang="ko-KR" sz="2000" dirty="0" smtClean="0"/>
          </a:p>
          <a:p>
            <a:r>
              <a:rPr lang="en-US" altLang="ko-KR" sz="2000" dirty="0" smtClean="0"/>
              <a:t>random</a:t>
            </a:r>
            <a:r>
              <a:rPr lang="ko-KR" altLang="en-US" sz="2000" dirty="0" smtClean="0"/>
              <a:t>모듈을 사용</a:t>
            </a:r>
            <a:endParaRPr lang="en-US" altLang="ko-KR" sz="2000" dirty="0" smtClean="0"/>
          </a:p>
          <a:p>
            <a:r>
              <a:rPr lang="ko-KR" altLang="en-US" sz="2000" dirty="0" smtClean="0"/>
              <a:t>계단 오르내리기를 </a:t>
            </a:r>
            <a:r>
              <a:rPr lang="en-US" altLang="ko-KR" sz="2000" dirty="0" smtClean="0"/>
              <a:t>steps</a:t>
            </a:r>
            <a:r>
              <a:rPr lang="ko-KR" altLang="en-US" sz="2000" dirty="0" smtClean="0"/>
              <a:t>번 수행</a:t>
            </a:r>
            <a:endParaRPr lang="en-US" altLang="ko-KR" sz="2000" dirty="0" smtClean="0"/>
          </a:p>
          <a:p>
            <a:r>
              <a:rPr lang="ko-KR" altLang="en-US" sz="2000" dirty="0" smtClean="0"/>
              <a:t>그래프차트 그리기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 https</a:t>
            </a:r>
            <a:r>
              <a:rPr lang="en-US" altLang="ko-KR" sz="2000" dirty="0"/>
              <a:t>://matplotlib.org/users/pyplot_tutorial.html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682342" y="1219199"/>
            <a:ext cx="57476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random</a:t>
            </a:r>
            <a:br>
              <a:rPr lang="en-US" altLang="ko-KR" dirty="0"/>
            </a:b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position = 0</a:t>
            </a:r>
            <a:br>
              <a:rPr lang="en-US" altLang="ko-KR" dirty="0"/>
            </a:br>
            <a:r>
              <a:rPr lang="en-US" altLang="ko-KR" dirty="0"/>
              <a:t>walk = [position]</a:t>
            </a:r>
            <a:br>
              <a:rPr lang="en-US" altLang="ko-KR" dirty="0"/>
            </a:br>
            <a:r>
              <a:rPr lang="en-US" altLang="ko-KR" dirty="0"/>
              <a:t>steps = 10 # 10 -&gt; 1000</a:t>
            </a:r>
            <a:br>
              <a:rPr lang="en-US" altLang="ko-KR" dirty="0"/>
            </a:br>
            <a:r>
              <a:rPr lang="en-US" altLang="ko-KR" dirty="0"/>
              <a:t>for i in range(steps):</a:t>
            </a:r>
            <a:br>
              <a:rPr lang="en-US" altLang="ko-KR" dirty="0"/>
            </a:br>
            <a:r>
              <a:rPr lang="en-US" altLang="ko-KR" dirty="0"/>
              <a:t>    step = 1 if </a:t>
            </a:r>
            <a:r>
              <a:rPr lang="en-US" altLang="ko-KR" dirty="0" err="1"/>
              <a:t>random.randint</a:t>
            </a:r>
            <a:r>
              <a:rPr lang="en-US" altLang="ko-KR" dirty="0"/>
              <a:t>(0, 1) else -1</a:t>
            </a:r>
            <a:br>
              <a:rPr lang="en-US" altLang="ko-KR" dirty="0"/>
            </a:br>
            <a:r>
              <a:rPr lang="en-US" altLang="ko-KR" dirty="0"/>
              <a:t>    position += step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  <a:br>
              <a:rPr lang="en-US" altLang="ko-KR" dirty="0"/>
            </a:br>
            <a:r>
              <a:rPr lang="en-US" altLang="ko-KR" dirty="0"/>
              <a:t>print(walk)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plt.figure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plt.plot</a:t>
            </a:r>
            <a:r>
              <a:rPr lang="en-US" altLang="ko-KR" dirty="0"/>
              <a:t>(walk)</a:t>
            </a:r>
            <a:br>
              <a:rPr lang="en-US" altLang="ko-KR" dirty="0"/>
            </a:br>
            <a:r>
              <a:rPr lang="en-US" altLang="ko-KR" dirty="0" err="1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943" y="820057"/>
            <a:ext cx="7236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1) </a:t>
            </a:r>
            <a:r>
              <a:rPr lang="ko-KR" altLang="en-US" sz="2000" b="1" dirty="0"/>
              <a:t>배열연산의 활용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간단 </a:t>
            </a:r>
            <a:r>
              <a:rPr lang="ko-KR" altLang="en-US" sz="2000" b="1" dirty="0" smtClean="0"/>
              <a:t>응용 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jupyter</a:t>
            </a:r>
            <a:r>
              <a:rPr lang="en-US" altLang="ko-KR" sz="2000" b="1" dirty="0" smtClean="0"/>
              <a:t> notebook </a:t>
            </a:r>
            <a:r>
              <a:rPr lang="ko-KR" altLang="en-US" sz="2000" b="1" dirty="0" smtClean="0"/>
              <a:t>활용 병행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881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782320"/>
            <a:ext cx="10461171" cy="539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as </a:t>
            </a:r>
            <a:r>
              <a:rPr lang="en-US" altLang="ko-KR" sz="2000" dirty="0" err="1"/>
              <a:t>np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nsteps</a:t>
            </a:r>
            <a:r>
              <a:rPr lang="en-US" altLang="ko-KR" sz="2000" dirty="0"/>
              <a:t> = 10 # 10 --&gt; 1000</a:t>
            </a:r>
            <a:br>
              <a:rPr lang="en-US" altLang="ko-KR" sz="2000" dirty="0"/>
            </a:br>
            <a:r>
              <a:rPr lang="en-US" altLang="ko-KR" sz="2000" dirty="0"/>
              <a:t>draws = </a:t>
            </a:r>
            <a:r>
              <a:rPr lang="en-US" altLang="ko-KR" sz="2000" dirty="0" err="1"/>
              <a:t>np.random.randint</a:t>
            </a:r>
            <a:r>
              <a:rPr lang="en-US" altLang="ko-KR" sz="2000" dirty="0"/>
              <a:t>(0, 2, size=</a:t>
            </a:r>
            <a:r>
              <a:rPr lang="en-US" altLang="ko-KR" sz="2000" dirty="0" err="1"/>
              <a:t>nsteps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print(draws)</a:t>
            </a:r>
            <a:br>
              <a:rPr lang="en-US" altLang="ko-KR" sz="2000" dirty="0"/>
            </a:br>
            <a:r>
              <a:rPr lang="en-US" altLang="ko-KR" sz="2000" dirty="0"/>
              <a:t>steps = </a:t>
            </a:r>
            <a:r>
              <a:rPr lang="en-US" altLang="ko-KR" sz="2000" dirty="0" err="1"/>
              <a:t>np.where</a:t>
            </a:r>
            <a:r>
              <a:rPr lang="en-US" altLang="ko-KR" sz="2000" dirty="0"/>
              <a:t>(draws &gt; 0, 1, -1)</a:t>
            </a:r>
            <a:br>
              <a:rPr lang="en-US" altLang="ko-KR" sz="2000" dirty="0"/>
            </a:br>
            <a:r>
              <a:rPr lang="en-US" altLang="ko-KR" sz="2000" dirty="0"/>
              <a:t>walk = </a:t>
            </a:r>
            <a:r>
              <a:rPr lang="en-US" altLang="ko-KR" sz="2000" dirty="0" err="1"/>
              <a:t>steps.cumsum</a:t>
            </a:r>
            <a:r>
              <a:rPr lang="en-US" altLang="ko-KR" sz="2000" dirty="0"/>
              <a:t>()    # </a:t>
            </a:r>
            <a:r>
              <a:rPr lang="ko-KR" altLang="en-US" sz="2000" dirty="0"/>
              <a:t>현재의 계단위치 계산</a:t>
            </a:r>
            <a:br>
              <a:rPr lang="ko-KR" altLang="en-US" sz="2000" dirty="0"/>
            </a:br>
            <a:r>
              <a:rPr lang="en-US" altLang="ko-KR" sz="2000" dirty="0"/>
              <a:t>print(walk)</a:t>
            </a:r>
            <a:br>
              <a:rPr lang="en-US" altLang="ko-KR" sz="2000" dirty="0"/>
            </a:br>
            <a:r>
              <a:rPr lang="en-US" altLang="ko-KR" sz="2000" dirty="0"/>
              <a:t>print(</a:t>
            </a:r>
            <a:r>
              <a:rPr lang="en-US" altLang="ko-KR" sz="2000" dirty="0" err="1"/>
              <a:t>walk.min</a:t>
            </a:r>
            <a:r>
              <a:rPr lang="en-US" altLang="ko-KR" sz="2000" dirty="0"/>
              <a:t>())       # </a:t>
            </a:r>
            <a:r>
              <a:rPr lang="ko-KR" altLang="en-US" sz="2000" dirty="0"/>
              <a:t>최하 계단위치</a:t>
            </a:r>
            <a:br>
              <a:rPr lang="ko-KR" altLang="en-US" sz="2000" dirty="0"/>
            </a:br>
            <a:r>
              <a:rPr lang="en-US" altLang="ko-KR" sz="2000" dirty="0"/>
              <a:t>print(</a:t>
            </a:r>
            <a:r>
              <a:rPr lang="en-US" altLang="ko-KR" sz="2000" dirty="0" err="1"/>
              <a:t>walk.max</a:t>
            </a:r>
            <a:r>
              <a:rPr lang="en-US" altLang="ko-KR" sz="2000" dirty="0"/>
              <a:t>())       # </a:t>
            </a:r>
            <a:r>
              <a:rPr lang="ko-KR" altLang="en-US" sz="2000" dirty="0"/>
              <a:t>최고 계단위치</a:t>
            </a:r>
            <a:br>
              <a:rPr lang="ko-KR" altLang="en-US" sz="2000" dirty="0"/>
            </a:br>
            <a:r>
              <a:rPr lang="en-US" altLang="ko-KR" sz="2000" dirty="0" err="1"/>
              <a:t>tval</a:t>
            </a:r>
            <a:r>
              <a:rPr lang="en-US" altLang="ko-KR" sz="2000" dirty="0"/>
              <a:t>=2</a:t>
            </a:r>
            <a:br>
              <a:rPr lang="en-US" altLang="ko-KR" sz="2000" dirty="0"/>
            </a:br>
            <a:r>
              <a:rPr lang="en-US" altLang="ko-KR" sz="2000" dirty="0"/>
              <a:t>print((</a:t>
            </a:r>
            <a:r>
              <a:rPr lang="en-US" altLang="ko-KR" sz="2000" dirty="0" err="1"/>
              <a:t>np.abs</a:t>
            </a:r>
            <a:r>
              <a:rPr lang="en-US" altLang="ko-KR" sz="2000" dirty="0"/>
              <a:t>(walk) &gt;= </a:t>
            </a:r>
            <a:r>
              <a:rPr lang="en-US" altLang="ko-KR" sz="2000" dirty="0" err="1"/>
              <a:t>tval</a:t>
            </a:r>
            <a:r>
              <a:rPr lang="en-US" altLang="ko-KR" sz="2000" dirty="0"/>
              <a:t>).</a:t>
            </a:r>
            <a:r>
              <a:rPr lang="en-US" altLang="ko-KR" sz="2000" dirty="0" err="1"/>
              <a:t>argmax</a:t>
            </a:r>
            <a:r>
              <a:rPr lang="en-US" altLang="ko-KR" sz="2000" dirty="0"/>
              <a:t>()) # </a:t>
            </a:r>
            <a:r>
              <a:rPr lang="en-US" altLang="ko-KR" sz="2000" dirty="0" err="1"/>
              <a:t>tval</a:t>
            </a:r>
            <a:r>
              <a:rPr lang="en-US" altLang="ko-KR" sz="2000" dirty="0"/>
              <a:t> </a:t>
            </a:r>
            <a:r>
              <a:rPr lang="ko-KR" altLang="en-US" sz="2000" dirty="0"/>
              <a:t>값을 갖는 곳을 </a:t>
            </a:r>
            <a:r>
              <a:rPr lang="en-US" altLang="ko-KR" sz="2000" dirty="0"/>
              <a:t>1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바꾼 뒤</a:t>
            </a:r>
            <a:r>
              <a:rPr lang="en-US" altLang="ko-KR" sz="2000" dirty="0"/>
              <a:t>, </a:t>
            </a:r>
            <a:r>
              <a:rPr lang="ko-KR" altLang="en-US" sz="2000" dirty="0"/>
              <a:t>최초위치</a:t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78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9257" y="769259"/>
            <a:ext cx="1095780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 4.7.1 </a:t>
            </a:r>
            <a:r>
              <a:rPr lang="ko-KR" altLang="en-US" sz="1600" dirty="0"/>
              <a:t>계단 오르기 </a:t>
            </a:r>
            <a:r>
              <a:rPr lang="ko-KR" altLang="en-US" sz="1600" dirty="0" smtClean="0"/>
              <a:t>시뮬레이션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notebook </a:t>
            </a:r>
            <a:r>
              <a:rPr lang="ko-KR" altLang="en-US" sz="1600" dirty="0" smtClean="0"/>
              <a:t>이용 설명이 용이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np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nwalks</a:t>
            </a:r>
            <a:r>
              <a:rPr lang="en-US" altLang="ko-KR" sz="1600" dirty="0"/>
              <a:t>=5    # size 5  5000 </a:t>
            </a:r>
            <a:r>
              <a:rPr lang="ko-KR" altLang="en-US" sz="1600" dirty="0"/>
              <a:t>회</a:t>
            </a:r>
            <a:br>
              <a:rPr lang="ko-KR" altLang="en-US" sz="1600" dirty="0"/>
            </a:br>
            <a:r>
              <a:rPr lang="en-US" altLang="ko-KR" sz="1600" dirty="0" err="1"/>
              <a:t>nsteps</a:t>
            </a:r>
            <a:r>
              <a:rPr lang="en-US" altLang="ko-KR" sz="1600" dirty="0"/>
              <a:t> = 10  # steps 10  1000 </a:t>
            </a:r>
            <a:r>
              <a:rPr lang="ko-KR" altLang="en-US" sz="1600" dirty="0"/>
              <a:t>회</a:t>
            </a:r>
            <a:br>
              <a:rPr lang="ko-KR" altLang="en-US" sz="1600" dirty="0"/>
            </a:br>
            <a:r>
              <a:rPr lang="en-US" altLang="ko-KR" sz="1600" dirty="0" err="1"/>
              <a:t>tval</a:t>
            </a:r>
            <a:r>
              <a:rPr lang="en-US" altLang="ko-KR" sz="1600" dirty="0"/>
              <a:t> =3 # threshold value 3 -&gt; 30</a:t>
            </a:r>
            <a:br>
              <a:rPr lang="en-US" altLang="ko-KR" sz="1600" dirty="0"/>
            </a:br>
            <a:r>
              <a:rPr lang="en-US" altLang="ko-KR" sz="1600" dirty="0"/>
              <a:t>draws = </a:t>
            </a:r>
            <a:r>
              <a:rPr lang="en-US" altLang="ko-KR" sz="1600" dirty="0" err="1"/>
              <a:t>np.random.randint</a:t>
            </a:r>
            <a:r>
              <a:rPr lang="en-US" altLang="ko-KR" sz="1600" dirty="0"/>
              <a:t>(0,2,size=(</a:t>
            </a:r>
            <a:r>
              <a:rPr lang="en-US" altLang="ko-KR" sz="1600" dirty="0" err="1"/>
              <a:t>nwalks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nsteps</a:t>
            </a:r>
            <a:r>
              <a:rPr lang="en-US" altLang="ko-KR" sz="1600" dirty="0"/>
              <a:t>))</a:t>
            </a:r>
            <a:br>
              <a:rPr lang="en-US" altLang="ko-KR" sz="1600" dirty="0"/>
            </a:br>
            <a:r>
              <a:rPr lang="en-US" altLang="ko-KR" sz="1600" dirty="0"/>
              <a:t>print(draws)</a:t>
            </a:r>
            <a:br>
              <a:rPr lang="en-US" altLang="ko-KR" sz="1600" dirty="0"/>
            </a:br>
            <a:r>
              <a:rPr lang="en-US" altLang="ko-KR" sz="1600" dirty="0"/>
              <a:t>steps=</a:t>
            </a:r>
            <a:r>
              <a:rPr lang="en-US" altLang="ko-KR" sz="1600" dirty="0" err="1"/>
              <a:t>np.where</a:t>
            </a:r>
            <a:r>
              <a:rPr lang="en-US" altLang="ko-KR" sz="1600" dirty="0"/>
              <a:t>(draws&gt;0,1,-1)</a:t>
            </a:r>
            <a:br>
              <a:rPr lang="en-US" altLang="ko-KR" sz="1600" dirty="0"/>
            </a:br>
            <a:r>
              <a:rPr lang="en-US" altLang="ko-KR" sz="1600" dirty="0"/>
              <a:t>print(steps)</a:t>
            </a:r>
            <a:br>
              <a:rPr lang="en-US" altLang="ko-KR" sz="1600" dirty="0"/>
            </a:br>
            <a:r>
              <a:rPr lang="en-US" altLang="ko-KR" sz="1600" dirty="0"/>
              <a:t>walks=</a:t>
            </a:r>
            <a:r>
              <a:rPr lang="en-US" altLang="ko-KR" sz="1600" dirty="0" err="1"/>
              <a:t>steps.cumsum</a:t>
            </a:r>
            <a:r>
              <a:rPr lang="en-US" altLang="ko-KR" sz="1600" dirty="0"/>
              <a:t>(1)  # 1</a:t>
            </a:r>
            <a:r>
              <a:rPr lang="ko-KR" altLang="en-US" sz="1600" dirty="0" err="1"/>
              <a:t>번축을</a:t>
            </a:r>
            <a:r>
              <a:rPr lang="ko-KR" altLang="en-US" sz="1600" dirty="0"/>
              <a:t> 변화시킨 </a:t>
            </a:r>
            <a:r>
              <a:rPr lang="ko-KR" altLang="en-US" sz="1600" dirty="0" err="1"/>
              <a:t>누적합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print(walks)</a:t>
            </a:r>
            <a:br>
              <a:rPr lang="en-US" altLang="ko-KR" sz="1600" dirty="0"/>
            </a:br>
            <a:r>
              <a:rPr lang="en-US" altLang="ko-KR" sz="1600" dirty="0"/>
              <a:t>hits30=(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(walks)&gt;=3).any(1)   # let </a:t>
            </a:r>
            <a:r>
              <a:rPr lang="en-US" altLang="ko-KR" sz="1600" dirty="0" err="1"/>
              <a:t>tval</a:t>
            </a:r>
            <a:r>
              <a:rPr lang="en-US" altLang="ko-KR" sz="1600" dirty="0"/>
              <a:t> = 3, 1</a:t>
            </a:r>
            <a:r>
              <a:rPr lang="ko-KR" altLang="en-US" sz="1600" dirty="0" err="1"/>
              <a:t>번축으로</a:t>
            </a:r>
            <a:r>
              <a:rPr lang="ko-KR" altLang="en-US" sz="1600" dirty="0"/>
              <a:t> </a:t>
            </a:r>
            <a:r>
              <a:rPr lang="en-US" altLang="ko-KR" sz="1600" dirty="0"/>
              <a:t>any()</a:t>
            </a:r>
            <a:br>
              <a:rPr lang="en-US" altLang="ko-KR" sz="1600" dirty="0"/>
            </a:br>
            <a:r>
              <a:rPr lang="en-US" altLang="ko-KR" sz="1600" dirty="0"/>
              <a:t>print(hits30)</a:t>
            </a:r>
            <a:br>
              <a:rPr lang="en-US" altLang="ko-KR" sz="1600" dirty="0"/>
            </a:br>
            <a:r>
              <a:rPr lang="en-US" altLang="ko-KR" sz="1600" dirty="0"/>
              <a:t>print(hits30.sum())    # </a:t>
            </a:r>
            <a:r>
              <a:rPr lang="en-US" altLang="ko-KR" sz="1600" dirty="0" err="1"/>
              <a:t>tval</a:t>
            </a:r>
            <a:r>
              <a:rPr lang="ko-KR" altLang="en-US" sz="1600" dirty="0"/>
              <a:t>을 넘긴 회수</a:t>
            </a:r>
            <a:br>
              <a:rPr lang="ko-KR" altLang="en-US" sz="1600" dirty="0"/>
            </a:br>
            <a:r>
              <a:rPr lang="en-US" altLang="ko-KR" sz="1600" dirty="0"/>
              <a:t>print(walks[hits30])   # </a:t>
            </a:r>
            <a:r>
              <a:rPr lang="en-US" altLang="ko-KR" sz="1600" dirty="0" err="1"/>
              <a:t>tval</a:t>
            </a:r>
            <a:r>
              <a:rPr lang="ko-KR" altLang="en-US" sz="1600" dirty="0"/>
              <a:t>을 넘긴 행만 추출</a:t>
            </a:r>
            <a:br>
              <a:rPr lang="ko-KR" altLang="en-US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(walks[hits30])&gt;=3)    # 0</a:t>
            </a:r>
            <a:r>
              <a:rPr lang="ko-KR" altLang="en-US" sz="1600" dirty="0"/>
              <a:t>층부터 계단거리가 </a:t>
            </a:r>
            <a:r>
              <a:rPr lang="en-US" altLang="ko-KR" sz="1600" dirty="0"/>
              <a:t>3</a:t>
            </a:r>
            <a:r>
              <a:rPr lang="ko-KR" altLang="en-US" sz="1600" dirty="0"/>
              <a:t>이상인 것만 </a:t>
            </a:r>
            <a:r>
              <a:rPr lang="en-US" altLang="ko-KR" sz="1600" dirty="0"/>
              <a:t>True, </a:t>
            </a:r>
            <a:r>
              <a:rPr lang="ko-KR" altLang="en-US" sz="1600" dirty="0"/>
              <a:t>즉</a:t>
            </a:r>
            <a:r>
              <a:rPr lang="en-US" altLang="ko-KR" sz="1600" dirty="0"/>
              <a:t>1</a:t>
            </a:r>
            <a:br>
              <a:rPr lang="en-US" altLang="ko-KR" sz="1600" dirty="0"/>
            </a:br>
            <a:r>
              <a:rPr lang="en-US" altLang="ko-KR" sz="1600" dirty="0" err="1"/>
              <a:t>crossing_times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(walks[hits30])&gt;=3).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(1) # 3</a:t>
            </a:r>
            <a:r>
              <a:rPr lang="ko-KR" altLang="en-US" sz="1600" dirty="0" err="1"/>
              <a:t>층이상만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로 만들고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(1)</a:t>
            </a:r>
            <a:r>
              <a:rPr lang="ko-KR" altLang="en-US" sz="1600" dirty="0" err="1"/>
              <a:t>번축으로</a:t>
            </a:r>
            <a:r>
              <a:rPr lang="ko-KR" altLang="en-US" sz="1600" dirty="0"/>
              <a:t> 최대값의 인덱스</a:t>
            </a:r>
            <a:br>
              <a:rPr lang="ko-KR" altLang="en-US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crossing_times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crossing_times.mean</a:t>
            </a:r>
            <a:r>
              <a:rPr lang="en-US" altLang="ko-KR" sz="1600" dirty="0"/>
              <a:t>())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879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4.1.1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ko-KR" sz="2000" dirty="0" smtClean="0"/>
              <a:t>array</a:t>
            </a:r>
            <a:r>
              <a:rPr lang="ko-KR" altLang="en-US" sz="2000" dirty="0" smtClean="0"/>
              <a:t>를 이용한 생성</a:t>
            </a:r>
            <a:endParaRPr lang="en-US" altLang="ko-KR" sz="2000" dirty="0" smtClean="0"/>
          </a:p>
          <a:p>
            <a:r>
              <a:rPr lang="ko-KR" altLang="en-US" sz="2000" dirty="0" smtClean="0"/>
              <a:t>적절한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추정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np.zeors</a:t>
            </a:r>
            <a:r>
              <a:rPr lang="en-US" altLang="ko-KR" sz="2000" dirty="0" smtClean="0"/>
              <a:t>(10) : 1x10 </a:t>
            </a:r>
            <a:r>
              <a:rPr lang="en-US" altLang="ko-KR" sz="2000" dirty="0"/>
              <a:t>0 </a:t>
            </a:r>
            <a:r>
              <a:rPr lang="ko-KR" altLang="en-US" sz="2000" dirty="0"/>
              <a:t>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np.zeors</a:t>
            </a:r>
            <a:r>
              <a:rPr lang="en-US" altLang="ko-KR" sz="2000" dirty="0" smtClean="0"/>
              <a:t>((3,6)) : 3x6 0 </a:t>
            </a:r>
            <a:r>
              <a:rPr lang="ko-KR" altLang="en-US" sz="2000" dirty="0" smtClean="0"/>
              <a:t>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np.empty</a:t>
            </a:r>
            <a:r>
              <a:rPr lang="en-US" altLang="ko-KR" sz="2000" dirty="0" smtClean="0"/>
              <a:t>((2,3,2)):2x3x2 </a:t>
            </a:r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np.arrange</a:t>
            </a:r>
            <a:r>
              <a:rPr lang="en-US" altLang="ko-KR" sz="2000" dirty="0" smtClean="0"/>
              <a:t>(15): range()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np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버전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4879" y="779644"/>
            <a:ext cx="4678337" cy="348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4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같이 한번에 </a:t>
            </a:r>
            <a:r>
              <a:rPr lang="en-US" altLang="ko-KR" dirty="0" smtClean="0"/>
              <a:t>(-2~+2)</a:t>
            </a:r>
            <a:r>
              <a:rPr lang="ko-KR" altLang="en-US" dirty="0" smtClean="0"/>
              <a:t>의 계단을 동일한 확률로 움직인다</a:t>
            </a:r>
            <a:r>
              <a:rPr lang="en-US" altLang="ko-KR" dirty="0" smtClean="0"/>
              <a:t>. 0 </a:t>
            </a:r>
            <a:r>
              <a:rPr lang="ko-KR" altLang="en-US" dirty="0" smtClean="0"/>
              <a:t>에서 시작하여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회의 계단 오르내리기를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질문에 답하라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err="1" smtClean="0"/>
              <a:t>두계단상승</a:t>
            </a:r>
            <a:r>
              <a:rPr lang="en-US" altLang="ko-KR" dirty="0"/>
              <a:t>(+2), </a:t>
            </a:r>
            <a:r>
              <a:rPr lang="ko-KR" altLang="en-US" dirty="0" err="1"/>
              <a:t>한계단상승</a:t>
            </a:r>
            <a:r>
              <a:rPr lang="en-US" altLang="ko-KR" dirty="0"/>
              <a:t>(+1), </a:t>
            </a:r>
            <a:r>
              <a:rPr lang="ko-KR" altLang="en-US" dirty="0"/>
              <a:t>제자리</a:t>
            </a:r>
            <a:r>
              <a:rPr lang="en-US" altLang="ko-KR" dirty="0"/>
              <a:t>(0), </a:t>
            </a:r>
            <a:r>
              <a:rPr lang="ko-KR" altLang="en-US" dirty="0" err="1"/>
              <a:t>한계단하락</a:t>
            </a:r>
            <a:r>
              <a:rPr lang="en-US" altLang="ko-KR" dirty="0"/>
              <a:t>(-1), </a:t>
            </a:r>
            <a:r>
              <a:rPr lang="ko-KR" altLang="en-US" dirty="0" err="1"/>
              <a:t>두계단하락</a:t>
            </a:r>
            <a:r>
              <a:rPr lang="en-US" altLang="ko-KR" dirty="0"/>
              <a:t>(-2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np.random.seed</a:t>
            </a:r>
            <a:r>
              <a:rPr lang="en-US" altLang="ko-KR" dirty="0" smtClean="0"/>
              <a:t>(100) </a:t>
            </a:r>
            <a:r>
              <a:rPr lang="ko-KR" altLang="en-US" dirty="0" smtClean="0"/>
              <a:t>을 이용하</a:t>
            </a:r>
            <a:r>
              <a:rPr lang="ko-KR" altLang="en-US" dirty="0"/>
              <a:t>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(-2,+2)</a:t>
            </a:r>
            <a:r>
              <a:rPr lang="ko-KR" altLang="en-US" dirty="0"/>
              <a:t>함수의 값을 동일하게 만들라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각 문제에 대해 다음과 같이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풀라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/>
              <a:t>matplotlib</a:t>
            </a:r>
            <a:r>
              <a:rPr lang="ko-KR" altLang="en-US" dirty="0"/>
              <a:t>를 활용하여 </a:t>
            </a:r>
            <a:r>
              <a:rPr lang="ko-KR" altLang="en-US" dirty="0" err="1" smtClean="0"/>
              <a:t>회차별</a:t>
            </a:r>
            <a:r>
              <a:rPr lang="ko-KR" altLang="en-US" dirty="0" smtClean="0"/>
              <a:t> 계단그래프를 표시하라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방문하는 최저계단과 최고계단은 무엇인가</a:t>
            </a:r>
            <a:r>
              <a:rPr lang="en-US" altLang="ko-KR" dirty="0" smtClean="0"/>
              <a:t>?  </a:t>
            </a:r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다시 계단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ko-KR" altLang="en-US" dirty="0" smtClean="0"/>
              <a:t>으로 돌아오는 회수를 구하라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>
                <a:hlinkClick r:id="rId2"/>
              </a:rPr>
              <a:t>www.machinelearningplus.com/python/101-numpy-exercises-python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1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err="1"/>
              <a:t>np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np.random.seed</a:t>
            </a:r>
            <a:r>
              <a:rPr lang="en-US" altLang="ko-KR" dirty="0" smtClean="0"/>
              <a:t>(100)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nsteps</a:t>
            </a:r>
            <a:r>
              <a:rPr lang="en-US" altLang="ko-KR" dirty="0"/>
              <a:t> = </a:t>
            </a:r>
            <a:r>
              <a:rPr lang="en-US" altLang="ko-KR" dirty="0" smtClean="0"/>
              <a:t>10 # 10 </a:t>
            </a:r>
            <a:r>
              <a:rPr lang="en-US" altLang="ko-KR" dirty="0" smtClean="0">
                <a:sym typeface="Wingdings" pitchFamily="2" charset="2"/>
              </a:rPr>
              <a:t> 100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steps = </a:t>
            </a:r>
            <a:r>
              <a:rPr lang="en-US" altLang="ko-KR" dirty="0" err="1"/>
              <a:t>np.random.randint</a:t>
            </a:r>
            <a:r>
              <a:rPr lang="en-US" altLang="ko-KR" dirty="0"/>
              <a:t>(-2,3,nsteps) # high </a:t>
            </a:r>
            <a:r>
              <a:rPr lang="ko-KR" altLang="en-US" dirty="0"/>
              <a:t>보다 작은 적수만 산출하므로</a:t>
            </a:r>
            <a:r>
              <a:rPr lang="en-US" altLang="ko-KR" dirty="0"/>
              <a:t>, -3</a:t>
            </a:r>
            <a:br>
              <a:rPr lang="en-US" altLang="ko-KR" dirty="0"/>
            </a:br>
            <a:r>
              <a:rPr lang="en-US" altLang="ko-KR" dirty="0"/>
              <a:t>walk = </a:t>
            </a:r>
            <a:r>
              <a:rPr lang="en-US" altLang="ko-KR" dirty="0" err="1"/>
              <a:t>steps.cumsum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print(steps)</a:t>
            </a:r>
            <a:br>
              <a:rPr lang="en-US" altLang="ko-KR" dirty="0"/>
            </a:br>
            <a:r>
              <a:rPr lang="en-US" altLang="ko-KR" dirty="0"/>
              <a:t>print('</a:t>
            </a:r>
            <a:r>
              <a:rPr lang="ko-KR" altLang="en-US" dirty="0"/>
              <a:t>계단이동 변화</a:t>
            </a:r>
            <a:r>
              <a:rPr lang="en-US" altLang="ko-KR" dirty="0"/>
              <a:t>')</a:t>
            </a:r>
            <a:br>
              <a:rPr lang="en-US" altLang="ko-KR" dirty="0"/>
            </a:br>
            <a:r>
              <a:rPr lang="en-US" altLang="ko-KR" dirty="0"/>
              <a:t>print(walk)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1</a:t>
            </a:r>
            <a:br>
              <a:rPr lang="en-US" altLang="ko-KR" dirty="0"/>
            </a:br>
            <a:r>
              <a:rPr lang="en-US" altLang="ko-KR" dirty="0" err="1"/>
              <a:t>plt.figure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plt.plot</a:t>
            </a:r>
            <a:r>
              <a:rPr lang="en-US" altLang="ko-KR" dirty="0"/>
              <a:t>(walk)</a:t>
            </a:r>
            <a:br>
              <a:rPr lang="en-US" altLang="ko-KR" dirty="0"/>
            </a:b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2</a:t>
            </a:r>
            <a:br>
              <a:rPr lang="en-US" altLang="ko-KR" dirty="0"/>
            </a:br>
            <a:r>
              <a:rPr lang="en-US" altLang="ko-KR" dirty="0"/>
              <a:t>print('</a:t>
            </a:r>
            <a:r>
              <a:rPr lang="ko-KR" altLang="en-US" dirty="0"/>
              <a:t>최고계단</a:t>
            </a:r>
            <a:r>
              <a:rPr lang="en-US" altLang="ko-KR" dirty="0"/>
              <a:t>=%d, </a:t>
            </a:r>
            <a:r>
              <a:rPr lang="ko-KR" altLang="en-US" dirty="0"/>
              <a:t>최저계단</a:t>
            </a:r>
            <a:r>
              <a:rPr lang="en-US" altLang="ko-KR" dirty="0"/>
              <a:t>%d'%(</a:t>
            </a:r>
            <a:r>
              <a:rPr lang="en-US" altLang="ko-KR" dirty="0" err="1"/>
              <a:t>walk.max</a:t>
            </a:r>
            <a:r>
              <a:rPr lang="en-US" altLang="ko-KR" dirty="0"/>
              <a:t>(),</a:t>
            </a:r>
            <a:r>
              <a:rPr lang="en-US" altLang="ko-KR" dirty="0" err="1"/>
              <a:t>walk.min</a:t>
            </a:r>
            <a:r>
              <a:rPr lang="en-US" altLang="ko-KR" dirty="0"/>
              <a:t>()))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3.</a:t>
            </a:r>
            <a:br>
              <a:rPr lang="en-US" altLang="ko-KR" dirty="0"/>
            </a:br>
            <a:r>
              <a:rPr lang="en-US" altLang="ko-KR" dirty="0"/>
              <a:t>print('0</a:t>
            </a:r>
            <a:r>
              <a:rPr lang="ko-KR" altLang="en-US" dirty="0"/>
              <a:t>으로 </a:t>
            </a:r>
            <a:r>
              <a:rPr lang="ko-KR" altLang="en-US" dirty="0" err="1"/>
              <a:t>회괴</a:t>
            </a:r>
            <a:r>
              <a:rPr lang="ko-KR" altLang="en-US" dirty="0"/>
              <a:t> 회수</a:t>
            </a:r>
            <a:r>
              <a:rPr lang="en-US" altLang="ko-KR" dirty="0"/>
              <a:t>%d'%(walk==0).sum())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5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86721" y="46680"/>
            <a:ext cx="10515600" cy="508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graphicFrame>
        <p:nvGraphicFramePr>
          <p:cNvPr id="7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168158"/>
              </p:ext>
            </p:extLst>
          </p:nvPr>
        </p:nvGraphicFramePr>
        <p:xfrm>
          <a:off x="886721" y="961373"/>
          <a:ext cx="10515600" cy="506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515"/>
                <a:gridCol w="7834085"/>
              </a:tblGrid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array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데이터를 </a:t>
                      </a:r>
                      <a:r>
                        <a:rPr lang="en-US" altLang="ko-KR" sz="1600" dirty="0" err="1" smtClean="0"/>
                        <a:t>ndarray</a:t>
                      </a:r>
                      <a:r>
                        <a:rPr lang="ko-KR" altLang="en-US" sz="1600" dirty="0" smtClean="0"/>
                        <a:t>로 변환하며 </a:t>
                      </a:r>
                      <a:r>
                        <a:rPr lang="en-US" altLang="ko-KR" sz="1600" dirty="0" err="1" smtClean="0"/>
                        <a:t>dtype</a:t>
                      </a:r>
                      <a:r>
                        <a:rPr lang="ko-KR" altLang="en-US" sz="1600" dirty="0" smtClean="0"/>
                        <a:t>이 명시되지 않은 경우에는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추론하여 저장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기본적으로 입력데이터는 복사된다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asarray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입력 데이터를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로 변환하지만 입력 데이터가 이미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일 경우 복사가 되지 않는다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arange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내장 </a:t>
                      </a:r>
                      <a:r>
                        <a:rPr lang="en-US" altLang="ko-KR" sz="1600" smtClean="0"/>
                        <a:t>range </a:t>
                      </a:r>
                      <a:r>
                        <a:rPr lang="ko-KR" altLang="en-US" sz="1600" smtClean="0"/>
                        <a:t>함수와 유사하지만 리스트 대신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를 반환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1202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ones,</a:t>
                      </a:r>
                      <a:r>
                        <a:rPr lang="en-US" altLang="ko-KR" sz="1600" baseline="0" smtClean="0"/>
                        <a:t> ones_like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주어진 </a:t>
                      </a:r>
                      <a:r>
                        <a:rPr lang="en-US" altLang="ko-KR" sz="1600" smtClean="0"/>
                        <a:t>dtype</a:t>
                      </a:r>
                      <a:r>
                        <a:rPr lang="ko-KR" altLang="en-US" sz="1600" smtClean="0"/>
                        <a:t>과 주어진 모양을 가지는 배열을 생성하고 내용을 모두 </a:t>
                      </a:r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로 초기화</a:t>
                      </a:r>
                      <a:r>
                        <a:rPr lang="en-US" altLang="ko-KR" sz="160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smtClean="0"/>
                        <a:t>ones_like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주어진 배열과 동일한 모양과 </a:t>
                      </a:r>
                      <a:r>
                        <a:rPr lang="en-US" altLang="ko-KR" sz="1600" baseline="0" smtClean="0"/>
                        <a:t>dtype</a:t>
                      </a:r>
                      <a:r>
                        <a:rPr lang="ko-KR" altLang="en-US" sz="1600" baseline="0" smtClean="0"/>
                        <a:t>을 가지는 배열을 새로 생성하여 내용을 모두 </a:t>
                      </a:r>
                      <a:r>
                        <a:rPr lang="en-US" altLang="ko-KR" sz="1600" baseline="0" smtClean="0"/>
                        <a:t>1</a:t>
                      </a:r>
                      <a:r>
                        <a:rPr lang="ko-KR" altLang="en-US" sz="1600" baseline="0" smtClean="0"/>
                        <a:t>로 초기화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zeros, zeros_like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위와 동일하지만 </a:t>
                      </a:r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이 아닌 </a:t>
                      </a:r>
                      <a:r>
                        <a:rPr lang="en-US" altLang="ko-KR" sz="1600" smtClean="0"/>
                        <a:t>0</a:t>
                      </a:r>
                      <a:r>
                        <a:rPr lang="ko-KR" altLang="en-US" sz="1600" smtClean="0"/>
                        <a:t>으로 초기화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empty, empty_like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메모리를 할당하여 새로운 배열을 생성하지만 </a:t>
                      </a:r>
                      <a:r>
                        <a:rPr lang="en-US" altLang="ko-KR" sz="1600" smtClean="0"/>
                        <a:t>ones</a:t>
                      </a:r>
                      <a:r>
                        <a:rPr lang="ko-KR" altLang="en-US" sz="1600" smtClean="0"/>
                        <a:t>나 </a:t>
                      </a:r>
                      <a:r>
                        <a:rPr lang="en-US" altLang="ko-KR" sz="1600" smtClean="0"/>
                        <a:t>zeros</a:t>
                      </a:r>
                      <a:r>
                        <a:rPr lang="ko-KR" altLang="en-US" sz="1600" smtClean="0"/>
                        <a:t>처럼 값을 초기화 하지않는다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eye, identity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 x N </a:t>
                      </a:r>
                      <a:r>
                        <a:rPr lang="ko-KR" altLang="en-US" sz="1600" dirty="0" smtClean="0"/>
                        <a:t>크기의 단위 행렬을 생성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좌상단부터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우하단을</a:t>
                      </a:r>
                      <a:r>
                        <a:rPr lang="ko-KR" altLang="en-US" sz="1600" dirty="0" smtClean="0"/>
                        <a:t> 잇는 대각선은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채워지고 나머지는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으로 채워짐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9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4.2.2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38324"/>
              </p:ext>
            </p:extLst>
          </p:nvPr>
        </p:nvGraphicFramePr>
        <p:xfrm>
          <a:off x="755708" y="852187"/>
          <a:ext cx="10718133" cy="533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98"/>
                <a:gridCol w="1323519"/>
                <a:gridCol w="7326616"/>
              </a:tblGrid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종류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 Code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int8, uint8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i1,u1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비트</a:t>
                      </a:r>
                      <a:r>
                        <a:rPr lang="en-US" altLang="ko-KR" sz="1400" smtClean="0"/>
                        <a:t>(1</a:t>
                      </a:r>
                      <a:r>
                        <a:rPr lang="ko-KR" altLang="en-US" sz="1400" smtClean="0"/>
                        <a:t>바이트</a:t>
                      </a:r>
                      <a:r>
                        <a:rPr lang="en-US" altLang="ko-KR" sz="1400" smtClean="0"/>
                        <a:t>) </a:t>
                      </a:r>
                      <a:r>
                        <a:rPr lang="ko-KR" altLang="en-US" sz="1400" smtClean="0"/>
                        <a:t>정수형과 부호가 없는 </a:t>
                      </a:r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int16,</a:t>
                      </a:r>
                      <a:r>
                        <a:rPr lang="en-US" altLang="ko-KR" sz="1400" baseline="0" smtClean="0"/>
                        <a:t> uint16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i2,u2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16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16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</a:t>
                      </a:r>
                      <a:r>
                        <a:rPr lang="en-US" altLang="ko-KR" sz="1400" baseline="0" smtClean="0"/>
                        <a:t>32, uint32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i4,u4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32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32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int64,</a:t>
                      </a:r>
                      <a:r>
                        <a:rPr lang="en-US" altLang="ko-KR" sz="1400" baseline="0" smtClean="0"/>
                        <a:t> uint64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i8,u8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64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64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float16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반정밀도 부동소수점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f4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f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단정밀도 부동소수점</a:t>
                      </a:r>
                      <a:r>
                        <a:rPr lang="en-US" altLang="ko-KR" sz="1400" smtClean="0"/>
                        <a:t>, C</a:t>
                      </a:r>
                      <a:r>
                        <a:rPr lang="ko-KR" altLang="en-US" sz="1400" smtClean="0"/>
                        <a:t>언어의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형과 호환됨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float64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f8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배정밀도 부동소수점</a:t>
                      </a:r>
                      <a:r>
                        <a:rPr lang="en-US" altLang="ko-KR" sz="1400" smtClean="0"/>
                        <a:t>, C</a:t>
                      </a:r>
                      <a:r>
                        <a:rPr lang="ko-KR" altLang="en-US" sz="1400" smtClean="0"/>
                        <a:t>언어의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ko-KR" altLang="en-US" sz="1400" smtClean="0"/>
                        <a:t>형과 파이썬의 </a:t>
                      </a:r>
                      <a:r>
                        <a:rPr lang="en-US" altLang="ko-KR" sz="1400" smtClean="0"/>
                        <a:t>float </a:t>
                      </a:r>
                      <a:r>
                        <a:rPr lang="ko-KR" altLang="en-US" sz="1400" smtClean="0"/>
                        <a:t>객체와 호환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float128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f16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g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확장 정밀도 부동소수점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complex64,128,256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c8,c16,c32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 </a:t>
                      </a:r>
                      <a:r>
                        <a:rPr lang="en-US" altLang="ko-KR" sz="1400" smtClean="0"/>
                        <a:t>2</a:t>
                      </a:r>
                      <a:r>
                        <a:rPr lang="ko-KR" altLang="en-US" sz="1400" smtClean="0"/>
                        <a:t>개의 </a:t>
                      </a:r>
                      <a:r>
                        <a:rPr lang="en-US" altLang="ko-KR" sz="1400" smtClean="0"/>
                        <a:t>32,64,128</a:t>
                      </a:r>
                      <a:r>
                        <a:rPr lang="ko-KR" altLang="en-US" sz="1400" smtClean="0"/>
                        <a:t>비트 부동소수점형을 가지는 복소수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bool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?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True, False </a:t>
                      </a:r>
                      <a:r>
                        <a:rPr lang="ko-KR" altLang="en-US" sz="1400" smtClean="0"/>
                        <a:t>값을 저장하는 불리언형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object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파이썬 객체형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8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string_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고정 길이 문자열형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각 글자는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바이트</a:t>
                      </a:r>
                      <a:r>
                        <a:rPr lang="en-US" altLang="ko-KR" sz="1400" smtClean="0"/>
                        <a:t>). </a:t>
                      </a:r>
                      <a:r>
                        <a:rPr lang="ko-KR" altLang="en-US" sz="1400" smtClean="0"/>
                        <a:t>길이가 </a:t>
                      </a:r>
                      <a:r>
                        <a:rPr lang="en-US" altLang="ko-KR" sz="1400" smtClean="0"/>
                        <a:t>10</a:t>
                      </a:r>
                      <a:r>
                        <a:rPr lang="ko-KR" altLang="en-US" sz="1400" smtClean="0"/>
                        <a:t>인 문자열의 </a:t>
                      </a:r>
                      <a:r>
                        <a:rPr lang="en-US" altLang="ko-KR" sz="1400" smtClean="0"/>
                        <a:t>dtype</a:t>
                      </a:r>
                      <a:r>
                        <a:rPr lang="ko-KR" altLang="en-US" sz="1400" smtClean="0"/>
                        <a:t>은 </a:t>
                      </a:r>
                      <a:r>
                        <a:rPr lang="en-US" altLang="ko-KR" sz="1400" smtClean="0"/>
                        <a:t>S10</a:t>
                      </a:r>
                      <a:r>
                        <a:rPr lang="ko-KR" altLang="en-US" sz="1400" smtClean="0"/>
                        <a:t>이 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8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unicode_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</a:t>
                      </a:r>
                      <a:r>
                        <a:rPr lang="ko-KR" altLang="en-US" sz="1400" dirty="0" err="1" smtClean="0"/>
                        <a:t>유니코드형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플랫폼에 따라 </a:t>
                      </a:r>
                      <a:r>
                        <a:rPr lang="ko-KR" altLang="en-US" sz="1400" dirty="0" err="1" smtClean="0"/>
                        <a:t>글자별</a:t>
                      </a:r>
                      <a:r>
                        <a:rPr lang="ko-KR" altLang="en-US" sz="1400" dirty="0" smtClean="0"/>
                        <a:t> 바이트 수는 다르다</a:t>
                      </a:r>
                      <a:r>
                        <a:rPr lang="en-US" altLang="ko-KR" sz="1400" dirty="0" smtClean="0"/>
                        <a:t>.)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string_</a:t>
                      </a:r>
                      <a:r>
                        <a:rPr lang="ko-KR" altLang="en-US" sz="1400" dirty="0" smtClean="0"/>
                        <a:t>형과 같은 형식을 쓴다</a:t>
                      </a:r>
                      <a:r>
                        <a:rPr lang="en-US" altLang="ko-KR" sz="1400" dirty="0" smtClean="0"/>
                        <a:t>. (</a:t>
                      </a: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U10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12261"/>
            <a:ext cx="10515600" cy="583017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np.astype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np.dtype</a:t>
            </a:r>
            <a:r>
              <a:rPr lang="en-US" altLang="ko-KR" sz="2400" dirty="0" smtClean="0"/>
              <a:t>) : </a:t>
            </a:r>
            <a:r>
              <a:rPr lang="ko-KR" altLang="en-US" sz="2400" dirty="0" smtClean="0"/>
              <a:t>자료를 </a:t>
            </a:r>
            <a:r>
              <a:rPr lang="en-US" altLang="ko-KR" sz="2400" dirty="0" err="1" smtClean="0"/>
              <a:t>dtype</a:t>
            </a:r>
            <a:r>
              <a:rPr lang="ko-KR" altLang="en-US" sz="2400" dirty="0" smtClean="0"/>
              <a:t>으로 변환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9764" y="1095278"/>
            <a:ext cx="6513536" cy="25732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64" y="3643475"/>
            <a:ext cx="7803715" cy="256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8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배열과 스칼라 간의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967646" cy="53946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벡터화 </a:t>
            </a:r>
            <a:r>
              <a:rPr lang="en-US" altLang="ko-KR" dirty="0"/>
              <a:t>: </a:t>
            </a:r>
            <a:r>
              <a:rPr lang="ko-KR" altLang="en-US" dirty="0"/>
              <a:t>배열은 </a:t>
            </a:r>
            <a:r>
              <a:rPr lang="en-US" altLang="ko-KR" dirty="0"/>
              <a:t>for</a:t>
            </a:r>
            <a:r>
              <a:rPr lang="ko-KR" altLang="en-US" dirty="0"/>
              <a:t>문을 작성하지 않고 데이터를 </a:t>
            </a:r>
            <a:r>
              <a:rPr lang="ko-KR" altLang="en-US" dirty="0" err="1"/>
              <a:t>일괄처리할</a:t>
            </a:r>
            <a:r>
              <a:rPr lang="ko-KR" altLang="en-US" dirty="0"/>
              <a:t> 수 있게 만드는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크기의 배열 간 산술연산은 배열의 각 요소 단위로 적용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/>
              <a:t>arr</a:t>
            </a:r>
            <a:r>
              <a:rPr lang="en-US" altLang="ko-KR" dirty="0"/>
              <a:t>*</a:t>
            </a:r>
            <a:r>
              <a:rPr lang="en-US" altLang="ko-KR" dirty="0" err="1"/>
              <a:t>arr</a:t>
            </a:r>
            <a:r>
              <a:rPr lang="ko-KR" altLang="en-US" dirty="0"/>
              <a:t>같은 경우는 </a:t>
            </a:r>
            <a:r>
              <a:rPr lang="ko-KR" altLang="en-US" dirty="0" smtClean="0"/>
              <a:t>같은 </a:t>
            </a:r>
            <a:r>
              <a:rPr lang="ko-KR" altLang="en-US" dirty="0"/>
              <a:t>위치에 있는 </a:t>
            </a:r>
            <a:r>
              <a:rPr lang="ko-KR" altLang="en-US" dirty="0" smtClean="0"/>
              <a:t>요소끼리의 </a:t>
            </a:r>
            <a:r>
              <a:rPr lang="ko-KR" altLang="en-US" dirty="0"/>
              <a:t>곱셈을 </a:t>
            </a:r>
            <a:r>
              <a:rPr lang="ko-KR" altLang="en-US" dirty="0" smtClean="0"/>
              <a:t>이야기함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크기가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다른 배열간의 연산은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브로드캐스팅이라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함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(12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장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참고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스칼라 값에 대한 산술연산은 각 요소에 전달된다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3736" y="820503"/>
            <a:ext cx="5868411" cy="522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98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6477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리스트의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유사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슬라이스는</a:t>
            </a:r>
            <a:r>
              <a:rPr lang="ko-KR" altLang="en-US" dirty="0" smtClean="0"/>
              <a:t> 원본의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데이터가 복사되지 않고 원본에 그대로 반영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리스트와 다름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복사본을 </a:t>
            </a:r>
            <a:r>
              <a:rPr lang="ko-KR" altLang="en-US" dirty="0" err="1"/>
              <a:t>얻고싶다면</a:t>
            </a:r>
            <a:r>
              <a:rPr lang="ko-KR" altLang="en-US" dirty="0"/>
              <a:t> </a:t>
            </a:r>
            <a:r>
              <a:rPr lang="en-US" altLang="ko-KR" dirty="0" err="1" smtClean="0"/>
              <a:t>np.copy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[5:8</a:t>
            </a:r>
            <a:r>
              <a:rPr lang="en-US" altLang="ko-KR" dirty="0"/>
              <a:t>].copy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075" y="2518571"/>
            <a:ext cx="6276062" cy="374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2211</Words>
  <Application>Microsoft Office PowerPoint</Application>
  <PresentationFormat>사용자 지정</PresentationFormat>
  <Paragraphs>394</Paragraphs>
  <Slides>42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PowerPoint 프레젠테이션</vt:lpstr>
      <vt:lpstr>개요</vt:lpstr>
      <vt:lpstr>4.1 NumPy ndarray: 다차원 배열 객체</vt:lpstr>
      <vt:lpstr>4.1.1 ndarray 생성</vt:lpstr>
      <vt:lpstr>PowerPoint 프레젠테이션</vt:lpstr>
      <vt:lpstr>4.2.2 NumPy dtype (자료형)</vt:lpstr>
      <vt:lpstr>PowerPoint 프레젠테이션</vt:lpstr>
      <vt:lpstr>4.1.3 NumPy : 배열과 스칼라 간의 연산</vt:lpstr>
      <vt:lpstr>PowerPoint 프레젠테이션</vt:lpstr>
      <vt:lpstr>PowerPoint 프레젠테이션</vt:lpstr>
      <vt:lpstr>4.1.4 NumPy : 색인과 슬라이싱 기초</vt:lpstr>
      <vt:lpstr>4.1.5 NumPy : 불리언 색인</vt:lpstr>
      <vt:lpstr>PowerPoint 프레젠테이션</vt:lpstr>
      <vt:lpstr>PowerPoint 프레젠테이션</vt:lpstr>
      <vt:lpstr>4.1.6 NumPy : 팬시 색인</vt:lpstr>
      <vt:lpstr>PowerPoint 프레젠테이션</vt:lpstr>
      <vt:lpstr>4.1.7 NumPy : 배열 전치와 축 바꾸기</vt:lpstr>
      <vt:lpstr>PowerPoint 프레젠테이션</vt:lpstr>
      <vt:lpstr>4.2 NumPy : 유니버설 함수</vt:lpstr>
      <vt:lpstr>(1) 단항 유니버설 함수</vt:lpstr>
      <vt:lpstr>(2) 이항 유니버설 함수</vt:lpstr>
      <vt:lpstr>4.3 NumPy : 배열을 사용한 데이터 처리</vt:lpstr>
      <vt:lpstr>PowerPoint 프레젠테이션</vt:lpstr>
      <vt:lpstr>4.3.1 NumPy : 배열연산으로 조건절 표현하기</vt:lpstr>
      <vt:lpstr>4.3.2 NumPy : 수학 메쏘드, 통계 메쏘드</vt:lpstr>
      <vt:lpstr>PowerPoint 프레젠테이션</vt:lpstr>
      <vt:lpstr>4.3.3 불리언 배열을 위한 메서드</vt:lpstr>
      <vt:lpstr>4.3.4 정렬</vt:lpstr>
      <vt:lpstr>4.3.5 NumPy : 집합 함수</vt:lpstr>
      <vt:lpstr>PowerPoint 프레젠테이션</vt:lpstr>
      <vt:lpstr>4.4 NumPy : 배열 파일 입,출력</vt:lpstr>
      <vt:lpstr>4.4.2 텍스트 파일 불러오기 저장하기.</vt:lpstr>
      <vt:lpstr>4.5 NumPy : 선형대수</vt:lpstr>
      <vt:lpstr>PowerPoint 프레젠테이션</vt:lpstr>
      <vt:lpstr>PowerPoint 프레젠테이션</vt:lpstr>
      <vt:lpstr>4.6 NumPy : 난수 생성</vt:lpstr>
      <vt:lpstr>4.7 NumPy : 계단 오르내리기 예제</vt:lpstr>
      <vt:lpstr>PowerPoint 프레젠테이션</vt:lpstr>
      <vt:lpstr>PowerPoint 프레젠테이션</vt:lpstr>
      <vt:lpstr>실습문제</vt:lpstr>
      <vt:lpstr>NumPy 기초 연습문제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jjlee</cp:lastModifiedBy>
  <cp:revision>154</cp:revision>
  <dcterms:created xsi:type="dcterms:W3CDTF">2018-01-08T06:30:18Z</dcterms:created>
  <dcterms:modified xsi:type="dcterms:W3CDTF">2018-04-03T23:02:47Z</dcterms:modified>
</cp:coreProperties>
</file>