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5"/>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7772400" cy="10058400"/>
  <p:notesSz cx="6858000" cy="9144000"/>
  <p:embeddedFontLst>
    <p:embeddedFont>
      <p:font typeface="Consolas" panose="020B0609020204030204" pitchFamily="49" charset="0"/>
      <p:regular r:id="rId36"/>
      <p:bold r:id="rId37"/>
      <p:italic r:id="rId38"/>
      <p:boldItalic r:id="rId39"/>
    </p:embeddedFont>
    <p:embeddedFont>
      <p:font typeface="Helvetica Neue" panose="020B0604020202020204"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Open Sans Light" panose="020B0306030504020204" pitchFamily="34" charset="0"/>
      <p:regular r:id="rId48"/>
      <p:bold r:id="rId49"/>
      <p:italic r:id="rId50"/>
      <p:boldItalic r:id="rId51"/>
    </p:embeddedFont>
    <p:embeddedFont>
      <p:font typeface="Source Code Pro" panose="020B0509030403020204" pitchFamily="49"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3" autoAdjust="0"/>
    <p:restoredTop sz="94660"/>
  </p:normalViewPr>
  <p:slideViewPr>
    <p:cSldViewPr snapToGrid="0">
      <p:cViewPr varScale="1">
        <p:scale>
          <a:sx n="72" d="100"/>
          <a:sy n="72" d="100"/>
        </p:scale>
        <p:origin x="30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‹Nr.›</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[Alexander Milosz &amp; 22.09.2024]</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dirty="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dirty="0">
                <a:solidFill>
                  <a:schemeClr val="hlink"/>
                </a:solidFill>
                <a:highlight>
                  <a:srgbClr val="FFFFFF"/>
                </a:highlight>
                <a:latin typeface="Open Sans"/>
                <a:ea typeface="Open Sans"/>
                <a:cs typeface="Open Sans"/>
                <a:sym typeface="Open Sans"/>
                <a:hlinkClick r:id="rId3"/>
              </a:rPr>
              <a:t>dataset</a:t>
            </a:r>
            <a:r>
              <a:rPr lang="en" sz="1500" dirty="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dirty="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dirty="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Lucidchart’s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FF0000"/>
                </a:solidFill>
                <a:highlight>
                  <a:srgbClr val="FFFFFF"/>
                </a:highlight>
                <a:latin typeface="Open Sans"/>
                <a:ea typeface="Open Sans"/>
                <a:cs typeface="Open Sans"/>
                <a:sym typeface="Open Sans"/>
              </a:rPr>
              <a:t>** Replace example screenshot below with your response</a:t>
            </a:r>
            <a:endParaRPr sz="1200" dirty="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250" name="Google Shape;250;p62"/>
          <p:cNvPicPr preferRelativeResize="0"/>
          <p:nvPr/>
        </p:nvPicPr>
        <p:blipFill>
          <a:blip r:embed="rId3"/>
          <a:srcRect/>
          <a:stretch/>
        </p:blipFill>
        <p:spPr>
          <a:xfrm>
            <a:off x="902492" y="6928887"/>
            <a:ext cx="5967314" cy="1509947"/>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Logical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4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257" name="Google Shape;257;p63"/>
          <p:cNvPicPr preferRelativeResize="0"/>
          <p:nvPr/>
        </p:nvPicPr>
        <p:blipFill>
          <a:blip r:embed="rId3"/>
          <a:srcRect/>
          <a:stretch/>
        </p:blipFill>
        <p:spPr>
          <a:xfrm>
            <a:off x="264850" y="6612341"/>
            <a:ext cx="7088450" cy="2575788"/>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FF0000"/>
                </a:solidFill>
                <a:highlight>
                  <a:schemeClr val="lt1"/>
                </a:highlight>
                <a:latin typeface="Open Sans"/>
                <a:ea typeface="Open Sans"/>
                <a:cs typeface="Open Sans"/>
                <a:sym typeface="Open Sans"/>
              </a:rPr>
              <a:t>** Replace example screenshot below with your response</a:t>
            </a:r>
            <a:endParaRPr sz="15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srcRect/>
          <a:stretch/>
        </p:blipFill>
        <p:spPr>
          <a:xfrm>
            <a:off x="52297" y="6718300"/>
            <a:ext cx="7667805" cy="19431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dirty="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Grafik 4">
            <a:extLst>
              <a:ext uri="{FF2B5EF4-FFF2-40B4-BE49-F238E27FC236}">
                <a16:creationId xmlns:a16="http://schemas.microsoft.com/office/drawing/2014/main" id="{AD59117F-989F-0958-AE67-355D4D53C4D9}"/>
              </a:ext>
            </a:extLst>
          </p:cNvPr>
          <p:cNvPicPr>
            <a:picLocks noChangeAspect="1"/>
          </p:cNvPicPr>
          <p:nvPr/>
        </p:nvPicPr>
        <p:blipFill>
          <a:blip r:embed="rId3"/>
          <a:srcRect/>
          <a:stretch/>
        </p:blipFill>
        <p:spPr>
          <a:xfrm>
            <a:off x="1130529" y="5307881"/>
            <a:ext cx="1785162" cy="4515739"/>
          </a:xfrm>
          <a:prstGeom prst="rect">
            <a:avLst/>
          </a:prstGeom>
        </p:spPr>
      </p:pic>
      <p:pic>
        <p:nvPicPr>
          <p:cNvPr id="7" name="Grafik 6">
            <a:extLst>
              <a:ext uri="{FF2B5EF4-FFF2-40B4-BE49-F238E27FC236}">
                <a16:creationId xmlns:a16="http://schemas.microsoft.com/office/drawing/2014/main" id="{243CCA9E-5624-07F5-795A-5FCE058901A9}"/>
              </a:ext>
            </a:extLst>
          </p:cNvPr>
          <p:cNvPicPr>
            <a:picLocks noChangeAspect="1"/>
          </p:cNvPicPr>
          <p:nvPr/>
        </p:nvPicPr>
        <p:blipFill>
          <a:blip r:embed="rId4"/>
          <a:srcRect/>
          <a:stretch/>
        </p:blipFill>
        <p:spPr>
          <a:xfrm>
            <a:off x="3938640" y="5307881"/>
            <a:ext cx="2239617" cy="456315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90" name="Google Shape;290;p68"/>
          <p:cNvPicPr preferRelativeResize="0"/>
          <p:nvPr/>
        </p:nvPicPr>
        <p:blipFill>
          <a:blip r:embed="rId3"/>
          <a:srcRect/>
          <a:stretch/>
        </p:blipFill>
        <p:spPr>
          <a:xfrm>
            <a:off x="2769282" y="4921650"/>
            <a:ext cx="2598270" cy="4296768"/>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Grafik 2">
            <a:extLst>
              <a:ext uri="{FF2B5EF4-FFF2-40B4-BE49-F238E27FC236}">
                <a16:creationId xmlns:a16="http://schemas.microsoft.com/office/drawing/2014/main" id="{54810E17-2342-97DE-6C74-C16925FEF22A}"/>
              </a:ext>
            </a:extLst>
          </p:cNvPr>
          <p:cNvPicPr>
            <a:picLocks noChangeAspect="1"/>
          </p:cNvPicPr>
          <p:nvPr/>
        </p:nvPicPr>
        <p:blipFill>
          <a:blip r:embed="rId3"/>
          <a:srcRect/>
          <a:stretch/>
        </p:blipFill>
        <p:spPr>
          <a:xfrm>
            <a:off x="2709659" y="5014864"/>
            <a:ext cx="2353081" cy="395131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Grafik 2">
            <a:extLst>
              <a:ext uri="{FF2B5EF4-FFF2-40B4-BE49-F238E27FC236}">
                <a16:creationId xmlns:a16="http://schemas.microsoft.com/office/drawing/2014/main" id="{99893658-46DE-68AC-9D51-D244522300F0}"/>
              </a:ext>
            </a:extLst>
          </p:cNvPr>
          <p:cNvPicPr>
            <a:picLocks noChangeAspect="1"/>
          </p:cNvPicPr>
          <p:nvPr/>
        </p:nvPicPr>
        <p:blipFill>
          <a:blip r:embed="rId3"/>
          <a:srcRect/>
          <a:stretch/>
        </p:blipFill>
        <p:spPr>
          <a:xfrm>
            <a:off x="1661609" y="4518646"/>
            <a:ext cx="4449182" cy="51452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Grafik 2">
            <a:extLst>
              <a:ext uri="{FF2B5EF4-FFF2-40B4-BE49-F238E27FC236}">
                <a16:creationId xmlns:a16="http://schemas.microsoft.com/office/drawing/2014/main" id="{A23086E8-41F0-D4B2-9289-067918F8B6BB}"/>
              </a:ext>
            </a:extLst>
          </p:cNvPr>
          <p:cNvPicPr>
            <a:picLocks noChangeAspect="1"/>
          </p:cNvPicPr>
          <p:nvPr/>
        </p:nvPicPr>
        <p:blipFill>
          <a:blip r:embed="rId3"/>
          <a:srcRect/>
          <a:stretch/>
        </p:blipFill>
        <p:spPr>
          <a:xfrm>
            <a:off x="1998839" y="4481167"/>
            <a:ext cx="3774720" cy="509822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Grafik 2">
            <a:extLst>
              <a:ext uri="{FF2B5EF4-FFF2-40B4-BE49-F238E27FC236}">
                <a16:creationId xmlns:a16="http://schemas.microsoft.com/office/drawing/2014/main" id="{7E44A637-9F81-EA52-BE9B-96E6C14F41A0}"/>
              </a:ext>
            </a:extLst>
          </p:cNvPr>
          <p:cNvPicPr>
            <a:picLocks noChangeAspect="1"/>
          </p:cNvPicPr>
          <p:nvPr/>
        </p:nvPicPr>
        <p:blipFill>
          <a:blip r:embed="rId3"/>
          <a:srcRect/>
          <a:stretch/>
        </p:blipFill>
        <p:spPr>
          <a:xfrm>
            <a:off x="1797060" y="5354937"/>
            <a:ext cx="3913235" cy="383319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Grafik 2">
            <a:extLst>
              <a:ext uri="{FF2B5EF4-FFF2-40B4-BE49-F238E27FC236}">
                <a16:creationId xmlns:a16="http://schemas.microsoft.com/office/drawing/2014/main" id="{5C73EF0D-CB0F-2A1E-F636-B0471D7B134E}"/>
              </a:ext>
            </a:extLst>
          </p:cNvPr>
          <p:cNvPicPr>
            <a:picLocks noChangeAspect="1"/>
          </p:cNvPicPr>
          <p:nvPr/>
        </p:nvPicPr>
        <p:blipFill>
          <a:blip r:embed="rId3"/>
          <a:srcRect/>
          <a:stretch/>
        </p:blipFill>
        <p:spPr>
          <a:xfrm>
            <a:off x="1888099" y="5658679"/>
            <a:ext cx="3996201" cy="259423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0" lvl="0" indent="0" algn="l" rtl="0">
              <a:spcBef>
                <a:spcPts val="1600"/>
              </a:spcBef>
              <a:spcAft>
                <a:spcPts val="0"/>
              </a:spcAft>
              <a:buNone/>
            </a:pPr>
            <a:r>
              <a:rPr lang="en" sz="1900" b="1" dirty="0">
                <a:solidFill>
                  <a:srgbClr val="FF0000"/>
                </a:solidFill>
                <a:latin typeface="Open Sans"/>
                <a:ea typeface="Open Sans"/>
                <a:cs typeface="Open Sans"/>
                <a:sym typeface="Open Sans"/>
              </a:rPr>
              <a:t>** answer in a short paragraph, how you would apply table security to restrict access to employee salaries</a:t>
            </a:r>
            <a:endParaRPr sz="1900" b="1" dirty="0">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r>
              <a:rPr lang="en-GB" sz="1200" b="0" dirty="0">
                <a:solidFill>
                  <a:srgbClr val="C678DD"/>
                </a:solidFill>
                <a:effectLst/>
                <a:latin typeface="Consolas" panose="020B0609020204030204" pitchFamily="49" charset="0"/>
              </a:rPr>
              <a:t>CREATE</a:t>
            </a:r>
            <a:r>
              <a:rPr lang="en-GB" sz="1200" b="0" dirty="0">
                <a:solidFill>
                  <a:srgbClr val="ABB2BF"/>
                </a:solidFill>
                <a:effectLst/>
                <a:latin typeface="Consolas" panose="020B0609020204030204" pitchFamily="49" charset="0"/>
              </a:rPr>
              <a:t> </a:t>
            </a:r>
            <a:r>
              <a:rPr lang="en-GB" sz="1200" b="0" dirty="0">
                <a:solidFill>
                  <a:srgbClr val="C678DD"/>
                </a:solidFill>
                <a:effectLst/>
                <a:latin typeface="Consolas" panose="020B0609020204030204" pitchFamily="49" charset="0"/>
              </a:rPr>
              <a:t>ROLE</a:t>
            </a:r>
            <a:r>
              <a:rPr lang="en-GB" sz="1200" b="0" dirty="0">
                <a:solidFill>
                  <a:srgbClr val="ABB2BF"/>
                </a:solidFill>
                <a:effectLst/>
                <a:latin typeface="Consolas" panose="020B0609020204030204" pitchFamily="49" charset="0"/>
              </a:rPr>
              <a:t> HR_ROLE;</a:t>
            </a:r>
          </a:p>
          <a:p>
            <a:r>
              <a:rPr lang="en-GB" sz="1200" b="0" dirty="0">
                <a:solidFill>
                  <a:srgbClr val="C678DD"/>
                </a:solidFill>
                <a:effectLst/>
                <a:latin typeface="Consolas" panose="020B0609020204030204" pitchFamily="49" charset="0"/>
              </a:rPr>
              <a:t>CREATE</a:t>
            </a:r>
            <a:r>
              <a:rPr lang="en-GB" sz="1200" b="0" dirty="0">
                <a:solidFill>
                  <a:srgbClr val="ABB2BF"/>
                </a:solidFill>
                <a:effectLst/>
                <a:latin typeface="Consolas" panose="020B0609020204030204" pitchFamily="49" charset="0"/>
              </a:rPr>
              <a:t> </a:t>
            </a:r>
            <a:r>
              <a:rPr lang="en-GB" sz="1200" b="0" dirty="0">
                <a:solidFill>
                  <a:srgbClr val="C678DD"/>
                </a:solidFill>
                <a:effectLst/>
                <a:latin typeface="Consolas" panose="020B0609020204030204" pitchFamily="49" charset="0"/>
              </a:rPr>
              <a:t>ROLE</a:t>
            </a:r>
            <a:r>
              <a:rPr lang="en-GB" sz="1200" b="0" dirty="0">
                <a:solidFill>
                  <a:srgbClr val="ABB2BF"/>
                </a:solidFill>
                <a:effectLst/>
                <a:latin typeface="Consolas" panose="020B0609020204030204" pitchFamily="49" charset="0"/>
              </a:rPr>
              <a:t> EMPLOYEE_ROLE;</a:t>
            </a:r>
          </a:p>
          <a:p>
            <a:r>
              <a:rPr lang="en-GB" sz="1200" b="0" dirty="0">
                <a:solidFill>
                  <a:srgbClr val="C678DD"/>
                </a:solidFill>
                <a:effectLst/>
                <a:latin typeface="Consolas" panose="020B0609020204030204" pitchFamily="49" charset="0"/>
              </a:rPr>
              <a:t>GRANT</a:t>
            </a:r>
            <a:r>
              <a:rPr lang="en-GB" sz="1200" b="0" dirty="0">
                <a:solidFill>
                  <a:srgbClr val="ABB2BF"/>
                </a:solidFill>
                <a:effectLst/>
                <a:latin typeface="Consolas" panose="020B0609020204030204" pitchFamily="49" charset="0"/>
              </a:rPr>
              <a:t> </a:t>
            </a:r>
            <a:r>
              <a:rPr lang="en-GB" sz="1200" b="0" dirty="0">
                <a:solidFill>
                  <a:srgbClr val="C678DD"/>
                </a:solidFill>
                <a:effectLst/>
                <a:latin typeface="Consolas" panose="020B0609020204030204" pitchFamily="49" charset="0"/>
              </a:rPr>
              <a:t>SELECT</a:t>
            </a:r>
            <a:r>
              <a:rPr lang="en-GB" sz="1200" b="0" dirty="0">
                <a:solidFill>
                  <a:srgbClr val="ABB2BF"/>
                </a:solidFill>
                <a:effectLst/>
                <a:latin typeface="Consolas" panose="020B0609020204030204" pitchFamily="49" charset="0"/>
              </a:rPr>
              <a:t> </a:t>
            </a:r>
            <a:r>
              <a:rPr lang="en-GB" sz="1200" b="0" dirty="0">
                <a:solidFill>
                  <a:srgbClr val="C678DD"/>
                </a:solidFill>
                <a:effectLst/>
                <a:latin typeface="Consolas" panose="020B0609020204030204" pitchFamily="49" charset="0"/>
              </a:rPr>
              <a:t>ON</a:t>
            </a:r>
            <a:r>
              <a:rPr lang="en-GB" sz="1200" b="0" dirty="0">
                <a:solidFill>
                  <a:srgbClr val="ABB2BF"/>
                </a:solidFill>
                <a:effectLst/>
                <a:latin typeface="Consolas" panose="020B0609020204030204" pitchFamily="49" charset="0"/>
              </a:rPr>
              <a:t> EMPLOYEE_HISTORY </a:t>
            </a:r>
            <a:r>
              <a:rPr lang="en-GB" sz="1200" b="0" dirty="0">
                <a:solidFill>
                  <a:srgbClr val="C678DD"/>
                </a:solidFill>
                <a:effectLst/>
                <a:latin typeface="Consolas" panose="020B0609020204030204" pitchFamily="49" charset="0"/>
              </a:rPr>
              <a:t>TO</a:t>
            </a:r>
            <a:r>
              <a:rPr lang="en-GB" sz="1200" b="0" dirty="0">
                <a:solidFill>
                  <a:srgbClr val="ABB2BF"/>
                </a:solidFill>
                <a:effectLst/>
                <a:latin typeface="Consolas" panose="020B0609020204030204" pitchFamily="49" charset="0"/>
              </a:rPr>
              <a:t> HR_ROLE;</a:t>
            </a:r>
          </a:p>
          <a:p>
            <a:r>
              <a:rPr lang="en-GB" sz="1200" b="0" dirty="0">
                <a:solidFill>
                  <a:srgbClr val="C678DD"/>
                </a:solidFill>
                <a:effectLst/>
                <a:latin typeface="Consolas" panose="020B0609020204030204" pitchFamily="49" charset="0"/>
              </a:rPr>
              <a:t>GRANT</a:t>
            </a:r>
            <a:r>
              <a:rPr lang="en-GB" sz="1200" b="0" dirty="0">
                <a:solidFill>
                  <a:srgbClr val="ABB2BF"/>
                </a:solidFill>
                <a:effectLst/>
                <a:latin typeface="Consolas" panose="020B0609020204030204" pitchFamily="49" charset="0"/>
              </a:rPr>
              <a:t> </a:t>
            </a:r>
            <a:r>
              <a:rPr lang="en-GB" sz="1200" b="0" dirty="0">
                <a:solidFill>
                  <a:srgbClr val="C678DD"/>
                </a:solidFill>
                <a:effectLst/>
                <a:latin typeface="Consolas" panose="020B0609020204030204" pitchFamily="49" charset="0"/>
              </a:rPr>
              <a:t>SELECT</a:t>
            </a:r>
            <a:r>
              <a:rPr lang="en-GB" sz="1200" b="0" dirty="0">
                <a:solidFill>
                  <a:srgbClr val="ABB2BF"/>
                </a:solidFill>
                <a:effectLst/>
                <a:latin typeface="Consolas" panose="020B0609020204030204" pitchFamily="49" charset="0"/>
              </a:rPr>
              <a:t> (EMPLOYEE_ID, JOB_ID, DEPARTMENT_ID, LOCATION_ID, </a:t>
            </a:r>
            <a:r>
              <a:rPr lang="en-GB" sz="1200" b="0" dirty="0" err="1">
                <a:solidFill>
                  <a:srgbClr val="ABB2BF"/>
                </a:solidFill>
                <a:effectLst/>
                <a:latin typeface="Consolas" panose="020B0609020204030204" pitchFamily="49" charset="0"/>
              </a:rPr>
              <a:t>EMP_HIST_start</a:t>
            </a:r>
            <a:r>
              <a:rPr lang="en-GB" sz="1200" b="0" dirty="0">
                <a:solidFill>
                  <a:srgbClr val="ABB2BF"/>
                </a:solidFill>
                <a:effectLst/>
                <a:latin typeface="Consolas" panose="020B0609020204030204" pitchFamily="49" charset="0"/>
              </a:rPr>
              <a:t>, </a:t>
            </a:r>
            <a:r>
              <a:rPr lang="en-GB" sz="1200" b="0" dirty="0" err="1">
                <a:solidFill>
                  <a:srgbClr val="ABB2BF"/>
                </a:solidFill>
                <a:effectLst/>
                <a:latin typeface="Consolas" panose="020B0609020204030204" pitchFamily="49" charset="0"/>
              </a:rPr>
              <a:t>EMP_HIST_end</a:t>
            </a:r>
            <a:r>
              <a:rPr lang="en-GB" sz="1200" b="0" dirty="0">
                <a:solidFill>
                  <a:srgbClr val="ABB2BF"/>
                </a:solidFill>
                <a:effectLst/>
                <a:latin typeface="Consolas" panose="020B0609020204030204" pitchFamily="49" charset="0"/>
              </a:rPr>
              <a:t>, MANAGER_ID) </a:t>
            </a:r>
          </a:p>
          <a:p>
            <a:r>
              <a:rPr lang="en-GB" sz="1200" b="0" dirty="0">
                <a:solidFill>
                  <a:srgbClr val="C678DD"/>
                </a:solidFill>
                <a:effectLst/>
                <a:latin typeface="Consolas" panose="020B0609020204030204" pitchFamily="49" charset="0"/>
              </a:rPr>
              <a:t>ON</a:t>
            </a:r>
            <a:r>
              <a:rPr lang="en-GB" sz="1200" b="0" dirty="0">
                <a:solidFill>
                  <a:srgbClr val="ABB2BF"/>
                </a:solidFill>
                <a:effectLst/>
                <a:latin typeface="Consolas" panose="020B0609020204030204" pitchFamily="49" charset="0"/>
              </a:rPr>
              <a:t> EMPLOYEE_HISTORY </a:t>
            </a:r>
            <a:r>
              <a:rPr lang="en-GB" sz="1200" b="0" dirty="0">
                <a:solidFill>
                  <a:srgbClr val="C678DD"/>
                </a:solidFill>
                <a:effectLst/>
                <a:latin typeface="Consolas" panose="020B0609020204030204" pitchFamily="49" charset="0"/>
              </a:rPr>
              <a:t>TO</a:t>
            </a:r>
            <a:r>
              <a:rPr lang="en-GB" sz="1200" b="0" dirty="0">
                <a:solidFill>
                  <a:srgbClr val="ABB2BF"/>
                </a:solidFill>
                <a:effectLst/>
                <a:latin typeface="Consolas" panose="020B0609020204030204" pitchFamily="49" charset="0"/>
              </a:rPr>
              <a:t> EMPLOYEE_ROLE;</a:t>
            </a:r>
          </a:p>
          <a:p>
            <a:r>
              <a:rPr lang="en-GB" sz="1200" b="0" dirty="0">
                <a:solidFill>
                  <a:srgbClr val="C678DD"/>
                </a:solidFill>
                <a:effectLst/>
                <a:latin typeface="Consolas" panose="020B0609020204030204" pitchFamily="49" charset="0"/>
              </a:rPr>
              <a:t>GRANT</a:t>
            </a:r>
            <a:r>
              <a:rPr lang="en-GB" sz="1200" b="0" dirty="0">
                <a:solidFill>
                  <a:srgbClr val="ABB2BF"/>
                </a:solidFill>
                <a:effectLst/>
                <a:latin typeface="Consolas" panose="020B0609020204030204" pitchFamily="49" charset="0"/>
              </a:rPr>
              <a:t> HR_ROLE </a:t>
            </a:r>
            <a:r>
              <a:rPr lang="en-GB" sz="1200" b="0" dirty="0">
                <a:solidFill>
                  <a:srgbClr val="C678DD"/>
                </a:solidFill>
                <a:effectLst/>
                <a:latin typeface="Consolas" panose="020B0609020204030204" pitchFamily="49" charset="0"/>
              </a:rPr>
              <a:t>TO</a:t>
            </a:r>
            <a:r>
              <a:rPr lang="en-GB" sz="1200" b="0" dirty="0">
                <a:solidFill>
                  <a:srgbClr val="ABB2BF"/>
                </a:solidFill>
                <a:effectLst/>
                <a:latin typeface="Consolas" panose="020B0609020204030204" pitchFamily="49" charset="0"/>
              </a:rPr>
              <a:t> </a:t>
            </a:r>
            <a:r>
              <a:rPr lang="en-GB" sz="1200" b="0" dirty="0" err="1">
                <a:solidFill>
                  <a:srgbClr val="ABB2BF"/>
                </a:solidFill>
                <a:effectLst/>
                <a:latin typeface="Consolas" panose="020B0609020204030204" pitchFamily="49" charset="0"/>
              </a:rPr>
              <a:t>hr_user</a:t>
            </a:r>
            <a:r>
              <a:rPr lang="en-GB" sz="1200" b="0" dirty="0">
                <a:solidFill>
                  <a:srgbClr val="ABB2BF"/>
                </a:solidFill>
                <a:effectLst/>
                <a:latin typeface="Consolas" panose="020B0609020204030204" pitchFamily="49" charset="0"/>
              </a:rPr>
              <a:t>;</a:t>
            </a:r>
          </a:p>
          <a:p>
            <a:r>
              <a:rPr lang="en-GB" sz="1200" b="0" dirty="0">
                <a:solidFill>
                  <a:srgbClr val="C678DD"/>
                </a:solidFill>
                <a:effectLst/>
                <a:latin typeface="Consolas" panose="020B0609020204030204" pitchFamily="49" charset="0"/>
              </a:rPr>
              <a:t>GRANT</a:t>
            </a:r>
            <a:r>
              <a:rPr lang="en-GB" sz="1200" b="0" dirty="0">
                <a:solidFill>
                  <a:srgbClr val="ABB2BF"/>
                </a:solidFill>
                <a:effectLst/>
                <a:latin typeface="Consolas" panose="020B0609020204030204" pitchFamily="49" charset="0"/>
              </a:rPr>
              <a:t> EMPLOYEE_ROLE </a:t>
            </a:r>
            <a:r>
              <a:rPr lang="en-GB" sz="1200" b="0" dirty="0">
                <a:solidFill>
                  <a:srgbClr val="C678DD"/>
                </a:solidFill>
                <a:effectLst/>
                <a:latin typeface="Consolas" panose="020B0609020204030204" pitchFamily="49" charset="0"/>
              </a:rPr>
              <a:t>TO</a:t>
            </a:r>
            <a:r>
              <a:rPr lang="en-GB" sz="1200" b="0" dirty="0">
                <a:solidFill>
                  <a:srgbClr val="ABB2BF"/>
                </a:solidFill>
                <a:effectLst/>
                <a:latin typeface="Consolas" panose="020B0609020204030204" pitchFamily="49" charset="0"/>
              </a:rPr>
              <a:t> </a:t>
            </a:r>
            <a:r>
              <a:rPr lang="en-GB" sz="1200" b="0" dirty="0" err="1">
                <a:solidFill>
                  <a:srgbClr val="ABB2BF"/>
                </a:solidFill>
                <a:effectLst/>
                <a:latin typeface="Consolas" panose="020B0609020204030204" pitchFamily="49" charset="0"/>
              </a:rPr>
              <a:t>employee_user</a:t>
            </a:r>
            <a:r>
              <a:rPr lang="en-GB" sz="1200" b="0" dirty="0">
                <a:solidFill>
                  <a:srgbClr val="ABB2BF"/>
                </a:solidFill>
                <a:effectLst/>
                <a:latin typeface="Consolas" panose="020B0609020204030204" pitchFamily="49" charset="0"/>
              </a:rPr>
              <a:t>;</a:t>
            </a:r>
          </a:p>
          <a:p>
            <a:r>
              <a:rPr lang="en-GB" sz="1200" b="0" dirty="0">
                <a:solidFill>
                  <a:srgbClr val="7F848E"/>
                </a:solidFill>
                <a:effectLst/>
                <a:latin typeface="Consolas" panose="020B0609020204030204" pitchFamily="49" charset="0"/>
              </a:rPr>
              <a:t>/* </a:t>
            </a:r>
            <a:endParaRPr lang="en-GB" sz="1200" b="0" dirty="0">
              <a:solidFill>
                <a:srgbClr val="ABB2BF"/>
              </a:solidFill>
              <a:effectLst/>
              <a:latin typeface="Consolas" panose="020B0609020204030204" pitchFamily="49" charset="0"/>
            </a:endParaRPr>
          </a:p>
          <a:p>
            <a:r>
              <a:rPr lang="en-GB" sz="1200" b="0" dirty="0">
                <a:solidFill>
                  <a:srgbClr val="7F848E"/>
                </a:solidFill>
                <a:effectLst/>
                <a:latin typeface="Consolas" panose="020B0609020204030204" pitchFamily="49" charset="0"/>
              </a:rPr>
              <a:t>In this last step it is important to mention that the roles are domain-login based. The IT department provides the information which user is hr or employee.</a:t>
            </a:r>
            <a:endParaRPr lang="en-GB" sz="1200" b="0" dirty="0">
              <a:solidFill>
                <a:srgbClr val="ABB2BF"/>
              </a:solidFill>
              <a:effectLst/>
              <a:latin typeface="Consolas" panose="020B0609020204030204" pitchFamily="49" charset="0"/>
            </a:endParaRPr>
          </a:p>
          <a:p>
            <a:r>
              <a:rPr lang="en-GB" sz="1200" b="0" dirty="0">
                <a:solidFill>
                  <a:srgbClr val="7F848E"/>
                </a:solidFill>
                <a:effectLst/>
                <a:latin typeface="Consolas" panose="020B0609020204030204" pitchFamily="49" charset="0"/>
              </a:rPr>
              <a:t>By creating the respective roles and granting access in the database it just needs to be mapped.</a:t>
            </a:r>
            <a:endParaRPr lang="en-GB" sz="1200" b="0" dirty="0">
              <a:solidFill>
                <a:srgbClr val="ABB2BF"/>
              </a:solidFill>
              <a:effectLst/>
              <a:latin typeface="Consolas" panose="020B0609020204030204" pitchFamily="49" charset="0"/>
            </a:endParaRPr>
          </a:p>
          <a:p>
            <a:r>
              <a:rPr lang="en-GB" sz="1200" b="0" dirty="0">
                <a:solidFill>
                  <a:srgbClr val="7F848E"/>
                </a:solidFill>
                <a:effectLst/>
                <a:latin typeface="Consolas" panose="020B0609020204030204" pitchFamily="49" charset="0"/>
              </a:rPr>
              <a:t>*/</a:t>
            </a:r>
            <a:endParaRPr lang="en-GB" sz="1200" b="0" dirty="0">
              <a:solidFill>
                <a:srgbClr val="ABB2BF"/>
              </a:solidFill>
              <a:effectLst/>
              <a:latin typeface="Consolas" panose="020B0609020204030204" pitchFamily="49" charset="0"/>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view that returns all employee attributes; results should resemble initial Excel file</a:t>
            </a:r>
            <a:endParaRPr sz="2000" b="1" dirty="0">
              <a:latin typeface="Open Sans"/>
              <a:ea typeface="Open Sans"/>
              <a:cs typeface="Open Sans"/>
              <a:sym typeface="Open Sans"/>
            </a:endParaRPr>
          </a:p>
          <a:p>
            <a:pPr marL="0" lvl="0" indent="0" algn="l" rtl="0">
              <a:spcBef>
                <a:spcPts val="1600"/>
              </a:spcBef>
              <a:spcAft>
                <a:spcPts val="0"/>
              </a:spcAft>
              <a:buNone/>
            </a:pPr>
            <a:r>
              <a:rPr lang="en" sz="1900" dirty="0">
                <a:solidFill>
                  <a:srgbClr val="FF0000"/>
                </a:solidFill>
              </a:rPr>
              <a:t>** return a screenshot of the view create code, along with the results of a select all on the view </a:t>
            </a:r>
            <a:endParaRPr sz="1900" dirty="0">
              <a:solidFill>
                <a:srgbClr val="FF0000"/>
              </a:solidFill>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Grafik 2">
            <a:extLst>
              <a:ext uri="{FF2B5EF4-FFF2-40B4-BE49-F238E27FC236}">
                <a16:creationId xmlns:a16="http://schemas.microsoft.com/office/drawing/2014/main" id="{A104D8B6-7B04-8123-52FE-3115074327DE}"/>
              </a:ext>
            </a:extLst>
          </p:cNvPr>
          <p:cNvPicPr>
            <a:picLocks noChangeAspect="1"/>
          </p:cNvPicPr>
          <p:nvPr/>
        </p:nvPicPr>
        <p:blipFill>
          <a:blip r:embed="rId3"/>
          <a:srcRect/>
          <a:stretch/>
        </p:blipFill>
        <p:spPr>
          <a:xfrm>
            <a:off x="597317" y="4956070"/>
            <a:ext cx="6349166" cy="347232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dirty="0">
              <a:latin typeface="Open Sans"/>
              <a:ea typeface="Open Sans"/>
              <a:cs typeface="Open Sans"/>
              <a:sym typeface="Open Sans"/>
            </a:endParaRPr>
          </a:p>
          <a:p>
            <a:pPr marL="0" lvl="0" indent="0" algn="l" rtl="0">
              <a:spcBef>
                <a:spcPts val="1600"/>
              </a:spcBef>
              <a:spcAft>
                <a:spcPts val="0"/>
              </a:spcAft>
              <a:buNone/>
            </a:pPr>
            <a:r>
              <a:rPr lang="en" sz="1900" dirty="0">
                <a:solidFill>
                  <a:srgbClr val="FF0000"/>
                </a:solidFill>
              </a:rPr>
              <a:t>** submit screenshot of stored procedure creation code, along with a screenshot of the stored procedure executed using Toni Lembeck as the parameter value</a:t>
            </a:r>
            <a:endParaRPr sz="1900" dirty="0">
              <a:solidFill>
                <a:srgbClr val="FF0000"/>
              </a:solidFill>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Grafik 2">
            <a:extLst>
              <a:ext uri="{FF2B5EF4-FFF2-40B4-BE49-F238E27FC236}">
                <a16:creationId xmlns:a16="http://schemas.microsoft.com/office/drawing/2014/main" id="{F4B5BCE2-2022-D423-F6D9-504908A18F2C}"/>
              </a:ext>
            </a:extLst>
          </p:cNvPr>
          <p:cNvPicPr>
            <a:picLocks noChangeAspect="1"/>
          </p:cNvPicPr>
          <p:nvPr/>
        </p:nvPicPr>
        <p:blipFill>
          <a:blip r:embed="rId3"/>
          <a:srcRect/>
          <a:stretch/>
        </p:blipFill>
        <p:spPr>
          <a:xfrm>
            <a:off x="520700" y="5504382"/>
            <a:ext cx="6497419" cy="355397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Implement user security on the restricted salary attribute.</a:t>
            </a:r>
            <a:endParaRPr sz="2000" b="1" dirty="0">
              <a:latin typeface="Open Sans"/>
              <a:ea typeface="Open Sans"/>
              <a:cs typeface="Open Sans"/>
              <a:sym typeface="Open Sans"/>
            </a:endParaRPr>
          </a:p>
          <a:p>
            <a:pPr marL="0" lvl="0" indent="0" algn="l" rtl="0">
              <a:spcBef>
                <a:spcPts val="1600"/>
              </a:spcBef>
              <a:spcAft>
                <a:spcPts val="0"/>
              </a:spcAft>
              <a:buNone/>
            </a:pPr>
            <a:r>
              <a:rPr lang="en" sz="1900" dirty="0">
                <a:solidFill>
                  <a:srgbClr val="FF0000"/>
                </a:solidFill>
              </a:rPr>
              <a:t>Create a non-management user named </a:t>
            </a:r>
            <a:r>
              <a:rPr lang="en" sz="1900" dirty="0">
                <a:solidFill>
                  <a:srgbClr val="FF0000"/>
                </a:solidFill>
                <a:latin typeface="Source Code Pro"/>
                <a:ea typeface="Source Code Pro"/>
                <a:cs typeface="Source Code Pro"/>
                <a:sym typeface="Source Code Pro"/>
              </a:rPr>
              <a:t>NoMgr</a:t>
            </a:r>
            <a:r>
              <a:rPr lang="en" sz="1900" dirty="0">
                <a:solidFill>
                  <a:srgbClr val="FF0000"/>
                </a:solidFill>
                <a:latin typeface="Open Sans"/>
                <a:ea typeface="Open Sans"/>
                <a:cs typeface="Open Sans"/>
                <a:sym typeface="Open Sans"/>
              </a:rPr>
              <a:t>.</a:t>
            </a:r>
            <a:r>
              <a:rPr lang="en" sz="1900" dirty="0">
                <a:solidFill>
                  <a:srgbClr val="FF0000"/>
                </a:solidFill>
              </a:rPr>
              <a:t> Show the code of how your would grant access to the database, but revoke access to the salary data.</a:t>
            </a:r>
            <a:endParaRPr sz="1900" dirty="0">
              <a:solidFill>
                <a:srgbClr val="FF0000"/>
              </a:solidFill>
            </a:endParaRPr>
          </a:p>
          <a:p>
            <a:pPr marL="0" lvl="0" indent="0" algn="l" rtl="0">
              <a:spcBef>
                <a:spcPts val="1600"/>
              </a:spcBef>
              <a:spcAft>
                <a:spcPts val="0"/>
              </a:spcAft>
              <a:buNone/>
            </a:pPr>
            <a:r>
              <a:rPr lang="en" sz="1900" dirty="0">
                <a:solidFill>
                  <a:srgbClr val="FF0000"/>
                </a:solidFill>
              </a:rPr>
              <a:t>Submit screenshot of code</a:t>
            </a:r>
            <a:endParaRPr sz="1900" dirty="0">
              <a:solidFill>
                <a:srgbClr val="FF0000"/>
              </a:solidFill>
            </a:endParaRPr>
          </a:p>
          <a:p>
            <a:pPr marL="457200" lvl="0" indent="0" algn="l" rtl="0">
              <a:spcBef>
                <a:spcPts val="1600"/>
              </a:spcBef>
              <a:spcAft>
                <a:spcPts val="1600"/>
              </a:spcAft>
              <a:buNone/>
            </a:pPr>
            <a:endParaRPr sz="1900" dirty="0"/>
          </a:p>
        </p:txBody>
      </p:sp>
      <p:pic>
        <p:nvPicPr>
          <p:cNvPr id="3" name="Grafik 2">
            <a:extLst>
              <a:ext uri="{FF2B5EF4-FFF2-40B4-BE49-F238E27FC236}">
                <a16:creationId xmlns:a16="http://schemas.microsoft.com/office/drawing/2014/main" id="{5F20AEA0-82F5-5350-8B40-08ABF5E1C2AF}"/>
              </a:ext>
            </a:extLst>
          </p:cNvPr>
          <p:cNvPicPr>
            <a:picLocks noChangeAspect="1"/>
          </p:cNvPicPr>
          <p:nvPr/>
        </p:nvPicPr>
        <p:blipFill>
          <a:blip r:embed="rId3"/>
          <a:srcRect/>
          <a:stretch/>
        </p:blipFill>
        <p:spPr>
          <a:xfrm>
            <a:off x="1272635" y="5166735"/>
            <a:ext cx="5227128" cy="485577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GB" sz="1700" dirty="0"/>
              <a:t>Maintain all employee information</a:t>
            </a:r>
            <a:endParaRPr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sz="1900" b="1" dirty="0">
              <a:solidFill>
                <a:srgbClr val="000000"/>
              </a:solidFill>
              <a:latin typeface="Arial"/>
              <a:ea typeface="Arial"/>
              <a:cs typeface="Arial"/>
              <a:sym typeface="Arial"/>
            </a:endParaRPr>
          </a:p>
          <a:p>
            <a:pPr marL="457200" lvl="0" indent="0" algn="l" rtl="0">
              <a:spcBef>
                <a:spcPts val="1200"/>
              </a:spcBef>
              <a:spcAft>
                <a:spcPts val="0"/>
              </a:spcAft>
              <a:buNone/>
            </a:pPr>
            <a:r>
              <a:rPr lang="en-GB" sz="1700" dirty="0"/>
              <a:t>Shared spreadsheet in Excel for every employee</a:t>
            </a:r>
            <a:endParaRPr sz="1100" dirty="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available:</a:t>
            </a:r>
            <a:endParaRPr sz="1900" b="1" dirty="0">
              <a:latin typeface="Open Sans"/>
              <a:ea typeface="Open Sans"/>
              <a:cs typeface="Open Sans"/>
              <a:sym typeface="Open Sans"/>
            </a:endParaRPr>
          </a:p>
          <a:p>
            <a:pPr marL="457200" marR="0" lvl="0" indent="0" algn="l" defTabSz="914400" rtl="0" eaLnBrk="1" fontAlgn="auto" latinLnBrk="0" hangingPunct="1">
              <a:lnSpc>
                <a:spcPct val="115000"/>
              </a:lnSpc>
              <a:spcBef>
                <a:spcPts val="1200"/>
              </a:spcBef>
              <a:spcAft>
                <a:spcPts val="0"/>
              </a:spcAft>
              <a:buClr>
                <a:srgbClr val="595959"/>
              </a:buClr>
              <a:buSzPts val="3000"/>
              <a:buFont typeface="Open Sans Light"/>
              <a:buNone/>
              <a:tabLst/>
              <a:defRPr/>
            </a:pPr>
            <a:r>
              <a:rPr kumimoji="0" lang="en-GB" sz="1700" b="0" i="0" u="none" strike="noStrike" kern="0" cap="none" spc="0" normalizeH="0" baseline="0" noProof="0" dirty="0">
                <a:ln>
                  <a:noFill/>
                </a:ln>
                <a:solidFill>
                  <a:srgbClr val="595959"/>
                </a:solidFill>
                <a:effectLst/>
                <a:uLnTx/>
                <a:uFillTx/>
                <a:latin typeface="Open Sans Light"/>
                <a:ea typeface="Open Sans Light"/>
                <a:cs typeface="Open Sans Light"/>
                <a:sym typeface="Open Sans Light"/>
              </a:rPr>
              <a:t>Employee id, Employee name, Email, Hire date, Job title, Salary, Department, Manager name, Start date, End date, Location, Address, City, State, Education level.</a:t>
            </a:r>
          </a:p>
          <a:p>
            <a:pPr marL="457200" marR="0" lvl="0" indent="0" algn="l" defTabSz="914400" rtl="0" eaLnBrk="1" fontAlgn="auto" latinLnBrk="0" hangingPunct="1">
              <a:lnSpc>
                <a:spcPct val="115000"/>
              </a:lnSpc>
              <a:spcBef>
                <a:spcPts val="1200"/>
              </a:spcBef>
              <a:spcAft>
                <a:spcPts val="0"/>
              </a:spcAft>
              <a:buClr>
                <a:srgbClr val="595959"/>
              </a:buClr>
              <a:buSzPts val="3000"/>
              <a:buFont typeface="Open Sans Light"/>
              <a:buNone/>
              <a:tabLst/>
              <a:defRPr/>
            </a:pPr>
            <a:r>
              <a:rPr lang="en-GB" sz="1900" b="1" dirty="0">
                <a:latin typeface="Open Sans"/>
                <a:ea typeface="Open Sans"/>
                <a:cs typeface="Open Sans"/>
                <a:sym typeface="Open Sans"/>
              </a:rPr>
              <a:t>Additional data requests:</a:t>
            </a:r>
          </a:p>
          <a:p>
            <a:pPr marL="457200" marR="0" lvl="0" indent="0" algn="l" defTabSz="914400" rtl="0" eaLnBrk="1" fontAlgn="auto" latinLnBrk="0" hangingPunct="1">
              <a:lnSpc>
                <a:spcPct val="115000"/>
              </a:lnSpc>
              <a:spcBef>
                <a:spcPts val="1200"/>
              </a:spcBef>
              <a:spcAft>
                <a:spcPts val="0"/>
              </a:spcAft>
              <a:buClr>
                <a:srgbClr val="595959"/>
              </a:buClr>
              <a:buSzPts val="3000"/>
              <a:buFont typeface="Open Sans Light"/>
              <a:buNone/>
              <a:tabLst/>
              <a:defRPr/>
            </a:pPr>
            <a:r>
              <a:rPr kumimoji="0" lang="en-GB" sz="1700" b="0" i="0" u="none" strike="noStrike" kern="0" cap="none" spc="0" normalizeH="0" baseline="0" noProof="0" dirty="0">
                <a:ln>
                  <a:noFill/>
                </a:ln>
                <a:solidFill>
                  <a:srgbClr val="595959"/>
                </a:solidFill>
                <a:effectLst/>
                <a:uLnTx/>
                <a:uFillTx/>
                <a:latin typeface="Open Sans Light"/>
                <a:ea typeface="Open Sans Light"/>
                <a:cs typeface="Open Sans Light"/>
                <a:sym typeface="Open Sans Light"/>
              </a:rPr>
              <a:t>Scalable, archive data for at least 7 yrs. Connect with payroll department in future</a:t>
            </a:r>
            <a:endParaRPr lang="en-GB"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900" dirty="0"/>
              <a:t>Management level and HR</a:t>
            </a:r>
            <a:endParaRPr sz="1900" dirty="0"/>
          </a:p>
          <a:p>
            <a:pPr marL="457200" lvl="0" indent="0" algn="l" rtl="0">
              <a:lnSpc>
                <a:spcPct val="100000"/>
              </a:lnSpc>
              <a:spcBef>
                <a:spcPts val="0"/>
              </a:spcBef>
              <a:spcAft>
                <a:spcPts val="0"/>
              </a:spcAft>
              <a:buNone/>
            </a:pPr>
            <a:endParaRPr sz="19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Every employee with domain login:</a:t>
            </a:r>
          </a:p>
          <a:p>
            <a:pPr marL="457200" lvl="0" indent="0" algn="l" rtl="0">
              <a:lnSpc>
                <a:spcPct val="100000"/>
              </a:lnSpc>
              <a:spcBef>
                <a:spcPts val="1600"/>
              </a:spcBef>
              <a:spcAft>
                <a:spcPts val="0"/>
              </a:spcAft>
              <a:buNone/>
            </a:pPr>
            <a:r>
              <a:rPr lang="en-GB" sz="1700" dirty="0"/>
              <a:t>All Employees:  Read-Only</a:t>
            </a:r>
          </a:p>
          <a:p>
            <a:pPr marL="457200" lvl="0" indent="0" algn="l" rtl="0">
              <a:lnSpc>
                <a:spcPct val="100000"/>
              </a:lnSpc>
              <a:spcBef>
                <a:spcPts val="1600"/>
              </a:spcBef>
              <a:spcAft>
                <a:spcPts val="0"/>
              </a:spcAft>
              <a:buNone/>
            </a:pPr>
            <a:r>
              <a:rPr lang="en-GB" sz="1700" dirty="0"/>
              <a:t>HR and Management: Read and Write Access</a:t>
            </a: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marR="0" lvl="0" indent="0" algn="l" defTabSz="914400" rtl="0" eaLnBrk="1" fontAlgn="auto" latinLnBrk="0" hangingPunct="1">
              <a:lnSpc>
                <a:spcPct val="115000"/>
              </a:lnSpc>
              <a:spcBef>
                <a:spcPts val="1200"/>
              </a:spcBef>
              <a:spcAft>
                <a:spcPts val="0"/>
              </a:spcAft>
              <a:buClr>
                <a:srgbClr val="595959"/>
              </a:buClr>
              <a:buSzPts val="3000"/>
              <a:buFont typeface="Open Sans Light"/>
              <a:buNone/>
              <a:tabLst/>
              <a:defRPr/>
            </a:pPr>
            <a:r>
              <a:rPr kumimoji="0" lang="en-GB" sz="1700" b="0" i="0" u="none" strike="noStrike" kern="0" cap="none" spc="0" normalizeH="0" baseline="0" noProof="0" dirty="0">
                <a:ln>
                  <a:noFill/>
                </a:ln>
                <a:solidFill>
                  <a:srgbClr val="595959"/>
                </a:solidFill>
                <a:effectLst/>
                <a:uLnTx/>
                <a:uFillTx/>
                <a:latin typeface="Open Sans Light"/>
                <a:ea typeface="Open Sans Light"/>
                <a:cs typeface="Open Sans Light"/>
                <a:sym typeface="Open Sans Light"/>
              </a:rPr>
              <a:t>Excel workbook which consists of 206 records, with eleven columns</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Expected growth of 20% in the next 5 yrs</a:t>
            </a: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Salary data is restricted to HR and management level only.</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lang="de-DE"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The dataset is large and gets even bigger -&gt; Data Integrity concerns</a:t>
            </a:r>
          </a:p>
          <a:p>
            <a:pPr marL="457200" lvl="0" indent="0" algn="l" rtl="0">
              <a:lnSpc>
                <a:spcPct val="100000"/>
              </a:lnSpc>
              <a:spcBef>
                <a:spcPts val="1600"/>
              </a:spcBef>
              <a:spcAft>
                <a:spcPts val="0"/>
              </a:spcAft>
              <a:buNone/>
            </a:pPr>
            <a:r>
              <a:rPr lang="en-GB" sz="1700" dirty="0"/>
              <a:t>The data needs to be governed, archived and accessible. </a:t>
            </a:r>
            <a:br>
              <a:rPr lang="en-GB" sz="1700" dirty="0"/>
            </a:br>
            <a:r>
              <a:rPr lang="en-GB" sz="1700" dirty="0"/>
              <a:t>-&gt; Data Governance concerns</a:t>
            </a:r>
            <a:endParaRPr lang="de-DE"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700" dirty="0"/>
              <a:t>Tables for employees, jobs, departments, locations, education, and employee history</a:t>
            </a:r>
          </a:p>
          <a:p>
            <a:pPr marL="457200" lvl="0" indent="0" algn="l" rtl="0">
              <a:lnSpc>
                <a:spcPct val="100000"/>
              </a:lnSpc>
              <a:spcBef>
                <a:spcPts val="1600"/>
              </a:spcBef>
              <a:spcAft>
                <a:spcPts val="0"/>
              </a:spcAft>
              <a:buNone/>
            </a:pPr>
            <a:r>
              <a:rPr lang="en-GB" sz="1700" dirty="0"/>
              <a:t>Views</a:t>
            </a:r>
          </a:p>
          <a:p>
            <a:pPr marL="457200" lvl="0" indent="0" algn="l" rtl="0">
              <a:lnSpc>
                <a:spcPct val="100000"/>
              </a:lnSpc>
              <a:spcBef>
                <a:spcPts val="1600"/>
              </a:spcBef>
              <a:spcAft>
                <a:spcPts val="0"/>
              </a:spcAft>
              <a:buNone/>
            </a:pPr>
            <a:r>
              <a:rPr lang="en-GB" sz="1700" dirty="0"/>
              <a:t> Stored procedures for archive, </a:t>
            </a:r>
          </a:p>
          <a:p>
            <a:pPr marL="457200" lvl="0" indent="0" algn="l" rtl="0">
              <a:lnSpc>
                <a:spcPct val="100000"/>
              </a:lnSpc>
              <a:spcBef>
                <a:spcPts val="1600"/>
              </a:spcBef>
              <a:spcAft>
                <a:spcPts val="0"/>
              </a:spcAft>
              <a:buNone/>
            </a:pPr>
            <a:r>
              <a:rPr lang="en-GB" sz="1700" dirty="0"/>
              <a:t>Role-based access control to secure sensitive data like salaries</a:t>
            </a:r>
            <a:endParaRPr lang="en-GB"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ETL for data ingestion,</a:t>
            </a:r>
          </a:p>
          <a:p>
            <a:pPr marL="457200" lvl="0" indent="0" algn="l" rtl="0">
              <a:lnSpc>
                <a:spcPct val="100000"/>
              </a:lnSpc>
              <a:spcBef>
                <a:spcPts val="1600"/>
              </a:spcBef>
              <a:spcAft>
                <a:spcPts val="0"/>
              </a:spcAft>
              <a:buClr>
                <a:schemeClr val="dk1"/>
              </a:buClr>
              <a:buSzPts val="1100"/>
              <a:buFont typeface="Arial"/>
              <a:buNone/>
            </a:pPr>
            <a:r>
              <a:rPr lang="en" sz="1700" dirty="0"/>
              <a:t>API for future planned Intefration of payroll department’s system</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GB" sz="1700" dirty="0"/>
              <a:t>HR and management level</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GB" sz="1700" dirty="0"/>
              <a:t>Every employee with domain login will have access to data, Salary information restricted to HR and management level</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GB" sz="1900" dirty="0"/>
              <a:t>Replicated Database -&gt; 90% of users have Read-Only access</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marL="457200" lvl="0" indent="0" algn="l" rtl="0">
              <a:spcBef>
                <a:spcPts val="1600"/>
              </a:spcBef>
              <a:spcAft>
                <a:spcPts val="0"/>
              </a:spcAft>
              <a:buNone/>
            </a:pPr>
            <a:r>
              <a:rPr lang="en-GB" sz="1900" dirty="0"/>
              <a:t>API to ingest data from payroll department’s system</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GB" sz="1700" dirty="0"/>
              <a:t>disk (no heavy analytics nor calculations)</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GB" sz="1700" dirty="0"/>
              <a:t>for at least 7 yrs</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Business critical data (federal regulations) -&gt; backups  critical: </a:t>
            </a:r>
            <a:br>
              <a:rPr lang="en" sz="1700" dirty="0"/>
            </a:br>
            <a:r>
              <a:rPr lang="en-GB" sz="1700" dirty="0"/>
              <a:t>Backup schedule is full backup 1x per week, incremental backup daily</a:t>
            </a: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2621</Words>
  <Application>Microsoft Office PowerPoint</Application>
  <PresentationFormat>Benutzerdefiniert</PresentationFormat>
  <Paragraphs>264</Paragraphs>
  <Slides>30</Slides>
  <Notes>30</Notes>
  <HiddenSlides>0</HiddenSlides>
  <MMClips>0</MMClips>
  <ScaleCrop>false</ScaleCrop>
  <HeadingPairs>
    <vt:vector size="6" baseType="variant">
      <vt:variant>
        <vt:lpstr>Verwendete Schriftarten</vt:lpstr>
      </vt:variant>
      <vt:variant>
        <vt:i4>6</vt:i4>
      </vt:variant>
      <vt:variant>
        <vt:lpstr>Design</vt:lpstr>
      </vt:variant>
      <vt:variant>
        <vt:i4>4</vt:i4>
      </vt:variant>
      <vt:variant>
        <vt:lpstr>Folientitel</vt:lpstr>
      </vt:variant>
      <vt:variant>
        <vt:i4>30</vt:i4>
      </vt:variant>
    </vt:vector>
  </HeadingPairs>
  <TitlesOfParts>
    <vt:vector size="40" baseType="lpstr">
      <vt:lpstr>Open Sans Light</vt:lpstr>
      <vt:lpstr>Source Code Pro</vt:lpstr>
      <vt:lpstr>Arial</vt:lpstr>
      <vt:lpstr>Consolas</vt:lpstr>
      <vt:lpstr>Helvetica Neue</vt:lpstr>
      <vt:lpstr>Open Sans</vt:lpstr>
      <vt:lpstr>Simple Light</vt:lpstr>
      <vt:lpstr>Simple Light</vt:lpstr>
      <vt:lpstr>Simple Light</vt:lpstr>
      <vt:lpstr>White</vt:lpstr>
      <vt:lpstr>Tech ABC Corp - HR Database </vt:lpstr>
      <vt:lpstr>Business Scenario</vt:lpstr>
      <vt:lpstr>PowerPoint-Präsentation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PowerPoint-Präsentation</vt:lpstr>
      <vt:lpstr>Step 2: Relational Database Design</vt:lpstr>
      <vt:lpstr>ERD</vt:lpstr>
      <vt:lpstr>ERD</vt:lpstr>
      <vt:lpstr>ERD</vt:lpstr>
      <vt:lpstr>PowerPoint-Präsentation</vt:lpstr>
      <vt:lpstr>Step 3: Create A Physical Database</vt:lpstr>
      <vt:lpstr>DDL</vt:lpstr>
      <vt:lpstr>CRUD</vt:lpstr>
      <vt:lpstr>CRUD</vt:lpstr>
      <vt:lpstr>CRUD</vt:lpstr>
      <vt:lpstr>CRUD</vt:lpstr>
      <vt:lpstr>CRUD</vt:lpstr>
      <vt:lpstr>CRUD</vt:lpstr>
      <vt:lpstr>CRUD</vt:lpstr>
      <vt:lpstr>PowerPoint-Präsentation</vt:lpstr>
      <vt:lpstr>Step 4: Above and Beyond</vt:lpstr>
      <vt:lpstr>Standout Suggestion 1</vt:lpstr>
      <vt:lpstr>Standout Suggestion 2</vt:lpstr>
      <vt:lpstr>Standout Suggestion 3</vt:lpstr>
      <vt:lpstr>PowerPoint-Präsentation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Alexander Milosz</dc:creator>
  <cp:lastModifiedBy>Alexander Milosz</cp:lastModifiedBy>
  <cp:revision>7</cp:revision>
  <dcterms:modified xsi:type="dcterms:W3CDTF">2024-09-24T21:20:07Z</dcterms:modified>
</cp:coreProperties>
</file>