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32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059850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Alexander Milosz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086350" y="257175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808018"/>
            <a:ext cx="7046400" cy="2071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is a Data Lake?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Components of a Data Lake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Lake vs Data Warehouse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Business Value of Data Lake Solution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Proposed Data Lake Architecture for Medical Data Processing system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253836"/>
            <a:ext cx="7867200" cy="3409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GB" dirty="0"/>
              <a:t>Centralized repository for all data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Data can be structured and unstructured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Purpose:</a:t>
            </a:r>
          </a:p>
          <a:p>
            <a:pPr marL="742950" lvl="1" indent="-285750">
              <a:lnSpc>
                <a:spcPct val="150000"/>
              </a:lnSpc>
            </a:pPr>
            <a:r>
              <a:rPr lang="en-GB" dirty="0"/>
              <a:t>enables real-time analytics, machine-learning and ad-hoc queries</a:t>
            </a:r>
          </a:p>
          <a:p>
            <a:pPr marL="742950" lvl="1" indent="-285750">
              <a:lnSpc>
                <a:spcPct val="150000"/>
              </a:lnSpc>
            </a:pPr>
            <a:r>
              <a:rPr lang="en-GB" dirty="0"/>
              <a:t>supports predictive analytics, business reporting and compliance</a:t>
            </a:r>
          </a:p>
          <a:p>
            <a:pPr marL="742950" lvl="1" indent="-285750">
              <a:lnSpc>
                <a:spcPct val="150000"/>
              </a:lnSpc>
            </a:pP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 Lake?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of Data Lake</a:t>
            </a:r>
            <a:endParaRPr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EF70E2-5078-FE30-4C1D-8B65A8E14F71}"/>
              </a:ext>
            </a:extLst>
          </p:cNvPr>
          <p:cNvSpPr/>
          <p:nvPr/>
        </p:nvSpPr>
        <p:spPr>
          <a:xfrm>
            <a:off x="2672148" y="1794164"/>
            <a:ext cx="1804363" cy="2869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scalable, centralized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backup plans</a:t>
            </a:r>
            <a:br>
              <a:rPr lang="en-GB" sz="1200" dirty="0">
                <a:solidFill>
                  <a:schemeClr val="tx1"/>
                </a:solidFill>
              </a:rPr>
            </a:br>
            <a:br>
              <a:rPr lang="en-GB" sz="1200" dirty="0">
                <a:solidFill>
                  <a:schemeClr val="tx1"/>
                </a:solidFill>
              </a:rPr>
            </a:br>
            <a:endParaRPr lang="de-DE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51C9DF-24B1-F67F-2E31-ED0260D2CE02}"/>
              </a:ext>
            </a:extLst>
          </p:cNvPr>
          <p:cNvSpPr/>
          <p:nvPr/>
        </p:nvSpPr>
        <p:spPr>
          <a:xfrm>
            <a:off x="4691600" y="1794164"/>
            <a:ext cx="1804363" cy="2869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transforms data into valuable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supports analytics, reporting and machine learning</a:t>
            </a:r>
            <a:endParaRPr lang="de-DE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0303AC-A1A8-C3CE-5B16-5A33A4CF5E3A}"/>
              </a:ext>
            </a:extLst>
          </p:cNvPr>
          <p:cNvSpPr/>
          <p:nvPr/>
        </p:nvSpPr>
        <p:spPr>
          <a:xfrm>
            <a:off x="6697196" y="1794164"/>
            <a:ext cx="1804363" cy="2869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makes data accessible to users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dashboards, queries and reports</a:t>
            </a:r>
            <a:endParaRPr lang="de-DE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647B66D-1BAD-C8C1-AAC3-297AB2A5D3C0}"/>
              </a:ext>
            </a:extLst>
          </p:cNvPr>
          <p:cNvSpPr/>
          <p:nvPr/>
        </p:nvSpPr>
        <p:spPr>
          <a:xfrm>
            <a:off x="671400" y="1268206"/>
            <a:ext cx="1804363" cy="473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Ingestion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F7D5FA2-B50B-2BC0-D4D4-A65768F06D00}"/>
              </a:ext>
            </a:extLst>
          </p:cNvPr>
          <p:cNvSpPr/>
          <p:nvPr/>
        </p:nvSpPr>
        <p:spPr>
          <a:xfrm>
            <a:off x="2672148" y="1268205"/>
            <a:ext cx="1804363" cy="47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Storage Layer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BE30110-CE96-0DFD-0D24-9ABF70DFAF48}"/>
              </a:ext>
            </a:extLst>
          </p:cNvPr>
          <p:cNvSpPr/>
          <p:nvPr/>
        </p:nvSpPr>
        <p:spPr>
          <a:xfrm>
            <a:off x="4691600" y="1268205"/>
            <a:ext cx="1804363" cy="47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Processing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44575BB-016C-5A75-070C-A1096CB43450}"/>
              </a:ext>
            </a:extLst>
          </p:cNvPr>
          <p:cNvSpPr/>
          <p:nvPr/>
        </p:nvSpPr>
        <p:spPr>
          <a:xfrm>
            <a:off x="6697196" y="1268205"/>
            <a:ext cx="1804363" cy="47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Serving Layer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D58377-2616-09EF-2037-A18CB37F0B5F}"/>
              </a:ext>
            </a:extLst>
          </p:cNvPr>
          <p:cNvSpPr/>
          <p:nvPr/>
        </p:nvSpPr>
        <p:spPr>
          <a:xfrm>
            <a:off x="671400" y="1794164"/>
            <a:ext cx="1804363" cy="2869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collects data from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Medical Facilities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near-real-time</a:t>
            </a:r>
            <a:br>
              <a:rPr lang="en-GB" sz="1200" dirty="0">
                <a:solidFill>
                  <a:schemeClr val="tx1"/>
                </a:solidFill>
              </a:rPr>
            </a:br>
            <a:br>
              <a:rPr lang="en-GB" sz="1200" dirty="0">
                <a:solidFill>
                  <a:schemeClr val="tx1"/>
                </a:solidFill>
              </a:rPr>
            </a:br>
            <a:endParaRPr lang="de-DE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C9F1085C-5055-E20C-0303-E0ED822F1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08668"/>
              </p:ext>
            </p:extLst>
          </p:nvPr>
        </p:nvGraphicFramePr>
        <p:xfrm>
          <a:off x="671399" y="1267691"/>
          <a:ext cx="7830159" cy="33955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3327">
                  <a:extLst>
                    <a:ext uri="{9D8B030D-6E8A-4147-A177-3AD203B41FA5}">
                      <a16:colId xmlns:a16="http://schemas.microsoft.com/office/drawing/2014/main" val="1264919958"/>
                    </a:ext>
                  </a:extLst>
                </a:gridCol>
                <a:gridCol w="3032926">
                  <a:extLst>
                    <a:ext uri="{9D8B030D-6E8A-4147-A177-3AD203B41FA5}">
                      <a16:colId xmlns:a16="http://schemas.microsoft.com/office/drawing/2014/main" val="4082871955"/>
                    </a:ext>
                  </a:extLst>
                </a:gridCol>
                <a:gridCol w="3403906">
                  <a:extLst>
                    <a:ext uri="{9D8B030D-6E8A-4147-A177-3AD203B41FA5}">
                      <a16:colId xmlns:a16="http://schemas.microsoft.com/office/drawing/2014/main" val="2524812527"/>
                    </a:ext>
                  </a:extLst>
                </a:gridCol>
              </a:tblGrid>
              <a:tr h="6746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Data Lake</a:t>
                      </a:r>
                      <a:endParaRPr lang="de-DE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Data Warehouse</a:t>
                      </a:r>
                      <a:endParaRPr lang="de-DE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605397"/>
                  </a:ext>
                </a:extLst>
              </a:tr>
              <a:tr h="674615">
                <a:tc>
                  <a:txBody>
                    <a:bodyPr/>
                    <a:lstStyle/>
                    <a:p>
                      <a:pPr algn="l"/>
                      <a:r>
                        <a:rPr lang="en-GB" sz="1000" dirty="0"/>
                        <a:t>Data Flexibility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structured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unstructured data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stores only structured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pre-processed data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02452"/>
                  </a:ext>
                </a:extLst>
              </a:tr>
              <a:tr h="674615">
                <a:tc>
                  <a:txBody>
                    <a:bodyPr/>
                    <a:lstStyle/>
                    <a:p>
                      <a:pPr algn="l"/>
                      <a:r>
                        <a:rPr lang="en-GB" sz="1000" dirty="0"/>
                        <a:t>Cost-Effectiveness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effective for large volumes of raw data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expensive due to structured storage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1119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 algn="l"/>
                      <a:r>
                        <a:rPr lang="en-GB" sz="1000" dirty="0"/>
                        <a:t>Processing Capabilities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real-time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machine learning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ad-hoc queries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focuses on batch-processing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282618"/>
                  </a:ext>
                </a:extLst>
              </a:tr>
              <a:tr h="674615">
                <a:tc>
                  <a:txBody>
                    <a:bodyPr/>
                    <a:lstStyle/>
                    <a:p>
                      <a:pPr algn="l"/>
                      <a:r>
                        <a:rPr lang="en-GB" sz="1000" dirty="0"/>
                        <a:t>Scalability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easily scalable for large data volumes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dirty="0"/>
                        <a:t>limited due to schema structure</a:t>
                      </a:r>
                      <a:endParaRPr lang="de-DE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62353"/>
                  </a:ext>
                </a:extLst>
              </a:tr>
            </a:tbl>
          </a:graphicData>
        </a:graphic>
      </p:graphicFrame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vs Data Warehouse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0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1239982"/>
            <a:ext cx="7867200" cy="3423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Improved Uptime and Reliability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Real-Time Insights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Scalability for Growth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Agility and Flexibility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3" name="Grafik 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7CF39256-16CE-8EAF-AABE-3648F62B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36" y="1171768"/>
            <a:ext cx="6183327" cy="34977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Bildschirmpräsentation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Open Sans</vt:lpstr>
      <vt:lpstr>Arial</vt:lpstr>
      <vt:lpstr>Simple Light</vt:lpstr>
      <vt:lpstr>Data Lake Value Proposition</vt:lpstr>
      <vt:lpstr>Agenda</vt:lpstr>
      <vt:lpstr>What is a Data Lake?</vt:lpstr>
      <vt:lpstr>Components of Data Lake</vt:lpstr>
      <vt:lpstr>Data Lake vs Data Warehouse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Milosz</cp:lastModifiedBy>
  <cp:revision>4</cp:revision>
  <dcterms:modified xsi:type="dcterms:W3CDTF">2024-10-04T16:19:08Z</dcterms:modified>
</cp:coreProperties>
</file>